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theme/themeOverride3.xml" ContentType="application/vnd.openxmlformats-officedocument.themeOverr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4"/>
  </p:notesMasterIdLst>
  <p:handoutMasterIdLst>
    <p:handoutMasterId r:id="rId75"/>
  </p:handoutMasterIdLst>
  <p:sldIdLst>
    <p:sldId id="964" r:id="rId2"/>
    <p:sldId id="965" r:id="rId3"/>
    <p:sldId id="966" r:id="rId4"/>
    <p:sldId id="967" r:id="rId5"/>
    <p:sldId id="968" r:id="rId6"/>
    <p:sldId id="969" r:id="rId7"/>
    <p:sldId id="970" r:id="rId8"/>
    <p:sldId id="971" r:id="rId9"/>
    <p:sldId id="972" r:id="rId10"/>
    <p:sldId id="973" r:id="rId11"/>
    <p:sldId id="1060" r:id="rId12"/>
    <p:sldId id="974" r:id="rId13"/>
    <p:sldId id="975" r:id="rId14"/>
    <p:sldId id="976" r:id="rId15"/>
    <p:sldId id="977" r:id="rId16"/>
    <p:sldId id="978" r:id="rId17"/>
    <p:sldId id="979" r:id="rId18"/>
    <p:sldId id="980" r:id="rId19"/>
    <p:sldId id="981" r:id="rId20"/>
    <p:sldId id="1061" r:id="rId21"/>
    <p:sldId id="1062" r:id="rId22"/>
    <p:sldId id="982" r:id="rId23"/>
    <p:sldId id="1059" r:id="rId24"/>
    <p:sldId id="1063" r:id="rId25"/>
    <p:sldId id="1064" r:id="rId26"/>
    <p:sldId id="1065" r:id="rId27"/>
    <p:sldId id="1066" r:id="rId28"/>
    <p:sldId id="1067" r:id="rId29"/>
    <p:sldId id="1068" r:id="rId30"/>
    <p:sldId id="1069" r:id="rId31"/>
    <p:sldId id="1070" r:id="rId32"/>
    <p:sldId id="1075" r:id="rId33"/>
    <p:sldId id="1076" r:id="rId34"/>
    <p:sldId id="1077" r:id="rId35"/>
    <p:sldId id="1073" r:id="rId36"/>
    <p:sldId id="1074" r:id="rId37"/>
    <p:sldId id="1083" r:id="rId38"/>
    <p:sldId id="1084" r:id="rId39"/>
    <p:sldId id="1081" r:id="rId40"/>
    <p:sldId id="1082" r:id="rId41"/>
    <p:sldId id="1010" r:id="rId42"/>
    <p:sldId id="1085" r:id="rId43"/>
    <p:sldId id="1086" r:id="rId44"/>
    <p:sldId id="983" r:id="rId45"/>
    <p:sldId id="984" r:id="rId46"/>
    <p:sldId id="985" r:id="rId47"/>
    <p:sldId id="986" r:id="rId48"/>
    <p:sldId id="987" r:id="rId49"/>
    <p:sldId id="988" r:id="rId50"/>
    <p:sldId id="989" r:id="rId51"/>
    <p:sldId id="990" r:id="rId52"/>
    <p:sldId id="991" r:id="rId53"/>
    <p:sldId id="992" r:id="rId54"/>
    <p:sldId id="1093" r:id="rId55"/>
    <p:sldId id="993" r:id="rId56"/>
    <p:sldId id="1088" r:id="rId57"/>
    <p:sldId id="1089" r:id="rId58"/>
    <p:sldId id="1091" r:id="rId59"/>
    <p:sldId id="1105" r:id="rId60"/>
    <p:sldId id="1092" r:id="rId61"/>
    <p:sldId id="1106" r:id="rId62"/>
    <p:sldId id="1094" r:id="rId63"/>
    <p:sldId id="1095" r:id="rId64"/>
    <p:sldId id="1096" r:id="rId65"/>
    <p:sldId id="1097" r:id="rId66"/>
    <p:sldId id="1098" r:id="rId67"/>
    <p:sldId id="1099" r:id="rId68"/>
    <p:sldId id="1100" r:id="rId69"/>
    <p:sldId id="1101" r:id="rId70"/>
    <p:sldId id="1102" r:id="rId71"/>
    <p:sldId id="1103" r:id="rId72"/>
    <p:sldId id="1104" r:id="rId7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b="1"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b="1"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b="1"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b="1"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b="1"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b="1"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b="1"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b="1"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b="1"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0099FF"/>
    <a:srgbClr val="FF0000"/>
    <a:srgbClr val="DDDDFF"/>
    <a:srgbClr val="FFFFEF"/>
    <a:srgbClr val="292929"/>
    <a:srgbClr val="DDDDDD"/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8" autoAdjust="0"/>
    <p:restoredTop sz="89419" autoAdjust="0"/>
  </p:normalViewPr>
  <p:slideViewPr>
    <p:cSldViewPr snapToGrid="0">
      <p:cViewPr varScale="1">
        <p:scale>
          <a:sx n="60" d="100"/>
          <a:sy n="60" d="100"/>
        </p:scale>
        <p:origin x="-16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1452" y="-72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8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4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4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 i="0">
                <a:latin typeface="Arial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i="0">
                <a:latin typeface="Arial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 i="0">
                <a:latin typeface="Arial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i="0">
                <a:ea typeface="隶书" pitchFamily="49" charset="-122"/>
              </a:defRPr>
            </a:lvl1pPr>
          </a:lstStyle>
          <a:p>
            <a:fld id="{D12DAA00-BF1C-490F-8AF2-E2C23758BAD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 i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i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 i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i="0">
                <a:latin typeface="Times New Roman" pitchFamily="18" charset="0"/>
              </a:defRPr>
            </a:lvl1pPr>
          </a:lstStyle>
          <a:p>
            <a:fld id="{ED8BEA30-3CB3-480C-A0D8-6580D009976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 eaLnBrk="1" hangingPunct="1"/>
            <a:fld id="{61047616-B9DB-4F74-BEDD-C48A0D6E6DC0}" type="slidenum">
              <a:rPr lang="en-US" altLang="zh-CN" sz="1300" b="0">
                <a:latin typeface="Times New Roman" pitchFamily="18" charset="0"/>
              </a:rPr>
              <a:pPr algn="r" defTabSz="990600" eaLnBrk="1" hangingPunct="1"/>
              <a:t>1</a:t>
            </a:fld>
            <a:endParaRPr lang="en-US" altLang="zh-CN" sz="1300" b="0">
              <a:latin typeface="Times New Roman" pitchFamily="18" charset="0"/>
            </a:endParaRPr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 lIns="95500" tIns="47750" rIns="95500" bIns="47750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 eaLnBrk="1" hangingPunct="1"/>
            <a:fld id="{7D3719D1-D262-49F7-BB7A-0D424AD35F28}" type="slidenum">
              <a:rPr lang="en-US" altLang="zh-CN" sz="1300" b="0">
                <a:latin typeface="Times New Roman" pitchFamily="18" charset="0"/>
              </a:rPr>
              <a:pPr algn="r" defTabSz="990600" eaLnBrk="1" hangingPunct="1"/>
              <a:t>23</a:t>
            </a:fld>
            <a:endParaRPr lang="en-US" altLang="zh-CN" sz="1300" b="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 eaLnBrk="1" hangingPunct="1"/>
            <a:fld id="{B5AB06B7-676C-4BD4-A1BF-018F1D3C8A15}" type="slidenum">
              <a:rPr lang="en-US" altLang="zh-CN" sz="1300" b="0">
                <a:latin typeface="Times New Roman" pitchFamily="18" charset="0"/>
              </a:rPr>
              <a:pPr algn="r" defTabSz="990600" eaLnBrk="1" hangingPunct="1"/>
              <a:t>44</a:t>
            </a:fld>
            <a:endParaRPr lang="en-US" altLang="zh-CN" sz="1300" b="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 eaLnBrk="1" hangingPunct="1"/>
            <a:fld id="{28B876BF-2518-45BC-AD9C-84D9A41449A5}" type="slidenum">
              <a:rPr lang="en-US" altLang="zh-CN" sz="1300" b="0">
                <a:solidFill>
                  <a:srgbClr val="000000"/>
                </a:solidFill>
                <a:latin typeface="Times New Roman" pitchFamily="18" charset="0"/>
              </a:rPr>
              <a:pPr algn="r" defTabSz="990600" eaLnBrk="1" hangingPunct="1"/>
              <a:t>56</a:t>
            </a:fld>
            <a:endParaRPr lang="en-US" altLang="zh-CN" sz="13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 eaLnBrk="1" hangingPunct="1"/>
            <a:fld id="{53B56054-2787-4093-AC7F-D62EC9B7EE90}" type="slidenum">
              <a:rPr lang="en-US" altLang="zh-CN" sz="1300" b="0">
                <a:latin typeface="Times New Roman" pitchFamily="18" charset="0"/>
              </a:rPr>
              <a:pPr algn="r" defTabSz="990600" eaLnBrk="1" hangingPunct="1"/>
              <a:t>62</a:t>
            </a:fld>
            <a:endParaRPr lang="en-US" altLang="zh-CN" sz="1300" b="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 eaLnBrk="1" hangingPunct="1"/>
            <a:fld id="{35CCFCA6-6153-45DD-B80E-03BBE7940559}" type="slidenum">
              <a:rPr lang="en-US" altLang="zh-CN" sz="1300" b="0">
                <a:latin typeface="Times New Roman" pitchFamily="18" charset="0"/>
              </a:rPr>
              <a:pPr algn="r" defTabSz="990600" eaLnBrk="1" hangingPunct="1"/>
              <a:t>2</a:t>
            </a:fld>
            <a:endParaRPr lang="en-US" altLang="zh-CN" sz="1300" b="0">
              <a:latin typeface="Times New Roman" pitchFamily="18" charset="0"/>
            </a:endParaRPr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 eaLnBrk="1" hangingPunct="1"/>
            <a:fld id="{1EDAAD44-148E-45EE-A2B1-633117C7B78E}" type="slidenum">
              <a:rPr lang="en-US" altLang="zh-CN" sz="1300" b="0">
                <a:latin typeface="Times New Roman" pitchFamily="18" charset="0"/>
              </a:rPr>
              <a:pPr algn="r" defTabSz="990600" eaLnBrk="1" hangingPunct="1"/>
              <a:t>10</a:t>
            </a:fld>
            <a:endParaRPr lang="en-US" altLang="zh-CN" sz="1300" b="0"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 lIns="95500" tIns="47750" rIns="95500" bIns="47750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 lIns="95500" tIns="47750" rIns="95500" bIns="47750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 lIns="95500" tIns="47750" rIns="95500" bIns="47750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 lIns="95500" tIns="47750" rIns="95500" bIns="47750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 lIns="95500" tIns="47750" rIns="95500" bIns="47750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/>
          <p:cNvPicPr preferRelativeResize="0"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27" name="Rectangle 18"/>
          <p:cNvSpPr>
            <a:spLocks noChangeArrowheads="1"/>
          </p:cNvSpPr>
          <p:nvPr userDrawn="1"/>
        </p:nvSpPr>
        <p:spPr bwMode="auto">
          <a:xfrm>
            <a:off x="-14288" y="0"/>
            <a:ext cx="9144001" cy="6858000"/>
          </a:xfrm>
          <a:prstGeom prst="rect">
            <a:avLst/>
          </a:prstGeom>
          <a:solidFill>
            <a:schemeClr val="bg1">
              <a:alpha val="8117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1028" name="Picture 20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91" r:id="rId1"/>
    <p:sldLayoutId id="2147484292" r:id="rId2"/>
    <p:sldLayoutId id="2147484293" r:id="rId3"/>
    <p:sldLayoutId id="2147484294" r:id="rId4"/>
    <p:sldLayoutId id="2147484295" r:id="rId5"/>
    <p:sldLayoutId id="2147484296" r:id="rId6"/>
    <p:sldLayoutId id="2147484297" r:id="rId7"/>
    <p:sldLayoutId id="2147484298" r:id="rId8"/>
    <p:sldLayoutId id="2147484299" r:id="rId9"/>
    <p:sldLayoutId id="2147484300" r:id="rId10"/>
    <p:sldLayoutId id="214748430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0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oleObject" Target="../embeddings/oleObject27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png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/>
          </p:cNvSpPr>
          <p:nvPr/>
        </p:nvSpPr>
        <p:spPr bwMode="auto">
          <a:xfrm>
            <a:off x="1376363" y="1354138"/>
            <a:ext cx="6505575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kumimoji="0" lang="zh-CN" altLang="en-US" sz="4800" i="0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黑体" pitchFamily="2" charset="-122"/>
              </a:rPr>
              <a:t>数据管理的基本思维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3"/>
          <p:cNvSpPr>
            <a:spLocks/>
          </p:cNvSpPr>
          <p:nvPr/>
        </p:nvSpPr>
        <p:spPr bwMode="auto">
          <a:xfrm>
            <a:off x="1389063" y="1757363"/>
            <a:ext cx="6659562" cy="70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kumimoji="0" lang="zh-CN" altLang="en-US" sz="3600" i="0">
                <a:solidFill>
                  <a:schemeClr val="tx2"/>
                </a:solidFill>
                <a:ea typeface="黑体" pitchFamily="49" charset="-122"/>
              </a:rPr>
              <a:t>什么是数据库与数据库系统</a:t>
            </a:r>
            <a:r>
              <a:rPr kumimoji="0" lang="en-US" altLang="zh-CN" sz="3600" i="0">
                <a:solidFill>
                  <a:schemeClr val="tx2"/>
                </a:solidFill>
                <a:ea typeface="黑体" pitchFamily="49" charset="-122"/>
              </a:rPr>
              <a:t>? </a:t>
            </a:r>
            <a:endParaRPr kumimoji="0" lang="zh-CN" altLang="en-US" sz="3600" i="0">
              <a:solidFill>
                <a:schemeClr val="tx2"/>
              </a:solidFill>
              <a:ea typeface="黑体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标题 2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673100"/>
          </a:xfrm>
        </p:spPr>
        <p:txBody>
          <a:bodyPr/>
          <a:lstStyle/>
          <a:p>
            <a:pPr>
              <a:defRPr/>
            </a:pPr>
            <a:r>
              <a:rPr kumimoji="1" lang="zh-CN" altLang="en-US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数据管理技术的三个发展阶段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552700" y="4818063"/>
          <a:ext cx="914400" cy="363537"/>
        </p:xfrm>
        <a:graphic>
          <a:graphicData uri="http://schemas.openxmlformats.org/presentationml/2006/ole">
            <p:oleObj spid="_x0000_s17411" name="Flash 文档" r:id="rId3" imgW="1479600" imgH="423720" progId="">
              <p:embed/>
            </p:oleObj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952500" y="2674938"/>
          <a:ext cx="2492375" cy="1187450"/>
        </p:xfrm>
        <a:graphic>
          <a:graphicData uri="http://schemas.openxmlformats.org/presentationml/2006/ole">
            <p:oleObj spid="_x0000_s17412" name="Flash 文档" r:id="rId4" imgW="2492280" imgH="1186920" progId="">
              <p:embed/>
            </p:oleObj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619500" y="2674938"/>
          <a:ext cx="2195513" cy="1217612"/>
        </p:xfrm>
        <a:graphic>
          <a:graphicData uri="http://schemas.openxmlformats.org/presentationml/2006/ole">
            <p:oleObj spid="_x0000_s17413" name="Flash 文档" r:id="rId5" imgW="2196000" imgH="1217880" progId="">
              <p:embed/>
            </p:oleObj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6057900" y="2674938"/>
          <a:ext cx="2273300" cy="1217612"/>
        </p:xfrm>
        <a:graphic>
          <a:graphicData uri="http://schemas.openxmlformats.org/presentationml/2006/ole">
            <p:oleObj spid="_x0000_s17414" name="Flash 文档" r:id="rId6" imgW="2273400" imgH="1217880" progId="">
              <p:embed/>
            </p:oleObj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028700" y="4233863"/>
          <a:ext cx="1109663" cy="1270000"/>
        </p:xfrm>
        <a:graphic>
          <a:graphicData uri="http://schemas.openxmlformats.org/presentationml/2006/ole">
            <p:oleObj spid="_x0000_s17415" name="Flash 文档" r:id="rId7" imgW="1531440" imgH="1753200" progId="">
              <p:embed/>
            </p:oleObj>
          </a:graphicData>
        </a:graphic>
      </p:graphicFrame>
      <p:pic>
        <p:nvPicPr>
          <p:cNvPr id="17416" name="Picture 8" descr="BD07153_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72300" y="4284663"/>
            <a:ext cx="12525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417" name="Group 9"/>
          <p:cNvGrpSpPr>
            <a:grpSpLocks/>
          </p:cNvGrpSpPr>
          <p:nvPr/>
        </p:nvGrpSpPr>
        <p:grpSpPr bwMode="auto">
          <a:xfrm>
            <a:off x="4076700" y="4335463"/>
            <a:ext cx="838200" cy="1168400"/>
            <a:chOff x="4560" y="518"/>
            <a:chExt cx="619" cy="924"/>
          </a:xfrm>
        </p:grpSpPr>
        <p:pic>
          <p:nvPicPr>
            <p:cNvPr id="17424" name="Picture 10"/>
            <p:cNvPicPr>
              <a:picLocks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815" y="614"/>
              <a:ext cx="364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25" name="Picture 11"/>
            <p:cNvPicPr>
              <a:picLocks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560" y="518"/>
              <a:ext cx="491" cy="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17418" name="Object 12"/>
          <p:cNvGraphicFramePr>
            <a:graphicFrameLocks noChangeAspect="1"/>
          </p:cNvGraphicFramePr>
          <p:nvPr/>
        </p:nvGraphicFramePr>
        <p:xfrm>
          <a:off x="5537200" y="4818063"/>
          <a:ext cx="914400" cy="363537"/>
        </p:xfrm>
        <a:graphic>
          <a:graphicData uri="http://schemas.openxmlformats.org/presentationml/2006/ole">
            <p:oleObj spid="_x0000_s17418" name="Flash 文档" r:id="rId11" imgW="1479600" imgH="423720" progId="">
              <p:embed/>
            </p:oleObj>
          </a:graphicData>
        </a:graphic>
      </p:graphicFrame>
      <p:sp>
        <p:nvSpPr>
          <p:cNvPr id="17419" name="Text Box 13"/>
          <p:cNvSpPr txBox="1">
            <a:spLocks noChangeArrowheads="1"/>
          </p:cNvSpPr>
          <p:nvPr/>
        </p:nvSpPr>
        <p:spPr bwMode="auto">
          <a:xfrm>
            <a:off x="2705100" y="4284663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/>
              <a:t>OS</a:t>
            </a:r>
          </a:p>
        </p:txBody>
      </p:sp>
      <p:sp>
        <p:nvSpPr>
          <p:cNvPr id="17420" name="Text Box 14"/>
          <p:cNvSpPr txBox="1">
            <a:spLocks noChangeArrowheads="1"/>
          </p:cNvSpPr>
          <p:nvPr/>
        </p:nvSpPr>
        <p:spPr bwMode="auto">
          <a:xfrm>
            <a:off x="5499100" y="4284663"/>
            <a:ext cx="1049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/>
              <a:t>DBMS</a:t>
            </a:r>
          </a:p>
        </p:txBody>
      </p:sp>
      <p:sp>
        <p:nvSpPr>
          <p:cNvPr id="17421" name="Text Box 15"/>
          <p:cNvSpPr txBox="1">
            <a:spLocks noChangeArrowheads="1"/>
          </p:cNvSpPr>
          <p:nvPr/>
        </p:nvSpPr>
        <p:spPr bwMode="auto">
          <a:xfrm>
            <a:off x="1493838" y="2022475"/>
            <a:ext cx="1422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2400" i="0">
                <a:ea typeface="楷体_GB2312" pitchFamily="49" charset="-122"/>
              </a:rPr>
              <a:t>手工管理</a:t>
            </a:r>
          </a:p>
        </p:txBody>
      </p:sp>
      <p:sp>
        <p:nvSpPr>
          <p:cNvPr id="17422" name="Text Box 16"/>
          <p:cNvSpPr txBox="1">
            <a:spLocks noChangeArrowheads="1"/>
          </p:cNvSpPr>
          <p:nvPr/>
        </p:nvSpPr>
        <p:spPr bwMode="auto">
          <a:xfrm>
            <a:off x="3962400" y="2001838"/>
            <a:ext cx="1422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2400" i="0">
                <a:ea typeface="楷体_GB2312" pitchFamily="49" charset="-122"/>
              </a:rPr>
              <a:t>文件管理</a:t>
            </a:r>
          </a:p>
        </p:txBody>
      </p:sp>
      <p:sp>
        <p:nvSpPr>
          <p:cNvPr id="17423" name="Text Box 17"/>
          <p:cNvSpPr txBox="1">
            <a:spLocks noChangeArrowheads="1"/>
          </p:cNvSpPr>
          <p:nvPr/>
        </p:nvSpPr>
        <p:spPr bwMode="auto">
          <a:xfrm>
            <a:off x="6297613" y="1989138"/>
            <a:ext cx="1730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2400" i="0">
                <a:ea typeface="楷体_GB2312" pitchFamily="49" charset="-122"/>
              </a:rPr>
              <a:t>数据库管理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4"/>
          <p:cNvSpPr>
            <a:spLocks noChangeArrowheads="1"/>
          </p:cNvSpPr>
          <p:nvPr/>
        </p:nvSpPr>
        <p:spPr bwMode="auto">
          <a:xfrm>
            <a:off x="5762625" y="2714625"/>
            <a:ext cx="2362200" cy="1871663"/>
          </a:xfrm>
          <a:prstGeom prst="can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5926138" y="3509963"/>
            <a:ext cx="2063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i="0">
                <a:ea typeface="楷体_GB2312" pitchFamily="49" charset="-122"/>
              </a:rPr>
              <a:t>相互有关联关系的数据的集合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5854700" y="2728913"/>
            <a:ext cx="2241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i="0">
                <a:solidFill>
                  <a:srgbClr val="CC0000"/>
                </a:solidFill>
                <a:ea typeface="楷体_GB2312" pitchFamily="49" charset="-122"/>
              </a:rPr>
              <a:t>数据库</a:t>
            </a:r>
            <a:r>
              <a:rPr lang="en-US" altLang="zh-CN" i="0">
                <a:solidFill>
                  <a:srgbClr val="CC0000"/>
                </a:solidFill>
                <a:ea typeface="楷体_GB2312" pitchFamily="49" charset="-122"/>
              </a:rPr>
              <a:t>//Database</a:t>
            </a:r>
          </a:p>
        </p:txBody>
      </p:sp>
      <p:grpSp>
        <p:nvGrpSpPr>
          <p:cNvPr id="18437" name="Group 7"/>
          <p:cNvGrpSpPr>
            <a:grpSpLocks/>
          </p:cNvGrpSpPr>
          <p:nvPr/>
        </p:nvGrpSpPr>
        <p:grpSpPr bwMode="auto">
          <a:xfrm>
            <a:off x="5072063" y="4446588"/>
            <a:ext cx="3925887" cy="2284412"/>
            <a:chOff x="3039" y="2270"/>
            <a:chExt cx="2649" cy="1749"/>
          </a:xfrm>
        </p:grpSpPr>
        <p:pic>
          <p:nvPicPr>
            <p:cNvPr id="18449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7" y="2463"/>
              <a:ext cx="2641" cy="1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0" name="Text Box 9"/>
            <p:cNvSpPr txBox="1">
              <a:spLocks noChangeArrowheads="1"/>
            </p:cNvSpPr>
            <p:nvPr/>
          </p:nvSpPr>
          <p:spPr bwMode="auto">
            <a:xfrm>
              <a:off x="3039" y="2270"/>
              <a:ext cx="6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i="0">
                  <a:latin typeface="Times New Roman" pitchFamily="18" charset="0"/>
                  <a:ea typeface="楷体_GB2312" pitchFamily="49" charset="-122"/>
                </a:rPr>
                <a:t>学生成绩单</a:t>
              </a:r>
            </a:p>
          </p:txBody>
        </p:sp>
      </p:grpSp>
      <p:sp>
        <p:nvSpPr>
          <p:cNvPr id="18438" name="Freeform 11"/>
          <p:cNvSpPr>
            <a:spLocks/>
          </p:cNvSpPr>
          <p:nvPr/>
        </p:nvSpPr>
        <p:spPr bwMode="auto">
          <a:xfrm>
            <a:off x="4683125" y="4519613"/>
            <a:ext cx="466725" cy="592137"/>
          </a:xfrm>
          <a:custGeom>
            <a:avLst/>
            <a:gdLst>
              <a:gd name="T0" fmla="*/ 0 w 294"/>
              <a:gd name="T1" fmla="*/ 0 h 588"/>
              <a:gd name="T2" fmla="*/ 2147483646 w 294"/>
              <a:gd name="T3" fmla="*/ 0 h 588"/>
              <a:gd name="T4" fmla="*/ 2147483646 w 294"/>
              <a:gd name="T5" fmla="*/ 2147483646 h 588"/>
              <a:gd name="T6" fmla="*/ 2147483646 w 294"/>
              <a:gd name="T7" fmla="*/ 2147483646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294"/>
              <a:gd name="T13" fmla="*/ 0 h 588"/>
              <a:gd name="T14" fmla="*/ 294 w 294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4" h="588">
                <a:moveTo>
                  <a:pt x="0" y="0"/>
                </a:moveTo>
                <a:lnTo>
                  <a:pt x="120" y="0"/>
                </a:lnTo>
                <a:lnTo>
                  <a:pt x="120" y="588"/>
                </a:lnTo>
                <a:lnTo>
                  <a:pt x="294" y="588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9" name="Freeform 12"/>
          <p:cNvSpPr>
            <a:spLocks/>
          </p:cNvSpPr>
          <p:nvPr/>
        </p:nvSpPr>
        <p:spPr bwMode="auto">
          <a:xfrm>
            <a:off x="4873625" y="5059363"/>
            <a:ext cx="254000" cy="765175"/>
          </a:xfrm>
          <a:custGeom>
            <a:avLst/>
            <a:gdLst>
              <a:gd name="T0" fmla="*/ 0 w 180"/>
              <a:gd name="T1" fmla="*/ 0 h 378"/>
              <a:gd name="T2" fmla="*/ 0 w 180"/>
              <a:gd name="T3" fmla="*/ 2147483646 h 378"/>
              <a:gd name="T4" fmla="*/ 2147483646 w 180"/>
              <a:gd name="T5" fmla="*/ 2147483646 h 378"/>
              <a:gd name="T6" fmla="*/ 0 60000 65536"/>
              <a:gd name="T7" fmla="*/ 0 60000 65536"/>
              <a:gd name="T8" fmla="*/ 0 60000 65536"/>
              <a:gd name="T9" fmla="*/ 0 w 180"/>
              <a:gd name="T10" fmla="*/ 0 h 378"/>
              <a:gd name="T11" fmla="*/ 180 w 180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378">
                <a:moveTo>
                  <a:pt x="0" y="0"/>
                </a:moveTo>
                <a:lnTo>
                  <a:pt x="0" y="378"/>
                </a:lnTo>
                <a:lnTo>
                  <a:pt x="180" y="378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40" name="Freeform 13"/>
          <p:cNvSpPr>
            <a:spLocks/>
          </p:cNvSpPr>
          <p:nvPr/>
        </p:nvSpPr>
        <p:spPr bwMode="auto">
          <a:xfrm>
            <a:off x="596900" y="5653088"/>
            <a:ext cx="4543425" cy="955675"/>
          </a:xfrm>
          <a:custGeom>
            <a:avLst/>
            <a:gdLst>
              <a:gd name="T0" fmla="*/ 0 w 2862"/>
              <a:gd name="T1" fmla="*/ 0 h 702"/>
              <a:gd name="T2" fmla="*/ 0 w 2862"/>
              <a:gd name="T3" fmla="*/ 2147483646 h 702"/>
              <a:gd name="T4" fmla="*/ 2147483646 w 2862"/>
              <a:gd name="T5" fmla="*/ 2147483646 h 702"/>
              <a:gd name="T6" fmla="*/ 0 60000 65536"/>
              <a:gd name="T7" fmla="*/ 0 60000 65536"/>
              <a:gd name="T8" fmla="*/ 0 60000 65536"/>
              <a:gd name="T9" fmla="*/ 0 w 2862"/>
              <a:gd name="T10" fmla="*/ 0 h 702"/>
              <a:gd name="T11" fmla="*/ 2862 w 2862"/>
              <a:gd name="T12" fmla="*/ 702 h 7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62" h="702">
                <a:moveTo>
                  <a:pt x="0" y="0"/>
                </a:moveTo>
                <a:lnTo>
                  <a:pt x="0" y="702"/>
                </a:lnTo>
                <a:lnTo>
                  <a:pt x="2862" y="70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41" name="Line 15"/>
          <p:cNvSpPr>
            <a:spLocks noChangeShapeType="1"/>
          </p:cNvSpPr>
          <p:nvPr/>
        </p:nvSpPr>
        <p:spPr bwMode="auto">
          <a:xfrm>
            <a:off x="7005638" y="4425950"/>
            <a:ext cx="0" cy="715963"/>
          </a:xfrm>
          <a:prstGeom prst="line">
            <a:avLst/>
          </a:prstGeom>
          <a:noFill/>
          <a:ln w="38100" cmpd="dbl">
            <a:solidFill>
              <a:schemeClr val="bg2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8442" name="Text Box 16"/>
          <p:cNvSpPr txBox="1">
            <a:spLocks noChangeArrowheads="1"/>
          </p:cNvSpPr>
          <p:nvPr/>
        </p:nvSpPr>
        <p:spPr bwMode="auto">
          <a:xfrm>
            <a:off x="463550" y="300038"/>
            <a:ext cx="1922463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(1)</a:t>
            </a:r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数据库</a:t>
            </a: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?</a:t>
            </a:r>
          </a:p>
        </p:txBody>
      </p:sp>
      <p:sp>
        <p:nvSpPr>
          <p:cNvPr id="2494482" name="Rectangle 18"/>
          <p:cNvSpPr>
            <a:spLocks noChangeArrowheads="1"/>
          </p:cNvSpPr>
          <p:nvPr/>
        </p:nvSpPr>
        <p:spPr bwMode="auto">
          <a:xfrm>
            <a:off x="341313" y="1765300"/>
            <a:ext cx="6600825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2400" i="0">
                <a:latin typeface="楷体_GB2312" pitchFamily="49" charset="-122"/>
                <a:ea typeface="楷体_GB2312" pitchFamily="49" charset="-122"/>
              </a:rPr>
              <a:t>一个表聚集了具有相同结构类型的若干个对象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n"/>
            </a:pPr>
            <a:r>
              <a:rPr kumimoji="0" lang="zh-CN" altLang="en-US" sz="2400" i="0">
                <a:latin typeface="楷体_GB2312" pitchFamily="49" charset="-122"/>
                <a:ea typeface="楷体_GB2312" pitchFamily="49" charset="-122"/>
              </a:rPr>
              <a:t>一行数据反映了某一对象的相关内容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2400" i="0">
                <a:latin typeface="楷体_GB2312" pitchFamily="49" charset="-122"/>
                <a:ea typeface="楷体_GB2312" pitchFamily="49" charset="-122"/>
              </a:rPr>
              <a:t>一列数据具有相同的数据类型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2400" i="0">
                <a:latin typeface="楷体_GB2312" pitchFamily="49" charset="-122"/>
                <a:ea typeface="楷体_GB2312" pitchFamily="49" charset="-122"/>
              </a:rPr>
              <a:t>表与表间也存在着相互关联</a:t>
            </a:r>
          </a:p>
        </p:txBody>
      </p:sp>
      <p:sp>
        <p:nvSpPr>
          <p:cNvPr id="18444" name="Text Box 19"/>
          <p:cNvSpPr txBox="1">
            <a:spLocks noChangeArrowheads="1"/>
          </p:cNvSpPr>
          <p:nvPr/>
        </p:nvSpPr>
        <p:spPr bwMode="auto">
          <a:xfrm>
            <a:off x="381000" y="1293813"/>
            <a:ext cx="54435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i="0"/>
              <a:t>数据库：相互有关联关系的数据的集合</a:t>
            </a:r>
          </a:p>
        </p:txBody>
      </p:sp>
      <p:grpSp>
        <p:nvGrpSpPr>
          <p:cNvPr id="18445" name="Group 22"/>
          <p:cNvGrpSpPr>
            <a:grpSpLocks/>
          </p:cNvGrpSpPr>
          <p:nvPr/>
        </p:nvGrpSpPr>
        <p:grpSpPr bwMode="auto">
          <a:xfrm>
            <a:off x="215900" y="3817938"/>
            <a:ext cx="4527550" cy="2092325"/>
            <a:chOff x="136" y="2405"/>
            <a:chExt cx="2852" cy="1318"/>
          </a:xfrm>
        </p:grpSpPr>
        <p:pic>
          <p:nvPicPr>
            <p:cNvPr id="18447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 t="11557"/>
            <a:stretch>
              <a:fillRect/>
            </a:stretch>
          </p:blipFill>
          <p:spPr bwMode="auto">
            <a:xfrm>
              <a:off x="136" y="2577"/>
              <a:ext cx="2852" cy="1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48" name="Rectangle 21"/>
            <p:cNvSpPr>
              <a:spLocks noChangeArrowheads="1"/>
            </p:cNvSpPr>
            <p:nvPr/>
          </p:nvSpPr>
          <p:spPr bwMode="auto">
            <a:xfrm>
              <a:off x="138" y="2405"/>
              <a:ext cx="5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200" i="0">
                  <a:latin typeface="Times New Roman" pitchFamily="18" charset="0"/>
                  <a:ea typeface="楷体_GB2312" pitchFamily="49" charset="-122"/>
                </a:rPr>
                <a:t>学生登记表</a:t>
              </a:r>
            </a:p>
          </p:txBody>
        </p:sp>
      </p:grp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4541838" y="4252913"/>
            <a:ext cx="1206500" cy="0"/>
          </a:xfrm>
          <a:prstGeom prst="line">
            <a:avLst/>
          </a:prstGeom>
          <a:noFill/>
          <a:ln w="38100" cmpd="dbl">
            <a:solidFill>
              <a:schemeClr val="bg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4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4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4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4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4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4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94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94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ChangeArrowheads="1"/>
          </p:cNvSpPr>
          <p:nvPr/>
        </p:nvSpPr>
        <p:spPr bwMode="auto">
          <a:xfrm>
            <a:off x="2835275" y="4316413"/>
            <a:ext cx="3062288" cy="1143000"/>
          </a:xfrm>
          <a:prstGeom prst="leftRightArrowCallout">
            <a:avLst>
              <a:gd name="adj1" fmla="val 25000"/>
              <a:gd name="adj2" fmla="val 25000"/>
              <a:gd name="adj3" fmla="val 33490"/>
              <a:gd name="adj4" fmla="val 50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i="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962400" y="3957638"/>
            <a:ext cx="933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i="0">
                <a:solidFill>
                  <a:srgbClr val="CC0000"/>
                </a:solidFill>
                <a:ea typeface="隶书" pitchFamily="49" charset="-122"/>
              </a:rPr>
              <a:t>DBMS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797300" y="4514850"/>
            <a:ext cx="12096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zh-CN" altLang="en-US" b="0" i="0">
                <a:latin typeface="Times New Roman" pitchFamily="18" charset="0"/>
                <a:ea typeface="楷体_GB2312" pitchFamily="49" charset="-122"/>
              </a:rPr>
              <a:t>管理数据</a:t>
            </a:r>
          </a:p>
          <a:p>
            <a:pPr algn="ctr" eaLnBrk="1" hangingPunct="1">
              <a:lnSpc>
                <a:spcPct val="80000"/>
              </a:lnSpc>
            </a:pPr>
            <a:r>
              <a:rPr lang="zh-CN" altLang="en-US" b="0" i="0">
                <a:latin typeface="Times New Roman" pitchFamily="18" charset="0"/>
                <a:ea typeface="楷体_GB2312" pitchFamily="49" charset="-122"/>
              </a:rPr>
              <a:t>库的一种</a:t>
            </a:r>
          </a:p>
          <a:p>
            <a:pPr algn="ctr" eaLnBrk="1" hangingPunct="1">
              <a:lnSpc>
                <a:spcPct val="80000"/>
              </a:lnSpc>
            </a:pPr>
            <a:r>
              <a:rPr lang="zh-CN" altLang="en-US" b="0" i="0">
                <a:latin typeface="Times New Roman" pitchFamily="18" charset="0"/>
                <a:ea typeface="楷体_GB2312" pitchFamily="49" charset="-122"/>
              </a:rPr>
              <a:t>系统软件</a:t>
            </a:r>
          </a:p>
        </p:txBody>
      </p:sp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2708275" y="3403600"/>
            <a:ext cx="3076575" cy="673100"/>
            <a:chOff x="1791" y="2009"/>
            <a:chExt cx="1938" cy="424"/>
          </a:xfrm>
        </p:grpSpPr>
        <p:sp>
          <p:nvSpPr>
            <p:cNvPr id="19628" name="AutoShape 6"/>
            <p:cNvSpPr>
              <a:spLocks/>
            </p:cNvSpPr>
            <p:nvPr/>
          </p:nvSpPr>
          <p:spPr bwMode="auto">
            <a:xfrm rot="5400000" flipV="1">
              <a:off x="2652" y="1356"/>
              <a:ext cx="216" cy="1938"/>
            </a:xfrm>
            <a:prstGeom prst="leftBrace">
              <a:avLst>
                <a:gd name="adj1" fmla="val 74769"/>
                <a:gd name="adj2" fmla="val 515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i="0"/>
            </a:p>
          </p:txBody>
        </p:sp>
        <p:graphicFrame>
          <p:nvGraphicFramePr>
            <p:cNvPr id="19629" name="Object 9"/>
            <p:cNvGraphicFramePr>
              <a:graphicFrameLocks noChangeAspect="1"/>
            </p:cNvGraphicFramePr>
            <p:nvPr/>
          </p:nvGraphicFramePr>
          <p:xfrm flipH="1">
            <a:off x="2633" y="2009"/>
            <a:ext cx="158" cy="357"/>
          </p:xfrm>
          <a:graphic>
            <a:graphicData uri="http://schemas.openxmlformats.org/presentationml/2006/ole">
              <p:oleObj spid="_x0000_s19629" name="剪辑" r:id="rId4" imgW="1485900" imgH="4214813" progId="MS_ClipArt_Gallery.2">
                <p:embed/>
              </p:oleObj>
            </a:graphicData>
          </a:graphic>
        </p:graphicFrame>
        <p:sp>
          <p:nvSpPr>
            <p:cNvPr id="19630" name="Text Box 8"/>
            <p:cNvSpPr txBox="1">
              <a:spLocks noChangeArrowheads="1"/>
            </p:cNvSpPr>
            <p:nvPr/>
          </p:nvSpPr>
          <p:spPr bwMode="auto">
            <a:xfrm>
              <a:off x="2784" y="2023"/>
              <a:ext cx="4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i="0">
                  <a:solidFill>
                    <a:srgbClr val="CC0000"/>
                  </a:solidFill>
                  <a:ea typeface="隶书" pitchFamily="49" charset="-122"/>
                </a:rPr>
                <a:t>DBA</a:t>
              </a:r>
            </a:p>
          </p:txBody>
        </p:sp>
      </p:grpSp>
      <p:grpSp>
        <p:nvGrpSpPr>
          <p:cNvPr id="19462" name="Group 9"/>
          <p:cNvGrpSpPr>
            <a:grpSpLocks/>
          </p:cNvGrpSpPr>
          <p:nvPr/>
        </p:nvGrpSpPr>
        <p:grpSpPr bwMode="auto">
          <a:xfrm>
            <a:off x="5770563" y="3835400"/>
            <a:ext cx="2835275" cy="2376488"/>
            <a:chOff x="3712" y="2385"/>
            <a:chExt cx="1786" cy="1497"/>
          </a:xfrm>
        </p:grpSpPr>
        <p:graphicFrame>
          <p:nvGraphicFramePr>
            <p:cNvPr id="19616" name="Object 3"/>
            <p:cNvGraphicFramePr>
              <a:graphicFrameLocks noChangeAspect="1"/>
            </p:cNvGraphicFramePr>
            <p:nvPr/>
          </p:nvGraphicFramePr>
          <p:xfrm>
            <a:off x="3970" y="2584"/>
            <a:ext cx="452" cy="283"/>
          </p:xfrm>
          <a:graphic>
            <a:graphicData uri="http://schemas.openxmlformats.org/presentationml/2006/ole">
              <p:oleObj spid="_x0000_s19616" name="剪辑" r:id="rId5" imgW="386405" imgH="501504" progId="MS_ClipArt_Gallery.2">
                <p:embed/>
              </p:oleObj>
            </a:graphicData>
          </a:graphic>
        </p:graphicFrame>
        <p:sp>
          <p:nvSpPr>
            <p:cNvPr id="19617" name="Rectangle 11"/>
            <p:cNvSpPr>
              <a:spLocks noChangeArrowheads="1"/>
            </p:cNvSpPr>
            <p:nvPr/>
          </p:nvSpPr>
          <p:spPr bwMode="auto">
            <a:xfrm>
              <a:off x="3712" y="2385"/>
              <a:ext cx="161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zh-CN" altLang="en-US" sz="1600" i="0">
                  <a:latin typeface="楷体_GB2312" pitchFamily="49" charset="-122"/>
                  <a:ea typeface="楷体_GB2312" pitchFamily="49" charset="-122"/>
                </a:rPr>
                <a:t>完成某一功能的应用程序</a:t>
              </a:r>
              <a:r>
                <a:rPr lang="en-US" altLang="zh-CN" sz="1600" i="0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graphicFrame>
          <p:nvGraphicFramePr>
            <p:cNvPr id="19618" name="Object 4"/>
            <p:cNvGraphicFramePr>
              <a:graphicFrameLocks noChangeAspect="1"/>
            </p:cNvGraphicFramePr>
            <p:nvPr/>
          </p:nvGraphicFramePr>
          <p:xfrm>
            <a:off x="3970" y="2992"/>
            <a:ext cx="452" cy="283"/>
          </p:xfrm>
          <a:graphic>
            <a:graphicData uri="http://schemas.openxmlformats.org/presentationml/2006/ole">
              <p:oleObj spid="_x0000_s19618" name="剪辑" r:id="rId6" imgW="386405" imgH="501504" progId="MS_ClipArt_Gallery.2">
                <p:embed/>
              </p:oleObj>
            </a:graphicData>
          </a:graphic>
        </p:graphicFrame>
        <p:graphicFrame>
          <p:nvGraphicFramePr>
            <p:cNvPr id="19619" name="Object 5"/>
            <p:cNvGraphicFramePr>
              <a:graphicFrameLocks noChangeAspect="1"/>
            </p:cNvGraphicFramePr>
            <p:nvPr/>
          </p:nvGraphicFramePr>
          <p:xfrm flipH="1">
            <a:off x="3985" y="3512"/>
            <a:ext cx="425" cy="241"/>
          </p:xfrm>
          <a:graphic>
            <a:graphicData uri="http://schemas.openxmlformats.org/presentationml/2006/ole">
              <p:oleObj spid="_x0000_s19619" name="剪辑" r:id="rId7" imgW="1869034" imgH="2189988" progId="MS_ClipArt_Gallery.2">
                <p:embed/>
              </p:oleObj>
            </a:graphicData>
          </a:graphic>
        </p:graphicFrame>
        <p:sp>
          <p:nvSpPr>
            <p:cNvPr id="19620" name="Rectangle 14"/>
            <p:cNvSpPr>
              <a:spLocks noChangeArrowheads="1"/>
            </p:cNvSpPr>
            <p:nvPr/>
          </p:nvSpPr>
          <p:spPr bwMode="auto">
            <a:xfrm>
              <a:off x="3712" y="2865"/>
              <a:ext cx="70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zh-CN" altLang="en-US" sz="1600" i="0">
                  <a:latin typeface="楷体_GB2312" pitchFamily="49" charset="-122"/>
                  <a:ea typeface="楷体_GB2312" pitchFamily="49" charset="-122"/>
                </a:rPr>
                <a:t>应用程序</a:t>
              </a:r>
              <a:r>
                <a:rPr lang="en-US" altLang="zh-CN" sz="1600" i="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9621" name="Rectangle 15"/>
            <p:cNvSpPr>
              <a:spLocks noChangeArrowheads="1"/>
            </p:cNvSpPr>
            <p:nvPr/>
          </p:nvSpPr>
          <p:spPr bwMode="auto">
            <a:xfrm>
              <a:off x="3724" y="3375"/>
              <a:ext cx="71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zh-CN" altLang="en-US" sz="1600" i="0">
                  <a:ea typeface="楷体_GB2312" pitchFamily="49" charset="-122"/>
                </a:rPr>
                <a:t>应用程序</a:t>
              </a:r>
              <a:r>
                <a:rPr lang="en-US" altLang="zh-CN" sz="1600" i="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19622" name="Text Box 16"/>
            <p:cNvSpPr txBox="1">
              <a:spLocks noChangeArrowheads="1"/>
            </p:cNvSpPr>
            <p:nvPr/>
          </p:nvSpPr>
          <p:spPr bwMode="auto">
            <a:xfrm>
              <a:off x="4380" y="2593"/>
              <a:ext cx="7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i="0">
                  <a:solidFill>
                    <a:srgbClr val="CC0000"/>
                  </a:solidFill>
                  <a:ea typeface="隶书" pitchFamily="49" charset="-122"/>
                </a:rPr>
                <a:t>DBAP 1</a:t>
              </a:r>
            </a:p>
          </p:txBody>
        </p:sp>
        <p:sp>
          <p:nvSpPr>
            <p:cNvPr id="19623" name="Text Box 17"/>
            <p:cNvSpPr txBox="1">
              <a:spLocks noChangeArrowheads="1"/>
            </p:cNvSpPr>
            <p:nvPr/>
          </p:nvSpPr>
          <p:spPr bwMode="auto">
            <a:xfrm>
              <a:off x="4380" y="3013"/>
              <a:ext cx="7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i="0">
                  <a:solidFill>
                    <a:srgbClr val="CC0000"/>
                  </a:solidFill>
                  <a:ea typeface="隶书" pitchFamily="49" charset="-122"/>
                </a:rPr>
                <a:t>DBAP 2</a:t>
              </a:r>
            </a:p>
          </p:txBody>
        </p:sp>
        <p:sp>
          <p:nvSpPr>
            <p:cNvPr id="19624" name="Text Box 18"/>
            <p:cNvSpPr txBox="1">
              <a:spLocks noChangeArrowheads="1"/>
            </p:cNvSpPr>
            <p:nvPr/>
          </p:nvSpPr>
          <p:spPr bwMode="auto">
            <a:xfrm>
              <a:off x="4380" y="3505"/>
              <a:ext cx="7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i="0">
                  <a:solidFill>
                    <a:srgbClr val="CC0000"/>
                  </a:solidFill>
                  <a:ea typeface="隶书" pitchFamily="49" charset="-122"/>
                </a:rPr>
                <a:t>DBAP n</a:t>
              </a:r>
            </a:p>
          </p:txBody>
        </p:sp>
        <p:graphicFrame>
          <p:nvGraphicFramePr>
            <p:cNvPr id="19625" name="Object 6"/>
            <p:cNvGraphicFramePr>
              <a:graphicFrameLocks noChangeAspect="1"/>
            </p:cNvGraphicFramePr>
            <p:nvPr/>
          </p:nvGraphicFramePr>
          <p:xfrm flipH="1">
            <a:off x="5066" y="2459"/>
            <a:ext cx="403" cy="458"/>
          </p:xfrm>
          <a:graphic>
            <a:graphicData uri="http://schemas.openxmlformats.org/presentationml/2006/ole">
              <p:oleObj spid="_x0000_s19625" name="剪辑" r:id="rId8" imgW="2376526" imgH="2343607" progId="MS_ClipArt_Gallery.2">
                <p:embed/>
              </p:oleObj>
            </a:graphicData>
          </a:graphic>
        </p:graphicFrame>
        <p:graphicFrame>
          <p:nvGraphicFramePr>
            <p:cNvPr id="19626" name="Object 7"/>
            <p:cNvGraphicFramePr>
              <a:graphicFrameLocks noChangeAspect="1"/>
            </p:cNvGraphicFramePr>
            <p:nvPr/>
          </p:nvGraphicFramePr>
          <p:xfrm flipH="1">
            <a:off x="5089" y="2945"/>
            <a:ext cx="309" cy="343"/>
          </p:xfrm>
          <a:graphic>
            <a:graphicData uri="http://schemas.openxmlformats.org/presentationml/2006/ole">
              <p:oleObj spid="_x0000_s19626" name="剪辑" r:id="rId9" imgW="1113739" imgH="1076249" progId="MS_ClipArt_Gallery.2">
                <p:embed/>
              </p:oleObj>
            </a:graphicData>
          </a:graphic>
        </p:graphicFrame>
        <p:graphicFrame>
          <p:nvGraphicFramePr>
            <p:cNvPr id="19627" name="Object 8"/>
            <p:cNvGraphicFramePr>
              <a:graphicFrameLocks noChangeAspect="1"/>
            </p:cNvGraphicFramePr>
            <p:nvPr/>
          </p:nvGraphicFramePr>
          <p:xfrm flipH="1">
            <a:off x="4977" y="3348"/>
            <a:ext cx="521" cy="534"/>
          </p:xfrm>
          <a:graphic>
            <a:graphicData uri="http://schemas.openxmlformats.org/presentationml/2006/ole">
              <p:oleObj spid="_x0000_s19627" name="剪辑" r:id="rId10" imgW="1879092" imgH="1674266" progId="MS_ClipArt_Gallery.2">
                <p:embed/>
              </p:oleObj>
            </a:graphicData>
          </a:graphic>
        </p:graphicFrame>
      </p:grpSp>
      <p:sp>
        <p:nvSpPr>
          <p:cNvPr id="19463" name="Rectangle 23"/>
          <p:cNvSpPr>
            <a:spLocks noChangeArrowheads="1"/>
          </p:cNvSpPr>
          <p:nvPr/>
        </p:nvSpPr>
        <p:spPr bwMode="auto">
          <a:xfrm>
            <a:off x="200025" y="1204913"/>
            <a:ext cx="358775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i="0">
                <a:latin typeface="Times New Roman" pitchFamily="18" charset="0"/>
                <a:ea typeface="楷体_GB2312" pitchFamily="49" charset="-122"/>
              </a:rPr>
              <a:t>数据库系统（工作环境）</a:t>
            </a:r>
            <a:endParaRPr lang="en-US" altLang="zh-CN" sz="2400" i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95512" name="Rectangle 24"/>
          <p:cNvSpPr>
            <a:spLocks noChangeArrowheads="1"/>
          </p:cNvSpPr>
          <p:nvPr/>
        </p:nvSpPr>
        <p:spPr bwMode="auto">
          <a:xfrm>
            <a:off x="212725" y="1758950"/>
            <a:ext cx="839787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Char char="n"/>
            </a:pPr>
            <a:r>
              <a:rPr lang="zh-CN" altLang="en-US" sz="2400" i="0">
                <a:ea typeface="楷体_GB2312" pitchFamily="49" charset="-122"/>
              </a:rPr>
              <a:t>数据库</a:t>
            </a:r>
            <a:r>
              <a:rPr lang="en-US" altLang="zh-CN" sz="2400" i="0">
                <a:ea typeface="楷体_GB2312" pitchFamily="49" charset="-122"/>
              </a:rPr>
              <a:t>(DB): Database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zh-CN" altLang="en-US" sz="2400" i="0">
                <a:ea typeface="楷体_GB2312" pitchFamily="49" charset="-122"/>
              </a:rPr>
              <a:t>数据库管理系统</a:t>
            </a:r>
            <a:r>
              <a:rPr lang="en-US" altLang="zh-CN" sz="2400" i="0">
                <a:ea typeface="楷体_GB2312" pitchFamily="49" charset="-122"/>
              </a:rPr>
              <a:t>(DBMS): Database Management System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zh-CN" altLang="en-US" sz="2400" i="0">
                <a:ea typeface="楷体_GB2312" pitchFamily="49" charset="-122"/>
              </a:rPr>
              <a:t>数据库应用</a:t>
            </a:r>
            <a:r>
              <a:rPr lang="en-US" altLang="zh-CN" sz="2400" i="0">
                <a:ea typeface="楷体_GB2312" pitchFamily="49" charset="-122"/>
              </a:rPr>
              <a:t>(DBAP): DataBase Application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zh-CN" altLang="en-US" sz="2400" i="0">
                <a:ea typeface="楷体_GB2312" pitchFamily="49" charset="-122"/>
              </a:rPr>
              <a:t>数据库管理员</a:t>
            </a:r>
            <a:r>
              <a:rPr lang="en-US" altLang="zh-CN" sz="2400" i="0">
                <a:ea typeface="楷体_GB2312" pitchFamily="49" charset="-122"/>
              </a:rPr>
              <a:t>(DBA): DataBase Administrator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zh-CN" altLang="en-US" sz="2400" i="0">
                <a:ea typeface="楷体_GB2312" pitchFamily="49" charset="-122"/>
              </a:rPr>
              <a:t>计算机基本系统</a:t>
            </a:r>
          </a:p>
        </p:txBody>
      </p:sp>
      <p:grpSp>
        <p:nvGrpSpPr>
          <p:cNvPr id="19465" name="Group 28"/>
          <p:cNvGrpSpPr>
            <a:grpSpLocks/>
          </p:cNvGrpSpPr>
          <p:nvPr/>
        </p:nvGrpSpPr>
        <p:grpSpPr bwMode="auto">
          <a:xfrm>
            <a:off x="1871663" y="5851525"/>
            <a:ext cx="6626225" cy="849313"/>
            <a:chOff x="1346" y="3659"/>
            <a:chExt cx="4174" cy="535"/>
          </a:xfrm>
        </p:grpSpPr>
        <p:sp>
          <p:nvSpPr>
            <p:cNvPr id="19470" name="Rectangle 29"/>
            <p:cNvSpPr>
              <a:spLocks noChangeArrowheads="1"/>
            </p:cNvSpPr>
            <p:nvPr/>
          </p:nvSpPr>
          <p:spPr bwMode="auto">
            <a:xfrm rot="-5400000">
              <a:off x="2102" y="3913"/>
              <a:ext cx="16" cy="215"/>
            </a:xfrm>
            <a:prstGeom prst="rect">
              <a:avLst/>
            </a:prstGeom>
            <a:solidFill>
              <a:srgbClr val="114FFB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grpSp>
          <p:nvGrpSpPr>
            <p:cNvPr id="19471" name="Group 30"/>
            <p:cNvGrpSpPr>
              <a:grpSpLocks/>
            </p:cNvGrpSpPr>
            <p:nvPr/>
          </p:nvGrpSpPr>
          <p:grpSpPr bwMode="auto">
            <a:xfrm>
              <a:off x="2190" y="4001"/>
              <a:ext cx="210" cy="56"/>
              <a:chOff x="4469" y="1992"/>
              <a:chExt cx="210" cy="56"/>
            </a:xfrm>
          </p:grpSpPr>
          <p:sp>
            <p:nvSpPr>
              <p:cNvPr id="19608" name="Rectangle 31"/>
              <p:cNvSpPr>
                <a:spLocks noChangeArrowheads="1"/>
              </p:cNvSpPr>
              <p:nvPr/>
            </p:nvSpPr>
            <p:spPr bwMode="auto">
              <a:xfrm>
                <a:off x="4469" y="1994"/>
                <a:ext cx="210" cy="54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9609" name="Rectangle 32"/>
              <p:cNvSpPr>
                <a:spLocks noChangeArrowheads="1"/>
              </p:cNvSpPr>
              <p:nvPr/>
            </p:nvSpPr>
            <p:spPr bwMode="auto">
              <a:xfrm>
                <a:off x="4470" y="2031"/>
                <a:ext cx="208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grpSp>
            <p:nvGrpSpPr>
              <p:cNvPr id="19610" name="Group 33"/>
              <p:cNvGrpSpPr>
                <a:grpSpLocks/>
              </p:cNvGrpSpPr>
              <p:nvPr/>
            </p:nvGrpSpPr>
            <p:grpSpPr bwMode="auto">
              <a:xfrm>
                <a:off x="4593" y="2035"/>
                <a:ext cx="53" cy="13"/>
                <a:chOff x="4593" y="2035"/>
                <a:chExt cx="53" cy="13"/>
              </a:xfrm>
            </p:grpSpPr>
            <p:sp>
              <p:nvSpPr>
                <p:cNvPr id="19612" name="Rectangle 34"/>
                <p:cNvSpPr>
                  <a:spLocks noChangeArrowheads="1"/>
                </p:cNvSpPr>
                <p:nvPr/>
              </p:nvSpPr>
              <p:spPr bwMode="auto">
                <a:xfrm>
                  <a:off x="4593" y="2035"/>
                  <a:ext cx="6" cy="13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613" name="Rectangle 35"/>
                <p:cNvSpPr>
                  <a:spLocks noChangeArrowheads="1"/>
                </p:cNvSpPr>
                <p:nvPr/>
              </p:nvSpPr>
              <p:spPr bwMode="auto">
                <a:xfrm>
                  <a:off x="4610" y="2035"/>
                  <a:ext cx="5" cy="13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614" name="Rectangle 36"/>
                <p:cNvSpPr>
                  <a:spLocks noChangeArrowheads="1"/>
                </p:cNvSpPr>
                <p:nvPr/>
              </p:nvSpPr>
              <p:spPr bwMode="auto">
                <a:xfrm>
                  <a:off x="4625" y="2035"/>
                  <a:ext cx="6" cy="13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615" name="Rectangle 37"/>
                <p:cNvSpPr>
                  <a:spLocks noChangeArrowheads="1"/>
                </p:cNvSpPr>
                <p:nvPr/>
              </p:nvSpPr>
              <p:spPr bwMode="auto">
                <a:xfrm>
                  <a:off x="4640" y="2035"/>
                  <a:ext cx="6" cy="13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9611" name="Rectangle 38"/>
              <p:cNvSpPr>
                <a:spLocks noChangeArrowheads="1"/>
              </p:cNvSpPr>
              <p:nvPr/>
            </p:nvSpPr>
            <p:spPr bwMode="auto">
              <a:xfrm>
                <a:off x="4496" y="1992"/>
                <a:ext cx="5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9472" name="Group 39"/>
            <p:cNvGrpSpPr>
              <a:grpSpLocks/>
            </p:cNvGrpSpPr>
            <p:nvPr/>
          </p:nvGrpSpPr>
          <p:grpSpPr bwMode="auto">
            <a:xfrm>
              <a:off x="1778" y="3923"/>
              <a:ext cx="306" cy="116"/>
              <a:chOff x="4883" y="1932"/>
              <a:chExt cx="306" cy="116"/>
            </a:xfrm>
          </p:grpSpPr>
          <p:grpSp>
            <p:nvGrpSpPr>
              <p:cNvPr id="19597" name="Group 40"/>
              <p:cNvGrpSpPr>
                <a:grpSpLocks/>
              </p:cNvGrpSpPr>
              <p:nvPr/>
            </p:nvGrpSpPr>
            <p:grpSpPr bwMode="auto">
              <a:xfrm>
                <a:off x="4883" y="1932"/>
                <a:ext cx="306" cy="116"/>
                <a:chOff x="4883" y="1932"/>
                <a:chExt cx="306" cy="116"/>
              </a:xfrm>
            </p:grpSpPr>
            <p:sp>
              <p:nvSpPr>
                <p:cNvPr id="19601" name="Rectangle 41"/>
                <p:cNvSpPr>
                  <a:spLocks noChangeArrowheads="1"/>
                </p:cNvSpPr>
                <p:nvPr/>
              </p:nvSpPr>
              <p:spPr bwMode="auto">
                <a:xfrm>
                  <a:off x="4898" y="1993"/>
                  <a:ext cx="241" cy="55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602" name="Rectangle 42"/>
                <p:cNvSpPr>
                  <a:spLocks noChangeArrowheads="1"/>
                </p:cNvSpPr>
                <p:nvPr/>
              </p:nvSpPr>
              <p:spPr bwMode="auto">
                <a:xfrm>
                  <a:off x="4921" y="2028"/>
                  <a:ext cx="194" cy="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603" name="Freeform 43"/>
                <p:cNvSpPr>
                  <a:spLocks/>
                </p:cNvSpPr>
                <p:nvPr/>
              </p:nvSpPr>
              <p:spPr bwMode="auto">
                <a:xfrm>
                  <a:off x="4888" y="1937"/>
                  <a:ext cx="265" cy="56"/>
                </a:xfrm>
                <a:custGeom>
                  <a:avLst/>
                  <a:gdLst>
                    <a:gd name="T0" fmla="*/ 0 w 1060"/>
                    <a:gd name="T1" fmla="*/ 0 h 280"/>
                    <a:gd name="T2" fmla="*/ 0 w 1060"/>
                    <a:gd name="T3" fmla="*/ 0 h 280"/>
                    <a:gd name="T4" fmla="*/ 0 w 1060"/>
                    <a:gd name="T5" fmla="*/ 0 h 280"/>
                    <a:gd name="T6" fmla="*/ 0 w 1060"/>
                    <a:gd name="T7" fmla="*/ 0 h 280"/>
                    <a:gd name="T8" fmla="*/ 0 w 1060"/>
                    <a:gd name="T9" fmla="*/ 0 h 280"/>
                    <a:gd name="T10" fmla="*/ 0 w 1060"/>
                    <a:gd name="T11" fmla="*/ 0 h 280"/>
                    <a:gd name="T12" fmla="*/ 0 w 1060"/>
                    <a:gd name="T13" fmla="*/ 0 h 2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60"/>
                    <a:gd name="T22" fmla="*/ 0 h 280"/>
                    <a:gd name="T23" fmla="*/ 1060 w 1060"/>
                    <a:gd name="T24" fmla="*/ 280 h 28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60" h="280">
                      <a:moveTo>
                        <a:pt x="0" y="226"/>
                      </a:moveTo>
                      <a:lnTo>
                        <a:pt x="44" y="280"/>
                      </a:lnTo>
                      <a:lnTo>
                        <a:pt x="997" y="280"/>
                      </a:lnTo>
                      <a:lnTo>
                        <a:pt x="1060" y="226"/>
                      </a:lnTo>
                      <a:lnTo>
                        <a:pt x="1060" y="0"/>
                      </a:lnTo>
                      <a:lnTo>
                        <a:pt x="0" y="0"/>
                      </a:lnTo>
                      <a:lnTo>
                        <a:pt x="0" y="2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604" name="Rectangle 44"/>
                <p:cNvSpPr>
                  <a:spLocks noChangeArrowheads="1"/>
                </p:cNvSpPr>
                <p:nvPr/>
              </p:nvSpPr>
              <p:spPr bwMode="auto">
                <a:xfrm>
                  <a:off x="4883" y="2022"/>
                  <a:ext cx="16" cy="1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605" name="Line 45"/>
                <p:cNvSpPr>
                  <a:spLocks noChangeShapeType="1"/>
                </p:cNvSpPr>
                <p:nvPr/>
              </p:nvSpPr>
              <p:spPr bwMode="auto">
                <a:xfrm>
                  <a:off x="4888" y="1946"/>
                  <a:ext cx="267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606" name="Rectangle 46"/>
                <p:cNvSpPr>
                  <a:spLocks noChangeArrowheads="1"/>
                </p:cNvSpPr>
                <p:nvPr/>
              </p:nvSpPr>
              <p:spPr bwMode="auto">
                <a:xfrm>
                  <a:off x="4955" y="1932"/>
                  <a:ext cx="192" cy="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607" name="Freeform 47"/>
                <p:cNvSpPr>
                  <a:spLocks/>
                </p:cNvSpPr>
                <p:nvPr/>
              </p:nvSpPr>
              <p:spPr bwMode="auto">
                <a:xfrm>
                  <a:off x="5137" y="2002"/>
                  <a:ext cx="52" cy="18"/>
                </a:xfrm>
                <a:custGeom>
                  <a:avLst/>
                  <a:gdLst>
                    <a:gd name="T0" fmla="*/ 0 w 206"/>
                    <a:gd name="T1" fmla="*/ 0 h 90"/>
                    <a:gd name="T2" fmla="*/ 0 w 206"/>
                    <a:gd name="T3" fmla="*/ 0 h 90"/>
                    <a:gd name="T4" fmla="*/ 0 w 206"/>
                    <a:gd name="T5" fmla="*/ 0 h 90"/>
                    <a:gd name="T6" fmla="*/ 0 w 206"/>
                    <a:gd name="T7" fmla="*/ 0 h 90"/>
                    <a:gd name="T8" fmla="*/ 0 w 206"/>
                    <a:gd name="T9" fmla="*/ 0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6"/>
                    <a:gd name="T16" fmla="*/ 0 h 90"/>
                    <a:gd name="T17" fmla="*/ 206 w 206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6" h="90">
                      <a:moveTo>
                        <a:pt x="0" y="54"/>
                      </a:moveTo>
                      <a:lnTo>
                        <a:pt x="206" y="0"/>
                      </a:lnTo>
                      <a:lnTo>
                        <a:pt x="206" y="33"/>
                      </a:lnTo>
                      <a:lnTo>
                        <a:pt x="0" y="9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598" name="Group 48"/>
              <p:cNvGrpSpPr>
                <a:grpSpLocks/>
              </p:cNvGrpSpPr>
              <p:nvPr/>
            </p:nvGrpSpPr>
            <p:grpSpPr bwMode="auto">
              <a:xfrm>
                <a:off x="4911" y="1954"/>
                <a:ext cx="16" cy="12"/>
                <a:chOff x="4911" y="1954"/>
                <a:chExt cx="16" cy="12"/>
              </a:xfrm>
            </p:grpSpPr>
            <p:sp>
              <p:nvSpPr>
                <p:cNvPr id="19599" name="Rectangle 49"/>
                <p:cNvSpPr>
                  <a:spLocks noChangeArrowheads="1"/>
                </p:cNvSpPr>
                <p:nvPr/>
              </p:nvSpPr>
              <p:spPr bwMode="auto">
                <a:xfrm>
                  <a:off x="4912" y="1954"/>
                  <a:ext cx="15" cy="12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600" name="Freeform 50"/>
                <p:cNvSpPr>
                  <a:spLocks/>
                </p:cNvSpPr>
                <p:nvPr/>
              </p:nvSpPr>
              <p:spPr bwMode="auto">
                <a:xfrm>
                  <a:off x="4911" y="1954"/>
                  <a:ext cx="16" cy="12"/>
                </a:xfrm>
                <a:custGeom>
                  <a:avLst/>
                  <a:gdLst>
                    <a:gd name="T0" fmla="*/ 0 w 62"/>
                    <a:gd name="T1" fmla="*/ 0 h 64"/>
                    <a:gd name="T2" fmla="*/ 0 w 62"/>
                    <a:gd name="T3" fmla="*/ 0 h 64"/>
                    <a:gd name="T4" fmla="*/ 0 w 62"/>
                    <a:gd name="T5" fmla="*/ 0 h 64"/>
                    <a:gd name="T6" fmla="*/ 0 w 62"/>
                    <a:gd name="T7" fmla="*/ 0 h 64"/>
                    <a:gd name="T8" fmla="*/ 0 w 62"/>
                    <a:gd name="T9" fmla="*/ 0 h 64"/>
                    <a:gd name="T10" fmla="*/ 0 w 62"/>
                    <a:gd name="T11" fmla="*/ 0 h 64"/>
                    <a:gd name="T12" fmla="*/ 0 w 62"/>
                    <a:gd name="T13" fmla="*/ 0 h 6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2"/>
                    <a:gd name="T22" fmla="*/ 0 h 64"/>
                    <a:gd name="T23" fmla="*/ 62 w 62"/>
                    <a:gd name="T24" fmla="*/ 64 h 6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2" h="64">
                      <a:moveTo>
                        <a:pt x="61" y="12"/>
                      </a:moveTo>
                      <a:lnTo>
                        <a:pt x="9" y="12"/>
                      </a:lnTo>
                      <a:lnTo>
                        <a:pt x="9" y="64"/>
                      </a:lnTo>
                      <a:lnTo>
                        <a:pt x="0" y="64"/>
                      </a:lnTo>
                      <a:lnTo>
                        <a:pt x="0" y="0"/>
                      </a:lnTo>
                      <a:lnTo>
                        <a:pt x="62" y="0"/>
                      </a:lnTo>
                      <a:lnTo>
                        <a:pt x="61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473" name="Group 51"/>
            <p:cNvGrpSpPr>
              <a:grpSpLocks/>
            </p:cNvGrpSpPr>
            <p:nvPr/>
          </p:nvGrpSpPr>
          <p:grpSpPr bwMode="auto">
            <a:xfrm>
              <a:off x="2495" y="3659"/>
              <a:ext cx="673" cy="415"/>
              <a:chOff x="3987" y="1873"/>
              <a:chExt cx="337" cy="175"/>
            </a:xfrm>
          </p:grpSpPr>
          <p:sp>
            <p:nvSpPr>
              <p:cNvPr id="19581" name="Freeform 52"/>
              <p:cNvSpPr>
                <a:spLocks/>
              </p:cNvSpPr>
              <p:nvPr/>
            </p:nvSpPr>
            <p:spPr bwMode="auto">
              <a:xfrm>
                <a:off x="4185" y="1985"/>
                <a:ext cx="72" cy="25"/>
              </a:xfrm>
              <a:custGeom>
                <a:avLst/>
                <a:gdLst>
                  <a:gd name="T0" fmla="*/ 0 w 288"/>
                  <a:gd name="T1" fmla="*/ 0 h 126"/>
                  <a:gd name="T2" fmla="*/ 0 w 288"/>
                  <a:gd name="T3" fmla="*/ 0 h 126"/>
                  <a:gd name="T4" fmla="*/ 0 w 288"/>
                  <a:gd name="T5" fmla="*/ 0 h 126"/>
                  <a:gd name="T6" fmla="*/ 0 w 288"/>
                  <a:gd name="T7" fmla="*/ 0 h 126"/>
                  <a:gd name="T8" fmla="*/ 0 w 288"/>
                  <a:gd name="T9" fmla="*/ 0 h 126"/>
                  <a:gd name="T10" fmla="*/ 0 w 288"/>
                  <a:gd name="T11" fmla="*/ 0 h 126"/>
                  <a:gd name="T12" fmla="*/ 0 w 288"/>
                  <a:gd name="T13" fmla="*/ 0 h 126"/>
                  <a:gd name="T14" fmla="*/ 0 w 288"/>
                  <a:gd name="T15" fmla="*/ 0 h 126"/>
                  <a:gd name="T16" fmla="*/ 0 w 288"/>
                  <a:gd name="T17" fmla="*/ 0 h 126"/>
                  <a:gd name="T18" fmla="*/ 0 w 288"/>
                  <a:gd name="T19" fmla="*/ 0 h 12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88"/>
                  <a:gd name="T31" fmla="*/ 0 h 126"/>
                  <a:gd name="T32" fmla="*/ 288 w 288"/>
                  <a:gd name="T33" fmla="*/ 126 h 12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88" h="126">
                    <a:moveTo>
                      <a:pt x="0" y="13"/>
                    </a:moveTo>
                    <a:lnTo>
                      <a:pt x="107" y="0"/>
                    </a:lnTo>
                    <a:lnTo>
                      <a:pt x="131" y="4"/>
                    </a:lnTo>
                    <a:lnTo>
                      <a:pt x="150" y="16"/>
                    </a:lnTo>
                    <a:lnTo>
                      <a:pt x="175" y="77"/>
                    </a:lnTo>
                    <a:lnTo>
                      <a:pt x="191" y="101"/>
                    </a:lnTo>
                    <a:lnTo>
                      <a:pt x="205" y="113"/>
                    </a:lnTo>
                    <a:lnTo>
                      <a:pt x="220" y="118"/>
                    </a:lnTo>
                    <a:lnTo>
                      <a:pt x="242" y="122"/>
                    </a:lnTo>
                    <a:lnTo>
                      <a:pt x="288" y="126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582" name="Group 53"/>
              <p:cNvGrpSpPr>
                <a:grpSpLocks/>
              </p:cNvGrpSpPr>
              <p:nvPr/>
            </p:nvGrpSpPr>
            <p:grpSpPr bwMode="auto">
              <a:xfrm>
                <a:off x="3987" y="1928"/>
                <a:ext cx="262" cy="120"/>
                <a:chOff x="3987" y="1928"/>
                <a:chExt cx="262" cy="120"/>
              </a:xfrm>
            </p:grpSpPr>
            <p:grpSp>
              <p:nvGrpSpPr>
                <p:cNvPr id="19590" name="Group 54"/>
                <p:cNvGrpSpPr>
                  <a:grpSpLocks/>
                </p:cNvGrpSpPr>
                <p:nvPr/>
              </p:nvGrpSpPr>
              <p:grpSpPr bwMode="auto">
                <a:xfrm>
                  <a:off x="3987" y="2013"/>
                  <a:ext cx="262" cy="35"/>
                  <a:chOff x="3987" y="2013"/>
                  <a:chExt cx="262" cy="35"/>
                </a:xfrm>
              </p:grpSpPr>
              <p:sp>
                <p:nvSpPr>
                  <p:cNvPr id="19594" name="Freeform 55"/>
                  <p:cNvSpPr>
                    <a:spLocks/>
                  </p:cNvSpPr>
                  <p:nvPr/>
                </p:nvSpPr>
                <p:spPr bwMode="auto">
                  <a:xfrm>
                    <a:off x="3987" y="2013"/>
                    <a:ext cx="262" cy="35"/>
                  </a:xfrm>
                  <a:custGeom>
                    <a:avLst/>
                    <a:gdLst>
                      <a:gd name="T0" fmla="*/ 0 w 1047"/>
                      <a:gd name="T1" fmla="*/ 0 h 174"/>
                      <a:gd name="T2" fmla="*/ 0 w 1047"/>
                      <a:gd name="T3" fmla="*/ 0 h 174"/>
                      <a:gd name="T4" fmla="*/ 0 w 1047"/>
                      <a:gd name="T5" fmla="*/ 0 h 174"/>
                      <a:gd name="T6" fmla="*/ 0 w 1047"/>
                      <a:gd name="T7" fmla="*/ 0 h 174"/>
                      <a:gd name="T8" fmla="*/ 0 w 1047"/>
                      <a:gd name="T9" fmla="*/ 0 h 174"/>
                      <a:gd name="T10" fmla="*/ 0 w 1047"/>
                      <a:gd name="T11" fmla="*/ 0 h 174"/>
                      <a:gd name="T12" fmla="*/ 0 w 1047"/>
                      <a:gd name="T13" fmla="*/ 0 h 174"/>
                      <a:gd name="T14" fmla="*/ 0 w 1047"/>
                      <a:gd name="T15" fmla="*/ 0 h 174"/>
                      <a:gd name="T16" fmla="*/ 0 w 1047"/>
                      <a:gd name="T17" fmla="*/ 0 h 174"/>
                      <a:gd name="T18" fmla="*/ 0 w 1047"/>
                      <a:gd name="T19" fmla="*/ 0 h 174"/>
                      <a:gd name="T20" fmla="*/ 0 w 1047"/>
                      <a:gd name="T21" fmla="*/ 0 h 174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047"/>
                      <a:gd name="T34" fmla="*/ 0 h 174"/>
                      <a:gd name="T35" fmla="*/ 1047 w 1047"/>
                      <a:gd name="T36" fmla="*/ 174 h 174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047" h="174">
                        <a:moveTo>
                          <a:pt x="130" y="0"/>
                        </a:moveTo>
                        <a:lnTo>
                          <a:pt x="921" y="0"/>
                        </a:lnTo>
                        <a:lnTo>
                          <a:pt x="1046" y="158"/>
                        </a:lnTo>
                        <a:lnTo>
                          <a:pt x="1047" y="166"/>
                        </a:lnTo>
                        <a:lnTo>
                          <a:pt x="1043" y="172"/>
                        </a:lnTo>
                        <a:lnTo>
                          <a:pt x="1035" y="174"/>
                        </a:lnTo>
                        <a:lnTo>
                          <a:pt x="15" y="174"/>
                        </a:lnTo>
                        <a:lnTo>
                          <a:pt x="4" y="171"/>
                        </a:lnTo>
                        <a:lnTo>
                          <a:pt x="0" y="164"/>
                        </a:lnTo>
                        <a:lnTo>
                          <a:pt x="2" y="155"/>
                        </a:lnTo>
                        <a:lnTo>
                          <a:pt x="13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95" name="Freeform 56"/>
                  <p:cNvSpPr>
                    <a:spLocks/>
                  </p:cNvSpPr>
                  <p:nvPr/>
                </p:nvSpPr>
                <p:spPr bwMode="auto">
                  <a:xfrm>
                    <a:off x="4002" y="2021"/>
                    <a:ext cx="174" cy="22"/>
                  </a:xfrm>
                  <a:custGeom>
                    <a:avLst/>
                    <a:gdLst>
                      <a:gd name="T0" fmla="*/ 0 w 696"/>
                      <a:gd name="T1" fmla="*/ 0 h 112"/>
                      <a:gd name="T2" fmla="*/ 0 w 696"/>
                      <a:gd name="T3" fmla="*/ 0 h 112"/>
                      <a:gd name="T4" fmla="*/ 0 w 696"/>
                      <a:gd name="T5" fmla="*/ 0 h 112"/>
                      <a:gd name="T6" fmla="*/ 0 w 696"/>
                      <a:gd name="T7" fmla="*/ 0 h 112"/>
                      <a:gd name="T8" fmla="*/ 0 w 696"/>
                      <a:gd name="T9" fmla="*/ 0 h 1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96"/>
                      <a:gd name="T16" fmla="*/ 0 h 112"/>
                      <a:gd name="T17" fmla="*/ 696 w 696"/>
                      <a:gd name="T18" fmla="*/ 112 h 11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96" h="112">
                        <a:moveTo>
                          <a:pt x="94" y="0"/>
                        </a:moveTo>
                        <a:lnTo>
                          <a:pt x="664" y="0"/>
                        </a:lnTo>
                        <a:lnTo>
                          <a:pt x="696" y="112"/>
                        </a:lnTo>
                        <a:lnTo>
                          <a:pt x="0" y="112"/>
                        </a:lnTo>
                        <a:lnTo>
                          <a:pt x="9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96" name="Freeform 57"/>
                  <p:cNvSpPr>
                    <a:spLocks/>
                  </p:cNvSpPr>
                  <p:nvPr/>
                </p:nvSpPr>
                <p:spPr bwMode="auto">
                  <a:xfrm>
                    <a:off x="4181" y="2021"/>
                    <a:ext cx="53" cy="22"/>
                  </a:xfrm>
                  <a:custGeom>
                    <a:avLst/>
                    <a:gdLst>
                      <a:gd name="T0" fmla="*/ 0 w 211"/>
                      <a:gd name="T1" fmla="*/ 0 h 112"/>
                      <a:gd name="T2" fmla="*/ 0 w 211"/>
                      <a:gd name="T3" fmla="*/ 0 h 112"/>
                      <a:gd name="T4" fmla="*/ 0 w 211"/>
                      <a:gd name="T5" fmla="*/ 0 h 112"/>
                      <a:gd name="T6" fmla="*/ 0 w 211"/>
                      <a:gd name="T7" fmla="*/ 0 h 112"/>
                      <a:gd name="T8" fmla="*/ 0 w 211"/>
                      <a:gd name="T9" fmla="*/ 0 h 1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1"/>
                      <a:gd name="T16" fmla="*/ 0 h 112"/>
                      <a:gd name="T17" fmla="*/ 211 w 211"/>
                      <a:gd name="T18" fmla="*/ 112 h 11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1" h="112">
                        <a:moveTo>
                          <a:pt x="0" y="0"/>
                        </a:moveTo>
                        <a:lnTo>
                          <a:pt x="125" y="0"/>
                        </a:lnTo>
                        <a:lnTo>
                          <a:pt x="211" y="112"/>
                        </a:lnTo>
                        <a:lnTo>
                          <a:pt x="40" y="1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591" name="Rectangle 58"/>
                <p:cNvSpPr>
                  <a:spLocks noChangeArrowheads="1"/>
                </p:cNvSpPr>
                <p:nvPr/>
              </p:nvSpPr>
              <p:spPr bwMode="auto">
                <a:xfrm>
                  <a:off x="4047" y="1928"/>
                  <a:ext cx="142" cy="8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92" name="Rectangle 59"/>
                <p:cNvSpPr>
                  <a:spLocks noChangeArrowheads="1"/>
                </p:cNvSpPr>
                <p:nvPr/>
              </p:nvSpPr>
              <p:spPr bwMode="auto">
                <a:xfrm>
                  <a:off x="4066" y="1940"/>
                  <a:ext cx="104" cy="57"/>
                </a:xfrm>
                <a:prstGeom prst="rect">
                  <a:avLst/>
                </a:prstGeom>
                <a:solidFill>
                  <a:srgbClr val="114FFB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93" name="Rectangle 60"/>
                <p:cNvSpPr>
                  <a:spLocks noChangeArrowheads="1"/>
                </p:cNvSpPr>
                <p:nvPr/>
              </p:nvSpPr>
              <p:spPr bwMode="auto">
                <a:xfrm>
                  <a:off x="4157" y="2003"/>
                  <a:ext cx="13" cy="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9583" name="Rectangle 61"/>
              <p:cNvSpPr>
                <a:spLocks noChangeArrowheads="1"/>
              </p:cNvSpPr>
              <p:nvPr/>
            </p:nvSpPr>
            <p:spPr bwMode="auto">
              <a:xfrm>
                <a:off x="4251" y="1873"/>
                <a:ext cx="73" cy="16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9584" name="Rectangle 62"/>
              <p:cNvSpPr>
                <a:spLocks noChangeArrowheads="1"/>
              </p:cNvSpPr>
              <p:nvPr/>
            </p:nvSpPr>
            <p:spPr bwMode="auto">
              <a:xfrm>
                <a:off x="4270" y="1888"/>
                <a:ext cx="44" cy="4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9585" name="Rectangle 63"/>
              <p:cNvSpPr>
                <a:spLocks noChangeArrowheads="1"/>
              </p:cNvSpPr>
              <p:nvPr/>
            </p:nvSpPr>
            <p:spPr bwMode="auto">
              <a:xfrm>
                <a:off x="4313" y="1935"/>
                <a:ext cx="2" cy="10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9586" name="Rectangle 64"/>
              <p:cNvSpPr>
                <a:spLocks noChangeArrowheads="1"/>
              </p:cNvSpPr>
              <p:nvPr/>
            </p:nvSpPr>
            <p:spPr bwMode="auto">
              <a:xfrm>
                <a:off x="4275" y="1901"/>
                <a:ext cx="13" cy="2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9587" name="Rectangle 65"/>
              <p:cNvSpPr>
                <a:spLocks noChangeArrowheads="1"/>
              </p:cNvSpPr>
              <p:nvPr/>
            </p:nvSpPr>
            <p:spPr bwMode="auto">
              <a:xfrm>
                <a:off x="4280" y="1888"/>
                <a:ext cx="3" cy="4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9588" name="Rectangle 66"/>
              <p:cNvSpPr>
                <a:spLocks noChangeArrowheads="1"/>
              </p:cNvSpPr>
              <p:nvPr/>
            </p:nvSpPr>
            <p:spPr bwMode="auto">
              <a:xfrm>
                <a:off x="4305" y="1897"/>
                <a:ext cx="8" cy="1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9589" name="Rectangle 67"/>
              <p:cNvSpPr>
                <a:spLocks noChangeArrowheads="1"/>
              </p:cNvSpPr>
              <p:nvPr/>
            </p:nvSpPr>
            <p:spPr bwMode="auto">
              <a:xfrm>
                <a:off x="4305" y="1916"/>
                <a:ext cx="8" cy="1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9474" name="Rectangle 68"/>
            <p:cNvSpPr>
              <a:spLocks noChangeArrowheads="1"/>
            </p:cNvSpPr>
            <p:nvPr/>
          </p:nvSpPr>
          <p:spPr bwMode="auto">
            <a:xfrm>
              <a:off x="5413" y="4058"/>
              <a:ext cx="11" cy="88"/>
            </a:xfrm>
            <a:prstGeom prst="rect">
              <a:avLst/>
            </a:prstGeom>
            <a:solidFill>
              <a:srgbClr val="114FFB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9475" name="Rectangle 69"/>
            <p:cNvSpPr>
              <a:spLocks noChangeArrowheads="1"/>
            </p:cNvSpPr>
            <p:nvPr/>
          </p:nvSpPr>
          <p:spPr bwMode="auto">
            <a:xfrm>
              <a:off x="5125" y="4056"/>
              <a:ext cx="11" cy="88"/>
            </a:xfrm>
            <a:prstGeom prst="rect">
              <a:avLst/>
            </a:prstGeom>
            <a:solidFill>
              <a:srgbClr val="114FFB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9476" name="Rectangle 70"/>
            <p:cNvSpPr>
              <a:spLocks noChangeArrowheads="1"/>
            </p:cNvSpPr>
            <p:nvPr/>
          </p:nvSpPr>
          <p:spPr bwMode="auto">
            <a:xfrm>
              <a:off x="4837" y="4056"/>
              <a:ext cx="11" cy="89"/>
            </a:xfrm>
            <a:prstGeom prst="rect">
              <a:avLst/>
            </a:prstGeom>
            <a:solidFill>
              <a:srgbClr val="114FFB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9477" name="Rectangle 71"/>
            <p:cNvSpPr>
              <a:spLocks noChangeArrowheads="1"/>
            </p:cNvSpPr>
            <p:nvPr/>
          </p:nvSpPr>
          <p:spPr bwMode="auto">
            <a:xfrm flipV="1">
              <a:off x="1380" y="4147"/>
              <a:ext cx="4128" cy="47"/>
            </a:xfrm>
            <a:prstGeom prst="rect">
              <a:avLst/>
            </a:prstGeom>
            <a:solidFill>
              <a:srgbClr val="114FFB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grpSp>
          <p:nvGrpSpPr>
            <p:cNvPr id="19478" name="Group 72"/>
            <p:cNvGrpSpPr>
              <a:grpSpLocks/>
            </p:cNvGrpSpPr>
            <p:nvPr/>
          </p:nvGrpSpPr>
          <p:grpSpPr bwMode="auto">
            <a:xfrm>
              <a:off x="4692" y="3882"/>
              <a:ext cx="262" cy="173"/>
              <a:chOff x="4068" y="2178"/>
              <a:chExt cx="262" cy="173"/>
            </a:xfrm>
          </p:grpSpPr>
          <p:grpSp>
            <p:nvGrpSpPr>
              <p:cNvPr id="19566" name="Group 73"/>
              <p:cNvGrpSpPr>
                <a:grpSpLocks/>
              </p:cNvGrpSpPr>
              <p:nvPr/>
            </p:nvGrpSpPr>
            <p:grpSpPr bwMode="auto">
              <a:xfrm>
                <a:off x="4079" y="2286"/>
                <a:ext cx="240" cy="54"/>
                <a:chOff x="4079" y="2286"/>
                <a:chExt cx="240" cy="54"/>
              </a:xfrm>
            </p:grpSpPr>
            <p:sp>
              <p:nvSpPr>
                <p:cNvPr id="19579" name="Rectangle 74"/>
                <p:cNvSpPr>
                  <a:spLocks noChangeArrowheads="1"/>
                </p:cNvSpPr>
                <p:nvPr/>
              </p:nvSpPr>
              <p:spPr bwMode="auto">
                <a:xfrm>
                  <a:off x="4079" y="2286"/>
                  <a:ext cx="240" cy="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80" name="Rectangle 75"/>
                <p:cNvSpPr>
                  <a:spLocks noChangeArrowheads="1"/>
                </p:cNvSpPr>
                <p:nvPr/>
              </p:nvSpPr>
              <p:spPr bwMode="auto">
                <a:xfrm>
                  <a:off x="4212" y="2295"/>
                  <a:ext cx="84" cy="25"/>
                </a:xfrm>
                <a:prstGeom prst="rect">
                  <a:avLst/>
                </a:prstGeom>
                <a:solidFill>
                  <a:srgbClr val="80808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9567" name="Group 76"/>
              <p:cNvGrpSpPr>
                <a:grpSpLocks/>
              </p:cNvGrpSpPr>
              <p:nvPr/>
            </p:nvGrpSpPr>
            <p:grpSpPr bwMode="auto">
              <a:xfrm>
                <a:off x="4068" y="2316"/>
                <a:ext cx="262" cy="35"/>
                <a:chOff x="4068" y="2316"/>
                <a:chExt cx="262" cy="35"/>
              </a:xfrm>
            </p:grpSpPr>
            <p:sp>
              <p:nvSpPr>
                <p:cNvPr id="19576" name="Freeform 77"/>
                <p:cNvSpPr>
                  <a:spLocks/>
                </p:cNvSpPr>
                <p:nvPr/>
              </p:nvSpPr>
              <p:spPr bwMode="auto">
                <a:xfrm>
                  <a:off x="4068" y="2316"/>
                  <a:ext cx="262" cy="35"/>
                </a:xfrm>
                <a:custGeom>
                  <a:avLst/>
                  <a:gdLst>
                    <a:gd name="T0" fmla="*/ 0 w 1049"/>
                    <a:gd name="T1" fmla="*/ 0 h 174"/>
                    <a:gd name="T2" fmla="*/ 0 w 1049"/>
                    <a:gd name="T3" fmla="*/ 0 h 174"/>
                    <a:gd name="T4" fmla="*/ 0 w 1049"/>
                    <a:gd name="T5" fmla="*/ 0 h 174"/>
                    <a:gd name="T6" fmla="*/ 0 w 1049"/>
                    <a:gd name="T7" fmla="*/ 0 h 174"/>
                    <a:gd name="T8" fmla="*/ 0 w 1049"/>
                    <a:gd name="T9" fmla="*/ 0 h 174"/>
                    <a:gd name="T10" fmla="*/ 0 w 1049"/>
                    <a:gd name="T11" fmla="*/ 0 h 174"/>
                    <a:gd name="T12" fmla="*/ 0 w 1049"/>
                    <a:gd name="T13" fmla="*/ 0 h 174"/>
                    <a:gd name="T14" fmla="*/ 0 w 1049"/>
                    <a:gd name="T15" fmla="*/ 0 h 174"/>
                    <a:gd name="T16" fmla="*/ 0 w 1049"/>
                    <a:gd name="T17" fmla="*/ 0 h 174"/>
                    <a:gd name="T18" fmla="*/ 0 w 1049"/>
                    <a:gd name="T19" fmla="*/ 0 h 174"/>
                    <a:gd name="T20" fmla="*/ 0 w 1049"/>
                    <a:gd name="T21" fmla="*/ 0 h 17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049"/>
                    <a:gd name="T34" fmla="*/ 0 h 174"/>
                    <a:gd name="T35" fmla="*/ 1049 w 1049"/>
                    <a:gd name="T36" fmla="*/ 174 h 17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049" h="174">
                      <a:moveTo>
                        <a:pt x="131" y="0"/>
                      </a:moveTo>
                      <a:lnTo>
                        <a:pt x="922" y="0"/>
                      </a:lnTo>
                      <a:lnTo>
                        <a:pt x="1047" y="157"/>
                      </a:lnTo>
                      <a:lnTo>
                        <a:pt x="1049" y="165"/>
                      </a:lnTo>
                      <a:lnTo>
                        <a:pt x="1044" y="171"/>
                      </a:lnTo>
                      <a:lnTo>
                        <a:pt x="1036" y="174"/>
                      </a:lnTo>
                      <a:lnTo>
                        <a:pt x="15" y="174"/>
                      </a:lnTo>
                      <a:lnTo>
                        <a:pt x="6" y="170"/>
                      </a:lnTo>
                      <a:lnTo>
                        <a:pt x="0" y="163"/>
                      </a:lnTo>
                      <a:lnTo>
                        <a:pt x="2" y="154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77" name="Freeform 78"/>
                <p:cNvSpPr>
                  <a:spLocks/>
                </p:cNvSpPr>
                <p:nvPr/>
              </p:nvSpPr>
              <p:spPr bwMode="auto">
                <a:xfrm>
                  <a:off x="4083" y="2323"/>
                  <a:ext cx="174" cy="22"/>
                </a:xfrm>
                <a:custGeom>
                  <a:avLst/>
                  <a:gdLst>
                    <a:gd name="T0" fmla="*/ 0 w 697"/>
                    <a:gd name="T1" fmla="*/ 0 h 111"/>
                    <a:gd name="T2" fmla="*/ 0 w 697"/>
                    <a:gd name="T3" fmla="*/ 0 h 111"/>
                    <a:gd name="T4" fmla="*/ 0 w 697"/>
                    <a:gd name="T5" fmla="*/ 0 h 111"/>
                    <a:gd name="T6" fmla="*/ 0 w 697"/>
                    <a:gd name="T7" fmla="*/ 0 h 111"/>
                    <a:gd name="T8" fmla="*/ 0 w 697"/>
                    <a:gd name="T9" fmla="*/ 0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7"/>
                    <a:gd name="T16" fmla="*/ 0 h 111"/>
                    <a:gd name="T17" fmla="*/ 697 w 697"/>
                    <a:gd name="T18" fmla="*/ 111 h 1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7" h="111">
                      <a:moveTo>
                        <a:pt x="94" y="0"/>
                      </a:moveTo>
                      <a:lnTo>
                        <a:pt x="664" y="0"/>
                      </a:lnTo>
                      <a:lnTo>
                        <a:pt x="697" y="111"/>
                      </a:lnTo>
                      <a:lnTo>
                        <a:pt x="0" y="111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78" name="Freeform 79"/>
                <p:cNvSpPr>
                  <a:spLocks/>
                </p:cNvSpPr>
                <p:nvPr/>
              </p:nvSpPr>
              <p:spPr bwMode="auto">
                <a:xfrm>
                  <a:off x="4262" y="2323"/>
                  <a:ext cx="53" cy="22"/>
                </a:xfrm>
                <a:custGeom>
                  <a:avLst/>
                  <a:gdLst>
                    <a:gd name="T0" fmla="*/ 0 w 211"/>
                    <a:gd name="T1" fmla="*/ 0 h 111"/>
                    <a:gd name="T2" fmla="*/ 0 w 211"/>
                    <a:gd name="T3" fmla="*/ 0 h 111"/>
                    <a:gd name="T4" fmla="*/ 0 w 211"/>
                    <a:gd name="T5" fmla="*/ 0 h 111"/>
                    <a:gd name="T6" fmla="*/ 0 w 211"/>
                    <a:gd name="T7" fmla="*/ 0 h 111"/>
                    <a:gd name="T8" fmla="*/ 0 w 211"/>
                    <a:gd name="T9" fmla="*/ 0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1"/>
                    <a:gd name="T16" fmla="*/ 0 h 111"/>
                    <a:gd name="T17" fmla="*/ 211 w 211"/>
                    <a:gd name="T18" fmla="*/ 111 h 1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1" h="111">
                      <a:moveTo>
                        <a:pt x="0" y="0"/>
                      </a:moveTo>
                      <a:lnTo>
                        <a:pt x="124" y="0"/>
                      </a:lnTo>
                      <a:lnTo>
                        <a:pt x="211" y="111"/>
                      </a:lnTo>
                      <a:lnTo>
                        <a:pt x="39" y="1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568" name="Group 80"/>
              <p:cNvGrpSpPr>
                <a:grpSpLocks/>
              </p:cNvGrpSpPr>
              <p:nvPr/>
            </p:nvGrpSpPr>
            <p:grpSpPr bwMode="auto">
              <a:xfrm>
                <a:off x="4112" y="2178"/>
                <a:ext cx="175" cy="106"/>
                <a:chOff x="4112" y="2178"/>
                <a:chExt cx="175" cy="106"/>
              </a:xfrm>
            </p:grpSpPr>
            <p:sp>
              <p:nvSpPr>
                <p:cNvPr id="19569" name="Rectangle 81"/>
                <p:cNvSpPr>
                  <a:spLocks noChangeArrowheads="1"/>
                </p:cNvSpPr>
                <p:nvPr/>
              </p:nvSpPr>
              <p:spPr bwMode="auto">
                <a:xfrm>
                  <a:off x="4112" y="2178"/>
                  <a:ext cx="175" cy="10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70" name="Rectangle 82"/>
                <p:cNvSpPr>
                  <a:spLocks noChangeArrowheads="1"/>
                </p:cNvSpPr>
                <p:nvPr/>
              </p:nvSpPr>
              <p:spPr bwMode="auto">
                <a:xfrm>
                  <a:off x="4123" y="2186"/>
                  <a:ext cx="152" cy="90"/>
                </a:xfrm>
                <a:prstGeom prst="rect">
                  <a:avLst/>
                </a:prstGeom>
                <a:solidFill>
                  <a:srgbClr val="114FFB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71" name="Rectangle 83"/>
                <p:cNvSpPr>
                  <a:spLocks noChangeArrowheads="1"/>
                </p:cNvSpPr>
                <p:nvPr/>
              </p:nvSpPr>
              <p:spPr bwMode="auto">
                <a:xfrm>
                  <a:off x="4253" y="2186"/>
                  <a:ext cx="22" cy="9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72" name="Rectangle 84"/>
                <p:cNvSpPr>
                  <a:spLocks noChangeArrowheads="1"/>
                </p:cNvSpPr>
                <p:nvPr/>
              </p:nvSpPr>
              <p:spPr bwMode="auto">
                <a:xfrm>
                  <a:off x="4259" y="2191"/>
                  <a:ext cx="10" cy="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73" name="Oval 85"/>
                <p:cNvSpPr>
                  <a:spLocks noChangeArrowheads="1"/>
                </p:cNvSpPr>
                <p:nvPr/>
              </p:nvSpPr>
              <p:spPr bwMode="auto">
                <a:xfrm>
                  <a:off x="4259" y="2230"/>
                  <a:ext cx="9" cy="6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74" name="Oval 86"/>
                <p:cNvSpPr>
                  <a:spLocks noChangeArrowheads="1"/>
                </p:cNvSpPr>
                <p:nvPr/>
              </p:nvSpPr>
              <p:spPr bwMode="auto">
                <a:xfrm>
                  <a:off x="4259" y="2247"/>
                  <a:ext cx="9" cy="5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75" name="Oval 87"/>
                <p:cNvSpPr>
                  <a:spLocks noChangeArrowheads="1"/>
                </p:cNvSpPr>
                <p:nvPr/>
              </p:nvSpPr>
              <p:spPr bwMode="auto">
                <a:xfrm>
                  <a:off x="4259" y="2262"/>
                  <a:ext cx="9" cy="6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19479" name="Group 88"/>
            <p:cNvGrpSpPr>
              <a:grpSpLocks/>
            </p:cNvGrpSpPr>
            <p:nvPr/>
          </p:nvGrpSpPr>
          <p:grpSpPr bwMode="auto">
            <a:xfrm>
              <a:off x="4970" y="3882"/>
              <a:ext cx="261" cy="173"/>
              <a:chOff x="4475" y="2178"/>
              <a:chExt cx="261" cy="173"/>
            </a:xfrm>
          </p:grpSpPr>
          <p:grpSp>
            <p:nvGrpSpPr>
              <p:cNvPr id="19551" name="Group 89"/>
              <p:cNvGrpSpPr>
                <a:grpSpLocks/>
              </p:cNvGrpSpPr>
              <p:nvPr/>
            </p:nvGrpSpPr>
            <p:grpSpPr bwMode="auto">
              <a:xfrm>
                <a:off x="4485" y="2286"/>
                <a:ext cx="241" cy="54"/>
                <a:chOff x="4485" y="2286"/>
                <a:chExt cx="241" cy="54"/>
              </a:xfrm>
            </p:grpSpPr>
            <p:sp>
              <p:nvSpPr>
                <p:cNvPr id="19564" name="Rectangle 90"/>
                <p:cNvSpPr>
                  <a:spLocks noChangeArrowheads="1"/>
                </p:cNvSpPr>
                <p:nvPr/>
              </p:nvSpPr>
              <p:spPr bwMode="auto">
                <a:xfrm>
                  <a:off x="4485" y="2286"/>
                  <a:ext cx="241" cy="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65" name="Rectangle 91"/>
                <p:cNvSpPr>
                  <a:spLocks noChangeArrowheads="1"/>
                </p:cNvSpPr>
                <p:nvPr/>
              </p:nvSpPr>
              <p:spPr bwMode="auto">
                <a:xfrm>
                  <a:off x="4619" y="2295"/>
                  <a:ext cx="83" cy="25"/>
                </a:xfrm>
                <a:prstGeom prst="rect">
                  <a:avLst/>
                </a:prstGeom>
                <a:solidFill>
                  <a:srgbClr val="80808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9552" name="Group 92"/>
              <p:cNvGrpSpPr>
                <a:grpSpLocks/>
              </p:cNvGrpSpPr>
              <p:nvPr/>
            </p:nvGrpSpPr>
            <p:grpSpPr bwMode="auto">
              <a:xfrm>
                <a:off x="4475" y="2316"/>
                <a:ext cx="261" cy="35"/>
                <a:chOff x="4475" y="2316"/>
                <a:chExt cx="261" cy="35"/>
              </a:xfrm>
            </p:grpSpPr>
            <p:sp>
              <p:nvSpPr>
                <p:cNvPr id="19561" name="Freeform 93"/>
                <p:cNvSpPr>
                  <a:spLocks/>
                </p:cNvSpPr>
                <p:nvPr/>
              </p:nvSpPr>
              <p:spPr bwMode="auto">
                <a:xfrm>
                  <a:off x="4475" y="2316"/>
                  <a:ext cx="261" cy="35"/>
                </a:xfrm>
                <a:custGeom>
                  <a:avLst/>
                  <a:gdLst>
                    <a:gd name="T0" fmla="*/ 0 w 1048"/>
                    <a:gd name="T1" fmla="*/ 0 h 174"/>
                    <a:gd name="T2" fmla="*/ 0 w 1048"/>
                    <a:gd name="T3" fmla="*/ 0 h 174"/>
                    <a:gd name="T4" fmla="*/ 0 w 1048"/>
                    <a:gd name="T5" fmla="*/ 0 h 174"/>
                    <a:gd name="T6" fmla="*/ 0 w 1048"/>
                    <a:gd name="T7" fmla="*/ 0 h 174"/>
                    <a:gd name="T8" fmla="*/ 0 w 1048"/>
                    <a:gd name="T9" fmla="*/ 0 h 174"/>
                    <a:gd name="T10" fmla="*/ 0 w 1048"/>
                    <a:gd name="T11" fmla="*/ 0 h 174"/>
                    <a:gd name="T12" fmla="*/ 0 w 1048"/>
                    <a:gd name="T13" fmla="*/ 0 h 174"/>
                    <a:gd name="T14" fmla="*/ 0 w 1048"/>
                    <a:gd name="T15" fmla="*/ 0 h 174"/>
                    <a:gd name="T16" fmla="*/ 0 w 1048"/>
                    <a:gd name="T17" fmla="*/ 0 h 174"/>
                    <a:gd name="T18" fmla="*/ 0 w 1048"/>
                    <a:gd name="T19" fmla="*/ 0 h 174"/>
                    <a:gd name="T20" fmla="*/ 0 w 1048"/>
                    <a:gd name="T21" fmla="*/ 0 h 17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048"/>
                    <a:gd name="T34" fmla="*/ 0 h 174"/>
                    <a:gd name="T35" fmla="*/ 1048 w 1048"/>
                    <a:gd name="T36" fmla="*/ 174 h 17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048" h="174">
                      <a:moveTo>
                        <a:pt x="131" y="0"/>
                      </a:moveTo>
                      <a:lnTo>
                        <a:pt x="922" y="0"/>
                      </a:lnTo>
                      <a:lnTo>
                        <a:pt x="1046" y="157"/>
                      </a:lnTo>
                      <a:lnTo>
                        <a:pt x="1048" y="165"/>
                      </a:lnTo>
                      <a:lnTo>
                        <a:pt x="1043" y="171"/>
                      </a:lnTo>
                      <a:lnTo>
                        <a:pt x="1035" y="174"/>
                      </a:lnTo>
                      <a:lnTo>
                        <a:pt x="14" y="174"/>
                      </a:lnTo>
                      <a:lnTo>
                        <a:pt x="6" y="170"/>
                      </a:lnTo>
                      <a:lnTo>
                        <a:pt x="0" y="163"/>
                      </a:lnTo>
                      <a:lnTo>
                        <a:pt x="1" y="154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62" name="Freeform 94"/>
                <p:cNvSpPr>
                  <a:spLocks/>
                </p:cNvSpPr>
                <p:nvPr/>
              </p:nvSpPr>
              <p:spPr bwMode="auto">
                <a:xfrm>
                  <a:off x="4489" y="2323"/>
                  <a:ext cx="174" cy="22"/>
                </a:xfrm>
                <a:custGeom>
                  <a:avLst/>
                  <a:gdLst>
                    <a:gd name="T0" fmla="*/ 0 w 697"/>
                    <a:gd name="T1" fmla="*/ 0 h 111"/>
                    <a:gd name="T2" fmla="*/ 0 w 697"/>
                    <a:gd name="T3" fmla="*/ 0 h 111"/>
                    <a:gd name="T4" fmla="*/ 0 w 697"/>
                    <a:gd name="T5" fmla="*/ 0 h 111"/>
                    <a:gd name="T6" fmla="*/ 0 w 697"/>
                    <a:gd name="T7" fmla="*/ 0 h 111"/>
                    <a:gd name="T8" fmla="*/ 0 w 697"/>
                    <a:gd name="T9" fmla="*/ 0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7"/>
                    <a:gd name="T16" fmla="*/ 0 h 111"/>
                    <a:gd name="T17" fmla="*/ 697 w 697"/>
                    <a:gd name="T18" fmla="*/ 111 h 1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7" h="111">
                      <a:moveTo>
                        <a:pt x="94" y="0"/>
                      </a:moveTo>
                      <a:lnTo>
                        <a:pt x="664" y="0"/>
                      </a:lnTo>
                      <a:lnTo>
                        <a:pt x="697" y="111"/>
                      </a:lnTo>
                      <a:lnTo>
                        <a:pt x="0" y="111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63" name="Freeform 95"/>
                <p:cNvSpPr>
                  <a:spLocks/>
                </p:cNvSpPr>
                <p:nvPr/>
              </p:nvSpPr>
              <p:spPr bwMode="auto">
                <a:xfrm>
                  <a:off x="4669" y="2323"/>
                  <a:ext cx="53" cy="22"/>
                </a:xfrm>
                <a:custGeom>
                  <a:avLst/>
                  <a:gdLst>
                    <a:gd name="T0" fmla="*/ 0 w 212"/>
                    <a:gd name="T1" fmla="*/ 0 h 111"/>
                    <a:gd name="T2" fmla="*/ 0 w 212"/>
                    <a:gd name="T3" fmla="*/ 0 h 111"/>
                    <a:gd name="T4" fmla="*/ 0 w 212"/>
                    <a:gd name="T5" fmla="*/ 0 h 111"/>
                    <a:gd name="T6" fmla="*/ 0 w 212"/>
                    <a:gd name="T7" fmla="*/ 0 h 111"/>
                    <a:gd name="T8" fmla="*/ 0 w 212"/>
                    <a:gd name="T9" fmla="*/ 0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2"/>
                    <a:gd name="T16" fmla="*/ 0 h 111"/>
                    <a:gd name="T17" fmla="*/ 212 w 212"/>
                    <a:gd name="T18" fmla="*/ 111 h 1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2" h="111">
                      <a:moveTo>
                        <a:pt x="0" y="0"/>
                      </a:moveTo>
                      <a:lnTo>
                        <a:pt x="125" y="0"/>
                      </a:lnTo>
                      <a:lnTo>
                        <a:pt x="212" y="111"/>
                      </a:lnTo>
                      <a:lnTo>
                        <a:pt x="39" y="1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553" name="Group 96"/>
              <p:cNvGrpSpPr>
                <a:grpSpLocks/>
              </p:cNvGrpSpPr>
              <p:nvPr/>
            </p:nvGrpSpPr>
            <p:grpSpPr bwMode="auto">
              <a:xfrm>
                <a:off x="4518" y="2178"/>
                <a:ext cx="175" cy="106"/>
                <a:chOff x="4518" y="2178"/>
                <a:chExt cx="175" cy="106"/>
              </a:xfrm>
            </p:grpSpPr>
            <p:sp>
              <p:nvSpPr>
                <p:cNvPr id="19554" name="Rectangle 97"/>
                <p:cNvSpPr>
                  <a:spLocks noChangeArrowheads="1"/>
                </p:cNvSpPr>
                <p:nvPr/>
              </p:nvSpPr>
              <p:spPr bwMode="auto">
                <a:xfrm>
                  <a:off x="4518" y="2178"/>
                  <a:ext cx="175" cy="10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55" name="Rectangle 98"/>
                <p:cNvSpPr>
                  <a:spLocks noChangeArrowheads="1"/>
                </p:cNvSpPr>
                <p:nvPr/>
              </p:nvSpPr>
              <p:spPr bwMode="auto">
                <a:xfrm>
                  <a:off x="4530" y="2186"/>
                  <a:ext cx="152" cy="90"/>
                </a:xfrm>
                <a:prstGeom prst="rect">
                  <a:avLst/>
                </a:prstGeom>
                <a:solidFill>
                  <a:srgbClr val="114FFB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56" name="Rectangle 99"/>
                <p:cNvSpPr>
                  <a:spLocks noChangeArrowheads="1"/>
                </p:cNvSpPr>
                <p:nvPr/>
              </p:nvSpPr>
              <p:spPr bwMode="auto">
                <a:xfrm>
                  <a:off x="4660" y="2186"/>
                  <a:ext cx="21" cy="9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57" name="Rectangle 100"/>
                <p:cNvSpPr>
                  <a:spLocks noChangeArrowheads="1"/>
                </p:cNvSpPr>
                <p:nvPr/>
              </p:nvSpPr>
              <p:spPr bwMode="auto">
                <a:xfrm>
                  <a:off x="4665" y="2191"/>
                  <a:ext cx="11" cy="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58" name="Oval 101"/>
                <p:cNvSpPr>
                  <a:spLocks noChangeArrowheads="1"/>
                </p:cNvSpPr>
                <p:nvPr/>
              </p:nvSpPr>
              <p:spPr bwMode="auto">
                <a:xfrm>
                  <a:off x="4666" y="2230"/>
                  <a:ext cx="8" cy="6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59" name="Oval 102"/>
                <p:cNvSpPr>
                  <a:spLocks noChangeArrowheads="1"/>
                </p:cNvSpPr>
                <p:nvPr/>
              </p:nvSpPr>
              <p:spPr bwMode="auto">
                <a:xfrm>
                  <a:off x="4666" y="2247"/>
                  <a:ext cx="8" cy="5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60" name="Oval 103"/>
                <p:cNvSpPr>
                  <a:spLocks noChangeArrowheads="1"/>
                </p:cNvSpPr>
                <p:nvPr/>
              </p:nvSpPr>
              <p:spPr bwMode="auto">
                <a:xfrm>
                  <a:off x="4666" y="2262"/>
                  <a:ext cx="8" cy="6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19480" name="Group 104"/>
            <p:cNvGrpSpPr>
              <a:grpSpLocks/>
            </p:cNvGrpSpPr>
            <p:nvPr/>
          </p:nvGrpSpPr>
          <p:grpSpPr bwMode="auto">
            <a:xfrm>
              <a:off x="5258" y="3882"/>
              <a:ext cx="262" cy="173"/>
              <a:chOff x="4900" y="2178"/>
              <a:chExt cx="262" cy="173"/>
            </a:xfrm>
          </p:grpSpPr>
          <p:grpSp>
            <p:nvGrpSpPr>
              <p:cNvPr id="19536" name="Group 105"/>
              <p:cNvGrpSpPr>
                <a:grpSpLocks/>
              </p:cNvGrpSpPr>
              <p:nvPr/>
            </p:nvGrpSpPr>
            <p:grpSpPr bwMode="auto">
              <a:xfrm>
                <a:off x="4910" y="2286"/>
                <a:ext cx="241" cy="54"/>
                <a:chOff x="4910" y="2286"/>
                <a:chExt cx="241" cy="54"/>
              </a:xfrm>
            </p:grpSpPr>
            <p:sp>
              <p:nvSpPr>
                <p:cNvPr id="19549" name="Rectangle 106"/>
                <p:cNvSpPr>
                  <a:spLocks noChangeArrowheads="1"/>
                </p:cNvSpPr>
                <p:nvPr/>
              </p:nvSpPr>
              <p:spPr bwMode="auto">
                <a:xfrm>
                  <a:off x="4910" y="2286"/>
                  <a:ext cx="241" cy="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50" name="Rectangle 107"/>
                <p:cNvSpPr>
                  <a:spLocks noChangeArrowheads="1"/>
                </p:cNvSpPr>
                <p:nvPr/>
              </p:nvSpPr>
              <p:spPr bwMode="auto">
                <a:xfrm>
                  <a:off x="5044" y="2295"/>
                  <a:ext cx="84" cy="25"/>
                </a:xfrm>
                <a:prstGeom prst="rect">
                  <a:avLst/>
                </a:prstGeom>
                <a:solidFill>
                  <a:srgbClr val="80808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9537" name="Group 108"/>
              <p:cNvGrpSpPr>
                <a:grpSpLocks/>
              </p:cNvGrpSpPr>
              <p:nvPr/>
            </p:nvGrpSpPr>
            <p:grpSpPr bwMode="auto">
              <a:xfrm>
                <a:off x="4900" y="2316"/>
                <a:ext cx="262" cy="35"/>
                <a:chOff x="4900" y="2316"/>
                <a:chExt cx="262" cy="35"/>
              </a:xfrm>
            </p:grpSpPr>
            <p:sp>
              <p:nvSpPr>
                <p:cNvPr id="19546" name="Freeform 109"/>
                <p:cNvSpPr>
                  <a:spLocks/>
                </p:cNvSpPr>
                <p:nvPr/>
              </p:nvSpPr>
              <p:spPr bwMode="auto">
                <a:xfrm>
                  <a:off x="4900" y="2316"/>
                  <a:ext cx="262" cy="35"/>
                </a:xfrm>
                <a:custGeom>
                  <a:avLst/>
                  <a:gdLst>
                    <a:gd name="T0" fmla="*/ 0 w 1047"/>
                    <a:gd name="T1" fmla="*/ 0 h 174"/>
                    <a:gd name="T2" fmla="*/ 0 w 1047"/>
                    <a:gd name="T3" fmla="*/ 0 h 174"/>
                    <a:gd name="T4" fmla="*/ 0 w 1047"/>
                    <a:gd name="T5" fmla="*/ 0 h 174"/>
                    <a:gd name="T6" fmla="*/ 0 w 1047"/>
                    <a:gd name="T7" fmla="*/ 0 h 174"/>
                    <a:gd name="T8" fmla="*/ 0 w 1047"/>
                    <a:gd name="T9" fmla="*/ 0 h 174"/>
                    <a:gd name="T10" fmla="*/ 0 w 1047"/>
                    <a:gd name="T11" fmla="*/ 0 h 174"/>
                    <a:gd name="T12" fmla="*/ 0 w 1047"/>
                    <a:gd name="T13" fmla="*/ 0 h 174"/>
                    <a:gd name="T14" fmla="*/ 0 w 1047"/>
                    <a:gd name="T15" fmla="*/ 0 h 174"/>
                    <a:gd name="T16" fmla="*/ 0 w 1047"/>
                    <a:gd name="T17" fmla="*/ 0 h 174"/>
                    <a:gd name="T18" fmla="*/ 0 w 1047"/>
                    <a:gd name="T19" fmla="*/ 0 h 174"/>
                    <a:gd name="T20" fmla="*/ 0 w 1047"/>
                    <a:gd name="T21" fmla="*/ 0 h 17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047"/>
                    <a:gd name="T34" fmla="*/ 0 h 174"/>
                    <a:gd name="T35" fmla="*/ 1047 w 1047"/>
                    <a:gd name="T36" fmla="*/ 174 h 17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047" h="174">
                      <a:moveTo>
                        <a:pt x="131" y="0"/>
                      </a:moveTo>
                      <a:lnTo>
                        <a:pt x="921" y="0"/>
                      </a:lnTo>
                      <a:lnTo>
                        <a:pt x="1046" y="157"/>
                      </a:lnTo>
                      <a:lnTo>
                        <a:pt x="1047" y="165"/>
                      </a:lnTo>
                      <a:lnTo>
                        <a:pt x="1044" y="171"/>
                      </a:lnTo>
                      <a:lnTo>
                        <a:pt x="1036" y="174"/>
                      </a:lnTo>
                      <a:lnTo>
                        <a:pt x="14" y="174"/>
                      </a:lnTo>
                      <a:lnTo>
                        <a:pt x="5" y="170"/>
                      </a:lnTo>
                      <a:lnTo>
                        <a:pt x="0" y="163"/>
                      </a:lnTo>
                      <a:lnTo>
                        <a:pt x="2" y="154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47" name="Freeform 110"/>
                <p:cNvSpPr>
                  <a:spLocks/>
                </p:cNvSpPr>
                <p:nvPr/>
              </p:nvSpPr>
              <p:spPr bwMode="auto">
                <a:xfrm>
                  <a:off x="4914" y="2323"/>
                  <a:ext cx="175" cy="22"/>
                </a:xfrm>
                <a:custGeom>
                  <a:avLst/>
                  <a:gdLst>
                    <a:gd name="T0" fmla="*/ 0 w 697"/>
                    <a:gd name="T1" fmla="*/ 0 h 111"/>
                    <a:gd name="T2" fmla="*/ 0 w 697"/>
                    <a:gd name="T3" fmla="*/ 0 h 111"/>
                    <a:gd name="T4" fmla="*/ 0 w 697"/>
                    <a:gd name="T5" fmla="*/ 0 h 111"/>
                    <a:gd name="T6" fmla="*/ 0 w 697"/>
                    <a:gd name="T7" fmla="*/ 0 h 111"/>
                    <a:gd name="T8" fmla="*/ 0 w 697"/>
                    <a:gd name="T9" fmla="*/ 0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7"/>
                    <a:gd name="T16" fmla="*/ 0 h 111"/>
                    <a:gd name="T17" fmla="*/ 697 w 697"/>
                    <a:gd name="T18" fmla="*/ 111 h 1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7" h="111">
                      <a:moveTo>
                        <a:pt x="93" y="0"/>
                      </a:moveTo>
                      <a:lnTo>
                        <a:pt x="664" y="0"/>
                      </a:lnTo>
                      <a:lnTo>
                        <a:pt x="697" y="111"/>
                      </a:lnTo>
                      <a:lnTo>
                        <a:pt x="0" y="111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48" name="Freeform 111"/>
                <p:cNvSpPr>
                  <a:spLocks/>
                </p:cNvSpPr>
                <p:nvPr/>
              </p:nvSpPr>
              <p:spPr bwMode="auto">
                <a:xfrm>
                  <a:off x="5094" y="2323"/>
                  <a:ext cx="53" cy="22"/>
                </a:xfrm>
                <a:custGeom>
                  <a:avLst/>
                  <a:gdLst>
                    <a:gd name="T0" fmla="*/ 0 w 212"/>
                    <a:gd name="T1" fmla="*/ 0 h 111"/>
                    <a:gd name="T2" fmla="*/ 0 w 212"/>
                    <a:gd name="T3" fmla="*/ 0 h 111"/>
                    <a:gd name="T4" fmla="*/ 0 w 212"/>
                    <a:gd name="T5" fmla="*/ 0 h 111"/>
                    <a:gd name="T6" fmla="*/ 0 w 212"/>
                    <a:gd name="T7" fmla="*/ 0 h 111"/>
                    <a:gd name="T8" fmla="*/ 0 w 212"/>
                    <a:gd name="T9" fmla="*/ 0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2"/>
                    <a:gd name="T16" fmla="*/ 0 h 111"/>
                    <a:gd name="T17" fmla="*/ 212 w 212"/>
                    <a:gd name="T18" fmla="*/ 111 h 1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2" h="111">
                      <a:moveTo>
                        <a:pt x="0" y="0"/>
                      </a:moveTo>
                      <a:lnTo>
                        <a:pt x="125" y="0"/>
                      </a:lnTo>
                      <a:lnTo>
                        <a:pt x="212" y="111"/>
                      </a:lnTo>
                      <a:lnTo>
                        <a:pt x="40" y="1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538" name="Group 112"/>
              <p:cNvGrpSpPr>
                <a:grpSpLocks/>
              </p:cNvGrpSpPr>
              <p:nvPr/>
            </p:nvGrpSpPr>
            <p:grpSpPr bwMode="auto">
              <a:xfrm>
                <a:off x="4944" y="2178"/>
                <a:ext cx="175" cy="106"/>
                <a:chOff x="4944" y="2178"/>
                <a:chExt cx="175" cy="106"/>
              </a:xfrm>
            </p:grpSpPr>
            <p:sp>
              <p:nvSpPr>
                <p:cNvPr id="19539" name="Rectangle 113"/>
                <p:cNvSpPr>
                  <a:spLocks noChangeArrowheads="1"/>
                </p:cNvSpPr>
                <p:nvPr/>
              </p:nvSpPr>
              <p:spPr bwMode="auto">
                <a:xfrm>
                  <a:off x="4944" y="2178"/>
                  <a:ext cx="175" cy="10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40" name="Rectangle 114"/>
                <p:cNvSpPr>
                  <a:spLocks noChangeArrowheads="1"/>
                </p:cNvSpPr>
                <p:nvPr/>
              </p:nvSpPr>
              <p:spPr bwMode="auto">
                <a:xfrm>
                  <a:off x="4955" y="2186"/>
                  <a:ext cx="152" cy="90"/>
                </a:xfrm>
                <a:prstGeom prst="rect">
                  <a:avLst/>
                </a:prstGeom>
                <a:solidFill>
                  <a:srgbClr val="114FFB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41" name="Rectangle 115"/>
                <p:cNvSpPr>
                  <a:spLocks noChangeArrowheads="1"/>
                </p:cNvSpPr>
                <p:nvPr/>
              </p:nvSpPr>
              <p:spPr bwMode="auto">
                <a:xfrm>
                  <a:off x="5085" y="2186"/>
                  <a:ext cx="22" cy="9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42" name="Rectangle 116"/>
                <p:cNvSpPr>
                  <a:spLocks noChangeArrowheads="1"/>
                </p:cNvSpPr>
                <p:nvPr/>
              </p:nvSpPr>
              <p:spPr bwMode="auto">
                <a:xfrm>
                  <a:off x="5090" y="2191"/>
                  <a:ext cx="11" cy="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43" name="Oval 117"/>
                <p:cNvSpPr>
                  <a:spLocks noChangeArrowheads="1"/>
                </p:cNvSpPr>
                <p:nvPr/>
              </p:nvSpPr>
              <p:spPr bwMode="auto">
                <a:xfrm>
                  <a:off x="5091" y="2230"/>
                  <a:ext cx="8" cy="6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44" name="Oval 118"/>
                <p:cNvSpPr>
                  <a:spLocks noChangeArrowheads="1"/>
                </p:cNvSpPr>
                <p:nvPr/>
              </p:nvSpPr>
              <p:spPr bwMode="auto">
                <a:xfrm>
                  <a:off x="5091" y="2247"/>
                  <a:ext cx="8" cy="5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45" name="Oval 119"/>
                <p:cNvSpPr>
                  <a:spLocks noChangeArrowheads="1"/>
                </p:cNvSpPr>
                <p:nvPr/>
              </p:nvSpPr>
              <p:spPr bwMode="auto">
                <a:xfrm>
                  <a:off x="5091" y="2262"/>
                  <a:ext cx="8" cy="6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19481" name="Group 120"/>
            <p:cNvGrpSpPr>
              <a:grpSpLocks/>
            </p:cNvGrpSpPr>
            <p:nvPr/>
          </p:nvGrpSpPr>
          <p:grpSpPr bwMode="auto">
            <a:xfrm>
              <a:off x="3844" y="3882"/>
              <a:ext cx="262" cy="173"/>
              <a:chOff x="4068" y="2178"/>
              <a:chExt cx="262" cy="173"/>
            </a:xfrm>
          </p:grpSpPr>
          <p:grpSp>
            <p:nvGrpSpPr>
              <p:cNvPr id="19521" name="Group 121"/>
              <p:cNvGrpSpPr>
                <a:grpSpLocks/>
              </p:cNvGrpSpPr>
              <p:nvPr/>
            </p:nvGrpSpPr>
            <p:grpSpPr bwMode="auto">
              <a:xfrm>
                <a:off x="4079" y="2286"/>
                <a:ext cx="240" cy="54"/>
                <a:chOff x="4079" y="2286"/>
                <a:chExt cx="240" cy="54"/>
              </a:xfrm>
            </p:grpSpPr>
            <p:sp>
              <p:nvSpPr>
                <p:cNvPr id="19534" name="Rectangle 122"/>
                <p:cNvSpPr>
                  <a:spLocks noChangeArrowheads="1"/>
                </p:cNvSpPr>
                <p:nvPr/>
              </p:nvSpPr>
              <p:spPr bwMode="auto">
                <a:xfrm>
                  <a:off x="4079" y="2286"/>
                  <a:ext cx="240" cy="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35" name="Rectangle 123"/>
                <p:cNvSpPr>
                  <a:spLocks noChangeArrowheads="1"/>
                </p:cNvSpPr>
                <p:nvPr/>
              </p:nvSpPr>
              <p:spPr bwMode="auto">
                <a:xfrm>
                  <a:off x="4212" y="2295"/>
                  <a:ext cx="84" cy="25"/>
                </a:xfrm>
                <a:prstGeom prst="rect">
                  <a:avLst/>
                </a:prstGeom>
                <a:solidFill>
                  <a:srgbClr val="80808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9522" name="Group 124"/>
              <p:cNvGrpSpPr>
                <a:grpSpLocks/>
              </p:cNvGrpSpPr>
              <p:nvPr/>
            </p:nvGrpSpPr>
            <p:grpSpPr bwMode="auto">
              <a:xfrm>
                <a:off x="4068" y="2316"/>
                <a:ext cx="262" cy="35"/>
                <a:chOff x="4068" y="2316"/>
                <a:chExt cx="262" cy="35"/>
              </a:xfrm>
            </p:grpSpPr>
            <p:sp>
              <p:nvSpPr>
                <p:cNvPr id="19531" name="Freeform 125"/>
                <p:cNvSpPr>
                  <a:spLocks/>
                </p:cNvSpPr>
                <p:nvPr/>
              </p:nvSpPr>
              <p:spPr bwMode="auto">
                <a:xfrm>
                  <a:off x="4068" y="2316"/>
                  <a:ext cx="262" cy="35"/>
                </a:xfrm>
                <a:custGeom>
                  <a:avLst/>
                  <a:gdLst>
                    <a:gd name="T0" fmla="*/ 0 w 1049"/>
                    <a:gd name="T1" fmla="*/ 0 h 174"/>
                    <a:gd name="T2" fmla="*/ 0 w 1049"/>
                    <a:gd name="T3" fmla="*/ 0 h 174"/>
                    <a:gd name="T4" fmla="*/ 0 w 1049"/>
                    <a:gd name="T5" fmla="*/ 0 h 174"/>
                    <a:gd name="T6" fmla="*/ 0 w 1049"/>
                    <a:gd name="T7" fmla="*/ 0 h 174"/>
                    <a:gd name="T8" fmla="*/ 0 w 1049"/>
                    <a:gd name="T9" fmla="*/ 0 h 174"/>
                    <a:gd name="T10" fmla="*/ 0 w 1049"/>
                    <a:gd name="T11" fmla="*/ 0 h 174"/>
                    <a:gd name="T12" fmla="*/ 0 w 1049"/>
                    <a:gd name="T13" fmla="*/ 0 h 174"/>
                    <a:gd name="T14" fmla="*/ 0 w 1049"/>
                    <a:gd name="T15" fmla="*/ 0 h 174"/>
                    <a:gd name="T16" fmla="*/ 0 w 1049"/>
                    <a:gd name="T17" fmla="*/ 0 h 174"/>
                    <a:gd name="T18" fmla="*/ 0 w 1049"/>
                    <a:gd name="T19" fmla="*/ 0 h 174"/>
                    <a:gd name="T20" fmla="*/ 0 w 1049"/>
                    <a:gd name="T21" fmla="*/ 0 h 17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049"/>
                    <a:gd name="T34" fmla="*/ 0 h 174"/>
                    <a:gd name="T35" fmla="*/ 1049 w 1049"/>
                    <a:gd name="T36" fmla="*/ 174 h 17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049" h="174">
                      <a:moveTo>
                        <a:pt x="131" y="0"/>
                      </a:moveTo>
                      <a:lnTo>
                        <a:pt x="922" y="0"/>
                      </a:lnTo>
                      <a:lnTo>
                        <a:pt x="1047" y="157"/>
                      </a:lnTo>
                      <a:lnTo>
                        <a:pt x="1049" y="165"/>
                      </a:lnTo>
                      <a:lnTo>
                        <a:pt x="1044" y="171"/>
                      </a:lnTo>
                      <a:lnTo>
                        <a:pt x="1036" y="174"/>
                      </a:lnTo>
                      <a:lnTo>
                        <a:pt x="15" y="174"/>
                      </a:lnTo>
                      <a:lnTo>
                        <a:pt x="6" y="170"/>
                      </a:lnTo>
                      <a:lnTo>
                        <a:pt x="0" y="163"/>
                      </a:lnTo>
                      <a:lnTo>
                        <a:pt x="2" y="154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32" name="Freeform 126"/>
                <p:cNvSpPr>
                  <a:spLocks/>
                </p:cNvSpPr>
                <p:nvPr/>
              </p:nvSpPr>
              <p:spPr bwMode="auto">
                <a:xfrm>
                  <a:off x="4083" y="2323"/>
                  <a:ext cx="174" cy="22"/>
                </a:xfrm>
                <a:custGeom>
                  <a:avLst/>
                  <a:gdLst>
                    <a:gd name="T0" fmla="*/ 0 w 697"/>
                    <a:gd name="T1" fmla="*/ 0 h 111"/>
                    <a:gd name="T2" fmla="*/ 0 w 697"/>
                    <a:gd name="T3" fmla="*/ 0 h 111"/>
                    <a:gd name="T4" fmla="*/ 0 w 697"/>
                    <a:gd name="T5" fmla="*/ 0 h 111"/>
                    <a:gd name="T6" fmla="*/ 0 w 697"/>
                    <a:gd name="T7" fmla="*/ 0 h 111"/>
                    <a:gd name="T8" fmla="*/ 0 w 697"/>
                    <a:gd name="T9" fmla="*/ 0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7"/>
                    <a:gd name="T16" fmla="*/ 0 h 111"/>
                    <a:gd name="T17" fmla="*/ 697 w 697"/>
                    <a:gd name="T18" fmla="*/ 111 h 1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7" h="111">
                      <a:moveTo>
                        <a:pt x="94" y="0"/>
                      </a:moveTo>
                      <a:lnTo>
                        <a:pt x="664" y="0"/>
                      </a:lnTo>
                      <a:lnTo>
                        <a:pt x="697" y="111"/>
                      </a:lnTo>
                      <a:lnTo>
                        <a:pt x="0" y="111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33" name="Freeform 127"/>
                <p:cNvSpPr>
                  <a:spLocks/>
                </p:cNvSpPr>
                <p:nvPr/>
              </p:nvSpPr>
              <p:spPr bwMode="auto">
                <a:xfrm>
                  <a:off x="4262" y="2323"/>
                  <a:ext cx="53" cy="22"/>
                </a:xfrm>
                <a:custGeom>
                  <a:avLst/>
                  <a:gdLst>
                    <a:gd name="T0" fmla="*/ 0 w 211"/>
                    <a:gd name="T1" fmla="*/ 0 h 111"/>
                    <a:gd name="T2" fmla="*/ 0 w 211"/>
                    <a:gd name="T3" fmla="*/ 0 h 111"/>
                    <a:gd name="T4" fmla="*/ 0 w 211"/>
                    <a:gd name="T5" fmla="*/ 0 h 111"/>
                    <a:gd name="T6" fmla="*/ 0 w 211"/>
                    <a:gd name="T7" fmla="*/ 0 h 111"/>
                    <a:gd name="T8" fmla="*/ 0 w 211"/>
                    <a:gd name="T9" fmla="*/ 0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1"/>
                    <a:gd name="T16" fmla="*/ 0 h 111"/>
                    <a:gd name="T17" fmla="*/ 211 w 211"/>
                    <a:gd name="T18" fmla="*/ 111 h 1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1" h="111">
                      <a:moveTo>
                        <a:pt x="0" y="0"/>
                      </a:moveTo>
                      <a:lnTo>
                        <a:pt x="124" y="0"/>
                      </a:lnTo>
                      <a:lnTo>
                        <a:pt x="211" y="111"/>
                      </a:lnTo>
                      <a:lnTo>
                        <a:pt x="39" y="1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523" name="Group 128"/>
              <p:cNvGrpSpPr>
                <a:grpSpLocks/>
              </p:cNvGrpSpPr>
              <p:nvPr/>
            </p:nvGrpSpPr>
            <p:grpSpPr bwMode="auto">
              <a:xfrm>
                <a:off x="4112" y="2178"/>
                <a:ext cx="175" cy="106"/>
                <a:chOff x="4112" y="2178"/>
                <a:chExt cx="175" cy="106"/>
              </a:xfrm>
            </p:grpSpPr>
            <p:sp>
              <p:nvSpPr>
                <p:cNvPr id="19524" name="Rectangle 129"/>
                <p:cNvSpPr>
                  <a:spLocks noChangeArrowheads="1"/>
                </p:cNvSpPr>
                <p:nvPr/>
              </p:nvSpPr>
              <p:spPr bwMode="auto">
                <a:xfrm>
                  <a:off x="4112" y="2178"/>
                  <a:ext cx="175" cy="10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25" name="Rectangle 130"/>
                <p:cNvSpPr>
                  <a:spLocks noChangeArrowheads="1"/>
                </p:cNvSpPr>
                <p:nvPr/>
              </p:nvSpPr>
              <p:spPr bwMode="auto">
                <a:xfrm>
                  <a:off x="4123" y="2186"/>
                  <a:ext cx="152" cy="90"/>
                </a:xfrm>
                <a:prstGeom prst="rect">
                  <a:avLst/>
                </a:prstGeom>
                <a:solidFill>
                  <a:srgbClr val="114FFB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26" name="Rectangle 131"/>
                <p:cNvSpPr>
                  <a:spLocks noChangeArrowheads="1"/>
                </p:cNvSpPr>
                <p:nvPr/>
              </p:nvSpPr>
              <p:spPr bwMode="auto">
                <a:xfrm>
                  <a:off x="4253" y="2186"/>
                  <a:ext cx="22" cy="9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27" name="Rectangle 132"/>
                <p:cNvSpPr>
                  <a:spLocks noChangeArrowheads="1"/>
                </p:cNvSpPr>
                <p:nvPr/>
              </p:nvSpPr>
              <p:spPr bwMode="auto">
                <a:xfrm>
                  <a:off x="4259" y="2191"/>
                  <a:ext cx="10" cy="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28" name="Oval 133"/>
                <p:cNvSpPr>
                  <a:spLocks noChangeArrowheads="1"/>
                </p:cNvSpPr>
                <p:nvPr/>
              </p:nvSpPr>
              <p:spPr bwMode="auto">
                <a:xfrm>
                  <a:off x="4259" y="2230"/>
                  <a:ext cx="9" cy="6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29" name="Oval 134"/>
                <p:cNvSpPr>
                  <a:spLocks noChangeArrowheads="1"/>
                </p:cNvSpPr>
                <p:nvPr/>
              </p:nvSpPr>
              <p:spPr bwMode="auto">
                <a:xfrm>
                  <a:off x="4259" y="2247"/>
                  <a:ext cx="9" cy="5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30" name="Oval 135"/>
                <p:cNvSpPr>
                  <a:spLocks noChangeArrowheads="1"/>
                </p:cNvSpPr>
                <p:nvPr/>
              </p:nvSpPr>
              <p:spPr bwMode="auto">
                <a:xfrm>
                  <a:off x="4259" y="2262"/>
                  <a:ext cx="9" cy="6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19482" name="Group 136"/>
            <p:cNvGrpSpPr>
              <a:grpSpLocks/>
            </p:cNvGrpSpPr>
            <p:nvPr/>
          </p:nvGrpSpPr>
          <p:grpSpPr bwMode="auto">
            <a:xfrm>
              <a:off x="4127" y="3882"/>
              <a:ext cx="261" cy="173"/>
              <a:chOff x="4475" y="2178"/>
              <a:chExt cx="261" cy="173"/>
            </a:xfrm>
          </p:grpSpPr>
          <p:grpSp>
            <p:nvGrpSpPr>
              <p:cNvPr id="19506" name="Group 137"/>
              <p:cNvGrpSpPr>
                <a:grpSpLocks/>
              </p:cNvGrpSpPr>
              <p:nvPr/>
            </p:nvGrpSpPr>
            <p:grpSpPr bwMode="auto">
              <a:xfrm>
                <a:off x="4485" y="2286"/>
                <a:ext cx="241" cy="54"/>
                <a:chOff x="4485" y="2286"/>
                <a:chExt cx="241" cy="54"/>
              </a:xfrm>
            </p:grpSpPr>
            <p:sp>
              <p:nvSpPr>
                <p:cNvPr id="19519" name="Rectangle 138"/>
                <p:cNvSpPr>
                  <a:spLocks noChangeArrowheads="1"/>
                </p:cNvSpPr>
                <p:nvPr/>
              </p:nvSpPr>
              <p:spPr bwMode="auto">
                <a:xfrm>
                  <a:off x="4485" y="2286"/>
                  <a:ext cx="241" cy="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20" name="Rectangle 139"/>
                <p:cNvSpPr>
                  <a:spLocks noChangeArrowheads="1"/>
                </p:cNvSpPr>
                <p:nvPr/>
              </p:nvSpPr>
              <p:spPr bwMode="auto">
                <a:xfrm>
                  <a:off x="4619" y="2295"/>
                  <a:ext cx="83" cy="25"/>
                </a:xfrm>
                <a:prstGeom prst="rect">
                  <a:avLst/>
                </a:prstGeom>
                <a:solidFill>
                  <a:srgbClr val="80808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9507" name="Group 140"/>
              <p:cNvGrpSpPr>
                <a:grpSpLocks/>
              </p:cNvGrpSpPr>
              <p:nvPr/>
            </p:nvGrpSpPr>
            <p:grpSpPr bwMode="auto">
              <a:xfrm>
                <a:off x="4475" y="2316"/>
                <a:ext cx="261" cy="35"/>
                <a:chOff x="4475" y="2316"/>
                <a:chExt cx="261" cy="35"/>
              </a:xfrm>
            </p:grpSpPr>
            <p:sp>
              <p:nvSpPr>
                <p:cNvPr id="19516" name="Freeform 141"/>
                <p:cNvSpPr>
                  <a:spLocks/>
                </p:cNvSpPr>
                <p:nvPr/>
              </p:nvSpPr>
              <p:spPr bwMode="auto">
                <a:xfrm>
                  <a:off x="4475" y="2316"/>
                  <a:ext cx="261" cy="35"/>
                </a:xfrm>
                <a:custGeom>
                  <a:avLst/>
                  <a:gdLst>
                    <a:gd name="T0" fmla="*/ 0 w 1048"/>
                    <a:gd name="T1" fmla="*/ 0 h 174"/>
                    <a:gd name="T2" fmla="*/ 0 w 1048"/>
                    <a:gd name="T3" fmla="*/ 0 h 174"/>
                    <a:gd name="T4" fmla="*/ 0 w 1048"/>
                    <a:gd name="T5" fmla="*/ 0 h 174"/>
                    <a:gd name="T6" fmla="*/ 0 w 1048"/>
                    <a:gd name="T7" fmla="*/ 0 h 174"/>
                    <a:gd name="T8" fmla="*/ 0 w 1048"/>
                    <a:gd name="T9" fmla="*/ 0 h 174"/>
                    <a:gd name="T10" fmla="*/ 0 w 1048"/>
                    <a:gd name="T11" fmla="*/ 0 h 174"/>
                    <a:gd name="T12" fmla="*/ 0 w 1048"/>
                    <a:gd name="T13" fmla="*/ 0 h 174"/>
                    <a:gd name="T14" fmla="*/ 0 w 1048"/>
                    <a:gd name="T15" fmla="*/ 0 h 174"/>
                    <a:gd name="T16" fmla="*/ 0 w 1048"/>
                    <a:gd name="T17" fmla="*/ 0 h 174"/>
                    <a:gd name="T18" fmla="*/ 0 w 1048"/>
                    <a:gd name="T19" fmla="*/ 0 h 174"/>
                    <a:gd name="T20" fmla="*/ 0 w 1048"/>
                    <a:gd name="T21" fmla="*/ 0 h 17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048"/>
                    <a:gd name="T34" fmla="*/ 0 h 174"/>
                    <a:gd name="T35" fmla="*/ 1048 w 1048"/>
                    <a:gd name="T36" fmla="*/ 174 h 17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048" h="174">
                      <a:moveTo>
                        <a:pt x="131" y="0"/>
                      </a:moveTo>
                      <a:lnTo>
                        <a:pt x="922" y="0"/>
                      </a:lnTo>
                      <a:lnTo>
                        <a:pt x="1046" y="157"/>
                      </a:lnTo>
                      <a:lnTo>
                        <a:pt x="1048" y="165"/>
                      </a:lnTo>
                      <a:lnTo>
                        <a:pt x="1043" y="171"/>
                      </a:lnTo>
                      <a:lnTo>
                        <a:pt x="1035" y="174"/>
                      </a:lnTo>
                      <a:lnTo>
                        <a:pt x="14" y="174"/>
                      </a:lnTo>
                      <a:lnTo>
                        <a:pt x="6" y="170"/>
                      </a:lnTo>
                      <a:lnTo>
                        <a:pt x="0" y="163"/>
                      </a:lnTo>
                      <a:lnTo>
                        <a:pt x="1" y="154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17" name="Freeform 142"/>
                <p:cNvSpPr>
                  <a:spLocks/>
                </p:cNvSpPr>
                <p:nvPr/>
              </p:nvSpPr>
              <p:spPr bwMode="auto">
                <a:xfrm>
                  <a:off x="4489" y="2323"/>
                  <a:ext cx="174" cy="22"/>
                </a:xfrm>
                <a:custGeom>
                  <a:avLst/>
                  <a:gdLst>
                    <a:gd name="T0" fmla="*/ 0 w 697"/>
                    <a:gd name="T1" fmla="*/ 0 h 111"/>
                    <a:gd name="T2" fmla="*/ 0 w 697"/>
                    <a:gd name="T3" fmla="*/ 0 h 111"/>
                    <a:gd name="T4" fmla="*/ 0 w 697"/>
                    <a:gd name="T5" fmla="*/ 0 h 111"/>
                    <a:gd name="T6" fmla="*/ 0 w 697"/>
                    <a:gd name="T7" fmla="*/ 0 h 111"/>
                    <a:gd name="T8" fmla="*/ 0 w 697"/>
                    <a:gd name="T9" fmla="*/ 0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7"/>
                    <a:gd name="T16" fmla="*/ 0 h 111"/>
                    <a:gd name="T17" fmla="*/ 697 w 697"/>
                    <a:gd name="T18" fmla="*/ 111 h 1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7" h="111">
                      <a:moveTo>
                        <a:pt x="94" y="0"/>
                      </a:moveTo>
                      <a:lnTo>
                        <a:pt x="664" y="0"/>
                      </a:lnTo>
                      <a:lnTo>
                        <a:pt x="697" y="111"/>
                      </a:lnTo>
                      <a:lnTo>
                        <a:pt x="0" y="111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18" name="Freeform 143"/>
                <p:cNvSpPr>
                  <a:spLocks/>
                </p:cNvSpPr>
                <p:nvPr/>
              </p:nvSpPr>
              <p:spPr bwMode="auto">
                <a:xfrm>
                  <a:off x="4669" y="2323"/>
                  <a:ext cx="53" cy="22"/>
                </a:xfrm>
                <a:custGeom>
                  <a:avLst/>
                  <a:gdLst>
                    <a:gd name="T0" fmla="*/ 0 w 212"/>
                    <a:gd name="T1" fmla="*/ 0 h 111"/>
                    <a:gd name="T2" fmla="*/ 0 w 212"/>
                    <a:gd name="T3" fmla="*/ 0 h 111"/>
                    <a:gd name="T4" fmla="*/ 0 w 212"/>
                    <a:gd name="T5" fmla="*/ 0 h 111"/>
                    <a:gd name="T6" fmla="*/ 0 w 212"/>
                    <a:gd name="T7" fmla="*/ 0 h 111"/>
                    <a:gd name="T8" fmla="*/ 0 w 212"/>
                    <a:gd name="T9" fmla="*/ 0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2"/>
                    <a:gd name="T16" fmla="*/ 0 h 111"/>
                    <a:gd name="T17" fmla="*/ 212 w 212"/>
                    <a:gd name="T18" fmla="*/ 111 h 1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2" h="111">
                      <a:moveTo>
                        <a:pt x="0" y="0"/>
                      </a:moveTo>
                      <a:lnTo>
                        <a:pt x="125" y="0"/>
                      </a:lnTo>
                      <a:lnTo>
                        <a:pt x="212" y="111"/>
                      </a:lnTo>
                      <a:lnTo>
                        <a:pt x="39" y="1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508" name="Group 144"/>
              <p:cNvGrpSpPr>
                <a:grpSpLocks/>
              </p:cNvGrpSpPr>
              <p:nvPr/>
            </p:nvGrpSpPr>
            <p:grpSpPr bwMode="auto">
              <a:xfrm>
                <a:off x="4518" y="2178"/>
                <a:ext cx="175" cy="106"/>
                <a:chOff x="4518" y="2178"/>
                <a:chExt cx="175" cy="106"/>
              </a:xfrm>
            </p:grpSpPr>
            <p:sp>
              <p:nvSpPr>
                <p:cNvPr id="19509" name="Rectangle 145"/>
                <p:cNvSpPr>
                  <a:spLocks noChangeArrowheads="1"/>
                </p:cNvSpPr>
                <p:nvPr/>
              </p:nvSpPr>
              <p:spPr bwMode="auto">
                <a:xfrm>
                  <a:off x="4518" y="2178"/>
                  <a:ext cx="175" cy="10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10" name="Rectangle 146"/>
                <p:cNvSpPr>
                  <a:spLocks noChangeArrowheads="1"/>
                </p:cNvSpPr>
                <p:nvPr/>
              </p:nvSpPr>
              <p:spPr bwMode="auto">
                <a:xfrm>
                  <a:off x="4530" y="2186"/>
                  <a:ext cx="152" cy="90"/>
                </a:xfrm>
                <a:prstGeom prst="rect">
                  <a:avLst/>
                </a:prstGeom>
                <a:solidFill>
                  <a:srgbClr val="114FFB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11" name="Rectangle 147"/>
                <p:cNvSpPr>
                  <a:spLocks noChangeArrowheads="1"/>
                </p:cNvSpPr>
                <p:nvPr/>
              </p:nvSpPr>
              <p:spPr bwMode="auto">
                <a:xfrm>
                  <a:off x="4660" y="2186"/>
                  <a:ext cx="21" cy="9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12" name="Rectangle 148"/>
                <p:cNvSpPr>
                  <a:spLocks noChangeArrowheads="1"/>
                </p:cNvSpPr>
                <p:nvPr/>
              </p:nvSpPr>
              <p:spPr bwMode="auto">
                <a:xfrm>
                  <a:off x="4665" y="2191"/>
                  <a:ext cx="11" cy="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13" name="Oval 149"/>
                <p:cNvSpPr>
                  <a:spLocks noChangeArrowheads="1"/>
                </p:cNvSpPr>
                <p:nvPr/>
              </p:nvSpPr>
              <p:spPr bwMode="auto">
                <a:xfrm>
                  <a:off x="4666" y="2230"/>
                  <a:ext cx="8" cy="6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14" name="Oval 150"/>
                <p:cNvSpPr>
                  <a:spLocks noChangeArrowheads="1"/>
                </p:cNvSpPr>
                <p:nvPr/>
              </p:nvSpPr>
              <p:spPr bwMode="auto">
                <a:xfrm>
                  <a:off x="4666" y="2247"/>
                  <a:ext cx="8" cy="5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15" name="Oval 151"/>
                <p:cNvSpPr>
                  <a:spLocks noChangeArrowheads="1"/>
                </p:cNvSpPr>
                <p:nvPr/>
              </p:nvSpPr>
              <p:spPr bwMode="auto">
                <a:xfrm>
                  <a:off x="4666" y="2262"/>
                  <a:ext cx="8" cy="6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19483" name="Group 152"/>
            <p:cNvGrpSpPr>
              <a:grpSpLocks/>
            </p:cNvGrpSpPr>
            <p:nvPr/>
          </p:nvGrpSpPr>
          <p:grpSpPr bwMode="auto">
            <a:xfrm>
              <a:off x="4410" y="3882"/>
              <a:ext cx="262" cy="173"/>
              <a:chOff x="4900" y="2178"/>
              <a:chExt cx="262" cy="173"/>
            </a:xfrm>
          </p:grpSpPr>
          <p:grpSp>
            <p:nvGrpSpPr>
              <p:cNvPr id="19491" name="Group 153"/>
              <p:cNvGrpSpPr>
                <a:grpSpLocks/>
              </p:cNvGrpSpPr>
              <p:nvPr/>
            </p:nvGrpSpPr>
            <p:grpSpPr bwMode="auto">
              <a:xfrm>
                <a:off x="4910" y="2286"/>
                <a:ext cx="241" cy="54"/>
                <a:chOff x="4910" y="2286"/>
                <a:chExt cx="241" cy="54"/>
              </a:xfrm>
            </p:grpSpPr>
            <p:sp>
              <p:nvSpPr>
                <p:cNvPr id="19504" name="Rectangle 154"/>
                <p:cNvSpPr>
                  <a:spLocks noChangeArrowheads="1"/>
                </p:cNvSpPr>
                <p:nvPr/>
              </p:nvSpPr>
              <p:spPr bwMode="auto">
                <a:xfrm>
                  <a:off x="4910" y="2286"/>
                  <a:ext cx="241" cy="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05" name="Rectangle 155"/>
                <p:cNvSpPr>
                  <a:spLocks noChangeArrowheads="1"/>
                </p:cNvSpPr>
                <p:nvPr/>
              </p:nvSpPr>
              <p:spPr bwMode="auto">
                <a:xfrm>
                  <a:off x="5044" y="2295"/>
                  <a:ext cx="84" cy="25"/>
                </a:xfrm>
                <a:prstGeom prst="rect">
                  <a:avLst/>
                </a:prstGeom>
                <a:solidFill>
                  <a:srgbClr val="80808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9492" name="Group 156"/>
              <p:cNvGrpSpPr>
                <a:grpSpLocks/>
              </p:cNvGrpSpPr>
              <p:nvPr/>
            </p:nvGrpSpPr>
            <p:grpSpPr bwMode="auto">
              <a:xfrm>
                <a:off x="4900" y="2316"/>
                <a:ext cx="262" cy="35"/>
                <a:chOff x="4900" y="2316"/>
                <a:chExt cx="262" cy="35"/>
              </a:xfrm>
            </p:grpSpPr>
            <p:sp>
              <p:nvSpPr>
                <p:cNvPr id="19501" name="Freeform 157"/>
                <p:cNvSpPr>
                  <a:spLocks/>
                </p:cNvSpPr>
                <p:nvPr/>
              </p:nvSpPr>
              <p:spPr bwMode="auto">
                <a:xfrm>
                  <a:off x="4900" y="2316"/>
                  <a:ext cx="262" cy="35"/>
                </a:xfrm>
                <a:custGeom>
                  <a:avLst/>
                  <a:gdLst>
                    <a:gd name="T0" fmla="*/ 0 w 1047"/>
                    <a:gd name="T1" fmla="*/ 0 h 174"/>
                    <a:gd name="T2" fmla="*/ 0 w 1047"/>
                    <a:gd name="T3" fmla="*/ 0 h 174"/>
                    <a:gd name="T4" fmla="*/ 0 w 1047"/>
                    <a:gd name="T5" fmla="*/ 0 h 174"/>
                    <a:gd name="T6" fmla="*/ 0 w 1047"/>
                    <a:gd name="T7" fmla="*/ 0 h 174"/>
                    <a:gd name="T8" fmla="*/ 0 w 1047"/>
                    <a:gd name="T9" fmla="*/ 0 h 174"/>
                    <a:gd name="T10" fmla="*/ 0 w 1047"/>
                    <a:gd name="T11" fmla="*/ 0 h 174"/>
                    <a:gd name="T12" fmla="*/ 0 w 1047"/>
                    <a:gd name="T13" fmla="*/ 0 h 174"/>
                    <a:gd name="T14" fmla="*/ 0 w 1047"/>
                    <a:gd name="T15" fmla="*/ 0 h 174"/>
                    <a:gd name="T16" fmla="*/ 0 w 1047"/>
                    <a:gd name="T17" fmla="*/ 0 h 174"/>
                    <a:gd name="T18" fmla="*/ 0 w 1047"/>
                    <a:gd name="T19" fmla="*/ 0 h 174"/>
                    <a:gd name="T20" fmla="*/ 0 w 1047"/>
                    <a:gd name="T21" fmla="*/ 0 h 17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047"/>
                    <a:gd name="T34" fmla="*/ 0 h 174"/>
                    <a:gd name="T35" fmla="*/ 1047 w 1047"/>
                    <a:gd name="T36" fmla="*/ 174 h 17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047" h="174">
                      <a:moveTo>
                        <a:pt x="131" y="0"/>
                      </a:moveTo>
                      <a:lnTo>
                        <a:pt x="921" y="0"/>
                      </a:lnTo>
                      <a:lnTo>
                        <a:pt x="1046" y="157"/>
                      </a:lnTo>
                      <a:lnTo>
                        <a:pt x="1047" y="165"/>
                      </a:lnTo>
                      <a:lnTo>
                        <a:pt x="1044" y="171"/>
                      </a:lnTo>
                      <a:lnTo>
                        <a:pt x="1036" y="174"/>
                      </a:lnTo>
                      <a:lnTo>
                        <a:pt x="14" y="174"/>
                      </a:lnTo>
                      <a:lnTo>
                        <a:pt x="5" y="170"/>
                      </a:lnTo>
                      <a:lnTo>
                        <a:pt x="0" y="163"/>
                      </a:lnTo>
                      <a:lnTo>
                        <a:pt x="2" y="154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02" name="Freeform 158"/>
                <p:cNvSpPr>
                  <a:spLocks/>
                </p:cNvSpPr>
                <p:nvPr/>
              </p:nvSpPr>
              <p:spPr bwMode="auto">
                <a:xfrm>
                  <a:off x="4914" y="2323"/>
                  <a:ext cx="175" cy="22"/>
                </a:xfrm>
                <a:custGeom>
                  <a:avLst/>
                  <a:gdLst>
                    <a:gd name="T0" fmla="*/ 0 w 697"/>
                    <a:gd name="T1" fmla="*/ 0 h 111"/>
                    <a:gd name="T2" fmla="*/ 0 w 697"/>
                    <a:gd name="T3" fmla="*/ 0 h 111"/>
                    <a:gd name="T4" fmla="*/ 0 w 697"/>
                    <a:gd name="T5" fmla="*/ 0 h 111"/>
                    <a:gd name="T6" fmla="*/ 0 w 697"/>
                    <a:gd name="T7" fmla="*/ 0 h 111"/>
                    <a:gd name="T8" fmla="*/ 0 w 697"/>
                    <a:gd name="T9" fmla="*/ 0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7"/>
                    <a:gd name="T16" fmla="*/ 0 h 111"/>
                    <a:gd name="T17" fmla="*/ 697 w 697"/>
                    <a:gd name="T18" fmla="*/ 111 h 1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7" h="111">
                      <a:moveTo>
                        <a:pt x="93" y="0"/>
                      </a:moveTo>
                      <a:lnTo>
                        <a:pt x="664" y="0"/>
                      </a:lnTo>
                      <a:lnTo>
                        <a:pt x="697" y="111"/>
                      </a:lnTo>
                      <a:lnTo>
                        <a:pt x="0" y="111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03" name="Freeform 159"/>
                <p:cNvSpPr>
                  <a:spLocks/>
                </p:cNvSpPr>
                <p:nvPr/>
              </p:nvSpPr>
              <p:spPr bwMode="auto">
                <a:xfrm>
                  <a:off x="5094" y="2323"/>
                  <a:ext cx="53" cy="22"/>
                </a:xfrm>
                <a:custGeom>
                  <a:avLst/>
                  <a:gdLst>
                    <a:gd name="T0" fmla="*/ 0 w 212"/>
                    <a:gd name="T1" fmla="*/ 0 h 111"/>
                    <a:gd name="T2" fmla="*/ 0 w 212"/>
                    <a:gd name="T3" fmla="*/ 0 h 111"/>
                    <a:gd name="T4" fmla="*/ 0 w 212"/>
                    <a:gd name="T5" fmla="*/ 0 h 111"/>
                    <a:gd name="T6" fmla="*/ 0 w 212"/>
                    <a:gd name="T7" fmla="*/ 0 h 111"/>
                    <a:gd name="T8" fmla="*/ 0 w 212"/>
                    <a:gd name="T9" fmla="*/ 0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2"/>
                    <a:gd name="T16" fmla="*/ 0 h 111"/>
                    <a:gd name="T17" fmla="*/ 212 w 212"/>
                    <a:gd name="T18" fmla="*/ 111 h 1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2" h="111">
                      <a:moveTo>
                        <a:pt x="0" y="0"/>
                      </a:moveTo>
                      <a:lnTo>
                        <a:pt x="125" y="0"/>
                      </a:lnTo>
                      <a:lnTo>
                        <a:pt x="212" y="111"/>
                      </a:lnTo>
                      <a:lnTo>
                        <a:pt x="40" y="1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493" name="Group 160"/>
              <p:cNvGrpSpPr>
                <a:grpSpLocks/>
              </p:cNvGrpSpPr>
              <p:nvPr/>
            </p:nvGrpSpPr>
            <p:grpSpPr bwMode="auto">
              <a:xfrm>
                <a:off x="4944" y="2178"/>
                <a:ext cx="175" cy="106"/>
                <a:chOff x="4944" y="2178"/>
                <a:chExt cx="175" cy="106"/>
              </a:xfrm>
            </p:grpSpPr>
            <p:sp>
              <p:nvSpPr>
                <p:cNvPr id="19494" name="Rectangle 161"/>
                <p:cNvSpPr>
                  <a:spLocks noChangeArrowheads="1"/>
                </p:cNvSpPr>
                <p:nvPr/>
              </p:nvSpPr>
              <p:spPr bwMode="auto">
                <a:xfrm>
                  <a:off x="4944" y="2178"/>
                  <a:ext cx="175" cy="10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495" name="Rectangle 162"/>
                <p:cNvSpPr>
                  <a:spLocks noChangeArrowheads="1"/>
                </p:cNvSpPr>
                <p:nvPr/>
              </p:nvSpPr>
              <p:spPr bwMode="auto">
                <a:xfrm>
                  <a:off x="4955" y="2186"/>
                  <a:ext cx="152" cy="90"/>
                </a:xfrm>
                <a:prstGeom prst="rect">
                  <a:avLst/>
                </a:prstGeom>
                <a:solidFill>
                  <a:srgbClr val="114FFB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496" name="Rectangle 163"/>
                <p:cNvSpPr>
                  <a:spLocks noChangeArrowheads="1"/>
                </p:cNvSpPr>
                <p:nvPr/>
              </p:nvSpPr>
              <p:spPr bwMode="auto">
                <a:xfrm>
                  <a:off x="5085" y="2186"/>
                  <a:ext cx="22" cy="9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497" name="Rectangle 164"/>
                <p:cNvSpPr>
                  <a:spLocks noChangeArrowheads="1"/>
                </p:cNvSpPr>
                <p:nvPr/>
              </p:nvSpPr>
              <p:spPr bwMode="auto">
                <a:xfrm>
                  <a:off x="5090" y="2191"/>
                  <a:ext cx="11" cy="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498" name="Oval 165"/>
                <p:cNvSpPr>
                  <a:spLocks noChangeArrowheads="1"/>
                </p:cNvSpPr>
                <p:nvPr/>
              </p:nvSpPr>
              <p:spPr bwMode="auto">
                <a:xfrm>
                  <a:off x="5091" y="2230"/>
                  <a:ext cx="8" cy="6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499" name="Oval 166"/>
                <p:cNvSpPr>
                  <a:spLocks noChangeArrowheads="1"/>
                </p:cNvSpPr>
                <p:nvPr/>
              </p:nvSpPr>
              <p:spPr bwMode="auto">
                <a:xfrm>
                  <a:off x="5091" y="2247"/>
                  <a:ext cx="8" cy="5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00" name="Oval 167"/>
                <p:cNvSpPr>
                  <a:spLocks noChangeArrowheads="1"/>
                </p:cNvSpPr>
                <p:nvPr/>
              </p:nvSpPr>
              <p:spPr bwMode="auto">
                <a:xfrm>
                  <a:off x="5091" y="2262"/>
                  <a:ext cx="8" cy="6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19484" name="Rectangle 168"/>
            <p:cNvSpPr>
              <a:spLocks noChangeArrowheads="1"/>
            </p:cNvSpPr>
            <p:nvPr/>
          </p:nvSpPr>
          <p:spPr bwMode="auto">
            <a:xfrm>
              <a:off x="4560" y="4052"/>
              <a:ext cx="11" cy="88"/>
            </a:xfrm>
            <a:prstGeom prst="rect">
              <a:avLst/>
            </a:prstGeom>
            <a:solidFill>
              <a:srgbClr val="114FFB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9485" name="Rectangle 169"/>
            <p:cNvSpPr>
              <a:spLocks noChangeArrowheads="1"/>
            </p:cNvSpPr>
            <p:nvPr/>
          </p:nvSpPr>
          <p:spPr bwMode="auto">
            <a:xfrm>
              <a:off x="4272" y="4050"/>
              <a:ext cx="11" cy="88"/>
            </a:xfrm>
            <a:prstGeom prst="rect">
              <a:avLst/>
            </a:prstGeom>
            <a:solidFill>
              <a:srgbClr val="114FFB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9486" name="Rectangle 170"/>
            <p:cNvSpPr>
              <a:spLocks noChangeArrowheads="1"/>
            </p:cNvSpPr>
            <p:nvPr/>
          </p:nvSpPr>
          <p:spPr bwMode="auto">
            <a:xfrm>
              <a:off x="3984" y="4050"/>
              <a:ext cx="11" cy="89"/>
            </a:xfrm>
            <a:prstGeom prst="rect">
              <a:avLst/>
            </a:prstGeom>
            <a:solidFill>
              <a:srgbClr val="114FFB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9487" name="Rectangle 171"/>
            <p:cNvSpPr>
              <a:spLocks noChangeArrowheads="1"/>
            </p:cNvSpPr>
            <p:nvPr/>
          </p:nvSpPr>
          <p:spPr bwMode="auto">
            <a:xfrm>
              <a:off x="3084" y="4050"/>
              <a:ext cx="11" cy="89"/>
            </a:xfrm>
            <a:prstGeom prst="rect">
              <a:avLst/>
            </a:prstGeom>
            <a:solidFill>
              <a:srgbClr val="114FFB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9488" name="Rectangle 172"/>
            <p:cNvSpPr>
              <a:spLocks noChangeArrowheads="1"/>
            </p:cNvSpPr>
            <p:nvPr/>
          </p:nvSpPr>
          <p:spPr bwMode="auto">
            <a:xfrm>
              <a:off x="2293" y="4057"/>
              <a:ext cx="11" cy="89"/>
            </a:xfrm>
            <a:prstGeom prst="rect">
              <a:avLst/>
            </a:prstGeom>
            <a:solidFill>
              <a:srgbClr val="114FFB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graphicFrame>
          <p:nvGraphicFramePr>
            <p:cNvPr id="19489" name="Object 2"/>
            <p:cNvGraphicFramePr>
              <a:graphicFrameLocks noChangeAspect="1"/>
            </p:cNvGraphicFramePr>
            <p:nvPr/>
          </p:nvGraphicFramePr>
          <p:xfrm flipH="1">
            <a:off x="1346" y="3704"/>
            <a:ext cx="265" cy="370"/>
          </p:xfrm>
          <a:graphic>
            <a:graphicData uri="http://schemas.openxmlformats.org/presentationml/2006/ole">
              <p:oleObj spid="_x0000_s19489" name="剪辑" r:id="rId11" imgW="2735263" imgH="3825875" progId="MS_ClipArt_Gallery.2">
                <p:embed/>
              </p:oleObj>
            </a:graphicData>
          </a:graphic>
        </p:graphicFrame>
        <p:sp>
          <p:nvSpPr>
            <p:cNvPr id="19490" name="Rectangle 174"/>
            <p:cNvSpPr>
              <a:spLocks noChangeArrowheads="1"/>
            </p:cNvSpPr>
            <p:nvPr/>
          </p:nvSpPr>
          <p:spPr bwMode="auto">
            <a:xfrm>
              <a:off x="1501" y="4063"/>
              <a:ext cx="11" cy="89"/>
            </a:xfrm>
            <a:prstGeom prst="rect">
              <a:avLst/>
            </a:prstGeom>
            <a:solidFill>
              <a:srgbClr val="114FFB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19466" name="Text Box 16"/>
          <p:cNvSpPr txBox="1">
            <a:spLocks noChangeArrowheads="1"/>
          </p:cNvSpPr>
          <p:nvPr/>
        </p:nvSpPr>
        <p:spPr bwMode="auto">
          <a:xfrm>
            <a:off x="292100" y="285750"/>
            <a:ext cx="5154613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(2)</a:t>
            </a:r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数据库系统的几个构成部分</a:t>
            </a: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?</a:t>
            </a:r>
          </a:p>
        </p:txBody>
      </p:sp>
      <p:sp>
        <p:nvSpPr>
          <p:cNvPr id="19467" name="AutoShape 176"/>
          <p:cNvSpPr>
            <a:spLocks noChangeArrowheads="1"/>
          </p:cNvSpPr>
          <p:nvPr/>
        </p:nvSpPr>
        <p:spPr bwMode="auto">
          <a:xfrm>
            <a:off x="458788" y="4073525"/>
            <a:ext cx="2362200" cy="1871663"/>
          </a:xfrm>
          <a:prstGeom prst="can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i="0"/>
          </a:p>
        </p:txBody>
      </p:sp>
      <p:sp>
        <p:nvSpPr>
          <p:cNvPr id="19468" name="Rectangle 177"/>
          <p:cNvSpPr>
            <a:spLocks noChangeArrowheads="1"/>
          </p:cNvSpPr>
          <p:nvPr/>
        </p:nvSpPr>
        <p:spPr bwMode="auto">
          <a:xfrm>
            <a:off x="622300" y="4868863"/>
            <a:ext cx="2063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i="0">
                <a:ea typeface="楷体_GB2312" pitchFamily="49" charset="-122"/>
              </a:rPr>
              <a:t>相互有关联关系的数据的集合</a:t>
            </a:r>
          </a:p>
        </p:txBody>
      </p:sp>
      <p:sp>
        <p:nvSpPr>
          <p:cNvPr id="19469" name="Text Box 178"/>
          <p:cNvSpPr txBox="1">
            <a:spLocks noChangeArrowheads="1"/>
          </p:cNvSpPr>
          <p:nvPr/>
        </p:nvSpPr>
        <p:spPr bwMode="auto">
          <a:xfrm>
            <a:off x="550863" y="4087813"/>
            <a:ext cx="2241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i="0">
                <a:solidFill>
                  <a:srgbClr val="CC0000"/>
                </a:solidFill>
                <a:ea typeface="楷体_GB2312" pitchFamily="49" charset="-122"/>
              </a:rPr>
              <a:t>数据库</a:t>
            </a:r>
            <a:r>
              <a:rPr lang="en-US" altLang="zh-CN" i="0">
                <a:solidFill>
                  <a:srgbClr val="CC0000"/>
                </a:solidFill>
                <a:ea typeface="楷体_GB2312" pitchFamily="49" charset="-122"/>
              </a:rPr>
              <a:t>//Database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5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5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5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5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5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5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95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95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95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95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538" name="AutoShape 2"/>
          <p:cNvSpPr>
            <a:spLocks noChangeArrowheads="1"/>
          </p:cNvSpPr>
          <p:nvPr/>
        </p:nvSpPr>
        <p:spPr bwMode="auto">
          <a:xfrm>
            <a:off x="2870200" y="3308350"/>
            <a:ext cx="3062288" cy="1395413"/>
          </a:xfrm>
          <a:prstGeom prst="leftRightArrowCallout">
            <a:avLst>
              <a:gd name="adj1" fmla="val 25000"/>
              <a:gd name="adj2" fmla="val 25000"/>
              <a:gd name="adj3" fmla="val 27432"/>
              <a:gd name="adj4" fmla="val 50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i="0"/>
          </a:p>
        </p:txBody>
      </p:sp>
      <p:sp>
        <p:nvSpPr>
          <p:cNvPr id="2497539" name="Text Box 3"/>
          <p:cNvSpPr txBox="1">
            <a:spLocks noChangeArrowheads="1"/>
          </p:cNvSpPr>
          <p:nvPr/>
        </p:nvSpPr>
        <p:spPr bwMode="auto">
          <a:xfrm>
            <a:off x="3933825" y="2897188"/>
            <a:ext cx="933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i="0">
                <a:solidFill>
                  <a:srgbClr val="CC0000"/>
                </a:solidFill>
                <a:ea typeface="隶书" pitchFamily="49" charset="-122"/>
              </a:rPr>
              <a:t>DBMS</a:t>
            </a:r>
          </a:p>
        </p:txBody>
      </p:sp>
      <p:sp>
        <p:nvSpPr>
          <p:cNvPr id="2497540" name="Rectangle 4"/>
          <p:cNvSpPr>
            <a:spLocks noChangeArrowheads="1"/>
          </p:cNvSpPr>
          <p:nvPr/>
        </p:nvSpPr>
        <p:spPr bwMode="auto">
          <a:xfrm>
            <a:off x="3481388" y="3373438"/>
            <a:ext cx="18224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zh-CN" i="0">
                <a:ea typeface="楷体_GB2312" pitchFamily="49" charset="-122"/>
              </a:rPr>
              <a:t>Oracle</a:t>
            </a:r>
          </a:p>
          <a:p>
            <a:pPr algn="ctr" eaLnBrk="1" hangingPunct="1">
              <a:lnSpc>
                <a:spcPct val="80000"/>
              </a:lnSpc>
            </a:pPr>
            <a:r>
              <a:rPr lang="zh-CN" altLang="en-US" i="0">
                <a:ea typeface="楷体_GB2312" pitchFamily="49" charset="-122"/>
              </a:rPr>
              <a:t>或</a:t>
            </a:r>
            <a:r>
              <a:rPr lang="en-US" altLang="zh-CN" i="0">
                <a:ea typeface="楷体_GB2312" pitchFamily="49" charset="-122"/>
              </a:rPr>
              <a:t>Sybase</a:t>
            </a:r>
          </a:p>
          <a:p>
            <a:pPr algn="ctr" eaLnBrk="1" hangingPunct="1">
              <a:lnSpc>
                <a:spcPct val="80000"/>
              </a:lnSpc>
            </a:pPr>
            <a:r>
              <a:rPr lang="zh-CN" altLang="en-US" i="0">
                <a:ea typeface="楷体_GB2312" pitchFamily="49" charset="-122"/>
              </a:rPr>
              <a:t>或</a:t>
            </a:r>
            <a:r>
              <a:rPr lang="en-US" altLang="zh-CN" i="0">
                <a:ea typeface="楷体_GB2312" pitchFamily="49" charset="-122"/>
              </a:rPr>
              <a:t>SQL Server</a:t>
            </a:r>
          </a:p>
          <a:p>
            <a:pPr algn="ctr" eaLnBrk="1" hangingPunct="1">
              <a:lnSpc>
                <a:spcPct val="80000"/>
              </a:lnSpc>
            </a:pPr>
            <a:r>
              <a:rPr lang="zh-CN" altLang="en-US" i="0">
                <a:ea typeface="楷体_GB2312" pitchFamily="49" charset="-122"/>
              </a:rPr>
              <a:t>或</a:t>
            </a:r>
            <a:r>
              <a:rPr lang="en-US" altLang="zh-CN" i="0">
                <a:ea typeface="楷体_GB2312" pitchFamily="49" charset="-122"/>
              </a:rPr>
              <a:t>DB 2</a:t>
            </a:r>
          </a:p>
          <a:p>
            <a:pPr algn="ctr" eaLnBrk="1" hangingPunct="1">
              <a:lnSpc>
                <a:spcPct val="80000"/>
              </a:lnSpc>
            </a:pPr>
            <a:r>
              <a:rPr lang="zh-CN" altLang="en-US" i="0">
                <a:ea typeface="楷体_GB2312" pitchFamily="49" charset="-122"/>
              </a:rPr>
              <a:t>或</a:t>
            </a:r>
            <a:r>
              <a:rPr lang="en-US" altLang="zh-CN" i="0">
                <a:ea typeface="楷体_GB2312" pitchFamily="49" charset="-122"/>
              </a:rPr>
              <a:t>MS Access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770188" y="1966913"/>
            <a:ext cx="3076575" cy="673100"/>
            <a:chOff x="1791" y="2009"/>
            <a:chExt cx="1938" cy="424"/>
          </a:xfrm>
        </p:grpSpPr>
        <p:sp>
          <p:nvSpPr>
            <p:cNvPr id="21682" name="AutoShape 6"/>
            <p:cNvSpPr>
              <a:spLocks/>
            </p:cNvSpPr>
            <p:nvPr/>
          </p:nvSpPr>
          <p:spPr bwMode="auto">
            <a:xfrm rot="5400000" flipV="1">
              <a:off x="2652" y="1356"/>
              <a:ext cx="216" cy="1938"/>
            </a:xfrm>
            <a:prstGeom prst="leftBrace">
              <a:avLst>
                <a:gd name="adj1" fmla="val 74769"/>
                <a:gd name="adj2" fmla="val 515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i="0"/>
            </a:p>
          </p:txBody>
        </p:sp>
        <p:graphicFrame>
          <p:nvGraphicFramePr>
            <p:cNvPr id="21683" name="Object 11"/>
            <p:cNvGraphicFramePr>
              <a:graphicFrameLocks noChangeAspect="1"/>
            </p:cNvGraphicFramePr>
            <p:nvPr/>
          </p:nvGraphicFramePr>
          <p:xfrm flipH="1">
            <a:off x="2633" y="2009"/>
            <a:ext cx="158" cy="357"/>
          </p:xfrm>
          <a:graphic>
            <a:graphicData uri="http://schemas.openxmlformats.org/presentationml/2006/ole">
              <p:oleObj spid="_x0000_s21683" name="剪辑" r:id="rId4" imgW="1485900" imgH="4214813" progId="MS_ClipArt_Gallery.2">
                <p:embed/>
              </p:oleObj>
            </a:graphicData>
          </a:graphic>
        </p:graphicFrame>
        <p:sp>
          <p:nvSpPr>
            <p:cNvPr id="21684" name="Text Box 8"/>
            <p:cNvSpPr txBox="1">
              <a:spLocks noChangeArrowheads="1"/>
            </p:cNvSpPr>
            <p:nvPr/>
          </p:nvSpPr>
          <p:spPr bwMode="auto">
            <a:xfrm>
              <a:off x="2784" y="2023"/>
              <a:ext cx="4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i="0">
                  <a:solidFill>
                    <a:srgbClr val="CC0000"/>
                  </a:solidFill>
                  <a:ea typeface="隶书" pitchFamily="49" charset="-122"/>
                </a:rPr>
                <a:t>DBA</a:t>
              </a:r>
            </a:p>
          </p:txBody>
        </p:sp>
      </p:grpSp>
      <p:graphicFrame>
        <p:nvGraphicFramePr>
          <p:cNvPr id="2497545" name="Object 2"/>
          <p:cNvGraphicFramePr>
            <a:graphicFrameLocks noChangeAspect="1"/>
          </p:cNvGraphicFramePr>
          <p:nvPr/>
        </p:nvGraphicFramePr>
        <p:xfrm>
          <a:off x="6215063" y="2900363"/>
          <a:ext cx="717550" cy="449262"/>
        </p:xfrm>
        <a:graphic>
          <a:graphicData uri="http://schemas.openxmlformats.org/presentationml/2006/ole">
            <p:oleObj spid="_x0000_s21510" name="剪辑" r:id="rId5" imgW="386405" imgH="501504" progId="MS_ClipArt_Gallery.2">
              <p:embed/>
            </p:oleObj>
          </a:graphicData>
        </a:graphic>
      </p:graphicFrame>
      <p:sp>
        <p:nvSpPr>
          <p:cNvPr id="2497546" name="Rectangle 10"/>
          <p:cNvSpPr>
            <a:spLocks noChangeArrowheads="1"/>
          </p:cNvSpPr>
          <p:nvPr/>
        </p:nvSpPr>
        <p:spPr bwMode="auto">
          <a:xfrm>
            <a:off x="5818188" y="2641600"/>
            <a:ext cx="18383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1600" i="0">
                <a:latin typeface="楷体_GB2312" pitchFamily="49" charset="-122"/>
                <a:ea typeface="楷体_GB2312" pitchFamily="49" charset="-122"/>
              </a:rPr>
              <a:t>图书采买管理程序</a:t>
            </a:r>
          </a:p>
        </p:txBody>
      </p:sp>
      <p:graphicFrame>
        <p:nvGraphicFramePr>
          <p:cNvPr id="2497547" name="Object 3"/>
          <p:cNvGraphicFramePr>
            <a:graphicFrameLocks noChangeAspect="1"/>
          </p:cNvGraphicFramePr>
          <p:nvPr/>
        </p:nvGraphicFramePr>
        <p:xfrm>
          <a:off x="6215063" y="4449763"/>
          <a:ext cx="717550" cy="449262"/>
        </p:xfrm>
        <a:graphic>
          <a:graphicData uri="http://schemas.openxmlformats.org/presentationml/2006/ole">
            <p:oleObj spid="_x0000_s21512" name="剪辑" r:id="rId6" imgW="386405" imgH="501504" progId="MS_ClipArt_Gallery.2">
              <p:embed/>
            </p:oleObj>
          </a:graphicData>
        </a:graphic>
      </p:graphicFrame>
      <p:graphicFrame>
        <p:nvGraphicFramePr>
          <p:cNvPr id="2497548" name="Object 4"/>
          <p:cNvGraphicFramePr>
            <a:graphicFrameLocks noChangeAspect="1"/>
          </p:cNvGraphicFramePr>
          <p:nvPr/>
        </p:nvGraphicFramePr>
        <p:xfrm flipH="1">
          <a:off x="6238875" y="5275263"/>
          <a:ext cx="674688" cy="382587"/>
        </p:xfrm>
        <a:graphic>
          <a:graphicData uri="http://schemas.openxmlformats.org/presentationml/2006/ole">
            <p:oleObj spid="_x0000_s21513" name="剪辑" r:id="rId7" imgW="1869034" imgH="2189988" progId="MS_ClipArt_Gallery.2">
              <p:embed/>
            </p:oleObj>
          </a:graphicData>
        </a:graphic>
      </p:graphicFrame>
      <p:sp>
        <p:nvSpPr>
          <p:cNvPr id="2497549" name="Rectangle 13"/>
          <p:cNvSpPr>
            <a:spLocks noChangeArrowheads="1"/>
          </p:cNvSpPr>
          <p:nvPr/>
        </p:nvSpPr>
        <p:spPr bwMode="auto">
          <a:xfrm>
            <a:off x="5818188" y="4238625"/>
            <a:ext cx="18383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1600" i="0">
                <a:latin typeface="楷体_GB2312" pitchFamily="49" charset="-122"/>
                <a:ea typeface="楷体_GB2312" pitchFamily="49" charset="-122"/>
              </a:rPr>
              <a:t>图书借阅管理程序</a:t>
            </a:r>
            <a:endParaRPr lang="zh-CN" altLang="en-US" sz="1600" i="0">
              <a:ea typeface="楷体_GB2312" pitchFamily="49" charset="-122"/>
            </a:endParaRPr>
          </a:p>
        </p:txBody>
      </p:sp>
      <p:sp>
        <p:nvSpPr>
          <p:cNvPr id="2497550" name="Rectangle 14"/>
          <p:cNvSpPr>
            <a:spLocks noChangeArrowheads="1"/>
          </p:cNvSpPr>
          <p:nvPr/>
        </p:nvSpPr>
        <p:spPr bwMode="auto">
          <a:xfrm>
            <a:off x="5824538" y="5048250"/>
            <a:ext cx="14255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1600" i="0">
                <a:ea typeface="楷体_GB2312" pitchFamily="49" charset="-122"/>
              </a:rPr>
              <a:t>读者管理程序</a:t>
            </a:r>
          </a:p>
        </p:txBody>
      </p:sp>
      <p:sp>
        <p:nvSpPr>
          <p:cNvPr id="2497551" name="Text Box 15"/>
          <p:cNvSpPr txBox="1">
            <a:spLocks noChangeArrowheads="1"/>
          </p:cNvSpPr>
          <p:nvPr/>
        </p:nvSpPr>
        <p:spPr bwMode="auto">
          <a:xfrm>
            <a:off x="6865938" y="2914650"/>
            <a:ext cx="111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i="0">
                <a:solidFill>
                  <a:srgbClr val="CC0000"/>
                </a:solidFill>
                <a:ea typeface="隶书" pitchFamily="49" charset="-122"/>
              </a:rPr>
              <a:t>DBAP 1</a:t>
            </a:r>
          </a:p>
        </p:txBody>
      </p:sp>
      <p:sp>
        <p:nvSpPr>
          <p:cNvPr id="2497552" name="Text Box 16"/>
          <p:cNvSpPr txBox="1">
            <a:spLocks noChangeArrowheads="1"/>
          </p:cNvSpPr>
          <p:nvPr/>
        </p:nvSpPr>
        <p:spPr bwMode="auto">
          <a:xfrm>
            <a:off x="6865938" y="4483100"/>
            <a:ext cx="111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i="0">
                <a:solidFill>
                  <a:srgbClr val="CC0000"/>
                </a:solidFill>
                <a:ea typeface="隶书" pitchFamily="49" charset="-122"/>
              </a:rPr>
              <a:t>DBAP 3</a:t>
            </a:r>
          </a:p>
        </p:txBody>
      </p:sp>
      <p:sp>
        <p:nvSpPr>
          <p:cNvPr id="2497553" name="Text Box 17"/>
          <p:cNvSpPr txBox="1">
            <a:spLocks noChangeArrowheads="1"/>
          </p:cNvSpPr>
          <p:nvPr/>
        </p:nvSpPr>
        <p:spPr bwMode="auto">
          <a:xfrm>
            <a:off x="6865938" y="5264150"/>
            <a:ext cx="1131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i="0">
                <a:solidFill>
                  <a:srgbClr val="CC0000"/>
                </a:solidFill>
                <a:ea typeface="隶书" pitchFamily="49" charset="-122"/>
              </a:rPr>
              <a:t>DBAP n</a:t>
            </a:r>
          </a:p>
        </p:txBody>
      </p:sp>
      <p:graphicFrame>
        <p:nvGraphicFramePr>
          <p:cNvPr id="2497554" name="Object 5"/>
          <p:cNvGraphicFramePr>
            <a:graphicFrameLocks noChangeAspect="1"/>
          </p:cNvGraphicFramePr>
          <p:nvPr/>
        </p:nvGraphicFramePr>
        <p:xfrm flipH="1">
          <a:off x="8208963" y="2701925"/>
          <a:ext cx="639762" cy="727075"/>
        </p:xfrm>
        <a:graphic>
          <a:graphicData uri="http://schemas.openxmlformats.org/presentationml/2006/ole">
            <p:oleObj spid="_x0000_s21519" name="剪辑" r:id="rId8" imgW="2376526" imgH="2343607" progId="MS_ClipArt_Gallery.2">
              <p:embed/>
            </p:oleObj>
          </a:graphicData>
        </a:graphic>
      </p:graphicFrame>
      <p:graphicFrame>
        <p:nvGraphicFramePr>
          <p:cNvPr id="2497555" name="Object 6"/>
          <p:cNvGraphicFramePr>
            <a:graphicFrameLocks noChangeAspect="1"/>
          </p:cNvGraphicFramePr>
          <p:nvPr/>
        </p:nvGraphicFramePr>
        <p:xfrm flipH="1">
          <a:off x="8245475" y="4375150"/>
          <a:ext cx="490538" cy="544513"/>
        </p:xfrm>
        <a:graphic>
          <a:graphicData uri="http://schemas.openxmlformats.org/presentationml/2006/ole">
            <p:oleObj spid="_x0000_s21520" name="剪辑" r:id="rId9" imgW="1113739" imgH="1076249" progId="MS_ClipArt_Gallery.2">
              <p:embed/>
            </p:oleObj>
          </a:graphicData>
        </a:graphic>
      </p:graphicFrame>
      <p:graphicFrame>
        <p:nvGraphicFramePr>
          <p:cNvPr id="2497556" name="Object 7"/>
          <p:cNvGraphicFramePr>
            <a:graphicFrameLocks noChangeAspect="1"/>
          </p:cNvGraphicFramePr>
          <p:nvPr/>
        </p:nvGraphicFramePr>
        <p:xfrm flipH="1">
          <a:off x="8067675" y="5014913"/>
          <a:ext cx="827088" cy="847725"/>
        </p:xfrm>
        <a:graphic>
          <a:graphicData uri="http://schemas.openxmlformats.org/presentationml/2006/ole">
            <p:oleObj spid="_x0000_s21521" name="剪辑" r:id="rId10" imgW="1879092" imgH="1674266" progId="MS_ClipArt_Gallery.2">
              <p:embed/>
            </p:oleObj>
          </a:graphicData>
        </a:graphic>
      </p:graphicFrame>
      <p:sp>
        <p:nvSpPr>
          <p:cNvPr id="2497560" name="AutoShape 24"/>
          <p:cNvSpPr>
            <a:spLocks noChangeArrowheads="1"/>
          </p:cNvSpPr>
          <p:nvPr/>
        </p:nvSpPr>
        <p:spPr bwMode="auto">
          <a:xfrm>
            <a:off x="395288" y="3065463"/>
            <a:ext cx="2362200" cy="2209800"/>
          </a:xfrm>
          <a:prstGeom prst="can">
            <a:avLst>
              <a:gd name="adj" fmla="val 21981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i="0"/>
          </a:p>
        </p:txBody>
      </p:sp>
      <p:sp>
        <p:nvSpPr>
          <p:cNvPr id="2497561" name="Rectangle 25"/>
          <p:cNvSpPr>
            <a:spLocks noChangeArrowheads="1"/>
          </p:cNvSpPr>
          <p:nvPr/>
        </p:nvSpPr>
        <p:spPr bwMode="auto">
          <a:xfrm>
            <a:off x="534988" y="3590925"/>
            <a:ext cx="2062162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600" i="0">
                <a:ea typeface="楷体_GB2312" pitchFamily="49" charset="-122"/>
              </a:rPr>
              <a:t>Table1: </a:t>
            </a:r>
            <a:r>
              <a:rPr lang="zh-CN" altLang="en-US" sz="1600" i="0">
                <a:ea typeface="楷体_GB2312" pitchFamily="49" charset="-122"/>
              </a:rPr>
              <a:t>出版社</a:t>
            </a:r>
          </a:p>
          <a:p>
            <a:pPr algn="ctr" eaLnBrk="1" hangingPunct="1"/>
            <a:r>
              <a:rPr lang="en-US" altLang="zh-CN" sz="1600" i="0">
                <a:ea typeface="楷体_GB2312" pitchFamily="49" charset="-122"/>
              </a:rPr>
              <a:t>T2: </a:t>
            </a:r>
            <a:r>
              <a:rPr lang="zh-CN" altLang="en-US" sz="1600" i="0">
                <a:ea typeface="楷体_GB2312" pitchFamily="49" charset="-122"/>
              </a:rPr>
              <a:t>出版社图书目录</a:t>
            </a:r>
          </a:p>
          <a:p>
            <a:pPr algn="ctr" eaLnBrk="1" hangingPunct="1"/>
            <a:r>
              <a:rPr lang="en-US" altLang="zh-CN" sz="1600" i="0">
                <a:ea typeface="楷体_GB2312" pitchFamily="49" charset="-122"/>
              </a:rPr>
              <a:t>T3:</a:t>
            </a:r>
            <a:r>
              <a:rPr lang="zh-CN" altLang="en-US" sz="1600" i="0">
                <a:ea typeface="楷体_GB2312" pitchFamily="49" charset="-122"/>
              </a:rPr>
              <a:t>采买记录</a:t>
            </a:r>
          </a:p>
          <a:p>
            <a:pPr algn="ctr" eaLnBrk="1" hangingPunct="1"/>
            <a:r>
              <a:rPr lang="en-US" altLang="zh-CN" sz="1600" i="0">
                <a:ea typeface="楷体_GB2312" pitchFamily="49" charset="-122"/>
              </a:rPr>
              <a:t>T4:</a:t>
            </a:r>
            <a:r>
              <a:rPr lang="zh-CN" altLang="en-US" sz="1600" i="0">
                <a:ea typeface="楷体_GB2312" pitchFamily="49" charset="-122"/>
              </a:rPr>
              <a:t>图书；</a:t>
            </a:r>
            <a:r>
              <a:rPr lang="en-US" altLang="zh-CN" sz="1600" i="0">
                <a:ea typeface="楷体_GB2312" pitchFamily="49" charset="-122"/>
              </a:rPr>
              <a:t>T5:</a:t>
            </a:r>
            <a:r>
              <a:rPr lang="zh-CN" altLang="en-US" sz="1600" i="0">
                <a:ea typeface="楷体_GB2312" pitchFamily="49" charset="-122"/>
              </a:rPr>
              <a:t>读者</a:t>
            </a:r>
          </a:p>
          <a:p>
            <a:pPr algn="ctr" eaLnBrk="1" hangingPunct="1"/>
            <a:r>
              <a:rPr lang="en-US" altLang="zh-CN" sz="1600" i="0">
                <a:ea typeface="楷体_GB2312" pitchFamily="49" charset="-122"/>
              </a:rPr>
              <a:t>T6:</a:t>
            </a:r>
            <a:r>
              <a:rPr lang="zh-CN" altLang="en-US" sz="1600" i="0">
                <a:ea typeface="楷体_GB2312" pitchFamily="49" charset="-122"/>
              </a:rPr>
              <a:t>借阅登记</a:t>
            </a:r>
          </a:p>
          <a:p>
            <a:pPr algn="ctr" eaLnBrk="1" hangingPunct="1"/>
            <a:r>
              <a:rPr lang="en-US" altLang="zh-CN" sz="1600" i="0">
                <a:ea typeface="楷体_GB2312" pitchFamily="49" charset="-122"/>
              </a:rPr>
              <a:t>T7:</a:t>
            </a:r>
            <a:r>
              <a:rPr lang="zh-CN" altLang="en-US" sz="1600" i="0">
                <a:ea typeface="楷体_GB2312" pitchFamily="49" charset="-122"/>
              </a:rPr>
              <a:t>工作人员</a:t>
            </a:r>
          </a:p>
        </p:txBody>
      </p:sp>
      <p:sp>
        <p:nvSpPr>
          <p:cNvPr id="2497562" name="Text Box 26"/>
          <p:cNvSpPr txBox="1">
            <a:spLocks noChangeArrowheads="1"/>
          </p:cNvSpPr>
          <p:nvPr/>
        </p:nvSpPr>
        <p:spPr bwMode="auto">
          <a:xfrm>
            <a:off x="471488" y="3094038"/>
            <a:ext cx="2241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i="0">
                <a:solidFill>
                  <a:srgbClr val="CC0000"/>
                </a:solidFill>
                <a:ea typeface="楷体_GB2312" pitchFamily="49" charset="-122"/>
              </a:rPr>
              <a:t>数据库</a:t>
            </a:r>
            <a:r>
              <a:rPr lang="en-US" altLang="zh-CN" i="0">
                <a:solidFill>
                  <a:srgbClr val="CC0000"/>
                </a:solidFill>
                <a:ea typeface="楷体_GB2312" pitchFamily="49" charset="-122"/>
              </a:rPr>
              <a:t>//Database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906588" y="5502275"/>
            <a:ext cx="6626225" cy="849313"/>
            <a:chOff x="1346" y="3659"/>
            <a:chExt cx="4174" cy="535"/>
          </a:xfrm>
        </p:grpSpPr>
        <p:sp>
          <p:nvSpPr>
            <p:cNvPr id="21536" name="Rectangle 28"/>
            <p:cNvSpPr>
              <a:spLocks noChangeArrowheads="1"/>
            </p:cNvSpPr>
            <p:nvPr/>
          </p:nvSpPr>
          <p:spPr bwMode="auto">
            <a:xfrm rot="-5400000">
              <a:off x="2102" y="3913"/>
              <a:ext cx="16" cy="215"/>
            </a:xfrm>
            <a:prstGeom prst="rect">
              <a:avLst/>
            </a:prstGeom>
            <a:solidFill>
              <a:srgbClr val="114FFB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i="0"/>
            </a:p>
          </p:txBody>
        </p:sp>
        <p:grpSp>
          <p:nvGrpSpPr>
            <p:cNvPr id="21537" name="Group 29"/>
            <p:cNvGrpSpPr>
              <a:grpSpLocks/>
            </p:cNvGrpSpPr>
            <p:nvPr/>
          </p:nvGrpSpPr>
          <p:grpSpPr bwMode="auto">
            <a:xfrm>
              <a:off x="2190" y="4001"/>
              <a:ext cx="210" cy="56"/>
              <a:chOff x="4469" y="1992"/>
              <a:chExt cx="210" cy="56"/>
            </a:xfrm>
          </p:grpSpPr>
          <p:sp>
            <p:nvSpPr>
              <p:cNvPr id="21674" name="Rectangle 30"/>
              <p:cNvSpPr>
                <a:spLocks noChangeArrowheads="1"/>
              </p:cNvSpPr>
              <p:nvPr/>
            </p:nvSpPr>
            <p:spPr bwMode="auto">
              <a:xfrm>
                <a:off x="4469" y="1994"/>
                <a:ext cx="210" cy="54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i="0"/>
              </a:p>
            </p:txBody>
          </p:sp>
          <p:sp>
            <p:nvSpPr>
              <p:cNvPr id="21675" name="Rectangle 31"/>
              <p:cNvSpPr>
                <a:spLocks noChangeArrowheads="1"/>
              </p:cNvSpPr>
              <p:nvPr/>
            </p:nvSpPr>
            <p:spPr bwMode="auto">
              <a:xfrm>
                <a:off x="4470" y="2031"/>
                <a:ext cx="208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i="0"/>
              </a:p>
            </p:txBody>
          </p:sp>
          <p:grpSp>
            <p:nvGrpSpPr>
              <p:cNvPr id="21676" name="Group 32"/>
              <p:cNvGrpSpPr>
                <a:grpSpLocks/>
              </p:cNvGrpSpPr>
              <p:nvPr/>
            </p:nvGrpSpPr>
            <p:grpSpPr bwMode="auto">
              <a:xfrm>
                <a:off x="4593" y="2035"/>
                <a:ext cx="53" cy="13"/>
                <a:chOff x="4593" y="2035"/>
                <a:chExt cx="53" cy="13"/>
              </a:xfrm>
            </p:grpSpPr>
            <p:sp>
              <p:nvSpPr>
                <p:cNvPr id="21678" name="Rectangle 33"/>
                <p:cNvSpPr>
                  <a:spLocks noChangeArrowheads="1"/>
                </p:cNvSpPr>
                <p:nvPr/>
              </p:nvSpPr>
              <p:spPr bwMode="auto">
                <a:xfrm>
                  <a:off x="4593" y="2035"/>
                  <a:ext cx="6" cy="13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679" name="Rectangle 34"/>
                <p:cNvSpPr>
                  <a:spLocks noChangeArrowheads="1"/>
                </p:cNvSpPr>
                <p:nvPr/>
              </p:nvSpPr>
              <p:spPr bwMode="auto">
                <a:xfrm>
                  <a:off x="4610" y="2035"/>
                  <a:ext cx="5" cy="13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680" name="Rectangle 35"/>
                <p:cNvSpPr>
                  <a:spLocks noChangeArrowheads="1"/>
                </p:cNvSpPr>
                <p:nvPr/>
              </p:nvSpPr>
              <p:spPr bwMode="auto">
                <a:xfrm>
                  <a:off x="4625" y="2035"/>
                  <a:ext cx="6" cy="13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681" name="Rectangle 36"/>
                <p:cNvSpPr>
                  <a:spLocks noChangeArrowheads="1"/>
                </p:cNvSpPr>
                <p:nvPr/>
              </p:nvSpPr>
              <p:spPr bwMode="auto">
                <a:xfrm>
                  <a:off x="4640" y="2035"/>
                  <a:ext cx="6" cy="13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</p:grpSp>
          <p:sp>
            <p:nvSpPr>
              <p:cNvPr id="21677" name="Rectangle 37"/>
              <p:cNvSpPr>
                <a:spLocks noChangeArrowheads="1"/>
              </p:cNvSpPr>
              <p:nvPr/>
            </p:nvSpPr>
            <p:spPr bwMode="auto">
              <a:xfrm>
                <a:off x="4496" y="1992"/>
                <a:ext cx="5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i="0"/>
              </a:p>
            </p:txBody>
          </p:sp>
        </p:grpSp>
        <p:grpSp>
          <p:nvGrpSpPr>
            <p:cNvPr id="21538" name="Group 38"/>
            <p:cNvGrpSpPr>
              <a:grpSpLocks/>
            </p:cNvGrpSpPr>
            <p:nvPr/>
          </p:nvGrpSpPr>
          <p:grpSpPr bwMode="auto">
            <a:xfrm>
              <a:off x="1778" y="3923"/>
              <a:ext cx="306" cy="116"/>
              <a:chOff x="4883" y="1932"/>
              <a:chExt cx="306" cy="116"/>
            </a:xfrm>
          </p:grpSpPr>
          <p:grpSp>
            <p:nvGrpSpPr>
              <p:cNvPr id="21663" name="Group 39"/>
              <p:cNvGrpSpPr>
                <a:grpSpLocks/>
              </p:cNvGrpSpPr>
              <p:nvPr/>
            </p:nvGrpSpPr>
            <p:grpSpPr bwMode="auto">
              <a:xfrm>
                <a:off x="4883" y="1932"/>
                <a:ext cx="306" cy="116"/>
                <a:chOff x="4883" y="1932"/>
                <a:chExt cx="306" cy="116"/>
              </a:xfrm>
            </p:grpSpPr>
            <p:sp>
              <p:nvSpPr>
                <p:cNvPr id="21667" name="Rectangle 40"/>
                <p:cNvSpPr>
                  <a:spLocks noChangeArrowheads="1"/>
                </p:cNvSpPr>
                <p:nvPr/>
              </p:nvSpPr>
              <p:spPr bwMode="auto">
                <a:xfrm>
                  <a:off x="4898" y="1993"/>
                  <a:ext cx="241" cy="55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668" name="Rectangle 41"/>
                <p:cNvSpPr>
                  <a:spLocks noChangeArrowheads="1"/>
                </p:cNvSpPr>
                <p:nvPr/>
              </p:nvSpPr>
              <p:spPr bwMode="auto">
                <a:xfrm>
                  <a:off x="4921" y="2028"/>
                  <a:ext cx="194" cy="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669" name="Freeform 42"/>
                <p:cNvSpPr>
                  <a:spLocks/>
                </p:cNvSpPr>
                <p:nvPr/>
              </p:nvSpPr>
              <p:spPr bwMode="auto">
                <a:xfrm>
                  <a:off x="4888" y="1937"/>
                  <a:ext cx="265" cy="56"/>
                </a:xfrm>
                <a:custGeom>
                  <a:avLst/>
                  <a:gdLst>
                    <a:gd name="T0" fmla="*/ 0 w 1060"/>
                    <a:gd name="T1" fmla="*/ 0 h 280"/>
                    <a:gd name="T2" fmla="*/ 0 w 1060"/>
                    <a:gd name="T3" fmla="*/ 0 h 280"/>
                    <a:gd name="T4" fmla="*/ 0 w 1060"/>
                    <a:gd name="T5" fmla="*/ 0 h 280"/>
                    <a:gd name="T6" fmla="*/ 0 w 1060"/>
                    <a:gd name="T7" fmla="*/ 0 h 280"/>
                    <a:gd name="T8" fmla="*/ 0 w 1060"/>
                    <a:gd name="T9" fmla="*/ 0 h 280"/>
                    <a:gd name="T10" fmla="*/ 0 w 1060"/>
                    <a:gd name="T11" fmla="*/ 0 h 280"/>
                    <a:gd name="T12" fmla="*/ 0 w 1060"/>
                    <a:gd name="T13" fmla="*/ 0 h 2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60"/>
                    <a:gd name="T22" fmla="*/ 0 h 280"/>
                    <a:gd name="T23" fmla="*/ 1060 w 1060"/>
                    <a:gd name="T24" fmla="*/ 280 h 28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60" h="280">
                      <a:moveTo>
                        <a:pt x="0" y="226"/>
                      </a:moveTo>
                      <a:lnTo>
                        <a:pt x="44" y="280"/>
                      </a:lnTo>
                      <a:lnTo>
                        <a:pt x="997" y="280"/>
                      </a:lnTo>
                      <a:lnTo>
                        <a:pt x="1060" y="226"/>
                      </a:lnTo>
                      <a:lnTo>
                        <a:pt x="1060" y="0"/>
                      </a:lnTo>
                      <a:lnTo>
                        <a:pt x="0" y="0"/>
                      </a:lnTo>
                      <a:lnTo>
                        <a:pt x="0" y="2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70" name="Rectangle 43"/>
                <p:cNvSpPr>
                  <a:spLocks noChangeArrowheads="1"/>
                </p:cNvSpPr>
                <p:nvPr/>
              </p:nvSpPr>
              <p:spPr bwMode="auto">
                <a:xfrm>
                  <a:off x="4883" y="2022"/>
                  <a:ext cx="16" cy="1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671" name="Line 44"/>
                <p:cNvSpPr>
                  <a:spLocks noChangeShapeType="1"/>
                </p:cNvSpPr>
                <p:nvPr/>
              </p:nvSpPr>
              <p:spPr bwMode="auto">
                <a:xfrm>
                  <a:off x="4888" y="1946"/>
                  <a:ext cx="267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72" name="Rectangle 45"/>
                <p:cNvSpPr>
                  <a:spLocks noChangeArrowheads="1"/>
                </p:cNvSpPr>
                <p:nvPr/>
              </p:nvSpPr>
              <p:spPr bwMode="auto">
                <a:xfrm>
                  <a:off x="4955" y="1932"/>
                  <a:ext cx="192" cy="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673" name="Freeform 46"/>
                <p:cNvSpPr>
                  <a:spLocks/>
                </p:cNvSpPr>
                <p:nvPr/>
              </p:nvSpPr>
              <p:spPr bwMode="auto">
                <a:xfrm>
                  <a:off x="5137" y="2002"/>
                  <a:ext cx="52" cy="18"/>
                </a:xfrm>
                <a:custGeom>
                  <a:avLst/>
                  <a:gdLst>
                    <a:gd name="T0" fmla="*/ 0 w 206"/>
                    <a:gd name="T1" fmla="*/ 0 h 90"/>
                    <a:gd name="T2" fmla="*/ 0 w 206"/>
                    <a:gd name="T3" fmla="*/ 0 h 90"/>
                    <a:gd name="T4" fmla="*/ 0 w 206"/>
                    <a:gd name="T5" fmla="*/ 0 h 90"/>
                    <a:gd name="T6" fmla="*/ 0 w 206"/>
                    <a:gd name="T7" fmla="*/ 0 h 90"/>
                    <a:gd name="T8" fmla="*/ 0 w 206"/>
                    <a:gd name="T9" fmla="*/ 0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6"/>
                    <a:gd name="T16" fmla="*/ 0 h 90"/>
                    <a:gd name="T17" fmla="*/ 206 w 206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6" h="90">
                      <a:moveTo>
                        <a:pt x="0" y="54"/>
                      </a:moveTo>
                      <a:lnTo>
                        <a:pt x="206" y="0"/>
                      </a:lnTo>
                      <a:lnTo>
                        <a:pt x="206" y="33"/>
                      </a:lnTo>
                      <a:lnTo>
                        <a:pt x="0" y="9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64" name="Group 47"/>
              <p:cNvGrpSpPr>
                <a:grpSpLocks/>
              </p:cNvGrpSpPr>
              <p:nvPr/>
            </p:nvGrpSpPr>
            <p:grpSpPr bwMode="auto">
              <a:xfrm>
                <a:off x="4911" y="1954"/>
                <a:ext cx="16" cy="12"/>
                <a:chOff x="4911" y="1954"/>
                <a:chExt cx="16" cy="12"/>
              </a:xfrm>
            </p:grpSpPr>
            <p:sp>
              <p:nvSpPr>
                <p:cNvPr id="21665" name="Rectangle 48"/>
                <p:cNvSpPr>
                  <a:spLocks noChangeArrowheads="1"/>
                </p:cNvSpPr>
                <p:nvPr/>
              </p:nvSpPr>
              <p:spPr bwMode="auto">
                <a:xfrm>
                  <a:off x="4912" y="1954"/>
                  <a:ext cx="15" cy="12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666" name="Freeform 49"/>
                <p:cNvSpPr>
                  <a:spLocks/>
                </p:cNvSpPr>
                <p:nvPr/>
              </p:nvSpPr>
              <p:spPr bwMode="auto">
                <a:xfrm>
                  <a:off x="4911" y="1954"/>
                  <a:ext cx="16" cy="12"/>
                </a:xfrm>
                <a:custGeom>
                  <a:avLst/>
                  <a:gdLst>
                    <a:gd name="T0" fmla="*/ 0 w 62"/>
                    <a:gd name="T1" fmla="*/ 0 h 64"/>
                    <a:gd name="T2" fmla="*/ 0 w 62"/>
                    <a:gd name="T3" fmla="*/ 0 h 64"/>
                    <a:gd name="T4" fmla="*/ 0 w 62"/>
                    <a:gd name="T5" fmla="*/ 0 h 64"/>
                    <a:gd name="T6" fmla="*/ 0 w 62"/>
                    <a:gd name="T7" fmla="*/ 0 h 64"/>
                    <a:gd name="T8" fmla="*/ 0 w 62"/>
                    <a:gd name="T9" fmla="*/ 0 h 64"/>
                    <a:gd name="T10" fmla="*/ 0 w 62"/>
                    <a:gd name="T11" fmla="*/ 0 h 64"/>
                    <a:gd name="T12" fmla="*/ 0 w 62"/>
                    <a:gd name="T13" fmla="*/ 0 h 6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2"/>
                    <a:gd name="T22" fmla="*/ 0 h 64"/>
                    <a:gd name="T23" fmla="*/ 62 w 62"/>
                    <a:gd name="T24" fmla="*/ 64 h 6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2" h="64">
                      <a:moveTo>
                        <a:pt x="61" y="12"/>
                      </a:moveTo>
                      <a:lnTo>
                        <a:pt x="9" y="12"/>
                      </a:lnTo>
                      <a:lnTo>
                        <a:pt x="9" y="64"/>
                      </a:lnTo>
                      <a:lnTo>
                        <a:pt x="0" y="64"/>
                      </a:lnTo>
                      <a:lnTo>
                        <a:pt x="0" y="0"/>
                      </a:lnTo>
                      <a:lnTo>
                        <a:pt x="62" y="0"/>
                      </a:lnTo>
                      <a:lnTo>
                        <a:pt x="61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539" name="Group 50"/>
            <p:cNvGrpSpPr>
              <a:grpSpLocks/>
            </p:cNvGrpSpPr>
            <p:nvPr/>
          </p:nvGrpSpPr>
          <p:grpSpPr bwMode="auto">
            <a:xfrm>
              <a:off x="2495" y="3659"/>
              <a:ext cx="673" cy="415"/>
              <a:chOff x="3987" y="1873"/>
              <a:chExt cx="337" cy="175"/>
            </a:xfrm>
          </p:grpSpPr>
          <p:sp>
            <p:nvSpPr>
              <p:cNvPr id="21647" name="Freeform 51"/>
              <p:cNvSpPr>
                <a:spLocks/>
              </p:cNvSpPr>
              <p:nvPr/>
            </p:nvSpPr>
            <p:spPr bwMode="auto">
              <a:xfrm>
                <a:off x="4185" y="1985"/>
                <a:ext cx="72" cy="25"/>
              </a:xfrm>
              <a:custGeom>
                <a:avLst/>
                <a:gdLst>
                  <a:gd name="T0" fmla="*/ 0 w 288"/>
                  <a:gd name="T1" fmla="*/ 0 h 126"/>
                  <a:gd name="T2" fmla="*/ 0 w 288"/>
                  <a:gd name="T3" fmla="*/ 0 h 126"/>
                  <a:gd name="T4" fmla="*/ 0 w 288"/>
                  <a:gd name="T5" fmla="*/ 0 h 126"/>
                  <a:gd name="T6" fmla="*/ 0 w 288"/>
                  <a:gd name="T7" fmla="*/ 0 h 126"/>
                  <a:gd name="T8" fmla="*/ 0 w 288"/>
                  <a:gd name="T9" fmla="*/ 0 h 126"/>
                  <a:gd name="T10" fmla="*/ 0 w 288"/>
                  <a:gd name="T11" fmla="*/ 0 h 126"/>
                  <a:gd name="T12" fmla="*/ 0 w 288"/>
                  <a:gd name="T13" fmla="*/ 0 h 126"/>
                  <a:gd name="T14" fmla="*/ 0 w 288"/>
                  <a:gd name="T15" fmla="*/ 0 h 126"/>
                  <a:gd name="T16" fmla="*/ 0 w 288"/>
                  <a:gd name="T17" fmla="*/ 0 h 126"/>
                  <a:gd name="T18" fmla="*/ 0 w 288"/>
                  <a:gd name="T19" fmla="*/ 0 h 12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88"/>
                  <a:gd name="T31" fmla="*/ 0 h 126"/>
                  <a:gd name="T32" fmla="*/ 288 w 288"/>
                  <a:gd name="T33" fmla="*/ 126 h 12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88" h="126">
                    <a:moveTo>
                      <a:pt x="0" y="13"/>
                    </a:moveTo>
                    <a:lnTo>
                      <a:pt x="107" y="0"/>
                    </a:lnTo>
                    <a:lnTo>
                      <a:pt x="131" y="4"/>
                    </a:lnTo>
                    <a:lnTo>
                      <a:pt x="150" y="16"/>
                    </a:lnTo>
                    <a:lnTo>
                      <a:pt x="175" y="77"/>
                    </a:lnTo>
                    <a:lnTo>
                      <a:pt x="191" y="101"/>
                    </a:lnTo>
                    <a:lnTo>
                      <a:pt x="205" y="113"/>
                    </a:lnTo>
                    <a:lnTo>
                      <a:pt x="220" y="118"/>
                    </a:lnTo>
                    <a:lnTo>
                      <a:pt x="242" y="122"/>
                    </a:lnTo>
                    <a:lnTo>
                      <a:pt x="288" y="126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648" name="Group 52"/>
              <p:cNvGrpSpPr>
                <a:grpSpLocks/>
              </p:cNvGrpSpPr>
              <p:nvPr/>
            </p:nvGrpSpPr>
            <p:grpSpPr bwMode="auto">
              <a:xfrm>
                <a:off x="3987" y="1928"/>
                <a:ext cx="262" cy="120"/>
                <a:chOff x="3987" y="1928"/>
                <a:chExt cx="262" cy="120"/>
              </a:xfrm>
            </p:grpSpPr>
            <p:grpSp>
              <p:nvGrpSpPr>
                <p:cNvPr id="21656" name="Group 53"/>
                <p:cNvGrpSpPr>
                  <a:grpSpLocks/>
                </p:cNvGrpSpPr>
                <p:nvPr/>
              </p:nvGrpSpPr>
              <p:grpSpPr bwMode="auto">
                <a:xfrm>
                  <a:off x="3987" y="2013"/>
                  <a:ext cx="262" cy="35"/>
                  <a:chOff x="3987" y="2013"/>
                  <a:chExt cx="262" cy="35"/>
                </a:xfrm>
              </p:grpSpPr>
              <p:sp>
                <p:nvSpPr>
                  <p:cNvPr id="21660" name="Freeform 54"/>
                  <p:cNvSpPr>
                    <a:spLocks/>
                  </p:cNvSpPr>
                  <p:nvPr/>
                </p:nvSpPr>
                <p:spPr bwMode="auto">
                  <a:xfrm>
                    <a:off x="3987" y="2013"/>
                    <a:ext cx="262" cy="35"/>
                  </a:xfrm>
                  <a:custGeom>
                    <a:avLst/>
                    <a:gdLst>
                      <a:gd name="T0" fmla="*/ 0 w 1047"/>
                      <a:gd name="T1" fmla="*/ 0 h 174"/>
                      <a:gd name="T2" fmla="*/ 0 w 1047"/>
                      <a:gd name="T3" fmla="*/ 0 h 174"/>
                      <a:gd name="T4" fmla="*/ 0 w 1047"/>
                      <a:gd name="T5" fmla="*/ 0 h 174"/>
                      <a:gd name="T6" fmla="*/ 0 w 1047"/>
                      <a:gd name="T7" fmla="*/ 0 h 174"/>
                      <a:gd name="T8" fmla="*/ 0 w 1047"/>
                      <a:gd name="T9" fmla="*/ 0 h 174"/>
                      <a:gd name="T10" fmla="*/ 0 w 1047"/>
                      <a:gd name="T11" fmla="*/ 0 h 174"/>
                      <a:gd name="T12" fmla="*/ 0 w 1047"/>
                      <a:gd name="T13" fmla="*/ 0 h 174"/>
                      <a:gd name="T14" fmla="*/ 0 w 1047"/>
                      <a:gd name="T15" fmla="*/ 0 h 174"/>
                      <a:gd name="T16" fmla="*/ 0 w 1047"/>
                      <a:gd name="T17" fmla="*/ 0 h 174"/>
                      <a:gd name="T18" fmla="*/ 0 w 1047"/>
                      <a:gd name="T19" fmla="*/ 0 h 174"/>
                      <a:gd name="T20" fmla="*/ 0 w 1047"/>
                      <a:gd name="T21" fmla="*/ 0 h 174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047"/>
                      <a:gd name="T34" fmla="*/ 0 h 174"/>
                      <a:gd name="T35" fmla="*/ 1047 w 1047"/>
                      <a:gd name="T36" fmla="*/ 174 h 174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047" h="174">
                        <a:moveTo>
                          <a:pt x="130" y="0"/>
                        </a:moveTo>
                        <a:lnTo>
                          <a:pt x="921" y="0"/>
                        </a:lnTo>
                        <a:lnTo>
                          <a:pt x="1046" y="158"/>
                        </a:lnTo>
                        <a:lnTo>
                          <a:pt x="1047" y="166"/>
                        </a:lnTo>
                        <a:lnTo>
                          <a:pt x="1043" y="172"/>
                        </a:lnTo>
                        <a:lnTo>
                          <a:pt x="1035" y="174"/>
                        </a:lnTo>
                        <a:lnTo>
                          <a:pt x="15" y="174"/>
                        </a:lnTo>
                        <a:lnTo>
                          <a:pt x="4" y="171"/>
                        </a:lnTo>
                        <a:lnTo>
                          <a:pt x="0" y="164"/>
                        </a:lnTo>
                        <a:lnTo>
                          <a:pt x="2" y="155"/>
                        </a:lnTo>
                        <a:lnTo>
                          <a:pt x="13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61" name="Freeform 55"/>
                  <p:cNvSpPr>
                    <a:spLocks/>
                  </p:cNvSpPr>
                  <p:nvPr/>
                </p:nvSpPr>
                <p:spPr bwMode="auto">
                  <a:xfrm>
                    <a:off x="4002" y="2021"/>
                    <a:ext cx="174" cy="22"/>
                  </a:xfrm>
                  <a:custGeom>
                    <a:avLst/>
                    <a:gdLst>
                      <a:gd name="T0" fmla="*/ 0 w 696"/>
                      <a:gd name="T1" fmla="*/ 0 h 112"/>
                      <a:gd name="T2" fmla="*/ 0 w 696"/>
                      <a:gd name="T3" fmla="*/ 0 h 112"/>
                      <a:gd name="T4" fmla="*/ 0 w 696"/>
                      <a:gd name="T5" fmla="*/ 0 h 112"/>
                      <a:gd name="T6" fmla="*/ 0 w 696"/>
                      <a:gd name="T7" fmla="*/ 0 h 112"/>
                      <a:gd name="T8" fmla="*/ 0 w 696"/>
                      <a:gd name="T9" fmla="*/ 0 h 1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96"/>
                      <a:gd name="T16" fmla="*/ 0 h 112"/>
                      <a:gd name="T17" fmla="*/ 696 w 696"/>
                      <a:gd name="T18" fmla="*/ 112 h 11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96" h="112">
                        <a:moveTo>
                          <a:pt x="94" y="0"/>
                        </a:moveTo>
                        <a:lnTo>
                          <a:pt x="664" y="0"/>
                        </a:lnTo>
                        <a:lnTo>
                          <a:pt x="696" y="112"/>
                        </a:lnTo>
                        <a:lnTo>
                          <a:pt x="0" y="112"/>
                        </a:lnTo>
                        <a:lnTo>
                          <a:pt x="9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62" name="Freeform 56"/>
                  <p:cNvSpPr>
                    <a:spLocks/>
                  </p:cNvSpPr>
                  <p:nvPr/>
                </p:nvSpPr>
                <p:spPr bwMode="auto">
                  <a:xfrm>
                    <a:off x="4181" y="2021"/>
                    <a:ext cx="53" cy="22"/>
                  </a:xfrm>
                  <a:custGeom>
                    <a:avLst/>
                    <a:gdLst>
                      <a:gd name="T0" fmla="*/ 0 w 211"/>
                      <a:gd name="T1" fmla="*/ 0 h 112"/>
                      <a:gd name="T2" fmla="*/ 0 w 211"/>
                      <a:gd name="T3" fmla="*/ 0 h 112"/>
                      <a:gd name="T4" fmla="*/ 0 w 211"/>
                      <a:gd name="T5" fmla="*/ 0 h 112"/>
                      <a:gd name="T6" fmla="*/ 0 w 211"/>
                      <a:gd name="T7" fmla="*/ 0 h 112"/>
                      <a:gd name="T8" fmla="*/ 0 w 211"/>
                      <a:gd name="T9" fmla="*/ 0 h 1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1"/>
                      <a:gd name="T16" fmla="*/ 0 h 112"/>
                      <a:gd name="T17" fmla="*/ 211 w 211"/>
                      <a:gd name="T18" fmla="*/ 112 h 11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1" h="112">
                        <a:moveTo>
                          <a:pt x="0" y="0"/>
                        </a:moveTo>
                        <a:lnTo>
                          <a:pt x="125" y="0"/>
                        </a:lnTo>
                        <a:lnTo>
                          <a:pt x="211" y="112"/>
                        </a:lnTo>
                        <a:lnTo>
                          <a:pt x="40" y="1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657" name="Rectangle 57"/>
                <p:cNvSpPr>
                  <a:spLocks noChangeArrowheads="1"/>
                </p:cNvSpPr>
                <p:nvPr/>
              </p:nvSpPr>
              <p:spPr bwMode="auto">
                <a:xfrm>
                  <a:off x="4047" y="1928"/>
                  <a:ext cx="142" cy="8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658" name="Rectangle 58"/>
                <p:cNvSpPr>
                  <a:spLocks noChangeArrowheads="1"/>
                </p:cNvSpPr>
                <p:nvPr/>
              </p:nvSpPr>
              <p:spPr bwMode="auto">
                <a:xfrm>
                  <a:off x="4066" y="1940"/>
                  <a:ext cx="104" cy="57"/>
                </a:xfrm>
                <a:prstGeom prst="rect">
                  <a:avLst/>
                </a:prstGeom>
                <a:solidFill>
                  <a:srgbClr val="114FFB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659" name="Rectangle 59"/>
                <p:cNvSpPr>
                  <a:spLocks noChangeArrowheads="1"/>
                </p:cNvSpPr>
                <p:nvPr/>
              </p:nvSpPr>
              <p:spPr bwMode="auto">
                <a:xfrm>
                  <a:off x="4157" y="2003"/>
                  <a:ext cx="13" cy="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</p:grpSp>
          <p:sp>
            <p:nvSpPr>
              <p:cNvPr id="21649" name="Rectangle 60"/>
              <p:cNvSpPr>
                <a:spLocks noChangeArrowheads="1"/>
              </p:cNvSpPr>
              <p:nvPr/>
            </p:nvSpPr>
            <p:spPr bwMode="auto">
              <a:xfrm>
                <a:off x="4251" y="1873"/>
                <a:ext cx="73" cy="16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i="0"/>
              </a:p>
            </p:txBody>
          </p:sp>
          <p:sp>
            <p:nvSpPr>
              <p:cNvPr id="21650" name="Rectangle 61"/>
              <p:cNvSpPr>
                <a:spLocks noChangeArrowheads="1"/>
              </p:cNvSpPr>
              <p:nvPr/>
            </p:nvSpPr>
            <p:spPr bwMode="auto">
              <a:xfrm>
                <a:off x="4270" y="1888"/>
                <a:ext cx="44" cy="4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i="0"/>
              </a:p>
            </p:txBody>
          </p:sp>
          <p:sp>
            <p:nvSpPr>
              <p:cNvPr id="21651" name="Rectangle 62"/>
              <p:cNvSpPr>
                <a:spLocks noChangeArrowheads="1"/>
              </p:cNvSpPr>
              <p:nvPr/>
            </p:nvSpPr>
            <p:spPr bwMode="auto">
              <a:xfrm>
                <a:off x="4313" y="1935"/>
                <a:ext cx="2" cy="10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i="0"/>
              </a:p>
            </p:txBody>
          </p:sp>
          <p:sp>
            <p:nvSpPr>
              <p:cNvPr id="21652" name="Rectangle 63"/>
              <p:cNvSpPr>
                <a:spLocks noChangeArrowheads="1"/>
              </p:cNvSpPr>
              <p:nvPr/>
            </p:nvSpPr>
            <p:spPr bwMode="auto">
              <a:xfrm>
                <a:off x="4275" y="1901"/>
                <a:ext cx="13" cy="2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i="0"/>
              </a:p>
            </p:txBody>
          </p:sp>
          <p:sp>
            <p:nvSpPr>
              <p:cNvPr id="21653" name="Rectangle 64"/>
              <p:cNvSpPr>
                <a:spLocks noChangeArrowheads="1"/>
              </p:cNvSpPr>
              <p:nvPr/>
            </p:nvSpPr>
            <p:spPr bwMode="auto">
              <a:xfrm>
                <a:off x="4280" y="1888"/>
                <a:ext cx="3" cy="4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i="0"/>
              </a:p>
            </p:txBody>
          </p:sp>
          <p:sp>
            <p:nvSpPr>
              <p:cNvPr id="21654" name="Rectangle 65"/>
              <p:cNvSpPr>
                <a:spLocks noChangeArrowheads="1"/>
              </p:cNvSpPr>
              <p:nvPr/>
            </p:nvSpPr>
            <p:spPr bwMode="auto">
              <a:xfrm>
                <a:off x="4305" y="1897"/>
                <a:ext cx="8" cy="1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i="0"/>
              </a:p>
            </p:txBody>
          </p:sp>
          <p:sp>
            <p:nvSpPr>
              <p:cNvPr id="21655" name="Rectangle 66"/>
              <p:cNvSpPr>
                <a:spLocks noChangeArrowheads="1"/>
              </p:cNvSpPr>
              <p:nvPr/>
            </p:nvSpPr>
            <p:spPr bwMode="auto">
              <a:xfrm>
                <a:off x="4305" y="1916"/>
                <a:ext cx="8" cy="1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i="0"/>
              </a:p>
            </p:txBody>
          </p:sp>
        </p:grpSp>
        <p:sp>
          <p:nvSpPr>
            <p:cNvPr id="21540" name="Rectangle 67"/>
            <p:cNvSpPr>
              <a:spLocks noChangeArrowheads="1"/>
            </p:cNvSpPr>
            <p:nvPr/>
          </p:nvSpPr>
          <p:spPr bwMode="auto">
            <a:xfrm>
              <a:off x="5413" y="4058"/>
              <a:ext cx="11" cy="88"/>
            </a:xfrm>
            <a:prstGeom prst="rect">
              <a:avLst/>
            </a:prstGeom>
            <a:solidFill>
              <a:srgbClr val="114FFB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i="0"/>
            </a:p>
          </p:txBody>
        </p:sp>
        <p:sp>
          <p:nvSpPr>
            <p:cNvPr id="21541" name="Rectangle 68"/>
            <p:cNvSpPr>
              <a:spLocks noChangeArrowheads="1"/>
            </p:cNvSpPr>
            <p:nvPr/>
          </p:nvSpPr>
          <p:spPr bwMode="auto">
            <a:xfrm>
              <a:off x="5125" y="4056"/>
              <a:ext cx="11" cy="88"/>
            </a:xfrm>
            <a:prstGeom prst="rect">
              <a:avLst/>
            </a:prstGeom>
            <a:solidFill>
              <a:srgbClr val="114FFB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i="0"/>
            </a:p>
          </p:txBody>
        </p:sp>
        <p:sp>
          <p:nvSpPr>
            <p:cNvPr id="21542" name="Rectangle 69"/>
            <p:cNvSpPr>
              <a:spLocks noChangeArrowheads="1"/>
            </p:cNvSpPr>
            <p:nvPr/>
          </p:nvSpPr>
          <p:spPr bwMode="auto">
            <a:xfrm>
              <a:off x="4837" y="4056"/>
              <a:ext cx="11" cy="89"/>
            </a:xfrm>
            <a:prstGeom prst="rect">
              <a:avLst/>
            </a:prstGeom>
            <a:solidFill>
              <a:srgbClr val="114FFB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i="0"/>
            </a:p>
          </p:txBody>
        </p:sp>
        <p:sp>
          <p:nvSpPr>
            <p:cNvPr id="21543" name="Rectangle 70"/>
            <p:cNvSpPr>
              <a:spLocks noChangeArrowheads="1"/>
            </p:cNvSpPr>
            <p:nvPr/>
          </p:nvSpPr>
          <p:spPr bwMode="auto">
            <a:xfrm flipV="1">
              <a:off x="1380" y="4147"/>
              <a:ext cx="4128" cy="47"/>
            </a:xfrm>
            <a:prstGeom prst="rect">
              <a:avLst/>
            </a:prstGeom>
            <a:solidFill>
              <a:srgbClr val="114FFB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i="0"/>
            </a:p>
          </p:txBody>
        </p:sp>
        <p:grpSp>
          <p:nvGrpSpPr>
            <p:cNvPr id="21544" name="Group 71"/>
            <p:cNvGrpSpPr>
              <a:grpSpLocks/>
            </p:cNvGrpSpPr>
            <p:nvPr/>
          </p:nvGrpSpPr>
          <p:grpSpPr bwMode="auto">
            <a:xfrm>
              <a:off x="4692" y="3882"/>
              <a:ext cx="262" cy="173"/>
              <a:chOff x="4068" y="2178"/>
              <a:chExt cx="262" cy="173"/>
            </a:xfrm>
          </p:grpSpPr>
          <p:grpSp>
            <p:nvGrpSpPr>
              <p:cNvPr id="21632" name="Group 72"/>
              <p:cNvGrpSpPr>
                <a:grpSpLocks/>
              </p:cNvGrpSpPr>
              <p:nvPr/>
            </p:nvGrpSpPr>
            <p:grpSpPr bwMode="auto">
              <a:xfrm>
                <a:off x="4079" y="2286"/>
                <a:ext cx="240" cy="54"/>
                <a:chOff x="4079" y="2286"/>
                <a:chExt cx="240" cy="54"/>
              </a:xfrm>
            </p:grpSpPr>
            <p:sp>
              <p:nvSpPr>
                <p:cNvPr id="21645" name="Rectangle 73"/>
                <p:cNvSpPr>
                  <a:spLocks noChangeArrowheads="1"/>
                </p:cNvSpPr>
                <p:nvPr/>
              </p:nvSpPr>
              <p:spPr bwMode="auto">
                <a:xfrm>
                  <a:off x="4079" y="2286"/>
                  <a:ext cx="240" cy="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646" name="Rectangle 74"/>
                <p:cNvSpPr>
                  <a:spLocks noChangeArrowheads="1"/>
                </p:cNvSpPr>
                <p:nvPr/>
              </p:nvSpPr>
              <p:spPr bwMode="auto">
                <a:xfrm>
                  <a:off x="4212" y="2295"/>
                  <a:ext cx="84" cy="25"/>
                </a:xfrm>
                <a:prstGeom prst="rect">
                  <a:avLst/>
                </a:prstGeom>
                <a:solidFill>
                  <a:srgbClr val="80808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</p:grpSp>
          <p:grpSp>
            <p:nvGrpSpPr>
              <p:cNvPr id="21633" name="Group 75"/>
              <p:cNvGrpSpPr>
                <a:grpSpLocks/>
              </p:cNvGrpSpPr>
              <p:nvPr/>
            </p:nvGrpSpPr>
            <p:grpSpPr bwMode="auto">
              <a:xfrm>
                <a:off x="4068" y="2316"/>
                <a:ext cx="262" cy="35"/>
                <a:chOff x="4068" y="2316"/>
                <a:chExt cx="262" cy="35"/>
              </a:xfrm>
            </p:grpSpPr>
            <p:sp>
              <p:nvSpPr>
                <p:cNvPr id="21642" name="Freeform 76"/>
                <p:cNvSpPr>
                  <a:spLocks/>
                </p:cNvSpPr>
                <p:nvPr/>
              </p:nvSpPr>
              <p:spPr bwMode="auto">
                <a:xfrm>
                  <a:off x="4068" y="2316"/>
                  <a:ext cx="262" cy="35"/>
                </a:xfrm>
                <a:custGeom>
                  <a:avLst/>
                  <a:gdLst>
                    <a:gd name="T0" fmla="*/ 0 w 1049"/>
                    <a:gd name="T1" fmla="*/ 0 h 174"/>
                    <a:gd name="T2" fmla="*/ 0 w 1049"/>
                    <a:gd name="T3" fmla="*/ 0 h 174"/>
                    <a:gd name="T4" fmla="*/ 0 w 1049"/>
                    <a:gd name="T5" fmla="*/ 0 h 174"/>
                    <a:gd name="T6" fmla="*/ 0 w 1049"/>
                    <a:gd name="T7" fmla="*/ 0 h 174"/>
                    <a:gd name="T8" fmla="*/ 0 w 1049"/>
                    <a:gd name="T9" fmla="*/ 0 h 174"/>
                    <a:gd name="T10" fmla="*/ 0 w 1049"/>
                    <a:gd name="T11" fmla="*/ 0 h 174"/>
                    <a:gd name="T12" fmla="*/ 0 w 1049"/>
                    <a:gd name="T13" fmla="*/ 0 h 174"/>
                    <a:gd name="T14" fmla="*/ 0 w 1049"/>
                    <a:gd name="T15" fmla="*/ 0 h 174"/>
                    <a:gd name="T16" fmla="*/ 0 w 1049"/>
                    <a:gd name="T17" fmla="*/ 0 h 174"/>
                    <a:gd name="T18" fmla="*/ 0 w 1049"/>
                    <a:gd name="T19" fmla="*/ 0 h 174"/>
                    <a:gd name="T20" fmla="*/ 0 w 1049"/>
                    <a:gd name="T21" fmla="*/ 0 h 17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049"/>
                    <a:gd name="T34" fmla="*/ 0 h 174"/>
                    <a:gd name="T35" fmla="*/ 1049 w 1049"/>
                    <a:gd name="T36" fmla="*/ 174 h 17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049" h="174">
                      <a:moveTo>
                        <a:pt x="131" y="0"/>
                      </a:moveTo>
                      <a:lnTo>
                        <a:pt x="922" y="0"/>
                      </a:lnTo>
                      <a:lnTo>
                        <a:pt x="1047" y="157"/>
                      </a:lnTo>
                      <a:lnTo>
                        <a:pt x="1049" y="165"/>
                      </a:lnTo>
                      <a:lnTo>
                        <a:pt x="1044" y="171"/>
                      </a:lnTo>
                      <a:lnTo>
                        <a:pt x="1036" y="174"/>
                      </a:lnTo>
                      <a:lnTo>
                        <a:pt x="15" y="174"/>
                      </a:lnTo>
                      <a:lnTo>
                        <a:pt x="6" y="170"/>
                      </a:lnTo>
                      <a:lnTo>
                        <a:pt x="0" y="163"/>
                      </a:lnTo>
                      <a:lnTo>
                        <a:pt x="2" y="154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43" name="Freeform 77"/>
                <p:cNvSpPr>
                  <a:spLocks/>
                </p:cNvSpPr>
                <p:nvPr/>
              </p:nvSpPr>
              <p:spPr bwMode="auto">
                <a:xfrm>
                  <a:off x="4083" y="2323"/>
                  <a:ext cx="174" cy="22"/>
                </a:xfrm>
                <a:custGeom>
                  <a:avLst/>
                  <a:gdLst>
                    <a:gd name="T0" fmla="*/ 0 w 697"/>
                    <a:gd name="T1" fmla="*/ 0 h 111"/>
                    <a:gd name="T2" fmla="*/ 0 w 697"/>
                    <a:gd name="T3" fmla="*/ 0 h 111"/>
                    <a:gd name="T4" fmla="*/ 0 w 697"/>
                    <a:gd name="T5" fmla="*/ 0 h 111"/>
                    <a:gd name="T6" fmla="*/ 0 w 697"/>
                    <a:gd name="T7" fmla="*/ 0 h 111"/>
                    <a:gd name="T8" fmla="*/ 0 w 697"/>
                    <a:gd name="T9" fmla="*/ 0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7"/>
                    <a:gd name="T16" fmla="*/ 0 h 111"/>
                    <a:gd name="T17" fmla="*/ 697 w 697"/>
                    <a:gd name="T18" fmla="*/ 111 h 1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7" h="111">
                      <a:moveTo>
                        <a:pt x="94" y="0"/>
                      </a:moveTo>
                      <a:lnTo>
                        <a:pt x="664" y="0"/>
                      </a:lnTo>
                      <a:lnTo>
                        <a:pt x="697" y="111"/>
                      </a:lnTo>
                      <a:lnTo>
                        <a:pt x="0" y="111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44" name="Freeform 78"/>
                <p:cNvSpPr>
                  <a:spLocks/>
                </p:cNvSpPr>
                <p:nvPr/>
              </p:nvSpPr>
              <p:spPr bwMode="auto">
                <a:xfrm>
                  <a:off x="4262" y="2323"/>
                  <a:ext cx="53" cy="22"/>
                </a:xfrm>
                <a:custGeom>
                  <a:avLst/>
                  <a:gdLst>
                    <a:gd name="T0" fmla="*/ 0 w 211"/>
                    <a:gd name="T1" fmla="*/ 0 h 111"/>
                    <a:gd name="T2" fmla="*/ 0 w 211"/>
                    <a:gd name="T3" fmla="*/ 0 h 111"/>
                    <a:gd name="T4" fmla="*/ 0 w 211"/>
                    <a:gd name="T5" fmla="*/ 0 h 111"/>
                    <a:gd name="T6" fmla="*/ 0 w 211"/>
                    <a:gd name="T7" fmla="*/ 0 h 111"/>
                    <a:gd name="T8" fmla="*/ 0 w 211"/>
                    <a:gd name="T9" fmla="*/ 0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1"/>
                    <a:gd name="T16" fmla="*/ 0 h 111"/>
                    <a:gd name="T17" fmla="*/ 211 w 211"/>
                    <a:gd name="T18" fmla="*/ 111 h 1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1" h="111">
                      <a:moveTo>
                        <a:pt x="0" y="0"/>
                      </a:moveTo>
                      <a:lnTo>
                        <a:pt x="124" y="0"/>
                      </a:lnTo>
                      <a:lnTo>
                        <a:pt x="211" y="111"/>
                      </a:lnTo>
                      <a:lnTo>
                        <a:pt x="39" y="1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34" name="Group 79"/>
              <p:cNvGrpSpPr>
                <a:grpSpLocks/>
              </p:cNvGrpSpPr>
              <p:nvPr/>
            </p:nvGrpSpPr>
            <p:grpSpPr bwMode="auto">
              <a:xfrm>
                <a:off x="4112" y="2178"/>
                <a:ext cx="175" cy="106"/>
                <a:chOff x="4112" y="2178"/>
                <a:chExt cx="175" cy="106"/>
              </a:xfrm>
            </p:grpSpPr>
            <p:sp>
              <p:nvSpPr>
                <p:cNvPr id="21635" name="Rectangle 80"/>
                <p:cNvSpPr>
                  <a:spLocks noChangeArrowheads="1"/>
                </p:cNvSpPr>
                <p:nvPr/>
              </p:nvSpPr>
              <p:spPr bwMode="auto">
                <a:xfrm>
                  <a:off x="4112" y="2178"/>
                  <a:ext cx="175" cy="10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636" name="Rectangle 81"/>
                <p:cNvSpPr>
                  <a:spLocks noChangeArrowheads="1"/>
                </p:cNvSpPr>
                <p:nvPr/>
              </p:nvSpPr>
              <p:spPr bwMode="auto">
                <a:xfrm>
                  <a:off x="4123" y="2186"/>
                  <a:ext cx="152" cy="90"/>
                </a:xfrm>
                <a:prstGeom prst="rect">
                  <a:avLst/>
                </a:prstGeom>
                <a:solidFill>
                  <a:srgbClr val="114FFB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637" name="Rectangle 82"/>
                <p:cNvSpPr>
                  <a:spLocks noChangeArrowheads="1"/>
                </p:cNvSpPr>
                <p:nvPr/>
              </p:nvSpPr>
              <p:spPr bwMode="auto">
                <a:xfrm>
                  <a:off x="4253" y="2186"/>
                  <a:ext cx="22" cy="9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638" name="Rectangle 83"/>
                <p:cNvSpPr>
                  <a:spLocks noChangeArrowheads="1"/>
                </p:cNvSpPr>
                <p:nvPr/>
              </p:nvSpPr>
              <p:spPr bwMode="auto">
                <a:xfrm>
                  <a:off x="4259" y="2191"/>
                  <a:ext cx="10" cy="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639" name="Oval 84"/>
                <p:cNvSpPr>
                  <a:spLocks noChangeArrowheads="1"/>
                </p:cNvSpPr>
                <p:nvPr/>
              </p:nvSpPr>
              <p:spPr bwMode="auto">
                <a:xfrm>
                  <a:off x="4259" y="2230"/>
                  <a:ext cx="9" cy="6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640" name="Oval 85"/>
                <p:cNvSpPr>
                  <a:spLocks noChangeArrowheads="1"/>
                </p:cNvSpPr>
                <p:nvPr/>
              </p:nvSpPr>
              <p:spPr bwMode="auto">
                <a:xfrm>
                  <a:off x="4259" y="2247"/>
                  <a:ext cx="9" cy="5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641" name="Oval 86"/>
                <p:cNvSpPr>
                  <a:spLocks noChangeArrowheads="1"/>
                </p:cNvSpPr>
                <p:nvPr/>
              </p:nvSpPr>
              <p:spPr bwMode="auto">
                <a:xfrm>
                  <a:off x="4259" y="2262"/>
                  <a:ext cx="9" cy="6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</p:grpSp>
        </p:grpSp>
        <p:grpSp>
          <p:nvGrpSpPr>
            <p:cNvPr id="21545" name="Group 87"/>
            <p:cNvGrpSpPr>
              <a:grpSpLocks/>
            </p:cNvGrpSpPr>
            <p:nvPr/>
          </p:nvGrpSpPr>
          <p:grpSpPr bwMode="auto">
            <a:xfrm>
              <a:off x="4970" y="3882"/>
              <a:ext cx="261" cy="173"/>
              <a:chOff x="4475" y="2178"/>
              <a:chExt cx="261" cy="173"/>
            </a:xfrm>
          </p:grpSpPr>
          <p:grpSp>
            <p:nvGrpSpPr>
              <p:cNvPr id="21617" name="Group 88"/>
              <p:cNvGrpSpPr>
                <a:grpSpLocks/>
              </p:cNvGrpSpPr>
              <p:nvPr/>
            </p:nvGrpSpPr>
            <p:grpSpPr bwMode="auto">
              <a:xfrm>
                <a:off x="4485" y="2286"/>
                <a:ext cx="241" cy="54"/>
                <a:chOff x="4485" y="2286"/>
                <a:chExt cx="241" cy="54"/>
              </a:xfrm>
            </p:grpSpPr>
            <p:sp>
              <p:nvSpPr>
                <p:cNvPr id="21630" name="Rectangle 89"/>
                <p:cNvSpPr>
                  <a:spLocks noChangeArrowheads="1"/>
                </p:cNvSpPr>
                <p:nvPr/>
              </p:nvSpPr>
              <p:spPr bwMode="auto">
                <a:xfrm>
                  <a:off x="4485" y="2286"/>
                  <a:ext cx="241" cy="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631" name="Rectangle 90"/>
                <p:cNvSpPr>
                  <a:spLocks noChangeArrowheads="1"/>
                </p:cNvSpPr>
                <p:nvPr/>
              </p:nvSpPr>
              <p:spPr bwMode="auto">
                <a:xfrm>
                  <a:off x="4619" y="2295"/>
                  <a:ext cx="83" cy="25"/>
                </a:xfrm>
                <a:prstGeom prst="rect">
                  <a:avLst/>
                </a:prstGeom>
                <a:solidFill>
                  <a:srgbClr val="80808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</p:grpSp>
          <p:grpSp>
            <p:nvGrpSpPr>
              <p:cNvPr id="21618" name="Group 91"/>
              <p:cNvGrpSpPr>
                <a:grpSpLocks/>
              </p:cNvGrpSpPr>
              <p:nvPr/>
            </p:nvGrpSpPr>
            <p:grpSpPr bwMode="auto">
              <a:xfrm>
                <a:off x="4475" y="2316"/>
                <a:ext cx="261" cy="35"/>
                <a:chOff x="4475" y="2316"/>
                <a:chExt cx="261" cy="35"/>
              </a:xfrm>
            </p:grpSpPr>
            <p:sp>
              <p:nvSpPr>
                <p:cNvPr id="21627" name="Freeform 92"/>
                <p:cNvSpPr>
                  <a:spLocks/>
                </p:cNvSpPr>
                <p:nvPr/>
              </p:nvSpPr>
              <p:spPr bwMode="auto">
                <a:xfrm>
                  <a:off x="4475" y="2316"/>
                  <a:ext cx="261" cy="35"/>
                </a:xfrm>
                <a:custGeom>
                  <a:avLst/>
                  <a:gdLst>
                    <a:gd name="T0" fmla="*/ 0 w 1048"/>
                    <a:gd name="T1" fmla="*/ 0 h 174"/>
                    <a:gd name="T2" fmla="*/ 0 w 1048"/>
                    <a:gd name="T3" fmla="*/ 0 h 174"/>
                    <a:gd name="T4" fmla="*/ 0 w 1048"/>
                    <a:gd name="T5" fmla="*/ 0 h 174"/>
                    <a:gd name="T6" fmla="*/ 0 w 1048"/>
                    <a:gd name="T7" fmla="*/ 0 h 174"/>
                    <a:gd name="T8" fmla="*/ 0 w 1048"/>
                    <a:gd name="T9" fmla="*/ 0 h 174"/>
                    <a:gd name="T10" fmla="*/ 0 w 1048"/>
                    <a:gd name="T11" fmla="*/ 0 h 174"/>
                    <a:gd name="T12" fmla="*/ 0 w 1048"/>
                    <a:gd name="T13" fmla="*/ 0 h 174"/>
                    <a:gd name="T14" fmla="*/ 0 w 1048"/>
                    <a:gd name="T15" fmla="*/ 0 h 174"/>
                    <a:gd name="T16" fmla="*/ 0 w 1048"/>
                    <a:gd name="T17" fmla="*/ 0 h 174"/>
                    <a:gd name="T18" fmla="*/ 0 w 1048"/>
                    <a:gd name="T19" fmla="*/ 0 h 174"/>
                    <a:gd name="T20" fmla="*/ 0 w 1048"/>
                    <a:gd name="T21" fmla="*/ 0 h 17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048"/>
                    <a:gd name="T34" fmla="*/ 0 h 174"/>
                    <a:gd name="T35" fmla="*/ 1048 w 1048"/>
                    <a:gd name="T36" fmla="*/ 174 h 17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048" h="174">
                      <a:moveTo>
                        <a:pt x="131" y="0"/>
                      </a:moveTo>
                      <a:lnTo>
                        <a:pt x="922" y="0"/>
                      </a:lnTo>
                      <a:lnTo>
                        <a:pt x="1046" y="157"/>
                      </a:lnTo>
                      <a:lnTo>
                        <a:pt x="1048" y="165"/>
                      </a:lnTo>
                      <a:lnTo>
                        <a:pt x="1043" y="171"/>
                      </a:lnTo>
                      <a:lnTo>
                        <a:pt x="1035" y="174"/>
                      </a:lnTo>
                      <a:lnTo>
                        <a:pt x="14" y="174"/>
                      </a:lnTo>
                      <a:lnTo>
                        <a:pt x="6" y="170"/>
                      </a:lnTo>
                      <a:lnTo>
                        <a:pt x="0" y="163"/>
                      </a:lnTo>
                      <a:lnTo>
                        <a:pt x="1" y="154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28" name="Freeform 93"/>
                <p:cNvSpPr>
                  <a:spLocks/>
                </p:cNvSpPr>
                <p:nvPr/>
              </p:nvSpPr>
              <p:spPr bwMode="auto">
                <a:xfrm>
                  <a:off x="4489" y="2323"/>
                  <a:ext cx="174" cy="22"/>
                </a:xfrm>
                <a:custGeom>
                  <a:avLst/>
                  <a:gdLst>
                    <a:gd name="T0" fmla="*/ 0 w 697"/>
                    <a:gd name="T1" fmla="*/ 0 h 111"/>
                    <a:gd name="T2" fmla="*/ 0 w 697"/>
                    <a:gd name="T3" fmla="*/ 0 h 111"/>
                    <a:gd name="T4" fmla="*/ 0 w 697"/>
                    <a:gd name="T5" fmla="*/ 0 h 111"/>
                    <a:gd name="T6" fmla="*/ 0 w 697"/>
                    <a:gd name="T7" fmla="*/ 0 h 111"/>
                    <a:gd name="T8" fmla="*/ 0 w 697"/>
                    <a:gd name="T9" fmla="*/ 0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7"/>
                    <a:gd name="T16" fmla="*/ 0 h 111"/>
                    <a:gd name="T17" fmla="*/ 697 w 697"/>
                    <a:gd name="T18" fmla="*/ 111 h 1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7" h="111">
                      <a:moveTo>
                        <a:pt x="94" y="0"/>
                      </a:moveTo>
                      <a:lnTo>
                        <a:pt x="664" y="0"/>
                      </a:lnTo>
                      <a:lnTo>
                        <a:pt x="697" y="111"/>
                      </a:lnTo>
                      <a:lnTo>
                        <a:pt x="0" y="111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29" name="Freeform 94"/>
                <p:cNvSpPr>
                  <a:spLocks/>
                </p:cNvSpPr>
                <p:nvPr/>
              </p:nvSpPr>
              <p:spPr bwMode="auto">
                <a:xfrm>
                  <a:off x="4669" y="2323"/>
                  <a:ext cx="53" cy="22"/>
                </a:xfrm>
                <a:custGeom>
                  <a:avLst/>
                  <a:gdLst>
                    <a:gd name="T0" fmla="*/ 0 w 212"/>
                    <a:gd name="T1" fmla="*/ 0 h 111"/>
                    <a:gd name="T2" fmla="*/ 0 w 212"/>
                    <a:gd name="T3" fmla="*/ 0 h 111"/>
                    <a:gd name="T4" fmla="*/ 0 w 212"/>
                    <a:gd name="T5" fmla="*/ 0 h 111"/>
                    <a:gd name="T6" fmla="*/ 0 w 212"/>
                    <a:gd name="T7" fmla="*/ 0 h 111"/>
                    <a:gd name="T8" fmla="*/ 0 w 212"/>
                    <a:gd name="T9" fmla="*/ 0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2"/>
                    <a:gd name="T16" fmla="*/ 0 h 111"/>
                    <a:gd name="T17" fmla="*/ 212 w 212"/>
                    <a:gd name="T18" fmla="*/ 111 h 1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2" h="111">
                      <a:moveTo>
                        <a:pt x="0" y="0"/>
                      </a:moveTo>
                      <a:lnTo>
                        <a:pt x="125" y="0"/>
                      </a:lnTo>
                      <a:lnTo>
                        <a:pt x="212" y="111"/>
                      </a:lnTo>
                      <a:lnTo>
                        <a:pt x="39" y="1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19" name="Group 95"/>
              <p:cNvGrpSpPr>
                <a:grpSpLocks/>
              </p:cNvGrpSpPr>
              <p:nvPr/>
            </p:nvGrpSpPr>
            <p:grpSpPr bwMode="auto">
              <a:xfrm>
                <a:off x="4518" y="2178"/>
                <a:ext cx="175" cy="106"/>
                <a:chOff x="4518" y="2178"/>
                <a:chExt cx="175" cy="106"/>
              </a:xfrm>
            </p:grpSpPr>
            <p:sp>
              <p:nvSpPr>
                <p:cNvPr id="21620" name="Rectangle 96"/>
                <p:cNvSpPr>
                  <a:spLocks noChangeArrowheads="1"/>
                </p:cNvSpPr>
                <p:nvPr/>
              </p:nvSpPr>
              <p:spPr bwMode="auto">
                <a:xfrm>
                  <a:off x="4518" y="2178"/>
                  <a:ext cx="175" cy="10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621" name="Rectangle 97"/>
                <p:cNvSpPr>
                  <a:spLocks noChangeArrowheads="1"/>
                </p:cNvSpPr>
                <p:nvPr/>
              </p:nvSpPr>
              <p:spPr bwMode="auto">
                <a:xfrm>
                  <a:off x="4530" y="2186"/>
                  <a:ext cx="152" cy="90"/>
                </a:xfrm>
                <a:prstGeom prst="rect">
                  <a:avLst/>
                </a:prstGeom>
                <a:solidFill>
                  <a:srgbClr val="114FFB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622" name="Rectangle 98"/>
                <p:cNvSpPr>
                  <a:spLocks noChangeArrowheads="1"/>
                </p:cNvSpPr>
                <p:nvPr/>
              </p:nvSpPr>
              <p:spPr bwMode="auto">
                <a:xfrm>
                  <a:off x="4660" y="2186"/>
                  <a:ext cx="21" cy="9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623" name="Rectangle 99"/>
                <p:cNvSpPr>
                  <a:spLocks noChangeArrowheads="1"/>
                </p:cNvSpPr>
                <p:nvPr/>
              </p:nvSpPr>
              <p:spPr bwMode="auto">
                <a:xfrm>
                  <a:off x="4665" y="2191"/>
                  <a:ext cx="11" cy="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624" name="Oval 100"/>
                <p:cNvSpPr>
                  <a:spLocks noChangeArrowheads="1"/>
                </p:cNvSpPr>
                <p:nvPr/>
              </p:nvSpPr>
              <p:spPr bwMode="auto">
                <a:xfrm>
                  <a:off x="4666" y="2230"/>
                  <a:ext cx="8" cy="6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625" name="Oval 101"/>
                <p:cNvSpPr>
                  <a:spLocks noChangeArrowheads="1"/>
                </p:cNvSpPr>
                <p:nvPr/>
              </p:nvSpPr>
              <p:spPr bwMode="auto">
                <a:xfrm>
                  <a:off x="4666" y="2247"/>
                  <a:ext cx="8" cy="5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626" name="Oval 102"/>
                <p:cNvSpPr>
                  <a:spLocks noChangeArrowheads="1"/>
                </p:cNvSpPr>
                <p:nvPr/>
              </p:nvSpPr>
              <p:spPr bwMode="auto">
                <a:xfrm>
                  <a:off x="4666" y="2262"/>
                  <a:ext cx="8" cy="6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</p:grpSp>
        </p:grpSp>
        <p:grpSp>
          <p:nvGrpSpPr>
            <p:cNvPr id="21546" name="Group 103"/>
            <p:cNvGrpSpPr>
              <a:grpSpLocks/>
            </p:cNvGrpSpPr>
            <p:nvPr/>
          </p:nvGrpSpPr>
          <p:grpSpPr bwMode="auto">
            <a:xfrm>
              <a:off x="5258" y="3882"/>
              <a:ext cx="262" cy="173"/>
              <a:chOff x="4900" y="2178"/>
              <a:chExt cx="262" cy="173"/>
            </a:xfrm>
          </p:grpSpPr>
          <p:grpSp>
            <p:nvGrpSpPr>
              <p:cNvPr id="21602" name="Group 104"/>
              <p:cNvGrpSpPr>
                <a:grpSpLocks/>
              </p:cNvGrpSpPr>
              <p:nvPr/>
            </p:nvGrpSpPr>
            <p:grpSpPr bwMode="auto">
              <a:xfrm>
                <a:off x="4910" y="2286"/>
                <a:ext cx="241" cy="54"/>
                <a:chOff x="4910" y="2286"/>
                <a:chExt cx="241" cy="54"/>
              </a:xfrm>
            </p:grpSpPr>
            <p:sp>
              <p:nvSpPr>
                <p:cNvPr id="21615" name="Rectangle 105"/>
                <p:cNvSpPr>
                  <a:spLocks noChangeArrowheads="1"/>
                </p:cNvSpPr>
                <p:nvPr/>
              </p:nvSpPr>
              <p:spPr bwMode="auto">
                <a:xfrm>
                  <a:off x="4910" y="2286"/>
                  <a:ext cx="241" cy="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616" name="Rectangle 106"/>
                <p:cNvSpPr>
                  <a:spLocks noChangeArrowheads="1"/>
                </p:cNvSpPr>
                <p:nvPr/>
              </p:nvSpPr>
              <p:spPr bwMode="auto">
                <a:xfrm>
                  <a:off x="5044" y="2295"/>
                  <a:ext cx="84" cy="25"/>
                </a:xfrm>
                <a:prstGeom prst="rect">
                  <a:avLst/>
                </a:prstGeom>
                <a:solidFill>
                  <a:srgbClr val="80808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</p:grpSp>
          <p:grpSp>
            <p:nvGrpSpPr>
              <p:cNvPr id="21603" name="Group 107"/>
              <p:cNvGrpSpPr>
                <a:grpSpLocks/>
              </p:cNvGrpSpPr>
              <p:nvPr/>
            </p:nvGrpSpPr>
            <p:grpSpPr bwMode="auto">
              <a:xfrm>
                <a:off x="4900" y="2316"/>
                <a:ext cx="262" cy="35"/>
                <a:chOff x="4900" y="2316"/>
                <a:chExt cx="262" cy="35"/>
              </a:xfrm>
            </p:grpSpPr>
            <p:sp>
              <p:nvSpPr>
                <p:cNvPr id="21612" name="Freeform 108"/>
                <p:cNvSpPr>
                  <a:spLocks/>
                </p:cNvSpPr>
                <p:nvPr/>
              </p:nvSpPr>
              <p:spPr bwMode="auto">
                <a:xfrm>
                  <a:off x="4900" y="2316"/>
                  <a:ext cx="262" cy="35"/>
                </a:xfrm>
                <a:custGeom>
                  <a:avLst/>
                  <a:gdLst>
                    <a:gd name="T0" fmla="*/ 0 w 1047"/>
                    <a:gd name="T1" fmla="*/ 0 h 174"/>
                    <a:gd name="T2" fmla="*/ 0 w 1047"/>
                    <a:gd name="T3" fmla="*/ 0 h 174"/>
                    <a:gd name="T4" fmla="*/ 0 w 1047"/>
                    <a:gd name="T5" fmla="*/ 0 h 174"/>
                    <a:gd name="T6" fmla="*/ 0 w 1047"/>
                    <a:gd name="T7" fmla="*/ 0 h 174"/>
                    <a:gd name="T8" fmla="*/ 0 w 1047"/>
                    <a:gd name="T9" fmla="*/ 0 h 174"/>
                    <a:gd name="T10" fmla="*/ 0 w 1047"/>
                    <a:gd name="T11" fmla="*/ 0 h 174"/>
                    <a:gd name="T12" fmla="*/ 0 w 1047"/>
                    <a:gd name="T13" fmla="*/ 0 h 174"/>
                    <a:gd name="T14" fmla="*/ 0 w 1047"/>
                    <a:gd name="T15" fmla="*/ 0 h 174"/>
                    <a:gd name="T16" fmla="*/ 0 w 1047"/>
                    <a:gd name="T17" fmla="*/ 0 h 174"/>
                    <a:gd name="T18" fmla="*/ 0 w 1047"/>
                    <a:gd name="T19" fmla="*/ 0 h 174"/>
                    <a:gd name="T20" fmla="*/ 0 w 1047"/>
                    <a:gd name="T21" fmla="*/ 0 h 17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047"/>
                    <a:gd name="T34" fmla="*/ 0 h 174"/>
                    <a:gd name="T35" fmla="*/ 1047 w 1047"/>
                    <a:gd name="T36" fmla="*/ 174 h 17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047" h="174">
                      <a:moveTo>
                        <a:pt x="131" y="0"/>
                      </a:moveTo>
                      <a:lnTo>
                        <a:pt x="921" y="0"/>
                      </a:lnTo>
                      <a:lnTo>
                        <a:pt x="1046" y="157"/>
                      </a:lnTo>
                      <a:lnTo>
                        <a:pt x="1047" y="165"/>
                      </a:lnTo>
                      <a:lnTo>
                        <a:pt x="1044" y="171"/>
                      </a:lnTo>
                      <a:lnTo>
                        <a:pt x="1036" y="174"/>
                      </a:lnTo>
                      <a:lnTo>
                        <a:pt x="14" y="174"/>
                      </a:lnTo>
                      <a:lnTo>
                        <a:pt x="5" y="170"/>
                      </a:lnTo>
                      <a:lnTo>
                        <a:pt x="0" y="163"/>
                      </a:lnTo>
                      <a:lnTo>
                        <a:pt x="2" y="154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13" name="Freeform 109"/>
                <p:cNvSpPr>
                  <a:spLocks/>
                </p:cNvSpPr>
                <p:nvPr/>
              </p:nvSpPr>
              <p:spPr bwMode="auto">
                <a:xfrm>
                  <a:off x="4914" y="2323"/>
                  <a:ext cx="175" cy="22"/>
                </a:xfrm>
                <a:custGeom>
                  <a:avLst/>
                  <a:gdLst>
                    <a:gd name="T0" fmla="*/ 0 w 697"/>
                    <a:gd name="T1" fmla="*/ 0 h 111"/>
                    <a:gd name="T2" fmla="*/ 0 w 697"/>
                    <a:gd name="T3" fmla="*/ 0 h 111"/>
                    <a:gd name="T4" fmla="*/ 0 w 697"/>
                    <a:gd name="T5" fmla="*/ 0 h 111"/>
                    <a:gd name="T6" fmla="*/ 0 w 697"/>
                    <a:gd name="T7" fmla="*/ 0 h 111"/>
                    <a:gd name="T8" fmla="*/ 0 w 697"/>
                    <a:gd name="T9" fmla="*/ 0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7"/>
                    <a:gd name="T16" fmla="*/ 0 h 111"/>
                    <a:gd name="T17" fmla="*/ 697 w 697"/>
                    <a:gd name="T18" fmla="*/ 111 h 1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7" h="111">
                      <a:moveTo>
                        <a:pt x="93" y="0"/>
                      </a:moveTo>
                      <a:lnTo>
                        <a:pt x="664" y="0"/>
                      </a:lnTo>
                      <a:lnTo>
                        <a:pt x="697" y="111"/>
                      </a:lnTo>
                      <a:lnTo>
                        <a:pt x="0" y="111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14" name="Freeform 110"/>
                <p:cNvSpPr>
                  <a:spLocks/>
                </p:cNvSpPr>
                <p:nvPr/>
              </p:nvSpPr>
              <p:spPr bwMode="auto">
                <a:xfrm>
                  <a:off x="5094" y="2323"/>
                  <a:ext cx="53" cy="22"/>
                </a:xfrm>
                <a:custGeom>
                  <a:avLst/>
                  <a:gdLst>
                    <a:gd name="T0" fmla="*/ 0 w 212"/>
                    <a:gd name="T1" fmla="*/ 0 h 111"/>
                    <a:gd name="T2" fmla="*/ 0 w 212"/>
                    <a:gd name="T3" fmla="*/ 0 h 111"/>
                    <a:gd name="T4" fmla="*/ 0 w 212"/>
                    <a:gd name="T5" fmla="*/ 0 h 111"/>
                    <a:gd name="T6" fmla="*/ 0 w 212"/>
                    <a:gd name="T7" fmla="*/ 0 h 111"/>
                    <a:gd name="T8" fmla="*/ 0 w 212"/>
                    <a:gd name="T9" fmla="*/ 0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2"/>
                    <a:gd name="T16" fmla="*/ 0 h 111"/>
                    <a:gd name="T17" fmla="*/ 212 w 212"/>
                    <a:gd name="T18" fmla="*/ 111 h 1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2" h="111">
                      <a:moveTo>
                        <a:pt x="0" y="0"/>
                      </a:moveTo>
                      <a:lnTo>
                        <a:pt x="125" y="0"/>
                      </a:lnTo>
                      <a:lnTo>
                        <a:pt x="212" y="111"/>
                      </a:lnTo>
                      <a:lnTo>
                        <a:pt x="40" y="1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04" name="Group 111"/>
              <p:cNvGrpSpPr>
                <a:grpSpLocks/>
              </p:cNvGrpSpPr>
              <p:nvPr/>
            </p:nvGrpSpPr>
            <p:grpSpPr bwMode="auto">
              <a:xfrm>
                <a:off x="4944" y="2178"/>
                <a:ext cx="175" cy="106"/>
                <a:chOff x="4944" y="2178"/>
                <a:chExt cx="175" cy="106"/>
              </a:xfrm>
            </p:grpSpPr>
            <p:sp>
              <p:nvSpPr>
                <p:cNvPr id="21605" name="Rectangle 112"/>
                <p:cNvSpPr>
                  <a:spLocks noChangeArrowheads="1"/>
                </p:cNvSpPr>
                <p:nvPr/>
              </p:nvSpPr>
              <p:spPr bwMode="auto">
                <a:xfrm>
                  <a:off x="4944" y="2178"/>
                  <a:ext cx="175" cy="10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606" name="Rectangle 113"/>
                <p:cNvSpPr>
                  <a:spLocks noChangeArrowheads="1"/>
                </p:cNvSpPr>
                <p:nvPr/>
              </p:nvSpPr>
              <p:spPr bwMode="auto">
                <a:xfrm>
                  <a:off x="4955" y="2186"/>
                  <a:ext cx="152" cy="90"/>
                </a:xfrm>
                <a:prstGeom prst="rect">
                  <a:avLst/>
                </a:prstGeom>
                <a:solidFill>
                  <a:srgbClr val="114FFB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607" name="Rectangle 114"/>
                <p:cNvSpPr>
                  <a:spLocks noChangeArrowheads="1"/>
                </p:cNvSpPr>
                <p:nvPr/>
              </p:nvSpPr>
              <p:spPr bwMode="auto">
                <a:xfrm>
                  <a:off x="5085" y="2186"/>
                  <a:ext cx="22" cy="9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608" name="Rectangle 115"/>
                <p:cNvSpPr>
                  <a:spLocks noChangeArrowheads="1"/>
                </p:cNvSpPr>
                <p:nvPr/>
              </p:nvSpPr>
              <p:spPr bwMode="auto">
                <a:xfrm>
                  <a:off x="5090" y="2191"/>
                  <a:ext cx="11" cy="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609" name="Oval 116"/>
                <p:cNvSpPr>
                  <a:spLocks noChangeArrowheads="1"/>
                </p:cNvSpPr>
                <p:nvPr/>
              </p:nvSpPr>
              <p:spPr bwMode="auto">
                <a:xfrm>
                  <a:off x="5091" y="2230"/>
                  <a:ext cx="8" cy="6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610" name="Oval 117"/>
                <p:cNvSpPr>
                  <a:spLocks noChangeArrowheads="1"/>
                </p:cNvSpPr>
                <p:nvPr/>
              </p:nvSpPr>
              <p:spPr bwMode="auto">
                <a:xfrm>
                  <a:off x="5091" y="2247"/>
                  <a:ext cx="8" cy="5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611" name="Oval 118"/>
                <p:cNvSpPr>
                  <a:spLocks noChangeArrowheads="1"/>
                </p:cNvSpPr>
                <p:nvPr/>
              </p:nvSpPr>
              <p:spPr bwMode="auto">
                <a:xfrm>
                  <a:off x="5091" y="2262"/>
                  <a:ext cx="8" cy="6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</p:grpSp>
        </p:grpSp>
        <p:grpSp>
          <p:nvGrpSpPr>
            <p:cNvPr id="21547" name="Group 119"/>
            <p:cNvGrpSpPr>
              <a:grpSpLocks/>
            </p:cNvGrpSpPr>
            <p:nvPr/>
          </p:nvGrpSpPr>
          <p:grpSpPr bwMode="auto">
            <a:xfrm>
              <a:off x="3844" y="3882"/>
              <a:ext cx="262" cy="173"/>
              <a:chOff x="4068" y="2178"/>
              <a:chExt cx="262" cy="173"/>
            </a:xfrm>
          </p:grpSpPr>
          <p:grpSp>
            <p:nvGrpSpPr>
              <p:cNvPr id="21587" name="Group 120"/>
              <p:cNvGrpSpPr>
                <a:grpSpLocks/>
              </p:cNvGrpSpPr>
              <p:nvPr/>
            </p:nvGrpSpPr>
            <p:grpSpPr bwMode="auto">
              <a:xfrm>
                <a:off x="4079" y="2286"/>
                <a:ext cx="240" cy="54"/>
                <a:chOff x="4079" y="2286"/>
                <a:chExt cx="240" cy="54"/>
              </a:xfrm>
            </p:grpSpPr>
            <p:sp>
              <p:nvSpPr>
                <p:cNvPr id="21600" name="Rectangle 121"/>
                <p:cNvSpPr>
                  <a:spLocks noChangeArrowheads="1"/>
                </p:cNvSpPr>
                <p:nvPr/>
              </p:nvSpPr>
              <p:spPr bwMode="auto">
                <a:xfrm>
                  <a:off x="4079" y="2286"/>
                  <a:ext cx="240" cy="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601" name="Rectangle 122"/>
                <p:cNvSpPr>
                  <a:spLocks noChangeArrowheads="1"/>
                </p:cNvSpPr>
                <p:nvPr/>
              </p:nvSpPr>
              <p:spPr bwMode="auto">
                <a:xfrm>
                  <a:off x="4212" y="2295"/>
                  <a:ext cx="84" cy="25"/>
                </a:xfrm>
                <a:prstGeom prst="rect">
                  <a:avLst/>
                </a:prstGeom>
                <a:solidFill>
                  <a:srgbClr val="80808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</p:grpSp>
          <p:grpSp>
            <p:nvGrpSpPr>
              <p:cNvPr id="21588" name="Group 123"/>
              <p:cNvGrpSpPr>
                <a:grpSpLocks/>
              </p:cNvGrpSpPr>
              <p:nvPr/>
            </p:nvGrpSpPr>
            <p:grpSpPr bwMode="auto">
              <a:xfrm>
                <a:off x="4068" y="2316"/>
                <a:ext cx="262" cy="35"/>
                <a:chOff x="4068" y="2316"/>
                <a:chExt cx="262" cy="35"/>
              </a:xfrm>
            </p:grpSpPr>
            <p:sp>
              <p:nvSpPr>
                <p:cNvPr id="21597" name="Freeform 124"/>
                <p:cNvSpPr>
                  <a:spLocks/>
                </p:cNvSpPr>
                <p:nvPr/>
              </p:nvSpPr>
              <p:spPr bwMode="auto">
                <a:xfrm>
                  <a:off x="4068" y="2316"/>
                  <a:ext cx="262" cy="35"/>
                </a:xfrm>
                <a:custGeom>
                  <a:avLst/>
                  <a:gdLst>
                    <a:gd name="T0" fmla="*/ 0 w 1049"/>
                    <a:gd name="T1" fmla="*/ 0 h 174"/>
                    <a:gd name="T2" fmla="*/ 0 w 1049"/>
                    <a:gd name="T3" fmla="*/ 0 h 174"/>
                    <a:gd name="T4" fmla="*/ 0 w 1049"/>
                    <a:gd name="T5" fmla="*/ 0 h 174"/>
                    <a:gd name="T6" fmla="*/ 0 w 1049"/>
                    <a:gd name="T7" fmla="*/ 0 h 174"/>
                    <a:gd name="T8" fmla="*/ 0 w 1049"/>
                    <a:gd name="T9" fmla="*/ 0 h 174"/>
                    <a:gd name="T10" fmla="*/ 0 w 1049"/>
                    <a:gd name="T11" fmla="*/ 0 h 174"/>
                    <a:gd name="T12" fmla="*/ 0 w 1049"/>
                    <a:gd name="T13" fmla="*/ 0 h 174"/>
                    <a:gd name="T14" fmla="*/ 0 w 1049"/>
                    <a:gd name="T15" fmla="*/ 0 h 174"/>
                    <a:gd name="T16" fmla="*/ 0 w 1049"/>
                    <a:gd name="T17" fmla="*/ 0 h 174"/>
                    <a:gd name="T18" fmla="*/ 0 w 1049"/>
                    <a:gd name="T19" fmla="*/ 0 h 174"/>
                    <a:gd name="T20" fmla="*/ 0 w 1049"/>
                    <a:gd name="T21" fmla="*/ 0 h 17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049"/>
                    <a:gd name="T34" fmla="*/ 0 h 174"/>
                    <a:gd name="T35" fmla="*/ 1049 w 1049"/>
                    <a:gd name="T36" fmla="*/ 174 h 17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049" h="174">
                      <a:moveTo>
                        <a:pt x="131" y="0"/>
                      </a:moveTo>
                      <a:lnTo>
                        <a:pt x="922" y="0"/>
                      </a:lnTo>
                      <a:lnTo>
                        <a:pt x="1047" y="157"/>
                      </a:lnTo>
                      <a:lnTo>
                        <a:pt x="1049" y="165"/>
                      </a:lnTo>
                      <a:lnTo>
                        <a:pt x="1044" y="171"/>
                      </a:lnTo>
                      <a:lnTo>
                        <a:pt x="1036" y="174"/>
                      </a:lnTo>
                      <a:lnTo>
                        <a:pt x="15" y="174"/>
                      </a:lnTo>
                      <a:lnTo>
                        <a:pt x="6" y="170"/>
                      </a:lnTo>
                      <a:lnTo>
                        <a:pt x="0" y="163"/>
                      </a:lnTo>
                      <a:lnTo>
                        <a:pt x="2" y="154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98" name="Freeform 125"/>
                <p:cNvSpPr>
                  <a:spLocks/>
                </p:cNvSpPr>
                <p:nvPr/>
              </p:nvSpPr>
              <p:spPr bwMode="auto">
                <a:xfrm>
                  <a:off x="4083" y="2323"/>
                  <a:ext cx="174" cy="22"/>
                </a:xfrm>
                <a:custGeom>
                  <a:avLst/>
                  <a:gdLst>
                    <a:gd name="T0" fmla="*/ 0 w 697"/>
                    <a:gd name="T1" fmla="*/ 0 h 111"/>
                    <a:gd name="T2" fmla="*/ 0 w 697"/>
                    <a:gd name="T3" fmla="*/ 0 h 111"/>
                    <a:gd name="T4" fmla="*/ 0 w 697"/>
                    <a:gd name="T5" fmla="*/ 0 h 111"/>
                    <a:gd name="T6" fmla="*/ 0 w 697"/>
                    <a:gd name="T7" fmla="*/ 0 h 111"/>
                    <a:gd name="T8" fmla="*/ 0 w 697"/>
                    <a:gd name="T9" fmla="*/ 0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7"/>
                    <a:gd name="T16" fmla="*/ 0 h 111"/>
                    <a:gd name="T17" fmla="*/ 697 w 697"/>
                    <a:gd name="T18" fmla="*/ 111 h 1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7" h="111">
                      <a:moveTo>
                        <a:pt x="94" y="0"/>
                      </a:moveTo>
                      <a:lnTo>
                        <a:pt x="664" y="0"/>
                      </a:lnTo>
                      <a:lnTo>
                        <a:pt x="697" y="111"/>
                      </a:lnTo>
                      <a:lnTo>
                        <a:pt x="0" y="111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99" name="Freeform 126"/>
                <p:cNvSpPr>
                  <a:spLocks/>
                </p:cNvSpPr>
                <p:nvPr/>
              </p:nvSpPr>
              <p:spPr bwMode="auto">
                <a:xfrm>
                  <a:off x="4262" y="2323"/>
                  <a:ext cx="53" cy="22"/>
                </a:xfrm>
                <a:custGeom>
                  <a:avLst/>
                  <a:gdLst>
                    <a:gd name="T0" fmla="*/ 0 w 211"/>
                    <a:gd name="T1" fmla="*/ 0 h 111"/>
                    <a:gd name="T2" fmla="*/ 0 w 211"/>
                    <a:gd name="T3" fmla="*/ 0 h 111"/>
                    <a:gd name="T4" fmla="*/ 0 w 211"/>
                    <a:gd name="T5" fmla="*/ 0 h 111"/>
                    <a:gd name="T6" fmla="*/ 0 w 211"/>
                    <a:gd name="T7" fmla="*/ 0 h 111"/>
                    <a:gd name="T8" fmla="*/ 0 w 211"/>
                    <a:gd name="T9" fmla="*/ 0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1"/>
                    <a:gd name="T16" fmla="*/ 0 h 111"/>
                    <a:gd name="T17" fmla="*/ 211 w 211"/>
                    <a:gd name="T18" fmla="*/ 111 h 1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1" h="111">
                      <a:moveTo>
                        <a:pt x="0" y="0"/>
                      </a:moveTo>
                      <a:lnTo>
                        <a:pt x="124" y="0"/>
                      </a:lnTo>
                      <a:lnTo>
                        <a:pt x="211" y="111"/>
                      </a:lnTo>
                      <a:lnTo>
                        <a:pt x="39" y="1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89" name="Group 127"/>
              <p:cNvGrpSpPr>
                <a:grpSpLocks/>
              </p:cNvGrpSpPr>
              <p:nvPr/>
            </p:nvGrpSpPr>
            <p:grpSpPr bwMode="auto">
              <a:xfrm>
                <a:off x="4112" y="2178"/>
                <a:ext cx="175" cy="106"/>
                <a:chOff x="4112" y="2178"/>
                <a:chExt cx="175" cy="106"/>
              </a:xfrm>
            </p:grpSpPr>
            <p:sp>
              <p:nvSpPr>
                <p:cNvPr id="21590" name="Rectangle 128"/>
                <p:cNvSpPr>
                  <a:spLocks noChangeArrowheads="1"/>
                </p:cNvSpPr>
                <p:nvPr/>
              </p:nvSpPr>
              <p:spPr bwMode="auto">
                <a:xfrm>
                  <a:off x="4112" y="2178"/>
                  <a:ext cx="175" cy="10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591" name="Rectangle 129"/>
                <p:cNvSpPr>
                  <a:spLocks noChangeArrowheads="1"/>
                </p:cNvSpPr>
                <p:nvPr/>
              </p:nvSpPr>
              <p:spPr bwMode="auto">
                <a:xfrm>
                  <a:off x="4123" y="2186"/>
                  <a:ext cx="152" cy="90"/>
                </a:xfrm>
                <a:prstGeom prst="rect">
                  <a:avLst/>
                </a:prstGeom>
                <a:solidFill>
                  <a:srgbClr val="114FFB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592" name="Rectangle 130"/>
                <p:cNvSpPr>
                  <a:spLocks noChangeArrowheads="1"/>
                </p:cNvSpPr>
                <p:nvPr/>
              </p:nvSpPr>
              <p:spPr bwMode="auto">
                <a:xfrm>
                  <a:off x="4253" y="2186"/>
                  <a:ext cx="22" cy="9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593" name="Rectangle 131"/>
                <p:cNvSpPr>
                  <a:spLocks noChangeArrowheads="1"/>
                </p:cNvSpPr>
                <p:nvPr/>
              </p:nvSpPr>
              <p:spPr bwMode="auto">
                <a:xfrm>
                  <a:off x="4259" y="2191"/>
                  <a:ext cx="10" cy="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594" name="Oval 132"/>
                <p:cNvSpPr>
                  <a:spLocks noChangeArrowheads="1"/>
                </p:cNvSpPr>
                <p:nvPr/>
              </p:nvSpPr>
              <p:spPr bwMode="auto">
                <a:xfrm>
                  <a:off x="4259" y="2230"/>
                  <a:ext cx="9" cy="6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595" name="Oval 133"/>
                <p:cNvSpPr>
                  <a:spLocks noChangeArrowheads="1"/>
                </p:cNvSpPr>
                <p:nvPr/>
              </p:nvSpPr>
              <p:spPr bwMode="auto">
                <a:xfrm>
                  <a:off x="4259" y="2247"/>
                  <a:ext cx="9" cy="5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596" name="Oval 134"/>
                <p:cNvSpPr>
                  <a:spLocks noChangeArrowheads="1"/>
                </p:cNvSpPr>
                <p:nvPr/>
              </p:nvSpPr>
              <p:spPr bwMode="auto">
                <a:xfrm>
                  <a:off x="4259" y="2262"/>
                  <a:ext cx="9" cy="6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</p:grpSp>
        </p:grpSp>
        <p:grpSp>
          <p:nvGrpSpPr>
            <p:cNvPr id="21548" name="Group 135"/>
            <p:cNvGrpSpPr>
              <a:grpSpLocks/>
            </p:cNvGrpSpPr>
            <p:nvPr/>
          </p:nvGrpSpPr>
          <p:grpSpPr bwMode="auto">
            <a:xfrm>
              <a:off x="4127" y="3882"/>
              <a:ext cx="261" cy="173"/>
              <a:chOff x="4475" y="2178"/>
              <a:chExt cx="261" cy="173"/>
            </a:xfrm>
          </p:grpSpPr>
          <p:grpSp>
            <p:nvGrpSpPr>
              <p:cNvPr id="21572" name="Group 136"/>
              <p:cNvGrpSpPr>
                <a:grpSpLocks/>
              </p:cNvGrpSpPr>
              <p:nvPr/>
            </p:nvGrpSpPr>
            <p:grpSpPr bwMode="auto">
              <a:xfrm>
                <a:off x="4485" y="2286"/>
                <a:ext cx="241" cy="54"/>
                <a:chOff x="4485" y="2286"/>
                <a:chExt cx="241" cy="54"/>
              </a:xfrm>
            </p:grpSpPr>
            <p:sp>
              <p:nvSpPr>
                <p:cNvPr id="21585" name="Rectangle 137"/>
                <p:cNvSpPr>
                  <a:spLocks noChangeArrowheads="1"/>
                </p:cNvSpPr>
                <p:nvPr/>
              </p:nvSpPr>
              <p:spPr bwMode="auto">
                <a:xfrm>
                  <a:off x="4485" y="2286"/>
                  <a:ext cx="241" cy="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586" name="Rectangle 138"/>
                <p:cNvSpPr>
                  <a:spLocks noChangeArrowheads="1"/>
                </p:cNvSpPr>
                <p:nvPr/>
              </p:nvSpPr>
              <p:spPr bwMode="auto">
                <a:xfrm>
                  <a:off x="4619" y="2295"/>
                  <a:ext cx="83" cy="25"/>
                </a:xfrm>
                <a:prstGeom prst="rect">
                  <a:avLst/>
                </a:prstGeom>
                <a:solidFill>
                  <a:srgbClr val="80808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</p:grpSp>
          <p:grpSp>
            <p:nvGrpSpPr>
              <p:cNvPr id="21573" name="Group 139"/>
              <p:cNvGrpSpPr>
                <a:grpSpLocks/>
              </p:cNvGrpSpPr>
              <p:nvPr/>
            </p:nvGrpSpPr>
            <p:grpSpPr bwMode="auto">
              <a:xfrm>
                <a:off x="4475" y="2316"/>
                <a:ext cx="261" cy="35"/>
                <a:chOff x="4475" y="2316"/>
                <a:chExt cx="261" cy="35"/>
              </a:xfrm>
            </p:grpSpPr>
            <p:sp>
              <p:nvSpPr>
                <p:cNvPr id="21582" name="Freeform 140"/>
                <p:cNvSpPr>
                  <a:spLocks/>
                </p:cNvSpPr>
                <p:nvPr/>
              </p:nvSpPr>
              <p:spPr bwMode="auto">
                <a:xfrm>
                  <a:off x="4475" y="2316"/>
                  <a:ext cx="261" cy="35"/>
                </a:xfrm>
                <a:custGeom>
                  <a:avLst/>
                  <a:gdLst>
                    <a:gd name="T0" fmla="*/ 0 w 1048"/>
                    <a:gd name="T1" fmla="*/ 0 h 174"/>
                    <a:gd name="T2" fmla="*/ 0 w 1048"/>
                    <a:gd name="T3" fmla="*/ 0 h 174"/>
                    <a:gd name="T4" fmla="*/ 0 w 1048"/>
                    <a:gd name="T5" fmla="*/ 0 h 174"/>
                    <a:gd name="T6" fmla="*/ 0 w 1048"/>
                    <a:gd name="T7" fmla="*/ 0 h 174"/>
                    <a:gd name="T8" fmla="*/ 0 w 1048"/>
                    <a:gd name="T9" fmla="*/ 0 h 174"/>
                    <a:gd name="T10" fmla="*/ 0 w 1048"/>
                    <a:gd name="T11" fmla="*/ 0 h 174"/>
                    <a:gd name="T12" fmla="*/ 0 w 1048"/>
                    <a:gd name="T13" fmla="*/ 0 h 174"/>
                    <a:gd name="T14" fmla="*/ 0 w 1048"/>
                    <a:gd name="T15" fmla="*/ 0 h 174"/>
                    <a:gd name="T16" fmla="*/ 0 w 1048"/>
                    <a:gd name="T17" fmla="*/ 0 h 174"/>
                    <a:gd name="T18" fmla="*/ 0 w 1048"/>
                    <a:gd name="T19" fmla="*/ 0 h 174"/>
                    <a:gd name="T20" fmla="*/ 0 w 1048"/>
                    <a:gd name="T21" fmla="*/ 0 h 17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048"/>
                    <a:gd name="T34" fmla="*/ 0 h 174"/>
                    <a:gd name="T35" fmla="*/ 1048 w 1048"/>
                    <a:gd name="T36" fmla="*/ 174 h 17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048" h="174">
                      <a:moveTo>
                        <a:pt x="131" y="0"/>
                      </a:moveTo>
                      <a:lnTo>
                        <a:pt x="922" y="0"/>
                      </a:lnTo>
                      <a:lnTo>
                        <a:pt x="1046" y="157"/>
                      </a:lnTo>
                      <a:lnTo>
                        <a:pt x="1048" y="165"/>
                      </a:lnTo>
                      <a:lnTo>
                        <a:pt x="1043" y="171"/>
                      </a:lnTo>
                      <a:lnTo>
                        <a:pt x="1035" y="174"/>
                      </a:lnTo>
                      <a:lnTo>
                        <a:pt x="14" y="174"/>
                      </a:lnTo>
                      <a:lnTo>
                        <a:pt x="6" y="170"/>
                      </a:lnTo>
                      <a:lnTo>
                        <a:pt x="0" y="163"/>
                      </a:lnTo>
                      <a:lnTo>
                        <a:pt x="1" y="154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83" name="Freeform 141"/>
                <p:cNvSpPr>
                  <a:spLocks/>
                </p:cNvSpPr>
                <p:nvPr/>
              </p:nvSpPr>
              <p:spPr bwMode="auto">
                <a:xfrm>
                  <a:off x="4489" y="2323"/>
                  <a:ext cx="174" cy="22"/>
                </a:xfrm>
                <a:custGeom>
                  <a:avLst/>
                  <a:gdLst>
                    <a:gd name="T0" fmla="*/ 0 w 697"/>
                    <a:gd name="T1" fmla="*/ 0 h 111"/>
                    <a:gd name="T2" fmla="*/ 0 w 697"/>
                    <a:gd name="T3" fmla="*/ 0 h 111"/>
                    <a:gd name="T4" fmla="*/ 0 w 697"/>
                    <a:gd name="T5" fmla="*/ 0 h 111"/>
                    <a:gd name="T6" fmla="*/ 0 w 697"/>
                    <a:gd name="T7" fmla="*/ 0 h 111"/>
                    <a:gd name="T8" fmla="*/ 0 w 697"/>
                    <a:gd name="T9" fmla="*/ 0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7"/>
                    <a:gd name="T16" fmla="*/ 0 h 111"/>
                    <a:gd name="T17" fmla="*/ 697 w 697"/>
                    <a:gd name="T18" fmla="*/ 111 h 1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7" h="111">
                      <a:moveTo>
                        <a:pt x="94" y="0"/>
                      </a:moveTo>
                      <a:lnTo>
                        <a:pt x="664" y="0"/>
                      </a:lnTo>
                      <a:lnTo>
                        <a:pt x="697" y="111"/>
                      </a:lnTo>
                      <a:lnTo>
                        <a:pt x="0" y="111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84" name="Freeform 142"/>
                <p:cNvSpPr>
                  <a:spLocks/>
                </p:cNvSpPr>
                <p:nvPr/>
              </p:nvSpPr>
              <p:spPr bwMode="auto">
                <a:xfrm>
                  <a:off x="4669" y="2323"/>
                  <a:ext cx="53" cy="22"/>
                </a:xfrm>
                <a:custGeom>
                  <a:avLst/>
                  <a:gdLst>
                    <a:gd name="T0" fmla="*/ 0 w 212"/>
                    <a:gd name="T1" fmla="*/ 0 h 111"/>
                    <a:gd name="T2" fmla="*/ 0 w 212"/>
                    <a:gd name="T3" fmla="*/ 0 h 111"/>
                    <a:gd name="T4" fmla="*/ 0 w 212"/>
                    <a:gd name="T5" fmla="*/ 0 h 111"/>
                    <a:gd name="T6" fmla="*/ 0 w 212"/>
                    <a:gd name="T7" fmla="*/ 0 h 111"/>
                    <a:gd name="T8" fmla="*/ 0 w 212"/>
                    <a:gd name="T9" fmla="*/ 0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2"/>
                    <a:gd name="T16" fmla="*/ 0 h 111"/>
                    <a:gd name="T17" fmla="*/ 212 w 212"/>
                    <a:gd name="T18" fmla="*/ 111 h 1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2" h="111">
                      <a:moveTo>
                        <a:pt x="0" y="0"/>
                      </a:moveTo>
                      <a:lnTo>
                        <a:pt x="125" y="0"/>
                      </a:lnTo>
                      <a:lnTo>
                        <a:pt x="212" y="111"/>
                      </a:lnTo>
                      <a:lnTo>
                        <a:pt x="39" y="1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74" name="Group 143"/>
              <p:cNvGrpSpPr>
                <a:grpSpLocks/>
              </p:cNvGrpSpPr>
              <p:nvPr/>
            </p:nvGrpSpPr>
            <p:grpSpPr bwMode="auto">
              <a:xfrm>
                <a:off x="4518" y="2178"/>
                <a:ext cx="175" cy="106"/>
                <a:chOff x="4518" y="2178"/>
                <a:chExt cx="175" cy="106"/>
              </a:xfrm>
            </p:grpSpPr>
            <p:sp>
              <p:nvSpPr>
                <p:cNvPr id="21575" name="Rectangle 144"/>
                <p:cNvSpPr>
                  <a:spLocks noChangeArrowheads="1"/>
                </p:cNvSpPr>
                <p:nvPr/>
              </p:nvSpPr>
              <p:spPr bwMode="auto">
                <a:xfrm>
                  <a:off x="4518" y="2178"/>
                  <a:ext cx="175" cy="10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576" name="Rectangle 145"/>
                <p:cNvSpPr>
                  <a:spLocks noChangeArrowheads="1"/>
                </p:cNvSpPr>
                <p:nvPr/>
              </p:nvSpPr>
              <p:spPr bwMode="auto">
                <a:xfrm>
                  <a:off x="4530" y="2186"/>
                  <a:ext cx="152" cy="90"/>
                </a:xfrm>
                <a:prstGeom prst="rect">
                  <a:avLst/>
                </a:prstGeom>
                <a:solidFill>
                  <a:srgbClr val="114FFB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577" name="Rectangle 146"/>
                <p:cNvSpPr>
                  <a:spLocks noChangeArrowheads="1"/>
                </p:cNvSpPr>
                <p:nvPr/>
              </p:nvSpPr>
              <p:spPr bwMode="auto">
                <a:xfrm>
                  <a:off x="4660" y="2186"/>
                  <a:ext cx="21" cy="9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578" name="Rectangle 147"/>
                <p:cNvSpPr>
                  <a:spLocks noChangeArrowheads="1"/>
                </p:cNvSpPr>
                <p:nvPr/>
              </p:nvSpPr>
              <p:spPr bwMode="auto">
                <a:xfrm>
                  <a:off x="4665" y="2191"/>
                  <a:ext cx="11" cy="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579" name="Oval 148"/>
                <p:cNvSpPr>
                  <a:spLocks noChangeArrowheads="1"/>
                </p:cNvSpPr>
                <p:nvPr/>
              </p:nvSpPr>
              <p:spPr bwMode="auto">
                <a:xfrm>
                  <a:off x="4666" y="2230"/>
                  <a:ext cx="8" cy="6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580" name="Oval 149"/>
                <p:cNvSpPr>
                  <a:spLocks noChangeArrowheads="1"/>
                </p:cNvSpPr>
                <p:nvPr/>
              </p:nvSpPr>
              <p:spPr bwMode="auto">
                <a:xfrm>
                  <a:off x="4666" y="2247"/>
                  <a:ext cx="8" cy="5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581" name="Oval 150"/>
                <p:cNvSpPr>
                  <a:spLocks noChangeArrowheads="1"/>
                </p:cNvSpPr>
                <p:nvPr/>
              </p:nvSpPr>
              <p:spPr bwMode="auto">
                <a:xfrm>
                  <a:off x="4666" y="2262"/>
                  <a:ext cx="8" cy="6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</p:grpSp>
        </p:grpSp>
        <p:grpSp>
          <p:nvGrpSpPr>
            <p:cNvPr id="21549" name="Group 151"/>
            <p:cNvGrpSpPr>
              <a:grpSpLocks/>
            </p:cNvGrpSpPr>
            <p:nvPr/>
          </p:nvGrpSpPr>
          <p:grpSpPr bwMode="auto">
            <a:xfrm>
              <a:off x="4410" y="3882"/>
              <a:ext cx="262" cy="173"/>
              <a:chOff x="4900" y="2178"/>
              <a:chExt cx="262" cy="173"/>
            </a:xfrm>
          </p:grpSpPr>
          <p:grpSp>
            <p:nvGrpSpPr>
              <p:cNvPr id="21557" name="Group 152"/>
              <p:cNvGrpSpPr>
                <a:grpSpLocks/>
              </p:cNvGrpSpPr>
              <p:nvPr/>
            </p:nvGrpSpPr>
            <p:grpSpPr bwMode="auto">
              <a:xfrm>
                <a:off x="4910" y="2286"/>
                <a:ext cx="241" cy="54"/>
                <a:chOff x="4910" y="2286"/>
                <a:chExt cx="241" cy="54"/>
              </a:xfrm>
            </p:grpSpPr>
            <p:sp>
              <p:nvSpPr>
                <p:cNvPr id="21570" name="Rectangle 153"/>
                <p:cNvSpPr>
                  <a:spLocks noChangeArrowheads="1"/>
                </p:cNvSpPr>
                <p:nvPr/>
              </p:nvSpPr>
              <p:spPr bwMode="auto">
                <a:xfrm>
                  <a:off x="4910" y="2286"/>
                  <a:ext cx="241" cy="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571" name="Rectangle 154"/>
                <p:cNvSpPr>
                  <a:spLocks noChangeArrowheads="1"/>
                </p:cNvSpPr>
                <p:nvPr/>
              </p:nvSpPr>
              <p:spPr bwMode="auto">
                <a:xfrm>
                  <a:off x="5044" y="2295"/>
                  <a:ext cx="84" cy="25"/>
                </a:xfrm>
                <a:prstGeom prst="rect">
                  <a:avLst/>
                </a:prstGeom>
                <a:solidFill>
                  <a:srgbClr val="80808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</p:grpSp>
          <p:grpSp>
            <p:nvGrpSpPr>
              <p:cNvPr id="21558" name="Group 155"/>
              <p:cNvGrpSpPr>
                <a:grpSpLocks/>
              </p:cNvGrpSpPr>
              <p:nvPr/>
            </p:nvGrpSpPr>
            <p:grpSpPr bwMode="auto">
              <a:xfrm>
                <a:off x="4900" y="2316"/>
                <a:ext cx="262" cy="35"/>
                <a:chOff x="4900" y="2316"/>
                <a:chExt cx="262" cy="35"/>
              </a:xfrm>
            </p:grpSpPr>
            <p:sp>
              <p:nvSpPr>
                <p:cNvPr id="21567" name="Freeform 156"/>
                <p:cNvSpPr>
                  <a:spLocks/>
                </p:cNvSpPr>
                <p:nvPr/>
              </p:nvSpPr>
              <p:spPr bwMode="auto">
                <a:xfrm>
                  <a:off x="4900" y="2316"/>
                  <a:ext cx="262" cy="35"/>
                </a:xfrm>
                <a:custGeom>
                  <a:avLst/>
                  <a:gdLst>
                    <a:gd name="T0" fmla="*/ 0 w 1047"/>
                    <a:gd name="T1" fmla="*/ 0 h 174"/>
                    <a:gd name="T2" fmla="*/ 0 w 1047"/>
                    <a:gd name="T3" fmla="*/ 0 h 174"/>
                    <a:gd name="T4" fmla="*/ 0 w 1047"/>
                    <a:gd name="T5" fmla="*/ 0 h 174"/>
                    <a:gd name="T6" fmla="*/ 0 w 1047"/>
                    <a:gd name="T7" fmla="*/ 0 h 174"/>
                    <a:gd name="T8" fmla="*/ 0 w 1047"/>
                    <a:gd name="T9" fmla="*/ 0 h 174"/>
                    <a:gd name="T10" fmla="*/ 0 w 1047"/>
                    <a:gd name="T11" fmla="*/ 0 h 174"/>
                    <a:gd name="T12" fmla="*/ 0 w 1047"/>
                    <a:gd name="T13" fmla="*/ 0 h 174"/>
                    <a:gd name="T14" fmla="*/ 0 w 1047"/>
                    <a:gd name="T15" fmla="*/ 0 h 174"/>
                    <a:gd name="T16" fmla="*/ 0 w 1047"/>
                    <a:gd name="T17" fmla="*/ 0 h 174"/>
                    <a:gd name="T18" fmla="*/ 0 w 1047"/>
                    <a:gd name="T19" fmla="*/ 0 h 174"/>
                    <a:gd name="T20" fmla="*/ 0 w 1047"/>
                    <a:gd name="T21" fmla="*/ 0 h 17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047"/>
                    <a:gd name="T34" fmla="*/ 0 h 174"/>
                    <a:gd name="T35" fmla="*/ 1047 w 1047"/>
                    <a:gd name="T36" fmla="*/ 174 h 17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047" h="174">
                      <a:moveTo>
                        <a:pt x="131" y="0"/>
                      </a:moveTo>
                      <a:lnTo>
                        <a:pt x="921" y="0"/>
                      </a:lnTo>
                      <a:lnTo>
                        <a:pt x="1046" y="157"/>
                      </a:lnTo>
                      <a:lnTo>
                        <a:pt x="1047" y="165"/>
                      </a:lnTo>
                      <a:lnTo>
                        <a:pt x="1044" y="171"/>
                      </a:lnTo>
                      <a:lnTo>
                        <a:pt x="1036" y="174"/>
                      </a:lnTo>
                      <a:lnTo>
                        <a:pt x="14" y="174"/>
                      </a:lnTo>
                      <a:lnTo>
                        <a:pt x="5" y="170"/>
                      </a:lnTo>
                      <a:lnTo>
                        <a:pt x="0" y="163"/>
                      </a:lnTo>
                      <a:lnTo>
                        <a:pt x="2" y="154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8" name="Freeform 157"/>
                <p:cNvSpPr>
                  <a:spLocks/>
                </p:cNvSpPr>
                <p:nvPr/>
              </p:nvSpPr>
              <p:spPr bwMode="auto">
                <a:xfrm>
                  <a:off x="4914" y="2323"/>
                  <a:ext cx="175" cy="22"/>
                </a:xfrm>
                <a:custGeom>
                  <a:avLst/>
                  <a:gdLst>
                    <a:gd name="T0" fmla="*/ 0 w 697"/>
                    <a:gd name="T1" fmla="*/ 0 h 111"/>
                    <a:gd name="T2" fmla="*/ 0 w 697"/>
                    <a:gd name="T3" fmla="*/ 0 h 111"/>
                    <a:gd name="T4" fmla="*/ 0 w 697"/>
                    <a:gd name="T5" fmla="*/ 0 h 111"/>
                    <a:gd name="T6" fmla="*/ 0 w 697"/>
                    <a:gd name="T7" fmla="*/ 0 h 111"/>
                    <a:gd name="T8" fmla="*/ 0 w 697"/>
                    <a:gd name="T9" fmla="*/ 0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7"/>
                    <a:gd name="T16" fmla="*/ 0 h 111"/>
                    <a:gd name="T17" fmla="*/ 697 w 697"/>
                    <a:gd name="T18" fmla="*/ 111 h 1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7" h="111">
                      <a:moveTo>
                        <a:pt x="93" y="0"/>
                      </a:moveTo>
                      <a:lnTo>
                        <a:pt x="664" y="0"/>
                      </a:lnTo>
                      <a:lnTo>
                        <a:pt x="697" y="111"/>
                      </a:lnTo>
                      <a:lnTo>
                        <a:pt x="0" y="111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9" name="Freeform 158"/>
                <p:cNvSpPr>
                  <a:spLocks/>
                </p:cNvSpPr>
                <p:nvPr/>
              </p:nvSpPr>
              <p:spPr bwMode="auto">
                <a:xfrm>
                  <a:off x="5094" y="2323"/>
                  <a:ext cx="53" cy="22"/>
                </a:xfrm>
                <a:custGeom>
                  <a:avLst/>
                  <a:gdLst>
                    <a:gd name="T0" fmla="*/ 0 w 212"/>
                    <a:gd name="T1" fmla="*/ 0 h 111"/>
                    <a:gd name="T2" fmla="*/ 0 w 212"/>
                    <a:gd name="T3" fmla="*/ 0 h 111"/>
                    <a:gd name="T4" fmla="*/ 0 w 212"/>
                    <a:gd name="T5" fmla="*/ 0 h 111"/>
                    <a:gd name="T6" fmla="*/ 0 w 212"/>
                    <a:gd name="T7" fmla="*/ 0 h 111"/>
                    <a:gd name="T8" fmla="*/ 0 w 212"/>
                    <a:gd name="T9" fmla="*/ 0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2"/>
                    <a:gd name="T16" fmla="*/ 0 h 111"/>
                    <a:gd name="T17" fmla="*/ 212 w 212"/>
                    <a:gd name="T18" fmla="*/ 111 h 1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2" h="111">
                      <a:moveTo>
                        <a:pt x="0" y="0"/>
                      </a:moveTo>
                      <a:lnTo>
                        <a:pt x="125" y="0"/>
                      </a:lnTo>
                      <a:lnTo>
                        <a:pt x="212" y="111"/>
                      </a:lnTo>
                      <a:lnTo>
                        <a:pt x="40" y="1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59" name="Group 159"/>
              <p:cNvGrpSpPr>
                <a:grpSpLocks/>
              </p:cNvGrpSpPr>
              <p:nvPr/>
            </p:nvGrpSpPr>
            <p:grpSpPr bwMode="auto">
              <a:xfrm>
                <a:off x="4944" y="2178"/>
                <a:ext cx="175" cy="106"/>
                <a:chOff x="4944" y="2178"/>
                <a:chExt cx="175" cy="106"/>
              </a:xfrm>
            </p:grpSpPr>
            <p:sp>
              <p:nvSpPr>
                <p:cNvPr id="21560" name="Rectangle 160"/>
                <p:cNvSpPr>
                  <a:spLocks noChangeArrowheads="1"/>
                </p:cNvSpPr>
                <p:nvPr/>
              </p:nvSpPr>
              <p:spPr bwMode="auto">
                <a:xfrm>
                  <a:off x="4944" y="2178"/>
                  <a:ext cx="175" cy="10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561" name="Rectangle 161"/>
                <p:cNvSpPr>
                  <a:spLocks noChangeArrowheads="1"/>
                </p:cNvSpPr>
                <p:nvPr/>
              </p:nvSpPr>
              <p:spPr bwMode="auto">
                <a:xfrm>
                  <a:off x="4955" y="2186"/>
                  <a:ext cx="152" cy="90"/>
                </a:xfrm>
                <a:prstGeom prst="rect">
                  <a:avLst/>
                </a:prstGeom>
                <a:solidFill>
                  <a:srgbClr val="114FFB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562" name="Rectangle 162"/>
                <p:cNvSpPr>
                  <a:spLocks noChangeArrowheads="1"/>
                </p:cNvSpPr>
                <p:nvPr/>
              </p:nvSpPr>
              <p:spPr bwMode="auto">
                <a:xfrm>
                  <a:off x="5085" y="2186"/>
                  <a:ext cx="22" cy="9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563" name="Rectangle 163"/>
                <p:cNvSpPr>
                  <a:spLocks noChangeArrowheads="1"/>
                </p:cNvSpPr>
                <p:nvPr/>
              </p:nvSpPr>
              <p:spPr bwMode="auto">
                <a:xfrm>
                  <a:off x="5090" y="2191"/>
                  <a:ext cx="11" cy="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564" name="Oval 164"/>
                <p:cNvSpPr>
                  <a:spLocks noChangeArrowheads="1"/>
                </p:cNvSpPr>
                <p:nvPr/>
              </p:nvSpPr>
              <p:spPr bwMode="auto">
                <a:xfrm>
                  <a:off x="5091" y="2230"/>
                  <a:ext cx="8" cy="6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565" name="Oval 165"/>
                <p:cNvSpPr>
                  <a:spLocks noChangeArrowheads="1"/>
                </p:cNvSpPr>
                <p:nvPr/>
              </p:nvSpPr>
              <p:spPr bwMode="auto">
                <a:xfrm>
                  <a:off x="5091" y="2247"/>
                  <a:ext cx="8" cy="5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  <p:sp>
              <p:nvSpPr>
                <p:cNvPr id="21566" name="Oval 166"/>
                <p:cNvSpPr>
                  <a:spLocks noChangeArrowheads="1"/>
                </p:cNvSpPr>
                <p:nvPr/>
              </p:nvSpPr>
              <p:spPr bwMode="auto">
                <a:xfrm>
                  <a:off x="5091" y="2262"/>
                  <a:ext cx="8" cy="6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i="0"/>
                </a:p>
              </p:txBody>
            </p:sp>
          </p:grpSp>
        </p:grpSp>
        <p:sp>
          <p:nvSpPr>
            <p:cNvPr id="21550" name="Rectangle 167"/>
            <p:cNvSpPr>
              <a:spLocks noChangeArrowheads="1"/>
            </p:cNvSpPr>
            <p:nvPr/>
          </p:nvSpPr>
          <p:spPr bwMode="auto">
            <a:xfrm>
              <a:off x="4560" y="4052"/>
              <a:ext cx="11" cy="88"/>
            </a:xfrm>
            <a:prstGeom prst="rect">
              <a:avLst/>
            </a:prstGeom>
            <a:solidFill>
              <a:srgbClr val="114FFB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i="0"/>
            </a:p>
          </p:txBody>
        </p:sp>
        <p:sp>
          <p:nvSpPr>
            <p:cNvPr id="21551" name="Rectangle 168"/>
            <p:cNvSpPr>
              <a:spLocks noChangeArrowheads="1"/>
            </p:cNvSpPr>
            <p:nvPr/>
          </p:nvSpPr>
          <p:spPr bwMode="auto">
            <a:xfrm>
              <a:off x="4272" y="4050"/>
              <a:ext cx="11" cy="88"/>
            </a:xfrm>
            <a:prstGeom prst="rect">
              <a:avLst/>
            </a:prstGeom>
            <a:solidFill>
              <a:srgbClr val="114FFB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i="0"/>
            </a:p>
          </p:txBody>
        </p:sp>
        <p:sp>
          <p:nvSpPr>
            <p:cNvPr id="21552" name="Rectangle 169"/>
            <p:cNvSpPr>
              <a:spLocks noChangeArrowheads="1"/>
            </p:cNvSpPr>
            <p:nvPr/>
          </p:nvSpPr>
          <p:spPr bwMode="auto">
            <a:xfrm>
              <a:off x="3984" y="4050"/>
              <a:ext cx="11" cy="89"/>
            </a:xfrm>
            <a:prstGeom prst="rect">
              <a:avLst/>
            </a:prstGeom>
            <a:solidFill>
              <a:srgbClr val="114FFB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i="0"/>
            </a:p>
          </p:txBody>
        </p:sp>
        <p:sp>
          <p:nvSpPr>
            <p:cNvPr id="21553" name="Rectangle 170"/>
            <p:cNvSpPr>
              <a:spLocks noChangeArrowheads="1"/>
            </p:cNvSpPr>
            <p:nvPr/>
          </p:nvSpPr>
          <p:spPr bwMode="auto">
            <a:xfrm>
              <a:off x="3084" y="4050"/>
              <a:ext cx="11" cy="89"/>
            </a:xfrm>
            <a:prstGeom prst="rect">
              <a:avLst/>
            </a:prstGeom>
            <a:solidFill>
              <a:srgbClr val="114FFB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i="0"/>
            </a:p>
          </p:txBody>
        </p:sp>
        <p:sp>
          <p:nvSpPr>
            <p:cNvPr id="21554" name="Rectangle 171"/>
            <p:cNvSpPr>
              <a:spLocks noChangeArrowheads="1"/>
            </p:cNvSpPr>
            <p:nvPr/>
          </p:nvSpPr>
          <p:spPr bwMode="auto">
            <a:xfrm>
              <a:off x="2293" y="4057"/>
              <a:ext cx="11" cy="89"/>
            </a:xfrm>
            <a:prstGeom prst="rect">
              <a:avLst/>
            </a:prstGeom>
            <a:solidFill>
              <a:srgbClr val="114FFB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i="0"/>
            </a:p>
          </p:txBody>
        </p:sp>
        <p:graphicFrame>
          <p:nvGraphicFramePr>
            <p:cNvPr id="21555" name="Object 10"/>
            <p:cNvGraphicFramePr>
              <a:graphicFrameLocks noChangeAspect="1"/>
            </p:cNvGraphicFramePr>
            <p:nvPr/>
          </p:nvGraphicFramePr>
          <p:xfrm flipH="1">
            <a:off x="1346" y="3704"/>
            <a:ext cx="265" cy="370"/>
          </p:xfrm>
          <a:graphic>
            <a:graphicData uri="http://schemas.openxmlformats.org/presentationml/2006/ole">
              <p:oleObj spid="_x0000_s21555" name="剪辑" r:id="rId11" imgW="2735263" imgH="3825875" progId="MS_ClipArt_Gallery.2">
                <p:embed/>
              </p:oleObj>
            </a:graphicData>
          </a:graphic>
        </p:graphicFrame>
        <p:sp>
          <p:nvSpPr>
            <p:cNvPr id="21556" name="Rectangle 173"/>
            <p:cNvSpPr>
              <a:spLocks noChangeArrowheads="1"/>
            </p:cNvSpPr>
            <p:nvPr/>
          </p:nvSpPr>
          <p:spPr bwMode="auto">
            <a:xfrm>
              <a:off x="1501" y="4063"/>
              <a:ext cx="11" cy="89"/>
            </a:xfrm>
            <a:prstGeom prst="rect">
              <a:avLst/>
            </a:prstGeom>
            <a:solidFill>
              <a:srgbClr val="114FFB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i="0"/>
            </a:p>
          </p:txBody>
        </p:sp>
      </p:grpSp>
      <p:sp>
        <p:nvSpPr>
          <p:cNvPr id="2497710" name="Text Box 174"/>
          <p:cNvSpPr txBox="1">
            <a:spLocks noChangeArrowheads="1"/>
          </p:cNvSpPr>
          <p:nvPr/>
        </p:nvSpPr>
        <p:spPr bwMode="auto">
          <a:xfrm>
            <a:off x="6938963" y="3170238"/>
            <a:ext cx="1036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1600" i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采买员</a:t>
            </a:r>
          </a:p>
        </p:txBody>
      </p:sp>
      <p:sp>
        <p:nvSpPr>
          <p:cNvPr id="2497711" name="Text Box 175"/>
          <p:cNvSpPr txBox="1">
            <a:spLocks noChangeArrowheads="1"/>
          </p:cNvSpPr>
          <p:nvPr/>
        </p:nvSpPr>
        <p:spPr bwMode="auto">
          <a:xfrm>
            <a:off x="6843713" y="4729163"/>
            <a:ext cx="12461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1600" i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借还管理员</a:t>
            </a:r>
          </a:p>
        </p:txBody>
      </p:sp>
      <p:sp>
        <p:nvSpPr>
          <p:cNvPr id="2497712" name="Text Box 176"/>
          <p:cNvSpPr txBox="1">
            <a:spLocks noChangeArrowheads="1"/>
          </p:cNvSpPr>
          <p:nvPr/>
        </p:nvSpPr>
        <p:spPr bwMode="auto">
          <a:xfrm>
            <a:off x="6802438" y="5532438"/>
            <a:ext cx="1458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1600" i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借书证管理员</a:t>
            </a:r>
          </a:p>
        </p:txBody>
      </p:sp>
      <p:graphicFrame>
        <p:nvGraphicFramePr>
          <p:cNvPr id="2497713" name="Object 8"/>
          <p:cNvGraphicFramePr>
            <a:graphicFrameLocks noChangeAspect="1"/>
          </p:cNvGraphicFramePr>
          <p:nvPr/>
        </p:nvGraphicFramePr>
        <p:xfrm>
          <a:off x="6202363" y="3675063"/>
          <a:ext cx="717550" cy="449262"/>
        </p:xfrm>
        <a:graphic>
          <a:graphicData uri="http://schemas.openxmlformats.org/presentationml/2006/ole">
            <p:oleObj spid="_x0000_s21529" name="剪辑" r:id="rId12" imgW="386405" imgH="501504" progId="MS_ClipArt_Gallery.2">
              <p:embed/>
            </p:oleObj>
          </a:graphicData>
        </a:graphic>
      </p:graphicFrame>
      <p:sp>
        <p:nvSpPr>
          <p:cNvPr id="2497714" name="Rectangle 178"/>
          <p:cNvSpPr>
            <a:spLocks noChangeArrowheads="1"/>
          </p:cNvSpPr>
          <p:nvPr/>
        </p:nvSpPr>
        <p:spPr bwMode="auto">
          <a:xfrm>
            <a:off x="5818188" y="3416300"/>
            <a:ext cx="18383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1600" i="0">
                <a:latin typeface="楷体_GB2312" pitchFamily="49" charset="-122"/>
                <a:ea typeface="楷体_GB2312" pitchFamily="49" charset="-122"/>
              </a:rPr>
              <a:t>图书编目管理程序</a:t>
            </a:r>
          </a:p>
        </p:txBody>
      </p:sp>
      <p:sp>
        <p:nvSpPr>
          <p:cNvPr id="2497715" name="Text Box 179"/>
          <p:cNvSpPr txBox="1">
            <a:spLocks noChangeArrowheads="1"/>
          </p:cNvSpPr>
          <p:nvPr/>
        </p:nvSpPr>
        <p:spPr bwMode="auto">
          <a:xfrm>
            <a:off x="6853238" y="3689350"/>
            <a:ext cx="111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i="0">
                <a:solidFill>
                  <a:srgbClr val="CC0000"/>
                </a:solidFill>
                <a:ea typeface="隶书" pitchFamily="49" charset="-122"/>
              </a:rPr>
              <a:t>DBAP 2</a:t>
            </a:r>
          </a:p>
        </p:txBody>
      </p:sp>
      <p:graphicFrame>
        <p:nvGraphicFramePr>
          <p:cNvPr id="2497716" name="Object 9"/>
          <p:cNvGraphicFramePr>
            <a:graphicFrameLocks noChangeAspect="1"/>
          </p:cNvGraphicFramePr>
          <p:nvPr/>
        </p:nvGraphicFramePr>
        <p:xfrm flipH="1">
          <a:off x="8196263" y="3476625"/>
          <a:ext cx="639762" cy="727075"/>
        </p:xfrm>
        <a:graphic>
          <a:graphicData uri="http://schemas.openxmlformats.org/presentationml/2006/ole">
            <p:oleObj spid="_x0000_s21532" name="剪辑" r:id="rId13" imgW="2376526" imgH="2343607" progId="MS_ClipArt_Gallery.2">
              <p:embed/>
            </p:oleObj>
          </a:graphicData>
        </a:graphic>
      </p:graphicFrame>
      <p:sp>
        <p:nvSpPr>
          <p:cNvPr id="2497717" name="Text Box 181"/>
          <p:cNvSpPr txBox="1">
            <a:spLocks noChangeArrowheads="1"/>
          </p:cNvSpPr>
          <p:nvPr/>
        </p:nvSpPr>
        <p:spPr bwMode="auto">
          <a:xfrm>
            <a:off x="6951663" y="3932238"/>
            <a:ext cx="1036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1600" i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编目员</a:t>
            </a:r>
          </a:p>
        </p:txBody>
      </p:sp>
      <p:sp>
        <p:nvSpPr>
          <p:cNvPr id="21534" name="Rectangle 182"/>
          <p:cNvSpPr>
            <a:spLocks noChangeArrowheads="1"/>
          </p:cNvSpPr>
          <p:nvPr/>
        </p:nvSpPr>
        <p:spPr bwMode="auto">
          <a:xfrm>
            <a:off x="222250" y="1343025"/>
            <a:ext cx="72993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i="0">
                <a:latin typeface="Times New Roman" pitchFamily="18" charset="0"/>
                <a:ea typeface="楷体_GB2312" pitchFamily="49" charset="-122"/>
              </a:rPr>
              <a:t>数据库系统（工作环境）示例：图书管理数据库系统</a:t>
            </a:r>
          </a:p>
        </p:txBody>
      </p:sp>
      <p:sp>
        <p:nvSpPr>
          <p:cNvPr id="21535" name="Text Box 16"/>
          <p:cNvSpPr txBox="1">
            <a:spLocks noChangeArrowheads="1"/>
          </p:cNvSpPr>
          <p:nvPr/>
        </p:nvSpPr>
        <p:spPr bwMode="auto">
          <a:xfrm>
            <a:off x="279400" y="334963"/>
            <a:ext cx="5154613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(2)</a:t>
            </a:r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数据库系统的几个构成部分</a:t>
            </a: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7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7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97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97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97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97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97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97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97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97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97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97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97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97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97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97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97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97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97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97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97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97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97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97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97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97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97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97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97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97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97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97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97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97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97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97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97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497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97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97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97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97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97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97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97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97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497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497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497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497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497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497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7538" grpId="0" animBg="1"/>
      <p:bldP spid="2497539" grpId="0"/>
      <p:bldP spid="2497540" grpId="0"/>
      <p:bldP spid="2497546" grpId="0"/>
      <p:bldP spid="2497549" grpId="0"/>
      <p:bldP spid="2497550" grpId="0"/>
      <p:bldP spid="2497551" grpId="0"/>
      <p:bldP spid="2497552" grpId="0"/>
      <p:bldP spid="2497553" grpId="0"/>
      <p:bldP spid="2497560" grpId="0" animBg="1"/>
      <p:bldP spid="2497561" grpId="0"/>
      <p:bldP spid="2497562" grpId="0"/>
      <p:bldP spid="2497710" grpId="0"/>
      <p:bldP spid="2497711" grpId="0"/>
      <p:bldP spid="2497712" grpId="0"/>
      <p:bldP spid="2497714" grpId="0"/>
      <p:bldP spid="2497715" grpId="0"/>
      <p:bldP spid="24977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5106988"/>
            <a:ext cx="9144000" cy="4000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 i="0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911225" y="4705350"/>
            <a:ext cx="84613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57163" y="4476750"/>
            <a:ext cx="1355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600" i="0">
                <a:ea typeface="楷体_GB2312" pitchFamily="49" charset="-122"/>
              </a:rPr>
              <a:t>表名</a:t>
            </a:r>
          </a:p>
          <a:p>
            <a:pPr eaLnBrk="1" hangingPunct="1"/>
            <a:r>
              <a:rPr lang="zh-CN" altLang="en-US" sz="1600" i="0">
                <a:ea typeface="楷体_GB2312" pitchFamily="49" charset="-122"/>
              </a:rPr>
              <a:t>表标题</a:t>
            </a:r>
            <a:r>
              <a:rPr lang="en-US" altLang="zh-CN" sz="1600" i="0">
                <a:ea typeface="楷体_GB2312" pitchFamily="49" charset="-122"/>
              </a:rPr>
              <a:t>(</a:t>
            </a:r>
            <a:r>
              <a:rPr lang="zh-CN" altLang="en-US" sz="1600" i="0">
                <a:ea typeface="楷体_GB2312" pitchFamily="49" charset="-122"/>
              </a:rPr>
              <a:t>格式</a:t>
            </a:r>
            <a:r>
              <a:rPr lang="en-US" altLang="zh-CN" sz="1600" i="0">
                <a:ea typeface="楷体_GB2312" pitchFamily="49" charset="-122"/>
              </a:rPr>
              <a:t>)</a:t>
            </a:r>
            <a:endParaRPr lang="en-US" altLang="zh-CN" sz="1600" i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344488" y="1384300"/>
            <a:ext cx="8250237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i="0">
                <a:solidFill>
                  <a:schemeClr val="accent2"/>
                </a:solidFill>
                <a:ea typeface="楷体_GB2312" pitchFamily="49" charset="-122"/>
              </a:rPr>
              <a:t>数据库定义</a:t>
            </a:r>
            <a:r>
              <a:rPr lang="en-US" altLang="zh-CN" sz="2400" i="0">
                <a:solidFill>
                  <a:schemeClr val="accent2"/>
                </a:solidFill>
                <a:ea typeface="楷体_GB2312" pitchFamily="49" charset="-122"/>
              </a:rPr>
              <a:t>: </a:t>
            </a:r>
            <a:r>
              <a:rPr lang="zh-CN" altLang="en-US" sz="2400" i="0">
                <a:solidFill>
                  <a:schemeClr val="accent2"/>
                </a:solidFill>
                <a:ea typeface="楷体_GB2312" pitchFamily="49" charset="-122"/>
              </a:rPr>
              <a:t>定义数据库中数据表的名称、标题（内含的属性名称及对该属性的值的要求）等。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q"/>
            </a:pP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 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DBMS</a:t>
            </a: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提供一套</a:t>
            </a:r>
            <a:r>
              <a:rPr lang="zh-CN" altLang="en-US" i="0" u="sng">
                <a:ea typeface="楷体_GB2312" pitchFamily="49" charset="-122"/>
              </a:rPr>
              <a:t>数据定义语言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(</a:t>
            </a:r>
            <a:r>
              <a:rPr lang="en-US" altLang="zh-CN" i="0">
                <a:ea typeface="楷体_GB2312" pitchFamily="49" charset="-122"/>
              </a:rPr>
              <a:t>DDL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:Data Definition Language)</a:t>
            </a: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给用户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q"/>
            </a:pP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 用户使用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DDL</a:t>
            </a: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描述其所要建立表的格式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q"/>
            </a:pP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 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DBMS</a:t>
            </a: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依照用户的定义，创建数据库及其中的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Table</a:t>
            </a:r>
          </a:p>
        </p:txBody>
      </p:sp>
      <p:pic>
        <p:nvPicPr>
          <p:cNvPr id="2355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4313" y="4522788"/>
            <a:ext cx="4238625" cy="495300"/>
          </a:xfrm>
          <a:prstGeom prst="rect">
            <a:avLst/>
          </a:prstGeom>
          <a:noFill/>
          <a:ln w="38100" cmpd="dbl">
            <a:solidFill>
              <a:srgbClr val="CC0000"/>
            </a:solidFill>
            <a:miter lim="800000"/>
            <a:headEnd/>
            <a:tailEnd/>
          </a:ln>
        </p:spPr>
      </p:pic>
      <p:grpSp>
        <p:nvGrpSpPr>
          <p:cNvPr id="23559" name="Group 9"/>
          <p:cNvGrpSpPr>
            <a:grpSpLocks/>
          </p:cNvGrpSpPr>
          <p:nvPr/>
        </p:nvGrpSpPr>
        <p:grpSpPr bwMode="auto">
          <a:xfrm>
            <a:off x="8212138" y="4465638"/>
            <a:ext cx="906462" cy="1508125"/>
            <a:chOff x="5205" y="3021"/>
            <a:chExt cx="571" cy="950"/>
          </a:xfrm>
        </p:grpSpPr>
        <p:graphicFrame>
          <p:nvGraphicFramePr>
            <p:cNvPr id="23569" name="Object 2"/>
            <p:cNvGraphicFramePr>
              <a:graphicFrameLocks noChangeAspect="1"/>
            </p:cNvGraphicFramePr>
            <p:nvPr/>
          </p:nvGraphicFramePr>
          <p:xfrm>
            <a:off x="5210" y="3021"/>
            <a:ext cx="489" cy="486"/>
          </p:xfrm>
          <a:graphic>
            <a:graphicData uri="http://schemas.openxmlformats.org/presentationml/2006/ole">
              <p:oleObj spid="_x0000_s23569" name="剪辑" r:id="rId5" imgW="1879092" imgH="1674266" progId="MS_ClipArt_Gallery.2">
                <p:embed/>
              </p:oleObj>
            </a:graphicData>
          </a:graphic>
        </p:graphicFrame>
        <p:sp>
          <p:nvSpPr>
            <p:cNvPr id="23570" name="Text Box 11"/>
            <p:cNvSpPr txBox="1">
              <a:spLocks noChangeArrowheads="1"/>
            </p:cNvSpPr>
            <p:nvPr/>
          </p:nvSpPr>
          <p:spPr bwMode="auto">
            <a:xfrm>
              <a:off x="5205" y="3529"/>
              <a:ext cx="57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i="0">
                  <a:solidFill>
                    <a:srgbClr val="CC0000"/>
                  </a:solidFill>
                  <a:ea typeface="楷体_GB2312" pitchFamily="49" charset="-122"/>
                </a:rPr>
                <a:t>用户</a:t>
              </a:r>
            </a:p>
            <a:p>
              <a:pPr eaLnBrk="1" hangingPunct="1"/>
              <a:r>
                <a:rPr lang="en-US" altLang="zh-CN" i="0">
                  <a:solidFill>
                    <a:srgbClr val="CC0000"/>
                  </a:solidFill>
                  <a:ea typeface="楷体_GB2312" pitchFamily="49" charset="-122"/>
                </a:rPr>
                <a:t>DBAP</a:t>
              </a:r>
              <a:endParaRPr lang="en-US" altLang="zh-CN" i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pic>
        <p:nvPicPr>
          <p:cNvPr id="23560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87488" y="5118100"/>
            <a:ext cx="4248150" cy="136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561" name="Group 13"/>
          <p:cNvGrpSpPr>
            <a:grpSpLocks/>
          </p:cNvGrpSpPr>
          <p:nvPr/>
        </p:nvGrpSpPr>
        <p:grpSpPr bwMode="auto">
          <a:xfrm>
            <a:off x="5311775" y="4181475"/>
            <a:ext cx="3027363" cy="1792288"/>
            <a:chOff x="3378" y="2842"/>
            <a:chExt cx="1907" cy="1129"/>
          </a:xfrm>
        </p:grpSpPr>
        <p:sp>
          <p:nvSpPr>
            <p:cNvPr id="23567" name="Text Box 14"/>
            <p:cNvSpPr txBox="1">
              <a:spLocks noChangeArrowheads="1"/>
            </p:cNvSpPr>
            <p:nvPr/>
          </p:nvSpPr>
          <p:spPr bwMode="auto">
            <a:xfrm>
              <a:off x="4051" y="3721"/>
              <a:ext cx="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i="0">
                  <a:solidFill>
                    <a:srgbClr val="CC0000"/>
                  </a:solidFill>
                  <a:ea typeface="隶书" pitchFamily="49" charset="-122"/>
                </a:rPr>
                <a:t>DBMS</a:t>
              </a:r>
              <a:endParaRPr lang="en-US" altLang="zh-CN" i="0">
                <a:solidFill>
                  <a:schemeClr val="bg1"/>
                </a:solidFill>
                <a:ea typeface="隶书" pitchFamily="49" charset="-122"/>
              </a:endParaRPr>
            </a:p>
          </p:txBody>
        </p:sp>
        <p:sp>
          <p:nvSpPr>
            <p:cNvPr id="23568" name="AutoShape 15"/>
            <p:cNvSpPr>
              <a:spLocks noChangeArrowheads="1"/>
            </p:cNvSpPr>
            <p:nvPr/>
          </p:nvSpPr>
          <p:spPr bwMode="auto">
            <a:xfrm>
              <a:off x="3378" y="2842"/>
              <a:ext cx="1907" cy="837"/>
            </a:xfrm>
            <a:prstGeom prst="leftRightArrowCallout">
              <a:avLst>
                <a:gd name="adj1" fmla="val 25000"/>
                <a:gd name="adj2" fmla="val 25000"/>
                <a:gd name="adj3" fmla="val 28480"/>
                <a:gd name="adj4" fmla="val 500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i="0"/>
            </a:p>
          </p:txBody>
        </p:sp>
      </p:grpSp>
      <p:sp>
        <p:nvSpPr>
          <p:cNvPr id="23562" name="Rectangle 16"/>
          <p:cNvSpPr>
            <a:spLocks noChangeArrowheads="1"/>
          </p:cNvSpPr>
          <p:nvPr/>
        </p:nvSpPr>
        <p:spPr bwMode="auto">
          <a:xfrm>
            <a:off x="6007100" y="4559300"/>
            <a:ext cx="18621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i="0">
                <a:ea typeface="楷体_GB2312" pitchFamily="49" charset="-122"/>
              </a:rPr>
              <a:t>1. </a:t>
            </a:r>
            <a:r>
              <a:rPr lang="zh-CN" altLang="en-US" sz="1600" i="0">
                <a:ea typeface="楷体_GB2312" pitchFamily="49" charset="-122"/>
              </a:rPr>
              <a:t>执行定义操作，</a:t>
            </a:r>
          </a:p>
          <a:p>
            <a:pPr eaLnBrk="1" hangingPunct="1"/>
            <a:r>
              <a:rPr lang="zh-CN" altLang="en-US" sz="1600" i="0">
                <a:ea typeface="楷体_GB2312" pitchFamily="49" charset="-122"/>
              </a:rPr>
              <a:t>创建数据库</a:t>
            </a:r>
          </a:p>
        </p:txBody>
      </p:sp>
      <p:grpSp>
        <p:nvGrpSpPr>
          <p:cNvPr id="23563" name="Group 17"/>
          <p:cNvGrpSpPr>
            <a:grpSpLocks/>
          </p:cNvGrpSpPr>
          <p:nvPr/>
        </p:nvGrpSpPr>
        <p:grpSpPr bwMode="auto">
          <a:xfrm>
            <a:off x="231775" y="5054600"/>
            <a:ext cx="1289050" cy="1516063"/>
            <a:chOff x="304" y="1958"/>
            <a:chExt cx="812" cy="955"/>
          </a:xfrm>
        </p:grpSpPr>
        <p:sp>
          <p:nvSpPr>
            <p:cNvPr id="23565" name="AutoShape 18"/>
            <p:cNvSpPr>
              <a:spLocks noChangeArrowheads="1"/>
            </p:cNvSpPr>
            <p:nvPr/>
          </p:nvSpPr>
          <p:spPr bwMode="auto">
            <a:xfrm>
              <a:off x="304" y="1964"/>
              <a:ext cx="812" cy="949"/>
            </a:xfrm>
            <a:prstGeom prst="can">
              <a:avLst>
                <a:gd name="adj" fmla="val 29218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i="0"/>
            </a:p>
          </p:txBody>
        </p:sp>
        <p:sp>
          <p:nvSpPr>
            <p:cNvPr id="23566" name="Text Box 19"/>
            <p:cNvSpPr txBox="1">
              <a:spLocks noChangeArrowheads="1"/>
            </p:cNvSpPr>
            <p:nvPr/>
          </p:nvSpPr>
          <p:spPr bwMode="auto">
            <a:xfrm>
              <a:off x="400" y="1958"/>
              <a:ext cx="6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i="0">
                  <a:solidFill>
                    <a:srgbClr val="CC0000"/>
                  </a:solidFill>
                  <a:ea typeface="楷体_GB2312" pitchFamily="49" charset="-122"/>
                </a:rPr>
                <a:t>数据库</a:t>
              </a:r>
            </a:p>
          </p:txBody>
        </p:sp>
      </p:grpSp>
      <p:sp>
        <p:nvSpPr>
          <p:cNvPr id="23564" name="Text Box 16"/>
          <p:cNvSpPr txBox="1">
            <a:spLocks noChangeArrowheads="1"/>
          </p:cNvSpPr>
          <p:nvPr/>
        </p:nvSpPr>
        <p:spPr bwMode="auto">
          <a:xfrm>
            <a:off x="330200" y="282575"/>
            <a:ext cx="4935538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(3)</a:t>
            </a:r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数据库管理系统的基本功能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5106988"/>
            <a:ext cx="9144000" cy="4000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 i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5900" y="4752975"/>
            <a:ext cx="4238625" cy="1343025"/>
          </a:xfrm>
          <a:prstGeom prst="rect">
            <a:avLst/>
          </a:prstGeom>
          <a:noFill/>
          <a:ln w="38100" cmpd="dbl">
            <a:solidFill>
              <a:srgbClr val="CC0000"/>
            </a:solidFill>
            <a:miter lim="800000"/>
            <a:headEnd/>
            <a:tailEnd/>
          </a:ln>
        </p:spPr>
      </p:pic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204788" y="1285875"/>
            <a:ext cx="85947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i="0">
                <a:solidFill>
                  <a:schemeClr val="accent2"/>
                </a:solidFill>
                <a:ea typeface="楷体_GB2312" pitchFamily="49" charset="-122"/>
              </a:rPr>
              <a:t>数据库操纵</a:t>
            </a:r>
            <a:r>
              <a:rPr lang="en-US" altLang="zh-CN" sz="2400" i="0">
                <a:solidFill>
                  <a:schemeClr val="accent2"/>
                </a:solidFill>
                <a:ea typeface="楷体_GB2312" pitchFamily="49" charset="-122"/>
              </a:rPr>
              <a:t>: </a:t>
            </a:r>
            <a:r>
              <a:rPr lang="zh-CN" altLang="en-US" sz="2400" i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向数据库的</a:t>
            </a:r>
            <a:r>
              <a:rPr lang="en-US" altLang="zh-CN" sz="2400" i="0">
                <a:solidFill>
                  <a:schemeClr val="accent2"/>
                </a:solidFill>
                <a:ea typeface="楷体_GB2312" pitchFamily="49" charset="-122"/>
              </a:rPr>
              <a:t>Table</a:t>
            </a:r>
            <a:r>
              <a:rPr lang="zh-CN" altLang="en-US" sz="2400" i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中增加</a:t>
            </a:r>
            <a:r>
              <a:rPr lang="en-US" altLang="zh-CN" sz="2400" i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i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删除</a:t>
            </a:r>
            <a:r>
              <a:rPr lang="en-US" altLang="zh-CN" sz="2400" i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i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更新数据及对数据进行查询、检索、统计</a:t>
            </a:r>
            <a:r>
              <a:rPr lang="zh-CN" altLang="en-US" sz="2400" i="0">
                <a:solidFill>
                  <a:schemeClr val="accent2"/>
                </a:solidFill>
                <a:ea typeface="楷体_GB2312" pitchFamily="49" charset="-122"/>
              </a:rPr>
              <a:t>等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q"/>
            </a:pP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 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DBMS</a:t>
            </a: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提供一套</a:t>
            </a:r>
            <a:r>
              <a:rPr lang="zh-CN" altLang="en-US" i="0" u="sng">
                <a:ea typeface="楷体_GB2312" pitchFamily="49" charset="-122"/>
              </a:rPr>
              <a:t>数据操纵语言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(</a:t>
            </a:r>
            <a:r>
              <a:rPr lang="en-US" altLang="zh-CN" i="0">
                <a:ea typeface="楷体_GB2312" pitchFamily="49" charset="-122"/>
              </a:rPr>
              <a:t>DML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:Data Manipulation Language)</a:t>
            </a: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给用户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q"/>
            </a:pP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 用户使用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DML</a:t>
            </a: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描述其所要进行的增、删、改、查等操作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q"/>
            </a:pP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 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DBMS</a:t>
            </a: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依照用户的操作描述，实际执行这些操作</a:t>
            </a:r>
          </a:p>
        </p:txBody>
      </p:sp>
      <p:pic>
        <p:nvPicPr>
          <p:cNvPr id="2560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84313" y="4179888"/>
            <a:ext cx="42386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606" name="Group 8"/>
          <p:cNvGrpSpPr>
            <a:grpSpLocks/>
          </p:cNvGrpSpPr>
          <p:nvPr/>
        </p:nvGrpSpPr>
        <p:grpSpPr bwMode="auto">
          <a:xfrm>
            <a:off x="8262938" y="5087938"/>
            <a:ext cx="906462" cy="1508125"/>
            <a:chOff x="5205" y="3021"/>
            <a:chExt cx="571" cy="950"/>
          </a:xfrm>
        </p:grpSpPr>
        <p:graphicFrame>
          <p:nvGraphicFramePr>
            <p:cNvPr id="25618" name="Object 2"/>
            <p:cNvGraphicFramePr>
              <a:graphicFrameLocks noChangeAspect="1"/>
            </p:cNvGraphicFramePr>
            <p:nvPr/>
          </p:nvGraphicFramePr>
          <p:xfrm>
            <a:off x="5210" y="3021"/>
            <a:ext cx="489" cy="486"/>
          </p:xfrm>
          <a:graphic>
            <a:graphicData uri="http://schemas.openxmlformats.org/presentationml/2006/ole">
              <p:oleObj spid="_x0000_s25618" name="剪辑" r:id="rId6" imgW="1879092" imgH="1674266" progId="MS_ClipArt_Gallery.2">
                <p:embed/>
              </p:oleObj>
            </a:graphicData>
          </a:graphic>
        </p:graphicFrame>
        <p:sp>
          <p:nvSpPr>
            <p:cNvPr id="25619" name="Text Box 10"/>
            <p:cNvSpPr txBox="1">
              <a:spLocks noChangeArrowheads="1"/>
            </p:cNvSpPr>
            <p:nvPr/>
          </p:nvSpPr>
          <p:spPr bwMode="auto">
            <a:xfrm>
              <a:off x="5205" y="3529"/>
              <a:ext cx="57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i="0">
                  <a:solidFill>
                    <a:srgbClr val="CC0000"/>
                  </a:solidFill>
                  <a:ea typeface="楷体_GB2312" pitchFamily="49" charset="-122"/>
                </a:rPr>
                <a:t>用户</a:t>
              </a:r>
            </a:p>
            <a:p>
              <a:pPr eaLnBrk="1" hangingPunct="1"/>
              <a:r>
                <a:rPr lang="en-US" altLang="zh-CN" i="0">
                  <a:solidFill>
                    <a:srgbClr val="CC0000"/>
                  </a:solidFill>
                  <a:ea typeface="楷体_GB2312" pitchFamily="49" charset="-122"/>
                </a:rPr>
                <a:t>DBAP</a:t>
              </a:r>
              <a:endParaRPr lang="en-US" altLang="zh-CN" i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5607" name="Group 11"/>
          <p:cNvGrpSpPr>
            <a:grpSpLocks/>
          </p:cNvGrpSpPr>
          <p:nvPr/>
        </p:nvGrpSpPr>
        <p:grpSpPr bwMode="auto">
          <a:xfrm>
            <a:off x="5362575" y="4803775"/>
            <a:ext cx="3027363" cy="1792288"/>
            <a:chOff x="3378" y="2842"/>
            <a:chExt cx="1907" cy="1129"/>
          </a:xfrm>
        </p:grpSpPr>
        <p:sp>
          <p:nvSpPr>
            <p:cNvPr id="25616" name="Text Box 12"/>
            <p:cNvSpPr txBox="1">
              <a:spLocks noChangeArrowheads="1"/>
            </p:cNvSpPr>
            <p:nvPr/>
          </p:nvSpPr>
          <p:spPr bwMode="auto">
            <a:xfrm>
              <a:off x="4051" y="3721"/>
              <a:ext cx="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i="0">
                  <a:solidFill>
                    <a:srgbClr val="CC0000"/>
                  </a:solidFill>
                  <a:ea typeface="隶书" pitchFamily="49" charset="-122"/>
                </a:rPr>
                <a:t>DBMS</a:t>
              </a:r>
              <a:endParaRPr lang="en-US" altLang="zh-CN" i="0">
                <a:solidFill>
                  <a:schemeClr val="bg1"/>
                </a:solidFill>
                <a:ea typeface="隶书" pitchFamily="49" charset="-122"/>
              </a:endParaRPr>
            </a:p>
          </p:txBody>
        </p:sp>
        <p:sp>
          <p:nvSpPr>
            <p:cNvPr id="25617" name="AutoShape 13"/>
            <p:cNvSpPr>
              <a:spLocks noChangeArrowheads="1"/>
            </p:cNvSpPr>
            <p:nvPr/>
          </p:nvSpPr>
          <p:spPr bwMode="auto">
            <a:xfrm>
              <a:off x="3378" y="2842"/>
              <a:ext cx="1907" cy="837"/>
            </a:xfrm>
            <a:prstGeom prst="leftRightArrowCallout">
              <a:avLst>
                <a:gd name="adj1" fmla="val 25000"/>
                <a:gd name="adj2" fmla="val 25000"/>
                <a:gd name="adj3" fmla="val 28480"/>
                <a:gd name="adj4" fmla="val 500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i="0"/>
            </a:p>
          </p:txBody>
        </p:sp>
      </p:grpSp>
      <p:sp>
        <p:nvSpPr>
          <p:cNvPr id="25608" name="Rectangle 14"/>
          <p:cNvSpPr>
            <a:spLocks noChangeArrowheads="1"/>
          </p:cNvSpPr>
          <p:nvPr/>
        </p:nvSpPr>
        <p:spPr bwMode="auto">
          <a:xfrm>
            <a:off x="6269038" y="4937125"/>
            <a:ext cx="14176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600" i="0">
                <a:ea typeface="楷体_GB2312" pitchFamily="49" charset="-122"/>
              </a:rPr>
              <a:t>2. </a:t>
            </a:r>
            <a:r>
              <a:rPr lang="zh-CN" altLang="en-US" sz="1600" i="0">
                <a:ea typeface="楷体_GB2312" pitchFamily="49" charset="-122"/>
              </a:rPr>
              <a:t>对表的内容执行增加、删除、更新、检索等操作</a:t>
            </a:r>
          </a:p>
        </p:txBody>
      </p:sp>
      <p:grpSp>
        <p:nvGrpSpPr>
          <p:cNvPr id="25609" name="Group 15"/>
          <p:cNvGrpSpPr>
            <a:grpSpLocks/>
          </p:cNvGrpSpPr>
          <p:nvPr/>
        </p:nvGrpSpPr>
        <p:grpSpPr bwMode="auto">
          <a:xfrm>
            <a:off x="104775" y="4019550"/>
            <a:ext cx="1289050" cy="1516063"/>
            <a:chOff x="304" y="1958"/>
            <a:chExt cx="812" cy="955"/>
          </a:xfrm>
        </p:grpSpPr>
        <p:sp>
          <p:nvSpPr>
            <p:cNvPr id="25614" name="AutoShape 16"/>
            <p:cNvSpPr>
              <a:spLocks noChangeArrowheads="1"/>
            </p:cNvSpPr>
            <p:nvPr/>
          </p:nvSpPr>
          <p:spPr bwMode="auto">
            <a:xfrm>
              <a:off x="304" y="1964"/>
              <a:ext cx="812" cy="949"/>
            </a:xfrm>
            <a:prstGeom prst="can">
              <a:avLst>
                <a:gd name="adj" fmla="val 29218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i="0"/>
            </a:p>
          </p:txBody>
        </p:sp>
        <p:sp>
          <p:nvSpPr>
            <p:cNvPr id="25615" name="Text Box 17"/>
            <p:cNvSpPr txBox="1">
              <a:spLocks noChangeArrowheads="1"/>
            </p:cNvSpPr>
            <p:nvPr/>
          </p:nvSpPr>
          <p:spPr bwMode="auto">
            <a:xfrm>
              <a:off x="400" y="1958"/>
              <a:ext cx="6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i="0">
                  <a:solidFill>
                    <a:srgbClr val="CC0000"/>
                  </a:solidFill>
                  <a:ea typeface="楷体_GB2312" pitchFamily="49" charset="-122"/>
                </a:rPr>
                <a:t>数据库</a:t>
              </a:r>
            </a:p>
          </p:txBody>
        </p:sp>
      </p:grpSp>
      <p:sp>
        <p:nvSpPr>
          <p:cNvPr id="25610" name="Line 18"/>
          <p:cNvSpPr>
            <a:spLocks noChangeShapeType="1"/>
          </p:cNvSpPr>
          <p:nvPr/>
        </p:nvSpPr>
        <p:spPr bwMode="auto">
          <a:xfrm flipH="1">
            <a:off x="1249363" y="5856288"/>
            <a:ext cx="27305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Line 19"/>
          <p:cNvSpPr>
            <a:spLocks noChangeShapeType="1"/>
          </p:cNvSpPr>
          <p:nvPr/>
        </p:nvSpPr>
        <p:spPr bwMode="auto">
          <a:xfrm flipH="1">
            <a:off x="1187450" y="6080125"/>
            <a:ext cx="27305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5612" name="Picture 2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7325" y="6207125"/>
            <a:ext cx="4219575" cy="269875"/>
          </a:xfrm>
          <a:prstGeom prst="rect">
            <a:avLst/>
          </a:prstGeom>
          <a:noFill/>
          <a:ln w="9525">
            <a:solidFill>
              <a:srgbClr val="FF0066"/>
            </a:solidFill>
            <a:prstDash val="sysDot"/>
            <a:miter lim="800000"/>
            <a:headEnd/>
            <a:tailEnd/>
          </a:ln>
        </p:spPr>
      </p:pic>
      <p:sp>
        <p:nvSpPr>
          <p:cNvPr id="25613" name="Text Box 16"/>
          <p:cNvSpPr txBox="1">
            <a:spLocks noChangeArrowheads="1"/>
          </p:cNvSpPr>
          <p:nvPr/>
        </p:nvSpPr>
        <p:spPr bwMode="auto">
          <a:xfrm>
            <a:off x="395288" y="322263"/>
            <a:ext cx="493395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(3)</a:t>
            </a:r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数据库管理系统的基本功能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5106988"/>
            <a:ext cx="9144000" cy="4000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 i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5900" y="4918075"/>
            <a:ext cx="38004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177800" y="1422400"/>
            <a:ext cx="8594725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i="0">
                <a:solidFill>
                  <a:schemeClr val="accent2"/>
                </a:solidFill>
                <a:ea typeface="楷体_GB2312" pitchFamily="49" charset="-122"/>
              </a:rPr>
              <a:t>数据库控制</a:t>
            </a:r>
            <a:r>
              <a:rPr lang="en-US" altLang="zh-CN" i="0">
                <a:solidFill>
                  <a:schemeClr val="accent2"/>
                </a:solidFill>
                <a:ea typeface="楷体_GB2312" pitchFamily="49" charset="-122"/>
              </a:rPr>
              <a:t>: </a:t>
            </a:r>
            <a:r>
              <a:rPr lang="zh-CN" altLang="en-US" i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控制数据库中数据的使用</a:t>
            </a:r>
            <a:r>
              <a:rPr lang="en-US" altLang="zh-CN" i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i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哪些用户可以使用</a:t>
            </a:r>
            <a:r>
              <a:rPr lang="en-US" altLang="zh-CN" i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i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哪些不可以</a:t>
            </a:r>
            <a:endParaRPr lang="zh-CN" altLang="en-US" i="0">
              <a:solidFill>
                <a:schemeClr val="accent2"/>
              </a:solidFill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q"/>
            </a:pP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 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DBMS</a:t>
            </a: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提供一套</a:t>
            </a:r>
            <a:r>
              <a:rPr lang="zh-CN" altLang="en-US" i="0" u="sng">
                <a:ea typeface="楷体_GB2312" pitchFamily="49" charset="-122"/>
              </a:rPr>
              <a:t>数据控制语言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(</a:t>
            </a:r>
            <a:r>
              <a:rPr lang="en-US" altLang="zh-CN" i="0">
                <a:ea typeface="楷体_GB2312" pitchFamily="49" charset="-122"/>
              </a:rPr>
              <a:t>DCL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:Data Control Language)</a:t>
            </a: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给用户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q"/>
            </a:pP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 用户使用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DCL</a:t>
            </a: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描述其对数据库所要实施的控制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q"/>
            </a:pP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 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DBMS</a:t>
            </a: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依照用户的描述，实际进行控制</a:t>
            </a:r>
          </a:p>
        </p:txBody>
      </p:sp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84313" y="4408488"/>
            <a:ext cx="38004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654" name="Group 8"/>
          <p:cNvGrpSpPr>
            <a:grpSpLocks/>
          </p:cNvGrpSpPr>
          <p:nvPr/>
        </p:nvGrpSpPr>
        <p:grpSpPr bwMode="auto">
          <a:xfrm>
            <a:off x="8237538" y="5087938"/>
            <a:ext cx="906462" cy="1508125"/>
            <a:chOff x="5205" y="3021"/>
            <a:chExt cx="571" cy="950"/>
          </a:xfrm>
        </p:grpSpPr>
        <p:graphicFrame>
          <p:nvGraphicFramePr>
            <p:cNvPr id="27674" name="Object 4"/>
            <p:cNvGraphicFramePr>
              <a:graphicFrameLocks noChangeAspect="1"/>
            </p:cNvGraphicFramePr>
            <p:nvPr/>
          </p:nvGraphicFramePr>
          <p:xfrm>
            <a:off x="5210" y="3021"/>
            <a:ext cx="489" cy="486"/>
          </p:xfrm>
          <a:graphic>
            <a:graphicData uri="http://schemas.openxmlformats.org/presentationml/2006/ole">
              <p:oleObj spid="_x0000_s27674" name="剪辑" r:id="rId6" imgW="1879092" imgH="1674266" progId="MS_ClipArt_Gallery.2">
                <p:embed/>
              </p:oleObj>
            </a:graphicData>
          </a:graphic>
        </p:graphicFrame>
        <p:sp>
          <p:nvSpPr>
            <p:cNvPr id="27675" name="Text Box 10"/>
            <p:cNvSpPr txBox="1">
              <a:spLocks noChangeArrowheads="1"/>
            </p:cNvSpPr>
            <p:nvPr/>
          </p:nvSpPr>
          <p:spPr bwMode="auto">
            <a:xfrm>
              <a:off x="5205" y="3529"/>
              <a:ext cx="57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i="0">
                  <a:solidFill>
                    <a:srgbClr val="CC0000"/>
                  </a:solidFill>
                  <a:ea typeface="楷体_GB2312" pitchFamily="49" charset="-122"/>
                </a:rPr>
                <a:t>用户</a:t>
              </a:r>
            </a:p>
            <a:p>
              <a:pPr eaLnBrk="1" hangingPunct="1"/>
              <a:r>
                <a:rPr lang="en-US" altLang="zh-CN" i="0">
                  <a:solidFill>
                    <a:srgbClr val="CC0000"/>
                  </a:solidFill>
                  <a:ea typeface="楷体_GB2312" pitchFamily="49" charset="-122"/>
                </a:rPr>
                <a:t>DBAP</a:t>
              </a:r>
              <a:endParaRPr lang="en-US" altLang="zh-CN" i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7655" name="Group 11"/>
          <p:cNvGrpSpPr>
            <a:grpSpLocks/>
          </p:cNvGrpSpPr>
          <p:nvPr/>
        </p:nvGrpSpPr>
        <p:grpSpPr bwMode="auto">
          <a:xfrm>
            <a:off x="5057775" y="4803775"/>
            <a:ext cx="3027363" cy="1792288"/>
            <a:chOff x="3378" y="2842"/>
            <a:chExt cx="1907" cy="1129"/>
          </a:xfrm>
        </p:grpSpPr>
        <p:sp>
          <p:nvSpPr>
            <p:cNvPr id="27672" name="Text Box 12"/>
            <p:cNvSpPr txBox="1">
              <a:spLocks noChangeArrowheads="1"/>
            </p:cNvSpPr>
            <p:nvPr/>
          </p:nvSpPr>
          <p:spPr bwMode="auto">
            <a:xfrm>
              <a:off x="4051" y="3721"/>
              <a:ext cx="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i="0">
                  <a:solidFill>
                    <a:srgbClr val="CC0000"/>
                  </a:solidFill>
                  <a:ea typeface="隶书" pitchFamily="49" charset="-122"/>
                </a:rPr>
                <a:t>DBMS</a:t>
              </a:r>
              <a:endParaRPr lang="en-US" altLang="zh-CN" i="0">
                <a:solidFill>
                  <a:schemeClr val="bg1"/>
                </a:solidFill>
                <a:ea typeface="隶书" pitchFamily="49" charset="-122"/>
              </a:endParaRPr>
            </a:p>
          </p:txBody>
        </p:sp>
        <p:sp>
          <p:nvSpPr>
            <p:cNvPr id="27673" name="AutoShape 13"/>
            <p:cNvSpPr>
              <a:spLocks noChangeArrowheads="1"/>
            </p:cNvSpPr>
            <p:nvPr/>
          </p:nvSpPr>
          <p:spPr bwMode="auto">
            <a:xfrm>
              <a:off x="3378" y="2842"/>
              <a:ext cx="1907" cy="837"/>
            </a:xfrm>
            <a:prstGeom prst="leftRightArrowCallout">
              <a:avLst>
                <a:gd name="adj1" fmla="val 25000"/>
                <a:gd name="adj2" fmla="val 25000"/>
                <a:gd name="adj3" fmla="val 28480"/>
                <a:gd name="adj4" fmla="val 500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i="0"/>
            </a:p>
          </p:txBody>
        </p:sp>
      </p:grpSp>
      <p:sp>
        <p:nvSpPr>
          <p:cNvPr id="27656" name="Rectangle 14"/>
          <p:cNvSpPr>
            <a:spLocks noChangeArrowheads="1"/>
          </p:cNvSpPr>
          <p:nvPr/>
        </p:nvSpPr>
        <p:spPr bwMode="auto">
          <a:xfrm>
            <a:off x="5938838" y="4924425"/>
            <a:ext cx="123348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600" i="0">
                <a:ea typeface="楷体_GB2312" pitchFamily="49" charset="-122"/>
              </a:rPr>
              <a:t>3. </a:t>
            </a:r>
            <a:r>
              <a:rPr lang="zh-CN" altLang="en-US" sz="1600" i="0">
                <a:ea typeface="楷体_GB2312" pitchFamily="49" charset="-122"/>
              </a:rPr>
              <a:t>依照定义信息，对数据库的使用实施控制</a:t>
            </a:r>
          </a:p>
        </p:txBody>
      </p:sp>
      <p:grpSp>
        <p:nvGrpSpPr>
          <p:cNvPr id="27657" name="Group 15"/>
          <p:cNvGrpSpPr>
            <a:grpSpLocks/>
          </p:cNvGrpSpPr>
          <p:nvPr/>
        </p:nvGrpSpPr>
        <p:grpSpPr bwMode="auto">
          <a:xfrm>
            <a:off x="192088" y="4730750"/>
            <a:ext cx="1289050" cy="1516063"/>
            <a:chOff x="304" y="1958"/>
            <a:chExt cx="812" cy="955"/>
          </a:xfrm>
        </p:grpSpPr>
        <p:sp>
          <p:nvSpPr>
            <p:cNvPr id="27670" name="AutoShape 16"/>
            <p:cNvSpPr>
              <a:spLocks noChangeArrowheads="1"/>
            </p:cNvSpPr>
            <p:nvPr/>
          </p:nvSpPr>
          <p:spPr bwMode="auto">
            <a:xfrm>
              <a:off x="304" y="1964"/>
              <a:ext cx="812" cy="949"/>
            </a:xfrm>
            <a:prstGeom prst="can">
              <a:avLst>
                <a:gd name="adj" fmla="val 29218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i="0"/>
            </a:p>
          </p:txBody>
        </p:sp>
        <p:sp>
          <p:nvSpPr>
            <p:cNvPr id="27671" name="Text Box 17"/>
            <p:cNvSpPr txBox="1">
              <a:spLocks noChangeArrowheads="1"/>
            </p:cNvSpPr>
            <p:nvPr/>
          </p:nvSpPr>
          <p:spPr bwMode="auto">
            <a:xfrm>
              <a:off x="400" y="1958"/>
              <a:ext cx="6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i="0">
                  <a:solidFill>
                    <a:srgbClr val="CC0000"/>
                  </a:solidFill>
                  <a:ea typeface="楷体_GB2312" pitchFamily="49" charset="-122"/>
                </a:rPr>
                <a:t>数据库</a:t>
              </a:r>
            </a:p>
          </p:txBody>
        </p:sp>
      </p:grpSp>
      <p:sp>
        <p:nvSpPr>
          <p:cNvPr id="27658" name="Rectangle 18"/>
          <p:cNvSpPr>
            <a:spLocks noChangeArrowheads="1"/>
          </p:cNvSpPr>
          <p:nvPr/>
        </p:nvSpPr>
        <p:spPr bwMode="auto">
          <a:xfrm>
            <a:off x="5910263" y="2759075"/>
            <a:ext cx="1485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600" i="0">
                <a:solidFill>
                  <a:schemeClr val="tx2"/>
                </a:solidFill>
                <a:ea typeface="楷体_GB2312" pitchFamily="49" charset="-122"/>
              </a:rPr>
              <a:t>数据安全性完整性定义信息</a:t>
            </a:r>
          </a:p>
        </p:txBody>
      </p:sp>
      <p:grpSp>
        <p:nvGrpSpPr>
          <p:cNvPr id="27659" name="Group 19"/>
          <p:cNvGrpSpPr>
            <a:grpSpLocks/>
          </p:cNvGrpSpPr>
          <p:nvPr/>
        </p:nvGrpSpPr>
        <p:grpSpPr bwMode="auto">
          <a:xfrm>
            <a:off x="5267325" y="3222625"/>
            <a:ext cx="1790700" cy="1112838"/>
            <a:chOff x="3849" y="2412"/>
            <a:chExt cx="1078" cy="526"/>
          </a:xfrm>
        </p:grpSpPr>
        <p:graphicFrame>
          <p:nvGraphicFramePr>
            <p:cNvPr id="27668" name="Object 3"/>
            <p:cNvGraphicFramePr>
              <a:graphicFrameLocks noChangeAspect="1"/>
            </p:cNvGraphicFramePr>
            <p:nvPr/>
          </p:nvGraphicFramePr>
          <p:xfrm>
            <a:off x="3849" y="2412"/>
            <a:ext cx="1078" cy="526"/>
          </p:xfrm>
          <a:graphic>
            <a:graphicData uri="http://schemas.openxmlformats.org/presentationml/2006/ole">
              <p:oleObj spid="_x0000_s27668" name="剪辑" r:id="rId7" imgW="1036015" imgH="504749" progId="MS_ClipArt_Gallery.2">
                <p:embed/>
              </p:oleObj>
            </a:graphicData>
          </a:graphic>
        </p:graphicFrame>
        <p:sp>
          <p:nvSpPr>
            <p:cNvPr id="27669" name="Rectangle 21"/>
            <p:cNvSpPr>
              <a:spLocks noChangeArrowheads="1"/>
            </p:cNvSpPr>
            <p:nvPr/>
          </p:nvSpPr>
          <p:spPr bwMode="auto">
            <a:xfrm>
              <a:off x="3980" y="2484"/>
              <a:ext cx="848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600" i="0">
                  <a:solidFill>
                    <a:srgbClr val="FF0066"/>
                  </a:solidFill>
                  <a:ea typeface="楷体_GB2312" pitchFamily="49" charset="-122"/>
                </a:rPr>
                <a:t>谁</a:t>
              </a:r>
              <a:r>
                <a:rPr lang="en-US" altLang="zh-CN" sz="1600" i="0">
                  <a:solidFill>
                    <a:srgbClr val="FF0066"/>
                  </a:solidFill>
                  <a:ea typeface="楷体_GB2312" pitchFamily="49" charset="-122"/>
                </a:rPr>
                <a:t>, </a:t>
              </a:r>
              <a:r>
                <a:rPr lang="zh-CN" altLang="en-US" sz="1600" i="0">
                  <a:solidFill>
                    <a:srgbClr val="FF0066"/>
                  </a:solidFill>
                  <a:ea typeface="楷体_GB2312" pitchFamily="49" charset="-122"/>
                </a:rPr>
                <a:t>能访问哪些数据</a:t>
              </a:r>
              <a:r>
                <a:rPr lang="en-US" altLang="zh-CN" sz="1600" i="0">
                  <a:solidFill>
                    <a:srgbClr val="FF0066"/>
                  </a:solidFill>
                  <a:ea typeface="楷体_GB2312" pitchFamily="49" charset="-122"/>
                </a:rPr>
                <a:t>,</a:t>
              </a:r>
              <a:r>
                <a:rPr lang="zh-CN" altLang="en-US" sz="1600" i="0">
                  <a:solidFill>
                    <a:srgbClr val="FF0066"/>
                  </a:solidFill>
                  <a:ea typeface="楷体_GB2312" pitchFamily="49" charset="-122"/>
                </a:rPr>
                <a:t>权利</a:t>
              </a:r>
            </a:p>
          </p:txBody>
        </p:sp>
      </p:grpSp>
      <p:sp>
        <p:nvSpPr>
          <p:cNvPr id="27660" name="Line 22"/>
          <p:cNvSpPr>
            <a:spLocks noChangeShapeType="1"/>
          </p:cNvSpPr>
          <p:nvPr/>
        </p:nvSpPr>
        <p:spPr bwMode="auto">
          <a:xfrm flipH="1">
            <a:off x="6437313" y="4184650"/>
            <a:ext cx="14287" cy="774700"/>
          </a:xfrm>
          <a:prstGeom prst="line">
            <a:avLst/>
          </a:prstGeom>
          <a:noFill/>
          <a:ln w="76200" cmpd="tri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7661" name="Group 23"/>
          <p:cNvGrpSpPr>
            <a:grpSpLocks/>
          </p:cNvGrpSpPr>
          <p:nvPr/>
        </p:nvGrpSpPr>
        <p:grpSpPr bwMode="auto">
          <a:xfrm>
            <a:off x="8359775" y="3138488"/>
            <a:ext cx="784225" cy="1217612"/>
            <a:chOff x="5205" y="3021"/>
            <a:chExt cx="494" cy="767"/>
          </a:xfrm>
        </p:grpSpPr>
        <p:graphicFrame>
          <p:nvGraphicFramePr>
            <p:cNvPr id="27666" name="Object 2"/>
            <p:cNvGraphicFramePr>
              <a:graphicFrameLocks noChangeAspect="1"/>
            </p:cNvGraphicFramePr>
            <p:nvPr/>
          </p:nvGraphicFramePr>
          <p:xfrm>
            <a:off x="5210" y="3021"/>
            <a:ext cx="489" cy="486"/>
          </p:xfrm>
          <a:graphic>
            <a:graphicData uri="http://schemas.openxmlformats.org/presentationml/2006/ole">
              <p:oleObj spid="_x0000_s27666" name="剪辑" r:id="rId8" imgW="1879092" imgH="1674266" progId="MS_ClipArt_Gallery.2">
                <p:embed/>
              </p:oleObj>
            </a:graphicData>
          </a:graphic>
        </p:graphicFrame>
        <p:sp>
          <p:nvSpPr>
            <p:cNvPr id="27667" name="Text Box 25"/>
            <p:cNvSpPr txBox="1">
              <a:spLocks noChangeArrowheads="1"/>
            </p:cNvSpPr>
            <p:nvPr/>
          </p:nvSpPr>
          <p:spPr bwMode="auto">
            <a:xfrm>
              <a:off x="5205" y="3538"/>
              <a:ext cx="4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i="0">
                  <a:solidFill>
                    <a:srgbClr val="CC0000"/>
                  </a:solidFill>
                  <a:ea typeface="楷体_GB2312" pitchFamily="49" charset="-122"/>
                </a:rPr>
                <a:t>DBA</a:t>
              </a:r>
              <a:endParaRPr lang="en-US" altLang="zh-CN" i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sp>
        <p:nvSpPr>
          <p:cNvPr id="27662" name="Text Box 26"/>
          <p:cNvSpPr txBox="1">
            <a:spLocks noChangeArrowheads="1"/>
          </p:cNvSpPr>
          <p:nvPr/>
        </p:nvSpPr>
        <p:spPr bwMode="auto">
          <a:xfrm>
            <a:off x="7245350" y="4035425"/>
            <a:ext cx="933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i="0">
                <a:solidFill>
                  <a:srgbClr val="CC0000"/>
                </a:solidFill>
                <a:ea typeface="隶书" pitchFamily="49" charset="-122"/>
              </a:rPr>
              <a:t>DBMS</a:t>
            </a:r>
            <a:endParaRPr lang="en-US" altLang="zh-CN" i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27663" name="AutoShape 27"/>
          <p:cNvSpPr>
            <a:spLocks noChangeArrowheads="1"/>
          </p:cNvSpPr>
          <p:nvPr/>
        </p:nvSpPr>
        <p:spPr bwMode="auto">
          <a:xfrm>
            <a:off x="6892925" y="3463925"/>
            <a:ext cx="1611313" cy="555625"/>
          </a:xfrm>
          <a:prstGeom prst="leftRightArrowCallout">
            <a:avLst>
              <a:gd name="adj1" fmla="val 25000"/>
              <a:gd name="adj2" fmla="val 25000"/>
              <a:gd name="adj3" fmla="val 36250"/>
              <a:gd name="adj4" fmla="val 50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i="0"/>
          </a:p>
        </p:txBody>
      </p:sp>
      <p:sp>
        <p:nvSpPr>
          <p:cNvPr id="27664" name="Rectangle 28"/>
          <p:cNvSpPr>
            <a:spLocks noChangeArrowheads="1"/>
          </p:cNvSpPr>
          <p:nvPr/>
        </p:nvSpPr>
        <p:spPr bwMode="auto">
          <a:xfrm>
            <a:off x="7281863" y="3451225"/>
            <a:ext cx="8715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600" i="0">
                <a:solidFill>
                  <a:schemeClr val="tx2"/>
                </a:solidFill>
                <a:ea typeface="楷体_GB2312" pitchFamily="49" charset="-122"/>
              </a:rPr>
              <a:t>定义控制信息</a:t>
            </a:r>
          </a:p>
        </p:txBody>
      </p:sp>
      <p:sp>
        <p:nvSpPr>
          <p:cNvPr id="27665" name="Text Box 16"/>
          <p:cNvSpPr txBox="1">
            <a:spLocks noChangeArrowheads="1"/>
          </p:cNvSpPr>
          <p:nvPr/>
        </p:nvSpPr>
        <p:spPr bwMode="auto">
          <a:xfrm>
            <a:off x="266700" y="322263"/>
            <a:ext cx="493395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(3)</a:t>
            </a:r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数据库管理系统的基本功能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5106988"/>
            <a:ext cx="9144000" cy="4000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 i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5900" y="4664075"/>
            <a:ext cx="42386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263525" y="1431925"/>
            <a:ext cx="85947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i="0">
                <a:solidFill>
                  <a:schemeClr val="accent2"/>
                </a:solidFill>
                <a:ea typeface="楷体_GB2312" pitchFamily="49" charset="-122"/>
              </a:rPr>
              <a:t>数据库维护</a:t>
            </a:r>
            <a:r>
              <a:rPr lang="en-US" altLang="zh-CN" sz="2400" i="0">
                <a:solidFill>
                  <a:schemeClr val="accent2"/>
                </a:solidFill>
                <a:ea typeface="楷体_GB2312" pitchFamily="49" charset="-122"/>
              </a:rPr>
              <a:t>: </a:t>
            </a:r>
            <a:r>
              <a:rPr lang="zh-CN" altLang="en-US" sz="2400" i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转储</a:t>
            </a:r>
            <a:r>
              <a:rPr lang="en-US" altLang="zh-CN" sz="2400" i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i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恢复</a:t>
            </a:r>
            <a:r>
              <a:rPr lang="en-US" altLang="zh-CN" sz="2400" i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i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重组</a:t>
            </a:r>
            <a:r>
              <a:rPr lang="en-US" altLang="zh-CN" sz="2400" i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i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性能监测</a:t>
            </a:r>
            <a:r>
              <a:rPr lang="en-US" altLang="zh-CN" sz="2400" i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i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分析</a:t>
            </a:r>
            <a:r>
              <a:rPr lang="en-US" altLang="zh-CN" sz="2400" i="0">
                <a:solidFill>
                  <a:schemeClr val="accent2"/>
                </a:solidFill>
                <a:ea typeface="楷体_GB2312" pitchFamily="49" charset="-122"/>
              </a:rPr>
              <a:t>…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 DBMS</a:t>
            </a: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提供一系列程序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(</a:t>
            </a: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实用程序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/</a:t>
            </a: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例行程序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)</a:t>
            </a:r>
            <a:r>
              <a:rPr lang="en-US" altLang="zh-CN" i="0" u="sng">
                <a:solidFill>
                  <a:srgbClr val="FF0066"/>
                </a:solidFill>
                <a:ea typeface="楷体_GB2312" pitchFamily="49" charset="-122"/>
              </a:rPr>
              <a:t> </a:t>
            </a: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给用户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q"/>
            </a:pP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 在这些程序中提供了对数据库维护的各种功能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q"/>
            </a:pP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 用户使用这些程序进行各种数据库维护操作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i="0">
                <a:solidFill>
                  <a:schemeClr val="accent2"/>
                </a:solidFill>
                <a:ea typeface="楷体_GB2312" pitchFamily="49" charset="-122"/>
              </a:rPr>
              <a:t>数据库维护的实用程序，一般都是由数据库管理员</a:t>
            </a:r>
            <a:r>
              <a:rPr lang="en-US" altLang="zh-CN" i="0">
                <a:solidFill>
                  <a:schemeClr val="accent2"/>
                </a:solidFill>
                <a:ea typeface="楷体_GB2312" pitchFamily="49" charset="-122"/>
              </a:rPr>
              <a:t>(DBA)</a:t>
            </a:r>
            <a:r>
              <a:rPr lang="zh-CN" altLang="en-US" i="0">
                <a:solidFill>
                  <a:schemeClr val="accent2"/>
                </a:solidFill>
                <a:ea typeface="楷体_GB2312" pitchFamily="49" charset="-122"/>
              </a:rPr>
              <a:t>来使用和掌握的</a:t>
            </a:r>
            <a:endParaRPr lang="zh-CN" altLang="en-US" i="0">
              <a:solidFill>
                <a:srgbClr val="FF0066"/>
              </a:solidFill>
              <a:ea typeface="楷体_GB2312" pitchFamily="49" charset="-122"/>
            </a:endParaRPr>
          </a:p>
        </p:txBody>
      </p:sp>
      <p:pic>
        <p:nvPicPr>
          <p:cNvPr id="2970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84313" y="4179888"/>
            <a:ext cx="42386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702" name="Group 8"/>
          <p:cNvGrpSpPr>
            <a:grpSpLocks/>
          </p:cNvGrpSpPr>
          <p:nvPr/>
        </p:nvGrpSpPr>
        <p:grpSpPr bwMode="auto">
          <a:xfrm>
            <a:off x="8262938" y="5087938"/>
            <a:ext cx="906462" cy="1508125"/>
            <a:chOff x="5205" y="3021"/>
            <a:chExt cx="571" cy="950"/>
          </a:xfrm>
        </p:grpSpPr>
        <p:graphicFrame>
          <p:nvGraphicFramePr>
            <p:cNvPr id="29715" name="Object 3"/>
            <p:cNvGraphicFramePr>
              <a:graphicFrameLocks noChangeAspect="1"/>
            </p:cNvGraphicFramePr>
            <p:nvPr/>
          </p:nvGraphicFramePr>
          <p:xfrm>
            <a:off x="5210" y="3021"/>
            <a:ext cx="489" cy="486"/>
          </p:xfrm>
          <a:graphic>
            <a:graphicData uri="http://schemas.openxmlformats.org/presentationml/2006/ole">
              <p:oleObj spid="_x0000_s29715" name="剪辑" r:id="rId6" imgW="1879092" imgH="1674266" progId="MS_ClipArt_Gallery.2">
                <p:embed/>
              </p:oleObj>
            </a:graphicData>
          </a:graphic>
        </p:graphicFrame>
        <p:sp>
          <p:nvSpPr>
            <p:cNvPr id="29716" name="Text Box 10"/>
            <p:cNvSpPr txBox="1">
              <a:spLocks noChangeArrowheads="1"/>
            </p:cNvSpPr>
            <p:nvPr/>
          </p:nvSpPr>
          <p:spPr bwMode="auto">
            <a:xfrm>
              <a:off x="5205" y="3529"/>
              <a:ext cx="57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i="0">
                  <a:solidFill>
                    <a:srgbClr val="CC0000"/>
                  </a:solidFill>
                  <a:ea typeface="楷体_GB2312" pitchFamily="49" charset="-122"/>
                </a:rPr>
                <a:t>用户</a:t>
              </a:r>
            </a:p>
            <a:p>
              <a:pPr eaLnBrk="1" hangingPunct="1"/>
              <a:r>
                <a:rPr lang="en-US" altLang="zh-CN" i="0">
                  <a:solidFill>
                    <a:srgbClr val="CC0000"/>
                  </a:solidFill>
                  <a:ea typeface="楷体_GB2312" pitchFamily="49" charset="-122"/>
                </a:rPr>
                <a:t>DBAP</a:t>
              </a:r>
              <a:endParaRPr lang="en-US" altLang="zh-CN" i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9703" name="Group 11"/>
          <p:cNvGrpSpPr>
            <a:grpSpLocks/>
          </p:cNvGrpSpPr>
          <p:nvPr/>
        </p:nvGrpSpPr>
        <p:grpSpPr bwMode="auto">
          <a:xfrm>
            <a:off x="5362575" y="4803775"/>
            <a:ext cx="3027363" cy="1792288"/>
            <a:chOff x="3378" y="2842"/>
            <a:chExt cx="1907" cy="1129"/>
          </a:xfrm>
        </p:grpSpPr>
        <p:sp>
          <p:nvSpPr>
            <p:cNvPr id="29713" name="Text Box 12"/>
            <p:cNvSpPr txBox="1">
              <a:spLocks noChangeArrowheads="1"/>
            </p:cNvSpPr>
            <p:nvPr/>
          </p:nvSpPr>
          <p:spPr bwMode="auto">
            <a:xfrm>
              <a:off x="4051" y="3721"/>
              <a:ext cx="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i="0">
                  <a:solidFill>
                    <a:srgbClr val="CC0000"/>
                  </a:solidFill>
                  <a:ea typeface="隶书" pitchFamily="49" charset="-122"/>
                </a:rPr>
                <a:t>DBMS</a:t>
              </a:r>
              <a:endParaRPr lang="en-US" altLang="zh-CN" i="0">
                <a:solidFill>
                  <a:schemeClr val="bg1"/>
                </a:solidFill>
                <a:ea typeface="隶书" pitchFamily="49" charset="-122"/>
              </a:endParaRPr>
            </a:p>
          </p:txBody>
        </p:sp>
        <p:sp>
          <p:nvSpPr>
            <p:cNvPr id="29714" name="AutoShape 13"/>
            <p:cNvSpPr>
              <a:spLocks noChangeArrowheads="1"/>
            </p:cNvSpPr>
            <p:nvPr/>
          </p:nvSpPr>
          <p:spPr bwMode="auto">
            <a:xfrm>
              <a:off x="3378" y="2842"/>
              <a:ext cx="1907" cy="837"/>
            </a:xfrm>
            <a:prstGeom prst="leftRightArrowCallout">
              <a:avLst>
                <a:gd name="adj1" fmla="val 25000"/>
                <a:gd name="adj2" fmla="val 25000"/>
                <a:gd name="adj3" fmla="val 28480"/>
                <a:gd name="adj4" fmla="val 500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i="0"/>
            </a:p>
          </p:txBody>
        </p:sp>
      </p:grpSp>
      <p:sp>
        <p:nvSpPr>
          <p:cNvPr id="29704" name="Rectangle 14"/>
          <p:cNvSpPr>
            <a:spLocks noChangeArrowheads="1"/>
          </p:cNvSpPr>
          <p:nvPr/>
        </p:nvSpPr>
        <p:spPr bwMode="auto">
          <a:xfrm>
            <a:off x="6180138" y="5038725"/>
            <a:ext cx="12731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600" i="0">
                <a:ea typeface="楷体_GB2312" pitchFamily="49" charset="-122"/>
              </a:rPr>
              <a:t>4. </a:t>
            </a:r>
            <a:r>
              <a:rPr lang="zh-CN" altLang="en-US" sz="1600" i="0">
                <a:ea typeface="楷体_GB2312" pitchFamily="49" charset="-122"/>
              </a:rPr>
              <a:t>数据库维护</a:t>
            </a:r>
            <a:r>
              <a:rPr lang="en-US" altLang="zh-CN" sz="1600" i="0">
                <a:ea typeface="楷体_GB2312" pitchFamily="49" charset="-122"/>
              </a:rPr>
              <a:t>, </a:t>
            </a:r>
            <a:r>
              <a:rPr lang="zh-CN" altLang="en-US" sz="1600" i="0">
                <a:ea typeface="楷体_GB2312" pitchFamily="49" charset="-122"/>
              </a:rPr>
              <a:t>如转储</a:t>
            </a:r>
            <a:r>
              <a:rPr lang="en-US" altLang="zh-CN" sz="1600" i="0">
                <a:ea typeface="楷体_GB2312" pitchFamily="49" charset="-122"/>
              </a:rPr>
              <a:t>…</a:t>
            </a:r>
          </a:p>
        </p:txBody>
      </p:sp>
      <p:grpSp>
        <p:nvGrpSpPr>
          <p:cNvPr id="29705" name="Group 15"/>
          <p:cNvGrpSpPr>
            <a:grpSpLocks/>
          </p:cNvGrpSpPr>
          <p:nvPr/>
        </p:nvGrpSpPr>
        <p:grpSpPr bwMode="auto">
          <a:xfrm>
            <a:off x="368300" y="4989513"/>
            <a:ext cx="1289050" cy="1516062"/>
            <a:chOff x="304" y="1958"/>
            <a:chExt cx="812" cy="955"/>
          </a:xfrm>
        </p:grpSpPr>
        <p:sp>
          <p:nvSpPr>
            <p:cNvPr id="29711" name="AutoShape 16"/>
            <p:cNvSpPr>
              <a:spLocks noChangeArrowheads="1"/>
            </p:cNvSpPr>
            <p:nvPr/>
          </p:nvSpPr>
          <p:spPr bwMode="auto">
            <a:xfrm>
              <a:off x="304" y="1964"/>
              <a:ext cx="812" cy="949"/>
            </a:xfrm>
            <a:prstGeom prst="can">
              <a:avLst>
                <a:gd name="adj" fmla="val 29218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i="0"/>
            </a:p>
          </p:txBody>
        </p:sp>
        <p:sp>
          <p:nvSpPr>
            <p:cNvPr id="29712" name="Text Box 17"/>
            <p:cNvSpPr txBox="1">
              <a:spLocks noChangeArrowheads="1"/>
            </p:cNvSpPr>
            <p:nvPr/>
          </p:nvSpPr>
          <p:spPr bwMode="auto">
            <a:xfrm>
              <a:off x="400" y="195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i="0">
                  <a:solidFill>
                    <a:srgbClr val="CC0000"/>
                  </a:solidFill>
                  <a:ea typeface="楷体_GB2312" pitchFamily="49" charset="-122"/>
                </a:rPr>
                <a:t>数据库</a:t>
              </a:r>
            </a:p>
          </p:txBody>
        </p:sp>
      </p:grpSp>
      <p:grpSp>
        <p:nvGrpSpPr>
          <p:cNvPr id="29706" name="Group 18"/>
          <p:cNvGrpSpPr>
            <a:grpSpLocks/>
          </p:cNvGrpSpPr>
          <p:nvPr/>
        </p:nvGrpSpPr>
        <p:grpSpPr bwMode="auto">
          <a:xfrm>
            <a:off x="5703888" y="4114800"/>
            <a:ext cx="2241550" cy="698500"/>
            <a:chOff x="3593" y="2592"/>
            <a:chExt cx="1412" cy="440"/>
          </a:xfrm>
        </p:grpSpPr>
        <p:sp>
          <p:nvSpPr>
            <p:cNvPr id="29708" name="AutoShape 19"/>
            <p:cNvSpPr>
              <a:spLocks/>
            </p:cNvSpPr>
            <p:nvPr/>
          </p:nvSpPr>
          <p:spPr bwMode="auto">
            <a:xfrm rot="5400000" flipV="1">
              <a:off x="4191" y="2218"/>
              <a:ext cx="216" cy="1412"/>
            </a:xfrm>
            <a:prstGeom prst="leftBrace">
              <a:avLst>
                <a:gd name="adj1" fmla="val 54475"/>
                <a:gd name="adj2" fmla="val 5156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i="0"/>
            </a:p>
          </p:txBody>
        </p:sp>
        <p:graphicFrame>
          <p:nvGraphicFramePr>
            <p:cNvPr id="29709" name="Object 2"/>
            <p:cNvGraphicFramePr>
              <a:graphicFrameLocks noChangeAspect="1"/>
            </p:cNvGraphicFramePr>
            <p:nvPr/>
          </p:nvGraphicFramePr>
          <p:xfrm flipH="1">
            <a:off x="4075" y="2592"/>
            <a:ext cx="158" cy="357"/>
          </p:xfrm>
          <a:graphic>
            <a:graphicData uri="http://schemas.openxmlformats.org/presentationml/2006/ole">
              <p:oleObj spid="_x0000_s29709" name="剪辑" r:id="rId7" imgW="1485900" imgH="4214813" progId="MS_ClipArt_Gallery.2">
                <p:embed/>
              </p:oleObj>
            </a:graphicData>
          </a:graphic>
        </p:graphicFrame>
        <p:sp>
          <p:nvSpPr>
            <p:cNvPr id="29710" name="Text Box 21"/>
            <p:cNvSpPr txBox="1">
              <a:spLocks noChangeArrowheads="1"/>
            </p:cNvSpPr>
            <p:nvPr/>
          </p:nvSpPr>
          <p:spPr bwMode="auto">
            <a:xfrm>
              <a:off x="4226" y="2606"/>
              <a:ext cx="4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i="0">
                  <a:solidFill>
                    <a:srgbClr val="CC0000"/>
                  </a:solidFill>
                  <a:ea typeface="隶书" pitchFamily="49" charset="-122"/>
                </a:rPr>
                <a:t>DBA</a:t>
              </a:r>
            </a:p>
          </p:txBody>
        </p:sp>
      </p:grpSp>
      <p:sp>
        <p:nvSpPr>
          <p:cNvPr id="29707" name="Text Box 16"/>
          <p:cNvSpPr txBox="1">
            <a:spLocks noChangeArrowheads="1"/>
          </p:cNvSpPr>
          <p:nvPr/>
        </p:nvSpPr>
        <p:spPr bwMode="auto">
          <a:xfrm>
            <a:off x="369888" y="309563"/>
            <a:ext cx="493395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(3)</a:t>
            </a:r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数据库管理系统的基本功能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334963" y="1497013"/>
            <a:ext cx="8358187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i="0">
                <a:solidFill>
                  <a:schemeClr val="accent2"/>
                </a:solidFill>
                <a:ea typeface="楷体_GB2312" pitchFamily="49" charset="-122"/>
              </a:rPr>
              <a:t>DBMS</a:t>
            </a:r>
            <a:r>
              <a:rPr lang="zh-CN" altLang="en-US" sz="2400" i="0">
                <a:solidFill>
                  <a:schemeClr val="accent2"/>
                </a:solidFill>
                <a:ea typeface="楷体_GB2312" pitchFamily="49" charset="-122"/>
              </a:rPr>
              <a:t>为完成</a:t>
            </a:r>
            <a:r>
              <a:rPr lang="en-US" altLang="zh-CN" sz="2400" i="0">
                <a:solidFill>
                  <a:schemeClr val="accent2"/>
                </a:solidFill>
                <a:ea typeface="楷体_GB2312" pitchFamily="49" charset="-122"/>
              </a:rPr>
              <a:t>DB</a:t>
            </a:r>
            <a:r>
              <a:rPr lang="zh-CN" altLang="en-US" sz="2400" i="0">
                <a:solidFill>
                  <a:schemeClr val="accent2"/>
                </a:solidFill>
                <a:ea typeface="楷体_GB2312" pitchFamily="49" charset="-122"/>
              </a:rPr>
              <a:t>管理，在后台运行着一系列程序</a:t>
            </a:r>
            <a:r>
              <a:rPr lang="en-US" altLang="zh-CN" sz="2400" i="0">
                <a:solidFill>
                  <a:schemeClr val="accent2"/>
                </a:solidFill>
                <a:ea typeface="楷体_GB2312" pitchFamily="49" charset="-122"/>
              </a:rPr>
              <a:t>…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q"/>
            </a:pPr>
            <a:r>
              <a:rPr lang="zh-CN" altLang="en-US" sz="2200" i="0">
                <a:ea typeface="楷体_GB2312" pitchFamily="49" charset="-122"/>
              </a:rPr>
              <a:t>数据库物理存储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q"/>
            </a:pPr>
            <a:r>
              <a:rPr lang="zh-CN" altLang="en-US" sz="2200" i="0">
                <a:ea typeface="楷体_GB2312" pitchFamily="49" charset="-122"/>
              </a:rPr>
              <a:t>数据库查询执行及查询优化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q"/>
            </a:pPr>
            <a:r>
              <a:rPr lang="zh-CN" altLang="en-US" sz="2200" i="0">
                <a:ea typeface="楷体_GB2312" pitchFamily="49" charset="-122"/>
              </a:rPr>
              <a:t>并发控制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q"/>
            </a:pPr>
            <a:r>
              <a:rPr lang="zh-CN" altLang="en-US" sz="2200" i="0">
                <a:ea typeface="楷体_GB2312" pitchFamily="49" charset="-122"/>
              </a:rPr>
              <a:t>故障恢复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q"/>
            </a:pPr>
            <a:r>
              <a:rPr lang="zh-CN" altLang="en-US" sz="2200" i="0">
                <a:ea typeface="楷体_GB2312" pitchFamily="49" charset="-122"/>
              </a:rPr>
              <a:t>安全性控制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q"/>
            </a:pPr>
            <a:r>
              <a:rPr lang="zh-CN" altLang="en-US" sz="2200" i="0">
                <a:ea typeface="楷体_GB2312" pitchFamily="49" charset="-122"/>
              </a:rPr>
              <a:t>完整性控制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q"/>
            </a:pPr>
            <a:r>
              <a:rPr lang="zh-CN" altLang="en-US" sz="2200" i="0">
                <a:ea typeface="楷体_GB2312" pitchFamily="49" charset="-122"/>
              </a:rPr>
              <a:t>数据字典管理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q"/>
            </a:pPr>
            <a:r>
              <a:rPr lang="zh-CN" altLang="en-US" sz="2200" i="0">
                <a:ea typeface="楷体_GB2312" pitchFamily="49" charset="-122"/>
              </a:rPr>
              <a:t>应用程序接口</a:t>
            </a:r>
            <a:r>
              <a:rPr lang="en-US" altLang="zh-CN" sz="2200" i="0">
                <a:ea typeface="楷体_GB2312" pitchFamily="49" charset="-122"/>
              </a:rPr>
              <a:t>(API)</a:t>
            </a:r>
            <a:r>
              <a:rPr lang="zh-CN" altLang="en-US" sz="2200" i="0"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CN" sz="2200" i="0">
                <a:ea typeface="楷体_GB2312" pitchFamily="49" charset="-122"/>
              </a:rPr>
              <a:t>… …</a:t>
            </a:r>
          </a:p>
        </p:txBody>
      </p:sp>
      <p:sp>
        <p:nvSpPr>
          <p:cNvPr id="31747" name="Text Box 16"/>
          <p:cNvSpPr txBox="1">
            <a:spLocks noChangeArrowheads="1"/>
          </p:cNvSpPr>
          <p:nvPr/>
        </p:nvSpPr>
        <p:spPr bwMode="auto">
          <a:xfrm>
            <a:off x="382588" y="322263"/>
            <a:ext cx="493395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(3)</a:t>
            </a:r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数据库管理系统的基本功能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/>
          </p:cNvSpPr>
          <p:nvPr/>
        </p:nvSpPr>
        <p:spPr bwMode="auto">
          <a:xfrm>
            <a:off x="1574800" y="971550"/>
            <a:ext cx="5775325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kumimoji="0" lang="zh-CN" altLang="zh-CN" sz="3600" i="0">
                <a:solidFill>
                  <a:schemeClr val="tx2"/>
                </a:solidFill>
                <a:ea typeface="黑体" pitchFamily="49" charset="-122"/>
              </a:rPr>
              <a:t>数据为什么要管理</a:t>
            </a:r>
            <a:r>
              <a:rPr kumimoji="0" lang="zh-CN" altLang="en-US" sz="3600" i="0">
                <a:solidFill>
                  <a:schemeClr val="tx2"/>
                </a:solidFill>
                <a:ea typeface="黑体" pitchFamily="49" charset="-122"/>
              </a:rPr>
              <a:t/>
            </a:r>
            <a:br>
              <a:rPr kumimoji="0" lang="zh-CN" altLang="en-US" sz="3600" i="0">
                <a:solidFill>
                  <a:schemeClr val="tx2"/>
                </a:solidFill>
                <a:ea typeface="黑体" pitchFamily="49" charset="-122"/>
              </a:rPr>
            </a:br>
            <a:r>
              <a:rPr kumimoji="0" lang="en-US" altLang="zh-CN" sz="3600" i="0">
                <a:solidFill>
                  <a:schemeClr val="tx2"/>
                </a:solidFill>
                <a:ea typeface="黑体" pitchFamily="49" charset="-122"/>
              </a:rPr>
              <a:t>—</a:t>
            </a:r>
            <a:r>
              <a:rPr kumimoji="0" lang="zh-CN" altLang="en-US" sz="3600" i="0">
                <a:solidFill>
                  <a:schemeClr val="tx2"/>
                </a:solidFill>
                <a:ea typeface="黑体" pitchFamily="49" charset="-122"/>
              </a:rPr>
              <a:t>数据自有黄金屋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 txBox="1">
            <a:spLocks noChangeArrowheads="1"/>
          </p:cNvSpPr>
          <p:nvPr/>
        </p:nvSpPr>
        <p:spPr bwMode="auto">
          <a:xfrm>
            <a:off x="901700" y="393700"/>
            <a:ext cx="7391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应用程序与数据的对应关系</a:t>
            </a:r>
            <a:endParaRPr lang="en-US" altLang="zh-CN" sz="2800" i="0">
              <a:solidFill>
                <a:schemeClr val="accent2"/>
              </a:solidFill>
              <a:ea typeface="华文中宋" pitchFamily="2" charset="-122"/>
            </a:endParaRPr>
          </a:p>
        </p:txBody>
      </p:sp>
      <p:pic>
        <p:nvPicPr>
          <p:cNvPr id="33795" name="Picture 5" descr="j01963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1550" y="1268413"/>
            <a:ext cx="1447800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6" descr="j01963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788" y="1878013"/>
            <a:ext cx="1366837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7" descr="j01963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550" y="1857375"/>
            <a:ext cx="1366838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8" name="AutoShape 8"/>
          <p:cNvSpPr>
            <a:spLocks noChangeArrowheads="1"/>
          </p:cNvSpPr>
          <p:nvPr/>
        </p:nvSpPr>
        <p:spPr bwMode="auto">
          <a:xfrm>
            <a:off x="3435350" y="5113338"/>
            <a:ext cx="2236788" cy="1628775"/>
          </a:xfrm>
          <a:prstGeom prst="can">
            <a:avLst>
              <a:gd name="adj" fmla="val 28995"/>
            </a:avLst>
          </a:prstGeom>
          <a:gradFill rotWithShape="0">
            <a:gsLst>
              <a:gs pos="0">
                <a:srgbClr val="3333FF"/>
              </a:gs>
              <a:gs pos="100000">
                <a:srgbClr val="6699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33799" name="AutoShape 9"/>
          <p:cNvSpPr>
            <a:spLocks noChangeArrowheads="1"/>
          </p:cNvSpPr>
          <p:nvPr/>
        </p:nvSpPr>
        <p:spPr bwMode="auto">
          <a:xfrm>
            <a:off x="3778250" y="5616575"/>
            <a:ext cx="762000" cy="609600"/>
          </a:xfrm>
          <a:prstGeom prst="can">
            <a:avLst>
              <a:gd name="adj" fmla="val 35227"/>
            </a:avLst>
          </a:prstGeom>
          <a:gradFill rotWithShape="0">
            <a:gsLst>
              <a:gs pos="0">
                <a:srgbClr val="000082"/>
              </a:gs>
              <a:gs pos="100000">
                <a:srgbClr val="FF82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数据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1</a:t>
            </a:r>
            <a:endParaRPr lang="en-US" altLang="zh-CN">
              <a:latin typeface="Tahoma" pitchFamily="34" charset="0"/>
            </a:endParaRPr>
          </a:p>
        </p:txBody>
      </p:sp>
      <p:sp>
        <p:nvSpPr>
          <p:cNvPr id="33800" name="AutoShape 11"/>
          <p:cNvSpPr>
            <a:spLocks noChangeArrowheads="1"/>
          </p:cNvSpPr>
          <p:nvPr/>
        </p:nvSpPr>
        <p:spPr bwMode="auto">
          <a:xfrm rot="1800000">
            <a:off x="2825750" y="3030538"/>
            <a:ext cx="1216025" cy="457200"/>
          </a:xfrm>
          <a:prstGeom prst="leftRightArrow">
            <a:avLst>
              <a:gd name="adj1" fmla="val 50000"/>
              <a:gd name="adj2" fmla="val 56655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33801" name="AutoShape 12"/>
          <p:cNvSpPr>
            <a:spLocks noChangeArrowheads="1"/>
          </p:cNvSpPr>
          <p:nvPr/>
        </p:nvSpPr>
        <p:spPr bwMode="auto">
          <a:xfrm>
            <a:off x="4654550" y="5616575"/>
            <a:ext cx="762000" cy="609600"/>
          </a:xfrm>
          <a:prstGeom prst="can">
            <a:avLst>
              <a:gd name="adj" fmla="val 35227"/>
            </a:avLst>
          </a:prstGeom>
          <a:gradFill rotWithShape="0">
            <a:gsLst>
              <a:gs pos="0">
                <a:srgbClr val="000082"/>
              </a:gs>
              <a:gs pos="100000">
                <a:srgbClr val="FF82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数据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2</a:t>
            </a:r>
            <a:endParaRPr lang="en-US" altLang="zh-CN">
              <a:latin typeface="Tahoma" pitchFamily="34" charset="0"/>
            </a:endParaRPr>
          </a:p>
        </p:txBody>
      </p:sp>
      <p:sp>
        <p:nvSpPr>
          <p:cNvPr id="33802" name="AutoShape 13"/>
          <p:cNvSpPr>
            <a:spLocks noChangeArrowheads="1"/>
          </p:cNvSpPr>
          <p:nvPr/>
        </p:nvSpPr>
        <p:spPr bwMode="auto">
          <a:xfrm>
            <a:off x="4273550" y="6088063"/>
            <a:ext cx="762000" cy="609600"/>
          </a:xfrm>
          <a:prstGeom prst="can">
            <a:avLst>
              <a:gd name="adj" fmla="val 35227"/>
            </a:avLst>
          </a:prstGeom>
          <a:gradFill rotWithShape="0">
            <a:gsLst>
              <a:gs pos="0">
                <a:srgbClr val="000082"/>
              </a:gs>
              <a:gs pos="100000">
                <a:srgbClr val="FF82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数据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n</a:t>
            </a:r>
            <a:endParaRPr lang="en-US" altLang="zh-CN">
              <a:latin typeface="Tahoma" pitchFamily="34" charset="0"/>
            </a:endParaRPr>
          </a:p>
        </p:txBody>
      </p:sp>
      <p:sp>
        <p:nvSpPr>
          <p:cNvPr id="33803" name="AutoShape 14"/>
          <p:cNvSpPr>
            <a:spLocks noChangeArrowheads="1"/>
          </p:cNvSpPr>
          <p:nvPr/>
        </p:nvSpPr>
        <p:spPr bwMode="auto">
          <a:xfrm>
            <a:off x="4422775" y="2708275"/>
            <a:ext cx="457200" cy="649288"/>
          </a:xfrm>
          <a:prstGeom prst="upDownArrow">
            <a:avLst>
              <a:gd name="adj1" fmla="val 50000"/>
              <a:gd name="adj2" fmla="val 23380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33804" name="Rectangle 15"/>
          <p:cNvSpPr>
            <a:spLocks noChangeArrowheads="1"/>
          </p:cNvSpPr>
          <p:nvPr/>
        </p:nvSpPr>
        <p:spPr bwMode="auto">
          <a:xfrm>
            <a:off x="3403600" y="1747838"/>
            <a:ext cx="771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程序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2</a:t>
            </a:r>
          </a:p>
        </p:txBody>
      </p:sp>
      <p:sp>
        <p:nvSpPr>
          <p:cNvPr id="33805" name="AutoShape 16"/>
          <p:cNvSpPr>
            <a:spLocks noChangeArrowheads="1"/>
          </p:cNvSpPr>
          <p:nvPr/>
        </p:nvSpPr>
        <p:spPr bwMode="auto">
          <a:xfrm rot="-1800000">
            <a:off x="5267325" y="3071813"/>
            <a:ext cx="1160463" cy="457200"/>
          </a:xfrm>
          <a:prstGeom prst="leftRightArrow">
            <a:avLst>
              <a:gd name="adj1" fmla="val 50000"/>
              <a:gd name="adj2" fmla="val 56639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33806" name="Rectangle 17"/>
          <p:cNvSpPr>
            <a:spLocks noChangeArrowheads="1"/>
          </p:cNvSpPr>
          <p:nvPr/>
        </p:nvSpPr>
        <p:spPr bwMode="auto">
          <a:xfrm>
            <a:off x="1258888" y="2281238"/>
            <a:ext cx="731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程序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33807" name="Rectangle 18"/>
          <p:cNvSpPr>
            <a:spLocks noChangeArrowheads="1"/>
          </p:cNvSpPr>
          <p:nvPr/>
        </p:nvSpPr>
        <p:spPr bwMode="auto">
          <a:xfrm>
            <a:off x="6176963" y="2306638"/>
            <a:ext cx="7699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程序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n</a:t>
            </a:r>
          </a:p>
        </p:txBody>
      </p:sp>
      <p:sp>
        <p:nvSpPr>
          <p:cNvPr id="33808" name="六边形 51"/>
          <p:cNvSpPr>
            <a:spLocks noChangeArrowheads="1"/>
          </p:cNvSpPr>
          <p:nvPr/>
        </p:nvSpPr>
        <p:spPr bwMode="auto">
          <a:xfrm>
            <a:off x="3800475" y="3357563"/>
            <a:ext cx="1727200" cy="1223962"/>
          </a:xfrm>
          <a:prstGeom prst="hexagon">
            <a:avLst>
              <a:gd name="adj" fmla="val 24989"/>
              <a:gd name="vf" fmla="val 115470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1" hangingPunct="1"/>
            <a:r>
              <a:rPr lang="en-US" altLang="zh-CN" sz="2800"/>
              <a:t>DBMS</a:t>
            </a:r>
            <a:endParaRPr lang="zh-CN" altLang="en-US" sz="2800"/>
          </a:p>
        </p:txBody>
      </p:sp>
      <p:sp>
        <p:nvSpPr>
          <p:cNvPr id="33809" name="Rectangle 10"/>
          <p:cNvSpPr>
            <a:spLocks noChangeArrowheads="1"/>
          </p:cNvSpPr>
          <p:nvPr/>
        </p:nvSpPr>
        <p:spPr bwMode="auto">
          <a:xfrm>
            <a:off x="5384800" y="3917950"/>
            <a:ext cx="201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zh-CN" altLang="en-US" sz="2800">
                <a:ea typeface="楷体_GB2312" pitchFamily="49" charset="-122"/>
              </a:rPr>
              <a:t>统一存取</a:t>
            </a:r>
          </a:p>
        </p:txBody>
      </p:sp>
      <p:sp>
        <p:nvSpPr>
          <p:cNvPr id="33810" name="AutoShape 14"/>
          <p:cNvSpPr>
            <a:spLocks noChangeArrowheads="1"/>
          </p:cNvSpPr>
          <p:nvPr/>
        </p:nvSpPr>
        <p:spPr bwMode="auto">
          <a:xfrm>
            <a:off x="4376738" y="4508500"/>
            <a:ext cx="457200" cy="649288"/>
          </a:xfrm>
          <a:prstGeom prst="upDownArrow">
            <a:avLst>
              <a:gd name="adj1" fmla="val 50000"/>
              <a:gd name="adj2" fmla="val 23380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33811" name="Rectangle 10"/>
          <p:cNvSpPr>
            <a:spLocks noChangeArrowheads="1"/>
          </p:cNvSpPr>
          <p:nvPr/>
        </p:nvSpPr>
        <p:spPr bwMode="auto">
          <a:xfrm>
            <a:off x="3587750" y="5126038"/>
            <a:ext cx="2012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 txBox="1">
            <a:spLocks/>
          </p:cNvSpPr>
          <p:nvPr/>
        </p:nvSpPr>
        <p:spPr bwMode="auto">
          <a:xfrm>
            <a:off x="914400" y="368300"/>
            <a:ext cx="7391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数据库系统管理实例</a:t>
            </a:r>
          </a:p>
        </p:txBody>
      </p:sp>
      <p:sp>
        <p:nvSpPr>
          <p:cNvPr id="34819" name="Oval 4"/>
          <p:cNvSpPr>
            <a:spLocks noChangeArrowheads="1"/>
          </p:cNvSpPr>
          <p:nvPr/>
        </p:nvSpPr>
        <p:spPr bwMode="auto">
          <a:xfrm>
            <a:off x="2178050" y="2936875"/>
            <a:ext cx="4800600" cy="2819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CN" altLang="en-US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4820" name="Oval 5"/>
          <p:cNvSpPr>
            <a:spLocks noChangeArrowheads="1"/>
          </p:cNvSpPr>
          <p:nvPr/>
        </p:nvSpPr>
        <p:spPr bwMode="auto">
          <a:xfrm>
            <a:off x="3778250" y="4079875"/>
            <a:ext cx="609600" cy="533400"/>
          </a:xfrm>
          <a:prstGeom prst="ellipse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学号</a:t>
            </a:r>
          </a:p>
        </p:txBody>
      </p:sp>
      <p:sp>
        <p:nvSpPr>
          <p:cNvPr id="34821" name="Oval 6"/>
          <p:cNvSpPr>
            <a:spLocks noChangeArrowheads="1"/>
          </p:cNvSpPr>
          <p:nvPr/>
        </p:nvSpPr>
        <p:spPr bwMode="auto">
          <a:xfrm>
            <a:off x="4768850" y="4079875"/>
            <a:ext cx="609600" cy="533400"/>
          </a:xfrm>
          <a:prstGeom prst="ellipse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姓名</a:t>
            </a:r>
          </a:p>
        </p:txBody>
      </p:sp>
      <p:sp>
        <p:nvSpPr>
          <p:cNvPr id="34822" name="Oval 7"/>
          <p:cNvSpPr>
            <a:spLocks noChangeArrowheads="1"/>
          </p:cNvSpPr>
          <p:nvPr/>
        </p:nvSpPr>
        <p:spPr bwMode="auto">
          <a:xfrm>
            <a:off x="3625850" y="4994275"/>
            <a:ext cx="609600" cy="533400"/>
          </a:xfrm>
          <a:prstGeom prst="ellipse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性别</a:t>
            </a:r>
          </a:p>
        </p:txBody>
      </p:sp>
      <p:sp>
        <p:nvSpPr>
          <p:cNvPr id="34823" name="Oval 8"/>
          <p:cNvSpPr>
            <a:spLocks noChangeArrowheads="1"/>
          </p:cNvSpPr>
          <p:nvPr/>
        </p:nvSpPr>
        <p:spPr bwMode="auto">
          <a:xfrm>
            <a:off x="3625850" y="3089275"/>
            <a:ext cx="609600" cy="533400"/>
          </a:xfrm>
          <a:prstGeom prst="ellipse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系别</a:t>
            </a:r>
          </a:p>
        </p:txBody>
      </p:sp>
      <p:sp>
        <p:nvSpPr>
          <p:cNvPr id="34824" name="Oval 9"/>
          <p:cNvSpPr>
            <a:spLocks noChangeArrowheads="1"/>
          </p:cNvSpPr>
          <p:nvPr/>
        </p:nvSpPr>
        <p:spPr bwMode="auto">
          <a:xfrm>
            <a:off x="4997450" y="3165475"/>
            <a:ext cx="609600" cy="533400"/>
          </a:xfrm>
          <a:prstGeom prst="ellipse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年龄</a:t>
            </a:r>
          </a:p>
        </p:txBody>
      </p:sp>
      <p:sp>
        <p:nvSpPr>
          <p:cNvPr id="34825" name="Oval 10"/>
          <p:cNvSpPr>
            <a:spLocks noChangeArrowheads="1"/>
          </p:cNvSpPr>
          <p:nvPr/>
        </p:nvSpPr>
        <p:spPr bwMode="auto">
          <a:xfrm>
            <a:off x="2635250" y="4613275"/>
            <a:ext cx="609600" cy="533400"/>
          </a:xfrm>
          <a:prstGeom prst="ellipse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住址</a:t>
            </a:r>
          </a:p>
        </p:txBody>
      </p:sp>
      <p:sp>
        <p:nvSpPr>
          <p:cNvPr id="34826" name="Oval 11"/>
          <p:cNvSpPr>
            <a:spLocks noChangeArrowheads="1"/>
          </p:cNvSpPr>
          <p:nvPr/>
        </p:nvSpPr>
        <p:spPr bwMode="auto">
          <a:xfrm>
            <a:off x="4997450" y="4994275"/>
            <a:ext cx="609600" cy="533400"/>
          </a:xfrm>
          <a:prstGeom prst="ellipse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出身</a:t>
            </a:r>
          </a:p>
        </p:txBody>
      </p:sp>
      <p:sp>
        <p:nvSpPr>
          <p:cNvPr id="34827" name="Oval 12"/>
          <p:cNvSpPr>
            <a:spLocks noChangeArrowheads="1"/>
          </p:cNvSpPr>
          <p:nvPr/>
        </p:nvSpPr>
        <p:spPr bwMode="auto">
          <a:xfrm>
            <a:off x="5911850" y="3622675"/>
            <a:ext cx="609600" cy="533400"/>
          </a:xfrm>
          <a:prstGeom prst="ellipse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学位</a:t>
            </a:r>
          </a:p>
        </p:txBody>
      </p:sp>
      <p:sp>
        <p:nvSpPr>
          <p:cNvPr id="34828" name="Oval 13"/>
          <p:cNvSpPr>
            <a:spLocks noChangeArrowheads="1"/>
          </p:cNvSpPr>
          <p:nvPr/>
        </p:nvSpPr>
        <p:spPr bwMode="auto">
          <a:xfrm>
            <a:off x="5911850" y="4613275"/>
            <a:ext cx="609600" cy="533400"/>
          </a:xfrm>
          <a:prstGeom prst="ellipse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学分</a:t>
            </a:r>
          </a:p>
        </p:txBody>
      </p:sp>
      <p:sp>
        <p:nvSpPr>
          <p:cNvPr id="34829" name="Oval 14"/>
          <p:cNvSpPr>
            <a:spLocks noChangeArrowheads="1"/>
          </p:cNvSpPr>
          <p:nvPr/>
        </p:nvSpPr>
        <p:spPr bwMode="auto">
          <a:xfrm>
            <a:off x="2635250" y="3546475"/>
            <a:ext cx="609600" cy="533400"/>
          </a:xfrm>
          <a:prstGeom prst="ellipse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补贴</a:t>
            </a:r>
          </a:p>
        </p:txBody>
      </p:sp>
      <p:sp>
        <p:nvSpPr>
          <p:cNvPr id="34830" name="Freeform 15"/>
          <p:cNvSpPr>
            <a:spLocks/>
          </p:cNvSpPr>
          <p:nvPr/>
        </p:nvSpPr>
        <p:spPr bwMode="auto">
          <a:xfrm>
            <a:off x="3421063" y="3035300"/>
            <a:ext cx="5233987" cy="2619375"/>
          </a:xfrm>
          <a:custGeom>
            <a:avLst/>
            <a:gdLst>
              <a:gd name="T0" fmla="*/ 2147483646 w 3212"/>
              <a:gd name="T1" fmla="*/ 2147483646 h 1650"/>
              <a:gd name="T2" fmla="*/ 2147483646 w 3212"/>
              <a:gd name="T3" fmla="*/ 2147483646 h 1650"/>
              <a:gd name="T4" fmla="*/ 2147483646 w 3212"/>
              <a:gd name="T5" fmla="*/ 2147483646 h 1650"/>
              <a:gd name="T6" fmla="*/ 2147483646 w 3212"/>
              <a:gd name="T7" fmla="*/ 2147483646 h 1650"/>
              <a:gd name="T8" fmla="*/ 2147483646 w 3212"/>
              <a:gd name="T9" fmla="*/ 2147483646 h 1650"/>
              <a:gd name="T10" fmla="*/ 2147483646 w 3212"/>
              <a:gd name="T11" fmla="*/ 2147483646 h 1650"/>
              <a:gd name="T12" fmla="*/ 2147483646 w 3212"/>
              <a:gd name="T13" fmla="*/ 2147483646 h 1650"/>
              <a:gd name="T14" fmla="*/ 2147483646 w 3212"/>
              <a:gd name="T15" fmla="*/ 2147483646 h 1650"/>
              <a:gd name="T16" fmla="*/ 2147483646 w 3212"/>
              <a:gd name="T17" fmla="*/ 2147483646 h 1650"/>
              <a:gd name="T18" fmla="*/ 2147483646 w 3212"/>
              <a:gd name="T19" fmla="*/ 2147483646 h 1650"/>
              <a:gd name="T20" fmla="*/ 2147483646 w 3212"/>
              <a:gd name="T21" fmla="*/ 2147483646 h 1650"/>
              <a:gd name="T22" fmla="*/ 2147483646 w 3212"/>
              <a:gd name="T23" fmla="*/ 2147483646 h 1650"/>
              <a:gd name="T24" fmla="*/ 2147483646 w 3212"/>
              <a:gd name="T25" fmla="*/ 2147483646 h 1650"/>
              <a:gd name="T26" fmla="*/ 2147483646 w 3212"/>
              <a:gd name="T27" fmla="*/ 2147483646 h 1650"/>
              <a:gd name="T28" fmla="*/ 2147483646 w 3212"/>
              <a:gd name="T29" fmla="*/ 2147483646 h 1650"/>
              <a:gd name="T30" fmla="*/ 2147483646 w 3212"/>
              <a:gd name="T31" fmla="*/ 2147483646 h 1650"/>
              <a:gd name="T32" fmla="*/ 2147483646 w 3212"/>
              <a:gd name="T33" fmla="*/ 2147483646 h 1650"/>
              <a:gd name="T34" fmla="*/ 2147483646 w 3212"/>
              <a:gd name="T35" fmla="*/ 2147483646 h 1650"/>
              <a:gd name="T36" fmla="*/ 2147483646 w 3212"/>
              <a:gd name="T37" fmla="*/ 2147483646 h 1650"/>
              <a:gd name="T38" fmla="*/ 2147483646 w 3212"/>
              <a:gd name="T39" fmla="*/ 2147483646 h 1650"/>
              <a:gd name="T40" fmla="*/ 2147483646 w 3212"/>
              <a:gd name="T41" fmla="*/ 2147483646 h 1650"/>
              <a:gd name="T42" fmla="*/ 2147483646 w 3212"/>
              <a:gd name="T43" fmla="*/ 2147483646 h 1650"/>
              <a:gd name="T44" fmla="*/ 2147483646 w 3212"/>
              <a:gd name="T45" fmla="*/ 2147483646 h 1650"/>
              <a:gd name="T46" fmla="*/ 2147483646 w 3212"/>
              <a:gd name="T47" fmla="*/ 2147483646 h 1650"/>
              <a:gd name="T48" fmla="*/ 2147483646 w 3212"/>
              <a:gd name="T49" fmla="*/ 2147483646 h 1650"/>
              <a:gd name="T50" fmla="*/ 2147483646 w 3212"/>
              <a:gd name="T51" fmla="*/ 2147483646 h 1650"/>
              <a:gd name="T52" fmla="*/ 2147483646 w 3212"/>
              <a:gd name="T53" fmla="*/ 2147483646 h 1650"/>
              <a:gd name="T54" fmla="*/ 2147483646 w 3212"/>
              <a:gd name="T55" fmla="*/ 2147483646 h 1650"/>
              <a:gd name="T56" fmla="*/ 2147483646 w 3212"/>
              <a:gd name="T57" fmla="*/ 2147483646 h 1650"/>
              <a:gd name="T58" fmla="*/ 2147483646 w 3212"/>
              <a:gd name="T59" fmla="*/ 2147483646 h 1650"/>
              <a:gd name="T60" fmla="*/ 2147483646 w 3212"/>
              <a:gd name="T61" fmla="*/ 2147483646 h 1650"/>
              <a:gd name="T62" fmla="*/ 2147483646 w 3212"/>
              <a:gd name="T63" fmla="*/ 2147483646 h 1650"/>
              <a:gd name="T64" fmla="*/ 2147483646 w 3212"/>
              <a:gd name="T65" fmla="*/ 2147483646 h 1650"/>
              <a:gd name="T66" fmla="*/ 2147483646 w 3212"/>
              <a:gd name="T67" fmla="*/ 2147483646 h 1650"/>
              <a:gd name="T68" fmla="*/ 2147483646 w 3212"/>
              <a:gd name="T69" fmla="*/ 2147483646 h 1650"/>
              <a:gd name="T70" fmla="*/ 2147483646 w 3212"/>
              <a:gd name="T71" fmla="*/ 2147483646 h 1650"/>
              <a:gd name="T72" fmla="*/ 2147483646 w 3212"/>
              <a:gd name="T73" fmla="*/ 2147483646 h 1650"/>
              <a:gd name="T74" fmla="*/ 2147483646 w 3212"/>
              <a:gd name="T75" fmla="*/ 2147483646 h 1650"/>
              <a:gd name="T76" fmla="*/ 2147483646 w 3212"/>
              <a:gd name="T77" fmla="*/ 2147483646 h 1650"/>
              <a:gd name="T78" fmla="*/ 2147483646 w 3212"/>
              <a:gd name="T79" fmla="*/ 2147483646 h 1650"/>
              <a:gd name="T80" fmla="*/ 2147483646 w 3212"/>
              <a:gd name="T81" fmla="*/ 2147483646 h 1650"/>
              <a:gd name="T82" fmla="*/ 2147483646 w 3212"/>
              <a:gd name="T83" fmla="*/ 2147483646 h 1650"/>
              <a:gd name="T84" fmla="*/ 2147483646 w 3212"/>
              <a:gd name="T85" fmla="*/ 2147483646 h 1650"/>
              <a:gd name="T86" fmla="*/ 2147483646 w 3212"/>
              <a:gd name="T87" fmla="*/ 2147483646 h 165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3212"/>
              <a:gd name="T133" fmla="*/ 0 h 1650"/>
              <a:gd name="T134" fmla="*/ 3212 w 3212"/>
              <a:gd name="T135" fmla="*/ 1650 h 165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3212" h="1650">
                <a:moveTo>
                  <a:pt x="2407" y="1627"/>
                </a:moveTo>
                <a:cubicBezTo>
                  <a:pt x="2366" y="1639"/>
                  <a:pt x="2322" y="1643"/>
                  <a:pt x="2280" y="1650"/>
                </a:cubicBezTo>
                <a:cubicBezTo>
                  <a:pt x="2197" y="1645"/>
                  <a:pt x="2143" y="1638"/>
                  <a:pt x="2067" y="1627"/>
                </a:cubicBezTo>
                <a:cubicBezTo>
                  <a:pt x="2029" y="1614"/>
                  <a:pt x="1993" y="1597"/>
                  <a:pt x="1957" y="1579"/>
                </a:cubicBezTo>
                <a:cubicBezTo>
                  <a:pt x="1920" y="1560"/>
                  <a:pt x="1884" y="1521"/>
                  <a:pt x="1846" y="1508"/>
                </a:cubicBezTo>
                <a:cubicBezTo>
                  <a:pt x="1741" y="1472"/>
                  <a:pt x="1673" y="1410"/>
                  <a:pt x="1594" y="1335"/>
                </a:cubicBezTo>
                <a:cubicBezTo>
                  <a:pt x="1560" y="1302"/>
                  <a:pt x="1580" y="1310"/>
                  <a:pt x="1555" y="1279"/>
                </a:cubicBezTo>
                <a:cubicBezTo>
                  <a:pt x="1502" y="1215"/>
                  <a:pt x="1472" y="1134"/>
                  <a:pt x="1413" y="1074"/>
                </a:cubicBezTo>
                <a:cubicBezTo>
                  <a:pt x="1388" y="1048"/>
                  <a:pt x="1342" y="1046"/>
                  <a:pt x="1310" y="1035"/>
                </a:cubicBezTo>
                <a:cubicBezTo>
                  <a:pt x="1161" y="1041"/>
                  <a:pt x="1023" y="1036"/>
                  <a:pt x="876" y="1027"/>
                </a:cubicBezTo>
                <a:cubicBezTo>
                  <a:pt x="732" y="1019"/>
                  <a:pt x="584" y="1024"/>
                  <a:pt x="442" y="995"/>
                </a:cubicBezTo>
                <a:cubicBezTo>
                  <a:pt x="339" y="974"/>
                  <a:pt x="248" y="938"/>
                  <a:pt x="150" y="909"/>
                </a:cubicBezTo>
                <a:cubicBezTo>
                  <a:pt x="87" y="846"/>
                  <a:pt x="168" y="922"/>
                  <a:pt x="95" y="869"/>
                </a:cubicBezTo>
                <a:cubicBezTo>
                  <a:pt x="58" y="842"/>
                  <a:pt x="31" y="793"/>
                  <a:pt x="16" y="751"/>
                </a:cubicBezTo>
                <a:cubicBezTo>
                  <a:pt x="0" y="653"/>
                  <a:pt x="6" y="713"/>
                  <a:pt x="16" y="546"/>
                </a:cubicBezTo>
                <a:cubicBezTo>
                  <a:pt x="23" y="422"/>
                  <a:pt x="38" y="280"/>
                  <a:pt x="111" y="175"/>
                </a:cubicBezTo>
                <a:cubicBezTo>
                  <a:pt x="128" y="117"/>
                  <a:pt x="187" y="58"/>
                  <a:pt x="245" y="41"/>
                </a:cubicBezTo>
                <a:cubicBezTo>
                  <a:pt x="304" y="0"/>
                  <a:pt x="346" y="20"/>
                  <a:pt x="426" y="25"/>
                </a:cubicBezTo>
                <a:cubicBezTo>
                  <a:pt x="442" y="30"/>
                  <a:pt x="458" y="36"/>
                  <a:pt x="474" y="41"/>
                </a:cubicBezTo>
                <a:cubicBezTo>
                  <a:pt x="482" y="43"/>
                  <a:pt x="489" y="46"/>
                  <a:pt x="497" y="48"/>
                </a:cubicBezTo>
                <a:cubicBezTo>
                  <a:pt x="513" y="53"/>
                  <a:pt x="545" y="64"/>
                  <a:pt x="545" y="64"/>
                </a:cubicBezTo>
                <a:cubicBezTo>
                  <a:pt x="579" y="90"/>
                  <a:pt x="620" y="109"/>
                  <a:pt x="647" y="143"/>
                </a:cubicBezTo>
                <a:cubicBezTo>
                  <a:pt x="682" y="187"/>
                  <a:pt x="703" y="240"/>
                  <a:pt x="734" y="285"/>
                </a:cubicBezTo>
                <a:cubicBezTo>
                  <a:pt x="769" y="389"/>
                  <a:pt x="830" y="467"/>
                  <a:pt x="931" y="514"/>
                </a:cubicBezTo>
                <a:cubicBezTo>
                  <a:pt x="952" y="524"/>
                  <a:pt x="971" y="539"/>
                  <a:pt x="994" y="546"/>
                </a:cubicBezTo>
                <a:cubicBezTo>
                  <a:pt x="1028" y="556"/>
                  <a:pt x="1062" y="570"/>
                  <a:pt x="1097" y="577"/>
                </a:cubicBezTo>
                <a:cubicBezTo>
                  <a:pt x="1128" y="583"/>
                  <a:pt x="1192" y="593"/>
                  <a:pt x="1192" y="593"/>
                </a:cubicBezTo>
                <a:cubicBezTo>
                  <a:pt x="1241" y="590"/>
                  <a:pt x="1295" y="598"/>
                  <a:pt x="1341" y="577"/>
                </a:cubicBezTo>
                <a:cubicBezTo>
                  <a:pt x="1363" y="567"/>
                  <a:pt x="1405" y="546"/>
                  <a:pt x="1405" y="546"/>
                </a:cubicBezTo>
                <a:cubicBezTo>
                  <a:pt x="1523" y="425"/>
                  <a:pt x="1608" y="359"/>
                  <a:pt x="1775" y="325"/>
                </a:cubicBezTo>
                <a:cubicBezTo>
                  <a:pt x="1903" y="328"/>
                  <a:pt x="2103" y="315"/>
                  <a:pt x="2249" y="348"/>
                </a:cubicBezTo>
                <a:cubicBezTo>
                  <a:pt x="2277" y="354"/>
                  <a:pt x="2276" y="360"/>
                  <a:pt x="2304" y="372"/>
                </a:cubicBezTo>
                <a:cubicBezTo>
                  <a:pt x="2373" y="402"/>
                  <a:pt x="2442" y="425"/>
                  <a:pt x="2509" y="459"/>
                </a:cubicBezTo>
                <a:cubicBezTo>
                  <a:pt x="2557" y="484"/>
                  <a:pt x="2617" y="483"/>
                  <a:pt x="2667" y="506"/>
                </a:cubicBezTo>
                <a:cubicBezTo>
                  <a:pt x="2738" y="539"/>
                  <a:pt x="2816" y="572"/>
                  <a:pt x="2880" y="617"/>
                </a:cubicBezTo>
                <a:cubicBezTo>
                  <a:pt x="2910" y="638"/>
                  <a:pt x="2954" y="684"/>
                  <a:pt x="2991" y="695"/>
                </a:cubicBezTo>
                <a:cubicBezTo>
                  <a:pt x="3035" y="726"/>
                  <a:pt x="3057" y="775"/>
                  <a:pt x="3093" y="814"/>
                </a:cubicBezTo>
                <a:cubicBezTo>
                  <a:pt x="3108" y="831"/>
                  <a:pt x="3125" y="845"/>
                  <a:pt x="3141" y="861"/>
                </a:cubicBezTo>
                <a:cubicBezTo>
                  <a:pt x="3193" y="912"/>
                  <a:pt x="3201" y="1008"/>
                  <a:pt x="3212" y="1074"/>
                </a:cubicBezTo>
                <a:cubicBezTo>
                  <a:pt x="3209" y="1174"/>
                  <a:pt x="3209" y="1274"/>
                  <a:pt x="3204" y="1374"/>
                </a:cubicBezTo>
                <a:cubicBezTo>
                  <a:pt x="3201" y="1432"/>
                  <a:pt x="3169" y="1453"/>
                  <a:pt x="3125" y="1477"/>
                </a:cubicBezTo>
                <a:cubicBezTo>
                  <a:pt x="3018" y="1536"/>
                  <a:pt x="2917" y="1553"/>
                  <a:pt x="2793" y="1563"/>
                </a:cubicBezTo>
                <a:cubicBezTo>
                  <a:pt x="2712" y="1577"/>
                  <a:pt x="2630" y="1579"/>
                  <a:pt x="2549" y="1595"/>
                </a:cubicBezTo>
                <a:cubicBezTo>
                  <a:pt x="2499" y="1605"/>
                  <a:pt x="2459" y="1627"/>
                  <a:pt x="2407" y="1627"/>
                </a:cubicBezTo>
                <a:close/>
              </a:path>
            </a:pathLst>
          </a:custGeom>
          <a:noFill/>
          <a:ln w="28575" cap="flat" cmpd="sng">
            <a:solidFill>
              <a:srgbClr val="80008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1" name="Rectangle 16"/>
          <p:cNvSpPr>
            <a:spLocks noChangeArrowheads="1"/>
          </p:cNvSpPr>
          <p:nvPr/>
        </p:nvSpPr>
        <p:spPr bwMode="auto">
          <a:xfrm>
            <a:off x="6978650" y="4765675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/>
            <a:r>
              <a:rPr lang="zh-CN" altLang="en-US" sz="3200">
                <a:latin typeface="隶书" pitchFamily="49" charset="-122"/>
                <a:ea typeface="隶书" pitchFamily="49" charset="-122"/>
              </a:rPr>
              <a:t>学籍科</a:t>
            </a:r>
          </a:p>
        </p:txBody>
      </p:sp>
      <p:sp>
        <p:nvSpPr>
          <p:cNvPr id="34832" name="Rectangle 17"/>
          <p:cNvSpPr>
            <a:spLocks noChangeArrowheads="1"/>
          </p:cNvSpPr>
          <p:nvPr/>
        </p:nvSpPr>
        <p:spPr bwMode="auto">
          <a:xfrm>
            <a:off x="1568450" y="5832475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/>
            <a:r>
              <a:rPr lang="zh-CN" altLang="en-US" sz="3200">
                <a:latin typeface="隶书" pitchFamily="49" charset="-122"/>
                <a:ea typeface="隶书" pitchFamily="49" charset="-122"/>
              </a:rPr>
              <a:t>房产科</a:t>
            </a:r>
          </a:p>
        </p:txBody>
      </p:sp>
      <p:sp>
        <p:nvSpPr>
          <p:cNvPr id="34833" name="Rectangle 18"/>
          <p:cNvSpPr>
            <a:spLocks noChangeArrowheads="1"/>
          </p:cNvSpPr>
          <p:nvPr/>
        </p:nvSpPr>
        <p:spPr bwMode="auto">
          <a:xfrm>
            <a:off x="5226050" y="2174875"/>
            <a:ext cx="1447800" cy="5334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/>
            <a:r>
              <a:rPr lang="zh-CN" altLang="en-US" sz="3200">
                <a:latin typeface="隶书" pitchFamily="49" charset="-122"/>
                <a:ea typeface="隶书" pitchFamily="49" charset="-122"/>
              </a:rPr>
              <a:t>人事科</a:t>
            </a:r>
          </a:p>
        </p:txBody>
      </p:sp>
      <p:sp>
        <p:nvSpPr>
          <p:cNvPr id="34834" name="Freeform 19"/>
          <p:cNvSpPr>
            <a:spLocks/>
          </p:cNvSpPr>
          <p:nvPr/>
        </p:nvSpPr>
        <p:spPr bwMode="auto">
          <a:xfrm>
            <a:off x="3321050" y="1484313"/>
            <a:ext cx="3721100" cy="4221162"/>
          </a:xfrm>
          <a:custGeom>
            <a:avLst/>
            <a:gdLst>
              <a:gd name="T0" fmla="*/ 2147483646 w 2344"/>
              <a:gd name="T1" fmla="*/ 2147483646 h 2659"/>
              <a:gd name="T2" fmla="*/ 2147483646 w 2344"/>
              <a:gd name="T3" fmla="*/ 2147483646 h 2659"/>
              <a:gd name="T4" fmla="*/ 2147483646 w 2344"/>
              <a:gd name="T5" fmla="*/ 2147483646 h 2659"/>
              <a:gd name="T6" fmla="*/ 2147483646 w 2344"/>
              <a:gd name="T7" fmla="*/ 2147483646 h 2659"/>
              <a:gd name="T8" fmla="*/ 2147483646 w 2344"/>
              <a:gd name="T9" fmla="*/ 2147483646 h 2659"/>
              <a:gd name="T10" fmla="*/ 2147483646 w 2344"/>
              <a:gd name="T11" fmla="*/ 2147483646 h 2659"/>
              <a:gd name="T12" fmla="*/ 2147483646 w 2344"/>
              <a:gd name="T13" fmla="*/ 2147483646 h 2659"/>
              <a:gd name="T14" fmla="*/ 2147483646 w 2344"/>
              <a:gd name="T15" fmla="*/ 2147483646 h 2659"/>
              <a:gd name="T16" fmla="*/ 2147483646 w 2344"/>
              <a:gd name="T17" fmla="*/ 2147483646 h 2659"/>
              <a:gd name="T18" fmla="*/ 2147483646 w 2344"/>
              <a:gd name="T19" fmla="*/ 2147483646 h 2659"/>
              <a:gd name="T20" fmla="*/ 2147483646 w 2344"/>
              <a:gd name="T21" fmla="*/ 2147483646 h 2659"/>
              <a:gd name="T22" fmla="*/ 2147483646 w 2344"/>
              <a:gd name="T23" fmla="*/ 2147483646 h 2659"/>
              <a:gd name="T24" fmla="*/ 2147483646 w 2344"/>
              <a:gd name="T25" fmla="*/ 2147483646 h 2659"/>
              <a:gd name="T26" fmla="*/ 2147483646 w 2344"/>
              <a:gd name="T27" fmla="*/ 2147483646 h 2659"/>
              <a:gd name="T28" fmla="*/ 2147483646 w 2344"/>
              <a:gd name="T29" fmla="*/ 2147483646 h 2659"/>
              <a:gd name="T30" fmla="*/ 2147483646 w 2344"/>
              <a:gd name="T31" fmla="*/ 2147483646 h 2659"/>
              <a:gd name="T32" fmla="*/ 2147483646 w 2344"/>
              <a:gd name="T33" fmla="*/ 2147483646 h 2659"/>
              <a:gd name="T34" fmla="*/ 2147483646 w 2344"/>
              <a:gd name="T35" fmla="*/ 2147483646 h 2659"/>
              <a:gd name="T36" fmla="*/ 2147483646 w 2344"/>
              <a:gd name="T37" fmla="*/ 2147483646 h 2659"/>
              <a:gd name="T38" fmla="*/ 2147483646 w 2344"/>
              <a:gd name="T39" fmla="*/ 2147483646 h 2659"/>
              <a:gd name="T40" fmla="*/ 2147483646 w 2344"/>
              <a:gd name="T41" fmla="*/ 2147483646 h 2659"/>
              <a:gd name="T42" fmla="*/ 2147483646 w 2344"/>
              <a:gd name="T43" fmla="*/ 2147483646 h 2659"/>
              <a:gd name="T44" fmla="*/ 2147483646 w 2344"/>
              <a:gd name="T45" fmla="*/ 2147483646 h 2659"/>
              <a:gd name="T46" fmla="*/ 2147483646 w 2344"/>
              <a:gd name="T47" fmla="*/ 2147483646 h 2659"/>
              <a:gd name="T48" fmla="*/ 2147483646 w 2344"/>
              <a:gd name="T49" fmla="*/ 2147483646 h 2659"/>
              <a:gd name="T50" fmla="*/ 2147483646 w 2344"/>
              <a:gd name="T51" fmla="*/ 2147483646 h 2659"/>
              <a:gd name="T52" fmla="*/ 2147483646 w 2344"/>
              <a:gd name="T53" fmla="*/ 2147483646 h 2659"/>
              <a:gd name="T54" fmla="*/ 2147483646 w 2344"/>
              <a:gd name="T55" fmla="*/ 2147483646 h 2659"/>
              <a:gd name="T56" fmla="*/ 2147483646 w 2344"/>
              <a:gd name="T57" fmla="*/ 2147483646 h 2659"/>
              <a:gd name="T58" fmla="*/ 2147483646 w 2344"/>
              <a:gd name="T59" fmla="*/ 2147483646 h 2659"/>
              <a:gd name="T60" fmla="*/ 2147483646 w 2344"/>
              <a:gd name="T61" fmla="*/ 2147483646 h 2659"/>
              <a:gd name="T62" fmla="*/ 2147483646 w 2344"/>
              <a:gd name="T63" fmla="*/ 2147483646 h 2659"/>
              <a:gd name="T64" fmla="*/ 2147483646 w 2344"/>
              <a:gd name="T65" fmla="*/ 2147483646 h 2659"/>
              <a:gd name="T66" fmla="*/ 2147483646 w 2344"/>
              <a:gd name="T67" fmla="*/ 2147483646 h 2659"/>
              <a:gd name="T68" fmla="*/ 2147483646 w 2344"/>
              <a:gd name="T69" fmla="*/ 2147483646 h 2659"/>
              <a:gd name="T70" fmla="*/ 2147483646 w 2344"/>
              <a:gd name="T71" fmla="*/ 2147483646 h 2659"/>
              <a:gd name="T72" fmla="*/ 2147483646 w 2344"/>
              <a:gd name="T73" fmla="*/ 2147483646 h 2659"/>
              <a:gd name="T74" fmla="*/ 2147483646 w 2344"/>
              <a:gd name="T75" fmla="*/ 2147483646 h 2659"/>
              <a:gd name="T76" fmla="*/ 2147483646 w 2344"/>
              <a:gd name="T77" fmla="*/ 2147483646 h 2659"/>
              <a:gd name="T78" fmla="*/ 2147483646 w 2344"/>
              <a:gd name="T79" fmla="*/ 2147483646 h 2659"/>
              <a:gd name="T80" fmla="*/ 2147483646 w 2344"/>
              <a:gd name="T81" fmla="*/ 2147483646 h 2659"/>
              <a:gd name="T82" fmla="*/ 2147483646 w 2344"/>
              <a:gd name="T83" fmla="*/ 2147483646 h 2659"/>
              <a:gd name="T84" fmla="*/ 2147483646 w 2344"/>
              <a:gd name="T85" fmla="*/ 2147483646 h 2659"/>
              <a:gd name="T86" fmla="*/ 2147483646 w 2344"/>
              <a:gd name="T87" fmla="*/ 2147483646 h 2659"/>
              <a:gd name="T88" fmla="*/ 2147483646 w 2344"/>
              <a:gd name="T89" fmla="*/ 2147483646 h 2659"/>
              <a:gd name="T90" fmla="*/ 2147483646 w 2344"/>
              <a:gd name="T91" fmla="*/ 2147483646 h 2659"/>
              <a:gd name="T92" fmla="*/ 2147483646 w 2344"/>
              <a:gd name="T93" fmla="*/ 2147483646 h 2659"/>
              <a:gd name="T94" fmla="*/ 2147483646 w 2344"/>
              <a:gd name="T95" fmla="*/ 2147483646 h 2659"/>
              <a:gd name="T96" fmla="*/ 2147483646 w 2344"/>
              <a:gd name="T97" fmla="*/ 2147483646 h 2659"/>
              <a:gd name="T98" fmla="*/ 2147483646 w 2344"/>
              <a:gd name="T99" fmla="*/ 2147483646 h 2659"/>
              <a:gd name="T100" fmla="*/ 2147483646 w 2344"/>
              <a:gd name="T101" fmla="*/ 2147483646 h 2659"/>
              <a:gd name="T102" fmla="*/ 2147483646 w 2344"/>
              <a:gd name="T103" fmla="*/ 2147483646 h 2659"/>
              <a:gd name="T104" fmla="*/ 2147483646 w 2344"/>
              <a:gd name="T105" fmla="*/ 2147483646 h 2659"/>
              <a:gd name="T106" fmla="*/ 2147483646 w 2344"/>
              <a:gd name="T107" fmla="*/ 2147483646 h 2659"/>
              <a:gd name="T108" fmla="*/ 2147483646 w 2344"/>
              <a:gd name="T109" fmla="*/ 2147483646 h 2659"/>
              <a:gd name="T110" fmla="*/ 2147483646 w 2344"/>
              <a:gd name="T111" fmla="*/ 2147483646 h 2659"/>
              <a:gd name="T112" fmla="*/ 2147483646 w 2344"/>
              <a:gd name="T113" fmla="*/ 2147483646 h 2659"/>
              <a:gd name="T114" fmla="*/ 2147483646 w 2344"/>
              <a:gd name="T115" fmla="*/ 0 h 2659"/>
              <a:gd name="T116" fmla="*/ 2147483646 w 2344"/>
              <a:gd name="T117" fmla="*/ 2147483646 h 265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344"/>
              <a:gd name="T178" fmla="*/ 0 h 2659"/>
              <a:gd name="T179" fmla="*/ 2344 w 2344"/>
              <a:gd name="T180" fmla="*/ 2659 h 265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344" h="2659">
                <a:moveTo>
                  <a:pt x="1680" y="8"/>
                </a:moveTo>
                <a:cubicBezTo>
                  <a:pt x="1516" y="16"/>
                  <a:pt x="1584" y="3"/>
                  <a:pt x="1475" y="31"/>
                </a:cubicBezTo>
                <a:cubicBezTo>
                  <a:pt x="1451" y="37"/>
                  <a:pt x="1428" y="47"/>
                  <a:pt x="1404" y="55"/>
                </a:cubicBezTo>
                <a:cubicBezTo>
                  <a:pt x="1396" y="58"/>
                  <a:pt x="1380" y="63"/>
                  <a:pt x="1380" y="63"/>
                </a:cubicBezTo>
                <a:cubicBezTo>
                  <a:pt x="1352" y="83"/>
                  <a:pt x="1326" y="87"/>
                  <a:pt x="1293" y="94"/>
                </a:cubicBezTo>
                <a:cubicBezTo>
                  <a:pt x="1233" y="125"/>
                  <a:pt x="1183" y="165"/>
                  <a:pt x="1136" y="213"/>
                </a:cubicBezTo>
                <a:cubicBezTo>
                  <a:pt x="1125" y="224"/>
                  <a:pt x="1109" y="255"/>
                  <a:pt x="1104" y="268"/>
                </a:cubicBezTo>
                <a:cubicBezTo>
                  <a:pt x="1098" y="283"/>
                  <a:pt x="1088" y="315"/>
                  <a:pt x="1088" y="315"/>
                </a:cubicBezTo>
                <a:cubicBezTo>
                  <a:pt x="1093" y="405"/>
                  <a:pt x="1090" y="433"/>
                  <a:pt x="1104" y="505"/>
                </a:cubicBezTo>
                <a:cubicBezTo>
                  <a:pt x="1118" y="575"/>
                  <a:pt x="1150" y="641"/>
                  <a:pt x="1167" y="710"/>
                </a:cubicBezTo>
                <a:cubicBezTo>
                  <a:pt x="1162" y="764"/>
                  <a:pt x="1165" y="847"/>
                  <a:pt x="1136" y="899"/>
                </a:cubicBezTo>
                <a:cubicBezTo>
                  <a:pt x="1109" y="947"/>
                  <a:pt x="1074" y="1000"/>
                  <a:pt x="1041" y="1041"/>
                </a:cubicBezTo>
                <a:cubicBezTo>
                  <a:pt x="1010" y="1080"/>
                  <a:pt x="1014" y="1102"/>
                  <a:pt x="962" y="1120"/>
                </a:cubicBezTo>
                <a:cubicBezTo>
                  <a:pt x="907" y="1139"/>
                  <a:pt x="854" y="1152"/>
                  <a:pt x="796" y="1160"/>
                </a:cubicBezTo>
                <a:cubicBezTo>
                  <a:pt x="761" y="1148"/>
                  <a:pt x="733" y="1117"/>
                  <a:pt x="702" y="1096"/>
                </a:cubicBezTo>
                <a:cubicBezTo>
                  <a:pt x="643" y="1056"/>
                  <a:pt x="580" y="1009"/>
                  <a:pt x="512" y="986"/>
                </a:cubicBezTo>
                <a:cubicBezTo>
                  <a:pt x="452" y="944"/>
                  <a:pt x="431" y="964"/>
                  <a:pt x="339" y="970"/>
                </a:cubicBezTo>
                <a:cubicBezTo>
                  <a:pt x="274" y="981"/>
                  <a:pt x="307" y="973"/>
                  <a:pt x="244" y="994"/>
                </a:cubicBezTo>
                <a:cubicBezTo>
                  <a:pt x="236" y="997"/>
                  <a:pt x="220" y="1002"/>
                  <a:pt x="220" y="1002"/>
                </a:cubicBezTo>
                <a:cubicBezTo>
                  <a:pt x="185" y="1027"/>
                  <a:pt x="137" y="1026"/>
                  <a:pt x="102" y="1049"/>
                </a:cubicBezTo>
                <a:cubicBezTo>
                  <a:pt x="47" y="1086"/>
                  <a:pt x="71" y="1071"/>
                  <a:pt x="31" y="1096"/>
                </a:cubicBezTo>
                <a:cubicBezTo>
                  <a:pt x="25" y="1113"/>
                  <a:pt x="9" y="1126"/>
                  <a:pt x="7" y="1144"/>
                </a:cubicBezTo>
                <a:cubicBezTo>
                  <a:pt x="0" y="1222"/>
                  <a:pt x="44" y="1337"/>
                  <a:pt x="110" y="1381"/>
                </a:cubicBezTo>
                <a:cubicBezTo>
                  <a:pt x="148" y="1436"/>
                  <a:pt x="222" y="1447"/>
                  <a:pt x="276" y="1483"/>
                </a:cubicBezTo>
                <a:cubicBezTo>
                  <a:pt x="286" y="1499"/>
                  <a:pt x="305" y="1511"/>
                  <a:pt x="307" y="1530"/>
                </a:cubicBezTo>
                <a:cubicBezTo>
                  <a:pt x="313" y="1577"/>
                  <a:pt x="277" y="1609"/>
                  <a:pt x="252" y="1641"/>
                </a:cubicBezTo>
                <a:cubicBezTo>
                  <a:pt x="220" y="1682"/>
                  <a:pt x="195" y="1723"/>
                  <a:pt x="157" y="1759"/>
                </a:cubicBezTo>
                <a:cubicBezTo>
                  <a:pt x="148" y="1786"/>
                  <a:pt x="134" y="1806"/>
                  <a:pt x="118" y="1830"/>
                </a:cubicBezTo>
                <a:cubicBezTo>
                  <a:pt x="105" y="1869"/>
                  <a:pt x="94" y="1901"/>
                  <a:pt x="86" y="1941"/>
                </a:cubicBezTo>
                <a:cubicBezTo>
                  <a:pt x="71" y="2114"/>
                  <a:pt x="76" y="2003"/>
                  <a:pt x="94" y="2272"/>
                </a:cubicBezTo>
                <a:cubicBezTo>
                  <a:pt x="100" y="2355"/>
                  <a:pt x="100" y="2409"/>
                  <a:pt x="126" y="2485"/>
                </a:cubicBezTo>
                <a:cubicBezTo>
                  <a:pt x="135" y="2510"/>
                  <a:pt x="169" y="2532"/>
                  <a:pt x="189" y="2548"/>
                </a:cubicBezTo>
                <a:cubicBezTo>
                  <a:pt x="296" y="2633"/>
                  <a:pt x="460" y="2638"/>
                  <a:pt x="591" y="2651"/>
                </a:cubicBezTo>
                <a:cubicBezTo>
                  <a:pt x="623" y="2654"/>
                  <a:pt x="654" y="2656"/>
                  <a:pt x="686" y="2659"/>
                </a:cubicBezTo>
                <a:cubicBezTo>
                  <a:pt x="887" y="2655"/>
                  <a:pt x="1087" y="2655"/>
                  <a:pt x="1286" y="2627"/>
                </a:cubicBezTo>
                <a:cubicBezTo>
                  <a:pt x="1313" y="2618"/>
                  <a:pt x="1354" y="2609"/>
                  <a:pt x="1380" y="2596"/>
                </a:cubicBezTo>
                <a:cubicBezTo>
                  <a:pt x="1407" y="2582"/>
                  <a:pt x="1430" y="2566"/>
                  <a:pt x="1459" y="2556"/>
                </a:cubicBezTo>
                <a:cubicBezTo>
                  <a:pt x="1474" y="2534"/>
                  <a:pt x="1511" y="2477"/>
                  <a:pt x="1530" y="2462"/>
                </a:cubicBezTo>
                <a:cubicBezTo>
                  <a:pt x="1590" y="2414"/>
                  <a:pt x="1708" y="2425"/>
                  <a:pt x="1767" y="2422"/>
                </a:cubicBezTo>
                <a:cubicBezTo>
                  <a:pt x="1827" y="2412"/>
                  <a:pt x="1882" y="2404"/>
                  <a:pt x="1933" y="2367"/>
                </a:cubicBezTo>
                <a:cubicBezTo>
                  <a:pt x="1944" y="2359"/>
                  <a:pt x="1954" y="2352"/>
                  <a:pt x="1964" y="2343"/>
                </a:cubicBezTo>
                <a:cubicBezTo>
                  <a:pt x="1981" y="2328"/>
                  <a:pt x="2012" y="2296"/>
                  <a:pt x="2012" y="2296"/>
                </a:cubicBezTo>
                <a:cubicBezTo>
                  <a:pt x="2033" y="2252"/>
                  <a:pt x="2067" y="2216"/>
                  <a:pt x="2083" y="2170"/>
                </a:cubicBezTo>
                <a:cubicBezTo>
                  <a:pt x="2078" y="2035"/>
                  <a:pt x="2066" y="1916"/>
                  <a:pt x="2059" y="1783"/>
                </a:cubicBezTo>
                <a:cubicBezTo>
                  <a:pt x="2052" y="1651"/>
                  <a:pt x="2043" y="1543"/>
                  <a:pt x="2004" y="1420"/>
                </a:cubicBezTo>
                <a:cubicBezTo>
                  <a:pt x="1987" y="1368"/>
                  <a:pt x="1947" y="1323"/>
                  <a:pt x="1917" y="1278"/>
                </a:cubicBezTo>
                <a:cubicBezTo>
                  <a:pt x="1922" y="1233"/>
                  <a:pt x="1913" y="1206"/>
                  <a:pt x="1940" y="1175"/>
                </a:cubicBezTo>
                <a:cubicBezTo>
                  <a:pt x="1955" y="1158"/>
                  <a:pt x="1972" y="1144"/>
                  <a:pt x="1988" y="1128"/>
                </a:cubicBezTo>
                <a:cubicBezTo>
                  <a:pt x="2002" y="1115"/>
                  <a:pt x="2035" y="1096"/>
                  <a:pt x="2035" y="1096"/>
                </a:cubicBezTo>
                <a:cubicBezTo>
                  <a:pt x="2083" y="1026"/>
                  <a:pt x="2016" y="1118"/>
                  <a:pt x="2075" y="1057"/>
                </a:cubicBezTo>
                <a:cubicBezTo>
                  <a:pt x="2124" y="1007"/>
                  <a:pt x="2053" y="1056"/>
                  <a:pt x="2114" y="1018"/>
                </a:cubicBezTo>
                <a:cubicBezTo>
                  <a:pt x="2136" y="986"/>
                  <a:pt x="2169" y="953"/>
                  <a:pt x="2201" y="931"/>
                </a:cubicBezTo>
                <a:cubicBezTo>
                  <a:pt x="2230" y="886"/>
                  <a:pt x="2258" y="841"/>
                  <a:pt x="2288" y="797"/>
                </a:cubicBezTo>
                <a:cubicBezTo>
                  <a:pt x="2297" y="771"/>
                  <a:pt x="2303" y="744"/>
                  <a:pt x="2311" y="718"/>
                </a:cubicBezTo>
                <a:cubicBezTo>
                  <a:pt x="2316" y="702"/>
                  <a:pt x="2327" y="670"/>
                  <a:pt x="2327" y="670"/>
                </a:cubicBezTo>
                <a:cubicBezTo>
                  <a:pt x="2338" y="569"/>
                  <a:pt x="2344" y="463"/>
                  <a:pt x="2319" y="363"/>
                </a:cubicBezTo>
                <a:cubicBezTo>
                  <a:pt x="2274" y="184"/>
                  <a:pt x="2118" y="59"/>
                  <a:pt x="1940" y="39"/>
                </a:cubicBezTo>
                <a:cubicBezTo>
                  <a:pt x="1917" y="33"/>
                  <a:pt x="1812" y="0"/>
                  <a:pt x="1791" y="0"/>
                </a:cubicBezTo>
                <a:cubicBezTo>
                  <a:pt x="1754" y="0"/>
                  <a:pt x="1717" y="5"/>
                  <a:pt x="1680" y="8"/>
                </a:cubicBezTo>
                <a:close/>
              </a:path>
            </a:pathLst>
          </a:custGeom>
          <a:noFill/>
          <a:ln w="28575" cap="flat" cmpd="sng">
            <a:solidFill>
              <a:srgbClr val="3366FF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5" name="Rectangle 20"/>
          <p:cNvSpPr>
            <a:spLocks noChangeArrowheads="1"/>
          </p:cNvSpPr>
          <p:nvPr/>
        </p:nvSpPr>
        <p:spPr bwMode="auto">
          <a:xfrm>
            <a:off x="730250" y="2936875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/>
            <a:r>
              <a:rPr lang="zh-CN" altLang="en-US" sz="3200">
                <a:latin typeface="隶书" pitchFamily="49" charset="-122"/>
                <a:ea typeface="隶书" pitchFamily="49" charset="-122"/>
              </a:rPr>
              <a:t>劳资科</a:t>
            </a:r>
          </a:p>
        </p:txBody>
      </p:sp>
      <p:sp>
        <p:nvSpPr>
          <p:cNvPr id="34836" name="Freeform 21"/>
          <p:cNvSpPr>
            <a:spLocks/>
          </p:cNvSpPr>
          <p:nvPr/>
        </p:nvSpPr>
        <p:spPr bwMode="auto">
          <a:xfrm>
            <a:off x="533400" y="2092325"/>
            <a:ext cx="5118100" cy="2747963"/>
          </a:xfrm>
          <a:custGeom>
            <a:avLst/>
            <a:gdLst>
              <a:gd name="T0" fmla="*/ 2147483646 w 3224"/>
              <a:gd name="T1" fmla="*/ 2147483646 h 1731"/>
              <a:gd name="T2" fmla="*/ 2147483646 w 3224"/>
              <a:gd name="T3" fmla="*/ 2147483646 h 1731"/>
              <a:gd name="T4" fmla="*/ 2147483646 w 3224"/>
              <a:gd name="T5" fmla="*/ 2147483646 h 1731"/>
              <a:gd name="T6" fmla="*/ 2147483646 w 3224"/>
              <a:gd name="T7" fmla="*/ 2147483646 h 1731"/>
              <a:gd name="T8" fmla="*/ 2147483646 w 3224"/>
              <a:gd name="T9" fmla="*/ 2147483646 h 1731"/>
              <a:gd name="T10" fmla="*/ 2147483646 w 3224"/>
              <a:gd name="T11" fmla="*/ 2147483646 h 1731"/>
              <a:gd name="T12" fmla="*/ 2147483646 w 3224"/>
              <a:gd name="T13" fmla="*/ 2147483646 h 1731"/>
              <a:gd name="T14" fmla="*/ 2147483646 w 3224"/>
              <a:gd name="T15" fmla="*/ 2147483646 h 1731"/>
              <a:gd name="T16" fmla="*/ 2147483646 w 3224"/>
              <a:gd name="T17" fmla="*/ 2147483646 h 1731"/>
              <a:gd name="T18" fmla="*/ 2147483646 w 3224"/>
              <a:gd name="T19" fmla="*/ 2147483646 h 1731"/>
              <a:gd name="T20" fmla="*/ 2147483646 w 3224"/>
              <a:gd name="T21" fmla="*/ 2147483646 h 1731"/>
              <a:gd name="T22" fmla="*/ 2147483646 w 3224"/>
              <a:gd name="T23" fmla="*/ 2147483646 h 1731"/>
              <a:gd name="T24" fmla="*/ 2147483646 w 3224"/>
              <a:gd name="T25" fmla="*/ 2147483646 h 1731"/>
              <a:gd name="T26" fmla="*/ 2147483646 w 3224"/>
              <a:gd name="T27" fmla="*/ 2147483646 h 1731"/>
              <a:gd name="T28" fmla="*/ 2147483646 w 3224"/>
              <a:gd name="T29" fmla="*/ 2147483646 h 1731"/>
              <a:gd name="T30" fmla="*/ 2147483646 w 3224"/>
              <a:gd name="T31" fmla="*/ 2147483646 h 1731"/>
              <a:gd name="T32" fmla="*/ 2147483646 w 3224"/>
              <a:gd name="T33" fmla="*/ 2147483646 h 1731"/>
              <a:gd name="T34" fmla="*/ 2147483646 w 3224"/>
              <a:gd name="T35" fmla="*/ 2147483646 h 1731"/>
              <a:gd name="T36" fmla="*/ 2147483646 w 3224"/>
              <a:gd name="T37" fmla="*/ 2147483646 h 1731"/>
              <a:gd name="T38" fmla="*/ 2147483646 w 3224"/>
              <a:gd name="T39" fmla="*/ 2147483646 h 1731"/>
              <a:gd name="T40" fmla="*/ 2147483646 w 3224"/>
              <a:gd name="T41" fmla="*/ 2147483646 h 1731"/>
              <a:gd name="T42" fmla="*/ 2147483646 w 3224"/>
              <a:gd name="T43" fmla="*/ 2147483646 h 1731"/>
              <a:gd name="T44" fmla="*/ 2147483646 w 3224"/>
              <a:gd name="T45" fmla="*/ 2147483646 h 1731"/>
              <a:gd name="T46" fmla="*/ 2147483646 w 3224"/>
              <a:gd name="T47" fmla="*/ 2147483646 h 1731"/>
              <a:gd name="T48" fmla="*/ 2147483646 w 3224"/>
              <a:gd name="T49" fmla="*/ 2147483646 h 1731"/>
              <a:gd name="T50" fmla="*/ 2147483646 w 3224"/>
              <a:gd name="T51" fmla="*/ 2147483646 h 1731"/>
              <a:gd name="T52" fmla="*/ 2147483646 w 3224"/>
              <a:gd name="T53" fmla="*/ 2147483646 h 1731"/>
              <a:gd name="T54" fmla="*/ 2147483646 w 3224"/>
              <a:gd name="T55" fmla="*/ 2147483646 h 1731"/>
              <a:gd name="T56" fmla="*/ 2147483646 w 3224"/>
              <a:gd name="T57" fmla="*/ 2147483646 h 1731"/>
              <a:gd name="T58" fmla="*/ 2147483646 w 3224"/>
              <a:gd name="T59" fmla="*/ 2147483646 h 1731"/>
              <a:gd name="T60" fmla="*/ 2147483646 w 3224"/>
              <a:gd name="T61" fmla="*/ 2147483646 h 1731"/>
              <a:gd name="T62" fmla="*/ 2147483646 w 3224"/>
              <a:gd name="T63" fmla="*/ 2147483646 h 1731"/>
              <a:gd name="T64" fmla="*/ 2147483646 w 3224"/>
              <a:gd name="T65" fmla="*/ 2147483646 h 1731"/>
              <a:gd name="T66" fmla="*/ 2147483646 w 3224"/>
              <a:gd name="T67" fmla="*/ 2147483646 h 1731"/>
              <a:gd name="T68" fmla="*/ 2147483646 w 3224"/>
              <a:gd name="T69" fmla="*/ 2147483646 h 1731"/>
              <a:gd name="T70" fmla="*/ 2147483646 w 3224"/>
              <a:gd name="T71" fmla="*/ 2147483646 h 1731"/>
              <a:gd name="T72" fmla="*/ 2147483646 w 3224"/>
              <a:gd name="T73" fmla="*/ 2147483646 h 1731"/>
              <a:gd name="T74" fmla="*/ 2147483646 w 3224"/>
              <a:gd name="T75" fmla="*/ 2147483646 h 1731"/>
              <a:gd name="T76" fmla="*/ 2147483646 w 3224"/>
              <a:gd name="T77" fmla="*/ 2147483646 h 1731"/>
              <a:gd name="T78" fmla="*/ 2147483646 w 3224"/>
              <a:gd name="T79" fmla="*/ 2147483646 h 1731"/>
              <a:gd name="T80" fmla="*/ 2147483646 w 3224"/>
              <a:gd name="T81" fmla="*/ 2147483646 h 1731"/>
              <a:gd name="T82" fmla="*/ 2147483646 w 3224"/>
              <a:gd name="T83" fmla="*/ 2147483646 h 1731"/>
              <a:gd name="T84" fmla="*/ 2147483646 w 3224"/>
              <a:gd name="T85" fmla="*/ 2147483646 h 1731"/>
              <a:gd name="T86" fmla="*/ 2147483646 w 3224"/>
              <a:gd name="T87" fmla="*/ 2147483646 h 1731"/>
              <a:gd name="T88" fmla="*/ 2147483646 w 3224"/>
              <a:gd name="T89" fmla="*/ 2147483646 h 1731"/>
              <a:gd name="T90" fmla="*/ 2147483646 w 3224"/>
              <a:gd name="T91" fmla="*/ 2147483646 h 1731"/>
              <a:gd name="T92" fmla="*/ 2147483646 w 3224"/>
              <a:gd name="T93" fmla="*/ 2147483646 h 1731"/>
              <a:gd name="T94" fmla="*/ 2147483646 w 3224"/>
              <a:gd name="T95" fmla="*/ 2147483646 h 1731"/>
              <a:gd name="T96" fmla="*/ 2147483646 w 3224"/>
              <a:gd name="T97" fmla="*/ 2147483646 h 1731"/>
              <a:gd name="T98" fmla="*/ 2147483646 w 3224"/>
              <a:gd name="T99" fmla="*/ 2147483646 h 1731"/>
              <a:gd name="T100" fmla="*/ 2147483646 w 3224"/>
              <a:gd name="T101" fmla="*/ 2147483646 h 1731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3224"/>
              <a:gd name="T154" fmla="*/ 0 h 1731"/>
              <a:gd name="T155" fmla="*/ 3224 w 3224"/>
              <a:gd name="T156" fmla="*/ 1731 h 1731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3224" h="1731">
                <a:moveTo>
                  <a:pt x="28" y="556"/>
                </a:moveTo>
                <a:cubicBezTo>
                  <a:pt x="0" y="638"/>
                  <a:pt x="16" y="581"/>
                  <a:pt x="28" y="769"/>
                </a:cubicBezTo>
                <a:cubicBezTo>
                  <a:pt x="31" y="812"/>
                  <a:pt x="35" y="881"/>
                  <a:pt x="60" y="919"/>
                </a:cubicBezTo>
                <a:cubicBezTo>
                  <a:pt x="109" y="994"/>
                  <a:pt x="252" y="1001"/>
                  <a:pt x="328" y="1005"/>
                </a:cubicBezTo>
                <a:cubicBezTo>
                  <a:pt x="394" y="1009"/>
                  <a:pt x="459" y="1010"/>
                  <a:pt x="525" y="1013"/>
                </a:cubicBezTo>
                <a:cubicBezTo>
                  <a:pt x="572" y="1015"/>
                  <a:pt x="620" y="1017"/>
                  <a:pt x="667" y="1021"/>
                </a:cubicBezTo>
                <a:cubicBezTo>
                  <a:pt x="776" y="1029"/>
                  <a:pt x="894" y="1043"/>
                  <a:pt x="999" y="1076"/>
                </a:cubicBezTo>
                <a:cubicBezTo>
                  <a:pt x="1060" y="1095"/>
                  <a:pt x="1117" y="1133"/>
                  <a:pt x="1180" y="1147"/>
                </a:cubicBezTo>
                <a:cubicBezTo>
                  <a:pt x="1213" y="1170"/>
                  <a:pt x="1243" y="1182"/>
                  <a:pt x="1275" y="1203"/>
                </a:cubicBezTo>
                <a:cubicBezTo>
                  <a:pt x="1308" y="1254"/>
                  <a:pt x="1269" y="1204"/>
                  <a:pt x="1314" y="1234"/>
                </a:cubicBezTo>
                <a:cubicBezTo>
                  <a:pt x="1339" y="1251"/>
                  <a:pt x="1356" y="1276"/>
                  <a:pt x="1385" y="1289"/>
                </a:cubicBezTo>
                <a:cubicBezTo>
                  <a:pt x="1400" y="1296"/>
                  <a:pt x="1417" y="1298"/>
                  <a:pt x="1432" y="1305"/>
                </a:cubicBezTo>
                <a:cubicBezTo>
                  <a:pt x="1443" y="1310"/>
                  <a:pt x="1454" y="1315"/>
                  <a:pt x="1464" y="1321"/>
                </a:cubicBezTo>
                <a:cubicBezTo>
                  <a:pt x="1472" y="1326"/>
                  <a:pt x="1479" y="1333"/>
                  <a:pt x="1488" y="1337"/>
                </a:cubicBezTo>
                <a:cubicBezTo>
                  <a:pt x="1530" y="1359"/>
                  <a:pt x="1598" y="1372"/>
                  <a:pt x="1646" y="1384"/>
                </a:cubicBezTo>
                <a:cubicBezTo>
                  <a:pt x="1689" y="1414"/>
                  <a:pt x="1741" y="1419"/>
                  <a:pt x="1788" y="1439"/>
                </a:cubicBezTo>
                <a:cubicBezTo>
                  <a:pt x="1871" y="1474"/>
                  <a:pt x="1776" y="1441"/>
                  <a:pt x="1843" y="1463"/>
                </a:cubicBezTo>
                <a:cubicBezTo>
                  <a:pt x="1889" y="1495"/>
                  <a:pt x="1841" y="1466"/>
                  <a:pt x="1898" y="1487"/>
                </a:cubicBezTo>
                <a:cubicBezTo>
                  <a:pt x="1909" y="1491"/>
                  <a:pt x="1920" y="1497"/>
                  <a:pt x="1930" y="1503"/>
                </a:cubicBezTo>
                <a:cubicBezTo>
                  <a:pt x="1938" y="1507"/>
                  <a:pt x="1945" y="1514"/>
                  <a:pt x="1953" y="1518"/>
                </a:cubicBezTo>
                <a:cubicBezTo>
                  <a:pt x="1968" y="1525"/>
                  <a:pt x="2001" y="1534"/>
                  <a:pt x="2001" y="1534"/>
                </a:cubicBezTo>
                <a:cubicBezTo>
                  <a:pt x="2048" y="1567"/>
                  <a:pt x="2117" y="1606"/>
                  <a:pt x="2174" y="1621"/>
                </a:cubicBezTo>
                <a:cubicBezTo>
                  <a:pt x="2220" y="1652"/>
                  <a:pt x="2278" y="1656"/>
                  <a:pt x="2332" y="1668"/>
                </a:cubicBezTo>
                <a:cubicBezTo>
                  <a:pt x="2492" y="1703"/>
                  <a:pt x="2658" y="1716"/>
                  <a:pt x="2821" y="1731"/>
                </a:cubicBezTo>
                <a:cubicBezTo>
                  <a:pt x="2977" y="1725"/>
                  <a:pt x="2990" y="1730"/>
                  <a:pt x="3097" y="1708"/>
                </a:cubicBezTo>
                <a:cubicBezTo>
                  <a:pt x="3137" y="1681"/>
                  <a:pt x="3178" y="1650"/>
                  <a:pt x="3200" y="1605"/>
                </a:cubicBezTo>
                <a:cubicBezTo>
                  <a:pt x="3212" y="1581"/>
                  <a:pt x="3216" y="1551"/>
                  <a:pt x="3224" y="1526"/>
                </a:cubicBezTo>
                <a:cubicBezTo>
                  <a:pt x="3216" y="1468"/>
                  <a:pt x="3201" y="1403"/>
                  <a:pt x="3168" y="1353"/>
                </a:cubicBezTo>
                <a:cubicBezTo>
                  <a:pt x="3149" y="1324"/>
                  <a:pt x="3119" y="1300"/>
                  <a:pt x="3097" y="1274"/>
                </a:cubicBezTo>
                <a:cubicBezTo>
                  <a:pt x="3062" y="1232"/>
                  <a:pt x="3105" y="1265"/>
                  <a:pt x="3058" y="1234"/>
                </a:cubicBezTo>
                <a:cubicBezTo>
                  <a:pt x="3040" y="1208"/>
                  <a:pt x="3021" y="1189"/>
                  <a:pt x="2995" y="1171"/>
                </a:cubicBezTo>
                <a:cubicBezTo>
                  <a:pt x="2955" y="1111"/>
                  <a:pt x="2828" y="1034"/>
                  <a:pt x="2766" y="990"/>
                </a:cubicBezTo>
                <a:cubicBezTo>
                  <a:pt x="2739" y="970"/>
                  <a:pt x="2732" y="945"/>
                  <a:pt x="2703" y="927"/>
                </a:cubicBezTo>
                <a:cubicBezTo>
                  <a:pt x="2615" y="810"/>
                  <a:pt x="2537" y="699"/>
                  <a:pt x="2419" y="611"/>
                </a:cubicBezTo>
                <a:cubicBezTo>
                  <a:pt x="2381" y="583"/>
                  <a:pt x="2345" y="547"/>
                  <a:pt x="2300" y="532"/>
                </a:cubicBezTo>
                <a:cubicBezTo>
                  <a:pt x="2235" y="482"/>
                  <a:pt x="2158" y="446"/>
                  <a:pt x="2087" y="406"/>
                </a:cubicBezTo>
                <a:cubicBezTo>
                  <a:pt x="2021" y="369"/>
                  <a:pt x="2094" y="393"/>
                  <a:pt x="2016" y="358"/>
                </a:cubicBezTo>
                <a:cubicBezTo>
                  <a:pt x="2001" y="351"/>
                  <a:pt x="1969" y="343"/>
                  <a:pt x="1969" y="343"/>
                </a:cubicBezTo>
                <a:cubicBezTo>
                  <a:pt x="1876" y="273"/>
                  <a:pt x="1736" y="242"/>
                  <a:pt x="1630" y="193"/>
                </a:cubicBezTo>
                <a:cubicBezTo>
                  <a:pt x="1609" y="183"/>
                  <a:pt x="1587" y="174"/>
                  <a:pt x="1567" y="161"/>
                </a:cubicBezTo>
                <a:cubicBezTo>
                  <a:pt x="1559" y="156"/>
                  <a:pt x="1552" y="149"/>
                  <a:pt x="1543" y="145"/>
                </a:cubicBezTo>
                <a:cubicBezTo>
                  <a:pt x="1506" y="127"/>
                  <a:pt x="1463" y="120"/>
                  <a:pt x="1425" y="106"/>
                </a:cubicBezTo>
                <a:cubicBezTo>
                  <a:pt x="1346" y="77"/>
                  <a:pt x="1270" y="52"/>
                  <a:pt x="1188" y="35"/>
                </a:cubicBezTo>
                <a:cubicBezTo>
                  <a:pt x="1079" y="13"/>
                  <a:pt x="958" y="15"/>
                  <a:pt x="849" y="11"/>
                </a:cubicBezTo>
                <a:cubicBezTo>
                  <a:pt x="560" y="17"/>
                  <a:pt x="557" y="0"/>
                  <a:pt x="383" y="35"/>
                </a:cubicBezTo>
                <a:cubicBezTo>
                  <a:pt x="349" y="58"/>
                  <a:pt x="322" y="84"/>
                  <a:pt x="288" y="106"/>
                </a:cubicBezTo>
                <a:cubicBezTo>
                  <a:pt x="256" y="158"/>
                  <a:pt x="194" y="179"/>
                  <a:pt x="154" y="224"/>
                </a:cubicBezTo>
                <a:cubicBezTo>
                  <a:pt x="84" y="302"/>
                  <a:pt x="29" y="431"/>
                  <a:pt x="4" y="532"/>
                </a:cubicBezTo>
                <a:cubicBezTo>
                  <a:pt x="7" y="545"/>
                  <a:pt x="5" y="560"/>
                  <a:pt x="12" y="571"/>
                </a:cubicBezTo>
                <a:cubicBezTo>
                  <a:pt x="17" y="579"/>
                  <a:pt x="29" y="594"/>
                  <a:pt x="36" y="587"/>
                </a:cubicBezTo>
                <a:cubicBezTo>
                  <a:pt x="44" y="580"/>
                  <a:pt x="31" y="566"/>
                  <a:pt x="28" y="556"/>
                </a:cubicBezTo>
                <a:close/>
              </a:path>
            </a:pathLst>
          </a:custGeom>
          <a:noFill/>
          <a:ln w="28575" cap="flat" cmpd="sng">
            <a:solidFill>
              <a:srgbClr val="808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7" name="Freeform 22"/>
          <p:cNvSpPr>
            <a:spLocks/>
          </p:cNvSpPr>
          <p:nvPr/>
        </p:nvSpPr>
        <p:spPr bwMode="auto">
          <a:xfrm>
            <a:off x="1154113" y="2986088"/>
            <a:ext cx="4371975" cy="3768725"/>
          </a:xfrm>
          <a:custGeom>
            <a:avLst/>
            <a:gdLst>
              <a:gd name="T0" fmla="*/ 2147483646 w 2754"/>
              <a:gd name="T1" fmla="*/ 2147483646 h 2374"/>
              <a:gd name="T2" fmla="*/ 2147483646 w 2754"/>
              <a:gd name="T3" fmla="*/ 2147483646 h 2374"/>
              <a:gd name="T4" fmla="*/ 2147483646 w 2754"/>
              <a:gd name="T5" fmla="*/ 2147483646 h 2374"/>
              <a:gd name="T6" fmla="*/ 2147483646 w 2754"/>
              <a:gd name="T7" fmla="*/ 2147483646 h 2374"/>
              <a:gd name="T8" fmla="*/ 2147483646 w 2754"/>
              <a:gd name="T9" fmla="*/ 2147483646 h 2374"/>
              <a:gd name="T10" fmla="*/ 2147483646 w 2754"/>
              <a:gd name="T11" fmla="*/ 2147483646 h 2374"/>
              <a:gd name="T12" fmla="*/ 2147483646 w 2754"/>
              <a:gd name="T13" fmla="*/ 2147483646 h 2374"/>
              <a:gd name="T14" fmla="*/ 2147483646 w 2754"/>
              <a:gd name="T15" fmla="*/ 2147483646 h 2374"/>
              <a:gd name="T16" fmla="*/ 2147483646 w 2754"/>
              <a:gd name="T17" fmla="*/ 2147483646 h 2374"/>
              <a:gd name="T18" fmla="*/ 2147483646 w 2754"/>
              <a:gd name="T19" fmla="*/ 2147483646 h 2374"/>
              <a:gd name="T20" fmla="*/ 2147483646 w 2754"/>
              <a:gd name="T21" fmla="*/ 2147483646 h 2374"/>
              <a:gd name="T22" fmla="*/ 2147483646 w 2754"/>
              <a:gd name="T23" fmla="*/ 2147483646 h 2374"/>
              <a:gd name="T24" fmla="*/ 2147483646 w 2754"/>
              <a:gd name="T25" fmla="*/ 2147483646 h 2374"/>
              <a:gd name="T26" fmla="*/ 2147483646 w 2754"/>
              <a:gd name="T27" fmla="*/ 2147483646 h 2374"/>
              <a:gd name="T28" fmla="*/ 2147483646 w 2754"/>
              <a:gd name="T29" fmla="*/ 2147483646 h 2374"/>
              <a:gd name="T30" fmla="*/ 2147483646 w 2754"/>
              <a:gd name="T31" fmla="*/ 0 h 2374"/>
              <a:gd name="T32" fmla="*/ 2147483646 w 2754"/>
              <a:gd name="T33" fmla="*/ 2147483646 h 2374"/>
              <a:gd name="T34" fmla="*/ 2147483646 w 2754"/>
              <a:gd name="T35" fmla="*/ 2147483646 h 2374"/>
              <a:gd name="T36" fmla="*/ 2147483646 w 2754"/>
              <a:gd name="T37" fmla="*/ 2147483646 h 2374"/>
              <a:gd name="T38" fmla="*/ 2147483646 w 2754"/>
              <a:gd name="T39" fmla="*/ 2147483646 h 2374"/>
              <a:gd name="T40" fmla="*/ 2147483646 w 2754"/>
              <a:gd name="T41" fmla="*/ 2147483646 h 2374"/>
              <a:gd name="T42" fmla="*/ 2147483646 w 2754"/>
              <a:gd name="T43" fmla="*/ 2147483646 h 2374"/>
              <a:gd name="T44" fmla="*/ 2147483646 w 2754"/>
              <a:gd name="T45" fmla="*/ 2147483646 h 2374"/>
              <a:gd name="T46" fmla="*/ 2147483646 w 2754"/>
              <a:gd name="T47" fmla="*/ 2147483646 h 2374"/>
              <a:gd name="T48" fmla="*/ 2147483646 w 2754"/>
              <a:gd name="T49" fmla="*/ 2147483646 h 2374"/>
              <a:gd name="T50" fmla="*/ 2147483646 w 2754"/>
              <a:gd name="T51" fmla="*/ 2147483646 h 2374"/>
              <a:gd name="T52" fmla="*/ 2147483646 w 2754"/>
              <a:gd name="T53" fmla="*/ 2147483646 h 2374"/>
              <a:gd name="T54" fmla="*/ 2147483646 w 2754"/>
              <a:gd name="T55" fmla="*/ 2147483646 h 2374"/>
              <a:gd name="T56" fmla="*/ 2147483646 w 2754"/>
              <a:gd name="T57" fmla="*/ 2147483646 h 2374"/>
              <a:gd name="T58" fmla="*/ 2147483646 w 2754"/>
              <a:gd name="T59" fmla="*/ 2147483646 h 2374"/>
              <a:gd name="T60" fmla="*/ 2147483646 w 2754"/>
              <a:gd name="T61" fmla="*/ 2147483646 h 2374"/>
              <a:gd name="T62" fmla="*/ 2147483646 w 2754"/>
              <a:gd name="T63" fmla="*/ 2147483646 h 2374"/>
              <a:gd name="T64" fmla="*/ 2147483646 w 2754"/>
              <a:gd name="T65" fmla="*/ 2147483646 h 2374"/>
              <a:gd name="T66" fmla="*/ 2147483646 w 2754"/>
              <a:gd name="T67" fmla="*/ 2147483646 h 2374"/>
              <a:gd name="T68" fmla="*/ 2147483646 w 2754"/>
              <a:gd name="T69" fmla="*/ 2147483646 h 2374"/>
              <a:gd name="T70" fmla="*/ 2147483646 w 2754"/>
              <a:gd name="T71" fmla="*/ 2147483646 h 2374"/>
              <a:gd name="T72" fmla="*/ 2147483646 w 2754"/>
              <a:gd name="T73" fmla="*/ 2147483646 h 2374"/>
              <a:gd name="T74" fmla="*/ 2147483646 w 2754"/>
              <a:gd name="T75" fmla="*/ 2147483646 h 2374"/>
              <a:gd name="T76" fmla="*/ 2147483646 w 2754"/>
              <a:gd name="T77" fmla="*/ 2147483646 h 2374"/>
              <a:gd name="T78" fmla="*/ 2147483646 w 2754"/>
              <a:gd name="T79" fmla="*/ 2147483646 h 2374"/>
              <a:gd name="T80" fmla="*/ 2147483646 w 2754"/>
              <a:gd name="T81" fmla="*/ 2147483646 h 2374"/>
              <a:gd name="T82" fmla="*/ 2147483646 w 2754"/>
              <a:gd name="T83" fmla="*/ 2147483646 h 2374"/>
              <a:gd name="T84" fmla="*/ 2147483646 w 2754"/>
              <a:gd name="T85" fmla="*/ 2147483646 h 2374"/>
              <a:gd name="T86" fmla="*/ 2147483646 w 2754"/>
              <a:gd name="T87" fmla="*/ 2147483646 h 2374"/>
              <a:gd name="T88" fmla="*/ 2147483646 w 2754"/>
              <a:gd name="T89" fmla="*/ 2147483646 h 2374"/>
              <a:gd name="T90" fmla="*/ 2147483646 w 2754"/>
              <a:gd name="T91" fmla="*/ 2147483646 h 2374"/>
              <a:gd name="T92" fmla="*/ 2147483646 w 2754"/>
              <a:gd name="T93" fmla="*/ 2147483646 h 2374"/>
              <a:gd name="T94" fmla="*/ 2147483646 w 2754"/>
              <a:gd name="T95" fmla="*/ 2147483646 h 2374"/>
              <a:gd name="T96" fmla="*/ 2147483646 w 2754"/>
              <a:gd name="T97" fmla="*/ 2147483646 h 237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754"/>
              <a:gd name="T148" fmla="*/ 0 h 2374"/>
              <a:gd name="T149" fmla="*/ 2754 w 2754"/>
              <a:gd name="T150" fmla="*/ 2374 h 237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754" h="2374">
                <a:moveTo>
                  <a:pt x="142" y="1720"/>
                </a:moveTo>
                <a:cubicBezTo>
                  <a:pt x="178" y="1668"/>
                  <a:pt x="132" y="1730"/>
                  <a:pt x="197" y="1665"/>
                </a:cubicBezTo>
                <a:cubicBezTo>
                  <a:pt x="253" y="1609"/>
                  <a:pt x="299" y="1554"/>
                  <a:pt x="363" y="1507"/>
                </a:cubicBezTo>
                <a:cubicBezTo>
                  <a:pt x="386" y="1490"/>
                  <a:pt x="414" y="1480"/>
                  <a:pt x="434" y="1460"/>
                </a:cubicBezTo>
                <a:cubicBezTo>
                  <a:pt x="487" y="1407"/>
                  <a:pt x="542" y="1358"/>
                  <a:pt x="599" y="1310"/>
                </a:cubicBezTo>
                <a:cubicBezTo>
                  <a:pt x="646" y="1270"/>
                  <a:pt x="660" y="1210"/>
                  <a:pt x="702" y="1168"/>
                </a:cubicBezTo>
                <a:cubicBezTo>
                  <a:pt x="753" y="1117"/>
                  <a:pt x="823" y="1087"/>
                  <a:pt x="891" y="1066"/>
                </a:cubicBezTo>
                <a:cubicBezTo>
                  <a:pt x="962" y="1019"/>
                  <a:pt x="1057" y="1012"/>
                  <a:pt x="1128" y="963"/>
                </a:cubicBezTo>
                <a:cubicBezTo>
                  <a:pt x="1151" y="947"/>
                  <a:pt x="1178" y="935"/>
                  <a:pt x="1199" y="916"/>
                </a:cubicBezTo>
                <a:cubicBezTo>
                  <a:pt x="1233" y="886"/>
                  <a:pt x="1257" y="854"/>
                  <a:pt x="1294" y="829"/>
                </a:cubicBezTo>
                <a:cubicBezTo>
                  <a:pt x="1339" y="766"/>
                  <a:pt x="1321" y="793"/>
                  <a:pt x="1349" y="750"/>
                </a:cubicBezTo>
                <a:cubicBezTo>
                  <a:pt x="1350" y="749"/>
                  <a:pt x="1369" y="691"/>
                  <a:pt x="1373" y="679"/>
                </a:cubicBezTo>
                <a:cubicBezTo>
                  <a:pt x="1393" y="619"/>
                  <a:pt x="1407" y="559"/>
                  <a:pt x="1420" y="497"/>
                </a:cubicBezTo>
                <a:cubicBezTo>
                  <a:pt x="1440" y="398"/>
                  <a:pt x="1447" y="276"/>
                  <a:pt x="1507" y="190"/>
                </a:cubicBezTo>
                <a:cubicBezTo>
                  <a:pt x="1531" y="118"/>
                  <a:pt x="1595" y="76"/>
                  <a:pt x="1665" y="56"/>
                </a:cubicBezTo>
                <a:cubicBezTo>
                  <a:pt x="1710" y="25"/>
                  <a:pt x="1770" y="13"/>
                  <a:pt x="1822" y="0"/>
                </a:cubicBezTo>
                <a:cubicBezTo>
                  <a:pt x="1917" y="12"/>
                  <a:pt x="1907" y="24"/>
                  <a:pt x="1980" y="71"/>
                </a:cubicBezTo>
                <a:cubicBezTo>
                  <a:pt x="1991" y="87"/>
                  <a:pt x="2001" y="103"/>
                  <a:pt x="2012" y="119"/>
                </a:cubicBezTo>
                <a:cubicBezTo>
                  <a:pt x="2017" y="127"/>
                  <a:pt x="2028" y="142"/>
                  <a:pt x="2028" y="142"/>
                </a:cubicBezTo>
                <a:cubicBezTo>
                  <a:pt x="2048" y="210"/>
                  <a:pt x="2060" y="277"/>
                  <a:pt x="2067" y="348"/>
                </a:cubicBezTo>
                <a:cubicBezTo>
                  <a:pt x="2068" y="362"/>
                  <a:pt x="2071" y="438"/>
                  <a:pt x="2083" y="466"/>
                </a:cubicBezTo>
                <a:cubicBezTo>
                  <a:pt x="2096" y="497"/>
                  <a:pt x="2098" y="485"/>
                  <a:pt x="2122" y="505"/>
                </a:cubicBezTo>
                <a:cubicBezTo>
                  <a:pt x="2195" y="566"/>
                  <a:pt x="2294" y="570"/>
                  <a:pt x="2383" y="600"/>
                </a:cubicBezTo>
                <a:cubicBezTo>
                  <a:pt x="2423" y="628"/>
                  <a:pt x="2474" y="639"/>
                  <a:pt x="2517" y="663"/>
                </a:cubicBezTo>
                <a:cubicBezTo>
                  <a:pt x="2597" y="707"/>
                  <a:pt x="2532" y="687"/>
                  <a:pt x="2596" y="703"/>
                </a:cubicBezTo>
                <a:cubicBezTo>
                  <a:pt x="2634" y="728"/>
                  <a:pt x="2676" y="741"/>
                  <a:pt x="2714" y="766"/>
                </a:cubicBezTo>
                <a:cubicBezTo>
                  <a:pt x="2754" y="824"/>
                  <a:pt x="2743" y="794"/>
                  <a:pt x="2753" y="853"/>
                </a:cubicBezTo>
                <a:cubicBezTo>
                  <a:pt x="2749" y="909"/>
                  <a:pt x="2752" y="998"/>
                  <a:pt x="2714" y="1050"/>
                </a:cubicBezTo>
                <a:cubicBezTo>
                  <a:pt x="2665" y="1118"/>
                  <a:pt x="2589" y="1165"/>
                  <a:pt x="2517" y="1208"/>
                </a:cubicBezTo>
                <a:cubicBezTo>
                  <a:pt x="2481" y="1229"/>
                  <a:pt x="2438" y="1272"/>
                  <a:pt x="2398" y="1286"/>
                </a:cubicBezTo>
                <a:cubicBezTo>
                  <a:pt x="2323" y="1312"/>
                  <a:pt x="2255" y="1354"/>
                  <a:pt x="2177" y="1373"/>
                </a:cubicBezTo>
                <a:cubicBezTo>
                  <a:pt x="2169" y="1378"/>
                  <a:pt x="2163" y="1385"/>
                  <a:pt x="2154" y="1389"/>
                </a:cubicBezTo>
                <a:cubicBezTo>
                  <a:pt x="2139" y="1396"/>
                  <a:pt x="2106" y="1405"/>
                  <a:pt x="2106" y="1405"/>
                </a:cubicBezTo>
                <a:cubicBezTo>
                  <a:pt x="2083" y="1421"/>
                  <a:pt x="2055" y="1426"/>
                  <a:pt x="2035" y="1444"/>
                </a:cubicBezTo>
                <a:cubicBezTo>
                  <a:pt x="1992" y="1482"/>
                  <a:pt x="1972" y="1515"/>
                  <a:pt x="1941" y="1563"/>
                </a:cubicBezTo>
                <a:cubicBezTo>
                  <a:pt x="1923" y="1591"/>
                  <a:pt x="1894" y="1610"/>
                  <a:pt x="1870" y="1634"/>
                </a:cubicBezTo>
                <a:cubicBezTo>
                  <a:pt x="1830" y="1674"/>
                  <a:pt x="1781" y="1698"/>
                  <a:pt x="1736" y="1728"/>
                </a:cubicBezTo>
                <a:cubicBezTo>
                  <a:pt x="1692" y="1757"/>
                  <a:pt x="1673" y="1788"/>
                  <a:pt x="1633" y="1815"/>
                </a:cubicBezTo>
                <a:cubicBezTo>
                  <a:pt x="1593" y="1875"/>
                  <a:pt x="1497" y="1972"/>
                  <a:pt x="1436" y="2012"/>
                </a:cubicBezTo>
                <a:cubicBezTo>
                  <a:pt x="1395" y="2074"/>
                  <a:pt x="1336" y="2153"/>
                  <a:pt x="1262" y="2178"/>
                </a:cubicBezTo>
                <a:cubicBezTo>
                  <a:pt x="1230" y="2200"/>
                  <a:pt x="1204" y="2220"/>
                  <a:pt x="1168" y="2233"/>
                </a:cubicBezTo>
                <a:cubicBezTo>
                  <a:pt x="1085" y="2295"/>
                  <a:pt x="985" y="2321"/>
                  <a:pt x="883" y="2336"/>
                </a:cubicBezTo>
                <a:cubicBezTo>
                  <a:pt x="774" y="2374"/>
                  <a:pt x="428" y="2351"/>
                  <a:pt x="284" y="2265"/>
                </a:cubicBezTo>
                <a:cubicBezTo>
                  <a:pt x="212" y="2222"/>
                  <a:pt x="163" y="2153"/>
                  <a:pt x="94" y="2107"/>
                </a:cubicBezTo>
                <a:cubicBezTo>
                  <a:pt x="76" y="2077"/>
                  <a:pt x="56" y="2053"/>
                  <a:pt x="31" y="2028"/>
                </a:cubicBezTo>
                <a:cubicBezTo>
                  <a:pt x="0" y="1938"/>
                  <a:pt x="39" y="1852"/>
                  <a:pt x="87" y="1776"/>
                </a:cubicBezTo>
                <a:cubicBezTo>
                  <a:pt x="112" y="1736"/>
                  <a:pt x="94" y="1757"/>
                  <a:pt x="150" y="1720"/>
                </a:cubicBezTo>
                <a:cubicBezTo>
                  <a:pt x="157" y="1716"/>
                  <a:pt x="181" y="1713"/>
                  <a:pt x="173" y="1713"/>
                </a:cubicBezTo>
                <a:cubicBezTo>
                  <a:pt x="162" y="1713"/>
                  <a:pt x="152" y="1718"/>
                  <a:pt x="142" y="1720"/>
                </a:cubicBezTo>
                <a:close/>
              </a:path>
            </a:pathLst>
          </a:custGeom>
          <a:noFill/>
          <a:ln w="28575" cap="flat" cmpd="sng">
            <a:solidFill>
              <a:srgbClr val="FF00FF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/>
          </a:p>
        </p:txBody>
      </p:sp>
      <p:pic>
        <p:nvPicPr>
          <p:cNvPr id="34838" name="Picture 23" descr="陈紫函的左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322513"/>
            <a:ext cx="7620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39" name="Picture 24" descr="陈紫函的左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560513"/>
            <a:ext cx="7620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40" name="Picture 25" descr="陈紫函的左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5141913"/>
            <a:ext cx="7620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41" name="Picture 26" descr="陈紫函的左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4075113"/>
            <a:ext cx="7620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58"/>
          <p:cNvGrpSpPr>
            <a:grpSpLocks/>
          </p:cNvGrpSpPr>
          <p:nvPr/>
        </p:nvGrpSpPr>
        <p:grpSpPr bwMode="auto">
          <a:xfrm>
            <a:off x="4124325" y="3155950"/>
            <a:ext cx="3817938" cy="1196975"/>
            <a:chOff x="2598" y="1988"/>
            <a:chExt cx="2405" cy="754"/>
          </a:xfrm>
        </p:grpSpPr>
        <p:sp>
          <p:nvSpPr>
            <p:cNvPr id="35880" name="AutoShape 39"/>
            <p:cNvSpPr>
              <a:spLocks noChangeArrowheads="1"/>
            </p:cNvSpPr>
            <p:nvPr/>
          </p:nvSpPr>
          <p:spPr bwMode="gray">
            <a:xfrm>
              <a:off x="2646" y="1988"/>
              <a:ext cx="2246" cy="754"/>
            </a:xfrm>
            <a:prstGeom prst="roundRect">
              <a:avLst>
                <a:gd name="adj" fmla="val 16667"/>
              </a:avLst>
            </a:prstGeom>
            <a:solidFill>
              <a:srgbClr val="B9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35881" name="Oval 40"/>
            <p:cNvSpPr>
              <a:spLocks noChangeArrowheads="1"/>
            </p:cNvSpPr>
            <p:nvPr/>
          </p:nvSpPr>
          <p:spPr bwMode="gray">
            <a:xfrm>
              <a:off x="2831" y="2050"/>
              <a:ext cx="1876" cy="63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 sz="3200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35882" name="Text Box 84"/>
            <p:cNvSpPr>
              <a:spLocks noChangeArrowheads="1"/>
            </p:cNvSpPr>
            <p:nvPr/>
          </p:nvSpPr>
          <p:spPr bwMode="auto">
            <a:xfrm>
              <a:off x="2598" y="2187"/>
              <a:ext cx="2405" cy="365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kumimoji="0" lang="zh-CN" altLang="en-US" sz="2800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数据库管理系统</a:t>
              </a:r>
              <a:endParaRPr kumimoji="0" lang="zh-CN" altLang="en-US" i="0">
                <a:solidFill>
                  <a:srgbClr val="FFFFFF"/>
                </a:solidFill>
                <a:ea typeface="华文中宋" pitchFamily="2" charset="-122"/>
              </a:endParaRPr>
            </a:p>
          </p:txBody>
        </p:sp>
      </p:grpSp>
      <p:grpSp>
        <p:nvGrpSpPr>
          <p:cNvPr id="35843" name="Group 30"/>
          <p:cNvGrpSpPr>
            <a:grpSpLocks/>
          </p:cNvGrpSpPr>
          <p:nvPr/>
        </p:nvGrpSpPr>
        <p:grpSpPr bwMode="auto">
          <a:xfrm>
            <a:off x="995363" y="2470150"/>
            <a:ext cx="1981200" cy="2686050"/>
            <a:chOff x="779" y="1556"/>
            <a:chExt cx="1248" cy="1692"/>
          </a:xfrm>
        </p:grpSpPr>
        <p:sp>
          <p:nvSpPr>
            <p:cNvPr id="35877" name="AutoShape 39"/>
            <p:cNvSpPr>
              <a:spLocks noChangeArrowheads="1"/>
            </p:cNvSpPr>
            <p:nvPr/>
          </p:nvSpPr>
          <p:spPr bwMode="gray">
            <a:xfrm>
              <a:off x="779" y="1556"/>
              <a:ext cx="1215" cy="1692"/>
            </a:xfrm>
            <a:prstGeom prst="can">
              <a:avLst>
                <a:gd name="adj" fmla="val 16956"/>
              </a:avLst>
            </a:prstGeom>
            <a:solidFill>
              <a:srgbClr val="B9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35878" name="Oval 40"/>
            <p:cNvSpPr>
              <a:spLocks noChangeArrowheads="1"/>
            </p:cNvSpPr>
            <p:nvPr/>
          </p:nvSpPr>
          <p:spPr bwMode="gray">
            <a:xfrm>
              <a:off x="879" y="1695"/>
              <a:ext cx="1015" cy="1412"/>
            </a:xfrm>
            <a:prstGeom prst="can">
              <a:avLst>
                <a:gd name="adj" fmla="val 16056"/>
              </a:avLst>
            </a:prstGeom>
            <a:solidFill>
              <a:srgbClr val="00800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 sz="3200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35879" name="Text Box 84"/>
            <p:cNvSpPr>
              <a:spLocks noChangeArrowheads="1"/>
            </p:cNvSpPr>
            <p:nvPr/>
          </p:nvSpPr>
          <p:spPr bwMode="auto">
            <a:xfrm>
              <a:off x="780" y="1933"/>
              <a:ext cx="1247" cy="457"/>
            </a:xfrm>
            <a:prstGeom prst="can">
              <a:avLst>
                <a:gd name="adj" fmla="val 13273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kumimoji="0" lang="zh-CN" altLang="en-US" sz="3200" i="0">
                  <a:solidFill>
                    <a:srgbClr val="FFFFFF"/>
                  </a:solidFill>
                  <a:ea typeface="华文中宋" pitchFamily="2" charset="-122"/>
                </a:rPr>
                <a:t>数据库</a:t>
              </a:r>
            </a:p>
          </p:txBody>
        </p:sp>
      </p:grpSp>
      <p:sp>
        <p:nvSpPr>
          <p:cNvPr id="35844" name="AutoShape 21"/>
          <p:cNvSpPr>
            <a:spLocks noChangeArrowheads="1"/>
          </p:cNvSpPr>
          <p:nvPr/>
        </p:nvSpPr>
        <p:spPr bwMode="auto">
          <a:xfrm rot="5400000">
            <a:off x="3371850" y="3141663"/>
            <a:ext cx="314325" cy="1238250"/>
          </a:xfrm>
          <a:prstGeom prst="upDownArrow">
            <a:avLst>
              <a:gd name="adj1" fmla="val 50000"/>
              <a:gd name="adj2" fmla="val 78788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1" hangingPunct="1"/>
            <a:endParaRPr lang="zh-CN" altLang="en-US" i="0"/>
          </a:p>
        </p:txBody>
      </p:sp>
      <p:sp>
        <p:nvSpPr>
          <p:cNvPr id="35845" name="Text Box 16"/>
          <p:cNvSpPr txBox="1">
            <a:spLocks noChangeArrowheads="1"/>
          </p:cNvSpPr>
          <p:nvPr/>
        </p:nvSpPr>
        <p:spPr bwMode="auto">
          <a:xfrm>
            <a:off x="498475" y="309563"/>
            <a:ext cx="1343025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(4)</a:t>
            </a:r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小结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3736975" y="2119313"/>
            <a:ext cx="1477963" cy="1144587"/>
            <a:chOff x="2354" y="1335"/>
            <a:chExt cx="931" cy="721"/>
          </a:xfrm>
        </p:grpSpPr>
        <p:sp>
          <p:nvSpPr>
            <p:cNvPr id="8" name="AutoShape 39"/>
            <p:cNvSpPr>
              <a:spLocks noChangeArrowheads="1"/>
            </p:cNvSpPr>
            <p:nvPr/>
          </p:nvSpPr>
          <p:spPr bwMode="gray">
            <a:xfrm>
              <a:off x="2354" y="1335"/>
              <a:ext cx="931" cy="721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CN" altLang="en-US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35875" name="Oval 40"/>
            <p:cNvSpPr>
              <a:spLocks noChangeArrowheads="1"/>
            </p:cNvSpPr>
            <p:nvPr/>
          </p:nvSpPr>
          <p:spPr bwMode="gray">
            <a:xfrm>
              <a:off x="2431" y="1395"/>
              <a:ext cx="777" cy="601"/>
            </a:xfrm>
            <a:prstGeom prst="ellipse">
              <a:avLst/>
            </a:prstGeom>
            <a:solidFill>
              <a:srgbClr val="80008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35876" name="Text Box 84"/>
            <p:cNvSpPr txBox="1">
              <a:spLocks noChangeArrowheads="1"/>
            </p:cNvSpPr>
            <p:nvPr/>
          </p:nvSpPr>
          <p:spPr bwMode="auto">
            <a:xfrm>
              <a:off x="2434" y="1437"/>
              <a:ext cx="770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数据</a:t>
              </a:r>
              <a:r>
                <a:rPr kumimoji="0" lang="en-US" altLang="zh-CN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/>
              </a:r>
              <a:br>
                <a:rPr kumimoji="0" lang="en-US" altLang="zh-CN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</a:br>
              <a:r>
                <a:rPr kumimoji="0" lang="zh-CN" altLang="en-US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定义</a:t>
              </a: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5114925" y="2106613"/>
            <a:ext cx="1477963" cy="1144587"/>
            <a:chOff x="2354" y="1335"/>
            <a:chExt cx="931" cy="721"/>
          </a:xfrm>
        </p:grpSpPr>
        <p:sp>
          <p:nvSpPr>
            <p:cNvPr id="11" name="AutoShape 39"/>
            <p:cNvSpPr>
              <a:spLocks noChangeArrowheads="1"/>
            </p:cNvSpPr>
            <p:nvPr/>
          </p:nvSpPr>
          <p:spPr bwMode="gray">
            <a:xfrm>
              <a:off x="2354" y="1335"/>
              <a:ext cx="931" cy="721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CN" altLang="en-US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35872" name="Oval 40"/>
            <p:cNvSpPr>
              <a:spLocks noChangeArrowheads="1"/>
            </p:cNvSpPr>
            <p:nvPr/>
          </p:nvSpPr>
          <p:spPr bwMode="gray">
            <a:xfrm>
              <a:off x="2431" y="1395"/>
              <a:ext cx="777" cy="601"/>
            </a:xfrm>
            <a:prstGeom prst="ellipse">
              <a:avLst/>
            </a:prstGeom>
            <a:solidFill>
              <a:srgbClr val="80008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35873" name="Text Box 84"/>
            <p:cNvSpPr txBox="1">
              <a:spLocks noChangeArrowheads="1"/>
            </p:cNvSpPr>
            <p:nvPr/>
          </p:nvSpPr>
          <p:spPr bwMode="auto">
            <a:xfrm>
              <a:off x="2434" y="1437"/>
              <a:ext cx="770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数据</a:t>
              </a:r>
              <a:r>
                <a:rPr kumimoji="0" lang="en-US" altLang="zh-CN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/>
              </a:r>
              <a:br>
                <a:rPr kumimoji="0" lang="en-US" altLang="zh-CN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</a:br>
              <a:r>
                <a:rPr kumimoji="0" lang="zh-CN" altLang="en-US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操纵</a:t>
              </a:r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6562725" y="2116138"/>
            <a:ext cx="1477963" cy="1144587"/>
            <a:chOff x="2354" y="1335"/>
            <a:chExt cx="931" cy="721"/>
          </a:xfrm>
        </p:grpSpPr>
        <p:sp>
          <p:nvSpPr>
            <p:cNvPr id="17" name="AutoShape 39"/>
            <p:cNvSpPr>
              <a:spLocks noChangeArrowheads="1"/>
            </p:cNvSpPr>
            <p:nvPr/>
          </p:nvSpPr>
          <p:spPr bwMode="gray">
            <a:xfrm>
              <a:off x="2354" y="1335"/>
              <a:ext cx="931" cy="721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CN" altLang="en-US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35869" name="Oval 40"/>
            <p:cNvSpPr>
              <a:spLocks noChangeArrowheads="1"/>
            </p:cNvSpPr>
            <p:nvPr/>
          </p:nvSpPr>
          <p:spPr bwMode="gray">
            <a:xfrm>
              <a:off x="2431" y="1395"/>
              <a:ext cx="777" cy="601"/>
            </a:xfrm>
            <a:prstGeom prst="ellipse">
              <a:avLst/>
            </a:prstGeom>
            <a:solidFill>
              <a:srgbClr val="80008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35870" name="Text Box 84"/>
            <p:cNvSpPr txBox="1">
              <a:spLocks noChangeArrowheads="1"/>
            </p:cNvSpPr>
            <p:nvPr/>
          </p:nvSpPr>
          <p:spPr bwMode="auto">
            <a:xfrm>
              <a:off x="2434" y="1437"/>
              <a:ext cx="770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数据</a:t>
              </a:r>
              <a:r>
                <a:rPr kumimoji="0" lang="en-US" altLang="zh-CN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/>
              </a:r>
              <a:br>
                <a:rPr kumimoji="0" lang="en-US" altLang="zh-CN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</a:br>
              <a:r>
                <a:rPr kumimoji="0" lang="zh-CN" altLang="en-US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控制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602413" y="4344988"/>
            <a:ext cx="1477962" cy="1144587"/>
            <a:chOff x="2354" y="1335"/>
            <a:chExt cx="931" cy="721"/>
          </a:xfrm>
        </p:grpSpPr>
        <p:sp>
          <p:nvSpPr>
            <p:cNvPr id="22" name="AutoShape 39"/>
            <p:cNvSpPr>
              <a:spLocks noChangeArrowheads="1"/>
            </p:cNvSpPr>
            <p:nvPr/>
          </p:nvSpPr>
          <p:spPr bwMode="gray">
            <a:xfrm>
              <a:off x="2354" y="1335"/>
              <a:ext cx="931" cy="721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CN" altLang="en-US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35866" name="Oval 40"/>
            <p:cNvSpPr>
              <a:spLocks noChangeArrowheads="1"/>
            </p:cNvSpPr>
            <p:nvPr/>
          </p:nvSpPr>
          <p:spPr bwMode="gray">
            <a:xfrm>
              <a:off x="2431" y="1395"/>
              <a:ext cx="777" cy="601"/>
            </a:xfrm>
            <a:prstGeom prst="ellipse">
              <a:avLst/>
            </a:prstGeom>
            <a:solidFill>
              <a:srgbClr val="80008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35867" name="Text Box 84"/>
            <p:cNvSpPr txBox="1">
              <a:spLocks noChangeArrowheads="1"/>
            </p:cNvSpPr>
            <p:nvPr/>
          </p:nvSpPr>
          <p:spPr bwMode="auto">
            <a:xfrm>
              <a:off x="2434" y="1437"/>
              <a:ext cx="770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数据</a:t>
              </a:r>
              <a:r>
                <a:rPr kumimoji="0" lang="en-US" altLang="zh-CN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/>
              </a:r>
              <a:br>
                <a:rPr kumimoji="0" lang="en-US" altLang="zh-CN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</a:br>
              <a:r>
                <a:rPr kumimoji="0" lang="zh-CN" altLang="en-US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存储</a:t>
              </a:r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5143500" y="4344988"/>
            <a:ext cx="1477963" cy="1144587"/>
            <a:chOff x="2354" y="1335"/>
            <a:chExt cx="931" cy="721"/>
          </a:xfrm>
        </p:grpSpPr>
        <p:sp>
          <p:nvSpPr>
            <p:cNvPr id="25" name="AutoShape 39"/>
            <p:cNvSpPr>
              <a:spLocks noChangeArrowheads="1"/>
            </p:cNvSpPr>
            <p:nvPr/>
          </p:nvSpPr>
          <p:spPr bwMode="gray">
            <a:xfrm>
              <a:off x="2354" y="1335"/>
              <a:ext cx="931" cy="721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CN" altLang="en-US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35863" name="Oval 40"/>
            <p:cNvSpPr>
              <a:spLocks noChangeArrowheads="1"/>
            </p:cNvSpPr>
            <p:nvPr/>
          </p:nvSpPr>
          <p:spPr bwMode="gray">
            <a:xfrm>
              <a:off x="2431" y="1395"/>
              <a:ext cx="777" cy="601"/>
            </a:xfrm>
            <a:prstGeom prst="ellipse">
              <a:avLst/>
            </a:prstGeom>
            <a:solidFill>
              <a:srgbClr val="80008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35864" name="Text Box 84"/>
            <p:cNvSpPr txBox="1">
              <a:spLocks noChangeArrowheads="1"/>
            </p:cNvSpPr>
            <p:nvPr/>
          </p:nvSpPr>
          <p:spPr bwMode="auto">
            <a:xfrm>
              <a:off x="2434" y="1437"/>
              <a:ext cx="770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数据</a:t>
              </a:r>
              <a:r>
                <a:rPr kumimoji="0" lang="en-US" altLang="zh-CN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/>
              </a:r>
              <a:br>
                <a:rPr kumimoji="0" lang="en-US" altLang="zh-CN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</a:br>
              <a:r>
                <a:rPr kumimoji="0" lang="zh-CN" altLang="en-US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查询</a:t>
              </a:r>
            </a:p>
          </p:txBody>
        </p:sp>
      </p:grpSp>
      <p:sp>
        <p:nvSpPr>
          <p:cNvPr id="20" name="AutoShape 39"/>
          <p:cNvSpPr>
            <a:spLocks noChangeArrowheads="1"/>
          </p:cNvSpPr>
          <p:nvPr/>
        </p:nvSpPr>
        <p:spPr bwMode="gray">
          <a:xfrm>
            <a:off x="3700463" y="4354513"/>
            <a:ext cx="1477962" cy="1144587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i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21" name="Oval 40"/>
          <p:cNvSpPr>
            <a:spLocks noChangeArrowheads="1"/>
          </p:cNvSpPr>
          <p:nvPr/>
        </p:nvSpPr>
        <p:spPr bwMode="gray">
          <a:xfrm>
            <a:off x="3822700" y="4449763"/>
            <a:ext cx="1233488" cy="954087"/>
          </a:xfrm>
          <a:prstGeom prst="ellipse">
            <a:avLst/>
          </a:prstGeom>
          <a:solidFill>
            <a:srgbClr val="800080"/>
          </a:solidFill>
          <a:ln w="28575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0" lang="zh-CN" altLang="en-US" i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16" name="Text Box 84"/>
          <p:cNvSpPr txBox="1">
            <a:spLocks noChangeArrowheads="1"/>
          </p:cNvSpPr>
          <p:nvPr/>
        </p:nvSpPr>
        <p:spPr bwMode="auto">
          <a:xfrm>
            <a:off x="3827463" y="4516438"/>
            <a:ext cx="12223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35000"/>
              </a:spcBef>
            </a:pPr>
            <a:r>
              <a:rPr kumimoji="0" lang="zh-CN" altLang="en-US" i="0">
                <a:solidFill>
                  <a:srgbClr val="FFFFFF"/>
                </a:solidFill>
                <a:latin typeface="宋体" pitchFamily="2" charset="-122"/>
                <a:ea typeface="华文中宋" pitchFamily="2" charset="-122"/>
              </a:rPr>
              <a:t>数据</a:t>
            </a:r>
            <a:r>
              <a:rPr kumimoji="0" lang="en-US" altLang="zh-CN" i="0">
                <a:solidFill>
                  <a:srgbClr val="FFFFFF"/>
                </a:solidFill>
                <a:latin typeface="宋体" pitchFamily="2" charset="-122"/>
                <a:ea typeface="华文中宋" pitchFamily="2" charset="-122"/>
              </a:rPr>
              <a:t/>
            </a:r>
            <a:br>
              <a:rPr kumimoji="0" lang="en-US" altLang="zh-CN" i="0">
                <a:solidFill>
                  <a:srgbClr val="FFFFFF"/>
                </a:solidFill>
                <a:latin typeface="宋体" pitchFamily="2" charset="-122"/>
                <a:ea typeface="华文中宋" pitchFamily="2" charset="-122"/>
              </a:rPr>
            </a:br>
            <a:r>
              <a:rPr kumimoji="0" lang="zh-CN" altLang="en-US" i="0">
                <a:solidFill>
                  <a:srgbClr val="FFFFFF"/>
                </a:solidFill>
                <a:latin typeface="宋体" pitchFamily="2" charset="-122"/>
                <a:ea typeface="华文中宋" pitchFamily="2" charset="-122"/>
              </a:rPr>
              <a:t>维护</a:t>
            </a:r>
          </a:p>
        </p:txBody>
      </p:sp>
      <p:grpSp>
        <p:nvGrpSpPr>
          <p:cNvPr id="10" name="Group 59"/>
          <p:cNvGrpSpPr>
            <a:grpSpLocks/>
          </p:cNvGrpSpPr>
          <p:nvPr/>
        </p:nvGrpSpPr>
        <p:grpSpPr bwMode="auto">
          <a:xfrm>
            <a:off x="3348038" y="1012825"/>
            <a:ext cx="5257800" cy="1196975"/>
            <a:chOff x="2145" y="1988"/>
            <a:chExt cx="3312" cy="754"/>
          </a:xfrm>
        </p:grpSpPr>
        <p:sp>
          <p:nvSpPr>
            <p:cNvPr id="35859" name="AutoShape 39"/>
            <p:cNvSpPr>
              <a:spLocks noChangeArrowheads="1"/>
            </p:cNvSpPr>
            <p:nvPr/>
          </p:nvSpPr>
          <p:spPr bwMode="gray">
            <a:xfrm>
              <a:off x="2646" y="1988"/>
              <a:ext cx="2246" cy="75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35860" name="Oval 40"/>
            <p:cNvSpPr>
              <a:spLocks noChangeArrowheads="1"/>
            </p:cNvSpPr>
            <p:nvPr/>
          </p:nvSpPr>
          <p:spPr bwMode="gray">
            <a:xfrm>
              <a:off x="2831" y="2050"/>
              <a:ext cx="1876" cy="630"/>
            </a:xfrm>
            <a:prstGeom prst="ellipse">
              <a:avLst/>
            </a:prstGeom>
            <a:solidFill>
              <a:srgbClr val="00800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 sz="3200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35861" name="Text Box 84"/>
            <p:cNvSpPr>
              <a:spLocks noChangeArrowheads="1"/>
            </p:cNvSpPr>
            <p:nvPr/>
          </p:nvSpPr>
          <p:spPr bwMode="auto">
            <a:xfrm>
              <a:off x="2145" y="2146"/>
              <a:ext cx="3312" cy="463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kumimoji="0" lang="zh-CN" altLang="en-US" sz="2800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数据库语言</a:t>
              </a:r>
              <a:endParaRPr kumimoji="0" lang="zh-CN" altLang="en-US" i="0">
                <a:solidFill>
                  <a:srgbClr val="FFFFFF"/>
                </a:solidFill>
                <a:ea typeface="华文中宋" pitchFamily="2" charset="-122"/>
              </a:endParaRPr>
            </a:p>
          </p:txBody>
        </p:sp>
      </p:grp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4333875" y="5456238"/>
            <a:ext cx="3565525" cy="1196975"/>
            <a:chOff x="2730" y="3437"/>
            <a:chExt cx="2246" cy="754"/>
          </a:xfrm>
        </p:grpSpPr>
        <p:sp>
          <p:nvSpPr>
            <p:cNvPr id="35856" name="AutoShape 39"/>
            <p:cNvSpPr>
              <a:spLocks noChangeArrowheads="1"/>
            </p:cNvSpPr>
            <p:nvPr/>
          </p:nvSpPr>
          <p:spPr bwMode="gray">
            <a:xfrm>
              <a:off x="2730" y="3437"/>
              <a:ext cx="2246" cy="75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35857" name="Oval 40"/>
            <p:cNvSpPr>
              <a:spLocks noChangeArrowheads="1"/>
            </p:cNvSpPr>
            <p:nvPr/>
          </p:nvSpPr>
          <p:spPr bwMode="gray">
            <a:xfrm>
              <a:off x="2915" y="3499"/>
              <a:ext cx="1876" cy="630"/>
            </a:xfrm>
            <a:prstGeom prst="ellipse">
              <a:avLst/>
            </a:prstGeom>
            <a:solidFill>
              <a:srgbClr val="00800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35858" name="Text Box 84"/>
            <p:cNvSpPr>
              <a:spLocks noChangeArrowheads="1"/>
            </p:cNvSpPr>
            <p:nvPr/>
          </p:nvSpPr>
          <p:spPr bwMode="auto">
            <a:xfrm>
              <a:off x="2912" y="3542"/>
              <a:ext cx="1881" cy="493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kumimoji="0" lang="zh-CN" altLang="en-US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一系列执行存储</a:t>
              </a:r>
              <a:r>
                <a:rPr kumimoji="0" lang="en-US" altLang="zh-CN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/</a:t>
              </a:r>
              <a:r>
                <a:rPr kumimoji="0" lang="zh-CN" altLang="en-US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查找</a:t>
              </a:r>
              <a:r>
                <a:rPr kumimoji="0" lang="en-US" altLang="zh-CN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/</a:t>
              </a:r>
              <a:r>
                <a:rPr kumimoji="0" lang="zh-CN" altLang="en-US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备份</a:t>
              </a:r>
              <a:r>
                <a:rPr kumimoji="0" lang="en-US" altLang="zh-CN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/</a:t>
              </a:r>
              <a:r>
                <a:rPr kumimoji="0" lang="zh-CN" altLang="en-US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解析语言等的程序</a:t>
              </a:r>
              <a:endParaRPr kumimoji="0" lang="zh-CN" altLang="en-US" i="0">
                <a:solidFill>
                  <a:srgbClr val="FFFFFF"/>
                </a:solidFill>
                <a:ea typeface="华文中宋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3"/>
          <p:cNvSpPr>
            <a:spLocks/>
          </p:cNvSpPr>
          <p:nvPr/>
        </p:nvSpPr>
        <p:spPr bwMode="auto">
          <a:xfrm>
            <a:off x="1389063" y="1757363"/>
            <a:ext cx="6659562" cy="70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kumimoji="0" lang="zh-CN" altLang="en-US" sz="3600" i="0">
                <a:solidFill>
                  <a:schemeClr val="tx2"/>
                </a:solidFill>
                <a:ea typeface="黑体" pitchFamily="49" charset="-122"/>
              </a:rPr>
              <a:t>数据抽象之概念模型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1"/>
          <p:cNvSpPr>
            <a:spLocks noGrp="1"/>
          </p:cNvSpPr>
          <p:nvPr>
            <p:ph idx="1"/>
          </p:nvPr>
        </p:nvSpPr>
        <p:spPr bwMode="auto">
          <a:xfrm>
            <a:off x="323850" y="1370013"/>
            <a:ext cx="6119813" cy="4824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  <a:buClr>
                <a:srgbClr val="FF3300"/>
              </a:buClr>
              <a:buFont typeface="Wingdings" pitchFamily="2" charset="2"/>
              <a:buChar char="§"/>
            </a:pPr>
            <a:r>
              <a:rPr lang="zh-CN" altLang="en-US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现实世界</a:t>
            </a:r>
          </a:p>
          <a:p>
            <a:pPr lvl="1">
              <a:spcBef>
                <a:spcPct val="40000"/>
              </a:spcBef>
              <a:buClr>
                <a:schemeClr val="accent2"/>
              </a:buClr>
            </a:pP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存在于人们头脑之外的客观世界</a:t>
            </a:r>
          </a:p>
          <a:p>
            <a:pPr lvl="2">
              <a:spcBef>
                <a:spcPct val="40000"/>
              </a:spcBef>
            </a:pP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例如：仓库管理中涉及的货物管理，货物、货物的进出以及相应的报表、图表、表格、卡片、单据等</a:t>
            </a:r>
          </a:p>
          <a:p>
            <a:pPr>
              <a:spcBef>
                <a:spcPct val="4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信息世界</a:t>
            </a:r>
          </a:p>
          <a:p>
            <a:pPr lvl="1">
              <a:spcBef>
                <a:spcPct val="40000"/>
              </a:spcBef>
              <a:buClr>
                <a:schemeClr val="accent2"/>
              </a:buClr>
            </a:pP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现实世界在人脑中的反映</a:t>
            </a:r>
          </a:p>
          <a:p>
            <a:pPr>
              <a:spcBef>
                <a:spcPct val="4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计算机世界</a:t>
            </a:r>
          </a:p>
          <a:p>
            <a:pPr lvl="1">
              <a:spcBef>
                <a:spcPct val="40000"/>
              </a:spcBef>
              <a:buClr>
                <a:schemeClr val="accent2"/>
              </a:buClr>
            </a:pP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信息在计算机中以数据形式存储</a:t>
            </a:r>
            <a:endParaRPr lang="zh-CN" altLang="en-US" smtClean="0"/>
          </a:p>
        </p:txBody>
      </p:sp>
      <p:sp>
        <p:nvSpPr>
          <p:cNvPr id="69635" name="标题 2"/>
          <p:cNvSpPr>
            <a:spLocks noGrp="1"/>
          </p:cNvSpPr>
          <p:nvPr>
            <p:ph type="title"/>
          </p:nvPr>
        </p:nvSpPr>
        <p:spPr>
          <a:xfrm>
            <a:off x="406400" y="274638"/>
            <a:ext cx="8229600" cy="652462"/>
          </a:xfrm>
        </p:spPr>
        <p:txBody>
          <a:bodyPr/>
          <a:lstStyle/>
          <a:p>
            <a:pPr>
              <a:defRPr/>
            </a:pPr>
            <a:r>
              <a:rPr kumimoji="1" lang="zh-CN" altLang="en-US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三个世界的划分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6559550" y="2209800"/>
            <a:ext cx="2189163" cy="4117975"/>
            <a:chOff x="2923" y="1342"/>
            <a:chExt cx="1379" cy="2594"/>
          </a:xfrm>
        </p:grpSpPr>
        <p:sp>
          <p:nvSpPr>
            <p:cNvPr id="38919" name="Oval 5"/>
            <p:cNvSpPr>
              <a:spLocks noChangeArrowheads="1"/>
            </p:cNvSpPr>
            <p:nvPr/>
          </p:nvSpPr>
          <p:spPr bwMode="auto">
            <a:xfrm>
              <a:off x="2923" y="1342"/>
              <a:ext cx="1379" cy="565"/>
            </a:xfrm>
            <a:prstGeom prst="ellipse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pPr algn="ctr" eaLnBrk="1" hangingPunct="1"/>
              <a:r>
                <a:rPr lang="zh-CN" altLang="en-US" sz="2200">
                  <a:solidFill>
                    <a:srgbClr val="000000"/>
                  </a:solidFill>
                  <a:latin typeface="宋体" pitchFamily="2" charset="-122"/>
                  <a:ea typeface="华文隶书" pitchFamily="2" charset="-122"/>
                </a:rPr>
                <a:t>现实世界</a:t>
              </a:r>
              <a:endParaRPr lang="zh-CN" altLang="en-US" sz="2200"/>
            </a:p>
          </p:txBody>
        </p:sp>
        <p:sp>
          <p:nvSpPr>
            <p:cNvPr id="38920" name="Oval 6"/>
            <p:cNvSpPr>
              <a:spLocks noChangeArrowheads="1"/>
            </p:cNvSpPr>
            <p:nvPr/>
          </p:nvSpPr>
          <p:spPr bwMode="auto">
            <a:xfrm>
              <a:off x="2923" y="2356"/>
              <a:ext cx="1379" cy="565"/>
            </a:xfrm>
            <a:prstGeom prst="ellipse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pPr algn="ctr" eaLnBrk="1" hangingPunct="1"/>
              <a:r>
                <a:rPr lang="zh-CN" altLang="en-US" sz="2200">
                  <a:solidFill>
                    <a:srgbClr val="000000"/>
                  </a:solidFill>
                  <a:latin typeface="宋体" pitchFamily="2" charset="-122"/>
                  <a:ea typeface="华文隶书" pitchFamily="2" charset="-122"/>
                </a:rPr>
                <a:t>信息世界</a:t>
              </a:r>
              <a:endParaRPr lang="zh-CN" altLang="en-US" sz="2200"/>
            </a:p>
          </p:txBody>
        </p:sp>
        <p:sp>
          <p:nvSpPr>
            <p:cNvPr id="38921" name="Oval 7"/>
            <p:cNvSpPr>
              <a:spLocks noChangeArrowheads="1"/>
            </p:cNvSpPr>
            <p:nvPr/>
          </p:nvSpPr>
          <p:spPr bwMode="auto">
            <a:xfrm>
              <a:off x="2923" y="3370"/>
              <a:ext cx="1379" cy="566"/>
            </a:xfrm>
            <a:prstGeom prst="ellipse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pPr algn="ctr" eaLnBrk="1" hangingPunct="1"/>
              <a:r>
                <a:rPr lang="zh-CN" altLang="en-US" sz="2200">
                  <a:solidFill>
                    <a:srgbClr val="000000"/>
                  </a:solidFill>
                  <a:latin typeface="宋体" pitchFamily="2" charset="-122"/>
                  <a:ea typeface="华文隶书" pitchFamily="2" charset="-122"/>
                </a:rPr>
                <a:t>计算机世界</a:t>
              </a:r>
              <a:endParaRPr lang="zh-CN" altLang="en-US" sz="2200"/>
            </a:p>
          </p:txBody>
        </p:sp>
        <p:sp>
          <p:nvSpPr>
            <p:cNvPr id="38922" name="Freeform 8"/>
            <p:cNvSpPr>
              <a:spLocks/>
            </p:cNvSpPr>
            <p:nvPr/>
          </p:nvSpPr>
          <p:spPr bwMode="auto">
            <a:xfrm>
              <a:off x="3535" y="1904"/>
              <a:ext cx="153" cy="450"/>
            </a:xfrm>
            <a:custGeom>
              <a:avLst/>
              <a:gdLst>
                <a:gd name="T0" fmla="*/ 0 w 153"/>
                <a:gd name="T1" fmla="*/ 338 h 450"/>
                <a:gd name="T2" fmla="*/ 39 w 153"/>
                <a:gd name="T3" fmla="*/ 338 h 450"/>
                <a:gd name="T4" fmla="*/ 39 w 153"/>
                <a:gd name="T5" fmla="*/ 0 h 450"/>
                <a:gd name="T6" fmla="*/ 114 w 153"/>
                <a:gd name="T7" fmla="*/ 0 h 450"/>
                <a:gd name="T8" fmla="*/ 114 w 153"/>
                <a:gd name="T9" fmla="*/ 338 h 450"/>
                <a:gd name="T10" fmla="*/ 153 w 153"/>
                <a:gd name="T11" fmla="*/ 338 h 450"/>
                <a:gd name="T12" fmla="*/ 75 w 153"/>
                <a:gd name="T13" fmla="*/ 450 h 450"/>
                <a:gd name="T14" fmla="*/ 0 w 153"/>
                <a:gd name="T15" fmla="*/ 338 h 4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"/>
                <a:gd name="T25" fmla="*/ 0 h 450"/>
                <a:gd name="T26" fmla="*/ 153 w 153"/>
                <a:gd name="T27" fmla="*/ 450 h 45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" h="450">
                  <a:moveTo>
                    <a:pt x="0" y="338"/>
                  </a:moveTo>
                  <a:lnTo>
                    <a:pt x="39" y="338"/>
                  </a:lnTo>
                  <a:lnTo>
                    <a:pt x="39" y="0"/>
                  </a:lnTo>
                  <a:lnTo>
                    <a:pt x="114" y="0"/>
                  </a:lnTo>
                  <a:lnTo>
                    <a:pt x="114" y="338"/>
                  </a:lnTo>
                  <a:lnTo>
                    <a:pt x="153" y="338"/>
                  </a:lnTo>
                  <a:lnTo>
                    <a:pt x="75" y="450"/>
                  </a:lnTo>
                  <a:lnTo>
                    <a:pt x="0" y="338"/>
                  </a:lnTo>
                  <a:close/>
                </a:path>
              </a:pathLst>
            </a:cu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23" name="Freeform 9"/>
            <p:cNvSpPr>
              <a:spLocks/>
            </p:cNvSpPr>
            <p:nvPr/>
          </p:nvSpPr>
          <p:spPr bwMode="auto">
            <a:xfrm>
              <a:off x="3535" y="2918"/>
              <a:ext cx="153" cy="451"/>
            </a:xfrm>
            <a:custGeom>
              <a:avLst/>
              <a:gdLst>
                <a:gd name="T0" fmla="*/ 0 w 153"/>
                <a:gd name="T1" fmla="*/ 338 h 451"/>
                <a:gd name="T2" fmla="*/ 39 w 153"/>
                <a:gd name="T3" fmla="*/ 338 h 451"/>
                <a:gd name="T4" fmla="*/ 39 w 153"/>
                <a:gd name="T5" fmla="*/ 0 h 451"/>
                <a:gd name="T6" fmla="*/ 114 w 153"/>
                <a:gd name="T7" fmla="*/ 0 h 451"/>
                <a:gd name="T8" fmla="*/ 114 w 153"/>
                <a:gd name="T9" fmla="*/ 338 h 451"/>
                <a:gd name="T10" fmla="*/ 153 w 153"/>
                <a:gd name="T11" fmla="*/ 338 h 451"/>
                <a:gd name="T12" fmla="*/ 75 w 153"/>
                <a:gd name="T13" fmla="*/ 451 h 451"/>
                <a:gd name="T14" fmla="*/ 0 w 153"/>
                <a:gd name="T15" fmla="*/ 338 h 4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"/>
                <a:gd name="T25" fmla="*/ 0 h 451"/>
                <a:gd name="T26" fmla="*/ 153 w 153"/>
                <a:gd name="T27" fmla="*/ 451 h 4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" h="451">
                  <a:moveTo>
                    <a:pt x="0" y="338"/>
                  </a:moveTo>
                  <a:lnTo>
                    <a:pt x="39" y="338"/>
                  </a:lnTo>
                  <a:lnTo>
                    <a:pt x="39" y="0"/>
                  </a:lnTo>
                  <a:lnTo>
                    <a:pt x="114" y="0"/>
                  </a:lnTo>
                  <a:lnTo>
                    <a:pt x="114" y="338"/>
                  </a:lnTo>
                  <a:lnTo>
                    <a:pt x="153" y="338"/>
                  </a:lnTo>
                  <a:lnTo>
                    <a:pt x="75" y="451"/>
                  </a:lnTo>
                  <a:lnTo>
                    <a:pt x="0" y="338"/>
                  </a:lnTo>
                  <a:close/>
                </a:path>
              </a:pathLst>
            </a:cu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pic>
        <p:nvPicPr>
          <p:cNvPr id="38917" name="Picture 11" descr="头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8150" y="3124200"/>
            <a:ext cx="584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13" descr="j029298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9750" y="4800600"/>
            <a:ext cx="5048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三个世界与两类模型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468313" y="1844675"/>
            <a:ext cx="4051300" cy="4117975"/>
            <a:chOff x="384" y="1000"/>
            <a:chExt cx="2552" cy="2594"/>
          </a:xfrm>
        </p:grpSpPr>
        <p:sp>
          <p:nvSpPr>
            <p:cNvPr id="39946" name="Oval 4"/>
            <p:cNvSpPr>
              <a:spLocks noChangeArrowheads="1"/>
            </p:cNvSpPr>
            <p:nvPr/>
          </p:nvSpPr>
          <p:spPr bwMode="auto">
            <a:xfrm>
              <a:off x="1499" y="1000"/>
              <a:ext cx="1379" cy="565"/>
            </a:xfrm>
            <a:prstGeom prst="ellipse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pPr algn="ctr" eaLnBrk="1" hangingPunct="1"/>
              <a:r>
                <a:rPr lang="zh-CN" altLang="en-US" sz="2200">
                  <a:solidFill>
                    <a:srgbClr val="000000"/>
                  </a:solidFill>
                  <a:latin typeface="宋体" pitchFamily="2" charset="-122"/>
                  <a:ea typeface="华文隶书" pitchFamily="2" charset="-122"/>
                </a:rPr>
                <a:t>现实世界</a:t>
              </a:r>
              <a:endParaRPr lang="zh-CN" altLang="en-US" sz="2200"/>
            </a:p>
          </p:txBody>
        </p:sp>
        <p:sp>
          <p:nvSpPr>
            <p:cNvPr id="39947" name="Oval 5"/>
            <p:cNvSpPr>
              <a:spLocks noChangeArrowheads="1"/>
            </p:cNvSpPr>
            <p:nvPr/>
          </p:nvSpPr>
          <p:spPr bwMode="auto">
            <a:xfrm>
              <a:off x="1499" y="2014"/>
              <a:ext cx="1379" cy="565"/>
            </a:xfrm>
            <a:prstGeom prst="ellipse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pPr algn="ctr" eaLnBrk="1" hangingPunct="1"/>
              <a:r>
                <a:rPr lang="zh-CN" altLang="en-US" sz="2200">
                  <a:solidFill>
                    <a:srgbClr val="000000"/>
                  </a:solidFill>
                  <a:latin typeface="宋体" pitchFamily="2" charset="-122"/>
                  <a:ea typeface="华文隶书" pitchFamily="2" charset="-122"/>
                </a:rPr>
                <a:t>信息世界</a:t>
              </a:r>
              <a:endParaRPr lang="zh-CN" altLang="en-US" sz="2200"/>
            </a:p>
          </p:txBody>
        </p:sp>
        <p:sp>
          <p:nvSpPr>
            <p:cNvPr id="39948" name="Oval 6"/>
            <p:cNvSpPr>
              <a:spLocks noChangeArrowheads="1"/>
            </p:cNvSpPr>
            <p:nvPr/>
          </p:nvSpPr>
          <p:spPr bwMode="auto">
            <a:xfrm>
              <a:off x="1499" y="3028"/>
              <a:ext cx="1379" cy="566"/>
            </a:xfrm>
            <a:prstGeom prst="ellipse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pPr algn="ctr" eaLnBrk="1" hangingPunct="1"/>
              <a:r>
                <a:rPr lang="zh-CN" altLang="en-US" sz="2200">
                  <a:solidFill>
                    <a:srgbClr val="000000"/>
                  </a:solidFill>
                  <a:latin typeface="宋体" pitchFamily="2" charset="-122"/>
                  <a:ea typeface="华文隶书" pitchFamily="2" charset="-122"/>
                </a:rPr>
                <a:t>计算机世界</a:t>
              </a:r>
              <a:endParaRPr lang="zh-CN" altLang="en-US" sz="2200"/>
            </a:p>
          </p:txBody>
        </p:sp>
        <p:sp>
          <p:nvSpPr>
            <p:cNvPr id="39949" name="Freeform 7"/>
            <p:cNvSpPr>
              <a:spLocks/>
            </p:cNvSpPr>
            <p:nvPr/>
          </p:nvSpPr>
          <p:spPr bwMode="auto">
            <a:xfrm>
              <a:off x="2087" y="2616"/>
              <a:ext cx="193" cy="387"/>
            </a:xfrm>
            <a:custGeom>
              <a:avLst/>
              <a:gdLst>
                <a:gd name="T0" fmla="*/ 0 w 153"/>
                <a:gd name="T1" fmla="*/ 11 h 451"/>
                <a:gd name="T2" fmla="*/ 6437 w 153"/>
                <a:gd name="T3" fmla="*/ 11 h 451"/>
                <a:gd name="T4" fmla="*/ 6437 w 153"/>
                <a:gd name="T5" fmla="*/ 0 h 451"/>
                <a:gd name="T6" fmla="*/ 18988 w 153"/>
                <a:gd name="T7" fmla="*/ 0 h 451"/>
                <a:gd name="T8" fmla="*/ 18988 w 153"/>
                <a:gd name="T9" fmla="*/ 11 h 451"/>
                <a:gd name="T10" fmla="*/ 25308 w 153"/>
                <a:gd name="T11" fmla="*/ 11 h 451"/>
                <a:gd name="T12" fmla="*/ 12457 w 153"/>
                <a:gd name="T13" fmla="*/ 15 h 451"/>
                <a:gd name="T14" fmla="*/ 0 w 153"/>
                <a:gd name="T15" fmla="*/ 11 h 4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"/>
                <a:gd name="T25" fmla="*/ 0 h 451"/>
                <a:gd name="T26" fmla="*/ 153 w 153"/>
                <a:gd name="T27" fmla="*/ 451 h 4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" h="451">
                  <a:moveTo>
                    <a:pt x="0" y="338"/>
                  </a:moveTo>
                  <a:lnTo>
                    <a:pt x="39" y="338"/>
                  </a:lnTo>
                  <a:lnTo>
                    <a:pt x="39" y="0"/>
                  </a:lnTo>
                  <a:lnTo>
                    <a:pt x="114" y="0"/>
                  </a:lnTo>
                  <a:lnTo>
                    <a:pt x="114" y="338"/>
                  </a:lnTo>
                  <a:lnTo>
                    <a:pt x="153" y="338"/>
                  </a:lnTo>
                  <a:lnTo>
                    <a:pt x="75" y="451"/>
                  </a:lnTo>
                  <a:lnTo>
                    <a:pt x="0" y="338"/>
                  </a:lnTo>
                  <a:close/>
                </a:path>
              </a:pathLst>
            </a:cu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9950" name="Rectangle 8"/>
            <p:cNvSpPr>
              <a:spLocks noChangeArrowheads="1"/>
            </p:cNvSpPr>
            <p:nvPr/>
          </p:nvSpPr>
          <p:spPr bwMode="auto">
            <a:xfrm>
              <a:off x="2392" y="1640"/>
              <a:ext cx="52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zh-CN" altLang="en-US" sz="2200">
                  <a:solidFill>
                    <a:srgbClr val="000000"/>
                  </a:solidFill>
                  <a:latin typeface="宋体" pitchFamily="2" charset="-122"/>
                  <a:ea typeface="华文隶书" pitchFamily="2" charset="-122"/>
                </a:rPr>
                <a:t>概念化</a:t>
              </a:r>
              <a:endParaRPr lang="zh-CN" altLang="en-US" sz="2200">
                <a:ea typeface="华文隶书" pitchFamily="2" charset="-122"/>
              </a:endParaRPr>
            </a:p>
          </p:txBody>
        </p:sp>
        <p:sp>
          <p:nvSpPr>
            <p:cNvPr id="39951" name="Rectangle 9"/>
            <p:cNvSpPr>
              <a:spLocks noChangeArrowheads="1"/>
            </p:cNvSpPr>
            <p:nvPr/>
          </p:nvSpPr>
          <p:spPr bwMode="auto">
            <a:xfrm>
              <a:off x="2408" y="2679"/>
              <a:ext cx="52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zh-CN" altLang="en-US" sz="2200">
                  <a:solidFill>
                    <a:srgbClr val="000000"/>
                  </a:solidFill>
                  <a:latin typeface="宋体" pitchFamily="2" charset="-122"/>
                  <a:ea typeface="华文隶书" pitchFamily="2" charset="-122"/>
                </a:rPr>
                <a:t>形式化</a:t>
              </a:r>
              <a:endParaRPr lang="zh-CN" altLang="en-US" sz="2200">
                <a:ea typeface="华文隶书" pitchFamily="2" charset="-122"/>
              </a:endParaRPr>
            </a:p>
          </p:txBody>
        </p:sp>
        <p:sp>
          <p:nvSpPr>
            <p:cNvPr id="39952" name="AutoShape 10"/>
            <p:cNvSpPr>
              <a:spLocks noChangeArrowheads="1"/>
            </p:cNvSpPr>
            <p:nvPr/>
          </p:nvSpPr>
          <p:spPr bwMode="auto">
            <a:xfrm>
              <a:off x="432" y="1386"/>
              <a:ext cx="768" cy="336"/>
            </a:xfrm>
            <a:prstGeom prst="wedgeRoundRectCallout">
              <a:avLst>
                <a:gd name="adj1" fmla="val 87241"/>
                <a:gd name="adj2" fmla="val -64287"/>
                <a:gd name="adj3" fmla="val 1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zh-CN" altLang="en-US" sz="2200">
                  <a:ea typeface="华文隶书" pitchFamily="2" charset="-122"/>
                </a:rPr>
                <a:t>用户</a:t>
              </a:r>
            </a:p>
          </p:txBody>
        </p:sp>
        <p:sp>
          <p:nvSpPr>
            <p:cNvPr id="39953" name="AutoShape 11"/>
            <p:cNvSpPr>
              <a:spLocks noChangeArrowheads="1"/>
            </p:cNvSpPr>
            <p:nvPr/>
          </p:nvSpPr>
          <p:spPr bwMode="auto">
            <a:xfrm>
              <a:off x="384" y="3066"/>
              <a:ext cx="864" cy="336"/>
            </a:xfrm>
            <a:prstGeom prst="wedgeRoundRectCallout">
              <a:avLst>
                <a:gd name="adj1" fmla="val 76852"/>
                <a:gd name="adj2" fmla="val 28569"/>
                <a:gd name="adj3" fmla="val 1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zh-CN" altLang="en-US" sz="2200">
                  <a:ea typeface="华文隶书" pitchFamily="2" charset="-122"/>
                </a:rPr>
                <a:t>计算机</a:t>
              </a:r>
            </a:p>
          </p:txBody>
        </p:sp>
        <p:sp>
          <p:nvSpPr>
            <p:cNvPr id="39954" name="Freeform 12"/>
            <p:cNvSpPr>
              <a:spLocks/>
            </p:cNvSpPr>
            <p:nvPr/>
          </p:nvSpPr>
          <p:spPr bwMode="auto">
            <a:xfrm>
              <a:off x="2080" y="1592"/>
              <a:ext cx="193" cy="387"/>
            </a:xfrm>
            <a:custGeom>
              <a:avLst/>
              <a:gdLst>
                <a:gd name="T0" fmla="*/ 0 w 153"/>
                <a:gd name="T1" fmla="*/ 11 h 451"/>
                <a:gd name="T2" fmla="*/ 6437 w 153"/>
                <a:gd name="T3" fmla="*/ 11 h 451"/>
                <a:gd name="T4" fmla="*/ 6437 w 153"/>
                <a:gd name="T5" fmla="*/ 0 h 451"/>
                <a:gd name="T6" fmla="*/ 18988 w 153"/>
                <a:gd name="T7" fmla="*/ 0 h 451"/>
                <a:gd name="T8" fmla="*/ 18988 w 153"/>
                <a:gd name="T9" fmla="*/ 11 h 451"/>
                <a:gd name="T10" fmla="*/ 25308 w 153"/>
                <a:gd name="T11" fmla="*/ 11 h 451"/>
                <a:gd name="T12" fmla="*/ 12457 w 153"/>
                <a:gd name="T13" fmla="*/ 15 h 451"/>
                <a:gd name="T14" fmla="*/ 0 w 153"/>
                <a:gd name="T15" fmla="*/ 11 h 4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"/>
                <a:gd name="T25" fmla="*/ 0 h 451"/>
                <a:gd name="T26" fmla="*/ 153 w 153"/>
                <a:gd name="T27" fmla="*/ 451 h 4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" h="451">
                  <a:moveTo>
                    <a:pt x="0" y="338"/>
                  </a:moveTo>
                  <a:lnTo>
                    <a:pt x="39" y="338"/>
                  </a:lnTo>
                  <a:lnTo>
                    <a:pt x="39" y="0"/>
                  </a:lnTo>
                  <a:lnTo>
                    <a:pt x="114" y="0"/>
                  </a:lnTo>
                  <a:lnTo>
                    <a:pt x="114" y="338"/>
                  </a:lnTo>
                  <a:lnTo>
                    <a:pt x="153" y="338"/>
                  </a:lnTo>
                  <a:lnTo>
                    <a:pt x="75" y="451"/>
                  </a:lnTo>
                  <a:lnTo>
                    <a:pt x="0" y="338"/>
                  </a:lnTo>
                  <a:close/>
                </a:path>
              </a:pathLst>
            </a:cu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grpSp>
        <p:nvGrpSpPr>
          <p:cNvPr id="39940" name="Group 13"/>
          <p:cNvGrpSpPr>
            <a:grpSpLocks/>
          </p:cNvGrpSpPr>
          <p:nvPr/>
        </p:nvGrpSpPr>
        <p:grpSpPr bwMode="auto">
          <a:xfrm>
            <a:off x="5219700" y="1939925"/>
            <a:ext cx="3459163" cy="4032250"/>
            <a:chOff x="3378" y="800"/>
            <a:chExt cx="2118" cy="3072"/>
          </a:xfrm>
        </p:grpSpPr>
        <p:sp>
          <p:nvSpPr>
            <p:cNvPr id="39941" name="Oval 14"/>
            <p:cNvSpPr>
              <a:spLocks noChangeArrowheads="1"/>
            </p:cNvSpPr>
            <p:nvPr/>
          </p:nvSpPr>
          <p:spPr bwMode="auto">
            <a:xfrm>
              <a:off x="3378" y="800"/>
              <a:ext cx="2117" cy="576"/>
            </a:xfrm>
            <a:prstGeom prst="ellipse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pPr algn="ctr" eaLnBrk="1" hangingPunct="1"/>
              <a:r>
                <a:rPr lang="zh-CN" altLang="en-US" sz="2800">
                  <a:latin typeface="宋体" pitchFamily="2" charset="-122"/>
                  <a:ea typeface="华文隶书" pitchFamily="2" charset="-122"/>
                </a:rPr>
                <a:t>应用需求</a:t>
              </a:r>
              <a:endParaRPr lang="zh-CN" altLang="en-US" sz="2800">
                <a:ea typeface="华文隶书" pitchFamily="2" charset="-122"/>
              </a:endParaRPr>
            </a:p>
          </p:txBody>
        </p:sp>
        <p:sp>
          <p:nvSpPr>
            <p:cNvPr id="39942" name="Oval 15"/>
            <p:cNvSpPr>
              <a:spLocks noChangeArrowheads="1"/>
            </p:cNvSpPr>
            <p:nvPr/>
          </p:nvSpPr>
          <p:spPr bwMode="auto">
            <a:xfrm>
              <a:off x="3384" y="1900"/>
              <a:ext cx="2112" cy="676"/>
            </a:xfrm>
            <a:prstGeom prst="ellipse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pPr algn="ctr" eaLnBrk="1" hangingPunct="1"/>
              <a:r>
                <a:rPr lang="zh-CN" altLang="en-US" sz="2800">
                  <a:latin typeface="宋体" pitchFamily="2" charset="-122"/>
                  <a:ea typeface="华文隶书" pitchFamily="2" charset="-122"/>
                </a:rPr>
                <a:t>概念模型</a:t>
              </a:r>
              <a:endParaRPr lang="zh-CN" altLang="en-US" sz="2800">
                <a:ea typeface="华文隶书" pitchFamily="2" charset="-122"/>
              </a:endParaRPr>
            </a:p>
          </p:txBody>
        </p:sp>
        <p:sp>
          <p:nvSpPr>
            <p:cNvPr id="39943" name="Oval 16"/>
            <p:cNvSpPr>
              <a:spLocks noChangeArrowheads="1"/>
            </p:cNvSpPr>
            <p:nvPr/>
          </p:nvSpPr>
          <p:spPr bwMode="auto">
            <a:xfrm>
              <a:off x="3384" y="3100"/>
              <a:ext cx="2064" cy="772"/>
            </a:xfrm>
            <a:prstGeom prst="ellipse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pPr algn="ctr" eaLnBrk="1" hangingPunct="1"/>
              <a:r>
                <a:rPr lang="zh-CN" altLang="en-US" sz="2800">
                  <a:latin typeface="宋体" pitchFamily="2" charset="-122"/>
                  <a:ea typeface="华文隶书" pitchFamily="2" charset="-122"/>
                </a:rPr>
                <a:t>数据模型</a:t>
              </a:r>
              <a:endParaRPr lang="zh-CN" altLang="en-US" sz="2800">
                <a:ea typeface="华文隶书" pitchFamily="2" charset="-122"/>
              </a:endParaRPr>
            </a:p>
          </p:txBody>
        </p:sp>
        <p:sp>
          <p:nvSpPr>
            <p:cNvPr id="39944" name="AutoShape 17"/>
            <p:cNvSpPr>
              <a:spLocks noChangeArrowheads="1"/>
            </p:cNvSpPr>
            <p:nvPr/>
          </p:nvSpPr>
          <p:spPr bwMode="auto">
            <a:xfrm>
              <a:off x="4264" y="1456"/>
              <a:ext cx="312" cy="384"/>
            </a:xfrm>
            <a:prstGeom prst="downArrow">
              <a:avLst>
                <a:gd name="adj1" fmla="val 50000"/>
                <a:gd name="adj2" fmla="val 30769"/>
              </a:avLst>
            </a:prstGeom>
            <a:gradFill rotWithShape="0">
              <a:gsLst>
                <a:gs pos="0">
                  <a:srgbClr val="00FF00"/>
                </a:gs>
                <a:gs pos="100000">
                  <a:srgbClr val="99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eaLnBrk="1" hangingPunct="1"/>
              <a:endParaRPr lang="zh-CN" altLang="en-US"/>
            </a:p>
          </p:txBody>
        </p:sp>
        <p:sp>
          <p:nvSpPr>
            <p:cNvPr id="39945" name="AutoShape 18"/>
            <p:cNvSpPr>
              <a:spLocks noChangeArrowheads="1"/>
            </p:cNvSpPr>
            <p:nvPr/>
          </p:nvSpPr>
          <p:spPr bwMode="auto">
            <a:xfrm>
              <a:off x="4272" y="2656"/>
              <a:ext cx="312" cy="384"/>
            </a:xfrm>
            <a:prstGeom prst="downArrow">
              <a:avLst>
                <a:gd name="adj1" fmla="val 50000"/>
                <a:gd name="adj2" fmla="val 30769"/>
              </a:avLst>
            </a:prstGeom>
            <a:gradFill rotWithShape="0">
              <a:gsLst>
                <a:gs pos="0">
                  <a:srgbClr val="00FF00"/>
                </a:gs>
                <a:gs pos="100000">
                  <a:srgbClr val="99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现实世界中客观对象的抽象过程</a:t>
            </a:r>
            <a:endParaRPr kumimoji="1" lang="en-US" altLang="zh-CN" sz="2800" b="1" kern="1200" dirty="0" smtClean="0">
              <a:solidFill>
                <a:schemeClr val="accent2"/>
              </a:solidFill>
              <a:ea typeface="华文中宋" pitchFamily="2" charset="-122"/>
              <a:cs typeface="+mn-cs"/>
            </a:endParaRP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3132138" y="5013325"/>
            <a:ext cx="2735262" cy="720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 eaLnBrk="1" hangingPunct="1"/>
            <a:r>
              <a:rPr lang="en-US" altLang="zh-CN"/>
              <a:t>DBMS</a:t>
            </a:r>
            <a:r>
              <a:rPr lang="zh-CN" altLang="en-US"/>
              <a:t>支持的数据模型</a:t>
            </a:r>
          </a:p>
        </p:txBody>
      </p:sp>
      <p:sp>
        <p:nvSpPr>
          <p:cNvPr id="382981" name="Rectangle 5"/>
          <p:cNvSpPr>
            <a:spLocks noChangeArrowheads="1"/>
          </p:cNvSpPr>
          <p:nvPr/>
        </p:nvSpPr>
        <p:spPr bwMode="auto">
          <a:xfrm>
            <a:off x="3435350" y="4005263"/>
            <a:ext cx="1943100" cy="5762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 eaLnBrk="1" hangingPunct="1"/>
            <a:r>
              <a:rPr lang="zh-CN" altLang="en-US"/>
              <a:t>概念模型</a:t>
            </a:r>
          </a:p>
        </p:txBody>
      </p:sp>
      <p:sp>
        <p:nvSpPr>
          <p:cNvPr id="382982" name="AutoShape 6"/>
          <p:cNvSpPr>
            <a:spLocks noChangeArrowheads="1"/>
          </p:cNvSpPr>
          <p:nvPr/>
        </p:nvSpPr>
        <p:spPr bwMode="auto">
          <a:xfrm>
            <a:off x="3873500" y="2924175"/>
            <a:ext cx="914400" cy="792163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382985" name="AutoShape 9"/>
          <p:cNvSpPr>
            <a:spLocks noChangeArrowheads="1"/>
          </p:cNvSpPr>
          <p:nvPr/>
        </p:nvSpPr>
        <p:spPr bwMode="auto">
          <a:xfrm flipH="1">
            <a:off x="2195513" y="2708275"/>
            <a:ext cx="1009650" cy="1008063"/>
          </a:xfrm>
          <a:prstGeom prst="wedgeEllipseCallout">
            <a:avLst>
              <a:gd name="adj1" fmla="val -106287"/>
              <a:gd name="adj2" fmla="val 14019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/>
            <a:r>
              <a:rPr lang="zh-CN" altLang="en-US"/>
              <a:t>认识</a:t>
            </a:r>
          </a:p>
          <a:p>
            <a:pPr marL="342900" indent="-342900" eaLnBrk="1" hangingPunct="1"/>
            <a:r>
              <a:rPr lang="zh-CN" altLang="en-US"/>
              <a:t>抽象</a:t>
            </a:r>
          </a:p>
        </p:txBody>
      </p:sp>
      <p:sp>
        <p:nvSpPr>
          <p:cNvPr id="382986" name="Text Box 10"/>
          <p:cNvSpPr txBox="1">
            <a:spLocks noChangeArrowheads="1"/>
          </p:cNvSpPr>
          <p:nvPr/>
        </p:nvSpPr>
        <p:spPr bwMode="auto">
          <a:xfrm>
            <a:off x="1258888" y="4076700"/>
            <a:ext cx="110490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hangingPunct="1"/>
            <a:r>
              <a:rPr lang="zh-CN" altLang="en-US"/>
              <a:t>信息世界</a:t>
            </a:r>
          </a:p>
        </p:txBody>
      </p:sp>
      <p:sp>
        <p:nvSpPr>
          <p:cNvPr id="382987" name="Text Box 11"/>
          <p:cNvSpPr txBox="1">
            <a:spLocks noChangeArrowheads="1"/>
          </p:cNvSpPr>
          <p:nvPr/>
        </p:nvSpPr>
        <p:spPr bwMode="auto">
          <a:xfrm>
            <a:off x="1258888" y="5300663"/>
            <a:ext cx="1104900" cy="3667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hangingPunct="1"/>
            <a:r>
              <a:rPr lang="zh-CN" altLang="en-US"/>
              <a:t>机器世界</a:t>
            </a:r>
          </a:p>
        </p:txBody>
      </p:sp>
      <p:sp>
        <p:nvSpPr>
          <p:cNvPr id="382989" name="Cloud"/>
          <p:cNvSpPr>
            <a:spLocks noChangeAspect="1" noEditPoints="1" noChangeArrowheads="1"/>
          </p:cNvSpPr>
          <p:nvPr/>
        </p:nvSpPr>
        <p:spPr bwMode="auto">
          <a:xfrm>
            <a:off x="3348038" y="1700213"/>
            <a:ext cx="1935162" cy="9175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 eaLnBrk="1" hangingPunct="1"/>
            <a:r>
              <a:rPr lang="zh-CN" altLang="en-US"/>
              <a:t>应用需求</a:t>
            </a:r>
          </a:p>
        </p:txBody>
      </p:sp>
      <p:sp>
        <p:nvSpPr>
          <p:cNvPr id="382992" name="Line 16"/>
          <p:cNvSpPr>
            <a:spLocks noChangeShapeType="1"/>
          </p:cNvSpPr>
          <p:nvPr/>
        </p:nvSpPr>
        <p:spPr bwMode="auto">
          <a:xfrm>
            <a:off x="4360863" y="2636838"/>
            <a:ext cx="0" cy="287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2993" name="Line 17"/>
          <p:cNvSpPr>
            <a:spLocks noChangeShapeType="1"/>
          </p:cNvSpPr>
          <p:nvPr/>
        </p:nvSpPr>
        <p:spPr bwMode="auto">
          <a:xfrm>
            <a:off x="4360863" y="3716338"/>
            <a:ext cx="0" cy="287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2994" name="Line 18"/>
          <p:cNvSpPr>
            <a:spLocks noChangeShapeType="1"/>
          </p:cNvSpPr>
          <p:nvPr/>
        </p:nvSpPr>
        <p:spPr bwMode="auto">
          <a:xfrm>
            <a:off x="4356100" y="4581525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372225" y="2997200"/>
            <a:ext cx="2514600" cy="606425"/>
            <a:chOff x="3782" y="2568"/>
            <a:chExt cx="1769" cy="382"/>
          </a:xfrm>
        </p:grpSpPr>
        <p:sp>
          <p:nvSpPr>
            <p:cNvPr id="40981" name="Text Box 22"/>
            <p:cNvSpPr txBox="1">
              <a:spLocks noChangeArrowheads="1"/>
            </p:cNvSpPr>
            <p:nvPr/>
          </p:nvSpPr>
          <p:spPr bwMode="auto">
            <a:xfrm>
              <a:off x="3782" y="2568"/>
              <a:ext cx="1769" cy="382"/>
            </a:xfrm>
            <a:prstGeom prst="rect">
              <a:avLst/>
            </a:prstGeom>
            <a:noFill/>
            <a:ln w="25400" algn="ctr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 eaLnBrk="1" hangingPunct="1"/>
              <a:r>
                <a:rPr lang="zh-CN" altLang="en-US" sz="1600">
                  <a:solidFill>
                    <a:srgbClr val="FF0000"/>
                  </a:solidFill>
                </a:rPr>
                <a:t>应用需求       概念模型</a:t>
              </a:r>
            </a:p>
            <a:p>
              <a:pPr marL="342900" indent="-342900" algn="ctr" eaLnBrk="1" hangingPunct="1"/>
              <a:r>
                <a:rPr lang="zh-CN" altLang="en-US" sz="1600">
                  <a:solidFill>
                    <a:srgbClr val="FF0000"/>
                  </a:solidFill>
                </a:rPr>
                <a:t>数据库设计人员完成</a:t>
              </a:r>
            </a:p>
          </p:txBody>
        </p:sp>
        <p:sp>
          <p:nvSpPr>
            <p:cNvPr id="40982" name="AutoShape 24"/>
            <p:cNvSpPr>
              <a:spLocks noChangeArrowheads="1"/>
            </p:cNvSpPr>
            <p:nvPr/>
          </p:nvSpPr>
          <p:spPr bwMode="auto">
            <a:xfrm>
              <a:off x="4577" y="2631"/>
              <a:ext cx="181" cy="90"/>
            </a:xfrm>
            <a:prstGeom prst="rightArrow">
              <a:avLst>
                <a:gd name="adj1" fmla="val 50000"/>
                <a:gd name="adj2" fmla="val 50278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6384925" y="5387975"/>
            <a:ext cx="2543175" cy="584200"/>
            <a:chOff x="3906" y="3218"/>
            <a:chExt cx="1557" cy="368"/>
          </a:xfrm>
        </p:grpSpPr>
        <p:sp>
          <p:nvSpPr>
            <p:cNvPr id="57364" name="Text Box 20"/>
            <p:cNvSpPr txBox="1">
              <a:spLocks noChangeArrowheads="1"/>
            </p:cNvSpPr>
            <p:nvPr/>
          </p:nvSpPr>
          <p:spPr bwMode="auto">
            <a:xfrm>
              <a:off x="3906" y="3218"/>
              <a:ext cx="1557" cy="368"/>
            </a:xfrm>
            <a:prstGeom prst="rect">
              <a:avLst/>
            </a:prstGeom>
            <a:noFill/>
            <a:ln w="25400" algn="ctr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 eaLnBrk="1" hangingPunct="1">
                <a:defRPr/>
              </a:pPr>
              <a:r>
                <a:rPr lang="zh-CN" altLang="en-US" sz="1600" dirty="0">
                  <a:solidFill>
                    <a:srgbClr val="FF0000"/>
                  </a:solidFill>
                </a:rPr>
                <a:t>  逻辑模型         物理模型</a:t>
              </a:r>
            </a:p>
            <a:p>
              <a:pPr marL="182563" lvl="1" eaLnBrk="1" hangingPunct="1">
                <a:defRPr/>
              </a:pPr>
              <a:r>
                <a:rPr lang="zh-CN" altLang="en-US" sz="1600" dirty="0">
                  <a:solidFill>
                    <a:srgbClr val="FF0000"/>
                  </a:solidFill>
                </a:rPr>
                <a:t>     由</a:t>
              </a:r>
              <a:r>
                <a:rPr lang="en-US" altLang="zh-CN" sz="1600" dirty="0">
                  <a:solidFill>
                    <a:srgbClr val="FF0000"/>
                  </a:solidFill>
                </a:rPr>
                <a:t>DBMS</a:t>
              </a:r>
              <a:r>
                <a:rPr lang="zh-CN" altLang="en-US" sz="1600" dirty="0">
                  <a:solidFill>
                    <a:srgbClr val="FF0000"/>
                  </a:solidFill>
                </a:rPr>
                <a:t>完成</a:t>
              </a:r>
            </a:p>
          </p:txBody>
        </p:sp>
        <p:sp>
          <p:nvSpPr>
            <p:cNvPr id="40980" name="AutoShape 27"/>
            <p:cNvSpPr>
              <a:spLocks noChangeArrowheads="1"/>
            </p:cNvSpPr>
            <p:nvPr/>
          </p:nvSpPr>
          <p:spPr bwMode="auto">
            <a:xfrm>
              <a:off x="4587" y="3284"/>
              <a:ext cx="181" cy="90"/>
            </a:xfrm>
            <a:prstGeom prst="rightArrow">
              <a:avLst>
                <a:gd name="adj1" fmla="val 50000"/>
                <a:gd name="adj2" fmla="val 50278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372225" y="4335463"/>
            <a:ext cx="2563813" cy="606425"/>
            <a:chOff x="3782" y="2568"/>
            <a:chExt cx="1769" cy="382"/>
          </a:xfrm>
        </p:grpSpPr>
        <p:sp>
          <p:nvSpPr>
            <p:cNvPr id="40977" name="Text Box 33"/>
            <p:cNvSpPr txBox="1">
              <a:spLocks noChangeArrowheads="1"/>
            </p:cNvSpPr>
            <p:nvPr/>
          </p:nvSpPr>
          <p:spPr bwMode="auto">
            <a:xfrm>
              <a:off x="3782" y="2568"/>
              <a:ext cx="1769" cy="382"/>
            </a:xfrm>
            <a:prstGeom prst="rect">
              <a:avLst/>
            </a:prstGeom>
            <a:noFill/>
            <a:ln w="25400" algn="ctr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 eaLnBrk="1" hangingPunct="1"/>
              <a:r>
                <a:rPr lang="zh-CN" altLang="en-US" sz="1600">
                  <a:solidFill>
                    <a:srgbClr val="FF0000"/>
                  </a:solidFill>
                </a:rPr>
                <a:t>概念模型       逻辑模型</a:t>
              </a:r>
            </a:p>
            <a:p>
              <a:pPr marL="342900" indent="-342900" algn="ctr" eaLnBrk="1" hangingPunct="1"/>
              <a:r>
                <a:rPr lang="zh-CN" altLang="en-US" sz="1600">
                  <a:solidFill>
                    <a:srgbClr val="FF0000"/>
                  </a:solidFill>
                </a:rPr>
                <a:t>数据库设计人员完成</a:t>
              </a:r>
            </a:p>
          </p:txBody>
        </p:sp>
        <p:sp>
          <p:nvSpPr>
            <p:cNvPr id="40978" name="AutoShape 34"/>
            <p:cNvSpPr>
              <a:spLocks noChangeArrowheads="1"/>
            </p:cNvSpPr>
            <p:nvPr/>
          </p:nvSpPr>
          <p:spPr bwMode="auto">
            <a:xfrm>
              <a:off x="4577" y="2631"/>
              <a:ext cx="181" cy="90"/>
            </a:xfrm>
            <a:prstGeom prst="rightArrow">
              <a:avLst>
                <a:gd name="adj1" fmla="val 50000"/>
                <a:gd name="adj2" fmla="val 50278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1258888" y="1916113"/>
            <a:ext cx="1114425" cy="3698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hangingPunct="1"/>
            <a:r>
              <a:rPr lang="zh-CN" altLang="en-US"/>
              <a:t>现实世界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38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8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2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2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2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2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 animBg="1" autoUpdateAnimBg="0"/>
      <p:bldP spid="382981" grpId="0" animBg="1" autoUpdateAnimBg="0"/>
      <p:bldP spid="382982" grpId="0" animBg="1"/>
      <p:bldP spid="382985" grpId="0" animBg="1" autoUpdateAnimBg="0"/>
      <p:bldP spid="382986" grpId="0" autoUpdateAnimBg="0"/>
      <p:bldP spid="382987" grpId="0" autoUpdateAnimBg="0"/>
      <p:bldP spid="382989" grpId="0" animBg="1" autoUpdateAnimBg="0"/>
      <p:bldP spid="382992" grpId="0" animBg="1"/>
      <p:bldP spid="382993" grpId="0" animBg="1"/>
      <p:bldP spid="382994" grpId="0" animBg="1"/>
      <p:bldP spid="2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427038"/>
            <a:ext cx="8229600" cy="741362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概念模型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7700" y="1460500"/>
            <a:ext cx="8197850" cy="46355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60000"/>
              </a:lnSpc>
            </a:pPr>
            <a:r>
              <a:rPr lang="zh-CN" altLang="en-US" sz="2800" smtClean="0"/>
              <a:t>信息世界中的基本概念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2800" smtClean="0"/>
              <a:t>两个实体型之间的联系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2800" smtClean="0"/>
              <a:t>两个以上实体型之间的联系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2800" smtClean="0"/>
              <a:t>单个实体型内的联系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2800" smtClean="0"/>
              <a:t>概念模型的一种表示方法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2800" smtClean="0"/>
              <a:t>一个实例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概念模型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460500"/>
            <a:ext cx="8121650" cy="46323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mtClean="0"/>
              <a:t>概念模型的用途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000" b="1" smtClean="0"/>
              <a:t>概念模型用于信息世界的建模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b="1" smtClean="0"/>
              <a:t>是现实世界到机器世界的一个中间层次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000" b="1" smtClean="0"/>
              <a:t>是数据库设计的有力工具</a:t>
            </a:r>
          </a:p>
          <a:p>
            <a:pPr lvl="1" algn="just" eaLnBrk="1" hangingPunct="1">
              <a:lnSpc>
                <a:spcPct val="120000"/>
              </a:lnSpc>
              <a:spcAft>
                <a:spcPts val="1800"/>
              </a:spcAft>
            </a:pPr>
            <a:r>
              <a:rPr lang="zh-CN" altLang="en-US" sz="2000" b="1" smtClean="0"/>
              <a:t>数据库设计人员和用户之间进行交流的语言</a:t>
            </a:r>
            <a:endParaRPr lang="zh-CN" altLang="en-US" smtClean="0"/>
          </a:p>
          <a:p>
            <a:pPr algn="just" eaLnBrk="1" hangingPunct="1">
              <a:lnSpc>
                <a:spcPct val="120000"/>
              </a:lnSpc>
            </a:pPr>
            <a:r>
              <a:rPr lang="zh-CN" altLang="en-US" smtClean="0"/>
              <a:t>对概念模型的基本要求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000" b="1" smtClean="0"/>
              <a:t>较强的语义表达能力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000" b="1" smtClean="0"/>
              <a:t>能够方便、直接地表达应用中的各种语义知识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000" b="1" smtClean="0"/>
              <a:t>简单、清晰、易于用户理解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信息世界中的基本概念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6600" y="1447800"/>
            <a:ext cx="7516813" cy="48926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b="1" smtClean="0"/>
              <a:t>(1) </a:t>
            </a:r>
            <a:r>
              <a:rPr lang="zh-CN" altLang="en-US" sz="2800" b="1" smtClean="0"/>
              <a:t>实体（</a:t>
            </a:r>
            <a:r>
              <a:rPr lang="en-US" altLang="zh-CN" sz="2800" b="1" smtClean="0"/>
              <a:t>Entity</a:t>
            </a:r>
            <a:r>
              <a:rPr lang="zh-CN" altLang="en-US" sz="2800" b="1" smtClean="0"/>
              <a:t>） 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b="1" smtClean="0"/>
              <a:t>客观存在并</a:t>
            </a:r>
            <a:r>
              <a:rPr lang="zh-CN" altLang="en-US" sz="2000" b="1" smtClean="0">
                <a:solidFill>
                  <a:srgbClr val="FF0000"/>
                </a:solidFill>
              </a:rPr>
              <a:t>可相互区别</a:t>
            </a:r>
            <a:r>
              <a:rPr lang="zh-CN" altLang="en-US" sz="2000" b="1" smtClean="0"/>
              <a:t>的事物称为实体。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b="1" smtClean="0"/>
              <a:t>可以是具体的人、事、物或抽象的概念</a:t>
            </a:r>
            <a:r>
              <a:rPr lang="zh-CN" altLang="en-US" sz="2000" smtClean="0"/>
              <a:t>。</a:t>
            </a:r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b="1" smtClean="0"/>
              <a:t>(2) </a:t>
            </a:r>
            <a:r>
              <a:rPr lang="zh-CN" altLang="en-US" sz="2800" b="1" smtClean="0"/>
              <a:t>属性（</a:t>
            </a:r>
            <a:r>
              <a:rPr lang="en-US" altLang="zh-CN" sz="2800" b="1" smtClean="0"/>
              <a:t>Attribute</a:t>
            </a:r>
            <a:r>
              <a:rPr lang="zh-CN" altLang="en-US" sz="2800" b="1" smtClean="0"/>
              <a:t>） 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b="1" smtClean="0"/>
              <a:t>实体所具有的某一特性称为属性。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b="1" smtClean="0"/>
              <a:t>一个实体可以由若干个属性来刻画。</a:t>
            </a:r>
            <a:r>
              <a:rPr lang="zh-CN" altLang="en-US" sz="2000" smtClean="0"/>
              <a:t>  </a:t>
            </a:r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b="1" smtClean="0"/>
              <a:t>(3) </a:t>
            </a:r>
            <a:r>
              <a:rPr lang="zh-CN" altLang="en-US" sz="2800" b="1" smtClean="0"/>
              <a:t>码（</a:t>
            </a:r>
            <a:r>
              <a:rPr lang="en-US" altLang="zh-CN" sz="2800" b="1" smtClean="0"/>
              <a:t>Key</a:t>
            </a:r>
            <a:r>
              <a:rPr lang="zh-CN" altLang="en-US" sz="2800" b="1" smtClean="0"/>
              <a:t>） 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b="1" smtClean="0"/>
              <a:t>唯一标识实体的</a:t>
            </a:r>
            <a:r>
              <a:rPr lang="zh-CN" altLang="en-US" sz="2000" b="1" smtClean="0">
                <a:solidFill>
                  <a:srgbClr val="FF0000"/>
                </a:solidFill>
              </a:rPr>
              <a:t>属性集</a:t>
            </a:r>
            <a:r>
              <a:rPr lang="zh-CN" altLang="en-US" sz="2000" b="1" smtClean="0"/>
              <a:t>称为码。</a:t>
            </a: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3"/>
          <p:cNvGrpSpPr>
            <a:grpSpLocks/>
          </p:cNvGrpSpPr>
          <p:nvPr/>
        </p:nvGrpSpPr>
        <p:grpSpPr bwMode="auto">
          <a:xfrm>
            <a:off x="273050" y="4484688"/>
            <a:ext cx="2968625" cy="2019300"/>
            <a:chOff x="348" y="2825"/>
            <a:chExt cx="1870" cy="1272"/>
          </a:xfrm>
        </p:grpSpPr>
        <p:graphicFrame>
          <p:nvGraphicFramePr>
            <p:cNvPr id="8204" name="Object 4"/>
            <p:cNvGraphicFramePr>
              <a:graphicFrameLocks noChangeAspect="1"/>
            </p:cNvGraphicFramePr>
            <p:nvPr/>
          </p:nvGraphicFramePr>
          <p:xfrm>
            <a:off x="524" y="2825"/>
            <a:ext cx="1536" cy="930"/>
          </p:xfrm>
          <a:graphic>
            <a:graphicData uri="http://schemas.openxmlformats.org/presentationml/2006/ole">
              <p:oleObj spid="_x0000_s8204" name="剪辑" r:id="rId3" imgW="6667500" imgH="3741738" progId="MS_ClipArt_Gallery.2">
                <p:embed/>
              </p:oleObj>
            </a:graphicData>
          </a:graphic>
        </p:graphicFrame>
        <p:sp>
          <p:nvSpPr>
            <p:cNvPr id="8205" name="Text Box 5"/>
            <p:cNvSpPr txBox="1">
              <a:spLocks noChangeArrowheads="1"/>
            </p:cNvSpPr>
            <p:nvPr/>
          </p:nvSpPr>
          <p:spPr bwMode="auto">
            <a:xfrm>
              <a:off x="348" y="3806"/>
              <a:ext cx="18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 i="0">
                  <a:latin typeface="Times New Roman" pitchFamily="18" charset="0"/>
                  <a:ea typeface="楷体_GB2312" pitchFamily="49" charset="-122"/>
                </a:rPr>
                <a:t>传统社会：业务工作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037013" y="1268413"/>
            <a:ext cx="4894262" cy="3773487"/>
            <a:chOff x="2543" y="592"/>
            <a:chExt cx="3083" cy="2377"/>
          </a:xfrm>
        </p:grpSpPr>
        <p:pic>
          <p:nvPicPr>
            <p:cNvPr id="8200" name="Picture 2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25" y="592"/>
              <a:ext cx="2375" cy="1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01" name="Text Box 7"/>
            <p:cNvSpPr txBox="1">
              <a:spLocks noChangeArrowheads="1"/>
            </p:cNvSpPr>
            <p:nvPr/>
          </p:nvSpPr>
          <p:spPr bwMode="auto">
            <a:xfrm>
              <a:off x="2574" y="2678"/>
              <a:ext cx="305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 i="0">
                  <a:latin typeface="Times New Roman" pitchFamily="18" charset="0"/>
                  <a:ea typeface="楷体_GB2312" pitchFamily="49" charset="-122"/>
                </a:rPr>
                <a:t>信息社会：业务工作 </a:t>
              </a:r>
              <a:r>
                <a:rPr lang="en-US" altLang="zh-CN" sz="2400" i="0">
                  <a:latin typeface="Times New Roman" pitchFamily="18" charset="0"/>
                  <a:ea typeface="楷体_GB2312" pitchFamily="49" charset="-122"/>
                </a:rPr>
                <a:t>+ </a:t>
              </a:r>
              <a:r>
                <a:rPr lang="zh-CN" altLang="en-US" sz="2400" i="0">
                  <a:latin typeface="Times New Roman" pitchFamily="18" charset="0"/>
                  <a:ea typeface="楷体_GB2312" pitchFamily="49" charset="-122"/>
                </a:rPr>
                <a:t>计算机支持</a:t>
              </a:r>
            </a:p>
          </p:txBody>
        </p:sp>
        <p:graphicFrame>
          <p:nvGraphicFramePr>
            <p:cNvPr id="8202" name="Object 2"/>
            <p:cNvGraphicFramePr>
              <a:graphicFrameLocks noChangeAspect="1"/>
            </p:cNvGraphicFramePr>
            <p:nvPr/>
          </p:nvGraphicFramePr>
          <p:xfrm>
            <a:off x="2543" y="1537"/>
            <a:ext cx="1296" cy="1155"/>
          </p:xfrm>
          <a:graphic>
            <a:graphicData uri="http://schemas.openxmlformats.org/presentationml/2006/ole">
              <p:oleObj spid="_x0000_s8202" name="剪辑" r:id="rId5" imgW="1879092" imgH="1674266" progId="MS_ClipArt_Gallery.2">
                <p:embed/>
              </p:oleObj>
            </a:graphicData>
          </a:graphic>
        </p:graphicFrame>
        <p:graphicFrame>
          <p:nvGraphicFramePr>
            <p:cNvPr id="8203" name="Object 3"/>
            <p:cNvGraphicFramePr>
              <a:graphicFrameLocks noChangeAspect="1"/>
            </p:cNvGraphicFramePr>
            <p:nvPr/>
          </p:nvGraphicFramePr>
          <p:xfrm>
            <a:off x="4064" y="1800"/>
            <a:ext cx="742" cy="607"/>
          </p:xfrm>
          <a:graphic>
            <a:graphicData uri="http://schemas.openxmlformats.org/presentationml/2006/ole">
              <p:oleObj spid="_x0000_s8203" name="剪辑" r:id="rId6" imgW="5129213" imgH="4198938" progId="MS_ClipArt_Gallery.2">
                <p:embed/>
              </p:oleObj>
            </a:graphicData>
          </a:graphic>
        </p:graphicFrame>
      </p:grpSp>
      <p:sp>
        <p:nvSpPr>
          <p:cNvPr id="2488332" name="Line 12"/>
          <p:cNvSpPr>
            <a:spLocks noChangeShapeType="1"/>
          </p:cNvSpPr>
          <p:nvPr/>
        </p:nvSpPr>
        <p:spPr bwMode="auto">
          <a:xfrm flipV="1">
            <a:off x="2970213" y="4073525"/>
            <a:ext cx="1524000" cy="914400"/>
          </a:xfrm>
          <a:prstGeom prst="line">
            <a:avLst/>
          </a:prstGeom>
          <a:noFill/>
          <a:ln w="76200" cmpd="tri">
            <a:solidFill>
              <a:srgbClr val="3333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334" name="Rectangle 14"/>
          <p:cNvSpPr>
            <a:spLocks noChangeArrowheads="1"/>
          </p:cNvSpPr>
          <p:nvPr/>
        </p:nvSpPr>
        <p:spPr bwMode="auto">
          <a:xfrm>
            <a:off x="5654675" y="5086350"/>
            <a:ext cx="2209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zh-CN" altLang="en-US" sz="2400" i="0">
                <a:solidFill>
                  <a:schemeClr val="accent2"/>
                </a:solidFill>
                <a:ea typeface="楷体_GB2312" pitchFamily="49" charset="-122"/>
              </a:rPr>
              <a:t> 网络</a:t>
            </a:r>
            <a:r>
              <a:rPr lang="en-US" altLang="zh-CN" sz="2400" i="0">
                <a:solidFill>
                  <a:schemeClr val="accent2"/>
                </a:solidFill>
                <a:ea typeface="楷体_GB2312" pitchFamily="49" charset="-122"/>
              </a:rPr>
              <a:t>/Internet</a:t>
            </a:r>
          </a:p>
          <a:p>
            <a:pPr eaLnBrk="1" hangingPunct="1">
              <a:buFontTx/>
              <a:buChar char="•"/>
            </a:pPr>
            <a:r>
              <a:rPr lang="en-US" altLang="zh-CN" sz="2400" i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400" i="0">
                <a:solidFill>
                  <a:schemeClr val="accent2"/>
                </a:solidFill>
                <a:ea typeface="楷体_GB2312" pitchFamily="49" charset="-122"/>
              </a:rPr>
              <a:t>数据库</a:t>
            </a:r>
          </a:p>
        </p:txBody>
      </p:sp>
      <p:sp>
        <p:nvSpPr>
          <p:cNvPr id="2488335" name="Rectangle 15"/>
          <p:cNvSpPr>
            <a:spLocks noChangeArrowheads="1"/>
          </p:cNvSpPr>
          <p:nvPr/>
        </p:nvSpPr>
        <p:spPr bwMode="auto">
          <a:xfrm>
            <a:off x="5307013" y="5983288"/>
            <a:ext cx="3063875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400" i="0">
                <a:solidFill>
                  <a:schemeClr val="bg1"/>
                </a:solidFill>
                <a:ea typeface="楷体_GB2312" pitchFamily="49" charset="-122"/>
              </a:rPr>
              <a:t>Everything Over DB</a:t>
            </a:r>
          </a:p>
        </p:txBody>
      </p:sp>
      <p:sp>
        <p:nvSpPr>
          <p:cNvPr id="8199" name="Text Box 16"/>
          <p:cNvSpPr txBox="1">
            <a:spLocks noChangeArrowheads="1"/>
          </p:cNvSpPr>
          <p:nvPr/>
        </p:nvSpPr>
        <p:spPr bwMode="auto">
          <a:xfrm>
            <a:off x="334963" y="342900"/>
            <a:ext cx="4162425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(1)</a:t>
            </a:r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信息社会的工作方式</a:t>
            </a: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88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88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88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88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32" grpId="0" animBg="1"/>
      <p:bldP spid="2488334" grpId="0"/>
      <p:bldP spid="24883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信息世界中的基本概念</a:t>
            </a:r>
            <a:r>
              <a:rPr kumimoji="1" lang="en-US" altLang="zh-CN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(</a:t>
            </a:r>
            <a:r>
              <a:rPr kumimoji="1" lang="zh-CN" altLang="en-US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续</a:t>
            </a:r>
            <a:r>
              <a:rPr kumimoji="1" lang="en-US" altLang="zh-CN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9300" y="1409700"/>
            <a:ext cx="7207250" cy="474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smtClean="0"/>
              <a:t>(4) </a:t>
            </a:r>
            <a:r>
              <a:rPr lang="zh-CN" altLang="en-US" sz="2800" b="1" smtClean="0"/>
              <a:t>域（</a:t>
            </a:r>
            <a:r>
              <a:rPr lang="en-US" altLang="zh-CN" sz="2800" b="1" smtClean="0"/>
              <a:t>Domain</a:t>
            </a:r>
            <a:r>
              <a:rPr lang="zh-CN" altLang="en-US" sz="2800" b="1" smtClean="0"/>
              <a:t>） 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b="1" smtClean="0"/>
              <a:t>属性的取值范围称为该属性的域</a:t>
            </a:r>
            <a:r>
              <a:rPr lang="zh-CN" altLang="en-US" smtClean="0"/>
              <a:t>。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smtClean="0"/>
              <a:t>(5) </a:t>
            </a:r>
            <a:r>
              <a:rPr lang="zh-CN" altLang="en-US" sz="2800" b="1" smtClean="0"/>
              <a:t>实体型（</a:t>
            </a:r>
            <a:r>
              <a:rPr lang="en-US" altLang="zh-CN" sz="2800" b="1" smtClean="0"/>
              <a:t>Entity Type</a:t>
            </a:r>
            <a:r>
              <a:rPr lang="zh-CN" altLang="en-US" sz="2800" b="1" smtClean="0"/>
              <a:t>） 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b="1" smtClean="0"/>
              <a:t>用实体名及其属性名集合来抽象和刻画同类实体称为实体型</a:t>
            </a:r>
            <a:endParaRPr lang="zh-CN" altLang="en-US" smtClean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smtClean="0"/>
              <a:t>(6) </a:t>
            </a:r>
            <a:r>
              <a:rPr lang="zh-CN" altLang="en-US" sz="2800" b="1" smtClean="0"/>
              <a:t>实体集（</a:t>
            </a:r>
            <a:r>
              <a:rPr lang="en-US" altLang="zh-CN" sz="2800" b="1" smtClean="0"/>
              <a:t>Entity Set</a:t>
            </a:r>
            <a:r>
              <a:rPr lang="zh-CN" altLang="en-US" sz="2800" b="1" smtClean="0"/>
              <a:t>） 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b="1" smtClean="0"/>
              <a:t>同一类型实体的集合称为实体集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信息世界中的基本概念</a:t>
            </a:r>
            <a:r>
              <a:rPr kumimoji="1" lang="en-US" altLang="zh-CN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(</a:t>
            </a:r>
            <a:r>
              <a:rPr kumimoji="1" lang="zh-CN" altLang="en-US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续</a:t>
            </a:r>
            <a:r>
              <a:rPr kumimoji="1" lang="en-US" altLang="zh-CN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498600"/>
            <a:ext cx="8001000" cy="4216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90000"/>
              </a:lnSpc>
              <a:buFont typeface="Wingdings" pitchFamily="2" charset="2"/>
              <a:buNone/>
            </a:pPr>
            <a:r>
              <a:rPr lang="en-US" altLang="zh-CN" sz="2800" b="1" smtClean="0"/>
              <a:t>(7) </a:t>
            </a:r>
            <a:r>
              <a:rPr lang="zh-CN" altLang="en-US" sz="2800" b="1" smtClean="0"/>
              <a:t>联系（</a:t>
            </a:r>
            <a:r>
              <a:rPr lang="en-US" altLang="zh-CN" sz="2800" b="1" smtClean="0"/>
              <a:t>Relationship</a:t>
            </a:r>
            <a:r>
              <a:rPr lang="zh-CN" altLang="en-US" sz="2800" b="1" smtClean="0"/>
              <a:t>）  </a:t>
            </a:r>
          </a:p>
          <a:p>
            <a:pPr lvl="1" algn="just" eaLnBrk="1" hangingPunct="1">
              <a:lnSpc>
                <a:spcPct val="190000"/>
              </a:lnSpc>
            </a:pPr>
            <a:r>
              <a:rPr lang="zh-CN" altLang="en-US" sz="2000" b="1" smtClean="0"/>
              <a:t>现实世界中事物内部以及事物之间的联系在信息世界</a:t>
            </a:r>
          </a:p>
          <a:p>
            <a:pPr lvl="1" algn="just" eaLnBrk="1" hangingPunct="1"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z="2000" b="1" smtClean="0"/>
              <a:t>     中反映为实体内部的联系和实体之间的联系</a:t>
            </a:r>
            <a:endParaRPr lang="zh-CN" altLang="en-US" sz="2000" smtClean="0"/>
          </a:p>
          <a:p>
            <a:pPr lvl="1" algn="just" eaLnBrk="1" hangingPunct="1">
              <a:lnSpc>
                <a:spcPct val="190000"/>
              </a:lnSpc>
            </a:pPr>
            <a:r>
              <a:rPr lang="zh-CN" altLang="en-US" sz="2000" b="1" smtClean="0">
                <a:solidFill>
                  <a:srgbClr val="0070C0"/>
                </a:solidFill>
              </a:rPr>
              <a:t>实体内部</a:t>
            </a:r>
            <a:r>
              <a:rPr lang="zh-CN" altLang="en-US" sz="2000" b="1" smtClean="0"/>
              <a:t>的联系通常是指组成实体的各属性之间的联系</a:t>
            </a:r>
          </a:p>
          <a:p>
            <a:pPr lvl="1" algn="just" eaLnBrk="1" hangingPunct="1">
              <a:lnSpc>
                <a:spcPct val="190000"/>
              </a:lnSpc>
            </a:pPr>
            <a:r>
              <a:rPr lang="zh-CN" altLang="en-US" sz="2000" b="1" smtClean="0">
                <a:solidFill>
                  <a:srgbClr val="0070C0"/>
                </a:solidFill>
              </a:rPr>
              <a:t>实体之间</a:t>
            </a:r>
            <a:r>
              <a:rPr lang="zh-CN" altLang="en-US" sz="2000" b="1" smtClean="0"/>
              <a:t>的联系通常是指不同实体集之间的联系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9462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概念模型的一种表示方法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smtClean="0"/>
              <a:t>实体－联系方法（</a:t>
            </a:r>
            <a:r>
              <a:rPr lang="en-US" altLang="zh-CN" sz="2800" b="1" smtClean="0"/>
              <a:t>E-R</a:t>
            </a:r>
            <a:r>
              <a:rPr lang="zh-CN" altLang="en-US" sz="2800" b="1" smtClean="0"/>
              <a:t>方法）</a:t>
            </a:r>
            <a:endParaRPr lang="en-US" altLang="zh-CN" sz="2800" b="1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smtClean="0"/>
              <a:t>Peter Chen, 1976: Entity-Relationship Model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smtClean="0"/>
              <a:t>用</a:t>
            </a:r>
            <a:r>
              <a:rPr lang="en-US" altLang="zh-CN" sz="2400" smtClean="0"/>
              <a:t>E-R</a:t>
            </a:r>
            <a:r>
              <a:rPr lang="zh-CN" altLang="en-US" sz="2400" smtClean="0"/>
              <a:t>图来描述现实世界的概念模型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smtClean="0"/>
              <a:t>三种称谓：</a:t>
            </a:r>
            <a:r>
              <a:rPr lang="en-US" altLang="zh-CN" sz="2400" smtClean="0"/>
              <a:t>E-R Model,  E-R Diagram,  E-R Approach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smtClean="0"/>
              <a:t>E-R</a:t>
            </a:r>
            <a:r>
              <a:rPr lang="zh-CN" altLang="en-US" sz="2400" b="1" smtClean="0"/>
              <a:t>模型的三要素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smtClean="0"/>
              <a:t>实体型、属性和联系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altLang="zh-CN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E-R</a:t>
            </a:r>
            <a:r>
              <a:rPr kumimoji="1" lang="zh-CN" altLang="en-US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图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smtClean="0"/>
              <a:t>实体型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400" smtClean="0"/>
              <a:t>用矩形表示，矩形框内写明实体名。</a:t>
            </a:r>
          </a:p>
          <a:p>
            <a:pPr eaLnBrk="1" hangingPunct="1"/>
            <a:endParaRPr lang="zh-CN" altLang="en-US" sz="2400" smtClean="0"/>
          </a:p>
          <a:p>
            <a:pPr eaLnBrk="1" hangingPunct="1"/>
            <a:endParaRPr lang="en-US" altLang="zh-CN" sz="2400" smtClean="0"/>
          </a:p>
          <a:p>
            <a:pPr eaLnBrk="1" hangingPunct="1"/>
            <a:r>
              <a:rPr lang="zh-CN" altLang="en-US" sz="2800" b="1" smtClean="0"/>
              <a:t>属性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400" smtClean="0"/>
              <a:t>用椭圆形表示，并用无向边将其与相应的实体连接起来</a:t>
            </a:r>
          </a:p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endParaRPr lang="zh-CN" altLang="en-US" sz="24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smtClean="0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794000" y="2794000"/>
            <a:ext cx="914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/>
              <a:t>学生</a:t>
            </a:r>
            <a:endParaRPr lang="zh-CN" altLang="en-US" sz="2400" b="0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346700" y="2801938"/>
            <a:ext cx="8382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/>
              <a:t>教师</a:t>
            </a:r>
          </a:p>
        </p:txBody>
      </p:sp>
      <p:grpSp>
        <p:nvGrpSpPr>
          <p:cNvPr id="48134" name="Group 7"/>
          <p:cNvGrpSpPr>
            <a:grpSpLocks/>
          </p:cNvGrpSpPr>
          <p:nvPr/>
        </p:nvGrpSpPr>
        <p:grpSpPr bwMode="auto">
          <a:xfrm>
            <a:off x="1422400" y="4697413"/>
            <a:ext cx="5943600" cy="1446212"/>
            <a:chOff x="1104" y="2203"/>
            <a:chExt cx="3984" cy="1013"/>
          </a:xfrm>
        </p:grpSpPr>
        <p:sp>
          <p:nvSpPr>
            <p:cNvPr id="48135" name="Text Box 8"/>
            <p:cNvSpPr txBox="1">
              <a:spLocks noChangeArrowheads="1"/>
            </p:cNvSpPr>
            <p:nvPr/>
          </p:nvSpPr>
          <p:spPr bwMode="auto">
            <a:xfrm>
              <a:off x="2688" y="2203"/>
              <a:ext cx="576" cy="3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/>
                <a:t>学生</a:t>
              </a:r>
            </a:p>
          </p:txBody>
        </p:sp>
        <p:sp>
          <p:nvSpPr>
            <p:cNvPr id="48136" name="Oval 9"/>
            <p:cNvSpPr>
              <a:spLocks noChangeArrowheads="1"/>
            </p:cNvSpPr>
            <p:nvPr/>
          </p:nvSpPr>
          <p:spPr bwMode="auto">
            <a:xfrm>
              <a:off x="1104" y="2928"/>
              <a:ext cx="72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400"/>
                <a:t>学号</a:t>
              </a:r>
              <a:endParaRPr lang="zh-CN" altLang="en-US" sz="2400" b="0"/>
            </a:p>
          </p:txBody>
        </p:sp>
        <p:sp>
          <p:nvSpPr>
            <p:cNvPr id="48137" name="Oval 10"/>
            <p:cNvSpPr>
              <a:spLocks noChangeArrowheads="1"/>
            </p:cNvSpPr>
            <p:nvPr/>
          </p:nvSpPr>
          <p:spPr bwMode="auto">
            <a:xfrm>
              <a:off x="4368" y="2880"/>
              <a:ext cx="72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400"/>
                <a:t>年龄</a:t>
              </a:r>
              <a:endParaRPr lang="zh-CN" altLang="en-US" sz="2400" b="0"/>
            </a:p>
          </p:txBody>
        </p:sp>
        <p:sp>
          <p:nvSpPr>
            <p:cNvPr id="48138" name="Oval 11"/>
            <p:cNvSpPr>
              <a:spLocks noChangeArrowheads="1"/>
            </p:cNvSpPr>
            <p:nvPr/>
          </p:nvSpPr>
          <p:spPr bwMode="auto">
            <a:xfrm>
              <a:off x="3216" y="2928"/>
              <a:ext cx="72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400"/>
                <a:t>性别</a:t>
              </a:r>
              <a:endParaRPr lang="zh-CN" altLang="en-US" sz="2400" b="0"/>
            </a:p>
          </p:txBody>
        </p:sp>
        <p:sp>
          <p:nvSpPr>
            <p:cNvPr id="48139" name="Oval 12"/>
            <p:cNvSpPr>
              <a:spLocks noChangeArrowheads="1"/>
            </p:cNvSpPr>
            <p:nvPr/>
          </p:nvSpPr>
          <p:spPr bwMode="auto">
            <a:xfrm>
              <a:off x="2160" y="2928"/>
              <a:ext cx="72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400"/>
                <a:t>姓名</a:t>
              </a:r>
              <a:endParaRPr lang="zh-CN" altLang="en-US" sz="2400" b="0"/>
            </a:p>
          </p:txBody>
        </p:sp>
        <p:sp>
          <p:nvSpPr>
            <p:cNvPr id="48140" name="Line 13"/>
            <p:cNvSpPr>
              <a:spLocks noChangeShapeType="1"/>
            </p:cNvSpPr>
            <p:nvPr/>
          </p:nvSpPr>
          <p:spPr bwMode="auto">
            <a:xfrm flipH="1">
              <a:off x="1536" y="2544"/>
              <a:ext cx="14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1" name="Line 14"/>
            <p:cNvSpPr>
              <a:spLocks noChangeShapeType="1"/>
            </p:cNvSpPr>
            <p:nvPr/>
          </p:nvSpPr>
          <p:spPr bwMode="auto">
            <a:xfrm flipH="1">
              <a:off x="2592" y="2544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2" name="Line 15"/>
            <p:cNvSpPr>
              <a:spLocks noChangeShapeType="1"/>
            </p:cNvSpPr>
            <p:nvPr/>
          </p:nvSpPr>
          <p:spPr bwMode="auto">
            <a:xfrm>
              <a:off x="2928" y="2544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3" name="Line 16"/>
            <p:cNvSpPr>
              <a:spLocks noChangeShapeType="1"/>
            </p:cNvSpPr>
            <p:nvPr/>
          </p:nvSpPr>
          <p:spPr bwMode="auto">
            <a:xfrm>
              <a:off x="2928" y="2544"/>
              <a:ext cx="16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altLang="zh-CN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E-R</a:t>
            </a:r>
            <a:r>
              <a:rPr kumimoji="1" lang="zh-CN" altLang="en-US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图</a:t>
            </a:r>
            <a:r>
              <a:rPr kumimoji="1" lang="en-US" altLang="zh-CN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(</a:t>
            </a:r>
            <a:r>
              <a:rPr kumimoji="1" lang="zh-CN" altLang="en-US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续</a:t>
            </a:r>
            <a:r>
              <a:rPr kumimoji="1" lang="en-US" altLang="zh-CN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smtClean="0"/>
              <a:t>联系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500" b="1" smtClean="0"/>
              <a:t>用菱形表示，菱形框内写明联系名，并用无向边分别与有关实体连接起来，同时在无向边旁标上联系的类型（</a:t>
            </a:r>
            <a:r>
              <a:rPr lang="en-US" altLang="zh-CN" sz="2500" b="1" smtClean="0"/>
              <a:t>1:1</a:t>
            </a:r>
            <a:r>
              <a:rPr lang="zh-CN" altLang="en-US" sz="2500" b="1" smtClean="0"/>
              <a:t>、</a:t>
            </a:r>
            <a:r>
              <a:rPr lang="en-US" altLang="zh-CN" sz="2500" b="1" smtClean="0"/>
              <a:t>1:n</a:t>
            </a:r>
            <a:r>
              <a:rPr lang="zh-CN" altLang="en-US" sz="2500" b="1" smtClean="0"/>
              <a:t>或</a:t>
            </a:r>
            <a:r>
              <a:rPr lang="en-US" altLang="zh-CN" sz="2500" b="1" smtClean="0"/>
              <a:t>m:n</a:t>
            </a:r>
            <a:r>
              <a:rPr lang="zh-CN" altLang="en-US" sz="2500" b="1" smtClean="0"/>
              <a:t>）  </a:t>
            </a:r>
          </a:p>
          <a:p>
            <a:pPr lvl="1" eaLnBrk="1" hangingPunct="1"/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  <p:sp>
        <p:nvSpPr>
          <p:cNvPr id="49156" name="AutoShape 1039"/>
          <p:cNvSpPr>
            <a:spLocks noChangeArrowheads="1"/>
          </p:cNvSpPr>
          <p:nvPr/>
        </p:nvSpPr>
        <p:spPr bwMode="auto">
          <a:xfrm>
            <a:off x="3644900" y="4318000"/>
            <a:ext cx="1524000" cy="7620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400"/>
              <a:t>选修</a:t>
            </a:r>
            <a:endParaRPr lang="zh-CN" alt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062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两个实体型之间的联系</a:t>
            </a:r>
          </a:p>
        </p:txBody>
      </p:sp>
      <p:grpSp>
        <p:nvGrpSpPr>
          <p:cNvPr id="50179" name="Group 4"/>
          <p:cNvGrpSpPr>
            <a:grpSpLocks/>
          </p:cNvGrpSpPr>
          <p:nvPr/>
        </p:nvGrpSpPr>
        <p:grpSpPr bwMode="auto">
          <a:xfrm>
            <a:off x="1233488" y="2492375"/>
            <a:ext cx="1219200" cy="1841500"/>
            <a:chOff x="672" y="1536"/>
            <a:chExt cx="768" cy="1160"/>
          </a:xfrm>
        </p:grpSpPr>
        <p:grpSp>
          <p:nvGrpSpPr>
            <p:cNvPr id="50217" name="Group 5"/>
            <p:cNvGrpSpPr>
              <a:grpSpLocks/>
            </p:cNvGrpSpPr>
            <p:nvPr/>
          </p:nvGrpSpPr>
          <p:grpSpPr bwMode="auto">
            <a:xfrm>
              <a:off x="672" y="1536"/>
              <a:ext cx="144" cy="1160"/>
              <a:chOff x="672" y="1536"/>
              <a:chExt cx="144" cy="1160"/>
            </a:xfrm>
          </p:grpSpPr>
          <p:sp>
            <p:nvSpPr>
              <p:cNvPr id="50223" name="Oval 6"/>
              <p:cNvSpPr>
                <a:spLocks noChangeArrowheads="1"/>
              </p:cNvSpPr>
              <p:nvPr/>
            </p:nvSpPr>
            <p:spPr bwMode="auto">
              <a:xfrm>
                <a:off x="672" y="1536"/>
                <a:ext cx="144" cy="14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/>
              </a:p>
            </p:txBody>
          </p:sp>
          <p:sp>
            <p:nvSpPr>
              <p:cNvPr id="50224" name="Oval 7"/>
              <p:cNvSpPr>
                <a:spLocks noChangeArrowheads="1"/>
              </p:cNvSpPr>
              <p:nvPr/>
            </p:nvSpPr>
            <p:spPr bwMode="auto">
              <a:xfrm>
                <a:off x="672" y="1872"/>
                <a:ext cx="144" cy="14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/>
              </a:p>
            </p:txBody>
          </p:sp>
          <p:sp>
            <p:nvSpPr>
              <p:cNvPr id="50225" name="Oval 8"/>
              <p:cNvSpPr>
                <a:spLocks noChangeArrowheads="1"/>
              </p:cNvSpPr>
              <p:nvPr/>
            </p:nvSpPr>
            <p:spPr bwMode="auto">
              <a:xfrm>
                <a:off x="672" y="2216"/>
                <a:ext cx="144" cy="14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/>
              </a:p>
            </p:txBody>
          </p:sp>
          <p:sp>
            <p:nvSpPr>
              <p:cNvPr id="50226" name="Oval 9"/>
              <p:cNvSpPr>
                <a:spLocks noChangeArrowheads="1"/>
              </p:cNvSpPr>
              <p:nvPr/>
            </p:nvSpPr>
            <p:spPr bwMode="auto">
              <a:xfrm>
                <a:off x="672" y="2552"/>
                <a:ext cx="144" cy="14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/>
              </a:p>
            </p:txBody>
          </p:sp>
        </p:grpSp>
        <p:grpSp>
          <p:nvGrpSpPr>
            <p:cNvPr id="50218" name="Group 10"/>
            <p:cNvGrpSpPr>
              <a:grpSpLocks/>
            </p:cNvGrpSpPr>
            <p:nvPr/>
          </p:nvGrpSpPr>
          <p:grpSpPr bwMode="auto">
            <a:xfrm>
              <a:off x="1296" y="1536"/>
              <a:ext cx="144" cy="1160"/>
              <a:chOff x="672" y="1536"/>
              <a:chExt cx="144" cy="1160"/>
            </a:xfrm>
          </p:grpSpPr>
          <p:sp>
            <p:nvSpPr>
              <p:cNvPr id="50219" name="Oval 11"/>
              <p:cNvSpPr>
                <a:spLocks noChangeArrowheads="1"/>
              </p:cNvSpPr>
              <p:nvPr/>
            </p:nvSpPr>
            <p:spPr bwMode="auto">
              <a:xfrm>
                <a:off x="672" y="1536"/>
                <a:ext cx="144" cy="14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/>
              </a:p>
            </p:txBody>
          </p:sp>
          <p:sp>
            <p:nvSpPr>
              <p:cNvPr id="50220" name="Oval 12"/>
              <p:cNvSpPr>
                <a:spLocks noChangeArrowheads="1"/>
              </p:cNvSpPr>
              <p:nvPr/>
            </p:nvSpPr>
            <p:spPr bwMode="auto">
              <a:xfrm>
                <a:off x="672" y="1872"/>
                <a:ext cx="144" cy="14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/>
              </a:p>
            </p:txBody>
          </p:sp>
          <p:sp>
            <p:nvSpPr>
              <p:cNvPr id="50221" name="Oval 13"/>
              <p:cNvSpPr>
                <a:spLocks noChangeArrowheads="1"/>
              </p:cNvSpPr>
              <p:nvPr/>
            </p:nvSpPr>
            <p:spPr bwMode="auto">
              <a:xfrm>
                <a:off x="672" y="2216"/>
                <a:ext cx="144" cy="14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/>
              </a:p>
            </p:txBody>
          </p:sp>
          <p:sp>
            <p:nvSpPr>
              <p:cNvPr id="50222" name="Oval 14"/>
              <p:cNvSpPr>
                <a:spLocks noChangeArrowheads="1"/>
              </p:cNvSpPr>
              <p:nvPr/>
            </p:nvSpPr>
            <p:spPr bwMode="auto">
              <a:xfrm>
                <a:off x="672" y="2552"/>
                <a:ext cx="144" cy="14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/>
              </a:p>
            </p:txBody>
          </p:sp>
        </p:grpSp>
      </p:grpSp>
      <p:grpSp>
        <p:nvGrpSpPr>
          <p:cNvPr id="50180" name="Group 15"/>
          <p:cNvGrpSpPr>
            <a:grpSpLocks/>
          </p:cNvGrpSpPr>
          <p:nvPr/>
        </p:nvGrpSpPr>
        <p:grpSpPr bwMode="auto">
          <a:xfrm>
            <a:off x="3900488" y="2492375"/>
            <a:ext cx="1219200" cy="1841500"/>
            <a:chOff x="672" y="1536"/>
            <a:chExt cx="768" cy="1160"/>
          </a:xfrm>
        </p:grpSpPr>
        <p:grpSp>
          <p:nvGrpSpPr>
            <p:cNvPr id="50207" name="Group 16"/>
            <p:cNvGrpSpPr>
              <a:grpSpLocks/>
            </p:cNvGrpSpPr>
            <p:nvPr/>
          </p:nvGrpSpPr>
          <p:grpSpPr bwMode="auto">
            <a:xfrm>
              <a:off x="672" y="1536"/>
              <a:ext cx="144" cy="1160"/>
              <a:chOff x="672" y="1536"/>
              <a:chExt cx="144" cy="1160"/>
            </a:xfrm>
          </p:grpSpPr>
          <p:sp>
            <p:nvSpPr>
              <p:cNvPr id="50213" name="Oval 17"/>
              <p:cNvSpPr>
                <a:spLocks noChangeArrowheads="1"/>
              </p:cNvSpPr>
              <p:nvPr/>
            </p:nvSpPr>
            <p:spPr bwMode="auto">
              <a:xfrm>
                <a:off x="672" y="1536"/>
                <a:ext cx="144" cy="14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/>
              </a:p>
            </p:txBody>
          </p:sp>
          <p:sp>
            <p:nvSpPr>
              <p:cNvPr id="50214" name="Oval 18"/>
              <p:cNvSpPr>
                <a:spLocks noChangeArrowheads="1"/>
              </p:cNvSpPr>
              <p:nvPr/>
            </p:nvSpPr>
            <p:spPr bwMode="auto">
              <a:xfrm>
                <a:off x="672" y="1872"/>
                <a:ext cx="144" cy="14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/>
              </a:p>
            </p:txBody>
          </p:sp>
          <p:sp>
            <p:nvSpPr>
              <p:cNvPr id="50215" name="Oval 19"/>
              <p:cNvSpPr>
                <a:spLocks noChangeArrowheads="1"/>
              </p:cNvSpPr>
              <p:nvPr/>
            </p:nvSpPr>
            <p:spPr bwMode="auto">
              <a:xfrm>
                <a:off x="672" y="2216"/>
                <a:ext cx="144" cy="14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/>
              </a:p>
            </p:txBody>
          </p:sp>
          <p:sp>
            <p:nvSpPr>
              <p:cNvPr id="50216" name="Oval 20"/>
              <p:cNvSpPr>
                <a:spLocks noChangeArrowheads="1"/>
              </p:cNvSpPr>
              <p:nvPr/>
            </p:nvSpPr>
            <p:spPr bwMode="auto">
              <a:xfrm>
                <a:off x="672" y="2552"/>
                <a:ext cx="144" cy="14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/>
              </a:p>
            </p:txBody>
          </p:sp>
        </p:grpSp>
        <p:grpSp>
          <p:nvGrpSpPr>
            <p:cNvPr id="50208" name="Group 21"/>
            <p:cNvGrpSpPr>
              <a:grpSpLocks/>
            </p:cNvGrpSpPr>
            <p:nvPr/>
          </p:nvGrpSpPr>
          <p:grpSpPr bwMode="auto">
            <a:xfrm>
              <a:off x="1296" y="1536"/>
              <a:ext cx="144" cy="1160"/>
              <a:chOff x="672" y="1536"/>
              <a:chExt cx="144" cy="1160"/>
            </a:xfrm>
          </p:grpSpPr>
          <p:sp>
            <p:nvSpPr>
              <p:cNvPr id="50209" name="Oval 22"/>
              <p:cNvSpPr>
                <a:spLocks noChangeArrowheads="1"/>
              </p:cNvSpPr>
              <p:nvPr/>
            </p:nvSpPr>
            <p:spPr bwMode="auto">
              <a:xfrm>
                <a:off x="672" y="1536"/>
                <a:ext cx="144" cy="14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/>
              </a:p>
            </p:txBody>
          </p:sp>
          <p:sp>
            <p:nvSpPr>
              <p:cNvPr id="50210" name="Oval 23"/>
              <p:cNvSpPr>
                <a:spLocks noChangeArrowheads="1"/>
              </p:cNvSpPr>
              <p:nvPr/>
            </p:nvSpPr>
            <p:spPr bwMode="auto">
              <a:xfrm>
                <a:off x="672" y="1872"/>
                <a:ext cx="144" cy="14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/>
              </a:p>
            </p:txBody>
          </p:sp>
          <p:sp>
            <p:nvSpPr>
              <p:cNvPr id="50211" name="Oval 24"/>
              <p:cNvSpPr>
                <a:spLocks noChangeArrowheads="1"/>
              </p:cNvSpPr>
              <p:nvPr/>
            </p:nvSpPr>
            <p:spPr bwMode="auto">
              <a:xfrm>
                <a:off x="672" y="2216"/>
                <a:ext cx="144" cy="14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/>
              </a:p>
            </p:txBody>
          </p:sp>
          <p:sp>
            <p:nvSpPr>
              <p:cNvPr id="50212" name="Oval 25"/>
              <p:cNvSpPr>
                <a:spLocks noChangeArrowheads="1"/>
              </p:cNvSpPr>
              <p:nvPr/>
            </p:nvSpPr>
            <p:spPr bwMode="auto">
              <a:xfrm>
                <a:off x="672" y="2552"/>
                <a:ext cx="144" cy="14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/>
              </a:p>
            </p:txBody>
          </p:sp>
        </p:grpSp>
      </p:grpSp>
      <p:grpSp>
        <p:nvGrpSpPr>
          <p:cNvPr id="50181" name="Group 26"/>
          <p:cNvGrpSpPr>
            <a:grpSpLocks/>
          </p:cNvGrpSpPr>
          <p:nvPr/>
        </p:nvGrpSpPr>
        <p:grpSpPr bwMode="auto">
          <a:xfrm>
            <a:off x="6592888" y="2492375"/>
            <a:ext cx="1219200" cy="1841500"/>
            <a:chOff x="672" y="1536"/>
            <a:chExt cx="768" cy="1160"/>
          </a:xfrm>
        </p:grpSpPr>
        <p:grpSp>
          <p:nvGrpSpPr>
            <p:cNvPr id="50197" name="Group 27"/>
            <p:cNvGrpSpPr>
              <a:grpSpLocks/>
            </p:cNvGrpSpPr>
            <p:nvPr/>
          </p:nvGrpSpPr>
          <p:grpSpPr bwMode="auto">
            <a:xfrm>
              <a:off x="672" y="1536"/>
              <a:ext cx="144" cy="1160"/>
              <a:chOff x="672" y="1536"/>
              <a:chExt cx="144" cy="1160"/>
            </a:xfrm>
          </p:grpSpPr>
          <p:sp>
            <p:nvSpPr>
              <p:cNvPr id="50203" name="Oval 28"/>
              <p:cNvSpPr>
                <a:spLocks noChangeArrowheads="1"/>
              </p:cNvSpPr>
              <p:nvPr/>
            </p:nvSpPr>
            <p:spPr bwMode="auto">
              <a:xfrm>
                <a:off x="672" y="1536"/>
                <a:ext cx="144" cy="14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/>
              </a:p>
            </p:txBody>
          </p:sp>
          <p:sp>
            <p:nvSpPr>
              <p:cNvPr id="50204" name="Oval 29"/>
              <p:cNvSpPr>
                <a:spLocks noChangeArrowheads="1"/>
              </p:cNvSpPr>
              <p:nvPr/>
            </p:nvSpPr>
            <p:spPr bwMode="auto">
              <a:xfrm>
                <a:off x="672" y="1872"/>
                <a:ext cx="144" cy="14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/>
              </a:p>
            </p:txBody>
          </p:sp>
          <p:sp>
            <p:nvSpPr>
              <p:cNvPr id="50205" name="Oval 30"/>
              <p:cNvSpPr>
                <a:spLocks noChangeArrowheads="1"/>
              </p:cNvSpPr>
              <p:nvPr/>
            </p:nvSpPr>
            <p:spPr bwMode="auto">
              <a:xfrm>
                <a:off x="672" y="2216"/>
                <a:ext cx="144" cy="14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/>
              </a:p>
            </p:txBody>
          </p:sp>
          <p:sp>
            <p:nvSpPr>
              <p:cNvPr id="50206" name="Oval 31"/>
              <p:cNvSpPr>
                <a:spLocks noChangeArrowheads="1"/>
              </p:cNvSpPr>
              <p:nvPr/>
            </p:nvSpPr>
            <p:spPr bwMode="auto">
              <a:xfrm>
                <a:off x="672" y="2552"/>
                <a:ext cx="144" cy="14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/>
              </a:p>
            </p:txBody>
          </p:sp>
        </p:grpSp>
        <p:grpSp>
          <p:nvGrpSpPr>
            <p:cNvPr id="50198" name="Group 32"/>
            <p:cNvGrpSpPr>
              <a:grpSpLocks/>
            </p:cNvGrpSpPr>
            <p:nvPr/>
          </p:nvGrpSpPr>
          <p:grpSpPr bwMode="auto">
            <a:xfrm>
              <a:off x="1296" y="1536"/>
              <a:ext cx="144" cy="1160"/>
              <a:chOff x="672" y="1536"/>
              <a:chExt cx="144" cy="1160"/>
            </a:xfrm>
          </p:grpSpPr>
          <p:sp>
            <p:nvSpPr>
              <p:cNvPr id="50199" name="Oval 33"/>
              <p:cNvSpPr>
                <a:spLocks noChangeArrowheads="1"/>
              </p:cNvSpPr>
              <p:nvPr/>
            </p:nvSpPr>
            <p:spPr bwMode="auto">
              <a:xfrm>
                <a:off x="672" y="1536"/>
                <a:ext cx="144" cy="14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/>
              </a:p>
            </p:txBody>
          </p:sp>
          <p:sp>
            <p:nvSpPr>
              <p:cNvPr id="50200" name="Oval 34"/>
              <p:cNvSpPr>
                <a:spLocks noChangeArrowheads="1"/>
              </p:cNvSpPr>
              <p:nvPr/>
            </p:nvSpPr>
            <p:spPr bwMode="auto">
              <a:xfrm>
                <a:off x="672" y="1872"/>
                <a:ext cx="144" cy="14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/>
              </a:p>
            </p:txBody>
          </p:sp>
          <p:sp>
            <p:nvSpPr>
              <p:cNvPr id="50201" name="Oval 35"/>
              <p:cNvSpPr>
                <a:spLocks noChangeArrowheads="1"/>
              </p:cNvSpPr>
              <p:nvPr/>
            </p:nvSpPr>
            <p:spPr bwMode="auto">
              <a:xfrm>
                <a:off x="672" y="2216"/>
                <a:ext cx="144" cy="14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/>
              </a:p>
            </p:txBody>
          </p:sp>
          <p:sp>
            <p:nvSpPr>
              <p:cNvPr id="50202" name="Oval 36"/>
              <p:cNvSpPr>
                <a:spLocks noChangeArrowheads="1"/>
              </p:cNvSpPr>
              <p:nvPr/>
            </p:nvSpPr>
            <p:spPr bwMode="auto">
              <a:xfrm>
                <a:off x="672" y="2552"/>
                <a:ext cx="144" cy="14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/>
              </a:p>
            </p:txBody>
          </p:sp>
        </p:grpSp>
      </p:grpSp>
      <p:sp>
        <p:nvSpPr>
          <p:cNvPr id="50182" name="Text Box 37"/>
          <p:cNvSpPr txBox="1">
            <a:spLocks noChangeArrowheads="1"/>
          </p:cNvSpPr>
          <p:nvPr/>
        </p:nvSpPr>
        <p:spPr bwMode="auto">
          <a:xfrm>
            <a:off x="1590675" y="4879975"/>
            <a:ext cx="595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400"/>
              <a:t>1:1</a:t>
            </a:r>
          </a:p>
        </p:txBody>
      </p:sp>
      <p:sp>
        <p:nvSpPr>
          <p:cNvPr id="50183" name="Text Box 38"/>
          <p:cNvSpPr txBox="1">
            <a:spLocks noChangeArrowheads="1"/>
          </p:cNvSpPr>
          <p:nvPr/>
        </p:nvSpPr>
        <p:spPr bwMode="auto">
          <a:xfrm>
            <a:off x="4257675" y="4879975"/>
            <a:ext cx="663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400"/>
              <a:t>1:N</a:t>
            </a:r>
          </a:p>
        </p:txBody>
      </p:sp>
      <p:sp>
        <p:nvSpPr>
          <p:cNvPr id="50184" name="Text Box 39"/>
          <p:cNvSpPr txBox="1">
            <a:spLocks noChangeArrowheads="1"/>
          </p:cNvSpPr>
          <p:nvPr/>
        </p:nvSpPr>
        <p:spPr bwMode="auto">
          <a:xfrm>
            <a:off x="6992938" y="4879975"/>
            <a:ext cx="800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400"/>
              <a:t>M:N</a:t>
            </a:r>
          </a:p>
        </p:txBody>
      </p:sp>
      <p:sp>
        <p:nvSpPr>
          <p:cNvPr id="50185" name="Line 40"/>
          <p:cNvSpPr>
            <a:spLocks noChangeShapeType="1"/>
          </p:cNvSpPr>
          <p:nvPr/>
        </p:nvSpPr>
        <p:spPr bwMode="auto">
          <a:xfrm>
            <a:off x="6796088" y="3178175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6" name="Line 41"/>
          <p:cNvSpPr>
            <a:spLocks noChangeShapeType="1"/>
          </p:cNvSpPr>
          <p:nvPr/>
        </p:nvSpPr>
        <p:spPr bwMode="auto">
          <a:xfrm>
            <a:off x="6834188" y="25812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7" name="Line 42"/>
          <p:cNvSpPr>
            <a:spLocks noChangeShapeType="1"/>
          </p:cNvSpPr>
          <p:nvPr/>
        </p:nvSpPr>
        <p:spPr bwMode="auto">
          <a:xfrm flipV="1">
            <a:off x="6834188" y="2619375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8" name="Line 43"/>
          <p:cNvSpPr>
            <a:spLocks noChangeShapeType="1"/>
          </p:cNvSpPr>
          <p:nvPr/>
        </p:nvSpPr>
        <p:spPr bwMode="auto">
          <a:xfrm>
            <a:off x="6834188" y="3749675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9" name="Line 44"/>
          <p:cNvSpPr>
            <a:spLocks noChangeShapeType="1"/>
          </p:cNvSpPr>
          <p:nvPr/>
        </p:nvSpPr>
        <p:spPr bwMode="auto">
          <a:xfrm>
            <a:off x="6834188" y="2632075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0" name="Line 45"/>
          <p:cNvSpPr>
            <a:spLocks noChangeShapeType="1"/>
          </p:cNvSpPr>
          <p:nvPr/>
        </p:nvSpPr>
        <p:spPr bwMode="auto">
          <a:xfrm flipV="1">
            <a:off x="6834188" y="3152775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1" name="Line 46"/>
          <p:cNvSpPr>
            <a:spLocks noChangeShapeType="1"/>
          </p:cNvSpPr>
          <p:nvPr/>
        </p:nvSpPr>
        <p:spPr bwMode="auto">
          <a:xfrm>
            <a:off x="4129088" y="26066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2" name="Line 47"/>
          <p:cNvSpPr>
            <a:spLocks noChangeShapeType="1"/>
          </p:cNvSpPr>
          <p:nvPr/>
        </p:nvSpPr>
        <p:spPr bwMode="auto">
          <a:xfrm>
            <a:off x="4129088" y="2644775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3" name="Line 48"/>
          <p:cNvSpPr>
            <a:spLocks noChangeShapeType="1"/>
          </p:cNvSpPr>
          <p:nvPr/>
        </p:nvSpPr>
        <p:spPr bwMode="auto">
          <a:xfrm>
            <a:off x="4129088" y="3152775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4" name="Line 49"/>
          <p:cNvSpPr>
            <a:spLocks noChangeShapeType="1"/>
          </p:cNvSpPr>
          <p:nvPr/>
        </p:nvSpPr>
        <p:spPr bwMode="auto">
          <a:xfrm>
            <a:off x="1462088" y="26066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5" name="Line 50"/>
          <p:cNvSpPr>
            <a:spLocks noChangeShapeType="1"/>
          </p:cNvSpPr>
          <p:nvPr/>
        </p:nvSpPr>
        <p:spPr bwMode="auto">
          <a:xfrm>
            <a:off x="1462088" y="31527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6" name="Line 51"/>
          <p:cNvSpPr>
            <a:spLocks noChangeShapeType="1"/>
          </p:cNvSpPr>
          <p:nvPr/>
        </p:nvSpPr>
        <p:spPr bwMode="auto">
          <a:xfrm>
            <a:off x="1462088" y="36988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469900"/>
            <a:ext cx="7391400" cy="563563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两个实体型之间的联系</a:t>
            </a:r>
          </a:p>
        </p:txBody>
      </p:sp>
      <p:grpSp>
        <p:nvGrpSpPr>
          <p:cNvPr id="51203" name="Group 39"/>
          <p:cNvGrpSpPr>
            <a:grpSpLocks/>
          </p:cNvGrpSpPr>
          <p:nvPr/>
        </p:nvGrpSpPr>
        <p:grpSpPr bwMode="auto">
          <a:xfrm>
            <a:off x="1258888" y="2205038"/>
            <a:ext cx="6669087" cy="4191000"/>
            <a:chOff x="912" y="1200"/>
            <a:chExt cx="4201" cy="2640"/>
          </a:xfrm>
        </p:grpSpPr>
        <p:grpSp>
          <p:nvGrpSpPr>
            <p:cNvPr id="51205" name="Group 37"/>
            <p:cNvGrpSpPr>
              <a:grpSpLocks/>
            </p:cNvGrpSpPr>
            <p:nvPr/>
          </p:nvGrpSpPr>
          <p:grpSpPr bwMode="auto">
            <a:xfrm>
              <a:off x="912" y="1200"/>
              <a:ext cx="1008" cy="2640"/>
              <a:chOff x="912" y="1200"/>
              <a:chExt cx="1008" cy="2640"/>
            </a:xfrm>
          </p:grpSpPr>
          <p:sp>
            <p:nvSpPr>
              <p:cNvPr id="51224" name="Text Box 5"/>
              <p:cNvSpPr txBox="1">
                <a:spLocks noChangeArrowheads="1"/>
              </p:cNvSpPr>
              <p:nvPr/>
            </p:nvSpPr>
            <p:spPr bwMode="auto">
              <a:xfrm>
                <a:off x="960" y="1200"/>
                <a:ext cx="871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/>
                  <a:t>实体型</a:t>
                </a:r>
                <a:r>
                  <a:rPr lang="en-US" altLang="zh-CN" sz="2400"/>
                  <a:t>A</a:t>
                </a:r>
              </a:p>
            </p:txBody>
          </p:sp>
          <p:sp>
            <p:nvSpPr>
              <p:cNvPr id="51225" name="AutoShape 6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960" cy="480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2400"/>
                  <a:t>联系名</a:t>
                </a:r>
                <a:endParaRPr lang="zh-CN" altLang="en-US" sz="2400" b="0"/>
              </a:p>
            </p:txBody>
          </p:sp>
          <p:sp>
            <p:nvSpPr>
              <p:cNvPr id="51226" name="Text Box 7"/>
              <p:cNvSpPr txBox="1">
                <a:spLocks noChangeArrowheads="1"/>
              </p:cNvSpPr>
              <p:nvPr/>
            </p:nvSpPr>
            <p:spPr bwMode="auto">
              <a:xfrm>
                <a:off x="1008" y="3024"/>
                <a:ext cx="850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/>
                  <a:t>实体型</a:t>
                </a:r>
                <a:r>
                  <a:rPr lang="en-US" altLang="zh-CN" sz="2400"/>
                  <a:t>B</a:t>
                </a:r>
              </a:p>
            </p:txBody>
          </p:sp>
          <p:sp>
            <p:nvSpPr>
              <p:cNvPr id="51227" name="Line 8"/>
              <p:cNvSpPr>
                <a:spLocks noChangeShapeType="1"/>
              </p:cNvSpPr>
              <p:nvPr/>
            </p:nvSpPr>
            <p:spPr bwMode="auto">
              <a:xfrm flipV="1">
                <a:off x="1392" y="148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28" name="Line 9"/>
              <p:cNvSpPr>
                <a:spLocks noChangeShapeType="1"/>
              </p:cNvSpPr>
              <p:nvPr/>
            </p:nvSpPr>
            <p:spPr bwMode="auto">
              <a:xfrm>
                <a:off x="1392" y="244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29" name="Text Box 10"/>
              <p:cNvSpPr txBox="1">
                <a:spLocks noChangeArrowheads="1"/>
              </p:cNvSpPr>
              <p:nvPr/>
            </p:nvSpPr>
            <p:spPr bwMode="auto">
              <a:xfrm>
                <a:off x="1008" y="1632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1</a:t>
                </a:r>
                <a:endParaRPr lang="en-US" altLang="zh-CN" sz="2400" b="0"/>
              </a:p>
            </p:txBody>
          </p:sp>
          <p:sp>
            <p:nvSpPr>
              <p:cNvPr id="51230" name="Text Box 11"/>
              <p:cNvSpPr txBox="1">
                <a:spLocks noChangeArrowheads="1"/>
              </p:cNvSpPr>
              <p:nvPr/>
            </p:nvSpPr>
            <p:spPr bwMode="auto">
              <a:xfrm>
                <a:off x="1056" y="2592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1</a:t>
                </a:r>
                <a:endParaRPr lang="en-US" altLang="zh-CN" sz="2400" b="0"/>
              </a:p>
            </p:txBody>
          </p:sp>
          <p:sp>
            <p:nvSpPr>
              <p:cNvPr id="51231" name="Text Box 12"/>
              <p:cNvSpPr txBox="1">
                <a:spLocks noChangeArrowheads="1"/>
              </p:cNvSpPr>
              <p:nvPr/>
            </p:nvSpPr>
            <p:spPr bwMode="auto">
              <a:xfrm>
                <a:off x="1056" y="3552"/>
                <a:ext cx="8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1:1</a:t>
                </a:r>
                <a:r>
                  <a:rPr lang="zh-CN" altLang="en-US" sz="2400"/>
                  <a:t>联系</a:t>
                </a:r>
                <a:endParaRPr lang="zh-CN" altLang="en-US" sz="2400" b="0"/>
              </a:p>
            </p:txBody>
          </p:sp>
        </p:grpSp>
        <p:sp>
          <p:nvSpPr>
            <p:cNvPr id="51206" name="Text Box 31"/>
            <p:cNvSpPr txBox="1">
              <a:spLocks noChangeArrowheads="1"/>
            </p:cNvSpPr>
            <p:nvPr/>
          </p:nvSpPr>
          <p:spPr bwMode="auto">
            <a:xfrm>
              <a:off x="4130" y="1202"/>
              <a:ext cx="871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/>
                <a:t>实体型</a:t>
              </a:r>
              <a:r>
                <a:rPr lang="en-US" altLang="zh-CN" sz="2400"/>
                <a:t>A</a:t>
              </a:r>
            </a:p>
          </p:txBody>
        </p:sp>
        <p:grpSp>
          <p:nvGrpSpPr>
            <p:cNvPr id="51207" name="Group 38"/>
            <p:cNvGrpSpPr>
              <a:grpSpLocks/>
            </p:cNvGrpSpPr>
            <p:nvPr/>
          </p:nvGrpSpPr>
          <p:grpSpPr bwMode="auto">
            <a:xfrm>
              <a:off x="2496" y="1207"/>
              <a:ext cx="1008" cy="2633"/>
              <a:chOff x="2496" y="1207"/>
              <a:chExt cx="1008" cy="2633"/>
            </a:xfrm>
          </p:grpSpPr>
          <p:sp>
            <p:nvSpPr>
              <p:cNvPr id="51216" name="AutoShape 24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60" cy="480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2400"/>
                  <a:t>联系名</a:t>
                </a:r>
                <a:endParaRPr lang="zh-CN" altLang="en-US" sz="2400" b="0"/>
              </a:p>
            </p:txBody>
          </p:sp>
          <p:sp>
            <p:nvSpPr>
              <p:cNvPr id="51217" name="Line 26"/>
              <p:cNvSpPr>
                <a:spLocks noChangeShapeType="1"/>
              </p:cNvSpPr>
              <p:nvPr/>
            </p:nvSpPr>
            <p:spPr bwMode="auto">
              <a:xfrm flipV="1">
                <a:off x="2976" y="148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18" name="Line 27"/>
              <p:cNvSpPr>
                <a:spLocks noChangeShapeType="1"/>
              </p:cNvSpPr>
              <p:nvPr/>
            </p:nvSpPr>
            <p:spPr bwMode="auto">
              <a:xfrm>
                <a:off x="2976" y="244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19" name="Text Box 28"/>
              <p:cNvSpPr txBox="1">
                <a:spLocks noChangeArrowheads="1"/>
              </p:cNvSpPr>
              <p:nvPr/>
            </p:nvSpPr>
            <p:spPr bwMode="auto">
              <a:xfrm>
                <a:off x="2592" y="1632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1</a:t>
                </a:r>
                <a:endParaRPr lang="en-US" altLang="zh-CN" sz="2400" b="0"/>
              </a:p>
            </p:txBody>
          </p:sp>
          <p:sp>
            <p:nvSpPr>
              <p:cNvPr id="51220" name="Text Box 29"/>
              <p:cNvSpPr txBox="1">
                <a:spLocks noChangeArrowheads="1"/>
              </p:cNvSpPr>
              <p:nvPr/>
            </p:nvSpPr>
            <p:spPr bwMode="auto">
              <a:xfrm>
                <a:off x="2640" y="2592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n</a:t>
                </a:r>
                <a:endParaRPr lang="en-US" altLang="zh-CN" sz="2400" b="0"/>
              </a:p>
            </p:txBody>
          </p:sp>
          <p:sp>
            <p:nvSpPr>
              <p:cNvPr id="51221" name="Text Box 30"/>
              <p:cNvSpPr txBox="1">
                <a:spLocks noChangeArrowheads="1"/>
              </p:cNvSpPr>
              <p:nvPr/>
            </p:nvSpPr>
            <p:spPr bwMode="auto">
              <a:xfrm>
                <a:off x="2640" y="3552"/>
                <a:ext cx="8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1:n</a:t>
                </a:r>
                <a:r>
                  <a:rPr lang="zh-CN" altLang="en-US" sz="2400"/>
                  <a:t>联系</a:t>
                </a:r>
                <a:endParaRPr lang="zh-CN" altLang="en-US" sz="2400" b="0"/>
              </a:p>
            </p:txBody>
          </p:sp>
          <p:sp>
            <p:nvSpPr>
              <p:cNvPr id="51222" name="Text Box 32"/>
              <p:cNvSpPr txBox="1">
                <a:spLocks noChangeArrowheads="1"/>
              </p:cNvSpPr>
              <p:nvPr/>
            </p:nvSpPr>
            <p:spPr bwMode="auto">
              <a:xfrm>
                <a:off x="2562" y="1207"/>
                <a:ext cx="871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/>
                  <a:t>实体型</a:t>
                </a:r>
                <a:r>
                  <a:rPr lang="en-US" altLang="zh-CN" sz="2400"/>
                  <a:t>A</a:t>
                </a:r>
              </a:p>
            </p:txBody>
          </p:sp>
          <p:sp>
            <p:nvSpPr>
              <p:cNvPr id="51223" name="Text Box 34"/>
              <p:cNvSpPr txBox="1">
                <a:spLocks noChangeArrowheads="1"/>
              </p:cNvSpPr>
              <p:nvPr/>
            </p:nvSpPr>
            <p:spPr bwMode="auto">
              <a:xfrm>
                <a:off x="2562" y="3022"/>
                <a:ext cx="850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/>
                  <a:t>实体型</a:t>
                </a:r>
                <a:r>
                  <a:rPr lang="en-US" altLang="zh-CN" sz="2400"/>
                  <a:t>B</a:t>
                </a:r>
              </a:p>
            </p:txBody>
          </p:sp>
        </p:grpSp>
        <p:grpSp>
          <p:nvGrpSpPr>
            <p:cNvPr id="51208" name="Group 36"/>
            <p:cNvGrpSpPr>
              <a:grpSpLocks/>
            </p:cNvGrpSpPr>
            <p:nvPr/>
          </p:nvGrpSpPr>
          <p:grpSpPr bwMode="auto">
            <a:xfrm>
              <a:off x="4105" y="1480"/>
              <a:ext cx="1008" cy="2352"/>
              <a:chOff x="4080" y="1440"/>
              <a:chExt cx="1008" cy="2352"/>
            </a:xfrm>
          </p:grpSpPr>
          <p:sp>
            <p:nvSpPr>
              <p:cNvPr id="51209" name="AutoShape 15"/>
              <p:cNvSpPr>
                <a:spLocks noChangeArrowheads="1"/>
              </p:cNvSpPr>
              <p:nvPr/>
            </p:nvSpPr>
            <p:spPr bwMode="auto">
              <a:xfrm>
                <a:off x="4080" y="1920"/>
                <a:ext cx="960" cy="480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2400"/>
                  <a:t>联系名</a:t>
                </a:r>
                <a:endParaRPr lang="zh-CN" altLang="en-US" sz="2400" b="0"/>
              </a:p>
            </p:txBody>
          </p:sp>
          <p:sp>
            <p:nvSpPr>
              <p:cNvPr id="51210" name="Line 17"/>
              <p:cNvSpPr>
                <a:spLocks noChangeShapeType="1"/>
              </p:cNvSpPr>
              <p:nvPr/>
            </p:nvSpPr>
            <p:spPr bwMode="auto">
              <a:xfrm flipV="1">
                <a:off x="4560" y="144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11" name="Line 18"/>
              <p:cNvSpPr>
                <a:spLocks noChangeShapeType="1"/>
              </p:cNvSpPr>
              <p:nvPr/>
            </p:nvSpPr>
            <p:spPr bwMode="auto">
              <a:xfrm>
                <a:off x="4560" y="240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12" name="Text Box 19"/>
              <p:cNvSpPr txBox="1">
                <a:spLocks noChangeArrowheads="1"/>
              </p:cNvSpPr>
              <p:nvPr/>
            </p:nvSpPr>
            <p:spPr bwMode="auto">
              <a:xfrm>
                <a:off x="4176" y="1584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m</a:t>
                </a:r>
                <a:endParaRPr lang="en-US" altLang="zh-CN" sz="2400" b="0"/>
              </a:p>
            </p:txBody>
          </p:sp>
          <p:sp>
            <p:nvSpPr>
              <p:cNvPr id="51213" name="Text Box 20"/>
              <p:cNvSpPr txBox="1">
                <a:spLocks noChangeArrowheads="1"/>
              </p:cNvSpPr>
              <p:nvPr/>
            </p:nvSpPr>
            <p:spPr bwMode="auto">
              <a:xfrm>
                <a:off x="4224" y="2544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n</a:t>
                </a:r>
                <a:endParaRPr lang="en-US" altLang="zh-CN" sz="2400" b="0"/>
              </a:p>
            </p:txBody>
          </p:sp>
          <p:sp>
            <p:nvSpPr>
              <p:cNvPr id="51214" name="Text Box 21"/>
              <p:cNvSpPr txBox="1">
                <a:spLocks noChangeArrowheads="1"/>
              </p:cNvSpPr>
              <p:nvPr/>
            </p:nvSpPr>
            <p:spPr bwMode="auto">
              <a:xfrm>
                <a:off x="4224" y="3504"/>
                <a:ext cx="8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m:n</a:t>
                </a:r>
                <a:r>
                  <a:rPr lang="zh-CN" altLang="en-US" sz="2400"/>
                  <a:t>联系</a:t>
                </a:r>
                <a:endParaRPr lang="zh-CN" altLang="en-US" sz="2400" b="0"/>
              </a:p>
            </p:txBody>
          </p:sp>
          <p:sp>
            <p:nvSpPr>
              <p:cNvPr id="51215" name="Text Box 35"/>
              <p:cNvSpPr txBox="1">
                <a:spLocks noChangeArrowheads="1"/>
              </p:cNvSpPr>
              <p:nvPr/>
            </p:nvSpPr>
            <p:spPr bwMode="auto">
              <a:xfrm>
                <a:off x="4150" y="2976"/>
                <a:ext cx="850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/>
                  <a:t>实体型</a:t>
                </a:r>
                <a:r>
                  <a:rPr lang="en-US" altLang="zh-CN" sz="2400"/>
                  <a:t>B</a:t>
                </a:r>
              </a:p>
            </p:txBody>
          </p:sp>
        </p:grpSp>
      </p:grpSp>
      <p:sp>
        <p:nvSpPr>
          <p:cNvPr id="51204" name="Text Box 2"/>
          <p:cNvSpPr txBox="1">
            <a:spLocks noChangeArrowheads="1"/>
          </p:cNvSpPr>
          <p:nvPr/>
        </p:nvSpPr>
        <p:spPr bwMode="auto">
          <a:xfrm>
            <a:off x="733425" y="1443038"/>
            <a:ext cx="6132513" cy="46196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 eaLnBrk="1" hangingPunct="1"/>
            <a:r>
              <a:rPr lang="zh-CN" altLang="en-US" sz="2400" i="0"/>
              <a:t>用图形来表示两个实体型之间的这三类联系</a:t>
            </a:r>
            <a:r>
              <a:rPr lang="zh-CN" altLang="en-US" i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419100"/>
            <a:ext cx="7391400" cy="563563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联系的表示方法示例</a:t>
            </a:r>
          </a:p>
        </p:txBody>
      </p:sp>
      <p:grpSp>
        <p:nvGrpSpPr>
          <p:cNvPr id="52227" name="Group 1027"/>
          <p:cNvGrpSpPr>
            <a:grpSpLocks/>
          </p:cNvGrpSpPr>
          <p:nvPr/>
        </p:nvGrpSpPr>
        <p:grpSpPr bwMode="auto">
          <a:xfrm>
            <a:off x="1244600" y="1841500"/>
            <a:ext cx="6629400" cy="4267200"/>
            <a:chOff x="912" y="1152"/>
            <a:chExt cx="4176" cy="2688"/>
          </a:xfrm>
        </p:grpSpPr>
        <p:grpSp>
          <p:nvGrpSpPr>
            <p:cNvPr id="52228" name="Group 1028"/>
            <p:cNvGrpSpPr>
              <a:grpSpLocks/>
            </p:cNvGrpSpPr>
            <p:nvPr/>
          </p:nvGrpSpPr>
          <p:grpSpPr bwMode="auto">
            <a:xfrm>
              <a:off x="912" y="1200"/>
              <a:ext cx="1008" cy="2640"/>
              <a:chOff x="1056" y="1344"/>
              <a:chExt cx="1008" cy="2640"/>
            </a:xfrm>
          </p:grpSpPr>
          <p:sp>
            <p:nvSpPr>
              <p:cNvPr id="52247" name="Text Box 1029"/>
              <p:cNvSpPr txBox="1">
                <a:spLocks noChangeArrowheads="1"/>
              </p:cNvSpPr>
              <p:nvPr/>
            </p:nvSpPr>
            <p:spPr bwMode="auto">
              <a:xfrm>
                <a:off x="1104" y="1344"/>
                <a:ext cx="816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400"/>
                  <a:t>班级</a:t>
                </a:r>
              </a:p>
            </p:txBody>
          </p:sp>
          <p:sp>
            <p:nvSpPr>
              <p:cNvPr id="52248" name="AutoShape 1030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960" cy="480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2200"/>
                  <a:t>班级</a:t>
                </a:r>
                <a:r>
                  <a:rPr lang="en-US" altLang="zh-CN" sz="2200"/>
                  <a:t>-</a:t>
                </a:r>
                <a:r>
                  <a:rPr lang="zh-CN" altLang="en-US" sz="2200"/>
                  <a:t>班长</a:t>
                </a:r>
                <a:endParaRPr lang="zh-CN" altLang="en-US" sz="2200" b="0"/>
              </a:p>
            </p:txBody>
          </p:sp>
          <p:sp>
            <p:nvSpPr>
              <p:cNvPr id="52249" name="Text Box 1031"/>
              <p:cNvSpPr txBox="1">
                <a:spLocks noChangeArrowheads="1"/>
              </p:cNvSpPr>
              <p:nvPr/>
            </p:nvSpPr>
            <p:spPr bwMode="auto">
              <a:xfrm>
                <a:off x="1152" y="3168"/>
                <a:ext cx="816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400"/>
                  <a:t>班长</a:t>
                </a:r>
              </a:p>
            </p:txBody>
          </p:sp>
          <p:sp>
            <p:nvSpPr>
              <p:cNvPr id="52250" name="Line 1032"/>
              <p:cNvSpPr>
                <a:spLocks noChangeShapeType="1"/>
              </p:cNvSpPr>
              <p:nvPr/>
            </p:nvSpPr>
            <p:spPr bwMode="auto">
              <a:xfrm flipV="1">
                <a:off x="1536" y="163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1" name="Line 1033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2" name="Text Box 1034"/>
              <p:cNvSpPr txBox="1">
                <a:spLocks noChangeArrowheads="1"/>
              </p:cNvSpPr>
              <p:nvPr/>
            </p:nvSpPr>
            <p:spPr bwMode="auto">
              <a:xfrm>
                <a:off x="1152" y="1776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1</a:t>
                </a:r>
                <a:endParaRPr lang="en-US" altLang="zh-CN" sz="2400" b="0"/>
              </a:p>
            </p:txBody>
          </p:sp>
          <p:sp>
            <p:nvSpPr>
              <p:cNvPr id="52253" name="Text Box 1035"/>
              <p:cNvSpPr txBox="1">
                <a:spLocks noChangeArrowheads="1"/>
              </p:cNvSpPr>
              <p:nvPr/>
            </p:nvSpPr>
            <p:spPr bwMode="auto">
              <a:xfrm>
                <a:off x="1200" y="2736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1</a:t>
                </a:r>
                <a:endParaRPr lang="en-US" altLang="zh-CN" sz="2400" b="0"/>
              </a:p>
            </p:txBody>
          </p:sp>
          <p:sp>
            <p:nvSpPr>
              <p:cNvPr id="52254" name="Text Box 1036"/>
              <p:cNvSpPr txBox="1">
                <a:spLocks noChangeArrowheads="1"/>
              </p:cNvSpPr>
              <p:nvPr/>
            </p:nvSpPr>
            <p:spPr bwMode="auto">
              <a:xfrm>
                <a:off x="1200" y="3696"/>
                <a:ext cx="8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1:1</a:t>
                </a:r>
                <a:r>
                  <a:rPr lang="zh-CN" altLang="en-US" sz="2400"/>
                  <a:t>联系</a:t>
                </a:r>
                <a:endParaRPr lang="zh-CN" altLang="en-US" sz="2400" b="0"/>
              </a:p>
            </p:txBody>
          </p:sp>
        </p:grpSp>
        <p:grpSp>
          <p:nvGrpSpPr>
            <p:cNvPr id="52229" name="Group 1037"/>
            <p:cNvGrpSpPr>
              <a:grpSpLocks/>
            </p:cNvGrpSpPr>
            <p:nvPr/>
          </p:nvGrpSpPr>
          <p:grpSpPr bwMode="auto">
            <a:xfrm>
              <a:off x="4080" y="1152"/>
              <a:ext cx="1008" cy="2640"/>
              <a:chOff x="1056" y="1344"/>
              <a:chExt cx="1008" cy="2640"/>
            </a:xfrm>
          </p:grpSpPr>
          <p:sp>
            <p:nvSpPr>
              <p:cNvPr id="52239" name="Text Box 1038"/>
              <p:cNvSpPr txBox="1">
                <a:spLocks noChangeArrowheads="1"/>
              </p:cNvSpPr>
              <p:nvPr/>
            </p:nvSpPr>
            <p:spPr bwMode="auto">
              <a:xfrm>
                <a:off x="1104" y="1344"/>
                <a:ext cx="816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400"/>
                  <a:t>课程</a:t>
                </a:r>
              </a:p>
            </p:txBody>
          </p:sp>
          <p:sp>
            <p:nvSpPr>
              <p:cNvPr id="52240" name="AutoShape 1039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960" cy="480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2400"/>
                  <a:t>选修</a:t>
                </a:r>
                <a:endParaRPr lang="zh-CN" altLang="en-US" sz="2400" b="0"/>
              </a:p>
            </p:txBody>
          </p:sp>
          <p:sp>
            <p:nvSpPr>
              <p:cNvPr id="52241" name="Text Box 1040"/>
              <p:cNvSpPr txBox="1">
                <a:spLocks noChangeArrowheads="1"/>
              </p:cNvSpPr>
              <p:nvPr/>
            </p:nvSpPr>
            <p:spPr bwMode="auto">
              <a:xfrm>
                <a:off x="1152" y="3168"/>
                <a:ext cx="816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400"/>
                  <a:t>学生</a:t>
                </a:r>
              </a:p>
            </p:txBody>
          </p:sp>
          <p:sp>
            <p:nvSpPr>
              <p:cNvPr id="52242" name="Line 1041"/>
              <p:cNvSpPr>
                <a:spLocks noChangeShapeType="1"/>
              </p:cNvSpPr>
              <p:nvPr/>
            </p:nvSpPr>
            <p:spPr bwMode="auto">
              <a:xfrm flipV="1">
                <a:off x="1536" y="163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3" name="Line 1042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4" name="Text Box 1043"/>
              <p:cNvSpPr txBox="1">
                <a:spLocks noChangeArrowheads="1"/>
              </p:cNvSpPr>
              <p:nvPr/>
            </p:nvSpPr>
            <p:spPr bwMode="auto">
              <a:xfrm>
                <a:off x="1152" y="1776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m</a:t>
                </a:r>
                <a:endParaRPr lang="en-US" altLang="zh-CN" sz="2400" b="0"/>
              </a:p>
            </p:txBody>
          </p:sp>
          <p:sp>
            <p:nvSpPr>
              <p:cNvPr id="52245" name="Text Box 1044"/>
              <p:cNvSpPr txBox="1">
                <a:spLocks noChangeArrowheads="1"/>
              </p:cNvSpPr>
              <p:nvPr/>
            </p:nvSpPr>
            <p:spPr bwMode="auto">
              <a:xfrm>
                <a:off x="1200" y="2736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n</a:t>
                </a:r>
                <a:endParaRPr lang="en-US" altLang="zh-CN" sz="2400" b="0"/>
              </a:p>
            </p:txBody>
          </p:sp>
          <p:sp>
            <p:nvSpPr>
              <p:cNvPr id="52246" name="Text Box 1045"/>
              <p:cNvSpPr txBox="1">
                <a:spLocks noChangeArrowheads="1"/>
              </p:cNvSpPr>
              <p:nvPr/>
            </p:nvSpPr>
            <p:spPr bwMode="auto">
              <a:xfrm>
                <a:off x="1200" y="3696"/>
                <a:ext cx="8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m:n</a:t>
                </a:r>
                <a:r>
                  <a:rPr lang="zh-CN" altLang="en-US" sz="2400"/>
                  <a:t>联系</a:t>
                </a:r>
                <a:endParaRPr lang="zh-CN" altLang="en-US" sz="2400" b="0"/>
              </a:p>
            </p:txBody>
          </p:sp>
        </p:grpSp>
        <p:grpSp>
          <p:nvGrpSpPr>
            <p:cNvPr id="52230" name="Group 1046"/>
            <p:cNvGrpSpPr>
              <a:grpSpLocks/>
            </p:cNvGrpSpPr>
            <p:nvPr/>
          </p:nvGrpSpPr>
          <p:grpSpPr bwMode="auto">
            <a:xfrm>
              <a:off x="2496" y="1200"/>
              <a:ext cx="1008" cy="2640"/>
              <a:chOff x="1056" y="1344"/>
              <a:chExt cx="1008" cy="2640"/>
            </a:xfrm>
          </p:grpSpPr>
          <p:sp>
            <p:nvSpPr>
              <p:cNvPr id="52231" name="Text Box 1047"/>
              <p:cNvSpPr txBox="1">
                <a:spLocks noChangeArrowheads="1"/>
              </p:cNvSpPr>
              <p:nvPr/>
            </p:nvSpPr>
            <p:spPr bwMode="auto">
              <a:xfrm>
                <a:off x="1104" y="1344"/>
                <a:ext cx="816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400"/>
                  <a:t>班级</a:t>
                </a:r>
              </a:p>
            </p:txBody>
          </p:sp>
          <p:sp>
            <p:nvSpPr>
              <p:cNvPr id="52232" name="AutoShape 1048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960" cy="480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2400"/>
                  <a:t>组成</a:t>
                </a:r>
                <a:endParaRPr lang="zh-CN" altLang="en-US" sz="2400" b="0"/>
              </a:p>
            </p:txBody>
          </p:sp>
          <p:sp>
            <p:nvSpPr>
              <p:cNvPr id="52233" name="Text Box 1049"/>
              <p:cNvSpPr txBox="1">
                <a:spLocks noChangeArrowheads="1"/>
              </p:cNvSpPr>
              <p:nvPr/>
            </p:nvSpPr>
            <p:spPr bwMode="auto">
              <a:xfrm>
                <a:off x="1152" y="3168"/>
                <a:ext cx="816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400"/>
                  <a:t>学生</a:t>
                </a:r>
              </a:p>
            </p:txBody>
          </p:sp>
          <p:sp>
            <p:nvSpPr>
              <p:cNvPr id="52234" name="Line 1050"/>
              <p:cNvSpPr>
                <a:spLocks noChangeShapeType="1"/>
              </p:cNvSpPr>
              <p:nvPr/>
            </p:nvSpPr>
            <p:spPr bwMode="auto">
              <a:xfrm flipV="1">
                <a:off x="1536" y="163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5" name="Line 1051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6" name="Text Box 1052"/>
              <p:cNvSpPr txBox="1">
                <a:spLocks noChangeArrowheads="1"/>
              </p:cNvSpPr>
              <p:nvPr/>
            </p:nvSpPr>
            <p:spPr bwMode="auto">
              <a:xfrm>
                <a:off x="1152" y="1776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1</a:t>
                </a:r>
                <a:endParaRPr lang="en-US" altLang="zh-CN" sz="2400" b="0"/>
              </a:p>
            </p:txBody>
          </p:sp>
          <p:sp>
            <p:nvSpPr>
              <p:cNvPr id="52237" name="Text Box 1053"/>
              <p:cNvSpPr txBox="1">
                <a:spLocks noChangeArrowheads="1"/>
              </p:cNvSpPr>
              <p:nvPr/>
            </p:nvSpPr>
            <p:spPr bwMode="auto">
              <a:xfrm>
                <a:off x="1200" y="2736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n</a:t>
                </a:r>
                <a:endParaRPr lang="en-US" altLang="zh-CN" sz="2400" b="0"/>
              </a:p>
            </p:txBody>
          </p:sp>
          <p:sp>
            <p:nvSpPr>
              <p:cNvPr id="52238" name="Text Box 1054"/>
              <p:cNvSpPr txBox="1">
                <a:spLocks noChangeArrowheads="1"/>
              </p:cNvSpPr>
              <p:nvPr/>
            </p:nvSpPr>
            <p:spPr bwMode="auto">
              <a:xfrm>
                <a:off x="1200" y="3696"/>
                <a:ext cx="8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1:n</a:t>
                </a:r>
                <a:r>
                  <a:rPr lang="zh-CN" altLang="en-US" sz="2400"/>
                  <a:t>联系</a:t>
                </a:r>
                <a:endParaRPr lang="zh-CN" altLang="en-US" sz="2400" b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444500"/>
            <a:ext cx="7391400" cy="563563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联系的属性</a:t>
            </a:r>
          </a:p>
        </p:txBody>
      </p:sp>
      <p:grpSp>
        <p:nvGrpSpPr>
          <p:cNvPr id="53251" name="Group 35"/>
          <p:cNvGrpSpPr>
            <a:grpSpLocks/>
          </p:cNvGrpSpPr>
          <p:nvPr/>
        </p:nvGrpSpPr>
        <p:grpSpPr bwMode="auto">
          <a:xfrm>
            <a:off x="5867400" y="2352675"/>
            <a:ext cx="2676525" cy="3302000"/>
            <a:chOff x="1632" y="1079"/>
            <a:chExt cx="2208" cy="2870"/>
          </a:xfrm>
        </p:grpSpPr>
        <p:grpSp>
          <p:nvGrpSpPr>
            <p:cNvPr id="53253" name="Group 23"/>
            <p:cNvGrpSpPr>
              <a:grpSpLocks/>
            </p:cNvGrpSpPr>
            <p:nvPr/>
          </p:nvGrpSpPr>
          <p:grpSpPr bwMode="auto">
            <a:xfrm>
              <a:off x="1632" y="1079"/>
              <a:ext cx="1008" cy="2870"/>
              <a:chOff x="1056" y="1223"/>
              <a:chExt cx="1008" cy="2870"/>
            </a:xfrm>
          </p:grpSpPr>
          <p:sp>
            <p:nvSpPr>
              <p:cNvPr id="53256" name="Text Box 24"/>
              <p:cNvSpPr txBox="1">
                <a:spLocks noChangeArrowheads="1"/>
              </p:cNvSpPr>
              <p:nvPr/>
            </p:nvSpPr>
            <p:spPr bwMode="auto">
              <a:xfrm>
                <a:off x="1104" y="1223"/>
                <a:ext cx="816" cy="4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400"/>
                  <a:t>课程</a:t>
                </a:r>
              </a:p>
            </p:txBody>
          </p:sp>
          <p:sp>
            <p:nvSpPr>
              <p:cNvPr id="53257" name="AutoShape 25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960" cy="480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2400"/>
                  <a:t>选修</a:t>
                </a:r>
                <a:endParaRPr lang="zh-CN" altLang="en-US" sz="2400" b="0"/>
              </a:p>
            </p:txBody>
          </p:sp>
          <p:sp>
            <p:nvSpPr>
              <p:cNvPr id="53258" name="Text Box 26"/>
              <p:cNvSpPr txBox="1">
                <a:spLocks noChangeArrowheads="1"/>
              </p:cNvSpPr>
              <p:nvPr/>
            </p:nvSpPr>
            <p:spPr bwMode="auto">
              <a:xfrm>
                <a:off x="1152" y="3168"/>
                <a:ext cx="816" cy="4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400"/>
                  <a:t>学生</a:t>
                </a:r>
              </a:p>
            </p:txBody>
          </p:sp>
          <p:sp>
            <p:nvSpPr>
              <p:cNvPr id="53259" name="Line 27"/>
              <p:cNvSpPr>
                <a:spLocks noChangeShapeType="1"/>
              </p:cNvSpPr>
              <p:nvPr/>
            </p:nvSpPr>
            <p:spPr bwMode="auto">
              <a:xfrm flipV="1">
                <a:off x="1536" y="163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0" name="Line 28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1" name="Text Box 29"/>
              <p:cNvSpPr txBox="1">
                <a:spLocks noChangeArrowheads="1"/>
              </p:cNvSpPr>
              <p:nvPr/>
            </p:nvSpPr>
            <p:spPr bwMode="auto">
              <a:xfrm>
                <a:off x="1152" y="1721"/>
                <a:ext cx="240" cy="3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m</a:t>
                </a:r>
                <a:endParaRPr lang="en-US" altLang="zh-CN" sz="2400" b="0"/>
              </a:p>
            </p:txBody>
          </p:sp>
          <p:sp>
            <p:nvSpPr>
              <p:cNvPr id="53262" name="Text Box 30"/>
              <p:cNvSpPr txBox="1">
                <a:spLocks noChangeArrowheads="1"/>
              </p:cNvSpPr>
              <p:nvPr/>
            </p:nvSpPr>
            <p:spPr bwMode="auto">
              <a:xfrm>
                <a:off x="1200" y="2659"/>
                <a:ext cx="240" cy="3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n</a:t>
                </a:r>
                <a:endParaRPr lang="en-US" altLang="zh-CN" sz="2400" b="0"/>
              </a:p>
            </p:txBody>
          </p:sp>
          <p:sp>
            <p:nvSpPr>
              <p:cNvPr id="53263" name="Text Box 31"/>
              <p:cNvSpPr txBox="1">
                <a:spLocks noChangeArrowheads="1"/>
              </p:cNvSpPr>
              <p:nvPr/>
            </p:nvSpPr>
            <p:spPr bwMode="auto">
              <a:xfrm>
                <a:off x="1200" y="3696"/>
                <a:ext cx="864" cy="3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zh-CN" altLang="zh-CN" sz="2400" b="0"/>
              </a:p>
            </p:txBody>
          </p:sp>
        </p:grpSp>
        <p:sp>
          <p:nvSpPr>
            <p:cNvPr id="53254" name="Oval 32"/>
            <p:cNvSpPr>
              <a:spLocks noChangeArrowheads="1"/>
            </p:cNvSpPr>
            <p:nvPr/>
          </p:nvSpPr>
          <p:spPr bwMode="auto">
            <a:xfrm>
              <a:off x="3072" y="2016"/>
              <a:ext cx="76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400"/>
                <a:t>成绩</a:t>
              </a:r>
            </a:p>
          </p:txBody>
        </p:sp>
        <p:sp>
          <p:nvSpPr>
            <p:cNvPr id="53255" name="Line 34"/>
            <p:cNvSpPr>
              <a:spLocks noChangeShapeType="1"/>
            </p:cNvSpPr>
            <p:nvPr/>
          </p:nvSpPr>
          <p:spPr bwMode="auto">
            <a:xfrm>
              <a:off x="2592" y="22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250825" y="1989138"/>
            <a:ext cx="4826000" cy="32067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1" hangingPunct="1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</a:pPr>
            <a:r>
              <a:rPr lang="zh-CN" altLang="en-US" sz="2800" i="0">
                <a:solidFill>
                  <a:srgbClr val="0070C0"/>
                </a:solidFill>
              </a:rPr>
              <a:t>联系的属性</a:t>
            </a:r>
          </a:p>
          <a:p>
            <a:pPr lvl="1" eaLnBrk="1" hangingPunct="1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400" i="0"/>
              <a:t>联系本身也是一种实体型，也   可以有属性。如果一个联系具有属性，则这些属性也要用无向边与该联系连接起来</a:t>
            </a:r>
            <a:r>
              <a:rPr lang="zh-CN" altLang="en-US" sz="2400" b="0" i="0"/>
              <a:t> </a:t>
            </a:r>
          </a:p>
          <a:p>
            <a:pPr marL="342900" indent="-342900" algn="ctr" eaLnBrk="1" hangingPunct="1"/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246188" y="376238"/>
            <a:ext cx="6096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例：学生选修课程</a:t>
            </a:r>
          </a:p>
        </p:txBody>
      </p:sp>
      <p:grpSp>
        <p:nvGrpSpPr>
          <p:cNvPr id="54275" name="Group 33"/>
          <p:cNvGrpSpPr>
            <a:grpSpLocks/>
          </p:cNvGrpSpPr>
          <p:nvPr/>
        </p:nvGrpSpPr>
        <p:grpSpPr bwMode="auto">
          <a:xfrm>
            <a:off x="107950" y="1795463"/>
            <a:ext cx="8869363" cy="4946650"/>
            <a:chOff x="60" y="604"/>
            <a:chExt cx="5633" cy="3566"/>
          </a:xfrm>
        </p:grpSpPr>
        <p:sp>
          <p:nvSpPr>
            <p:cNvPr id="54276" name="Text Box 5"/>
            <p:cNvSpPr txBox="1">
              <a:spLocks noChangeArrowheads="1"/>
            </p:cNvSpPr>
            <p:nvPr/>
          </p:nvSpPr>
          <p:spPr bwMode="auto">
            <a:xfrm>
              <a:off x="1142" y="2075"/>
              <a:ext cx="840" cy="498"/>
            </a:xfrm>
            <a:prstGeom prst="rect">
              <a:avLst/>
            </a:prstGeom>
            <a:solidFill>
              <a:srgbClr val="33CCCC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4400">
                  <a:latin typeface="华文新魏" pitchFamily="2" charset="-122"/>
                  <a:ea typeface="华文新魏" pitchFamily="2" charset="-122"/>
                </a:rPr>
                <a:t>学生</a:t>
              </a:r>
            </a:p>
          </p:txBody>
        </p:sp>
        <p:sp>
          <p:nvSpPr>
            <p:cNvPr id="54277" name="Text Box 6"/>
            <p:cNvSpPr txBox="1">
              <a:spLocks noChangeArrowheads="1"/>
            </p:cNvSpPr>
            <p:nvPr/>
          </p:nvSpPr>
          <p:spPr bwMode="auto">
            <a:xfrm>
              <a:off x="4163" y="2093"/>
              <a:ext cx="838" cy="498"/>
            </a:xfrm>
            <a:prstGeom prst="rect">
              <a:avLst/>
            </a:prstGeom>
            <a:solidFill>
              <a:srgbClr val="33CCCC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4400">
                  <a:latin typeface="华文新魏" pitchFamily="2" charset="-122"/>
                  <a:ea typeface="华文新魏" pitchFamily="2" charset="-122"/>
                </a:rPr>
                <a:t>课程</a:t>
              </a:r>
            </a:p>
          </p:txBody>
        </p:sp>
        <p:sp>
          <p:nvSpPr>
            <p:cNvPr id="54278" name="AutoShape 7"/>
            <p:cNvSpPr>
              <a:spLocks noChangeArrowheads="1"/>
            </p:cNvSpPr>
            <p:nvPr/>
          </p:nvSpPr>
          <p:spPr bwMode="auto">
            <a:xfrm>
              <a:off x="2513" y="1884"/>
              <a:ext cx="960" cy="868"/>
            </a:xfrm>
            <a:prstGeom prst="diamond">
              <a:avLst/>
            </a:prstGeom>
            <a:solidFill>
              <a:srgbClr val="808000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4400">
                  <a:latin typeface="华文新魏" pitchFamily="2" charset="-122"/>
                  <a:ea typeface="华文新魏" pitchFamily="2" charset="-122"/>
                </a:rPr>
                <a:t>选修</a:t>
              </a:r>
            </a:p>
          </p:txBody>
        </p:sp>
        <p:sp>
          <p:nvSpPr>
            <p:cNvPr id="54279" name="Oval 8" descr="Large confetti"/>
            <p:cNvSpPr>
              <a:spLocks noChangeArrowheads="1"/>
            </p:cNvSpPr>
            <p:nvPr/>
          </p:nvSpPr>
          <p:spPr bwMode="auto">
            <a:xfrm>
              <a:off x="312" y="1151"/>
              <a:ext cx="562" cy="344"/>
            </a:xfrm>
            <a:prstGeom prst="ellipse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姓名</a:t>
              </a:r>
            </a:p>
          </p:txBody>
        </p:sp>
        <p:sp>
          <p:nvSpPr>
            <p:cNvPr id="54280" name="Oval 9" descr="Large confetti"/>
            <p:cNvSpPr>
              <a:spLocks noChangeArrowheads="1"/>
            </p:cNvSpPr>
            <p:nvPr/>
          </p:nvSpPr>
          <p:spPr bwMode="auto">
            <a:xfrm>
              <a:off x="1272" y="1151"/>
              <a:ext cx="562" cy="344"/>
            </a:xfrm>
            <a:prstGeom prst="ellipse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学号</a:t>
              </a:r>
            </a:p>
          </p:txBody>
        </p:sp>
        <p:sp>
          <p:nvSpPr>
            <p:cNvPr id="54281" name="Oval 10" descr="Large confetti"/>
            <p:cNvSpPr>
              <a:spLocks noChangeArrowheads="1"/>
            </p:cNvSpPr>
            <p:nvPr/>
          </p:nvSpPr>
          <p:spPr bwMode="auto">
            <a:xfrm>
              <a:off x="2232" y="1151"/>
              <a:ext cx="562" cy="344"/>
            </a:xfrm>
            <a:prstGeom prst="ellipse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系别</a:t>
              </a:r>
            </a:p>
          </p:txBody>
        </p:sp>
        <p:sp>
          <p:nvSpPr>
            <p:cNvPr id="54282" name="Line 11"/>
            <p:cNvSpPr>
              <a:spLocks noChangeShapeType="1"/>
            </p:cNvSpPr>
            <p:nvPr/>
          </p:nvSpPr>
          <p:spPr bwMode="auto">
            <a:xfrm flipH="1">
              <a:off x="1985" y="2324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3" name="Line 12"/>
            <p:cNvSpPr>
              <a:spLocks noChangeShapeType="1"/>
            </p:cNvSpPr>
            <p:nvPr/>
          </p:nvSpPr>
          <p:spPr bwMode="auto">
            <a:xfrm>
              <a:off x="1553" y="1488"/>
              <a:ext cx="0" cy="5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4" name="Line 13"/>
            <p:cNvSpPr>
              <a:spLocks noChangeShapeType="1"/>
            </p:cNvSpPr>
            <p:nvPr/>
          </p:nvSpPr>
          <p:spPr bwMode="auto">
            <a:xfrm flipH="1" flipV="1">
              <a:off x="593" y="1488"/>
              <a:ext cx="720" cy="5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5" name="Line 14"/>
            <p:cNvSpPr>
              <a:spLocks noChangeShapeType="1"/>
            </p:cNvSpPr>
            <p:nvPr/>
          </p:nvSpPr>
          <p:spPr bwMode="auto">
            <a:xfrm flipV="1">
              <a:off x="1793" y="1488"/>
              <a:ext cx="768" cy="5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6" name="Oval 15" descr="Large confetti"/>
            <p:cNvSpPr>
              <a:spLocks noChangeArrowheads="1"/>
            </p:cNvSpPr>
            <p:nvPr/>
          </p:nvSpPr>
          <p:spPr bwMode="auto">
            <a:xfrm>
              <a:off x="3160" y="1219"/>
              <a:ext cx="834" cy="344"/>
            </a:xfrm>
            <a:prstGeom prst="ellipse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课程名</a:t>
              </a:r>
            </a:p>
          </p:txBody>
        </p:sp>
        <p:sp>
          <p:nvSpPr>
            <p:cNvPr id="54287" name="Oval 16" descr="Large confetti"/>
            <p:cNvSpPr>
              <a:spLocks noChangeArrowheads="1"/>
            </p:cNvSpPr>
            <p:nvPr/>
          </p:nvSpPr>
          <p:spPr bwMode="auto">
            <a:xfrm>
              <a:off x="4120" y="1219"/>
              <a:ext cx="834" cy="344"/>
            </a:xfrm>
            <a:prstGeom prst="ellipse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先修课</a:t>
              </a:r>
            </a:p>
          </p:txBody>
        </p:sp>
        <p:sp>
          <p:nvSpPr>
            <p:cNvPr id="54288" name="Oval 17" descr="Large confetti"/>
            <p:cNvSpPr>
              <a:spLocks noChangeArrowheads="1"/>
            </p:cNvSpPr>
            <p:nvPr/>
          </p:nvSpPr>
          <p:spPr bwMode="auto">
            <a:xfrm>
              <a:off x="5131" y="1219"/>
              <a:ext cx="562" cy="344"/>
            </a:xfrm>
            <a:prstGeom prst="ellipse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学分</a:t>
              </a:r>
            </a:p>
          </p:txBody>
        </p:sp>
        <p:sp>
          <p:nvSpPr>
            <p:cNvPr id="54289" name="Line 18"/>
            <p:cNvSpPr>
              <a:spLocks noChangeShapeType="1"/>
            </p:cNvSpPr>
            <p:nvPr/>
          </p:nvSpPr>
          <p:spPr bwMode="auto">
            <a:xfrm flipH="1" flipV="1">
              <a:off x="3473" y="2324"/>
              <a:ext cx="687" cy="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0" name="Line 19"/>
            <p:cNvSpPr>
              <a:spLocks noChangeShapeType="1"/>
            </p:cNvSpPr>
            <p:nvPr/>
          </p:nvSpPr>
          <p:spPr bwMode="auto">
            <a:xfrm flipH="1" flipV="1">
              <a:off x="3625" y="1556"/>
              <a:ext cx="679" cy="5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1" name="Line 20"/>
            <p:cNvSpPr>
              <a:spLocks noChangeShapeType="1"/>
            </p:cNvSpPr>
            <p:nvPr/>
          </p:nvSpPr>
          <p:spPr bwMode="auto">
            <a:xfrm flipV="1">
              <a:off x="4784" y="1560"/>
              <a:ext cx="624" cy="5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2" name="Oval 21" descr="Large confetti"/>
            <p:cNvSpPr>
              <a:spLocks noChangeArrowheads="1"/>
            </p:cNvSpPr>
            <p:nvPr/>
          </p:nvSpPr>
          <p:spPr bwMode="auto">
            <a:xfrm>
              <a:off x="2712" y="3101"/>
              <a:ext cx="562" cy="344"/>
            </a:xfrm>
            <a:prstGeom prst="ellipse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成绩</a:t>
              </a:r>
            </a:p>
          </p:txBody>
        </p:sp>
        <p:sp>
          <p:nvSpPr>
            <p:cNvPr id="54293" name="Line 22"/>
            <p:cNvSpPr>
              <a:spLocks noChangeShapeType="1"/>
            </p:cNvSpPr>
            <p:nvPr/>
          </p:nvSpPr>
          <p:spPr bwMode="auto">
            <a:xfrm>
              <a:off x="2993" y="2752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4" name="AutoShape 23"/>
            <p:cNvSpPr>
              <a:spLocks noChangeArrowheads="1"/>
            </p:cNvSpPr>
            <p:nvPr/>
          </p:nvSpPr>
          <p:spPr bwMode="auto">
            <a:xfrm>
              <a:off x="567" y="3344"/>
              <a:ext cx="1088" cy="630"/>
            </a:xfrm>
            <a:prstGeom prst="wedgeRoundRectCallout">
              <a:avLst>
                <a:gd name="adj1" fmla="val 41083"/>
                <a:gd name="adj2" fmla="val -172542"/>
                <a:gd name="adj3" fmla="val 1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用矩形表示实体集，在框内写上实体名</a:t>
              </a:r>
            </a:p>
          </p:txBody>
        </p:sp>
        <p:sp>
          <p:nvSpPr>
            <p:cNvPr id="54295" name="AutoShape 24"/>
            <p:cNvSpPr>
              <a:spLocks noChangeArrowheads="1"/>
            </p:cNvSpPr>
            <p:nvPr/>
          </p:nvSpPr>
          <p:spPr bwMode="auto">
            <a:xfrm>
              <a:off x="2971" y="604"/>
              <a:ext cx="998" cy="422"/>
            </a:xfrm>
            <a:prstGeom prst="wedgeRoundRectCallout">
              <a:avLst>
                <a:gd name="adj1" fmla="val -90681"/>
                <a:gd name="adj2" fmla="val 72273"/>
                <a:gd name="adj3" fmla="val 1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 eaLnBrk="1" hangingPunct="1"/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用椭圆表示实体的属性</a:t>
              </a:r>
            </a:p>
          </p:txBody>
        </p:sp>
        <p:sp>
          <p:nvSpPr>
            <p:cNvPr id="54296" name="AutoShape 25"/>
            <p:cNvSpPr>
              <a:spLocks noChangeArrowheads="1"/>
            </p:cNvSpPr>
            <p:nvPr/>
          </p:nvSpPr>
          <p:spPr bwMode="auto">
            <a:xfrm>
              <a:off x="60" y="2327"/>
              <a:ext cx="960" cy="630"/>
            </a:xfrm>
            <a:prstGeom prst="wedgeRoundRectCallout">
              <a:avLst>
                <a:gd name="adj1" fmla="val 47083"/>
                <a:gd name="adj2" fmla="val -128889"/>
                <a:gd name="adj3" fmla="val 1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 eaLnBrk="1" hangingPunct="1"/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用无向边把实体与其属性连接起来</a:t>
              </a:r>
            </a:p>
          </p:txBody>
        </p:sp>
        <p:sp>
          <p:nvSpPr>
            <p:cNvPr id="54297" name="AutoShape 26"/>
            <p:cNvSpPr>
              <a:spLocks noChangeArrowheads="1"/>
            </p:cNvSpPr>
            <p:nvPr/>
          </p:nvSpPr>
          <p:spPr bwMode="auto">
            <a:xfrm>
              <a:off x="3470" y="3552"/>
              <a:ext cx="1122" cy="422"/>
            </a:xfrm>
            <a:prstGeom prst="wedgeRoundRectCallout">
              <a:avLst>
                <a:gd name="adj1" fmla="val -74241"/>
                <a:gd name="adj2" fmla="val -269431"/>
                <a:gd name="adj3" fmla="val 1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用菱形表示实体间的联系</a:t>
              </a:r>
            </a:p>
          </p:txBody>
        </p:sp>
        <p:sp>
          <p:nvSpPr>
            <p:cNvPr id="54298" name="AutoShape 27"/>
            <p:cNvSpPr>
              <a:spLocks noChangeArrowheads="1"/>
            </p:cNvSpPr>
            <p:nvPr/>
          </p:nvSpPr>
          <p:spPr bwMode="auto">
            <a:xfrm>
              <a:off x="3923" y="2865"/>
              <a:ext cx="1270" cy="422"/>
            </a:xfrm>
            <a:prstGeom prst="wedgeRoundRectCallout">
              <a:avLst>
                <a:gd name="adj1" fmla="val -68505"/>
                <a:gd name="adj2" fmla="val -172273"/>
                <a:gd name="adj3" fmla="val 1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 eaLnBrk="1" hangingPunct="1"/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将参与联系的实体用线段连接</a:t>
              </a:r>
            </a:p>
          </p:txBody>
        </p:sp>
        <p:sp>
          <p:nvSpPr>
            <p:cNvPr id="54299" name="Rectangle 28"/>
            <p:cNvSpPr>
              <a:spLocks noChangeArrowheads="1"/>
            </p:cNvSpPr>
            <p:nvPr/>
          </p:nvSpPr>
          <p:spPr bwMode="auto">
            <a:xfrm>
              <a:off x="2177" y="2084"/>
              <a:ext cx="192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3600">
                  <a:latin typeface="华文新魏" pitchFamily="2" charset="-122"/>
                  <a:ea typeface="华文新魏" pitchFamily="2" charset="-122"/>
                </a:rPr>
                <a:t>m</a:t>
              </a:r>
            </a:p>
          </p:txBody>
        </p:sp>
        <p:sp>
          <p:nvSpPr>
            <p:cNvPr id="54300" name="Rectangle 29"/>
            <p:cNvSpPr>
              <a:spLocks noChangeArrowheads="1"/>
            </p:cNvSpPr>
            <p:nvPr/>
          </p:nvSpPr>
          <p:spPr bwMode="auto">
            <a:xfrm>
              <a:off x="3617" y="2084"/>
              <a:ext cx="192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3600">
                  <a:latin typeface="华文新魏" pitchFamily="2" charset="-122"/>
                  <a:ea typeface="华文新魏" pitchFamily="2" charset="-122"/>
                </a:rPr>
                <a:t>n</a:t>
              </a:r>
            </a:p>
          </p:txBody>
        </p:sp>
        <p:sp>
          <p:nvSpPr>
            <p:cNvPr id="54301" name="AutoShape 30"/>
            <p:cNvSpPr>
              <a:spLocks noChangeArrowheads="1"/>
            </p:cNvSpPr>
            <p:nvPr/>
          </p:nvSpPr>
          <p:spPr bwMode="auto">
            <a:xfrm>
              <a:off x="1973" y="2736"/>
              <a:ext cx="635" cy="422"/>
            </a:xfrm>
            <a:prstGeom prst="wedgeRoundRectCallout">
              <a:avLst>
                <a:gd name="adj1" fmla="val -1653"/>
                <a:gd name="adj2" fmla="val -141708"/>
                <a:gd name="adj3" fmla="val 1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 eaLnBrk="1" hangingPunct="1"/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联系的</a:t>
              </a:r>
            </a:p>
            <a:p>
              <a:pPr algn="ctr" eaLnBrk="1" hangingPunct="1"/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数量</a:t>
              </a:r>
            </a:p>
          </p:txBody>
        </p:sp>
        <p:sp>
          <p:nvSpPr>
            <p:cNvPr id="54302" name="Line 31"/>
            <p:cNvSpPr>
              <a:spLocks noChangeShapeType="1"/>
            </p:cNvSpPr>
            <p:nvPr/>
          </p:nvSpPr>
          <p:spPr bwMode="auto">
            <a:xfrm>
              <a:off x="4544" y="1560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3" name="AutoShape 32"/>
            <p:cNvSpPr>
              <a:spLocks noChangeArrowheads="1"/>
            </p:cNvSpPr>
            <p:nvPr/>
          </p:nvSpPr>
          <p:spPr bwMode="auto">
            <a:xfrm>
              <a:off x="2426" y="3748"/>
              <a:ext cx="589" cy="422"/>
            </a:xfrm>
            <a:prstGeom prst="wedgeRoundRectCallout">
              <a:avLst>
                <a:gd name="adj1" fmla="val 32852"/>
                <a:gd name="adj2" fmla="val -118245"/>
                <a:gd name="adj3" fmla="val 1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联系也有属性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4757738" y="2522538"/>
            <a:ext cx="4029075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0" i="0">
                <a:latin typeface="华文新魏" pitchFamily="2" charset="-122"/>
              </a:rPr>
              <a:t>形成</a:t>
            </a:r>
            <a:r>
              <a:rPr lang="zh-CN" altLang="en-US" sz="2400" i="0">
                <a:latin typeface="Times New Roman" pitchFamily="18" charset="0"/>
              </a:rPr>
              <a:t>“</a:t>
            </a:r>
            <a:r>
              <a:rPr lang="zh-CN" altLang="en-US" sz="2400" i="0">
                <a:latin typeface="华文新魏" pitchFamily="2" charset="-122"/>
              </a:rPr>
              <a:t>库</a:t>
            </a:r>
            <a:r>
              <a:rPr lang="zh-CN" altLang="en-US" sz="2400" i="0">
                <a:latin typeface="Times New Roman" pitchFamily="18" charset="0"/>
              </a:rPr>
              <a:t>”</a:t>
            </a:r>
            <a:r>
              <a:rPr lang="zh-CN" altLang="en-US" sz="2400" b="0" i="0">
                <a:latin typeface="华文新魏" pitchFamily="2" charset="-122"/>
              </a:rPr>
              <a:t>，实现</a:t>
            </a:r>
            <a:r>
              <a:rPr lang="zh-CN" altLang="en-US" sz="2400" i="0">
                <a:latin typeface="Times New Roman" pitchFamily="18" charset="0"/>
              </a:rPr>
              <a:t>“</a:t>
            </a:r>
            <a:r>
              <a:rPr lang="zh-CN" altLang="en-US" sz="2400" i="0">
                <a:latin typeface="华文新魏" pitchFamily="2" charset="-122"/>
              </a:rPr>
              <a:t>积累</a:t>
            </a:r>
            <a:r>
              <a:rPr lang="zh-CN" altLang="en-US" sz="2400" i="0">
                <a:latin typeface="Times New Roman" pitchFamily="18" charset="0"/>
              </a:rPr>
              <a:t>”</a:t>
            </a:r>
            <a:endParaRPr lang="zh-CN" altLang="en-US" sz="2400" b="0" i="0">
              <a:latin typeface="华文新魏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0" i="0">
                <a:latin typeface="华文新魏" pitchFamily="2" charset="-122"/>
              </a:rPr>
              <a:t>应用</a:t>
            </a:r>
            <a:r>
              <a:rPr lang="zh-CN" altLang="en-US" sz="2400" i="0">
                <a:latin typeface="Times New Roman" pitchFamily="18" charset="0"/>
              </a:rPr>
              <a:t>“</a:t>
            </a:r>
            <a:r>
              <a:rPr lang="zh-CN" altLang="en-US" sz="2400" i="0">
                <a:latin typeface="华文新魏" pitchFamily="2" charset="-122"/>
              </a:rPr>
              <a:t>库</a:t>
            </a:r>
            <a:r>
              <a:rPr lang="zh-CN" altLang="en-US" sz="2400" i="0">
                <a:latin typeface="Times New Roman" pitchFamily="18" charset="0"/>
              </a:rPr>
              <a:t>”</a:t>
            </a:r>
            <a:r>
              <a:rPr lang="en-US" altLang="zh-CN" sz="2400" b="0" i="0">
                <a:latin typeface="华文新魏" pitchFamily="2" charset="-122"/>
              </a:rPr>
              <a:t>, </a:t>
            </a:r>
            <a:r>
              <a:rPr lang="zh-CN" altLang="en-US" sz="2400" b="0" i="0">
                <a:latin typeface="华文新魏" pitchFamily="2" charset="-122"/>
              </a:rPr>
              <a:t>实现积累的效益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i="0">
                <a:latin typeface="Times New Roman" pitchFamily="18" charset="0"/>
              </a:rPr>
              <a:t>“</a:t>
            </a:r>
            <a:r>
              <a:rPr lang="zh-CN" altLang="en-US" sz="2400" i="0">
                <a:latin typeface="华文新魏" pitchFamily="2" charset="-122"/>
              </a:rPr>
              <a:t>库</a:t>
            </a:r>
            <a:r>
              <a:rPr lang="zh-CN" altLang="en-US" sz="2400" i="0">
                <a:latin typeface="Times New Roman" pitchFamily="18" charset="0"/>
              </a:rPr>
              <a:t>”</a:t>
            </a:r>
            <a:r>
              <a:rPr lang="zh-CN" altLang="en-US" sz="2400" b="0" i="0">
                <a:latin typeface="华文新魏" pitchFamily="2" charset="-122"/>
              </a:rPr>
              <a:t>的管理与控制</a:t>
            </a:r>
          </a:p>
        </p:txBody>
      </p:sp>
      <p:grpSp>
        <p:nvGrpSpPr>
          <p:cNvPr id="9219" name="Group 10"/>
          <p:cNvGrpSpPr>
            <a:grpSpLocks/>
          </p:cNvGrpSpPr>
          <p:nvPr/>
        </p:nvGrpSpPr>
        <p:grpSpPr bwMode="auto">
          <a:xfrm>
            <a:off x="957263" y="1457325"/>
            <a:ext cx="3557587" cy="2586038"/>
            <a:chOff x="2731" y="2400"/>
            <a:chExt cx="2112" cy="1476"/>
          </a:xfrm>
        </p:grpSpPr>
        <p:pic>
          <p:nvPicPr>
            <p:cNvPr id="9224" name="Picture 5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59" y="2523"/>
              <a:ext cx="1361" cy="1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5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752" y="2448"/>
              <a:ext cx="726" cy="1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26" name="Rectangle 9"/>
            <p:cNvSpPr>
              <a:spLocks noChangeArrowheads="1"/>
            </p:cNvSpPr>
            <p:nvPr/>
          </p:nvSpPr>
          <p:spPr bwMode="auto">
            <a:xfrm>
              <a:off x="2731" y="2400"/>
              <a:ext cx="2112" cy="14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9220" name="Text Box 11"/>
          <p:cNvSpPr txBox="1">
            <a:spLocks noChangeArrowheads="1"/>
          </p:cNvSpPr>
          <p:nvPr/>
        </p:nvSpPr>
        <p:spPr bwMode="auto">
          <a:xfrm>
            <a:off x="290513" y="4379913"/>
            <a:ext cx="6180137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2400" i="0">
                <a:ea typeface="楷体_GB2312" pitchFamily="49" charset="-122"/>
              </a:rPr>
              <a:t>纸面数据 </a:t>
            </a:r>
            <a:r>
              <a:rPr lang="en-US" altLang="zh-CN" sz="2400" i="0">
                <a:ea typeface="楷体_GB2312" pitchFamily="49" charset="-122"/>
              </a:rPr>
              <a:t>vs. </a:t>
            </a:r>
            <a:r>
              <a:rPr lang="zh-CN" altLang="en-US" sz="2400" i="0">
                <a:ea typeface="楷体_GB2312" pitchFamily="49" charset="-122"/>
              </a:rPr>
              <a:t>电子数据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2400" i="0">
                <a:ea typeface="楷体_GB2312" pitchFamily="49" charset="-122"/>
              </a:rPr>
              <a:t>单一数据文件 </a:t>
            </a:r>
            <a:r>
              <a:rPr lang="en-US" altLang="zh-CN" sz="2400" i="0">
                <a:ea typeface="楷体_GB2312" pitchFamily="49" charset="-122"/>
              </a:rPr>
              <a:t>vs. </a:t>
            </a:r>
            <a:r>
              <a:rPr lang="zh-CN" altLang="en-US" sz="2400" i="0">
                <a:ea typeface="楷体_GB2312" pitchFamily="49" charset="-122"/>
              </a:rPr>
              <a:t>数据库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2400" i="0">
                <a:ea typeface="楷体_GB2312" pitchFamily="49" charset="-122"/>
              </a:rPr>
              <a:t>数据产生的分散化 </a:t>
            </a:r>
            <a:r>
              <a:rPr lang="en-US" altLang="zh-CN" sz="2400" i="0">
                <a:ea typeface="楷体_GB2312" pitchFamily="49" charset="-122"/>
              </a:rPr>
              <a:t>vs. </a:t>
            </a:r>
            <a:r>
              <a:rPr lang="zh-CN" altLang="en-US" sz="2400" i="0">
                <a:ea typeface="楷体_GB2312" pitchFamily="49" charset="-122"/>
              </a:rPr>
              <a:t>数据应用的共享化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2400" i="0">
                <a:ea typeface="楷体_GB2312" pitchFamily="49" charset="-122"/>
              </a:rPr>
              <a:t>小规模数据 </a:t>
            </a:r>
            <a:r>
              <a:rPr lang="en-US" altLang="zh-CN" sz="2400" i="0">
                <a:ea typeface="楷体_GB2312" pitchFamily="49" charset="-122"/>
              </a:rPr>
              <a:t>vs. </a:t>
            </a:r>
            <a:r>
              <a:rPr lang="zh-CN" altLang="en-US" sz="2400" i="0">
                <a:ea typeface="楷体_GB2312" pitchFamily="49" charset="-122"/>
              </a:rPr>
              <a:t>大规模数据</a:t>
            </a:r>
          </a:p>
        </p:txBody>
      </p:sp>
      <p:sp>
        <p:nvSpPr>
          <p:cNvPr id="9221" name="Text Box 12"/>
          <p:cNvSpPr txBox="1">
            <a:spLocks noChangeArrowheads="1"/>
          </p:cNvSpPr>
          <p:nvPr/>
        </p:nvSpPr>
        <p:spPr bwMode="auto">
          <a:xfrm>
            <a:off x="5995988" y="493713"/>
            <a:ext cx="2041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i="0"/>
              <a:t>数据与数据库</a:t>
            </a:r>
          </a:p>
        </p:txBody>
      </p:sp>
      <p:sp>
        <p:nvSpPr>
          <p:cNvPr id="9222" name="Text Box 14"/>
          <p:cNvSpPr txBox="1">
            <a:spLocks noChangeArrowheads="1"/>
          </p:cNvSpPr>
          <p:nvPr/>
        </p:nvSpPr>
        <p:spPr bwMode="auto">
          <a:xfrm>
            <a:off x="5783263" y="1781175"/>
            <a:ext cx="1508125" cy="7016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4000" i="0">
                <a:solidFill>
                  <a:schemeClr val="bg1"/>
                </a:solidFill>
              </a:rPr>
              <a:t>数据</a:t>
            </a:r>
          </a:p>
        </p:txBody>
      </p:sp>
      <p:sp>
        <p:nvSpPr>
          <p:cNvPr id="9223" name="Text Box 16"/>
          <p:cNvSpPr txBox="1">
            <a:spLocks noChangeArrowheads="1"/>
          </p:cNvSpPr>
          <p:nvPr/>
        </p:nvSpPr>
        <p:spPr bwMode="auto">
          <a:xfrm>
            <a:off x="377825" y="271463"/>
            <a:ext cx="381635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(2)</a:t>
            </a:r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数据为什么要管理</a:t>
            </a: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395413" y="387350"/>
            <a:ext cx="6096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rgbClr val="FF3300"/>
              </a:buClr>
            </a:pPr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码在</a:t>
            </a: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E-R</a:t>
            </a:r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图中的表示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85725" y="1582738"/>
            <a:ext cx="8726488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800" i="0"/>
              <a:t>实体集属性中作为主码的一部分的属性用</a:t>
            </a:r>
            <a:r>
              <a:rPr lang="zh-CN" altLang="en-US" sz="2800" i="0" u="sng">
                <a:solidFill>
                  <a:srgbClr val="FF3300"/>
                </a:solidFill>
              </a:rPr>
              <a:t>下划线</a:t>
            </a:r>
            <a:r>
              <a:rPr lang="zh-CN" altLang="en-US" sz="2800" i="0"/>
              <a:t>来标明。</a:t>
            </a: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107950" y="3284538"/>
            <a:ext cx="8847138" cy="2881312"/>
            <a:chOff x="48" y="2352"/>
            <a:chExt cx="5664" cy="1766"/>
          </a:xfrm>
        </p:grpSpPr>
        <p:sp>
          <p:nvSpPr>
            <p:cNvPr id="55301" name="Text Box 5"/>
            <p:cNvSpPr txBox="1">
              <a:spLocks noChangeArrowheads="1"/>
            </p:cNvSpPr>
            <p:nvPr/>
          </p:nvSpPr>
          <p:spPr bwMode="auto">
            <a:xfrm>
              <a:off x="1029" y="3371"/>
              <a:ext cx="840" cy="498"/>
            </a:xfrm>
            <a:prstGeom prst="rect">
              <a:avLst/>
            </a:prstGeom>
            <a:solidFill>
              <a:srgbClr val="33CCCC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4400">
                  <a:solidFill>
                    <a:schemeClr val="tx2"/>
                  </a:solidFill>
                  <a:ea typeface="华文新魏" pitchFamily="2" charset="-122"/>
                </a:rPr>
                <a:t>学生</a:t>
              </a:r>
            </a:p>
          </p:txBody>
        </p:sp>
        <p:sp>
          <p:nvSpPr>
            <p:cNvPr id="55302" name="Text Box 6"/>
            <p:cNvSpPr txBox="1">
              <a:spLocks noChangeArrowheads="1"/>
            </p:cNvSpPr>
            <p:nvPr/>
          </p:nvSpPr>
          <p:spPr bwMode="auto">
            <a:xfrm>
              <a:off x="3940" y="3419"/>
              <a:ext cx="838" cy="498"/>
            </a:xfrm>
            <a:prstGeom prst="rect">
              <a:avLst/>
            </a:prstGeom>
            <a:solidFill>
              <a:srgbClr val="33CCCC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4400">
                  <a:solidFill>
                    <a:schemeClr val="tx2"/>
                  </a:solidFill>
                  <a:ea typeface="华文新魏" pitchFamily="2" charset="-122"/>
                </a:rPr>
                <a:t>课程</a:t>
              </a:r>
            </a:p>
          </p:txBody>
        </p:sp>
        <p:sp>
          <p:nvSpPr>
            <p:cNvPr id="55303" name="AutoShape 7"/>
            <p:cNvSpPr>
              <a:spLocks noChangeArrowheads="1"/>
            </p:cNvSpPr>
            <p:nvPr/>
          </p:nvSpPr>
          <p:spPr bwMode="auto">
            <a:xfrm>
              <a:off x="2400" y="3110"/>
              <a:ext cx="960" cy="1008"/>
            </a:xfrm>
            <a:prstGeom prst="diamond">
              <a:avLst/>
            </a:prstGeom>
            <a:solidFill>
              <a:srgbClr val="808000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4400">
                  <a:solidFill>
                    <a:schemeClr val="tx2"/>
                  </a:solidFill>
                  <a:ea typeface="华文新魏" pitchFamily="2" charset="-122"/>
                </a:rPr>
                <a:t>选修</a:t>
              </a:r>
            </a:p>
          </p:txBody>
        </p:sp>
        <p:sp>
          <p:nvSpPr>
            <p:cNvPr id="55304" name="Oval 8" descr="Large confetti"/>
            <p:cNvSpPr>
              <a:spLocks noChangeArrowheads="1"/>
            </p:cNvSpPr>
            <p:nvPr/>
          </p:nvSpPr>
          <p:spPr bwMode="auto">
            <a:xfrm>
              <a:off x="48" y="2352"/>
              <a:ext cx="864" cy="432"/>
            </a:xfrm>
            <a:prstGeom prst="ellipse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800">
                  <a:solidFill>
                    <a:schemeClr val="tx2"/>
                  </a:solidFill>
                  <a:ea typeface="华文新魏" pitchFamily="2" charset="-122"/>
                </a:rPr>
                <a:t>姓名</a:t>
              </a:r>
            </a:p>
          </p:txBody>
        </p:sp>
        <p:sp>
          <p:nvSpPr>
            <p:cNvPr id="55305" name="Oval 9" descr="Large confetti"/>
            <p:cNvSpPr>
              <a:spLocks noChangeArrowheads="1"/>
            </p:cNvSpPr>
            <p:nvPr/>
          </p:nvSpPr>
          <p:spPr bwMode="auto">
            <a:xfrm>
              <a:off x="1008" y="2352"/>
              <a:ext cx="864" cy="432"/>
            </a:xfrm>
            <a:prstGeom prst="ellipse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u="sng">
                  <a:solidFill>
                    <a:schemeClr val="tx2"/>
                  </a:solidFill>
                  <a:ea typeface="华文新魏" pitchFamily="2" charset="-122"/>
                </a:rPr>
                <a:t>学号</a:t>
              </a:r>
              <a:endParaRPr lang="zh-CN" altLang="en-US">
                <a:latin typeface="Tahoma" pitchFamily="34" charset="0"/>
                <a:ea typeface="华文新魏" pitchFamily="2" charset="-122"/>
              </a:endParaRPr>
            </a:p>
          </p:txBody>
        </p:sp>
        <p:sp>
          <p:nvSpPr>
            <p:cNvPr id="55306" name="Oval 10" descr="Large confetti"/>
            <p:cNvSpPr>
              <a:spLocks noChangeArrowheads="1"/>
            </p:cNvSpPr>
            <p:nvPr/>
          </p:nvSpPr>
          <p:spPr bwMode="auto">
            <a:xfrm>
              <a:off x="1968" y="2352"/>
              <a:ext cx="864" cy="432"/>
            </a:xfrm>
            <a:prstGeom prst="ellipse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800">
                  <a:solidFill>
                    <a:schemeClr val="tx2"/>
                  </a:solidFill>
                  <a:ea typeface="华文新魏" pitchFamily="2" charset="-122"/>
                </a:rPr>
                <a:t>系别</a:t>
              </a:r>
            </a:p>
          </p:txBody>
        </p:sp>
        <p:sp>
          <p:nvSpPr>
            <p:cNvPr id="55307" name="Line 11"/>
            <p:cNvSpPr>
              <a:spLocks noChangeShapeType="1"/>
            </p:cNvSpPr>
            <p:nvPr/>
          </p:nvSpPr>
          <p:spPr bwMode="auto">
            <a:xfrm flipH="1">
              <a:off x="1872" y="3600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8" name="Line 12"/>
            <p:cNvSpPr>
              <a:spLocks noChangeShapeType="1"/>
            </p:cNvSpPr>
            <p:nvPr/>
          </p:nvSpPr>
          <p:spPr bwMode="auto">
            <a:xfrm>
              <a:off x="1440" y="2784"/>
              <a:ext cx="0" cy="5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9" name="Line 13"/>
            <p:cNvSpPr>
              <a:spLocks noChangeShapeType="1"/>
            </p:cNvSpPr>
            <p:nvPr/>
          </p:nvSpPr>
          <p:spPr bwMode="auto">
            <a:xfrm flipH="1" flipV="1">
              <a:off x="480" y="2784"/>
              <a:ext cx="720" cy="5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0" name="Line 14"/>
            <p:cNvSpPr>
              <a:spLocks noChangeShapeType="1"/>
            </p:cNvSpPr>
            <p:nvPr/>
          </p:nvSpPr>
          <p:spPr bwMode="auto">
            <a:xfrm flipV="1">
              <a:off x="1680" y="2784"/>
              <a:ext cx="768" cy="5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1" name="Oval 15" descr="Large confetti"/>
            <p:cNvSpPr>
              <a:spLocks noChangeArrowheads="1"/>
            </p:cNvSpPr>
            <p:nvPr/>
          </p:nvSpPr>
          <p:spPr bwMode="auto">
            <a:xfrm>
              <a:off x="2928" y="2400"/>
              <a:ext cx="864" cy="432"/>
            </a:xfrm>
            <a:prstGeom prst="ellipse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800" u="sng">
                  <a:solidFill>
                    <a:schemeClr val="tx2"/>
                  </a:solidFill>
                  <a:ea typeface="华文新魏" pitchFamily="2" charset="-122"/>
                </a:rPr>
                <a:t>课程名</a:t>
              </a:r>
            </a:p>
          </p:txBody>
        </p:sp>
        <p:sp>
          <p:nvSpPr>
            <p:cNvPr id="55312" name="Oval 16" descr="Large confetti"/>
            <p:cNvSpPr>
              <a:spLocks noChangeArrowheads="1"/>
            </p:cNvSpPr>
            <p:nvPr/>
          </p:nvSpPr>
          <p:spPr bwMode="auto">
            <a:xfrm>
              <a:off x="3888" y="2400"/>
              <a:ext cx="864" cy="432"/>
            </a:xfrm>
            <a:prstGeom prst="ellipse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800">
                  <a:solidFill>
                    <a:schemeClr val="tx2"/>
                  </a:solidFill>
                  <a:ea typeface="华文新魏" pitchFamily="2" charset="-122"/>
                </a:rPr>
                <a:t>先修课</a:t>
              </a:r>
            </a:p>
          </p:txBody>
        </p:sp>
        <p:sp>
          <p:nvSpPr>
            <p:cNvPr id="55313" name="Oval 17" descr="Large confetti"/>
            <p:cNvSpPr>
              <a:spLocks noChangeArrowheads="1"/>
            </p:cNvSpPr>
            <p:nvPr/>
          </p:nvSpPr>
          <p:spPr bwMode="auto">
            <a:xfrm>
              <a:off x="4800" y="2400"/>
              <a:ext cx="912" cy="432"/>
            </a:xfrm>
            <a:prstGeom prst="ellipse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>
                  <a:solidFill>
                    <a:schemeClr val="tx2"/>
                  </a:solidFill>
                  <a:ea typeface="华文新魏" pitchFamily="2" charset="-122"/>
                </a:rPr>
                <a:t>学分</a:t>
              </a:r>
            </a:p>
          </p:txBody>
        </p:sp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320" y="2832"/>
              <a:ext cx="0" cy="5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5" name="Line 19"/>
            <p:cNvSpPr>
              <a:spLocks noChangeShapeType="1"/>
            </p:cNvSpPr>
            <p:nvPr/>
          </p:nvSpPr>
          <p:spPr bwMode="auto">
            <a:xfrm flipH="1">
              <a:off x="3360" y="360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 flipH="1" flipV="1">
              <a:off x="3408" y="2832"/>
              <a:ext cx="720" cy="5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7" name="Line 21"/>
            <p:cNvSpPr>
              <a:spLocks noChangeShapeType="1"/>
            </p:cNvSpPr>
            <p:nvPr/>
          </p:nvSpPr>
          <p:spPr bwMode="auto">
            <a:xfrm flipV="1">
              <a:off x="4512" y="2832"/>
              <a:ext cx="768" cy="5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469900"/>
            <a:ext cx="8540750" cy="6731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kumimoji="1" lang="en-US" altLang="zh-CN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E-R</a:t>
            </a:r>
            <a:r>
              <a:rPr kumimoji="1" lang="zh-CN" altLang="en-US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图示例</a:t>
            </a:r>
            <a:endParaRPr kumimoji="1" lang="en-US" altLang="zh-CN" sz="2800" b="1" kern="1200" dirty="0" smtClean="0">
              <a:solidFill>
                <a:schemeClr val="accent2"/>
              </a:solidFill>
              <a:ea typeface="华文中宋" pitchFamily="2" charset="-122"/>
              <a:cs typeface="+mn-cs"/>
            </a:endParaRPr>
          </a:p>
        </p:txBody>
      </p:sp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4975" y="1300163"/>
            <a:ext cx="5832475" cy="555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7338"/>
            <a:ext cx="8229600" cy="690562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一个工厂物资管理实例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用</a:t>
            </a:r>
            <a:r>
              <a:rPr lang="en-US" altLang="zh-CN" sz="2800" smtClean="0"/>
              <a:t>E-R</a:t>
            </a:r>
            <a:r>
              <a:rPr lang="zh-CN" altLang="en-US" sz="2800" smtClean="0"/>
              <a:t>图表示某个工厂物资管理的概念模型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b="1" smtClean="0"/>
              <a:t>实体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smtClean="0"/>
              <a:t>仓库： 仓库号、面积、电话号码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smtClean="0"/>
              <a:t>零件 ：零件号、名称、规格、单价、描述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smtClean="0"/>
              <a:t>供应商：供应商号、姓名、地址、电话号码、帐号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smtClean="0"/>
              <a:t>项目：项目号、预算、开工日期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smtClean="0"/>
              <a:t>职工：职工号、姓名、年龄、职称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一个</a:t>
            </a:r>
            <a:r>
              <a:rPr kumimoji="1" lang="zh-CN" altLang="en-US" sz="2800" b="1" kern="1200" dirty="0" smtClean="0">
                <a:solidFill>
                  <a:schemeClr val="accent2"/>
                </a:solidFill>
                <a:ea typeface="华文中宋" pitchFamily="2" charset="-122"/>
              </a:rPr>
              <a:t>工厂物资管理</a:t>
            </a:r>
            <a:r>
              <a:rPr kumimoji="1" lang="zh-CN" altLang="en-US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实例</a:t>
            </a:r>
          </a:p>
        </p:txBody>
      </p:sp>
      <p:sp>
        <p:nvSpPr>
          <p:cNvPr id="5939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574800"/>
            <a:ext cx="8435975" cy="449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smtClean="0"/>
              <a:t>实体之间的联系</a:t>
            </a:r>
            <a:r>
              <a:rPr lang="zh-CN" altLang="en-US" sz="2800" smtClean="0"/>
              <a:t>如下： 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sz="2200" smtClean="0"/>
              <a:t> </a:t>
            </a:r>
            <a:r>
              <a:rPr lang="en-US" altLang="zh-CN" sz="2200" smtClean="0"/>
              <a:t>(1)</a:t>
            </a:r>
            <a:r>
              <a:rPr lang="zh-CN" altLang="en-US" sz="2200" smtClean="0"/>
              <a:t>一个仓库可以存放多种零件，一种零件可以存放在多个仓库中。仓库和零件具有多对多的联系。用库存量来表示某种零件在某个仓库中的数量。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sz="2200" smtClean="0"/>
              <a:t>(2)</a:t>
            </a:r>
            <a:r>
              <a:rPr lang="zh-CN" altLang="en-US" sz="2200" smtClean="0"/>
              <a:t>一个仓库有多个职工当仓库保管员，一个职工只能在一个仓库工作，仓库和职工之间是一对多的联系。职工实体型中具有一对多的联系。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sz="2200" smtClean="0"/>
              <a:t>(3)</a:t>
            </a:r>
            <a:r>
              <a:rPr lang="zh-CN" altLang="en-US" sz="2200" smtClean="0"/>
              <a:t>职工之间具有领导</a:t>
            </a:r>
            <a:r>
              <a:rPr lang="en-US" altLang="zh-CN" sz="2200" smtClean="0"/>
              <a:t>-</a:t>
            </a:r>
            <a:r>
              <a:rPr lang="zh-CN" altLang="en-US" sz="2200" smtClean="0"/>
              <a:t>被领导关系。即仓库主任领导若干保管员。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sz="2200" smtClean="0"/>
              <a:t>(4)</a:t>
            </a:r>
            <a:r>
              <a:rPr lang="zh-CN" altLang="en-US" sz="2200" smtClean="0"/>
              <a:t>供应商、项目和零件三者之间具有多对多的联系。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3"/>
          <p:cNvSpPr>
            <a:spLocks/>
          </p:cNvSpPr>
          <p:nvPr/>
        </p:nvSpPr>
        <p:spPr bwMode="auto">
          <a:xfrm>
            <a:off x="1300163" y="1312863"/>
            <a:ext cx="6659562" cy="14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kumimoji="0" lang="zh-CN" altLang="en-US" sz="3600" i="0">
                <a:solidFill>
                  <a:schemeClr val="tx2"/>
                </a:solidFill>
                <a:ea typeface="黑体" pitchFamily="49" charset="-122"/>
              </a:rPr>
              <a:t>基本数据模型：关系模型</a:t>
            </a:r>
            <a:r>
              <a:rPr kumimoji="0" lang="en-US" altLang="zh-CN" sz="3600" i="0">
                <a:solidFill>
                  <a:schemeClr val="tx2"/>
                </a:solidFill>
                <a:ea typeface="黑体" pitchFamily="49" charset="-122"/>
              </a:rPr>
              <a:t>I</a:t>
            </a:r>
            <a:br>
              <a:rPr kumimoji="0" lang="en-US" altLang="zh-CN" sz="3600" i="0">
                <a:solidFill>
                  <a:schemeClr val="tx2"/>
                </a:solidFill>
                <a:ea typeface="黑体" pitchFamily="49" charset="-122"/>
              </a:rPr>
            </a:br>
            <a:r>
              <a:rPr kumimoji="0" lang="en-US" altLang="zh-CN" sz="3600" i="0">
                <a:solidFill>
                  <a:schemeClr val="tx2"/>
                </a:solidFill>
                <a:ea typeface="黑体" pitchFamily="49" charset="-122"/>
              </a:rPr>
              <a:t>-</a:t>
            </a:r>
            <a:r>
              <a:rPr kumimoji="0" lang="zh-CN" altLang="en-US" sz="3600" i="0">
                <a:solidFill>
                  <a:schemeClr val="tx2"/>
                </a:solidFill>
                <a:ea typeface="黑体" pitchFamily="49" charset="-122"/>
              </a:rPr>
              <a:t>什么是关系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ChangeArrowheads="1"/>
          </p:cNvSpPr>
          <p:nvPr/>
        </p:nvSpPr>
        <p:spPr bwMode="auto">
          <a:xfrm>
            <a:off x="554038" y="1301750"/>
            <a:ext cx="1217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i="0">
                <a:latin typeface="宋体" pitchFamily="2" charset="-122"/>
              </a:rPr>
              <a:t>数据模型</a:t>
            </a:r>
          </a:p>
        </p:txBody>
      </p:sp>
      <p:sp>
        <p:nvSpPr>
          <p:cNvPr id="62467" name="Rectangle 10"/>
          <p:cNvSpPr>
            <a:spLocks noChangeArrowheads="1"/>
          </p:cNvSpPr>
          <p:nvPr/>
        </p:nvSpPr>
        <p:spPr bwMode="auto">
          <a:xfrm>
            <a:off x="355600" y="1828800"/>
            <a:ext cx="1446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Wingdings 2" pitchFamily="18" charset="2"/>
              <a:buChar char="u"/>
            </a:pPr>
            <a:r>
              <a:rPr lang="zh-CN" altLang="en-US" i="0">
                <a:latin typeface="宋体" pitchFamily="2" charset="-122"/>
              </a:rPr>
              <a:t>数据结构</a:t>
            </a:r>
          </a:p>
        </p:txBody>
      </p:sp>
      <p:sp>
        <p:nvSpPr>
          <p:cNvPr id="62468" name="Rectangle 11"/>
          <p:cNvSpPr>
            <a:spLocks noChangeArrowheads="1"/>
          </p:cNvSpPr>
          <p:nvPr/>
        </p:nvSpPr>
        <p:spPr bwMode="auto">
          <a:xfrm>
            <a:off x="355600" y="2352675"/>
            <a:ext cx="1446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Wingdings 2" pitchFamily="18" charset="2"/>
              <a:buChar char="v"/>
            </a:pPr>
            <a:r>
              <a:rPr lang="zh-CN" altLang="en-US" i="0">
                <a:latin typeface="宋体" pitchFamily="2" charset="-122"/>
              </a:rPr>
              <a:t>数据操作</a:t>
            </a:r>
          </a:p>
        </p:txBody>
      </p:sp>
      <p:sp>
        <p:nvSpPr>
          <p:cNvPr id="62469" name="Rectangle 12"/>
          <p:cNvSpPr>
            <a:spLocks noChangeArrowheads="1"/>
          </p:cNvSpPr>
          <p:nvPr/>
        </p:nvSpPr>
        <p:spPr bwMode="auto">
          <a:xfrm>
            <a:off x="355600" y="2876550"/>
            <a:ext cx="1704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Wingdings 2" pitchFamily="18" charset="2"/>
              <a:buChar char="w"/>
            </a:pPr>
            <a:r>
              <a:rPr lang="zh-CN" altLang="en-US" i="0">
                <a:latin typeface="宋体" pitchFamily="2" charset="-122"/>
              </a:rPr>
              <a:t>完整性约束</a:t>
            </a:r>
          </a:p>
        </p:txBody>
      </p:sp>
      <p:sp>
        <p:nvSpPr>
          <p:cNvPr id="2441229" name="Rectangle 13"/>
          <p:cNvSpPr>
            <a:spLocks noChangeArrowheads="1"/>
          </p:cNvSpPr>
          <p:nvPr/>
        </p:nvSpPr>
        <p:spPr bwMode="auto">
          <a:xfrm>
            <a:off x="2127250" y="2849563"/>
            <a:ext cx="45291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i="0">
                <a:solidFill>
                  <a:schemeClr val="accent2"/>
                </a:solidFill>
                <a:latin typeface="宋体" pitchFamily="2" charset="-122"/>
              </a:rPr>
              <a:t>为保证操作后和操作过程中产生的数据</a:t>
            </a:r>
          </a:p>
          <a:p>
            <a:pPr eaLnBrk="1" hangingPunct="1"/>
            <a:r>
              <a:rPr lang="zh-CN" altLang="en-US" i="0">
                <a:solidFill>
                  <a:schemeClr val="accent2"/>
                </a:solidFill>
                <a:latin typeface="宋体" pitchFamily="2" charset="-122"/>
              </a:rPr>
              <a:t>仍符合规定所必须遵守的约束条件</a:t>
            </a:r>
          </a:p>
        </p:txBody>
      </p:sp>
      <p:sp>
        <p:nvSpPr>
          <p:cNvPr id="2441230" name="Rectangle 14"/>
          <p:cNvSpPr>
            <a:spLocks noChangeArrowheads="1"/>
          </p:cNvSpPr>
          <p:nvPr/>
        </p:nvSpPr>
        <p:spPr bwMode="auto">
          <a:xfrm>
            <a:off x="2144713" y="2332038"/>
            <a:ext cx="4273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i="0">
                <a:solidFill>
                  <a:schemeClr val="accent2"/>
                </a:solidFill>
                <a:latin typeface="宋体" pitchFamily="2" charset="-122"/>
              </a:rPr>
              <a:t>对这些格式的数据都可能有哪些操作</a:t>
            </a:r>
          </a:p>
        </p:txBody>
      </p:sp>
      <p:sp>
        <p:nvSpPr>
          <p:cNvPr id="2441231" name="Rectangle 15"/>
          <p:cNvSpPr>
            <a:spLocks noChangeArrowheads="1"/>
          </p:cNvSpPr>
          <p:nvPr/>
        </p:nvSpPr>
        <p:spPr bwMode="auto">
          <a:xfrm>
            <a:off x="2144713" y="1808163"/>
            <a:ext cx="2228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i="0">
                <a:solidFill>
                  <a:schemeClr val="accent2"/>
                </a:solidFill>
                <a:latin typeface="宋体" pitchFamily="2" charset="-122"/>
              </a:rPr>
              <a:t>有哪些格式的数据</a:t>
            </a:r>
          </a:p>
        </p:txBody>
      </p:sp>
      <p:sp>
        <p:nvSpPr>
          <p:cNvPr id="2441232" name="Rectangle 16"/>
          <p:cNvSpPr>
            <a:spLocks noChangeArrowheads="1"/>
          </p:cNvSpPr>
          <p:nvPr/>
        </p:nvSpPr>
        <p:spPr bwMode="auto">
          <a:xfrm>
            <a:off x="2165350" y="1320800"/>
            <a:ext cx="6378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i="0">
                <a:solidFill>
                  <a:schemeClr val="accent2"/>
                </a:solidFill>
                <a:latin typeface="宋体" pitchFamily="2" charset="-122"/>
              </a:rPr>
              <a:t>刻画信息世界或数据世界的一组严格定义的概念的集合</a:t>
            </a:r>
          </a:p>
        </p:txBody>
      </p:sp>
      <p:sp>
        <p:nvSpPr>
          <p:cNvPr id="2441236" name="Rectangle 20"/>
          <p:cNvSpPr>
            <a:spLocks noChangeArrowheads="1"/>
          </p:cNvSpPr>
          <p:nvPr/>
        </p:nvSpPr>
        <p:spPr bwMode="auto">
          <a:xfrm>
            <a:off x="2984500" y="5391150"/>
            <a:ext cx="5141913" cy="12001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i="0">
                <a:solidFill>
                  <a:schemeClr val="bg1"/>
                </a:solidFill>
              </a:rPr>
              <a:t>数据库三大</a:t>
            </a:r>
            <a:r>
              <a:rPr lang="zh-CN" altLang="en-US" sz="2400" i="0">
                <a:solidFill>
                  <a:schemeClr val="bg1"/>
                </a:solidFill>
                <a:latin typeface="宋体" pitchFamily="2" charset="-122"/>
              </a:rPr>
              <a:t>经典的数据模型</a:t>
            </a:r>
          </a:p>
          <a:p>
            <a:pPr eaLnBrk="1" hangingPunct="1"/>
            <a:endParaRPr lang="zh-CN" altLang="en-US" sz="2400" i="0">
              <a:solidFill>
                <a:schemeClr val="bg1"/>
              </a:solidFill>
              <a:latin typeface="宋体" pitchFamily="2" charset="-122"/>
            </a:endParaRPr>
          </a:p>
          <a:p>
            <a:pPr eaLnBrk="1" hangingPunct="1"/>
            <a:r>
              <a:rPr lang="zh-CN" altLang="en-US" sz="2400" i="0">
                <a:solidFill>
                  <a:schemeClr val="bg1"/>
                </a:solidFill>
                <a:latin typeface="宋体" pitchFamily="2" charset="-122"/>
              </a:rPr>
              <a:t>关系模型    层次模型    网状模型</a:t>
            </a:r>
          </a:p>
        </p:txBody>
      </p:sp>
      <p:sp>
        <p:nvSpPr>
          <p:cNvPr id="2441237" name="Oval 21"/>
          <p:cNvSpPr>
            <a:spLocks noChangeArrowheads="1"/>
          </p:cNvSpPr>
          <p:nvPr/>
        </p:nvSpPr>
        <p:spPr bwMode="auto">
          <a:xfrm>
            <a:off x="2647950" y="6078538"/>
            <a:ext cx="2049463" cy="649287"/>
          </a:xfrm>
          <a:prstGeom prst="ellipse">
            <a:avLst/>
          </a:prstGeom>
          <a:solidFill>
            <a:schemeClr val="bg1"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400" i="0">
              <a:solidFill>
                <a:schemeClr val="accent2"/>
              </a:solidFill>
            </a:endParaRPr>
          </a:p>
        </p:txBody>
      </p:sp>
      <p:sp>
        <p:nvSpPr>
          <p:cNvPr id="62476" name="Text Box 16"/>
          <p:cNvSpPr txBox="1">
            <a:spLocks noChangeArrowheads="1"/>
          </p:cNvSpPr>
          <p:nvPr/>
        </p:nvSpPr>
        <p:spPr bwMode="auto">
          <a:xfrm>
            <a:off x="395288" y="282575"/>
            <a:ext cx="335915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(1)</a:t>
            </a:r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什么是数据模型</a:t>
            </a: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?</a:t>
            </a:r>
          </a:p>
        </p:txBody>
      </p:sp>
      <p:sp>
        <p:nvSpPr>
          <p:cNvPr id="2441242" name="Text Box 26"/>
          <p:cNvSpPr txBox="1">
            <a:spLocks noChangeArrowheads="1"/>
          </p:cNvSpPr>
          <p:nvPr/>
        </p:nvSpPr>
        <p:spPr bwMode="auto">
          <a:xfrm>
            <a:off x="1262063" y="3657600"/>
            <a:ext cx="1422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i="0">
                <a:solidFill>
                  <a:schemeClr val="tx2"/>
                </a:solidFill>
              </a:rPr>
              <a:t>现实世界</a:t>
            </a:r>
          </a:p>
        </p:txBody>
      </p:sp>
      <p:sp>
        <p:nvSpPr>
          <p:cNvPr id="2441244" name="Text Box 28"/>
          <p:cNvSpPr txBox="1">
            <a:spLocks noChangeArrowheads="1"/>
          </p:cNvSpPr>
          <p:nvPr/>
        </p:nvSpPr>
        <p:spPr bwMode="auto">
          <a:xfrm>
            <a:off x="3908425" y="3657600"/>
            <a:ext cx="1422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i="0">
                <a:solidFill>
                  <a:schemeClr val="tx2"/>
                </a:solidFill>
              </a:rPr>
              <a:t>信息世界</a:t>
            </a:r>
          </a:p>
        </p:txBody>
      </p:sp>
      <p:sp>
        <p:nvSpPr>
          <p:cNvPr id="2441245" name="Text Box 29"/>
          <p:cNvSpPr txBox="1">
            <a:spLocks noChangeArrowheads="1"/>
          </p:cNvSpPr>
          <p:nvPr/>
        </p:nvSpPr>
        <p:spPr bwMode="auto">
          <a:xfrm>
            <a:off x="6554788" y="3657600"/>
            <a:ext cx="1422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i="0">
                <a:solidFill>
                  <a:schemeClr val="tx2"/>
                </a:solidFill>
              </a:rPr>
              <a:t>数据世界</a:t>
            </a:r>
          </a:p>
        </p:txBody>
      </p:sp>
      <p:sp>
        <p:nvSpPr>
          <p:cNvPr id="2441246" name="AutoShape 30"/>
          <p:cNvSpPr>
            <a:spLocks noChangeArrowheads="1"/>
          </p:cNvSpPr>
          <p:nvPr/>
        </p:nvSpPr>
        <p:spPr bwMode="auto">
          <a:xfrm>
            <a:off x="2844800" y="3768725"/>
            <a:ext cx="931863" cy="236538"/>
          </a:xfrm>
          <a:prstGeom prst="rightArrow">
            <a:avLst>
              <a:gd name="adj1" fmla="val 50000"/>
              <a:gd name="adj2" fmla="val 9849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400" i="0"/>
          </a:p>
        </p:txBody>
      </p:sp>
      <p:sp>
        <p:nvSpPr>
          <p:cNvPr id="2441247" name="AutoShape 31"/>
          <p:cNvSpPr>
            <a:spLocks noChangeArrowheads="1"/>
          </p:cNvSpPr>
          <p:nvPr/>
        </p:nvSpPr>
        <p:spPr bwMode="auto">
          <a:xfrm>
            <a:off x="5502275" y="3768725"/>
            <a:ext cx="931863" cy="236538"/>
          </a:xfrm>
          <a:prstGeom prst="rightArrow">
            <a:avLst>
              <a:gd name="adj1" fmla="val 50000"/>
              <a:gd name="adj2" fmla="val 9849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400" i="0"/>
          </a:p>
        </p:txBody>
      </p:sp>
      <p:sp>
        <p:nvSpPr>
          <p:cNvPr id="2441248" name="Line 32"/>
          <p:cNvSpPr>
            <a:spLocks noChangeShapeType="1"/>
          </p:cNvSpPr>
          <p:nvPr/>
        </p:nvSpPr>
        <p:spPr bwMode="auto">
          <a:xfrm>
            <a:off x="7264400" y="4100513"/>
            <a:ext cx="0" cy="12874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41249" name="Line 33"/>
          <p:cNvSpPr>
            <a:spLocks noChangeShapeType="1"/>
          </p:cNvSpPr>
          <p:nvPr/>
        </p:nvSpPr>
        <p:spPr bwMode="auto">
          <a:xfrm>
            <a:off x="4640263" y="4114800"/>
            <a:ext cx="0" cy="2714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41250" name="Rectangle 34"/>
          <p:cNvSpPr>
            <a:spLocks noChangeArrowheads="1"/>
          </p:cNvSpPr>
          <p:nvPr/>
        </p:nvSpPr>
        <p:spPr bwMode="auto">
          <a:xfrm>
            <a:off x="2611438" y="4384675"/>
            <a:ext cx="4102100" cy="4619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i="0">
                <a:solidFill>
                  <a:schemeClr val="bg1"/>
                </a:solidFill>
              </a:rPr>
              <a:t>概念数据模型</a:t>
            </a:r>
            <a:r>
              <a:rPr lang="en-US" altLang="zh-CN" sz="2400" i="0">
                <a:solidFill>
                  <a:schemeClr val="bg1"/>
                </a:solidFill>
              </a:rPr>
              <a:t>(</a:t>
            </a:r>
            <a:r>
              <a:rPr lang="zh-CN" altLang="en-US" sz="2400" i="0">
                <a:solidFill>
                  <a:schemeClr val="bg1"/>
                </a:solidFill>
              </a:rPr>
              <a:t>简称概念模型</a:t>
            </a:r>
            <a:r>
              <a:rPr lang="en-US" altLang="zh-CN" sz="2400" i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41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41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41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41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41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41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41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41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41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41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41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4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41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41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41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41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41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41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41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41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4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4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4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4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41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41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4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4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1229" grpId="0" autoUpdateAnimBg="0"/>
      <p:bldP spid="2441230" grpId="0" autoUpdateAnimBg="0"/>
      <p:bldP spid="2441231" grpId="0" autoUpdateAnimBg="0"/>
      <p:bldP spid="2441232" grpId="0" autoUpdateAnimBg="0"/>
      <p:bldP spid="2441236" grpId="0" animBg="1"/>
      <p:bldP spid="2441237" grpId="0" animBg="1"/>
      <p:bldP spid="2441242" grpId="0"/>
      <p:bldP spid="2441244" grpId="0"/>
      <p:bldP spid="2441245" grpId="0"/>
      <p:bldP spid="2441246" grpId="0" animBg="1"/>
      <p:bldP spid="2441247" grpId="0" animBg="1"/>
      <p:bldP spid="2441248" grpId="0" animBg="1"/>
      <p:bldP spid="2441249" grpId="0" animBg="1"/>
      <p:bldP spid="244125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4"/>
          <p:cNvGrpSpPr>
            <a:grpSpLocks/>
          </p:cNvGrpSpPr>
          <p:nvPr/>
        </p:nvGrpSpPr>
        <p:grpSpPr bwMode="auto">
          <a:xfrm>
            <a:off x="2244725" y="2687638"/>
            <a:ext cx="5710238" cy="3295650"/>
            <a:chOff x="1403" y="1469"/>
            <a:chExt cx="3597" cy="2076"/>
          </a:xfrm>
        </p:grpSpPr>
        <p:pic>
          <p:nvPicPr>
            <p:cNvPr id="63515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33" y="1734"/>
              <a:ext cx="3567" cy="1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516" name="Text Box 6"/>
            <p:cNvSpPr txBox="1">
              <a:spLocks noChangeArrowheads="1"/>
            </p:cNvSpPr>
            <p:nvPr/>
          </p:nvSpPr>
          <p:spPr bwMode="auto">
            <a:xfrm>
              <a:off x="1403" y="1469"/>
              <a:ext cx="92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i="0">
                  <a:latin typeface="Times New Roman" pitchFamily="18" charset="0"/>
                  <a:ea typeface="楷体_GB2312" pitchFamily="49" charset="-122"/>
                </a:rPr>
                <a:t>学生成绩单</a:t>
              </a:r>
            </a:p>
          </p:txBody>
        </p:sp>
      </p:grpSp>
      <p:sp>
        <p:nvSpPr>
          <p:cNvPr id="2556935" name="Line 7"/>
          <p:cNvSpPr>
            <a:spLocks noChangeShapeType="1"/>
          </p:cNvSpPr>
          <p:nvPr/>
        </p:nvSpPr>
        <p:spPr bwMode="auto">
          <a:xfrm flipV="1">
            <a:off x="747713" y="2968625"/>
            <a:ext cx="1460500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56936" name="Text Box 8"/>
          <p:cNvSpPr txBox="1">
            <a:spLocks noChangeArrowheads="1"/>
          </p:cNvSpPr>
          <p:nvPr/>
        </p:nvSpPr>
        <p:spPr bwMode="auto">
          <a:xfrm>
            <a:off x="96838" y="2741613"/>
            <a:ext cx="7000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i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表名</a:t>
            </a:r>
          </a:p>
        </p:txBody>
      </p:sp>
      <p:sp>
        <p:nvSpPr>
          <p:cNvPr id="2556937" name="Line 9"/>
          <p:cNvSpPr>
            <a:spLocks noChangeShapeType="1"/>
          </p:cNvSpPr>
          <p:nvPr/>
        </p:nvSpPr>
        <p:spPr bwMode="auto">
          <a:xfrm flipV="1">
            <a:off x="1689100" y="3298825"/>
            <a:ext cx="519113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56938" name="Text Box 10"/>
          <p:cNvSpPr txBox="1">
            <a:spLocks noChangeArrowheads="1"/>
          </p:cNvSpPr>
          <p:nvPr/>
        </p:nvSpPr>
        <p:spPr bwMode="auto">
          <a:xfrm>
            <a:off x="96838" y="3127375"/>
            <a:ext cx="2036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i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表标题</a:t>
            </a:r>
            <a:r>
              <a:rPr lang="en-US" altLang="zh-CN" i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en-US" i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格式</a:t>
            </a:r>
            <a:r>
              <a:rPr lang="en-US" altLang="zh-CN" i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2556939" name="Text Box 11"/>
          <p:cNvSpPr txBox="1">
            <a:spLocks noChangeArrowheads="1"/>
          </p:cNvSpPr>
          <p:nvPr/>
        </p:nvSpPr>
        <p:spPr bwMode="auto">
          <a:xfrm>
            <a:off x="96838" y="4411663"/>
            <a:ext cx="1387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i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表内容</a:t>
            </a:r>
            <a:r>
              <a:rPr lang="en-US" altLang="zh-CN" i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en-US" i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值</a:t>
            </a:r>
            <a:r>
              <a:rPr lang="en-US" altLang="zh-CN" i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2556940" name="Line 12"/>
          <p:cNvSpPr>
            <a:spLocks noChangeShapeType="1"/>
          </p:cNvSpPr>
          <p:nvPr/>
        </p:nvSpPr>
        <p:spPr bwMode="auto">
          <a:xfrm>
            <a:off x="1400175" y="4587875"/>
            <a:ext cx="808038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56941" name="Text Box 13"/>
          <p:cNvSpPr txBox="1">
            <a:spLocks noChangeArrowheads="1"/>
          </p:cNvSpPr>
          <p:nvPr/>
        </p:nvSpPr>
        <p:spPr bwMode="auto">
          <a:xfrm>
            <a:off x="6137275" y="2384425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i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列名</a:t>
            </a:r>
          </a:p>
        </p:txBody>
      </p:sp>
      <p:sp>
        <p:nvSpPr>
          <p:cNvPr id="2556942" name="Oval 14"/>
          <p:cNvSpPr>
            <a:spLocks noChangeArrowheads="1"/>
          </p:cNvSpPr>
          <p:nvPr/>
        </p:nvSpPr>
        <p:spPr bwMode="auto">
          <a:xfrm>
            <a:off x="5368925" y="5056188"/>
            <a:ext cx="1139825" cy="384175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2556943" name="Oval 15"/>
          <p:cNvSpPr>
            <a:spLocks noChangeArrowheads="1"/>
          </p:cNvSpPr>
          <p:nvPr/>
        </p:nvSpPr>
        <p:spPr bwMode="auto">
          <a:xfrm>
            <a:off x="5381625" y="3087688"/>
            <a:ext cx="1139825" cy="384175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2556944" name="Freeform 16"/>
          <p:cNvSpPr>
            <a:spLocks/>
          </p:cNvSpPr>
          <p:nvPr/>
        </p:nvSpPr>
        <p:spPr bwMode="auto">
          <a:xfrm>
            <a:off x="5918200" y="2598738"/>
            <a:ext cx="304800" cy="476250"/>
          </a:xfrm>
          <a:custGeom>
            <a:avLst/>
            <a:gdLst>
              <a:gd name="T0" fmla="*/ 0 w 192"/>
              <a:gd name="T1" fmla="*/ 2147483646 h 300"/>
              <a:gd name="T2" fmla="*/ 0 w 192"/>
              <a:gd name="T3" fmla="*/ 0 h 300"/>
              <a:gd name="T4" fmla="*/ 2147483646 w 192"/>
              <a:gd name="T5" fmla="*/ 0 h 300"/>
              <a:gd name="T6" fmla="*/ 0 60000 65536"/>
              <a:gd name="T7" fmla="*/ 0 60000 65536"/>
              <a:gd name="T8" fmla="*/ 0 60000 65536"/>
              <a:gd name="T9" fmla="*/ 0 w 192"/>
              <a:gd name="T10" fmla="*/ 0 h 300"/>
              <a:gd name="T11" fmla="*/ 192 w 192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300">
                <a:moveTo>
                  <a:pt x="0" y="300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56945" name="Freeform 17"/>
          <p:cNvSpPr>
            <a:spLocks/>
          </p:cNvSpPr>
          <p:nvPr/>
        </p:nvSpPr>
        <p:spPr bwMode="auto">
          <a:xfrm>
            <a:off x="5918200" y="5381625"/>
            <a:ext cx="319088" cy="820738"/>
          </a:xfrm>
          <a:custGeom>
            <a:avLst/>
            <a:gdLst>
              <a:gd name="T0" fmla="*/ 0 w 201"/>
              <a:gd name="T1" fmla="*/ 0 h 609"/>
              <a:gd name="T2" fmla="*/ 0 w 201"/>
              <a:gd name="T3" fmla="*/ 2147483646 h 609"/>
              <a:gd name="T4" fmla="*/ 2147483646 w 201"/>
              <a:gd name="T5" fmla="*/ 2147483646 h 609"/>
              <a:gd name="T6" fmla="*/ 0 60000 65536"/>
              <a:gd name="T7" fmla="*/ 0 60000 65536"/>
              <a:gd name="T8" fmla="*/ 0 60000 65536"/>
              <a:gd name="T9" fmla="*/ 0 w 201"/>
              <a:gd name="T10" fmla="*/ 0 h 609"/>
              <a:gd name="T11" fmla="*/ 201 w 201"/>
              <a:gd name="T12" fmla="*/ 609 h 6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" h="609">
                <a:moveTo>
                  <a:pt x="0" y="0"/>
                </a:moveTo>
                <a:lnTo>
                  <a:pt x="0" y="609"/>
                </a:lnTo>
                <a:lnTo>
                  <a:pt x="201" y="609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56946" name="Text Box 18"/>
          <p:cNvSpPr txBox="1">
            <a:spLocks noChangeArrowheads="1"/>
          </p:cNvSpPr>
          <p:nvPr/>
        </p:nvSpPr>
        <p:spPr bwMode="auto">
          <a:xfrm>
            <a:off x="6137275" y="5957888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i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列值</a:t>
            </a:r>
          </a:p>
        </p:txBody>
      </p:sp>
      <p:sp>
        <p:nvSpPr>
          <p:cNvPr id="2556947" name="Oval 19"/>
          <p:cNvSpPr>
            <a:spLocks noChangeArrowheads="1"/>
          </p:cNvSpPr>
          <p:nvPr/>
        </p:nvSpPr>
        <p:spPr bwMode="auto">
          <a:xfrm>
            <a:off x="2089150" y="4533900"/>
            <a:ext cx="6108700" cy="396875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2556948" name="Text Box 20"/>
          <p:cNvSpPr txBox="1">
            <a:spLocks noChangeArrowheads="1"/>
          </p:cNvSpPr>
          <p:nvPr/>
        </p:nvSpPr>
        <p:spPr bwMode="auto">
          <a:xfrm>
            <a:off x="8062913" y="4029075"/>
            <a:ext cx="112871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i="0">
                <a:solidFill>
                  <a:schemeClr val="accent2"/>
                </a:solidFill>
                <a:ea typeface="楷体_GB2312" pitchFamily="49" charset="-122"/>
              </a:rPr>
              <a:t>行</a:t>
            </a:r>
            <a:r>
              <a:rPr lang="en-US" altLang="zh-CN" i="0">
                <a:solidFill>
                  <a:schemeClr val="accent2"/>
                </a:solidFill>
                <a:ea typeface="楷体_GB2312" pitchFamily="49" charset="-122"/>
              </a:rPr>
              <a:t>/</a:t>
            </a:r>
          </a:p>
          <a:p>
            <a:pPr eaLnBrk="1" hangingPunct="1"/>
            <a:r>
              <a:rPr lang="zh-CN" altLang="en-US" i="0">
                <a:solidFill>
                  <a:schemeClr val="accent2"/>
                </a:solidFill>
                <a:ea typeface="楷体_GB2312" pitchFamily="49" charset="-122"/>
              </a:rPr>
              <a:t>元组</a:t>
            </a:r>
            <a:r>
              <a:rPr lang="en-US" altLang="zh-CN" i="0">
                <a:solidFill>
                  <a:schemeClr val="accent2"/>
                </a:solidFill>
                <a:ea typeface="楷体_GB2312" pitchFamily="49" charset="-122"/>
              </a:rPr>
              <a:t>/</a:t>
            </a:r>
          </a:p>
          <a:p>
            <a:pPr eaLnBrk="1" hangingPunct="1"/>
            <a:r>
              <a:rPr lang="zh-CN" altLang="en-US" i="0">
                <a:solidFill>
                  <a:schemeClr val="accent2"/>
                </a:solidFill>
                <a:ea typeface="楷体_GB2312" pitchFamily="49" charset="-122"/>
              </a:rPr>
              <a:t>记录</a:t>
            </a:r>
          </a:p>
          <a:p>
            <a:pPr eaLnBrk="1" hangingPunct="1"/>
            <a:r>
              <a:rPr lang="en-US" altLang="zh-CN" i="0">
                <a:solidFill>
                  <a:schemeClr val="accent2"/>
                </a:solidFill>
                <a:ea typeface="楷体_GB2312" pitchFamily="49" charset="-122"/>
              </a:rPr>
              <a:t>( row /</a:t>
            </a:r>
          </a:p>
          <a:p>
            <a:pPr eaLnBrk="1" hangingPunct="1"/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tuple</a:t>
            </a:r>
            <a:r>
              <a:rPr lang="en-US" altLang="zh-CN" i="0">
                <a:solidFill>
                  <a:schemeClr val="accent2"/>
                </a:solidFill>
                <a:ea typeface="楷体_GB2312" pitchFamily="49" charset="-122"/>
              </a:rPr>
              <a:t> /</a:t>
            </a:r>
          </a:p>
          <a:p>
            <a:pPr eaLnBrk="1" hangingPunct="1"/>
            <a:r>
              <a:rPr lang="en-US" altLang="zh-CN" i="0">
                <a:solidFill>
                  <a:schemeClr val="accent2"/>
                </a:solidFill>
                <a:ea typeface="楷体_GB2312" pitchFamily="49" charset="-122"/>
              </a:rPr>
              <a:t>record )</a:t>
            </a:r>
          </a:p>
        </p:txBody>
      </p:sp>
      <p:sp>
        <p:nvSpPr>
          <p:cNvPr id="2556949" name="Oval 21"/>
          <p:cNvSpPr>
            <a:spLocks noChangeArrowheads="1"/>
          </p:cNvSpPr>
          <p:nvPr/>
        </p:nvSpPr>
        <p:spPr bwMode="auto">
          <a:xfrm>
            <a:off x="4100513" y="2551113"/>
            <a:ext cx="649287" cy="353695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2556950" name="Text Box 22"/>
          <p:cNvSpPr txBox="1">
            <a:spLocks noChangeArrowheads="1"/>
          </p:cNvSpPr>
          <p:nvPr/>
        </p:nvSpPr>
        <p:spPr bwMode="auto">
          <a:xfrm>
            <a:off x="2597150" y="2054225"/>
            <a:ext cx="6427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i="0">
                <a:solidFill>
                  <a:schemeClr val="accent2"/>
                </a:solidFill>
                <a:ea typeface="楷体_GB2312" pitchFamily="49" charset="-122"/>
              </a:rPr>
              <a:t>列</a:t>
            </a:r>
            <a:r>
              <a:rPr lang="en-US" altLang="zh-CN" i="0">
                <a:solidFill>
                  <a:schemeClr val="accent2"/>
                </a:solidFill>
                <a:ea typeface="楷体_GB2312" pitchFamily="49" charset="-122"/>
              </a:rPr>
              <a:t>/</a:t>
            </a: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字段</a:t>
            </a:r>
            <a:r>
              <a:rPr lang="en-US" altLang="zh-CN" i="0">
                <a:solidFill>
                  <a:schemeClr val="accent2"/>
                </a:solidFill>
                <a:ea typeface="楷体_GB2312" pitchFamily="49" charset="-122"/>
              </a:rPr>
              <a:t>/</a:t>
            </a:r>
            <a:r>
              <a:rPr lang="zh-CN" altLang="en-US" i="0">
                <a:solidFill>
                  <a:schemeClr val="accent2"/>
                </a:solidFill>
                <a:ea typeface="楷体_GB2312" pitchFamily="49" charset="-122"/>
              </a:rPr>
              <a:t>属性</a:t>
            </a:r>
            <a:r>
              <a:rPr lang="en-US" altLang="zh-CN" i="0">
                <a:solidFill>
                  <a:schemeClr val="accent2"/>
                </a:solidFill>
                <a:ea typeface="楷体_GB2312" pitchFamily="49" charset="-122"/>
              </a:rPr>
              <a:t>/</a:t>
            </a: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数据项</a:t>
            </a:r>
            <a:r>
              <a:rPr lang="en-US" altLang="zh-CN" i="0">
                <a:solidFill>
                  <a:schemeClr val="accent2"/>
                </a:solidFill>
                <a:ea typeface="楷体_GB2312" pitchFamily="49" charset="-122"/>
              </a:rPr>
              <a:t>(column/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field</a:t>
            </a:r>
            <a:r>
              <a:rPr lang="en-US" altLang="zh-CN" i="0">
                <a:solidFill>
                  <a:schemeClr val="accent2"/>
                </a:solidFill>
                <a:ea typeface="楷体_GB2312" pitchFamily="49" charset="-122"/>
              </a:rPr>
              <a:t>/attribute/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data item</a:t>
            </a:r>
            <a:r>
              <a:rPr lang="en-US" altLang="zh-CN" i="0">
                <a:solidFill>
                  <a:schemeClr val="accent2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2556951" name="Oval 23"/>
          <p:cNvSpPr>
            <a:spLocks noChangeArrowheads="1"/>
          </p:cNvSpPr>
          <p:nvPr/>
        </p:nvSpPr>
        <p:spPr bwMode="auto">
          <a:xfrm>
            <a:off x="2139950" y="3022600"/>
            <a:ext cx="6108700" cy="569913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2556952" name="Text Box 24"/>
          <p:cNvSpPr txBox="1">
            <a:spLocks noChangeArrowheads="1"/>
          </p:cNvSpPr>
          <p:nvPr/>
        </p:nvSpPr>
        <p:spPr bwMode="auto">
          <a:xfrm>
            <a:off x="276225" y="2355850"/>
            <a:ext cx="1387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i="0">
                <a:solidFill>
                  <a:srgbClr val="33CC33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en-US" i="0">
                <a:solidFill>
                  <a:srgbClr val="33CC33"/>
                </a:solidFill>
                <a:latin typeface="Times New Roman" pitchFamily="18" charset="0"/>
                <a:ea typeface="楷体_GB2312" pitchFamily="49" charset="-122"/>
              </a:rPr>
              <a:t>关系</a:t>
            </a:r>
            <a:r>
              <a:rPr lang="en-US" altLang="zh-CN" i="0">
                <a:solidFill>
                  <a:srgbClr val="33CC33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i="0">
                <a:solidFill>
                  <a:srgbClr val="33CC33"/>
                </a:solidFill>
                <a:latin typeface="Times New Roman" pitchFamily="18" charset="0"/>
                <a:ea typeface="楷体_GB2312" pitchFamily="49" charset="-122"/>
              </a:rPr>
              <a:t>模式</a:t>
            </a:r>
          </a:p>
        </p:txBody>
      </p:sp>
      <p:sp>
        <p:nvSpPr>
          <p:cNvPr id="2556953" name="Oval 25"/>
          <p:cNvSpPr>
            <a:spLocks noChangeArrowheads="1"/>
          </p:cNvSpPr>
          <p:nvPr/>
        </p:nvSpPr>
        <p:spPr bwMode="auto">
          <a:xfrm>
            <a:off x="144463" y="2728913"/>
            <a:ext cx="1497012" cy="823912"/>
          </a:xfrm>
          <a:prstGeom prst="ellipse">
            <a:avLst/>
          </a:prstGeom>
          <a:noFill/>
          <a:ln w="9525">
            <a:solidFill>
              <a:srgbClr val="33CC33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2556954" name="Oval 26"/>
          <p:cNvSpPr>
            <a:spLocks noChangeArrowheads="1"/>
          </p:cNvSpPr>
          <p:nvPr/>
        </p:nvSpPr>
        <p:spPr bwMode="auto">
          <a:xfrm>
            <a:off x="17463" y="2078038"/>
            <a:ext cx="1749425" cy="3421062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2556955" name="Text Box 27"/>
          <p:cNvSpPr txBox="1">
            <a:spLocks noChangeArrowheads="1"/>
          </p:cNvSpPr>
          <p:nvPr/>
        </p:nvSpPr>
        <p:spPr bwMode="auto">
          <a:xfrm>
            <a:off x="368300" y="5448300"/>
            <a:ext cx="1028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i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表</a:t>
            </a:r>
            <a:r>
              <a:rPr lang="en-US" altLang="zh-CN" i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r>
              <a:rPr lang="zh-CN" altLang="en-US" i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关系</a:t>
            </a:r>
          </a:p>
        </p:txBody>
      </p:sp>
      <p:sp>
        <p:nvSpPr>
          <p:cNvPr id="63512" name="Text Box 28"/>
          <p:cNvSpPr txBox="1">
            <a:spLocks noChangeArrowheads="1"/>
          </p:cNvSpPr>
          <p:nvPr/>
        </p:nvSpPr>
        <p:spPr bwMode="auto">
          <a:xfrm>
            <a:off x="0" y="6400800"/>
            <a:ext cx="9144000" cy="4000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i="0">
                <a:solidFill>
                  <a:schemeClr val="bg1"/>
                </a:solidFill>
                <a:ea typeface="楷体_GB2312" pitchFamily="49" charset="-122"/>
              </a:rPr>
              <a:t>Table</a:t>
            </a:r>
            <a:r>
              <a:rPr lang="zh-CN" altLang="en-US" i="0">
                <a:solidFill>
                  <a:schemeClr val="bg1"/>
                </a:solidFill>
                <a:ea typeface="楷体_GB2312" pitchFamily="49" charset="-122"/>
              </a:rPr>
              <a:t>中描述了一批相互有关联关系的数据</a:t>
            </a:r>
            <a:r>
              <a:rPr lang="en-US" altLang="zh-CN" i="0">
                <a:solidFill>
                  <a:schemeClr val="bg1"/>
                </a:solidFill>
                <a:ea typeface="楷体_GB2312" pitchFamily="49" charset="-122"/>
              </a:rPr>
              <a:t>==</a:t>
            </a:r>
            <a:r>
              <a:rPr lang="en-US" altLang="zh-CN" i="0">
                <a:solidFill>
                  <a:schemeClr val="bg1"/>
                </a:solidFill>
                <a:ea typeface="楷体_GB2312" pitchFamily="49" charset="-122"/>
                <a:sym typeface="Wingdings" pitchFamily="2" charset="2"/>
              </a:rPr>
              <a:t></a:t>
            </a:r>
            <a:r>
              <a:rPr lang="zh-CN" altLang="en-US" i="0">
                <a:solidFill>
                  <a:schemeClr val="bg1"/>
                </a:solidFill>
                <a:ea typeface="楷体_GB2312" pitchFamily="49" charset="-122"/>
              </a:rPr>
              <a:t>关系 </a:t>
            </a:r>
          </a:p>
        </p:txBody>
      </p:sp>
      <p:sp>
        <p:nvSpPr>
          <p:cNvPr id="63513" name="Text Box 29"/>
          <p:cNvSpPr txBox="1">
            <a:spLocks noChangeArrowheads="1"/>
          </p:cNvSpPr>
          <p:nvPr/>
        </p:nvSpPr>
        <p:spPr bwMode="auto">
          <a:xfrm>
            <a:off x="312738" y="1236663"/>
            <a:ext cx="82391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i="0">
                <a:latin typeface="Times New Roman" pitchFamily="18" charset="0"/>
                <a:ea typeface="楷体_GB2312" pitchFamily="49" charset="-122"/>
              </a:rPr>
              <a:t>数据库的关系模型起源于规范化“表</a:t>
            </a:r>
            <a:r>
              <a:rPr lang="en-US" altLang="zh-CN" i="0">
                <a:ea typeface="楷体_GB2312" pitchFamily="49" charset="-122"/>
              </a:rPr>
              <a:t>(Table)</a:t>
            </a:r>
            <a:r>
              <a:rPr lang="en-US" altLang="zh-CN" i="0">
                <a:latin typeface="Times New Roman" pitchFamily="18" charset="0"/>
                <a:ea typeface="楷体_GB2312" pitchFamily="49" charset="-122"/>
              </a:rPr>
              <a:t>”</a:t>
            </a:r>
            <a:r>
              <a:rPr lang="zh-CN" altLang="en-US" i="0">
                <a:latin typeface="Times New Roman" pitchFamily="18" charset="0"/>
                <a:ea typeface="楷体_GB2312" pitchFamily="49" charset="-122"/>
              </a:rPr>
              <a:t>的处理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i="0">
                <a:ea typeface="楷体_GB2312" pitchFamily="49" charset="-122"/>
              </a:rPr>
              <a:t>Table:</a:t>
            </a:r>
            <a:r>
              <a:rPr lang="en-US" altLang="zh-CN" i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i="0">
                <a:latin typeface="Times New Roman" pitchFamily="18" charset="0"/>
                <a:ea typeface="楷体_GB2312" pitchFamily="49" charset="-122"/>
              </a:rPr>
              <a:t>以按行按列形式组织及展现的数据</a:t>
            </a:r>
          </a:p>
        </p:txBody>
      </p:sp>
      <p:sp>
        <p:nvSpPr>
          <p:cNvPr id="63514" name="Text Box 16"/>
          <p:cNvSpPr txBox="1">
            <a:spLocks noChangeArrowheads="1"/>
          </p:cNvSpPr>
          <p:nvPr/>
        </p:nvSpPr>
        <p:spPr bwMode="auto">
          <a:xfrm>
            <a:off x="382588" y="296863"/>
            <a:ext cx="6589712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(2)</a:t>
            </a:r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你理解关于关系的一些术语的含义吗</a:t>
            </a: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56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56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56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56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56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56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56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56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56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56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56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56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56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56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56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56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56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56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56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56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56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56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56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56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56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56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56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56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56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56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56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56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56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56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56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56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56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56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56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56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56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56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6935" grpId="0" animBg="1"/>
      <p:bldP spid="2556936" grpId="0"/>
      <p:bldP spid="2556937" grpId="0" animBg="1"/>
      <p:bldP spid="2556938" grpId="0"/>
      <p:bldP spid="2556939" grpId="0"/>
      <p:bldP spid="2556940" grpId="0" animBg="1"/>
      <p:bldP spid="2556941" grpId="0"/>
      <p:bldP spid="2556942" grpId="0" animBg="1"/>
      <p:bldP spid="2556943" grpId="0" animBg="1"/>
      <p:bldP spid="2556944" grpId="0" animBg="1"/>
      <p:bldP spid="2556945" grpId="0" animBg="1"/>
      <p:bldP spid="2556946" grpId="0"/>
      <p:bldP spid="2556947" grpId="0" animBg="1"/>
      <p:bldP spid="2556948" grpId="0"/>
      <p:bldP spid="2556949" grpId="0" animBg="1"/>
      <p:bldP spid="2556950" grpId="0"/>
      <p:bldP spid="2556951" grpId="0" animBg="1"/>
      <p:bldP spid="2556952" grpId="0"/>
      <p:bldP spid="2556953" grpId="0" animBg="1"/>
      <p:bldP spid="2556954" grpId="0" animBg="1"/>
      <p:bldP spid="255695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9249" name="Picture 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838" y="2857500"/>
            <a:ext cx="4602162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9231" name="Text Box 15"/>
          <p:cNvSpPr txBox="1">
            <a:spLocks noChangeArrowheads="1"/>
          </p:cNvSpPr>
          <p:nvPr/>
        </p:nvSpPr>
        <p:spPr bwMode="auto">
          <a:xfrm>
            <a:off x="2506663" y="1882775"/>
            <a:ext cx="4051300" cy="4619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i="0">
                <a:solidFill>
                  <a:schemeClr val="bg1"/>
                </a:solidFill>
                <a:latin typeface="Times New Roman" pitchFamily="18" charset="0"/>
              </a:rPr>
              <a:t>怎样把一张表格定义清楚呢</a:t>
            </a:r>
            <a:r>
              <a:rPr lang="en-US" altLang="zh-CN" sz="2400" i="0">
                <a:solidFill>
                  <a:schemeClr val="bg1"/>
                </a:solidFill>
                <a:latin typeface="Times New Roman" pitchFamily="18" charset="0"/>
              </a:rPr>
              <a:t>?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52425" y="5099050"/>
            <a:ext cx="2432050" cy="1236663"/>
            <a:chOff x="1450" y="3082"/>
            <a:chExt cx="1532" cy="779"/>
          </a:xfrm>
        </p:grpSpPr>
        <p:sp>
          <p:nvSpPr>
            <p:cNvPr id="64529" name="Text Box 17"/>
            <p:cNvSpPr txBox="1">
              <a:spLocks noChangeArrowheads="1"/>
            </p:cNvSpPr>
            <p:nvPr/>
          </p:nvSpPr>
          <p:spPr bwMode="auto">
            <a:xfrm>
              <a:off x="1450" y="3195"/>
              <a:ext cx="1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i="0">
                  <a:latin typeface="Times New Roman" pitchFamily="18" charset="0"/>
                </a:rPr>
                <a:t>2. </a:t>
              </a:r>
              <a:r>
                <a:rPr lang="zh-CN" altLang="en-US" i="0">
                  <a:latin typeface="Times New Roman" pitchFamily="18" charset="0"/>
                </a:rPr>
                <a:t>值域</a:t>
              </a:r>
              <a:r>
                <a:rPr lang="en-US" altLang="zh-CN" i="0">
                  <a:latin typeface="Times New Roman" pitchFamily="18" charset="0"/>
                </a:rPr>
                <a:t>(Domain)</a:t>
              </a:r>
            </a:p>
          </p:txBody>
        </p:sp>
        <p:sp>
          <p:nvSpPr>
            <p:cNvPr id="64530" name="Text Box 18"/>
            <p:cNvSpPr txBox="1">
              <a:spLocks noChangeArrowheads="1"/>
            </p:cNvSpPr>
            <p:nvPr/>
          </p:nvSpPr>
          <p:spPr bwMode="auto">
            <a:xfrm>
              <a:off x="1450" y="3495"/>
              <a:ext cx="140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600" i="0">
                  <a:latin typeface="Times New Roman" pitchFamily="18" charset="0"/>
                </a:rPr>
                <a:t>说清楚每一列数据可能</a:t>
              </a:r>
            </a:p>
            <a:p>
              <a:pPr eaLnBrk="1" hangingPunct="1"/>
              <a:r>
                <a:rPr lang="zh-CN" altLang="en-US" sz="1600" i="0">
                  <a:latin typeface="Times New Roman" pitchFamily="18" charset="0"/>
                </a:rPr>
                <a:t>的取值</a:t>
              </a:r>
            </a:p>
          </p:txBody>
        </p:sp>
        <p:sp>
          <p:nvSpPr>
            <p:cNvPr id="64531" name="Line 19"/>
            <p:cNvSpPr>
              <a:spLocks noChangeShapeType="1"/>
            </p:cNvSpPr>
            <p:nvPr/>
          </p:nvSpPr>
          <p:spPr bwMode="auto">
            <a:xfrm>
              <a:off x="2572" y="3082"/>
              <a:ext cx="41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2" name="Line 20"/>
            <p:cNvSpPr>
              <a:spLocks noChangeShapeType="1"/>
            </p:cNvSpPr>
            <p:nvPr/>
          </p:nvSpPr>
          <p:spPr bwMode="auto">
            <a:xfrm>
              <a:off x="2573" y="3082"/>
              <a:ext cx="0" cy="2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2647950" y="2974975"/>
            <a:ext cx="2651125" cy="2705100"/>
            <a:chOff x="1943" y="1764"/>
            <a:chExt cx="1670" cy="1704"/>
          </a:xfrm>
        </p:grpSpPr>
        <p:sp>
          <p:nvSpPr>
            <p:cNvPr id="64527" name="Text Box 22"/>
            <p:cNvSpPr txBox="1">
              <a:spLocks noChangeArrowheads="1"/>
            </p:cNvSpPr>
            <p:nvPr/>
          </p:nvSpPr>
          <p:spPr bwMode="auto">
            <a:xfrm>
              <a:off x="2360" y="3216"/>
              <a:ext cx="125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i="0">
                  <a:latin typeface="Times New Roman" pitchFamily="18" charset="0"/>
                </a:rPr>
                <a:t>1. </a:t>
              </a:r>
              <a:r>
                <a:rPr lang="zh-CN" altLang="en-US" i="0">
                  <a:latin typeface="Times New Roman" pitchFamily="18" charset="0"/>
                </a:rPr>
                <a:t>指出有多少列</a:t>
              </a:r>
            </a:p>
          </p:txBody>
        </p:sp>
        <p:sp>
          <p:nvSpPr>
            <p:cNvPr id="64528" name="AutoShape 24"/>
            <p:cNvSpPr>
              <a:spLocks noChangeArrowheads="1"/>
            </p:cNvSpPr>
            <p:nvPr/>
          </p:nvSpPr>
          <p:spPr bwMode="auto">
            <a:xfrm>
              <a:off x="1943" y="1764"/>
              <a:ext cx="819" cy="1426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i="0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871538" y="3995738"/>
            <a:ext cx="8170862" cy="1027112"/>
            <a:chOff x="549" y="2517"/>
            <a:chExt cx="5147" cy="647"/>
          </a:xfrm>
        </p:grpSpPr>
        <p:sp>
          <p:nvSpPr>
            <p:cNvPr id="64524" name="Text Box 27"/>
            <p:cNvSpPr txBox="1">
              <a:spLocks noChangeArrowheads="1"/>
            </p:cNvSpPr>
            <p:nvPr/>
          </p:nvSpPr>
          <p:spPr bwMode="auto">
            <a:xfrm>
              <a:off x="3638" y="2517"/>
              <a:ext cx="170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i="0">
                  <a:latin typeface="Times New Roman" pitchFamily="18" charset="0"/>
                </a:rPr>
                <a:t>3.</a:t>
              </a:r>
              <a:r>
                <a:rPr lang="zh-CN" altLang="en-US" i="0">
                  <a:latin typeface="Times New Roman" pitchFamily="18" charset="0"/>
                </a:rPr>
                <a:t>指出所有可能的元组</a:t>
              </a:r>
            </a:p>
          </p:txBody>
        </p:sp>
        <p:sp>
          <p:nvSpPr>
            <p:cNvPr id="64525" name="AutoShape 28"/>
            <p:cNvSpPr>
              <a:spLocks noChangeArrowheads="1"/>
            </p:cNvSpPr>
            <p:nvPr/>
          </p:nvSpPr>
          <p:spPr bwMode="auto">
            <a:xfrm>
              <a:off x="549" y="2575"/>
              <a:ext cx="3039" cy="202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i="0"/>
            </a:p>
          </p:txBody>
        </p:sp>
        <p:sp>
          <p:nvSpPr>
            <p:cNvPr id="64526" name="Rectangle 29"/>
            <p:cNvSpPr>
              <a:spLocks noChangeArrowheads="1"/>
            </p:cNvSpPr>
            <p:nvPr/>
          </p:nvSpPr>
          <p:spPr bwMode="auto">
            <a:xfrm>
              <a:off x="3670" y="2798"/>
              <a:ext cx="202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600" i="0">
                  <a:latin typeface="Times New Roman" pitchFamily="18" charset="0"/>
                </a:rPr>
                <a:t>元组是值的一个组合；值域中值的所有可能的组合</a:t>
              </a:r>
              <a:r>
                <a:rPr lang="en-US" altLang="zh-CN" sz="1600" i="0">
                  <a:latin typeface="Times New Roman" pitchFamily="18" charset="0"/>
                </a:rPr>
                <a:t>----</a:t>
              </a:r>
              <a:r>
                <a:rPr lang="zh-CN" altLang="en-US" sz="1600" i="0">
                  <a:latin typeface="Times New Roman" pitchFamily="18" charset="0"/>
                </a:rPr>
                <a:t>笛卡尔积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792788" y="2493963"/>
            <a:ext cx="2671762" cy="1041400"/>
            <a:chOff x="3396" y="1450"/>
            <a:chExt cx="1683" cy="656"/>
          </a:xfrm>
        </p:grpSpPr>
        <p:sp>
          <p:nvSpPr>
            <p:cNvPr id="64522" name="Rectangle 31"/>
            <p:cNvSpPr>
              <a:spLocks noChangeArrowheads="1"/>
            </p:cNvSpPr>
            <p:nvPr/>
          </p:nvSpPr>
          <p:spPr bwMode="auto">
            <a:xfrm>
              <a:off x="3415" y="1740"/>
              <a:ext cx="166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600" i="0">
                  <a:latin typeface="Times New Roman" pitchFamily="18" charset="0"/>
                </a:rPr>
                <a:t>关系中元组是有意义的组合</a:t>
              </a:r>
            </a:p>
            <a:p>
              <a:pPr eaLnBrk="1" hangingPunct="1"/>
              <a:r>
                <a:rPr lang="en-US" altLang="zh-CN" sz="1600" i="0">
                  <a:latin typeface="Times New Roman" pitchFamily="18" charset="0"/>
                </a:rPr>
                <a:t>----</a:t>
              </a:r>
              <a:r>
                <a:rPr lang="zh-CN" altLang="en-US" sz="1600" i="0">
                  <a:latin typeface="Times New Roman" pitchFamily="18" charset="0"/>
                </a:rPr>
                <a:t>笛卡尔积的子集</a:t>
              </a:r>
            </a:p>
          </p:txBody>
        </p:sp>
        <p:sp>
          <p:nvSpPr>
            <p:cNvPr id="64523" name="Rectangle 32"/>
            <p:cNvSpPr>
              <a:spLocks noChangeArrowheads="1"/>
            </p:cNvSpPr>
            <p:nvPr/>
          </p:nvSpPr>
          <p:spPr bwMode="auto">
            <a:xfrm>
              <a:off x="3396" y="1450"/>
              <a:ext cx="153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i="0">
                  <a:latin typeface="Times New Roman" pitchFamily="18" charset="0"/>
                </a:rPr>
                <a:t>4.</a:t>
              </a:r>
              <a:r>
                <a:rPr lang="zh-CN" altLang="en-US" i="0">
                  <a:latin typeface="Times New Roman" pitchFamily="18" charset="0"/>
                </a:rPr>
                <a:t>指出关系中的元组</a:t>
              </a:r>
            </a:p>
          </p:txBody>
        </p:sp>
      </p:grpSp>
      <p:sp>
        <p:nvSpPr>
          <p:cNvPr id="64520" name="Rectangle 34"/>
          <p:cNvSpPr>
            <a:spLocks noChangeArrowheads="1"/>
          </p:cNvSpPr>
          <p:nvPr/>
        </p:nvSpPr>
        <p:spPr bwMode="auto">
          <a:xfrm>
            <a:off x="361950" y="1320800"/>
            <a:ext cx="7138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i="0">
                <a:ea typeface="楷体_GB2312" pitchFamily="49" charset="-122"/>
              </a:rPr>
              <a:t>用数学严格地定义</a:t>
            </a:r>
            <a:r>
              <a:rPr lang="en-US" altLang="zh-CN" sz="2400" i="0">
                <a:ea typeface="楷体_GB2312" pitchFamily="49" charset="-122"/>
              </a:rPr>
              <a:t>Table</a:t>
            </a:r>
            <a:endParaRPr lang="zh-CN" altLang="en-US" sz="2400" i="0">
              <a:ea typeface="楷体_GB2312" pitchFamily="49" charset="-122"/>
            </a:endParaRPr>
          </a:p>
        </p:txBody>
      </p:sp>
      <p:sp>
        <p:nvSpPr>
          <p:cNvPr id="64521" name="Text Box 16"/>
          <p:cNvSpPr txBox="1">
            <a:spLocks noChangeArrowheads="1"/>
          </p:cNvSpPr>
          <p:nvPr/>
        </p:nvSpPr>
        <p:spPr bwMode="auto">
          <a:xfrm>
            <a:off x="330200" y="296863"/>
            <a:ext cx="479583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(3)</a:t>
            </a:r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如何用数学来定义关系呢</a:t>
            </a: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9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9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9231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6"/>
          <p:cNvSpPr>
            <a:spLocks noChangeArrowheads="1"/>
          </p:cNvSpPr>
          <p:nvPr/>
        </p:nvSpPr>
        <p:spPr bwMode="auto">
          <a:xfrm>
            <a:off x="400050" y="1293813"/>
            <a:ext cx="7138988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i="0">
                <a:ea typeface="楷体_GB2312" pitchFamily="49" charset="-122"/>
              </a:rPr>
              <a:t>用数学严格地定义</a:t>
            </a:r>
            <a:r>
              <a:rPr lang="en-US" altLang="zh-CN" i="0">
                <a:ea typeface="楷体_GB2312" pitchFamily="49" charset="-122"/>
              </a:rPr>
              <a:t>Table</a:t>
            </a:r>
            <a:endParaRPr lang="zh-CN" altLang="en-US" i="0">
              <a:ea typeface="楷体_GB2312" pitchFamily="49" charset="-122"/>
            </a:endParaRPr>
          </a:p>
        </p:txBody>
      </p:sp>
      <p:sp>
        <p:nvSpPr>
          <p:cNvPr id="65539" name="Text Box 16"/>
          <p:cNvSpPr txBox="1">
            <a:spLocks noChangeArrowheads="1"/>
          </p:cNvSpPr>
          <p:nvPr/>
        </p:nvSpPr>
        <p:spPr bwMode="auto">
          <a:xfrm>
            <a:off x="344488" y="309563"/>
            <a:ext cx="479425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(3)</a:t>
            </a:r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如何用数学来定义关系呢</a:t>
            </a: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?</a:t>
            </a:r>
          </a:p>
        </p:txBody>
      </p:sp>
      <p:pic>
        <p:nvPicPr>
          <p:cNvPr id="65540" name="Picture 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4352925"/>
            <a:ext cx="4119563" cy="128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Rectangle 22"/>
          <p:cNvSpPr>
            <a:spLocks noChangeArrowheads="1"/>
          </p:cNvSpPr>
          <p:nvPr/>
        </p:nvSpPr>
        <p:spPr bwMode="auto">
          <a:xfrm>
            <a:off x="368300" y="1722438"/>
            <a:ext cx="856932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i="0">
                <a:solidFill>
                  <a:schemeClr val="accent2"/>
                </a:solidFill>
                <a:ea typeface="楷体_GB2312" pitchFamily="49" charset="-122"/>
              </a:rPr>
              <a:t>首先定义“列”的取值范围“域</a:t>
            </a:r>
            <a:r>
              <a:rPr lang="en-US" altLang="zh-CN" i="0">
                <a:solidFill>
                  <a:schemeClr val="accent2"/>
                </a:solidFill>
                <a:ea typeface="楷体_GB2312" pitchFamily="49" charset="-122"/>
              </a:rPr>
              <a:t>(Domain)”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i="0" u="sng">
                <a:solidFill>
                  <a:schemeClr val="tx2"/>
                </a:solidFill>
                <a:ea typeface="楷体_GB2312" pitchFamily="49" charset="-122"/>
              </a:rPr>
              <a:t>域</a:t>
            </a:r>
            <a:r>
              <a:rPr lang="en-US" altLang="zh-CN" i="0" u="sng">
                <a:solidFill>
                  <a:schemeClr val="tx2"/>
                </a:solidFill>
                <a:ea typeface="楷体_GB2312" pitchFamily="49" charset="-122"/>
              </a:rPr>
              <a:t>(Domain)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q"/>
            </a:pPr>
            <a:r>
              <a:rPr lang="zh-CN" altLang="en-US" i="0">
                <a:latin typeface="Times New Roman" pitchFamily="18" charset="0"/>
                <a:ea typeface="楷体_GB2312" pitchFamily="49" charset="-122"/>
              </a:rPr>
              <a:t>一组值的集合，这组值具有相同的数据类型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q"/>
            </a:pPr>
            <a:r>
              <a:rPr lang="zh-CN" altLang="en-US" i="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如整数的集合、字符串的集合、全体学生的集合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q"/>
            </a:pPr>
            <a:r>
              <a:rPr lang="zh-CN" altLang="en-US" i="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再如</a:t>
            </a:r>
            <a:r>
              <a:rPr lang="en-US" altLang="zh-CN" i="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i="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由</a:t>
            </a:r>
            <a:r>
              <a:rPr lang="en-US" altLang="zh-CN" i="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8</a:t>
            </a:r>
            <a:r>
              <a:rPr lang="zh-CN" altLang="en-US" i="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位数字组成的数字串的集合，由</a:t>
            </a:r>
            <a:r>
              <a:rPr lang="en-US" altLang="zh-CN" i="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i="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到</a:t>
            </a:r>
            <a:r>
              <a:rPr lang="en-US" altLang="zh-CN" i="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100</a:t>
            </a:r>
            <a:r>
              <a:rPr lang="zh-CN" altLang="en-US" i="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组成的整数集合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q"/>
            </a:pPr>
            <a:r>
              <a:rPr lang="zh-CN" altLang="en-US" i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集合中元素的个数称为域的</a:t>
            </a:r>
            <a:r>
              <a:rPr lang="zh-CN" altLang="en-US" i="0" u="sng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基数</a:t>
            </a:r>
            <a:r>
              <a:rPr lang="en-US" altLang="zh-CN" i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i="0">
                <a:ea typeface="楷体_GB2312" pitchFamily="49" charset="-122"/>
              </a:rPr>
              <a:t>Cardinality</a:t>
            </a:r>
            <a:r>
              <a:rPr lang="en-US" altLang="zh-CN" i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65542" name="Oval 23"/>
          <p:cNvSpPr>
            <a:spLocks noChangeArrowheads="1"/>
          </p:cNvSpPr>
          <p:nvPr/>
        </p:nvSpPr>
        <p:spPr bwMode="auto">
          <a:xfrm>
            <a:off x="882650" y="4656138"/>
            <a:ext cx="663575" cy="1157287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65543" name="Rectangle 24"/>
          <p:cNvSpPr>
            <a:spLocks noChangeArrowheads="1"/>
          </p:cNvSpPr>
          <p:nvPr/>
        </p:nvSpPr>
        <p:spPr bwMode="auto">
          <a:xfrm>
            <a:off x="431800" y="3076575"/>
            <a:ext cx="8650288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SzPct val="80000"/>
              <a:buFont typeface="Wingdings" pitchFamily="2" charset="2"/>
              <a:buChar char="q"/>
            </a:pPr>
            <a:endParaRPr lang="zh-CN" altLang="en-US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5544" name="Freeform 25"/>
          <p:cNvSpPr>
            <a:spLocks/>
          </p:cNvSpPr>
          <p:nvPr/>
        </p:nvSpPr>
        <p:spPr bwMode="auto">
          <a:xfrm>
            <a:off x="1214438" y="5810250"/>
            <a:ext cx="671512" cy="528638"/>
          </a:xfrm>
          <a:custGeom>
            <a:avLst/>
            <a:gdLst>
              <a:gd name="T0" fmla="*/ 0 w 423"/>
              <a:gd name="T1" fmla="*/ 0 h 333"/>
              <a:gd name="T2" fmla="*/ 0 w 423"/>
              <a:gd name="T3" fmla="*/ 2147483646 h 333"/>
              <a:gd name="T4" fmla="*/ 2147483646 w 423"/>
              <a:gd name="T5" fmla="*/ 2147483646 h 333"/>
              <a:gd name="T6" fmla="*/ 0 60000 65536"/>
              <a:gd name="T7" fmla="*/ 0 60000 65536"/>
              <a:gd name="T8" fmla="*/ 0 60000 65536"/>
              <a:gd name="T9" fmla="*/ 0 w 423"/>
              <a:gd name="T10" fmla="*/ 0 h 333"/>
              <a:gd name="T11" fmla="*/ 423 w 423"/>
              <a:gd name="T12" fmla="*/ 333 h 3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" h="333">
                <a:moveTo>
                  <a:pt x="0" y="0"/>
                </a:moveTo>
                <a:lnTo>
                  <a:pt x="0" y="333"/>
                </a:lnTo>
                <a:lnTo>
                  <a:pt x="423" y="333"/>
                </a:lnTo>
              </a:path>
            </a:pathLst>
          </a:custGeom>
          <a:noFill/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5545" name="Rectangle 26"/>
          <p:cNvSpPr>
            <a:spLocks noChangeArrowheads="1"/>
          </p:cNvSpPr>
          <p:nvPr/>
        </p:nvSpPr>
        <p:spPr bwMode="auto">
          <a:xfrm>
            <a:off x="1149350" y="6365875"/>
            <a:ext cx="381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1800" i="0">
                <a:ea typeface="楷体_GB2312" pitchFamily="49" charset="-122"/>
              </a:rPr>
              <a:t>D</a:t>
            </a:r>
            <a:r>
              <a:rPr lang="en-US" altLang="zh-CN" sz="1800" i="0" baseline="-25000">
                <a:ea typeface="楷体_GB2312" pitchFamily="49" charset="-122"/>
              </a:rPr>
              <a:t>1</a:t>
            </a:r>
            <a:r>
              <a:rPr lang="zh-CN" altLang="en-US" sz="1800" i="0">
                <a:ea typeface="楷体_GB2312" pitchFamily="49" charset="-122"/>
              </a:rPr>
              <a:t>＝男人集合</a:t>
            </a:r>
            <a:r>
              <a:rPr lang="en-US" altLang="zh-CN" sz="1800" i="0">
                <a:ea typeface="楷体_GB2312" pitchFamily="49" charset="-122"/>
              </a:rPr>
              <a:t>(MAN)</a:t>
            </a:r>
            <a:r>
              <a:rPr lang="zh-CN" altLang="en-US" sz="1800" i="0">
                <a:ea typeface="楷体_GB2312" pitchFamily="49" charset="-122"/>
              </a:rPr>
              <a:t>＝</a:t>
            </a:r>
            <a:r>
              <a:rPr lang="en-US" altLang="zh-CN" sz="1800" i="0">
                <a:ea typeface="楷体_GB2312" pitchFamily="49" charset="-122"/>
              </a:rPr>
              <a:t>{</a:t>
            </a:r>
            <a:r>
              <a:rPr lang="zh-CN" altLang="en-US" sz="1800" i="0">
                <a:ea typeface="楷体_GB2312" pitchFamily="49" charset="-122"/>
              </a:rPr>
              <a:t>李基，张鹏</a:t>
            </a:r>
            <a:r>
              <a:rPr lang="en-US" altLang="zh-CN" sz="1800" i="0">
                <a:ea typeface="楷体_GB2312" pitchFamily="49" charset="-122"/>
              </a:rPr>
              <a:t>}</a:t>
            </a:r>
          </a:p>
        </p:txBody>
      </p:sp>
      <p:sp>
        <p:nvSpPr>
          <p:cNvPr id="65546" name="Oval 27"/>
          <p:cNvSpPr>
            <a:spLocks noChangeArrowheads="1"/>
          </p:cNvSpPr>
          <p:nvPr/>
        </p:nvSpPr>
        <p:spPr bwMode="auto">
          <a:xfrm>
            <a:off x="2220913" y="4651375"/>
            <a:ext cx="663575" cy="1157288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65547" name="Freeform 28"/>
          <p:cNvSpPr>
            <a:spLocks/>
          </p:cNvSpPr>
          <p:nvPr/>
        </p:nvSpPr>
        <p:spPr bwMode="auto">
          <a:xfrm>
            <a:off x="2538413" y="5791200"/>
            <a:ext cx="671512" cy="257175"/>
          </a:xfrm>
          <a:custGeom>
            <a:avLst/>
            <a:gdLst>
              <a:gd name="T0" fmla="*/ 0 w 423"/>
              <a:gd name="T1" fmla="*/ 0 h 333"/>
              <a:gd name="T2" fmla="*/ 0 w 423"/>
              <a:gd name="T3" fmla="*/ 2147483646 h 333"/>
              <a:gd name="T4" fmla="*/ 2147483646 w 423"/>
              <a:gd name="T5" fmla="*/ 2147483646 h 333"/>
              <a:gd name="T6" fmla="*/ 0 60000 65536"/>
              <a:gd name="T7" fmla="*/ 0 60000 65536"/>
              <a:gd name="T8" fmla="*/ 0 60000 65536"/>
              <a:gd name="T9" fmla="*/ 0 w 423"/>
              <a:gd name="T10" fmla="*/ 0 h 333"/>
              <a:gd name="T11" fmla="*/ 423 w 423"/>
              <a:gd name="T12" fmla="*/ 333 h 3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" h="333">
                <a:moveTo>
                  <a:pt x="0" y="0"/>
                </a:moveTo>
                <a:lnTo>
                  <a:pt x="0" y="333"/>
                </a:lnTo>
                <a:lnTo>
                  <a:pt x="423" y="333"/>
                </a:lnTo>
              </a:path>
            </a:pathLst>
          </a:custGeom>
          <a:noFill/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5548" name="Rectangle 29"/>
          <p:cNvSpPr>
            <a:spLocks noChangeArrowheads="1"/>
          </p:cNvSpPr>
          <p:nvPr/>
        </p:nvSpPr>
        <p:spPr bwMode="auto">
          <a:xfrm>
            <a:off x="2524125" y="6051550"/>
            <a:ext cx="421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1800" i="0">
                <a:ea typeface="楷体_GB2312" pitchFamily="49" charset="-122"/>
              </a:rPr>
              <a:t>D</a:t>
            </a:r>
            <a:r>
              <a:rPr lang="en-US" altLang="zh-CN" sz="1800" i="0" baseline="-25000">
                <a:ea typeface="楷体_GB2312" pitchFamily="49" charset="-122"/>
              </a:rPr>
              <a:t>2</a:t>
            </a:r>
            <a:r>
              <a:rPr lang="zh-CN" altLang="en-US" sz="1800" i="0">
                <a:ea typeface="楷体_GB2312" pitchFamily="49" charset="-122"/>
              </a:rPr>
              <a:t>＝女人集合</a:t>
            </a:r>
            <a:r>
              <a:rPr lang="en-US" altLang="zh-CN" sz="1800" i="0">
                <a:ea typeface="楷体_GB2312" pitchFamily="49" charset="-122"/>
              </a:rPr>
              <a:t>(WOMAN)</a:t>
            </a:r>
            <a:r>
              <a:rPr lang="zh-CN" altLang="en-US" sz="1800" i="0">
                <a:ea typeface="楷体_GB2312" pitchFamily="49" charset="-122"/>
              </a:rPr>
              <a:t>＝</a:t>
            </a:r>
            <a:r>
              <a:rPr lang="en-US" altLang="zh-CN" sz="1800" i="0">
                <a:ea typeface="楷体_GB2312" pitchFamily="49" charset="-122"/>
              </a:rPr>
              <a:t>{</a:t>
            </a:r>
            <a:r>
              <a:rPr lang="zh-CN" altLang="en-US" sz="1800" i="0">
                <a:ea typeface="楷体_GB2312" pitchFamily="49" charset="-122"/>
              </a:rPr>
              <a:t>王芳，刘玉</a:t>
            </a:r>
            <a:r>
              <a:rPr lang="en-US" altLang="zh-CN" sz="1800" i="0">
                <a:ea typeface="楷体_GB2312" pitchFamily="49" charset="-122"/>
              </a:rPr>
              <a:t>}</a:t>
            </a:r>
          </a:p>
        </p:txBody>
      </p:sp>
      <p:sp>
        <p:nvSpPr>
          <p:cNvPr id="65549" name="Oval 30"/>
          <p:cNvSpPr>
            <a:spLocks noChangeArrowheads="1"/>
          </p:cNvSpPr>
          <p:nvPr/>
        </p:nvSpPr>
        <p:spPr bwMode="auto">
          <a:xfrm>
            <a:off x="3573463" y="4660900"/>
            <a:ext cx="663575" cy="1157288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65550" name="Line 31"/>
          <p:cNvSpPr>
            <a:spLocks noChangeShapeType="1"/>
          </p:cNvSpPr>
          <p:nvPr/>
        </p:nvSpPr>
        <p:spPr bwMode="auto">
          <a:xfrm>
            <a:off x="4086225" y="5753100"/>
            <a:ext cx="62865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5551" name="Rectangle 32"/>
          <p:cNvSpPr>
            <a:spLocks noChangeArrowheads="1"/>
          </p:cNvSpPr>
          <p:nvPr/>
        </p:nvSpPr>
        <p:spPr bwMode="auto">
          <a:xfrm>
            <a:off x="3987800" y="5737225"/>
            <a:ext cx="4684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1800" i="0">
                <a:ea typeface="楷体_GB2312" pitchFamily="49" charset="-122"/>
              </a:rPr>
              <a:t>D</a:t>
            </a:r>
            <a:r>
              <a:rPr lang="en-US" altLang="zh-CN" sz="1800" i="0" baseline="-25000">
                <a:ea typeface="楷体_GB2312" pitchFamily="49" charset="-122"/>
              </a:rPr>
              <a:t>3</a:t>
            </a:r>
            <a:r>
              <a:rPr lang="zh-CN" altLang="en-US" sz="1800" i="0">
                <a:ea typeface="楷体_GB2312" pitchFamily="49" charset="-122"/>
              </a:rPr>
              <a:t>＝儿童集合</a:t>
            </a:r>
            <a:r>
              <a:rPr lang="en-US" altLang="zh-CN" sz="1800" i="0">
                <a:ea typeface="楷体_GB2312" pitchFamily="49" charset="-122"/>
              </a:rPr>
              <a:t>(CHILD)</a:t>
            </a:r>
            <a:r>
              <a:rPr lang="zh-CN" altLang="en-US" sz="1800" i="0">
                <a:ea typeface="楷体_GB2312" pitchFamily="49" charset="-122"/>
              </a:rPr>
              <a:t>＝</a:t>
            </a:r>
            <a:r>
              <a:rPr lang="en-US" altLang="zh-CN" sz="1800" i="0">
                <a:ea typeface="楷体_GB2312" pitchFamily="49" charset="-122"/>
              </a:rPr>
              <a:t>{</a:t>
            </a:r>
            <a:r>
              <a:rPr lang="zh-CN" altLang="en-US" sz="1800" i="0">
                <a:ea typeface="楷体_GB2312" pitchFamily="49" charset="-122"/>
              </a:rPr>
              <a:t>李健，张睿，张峰</a:t>
            </a:r>
            <a:r>
              <a:rPr lang="en-US" altLang="zh-CN" sz="1800" i="0"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8700" y="3886200"/>
            <a:ext cx="3933825" cy="269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68300" y="1803400"/>
            <a:ext cx="8753475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i="0">
                <a:solidFill>
                  <a:schemeClr val="accent2"/>
                </a:solidFill>
                <a:ea typeface="楷体_GB2312" pitchFamily="49" charset="-122"/>
              </a:rPr>
              <a:t>再定义“元组”及所有可能组合成的元组：笛卡尔积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i="0" u="sng">
                <a:solidFill>
                  <a:schemeClr val="tx2"/>
                </a:solidFill>
                <a:ea typeface="楷体_GB2312" pitchFamily="49" charset="-122"/>
              </a:rPr>
              <a:t>笛卡尔积</a:t>
            </a:r>
            <a:r>
              <a:rPr lang="en-US" altLang="zh-CN" i="0" u="sng">
                <a:solidFill>
                  <a:schemeClr val="tx2"/>
                </a:solidFill>
                <a:ea typeface="楷体_GB2312" pitchFamily="49" charset="-122"/>
              </a:rPr>
              <a:t>(Cartesian Product)</a:t>
            </a: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q"/>
            </a:pP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一组域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D</a:t>
            </a:r>
            <a:r>
              <a:rPr lang="en-US" altLang="zh-CN" i="0" baseline="-25000">
                <a:solidFill>
                  <a:srgbClr val="FF0066"/>
                </a:solidFill>
                <a:ea typeface="楷体_GB2312" pitchFamily="49" charset="-122"/>
              </a:rPr>
              <a:t>1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 , D</a:t>
            </a:r>
            <a:r>
              <a:rPr lang="en-US" altLang="zh-CN" i="0" baseline="-25000">
                <a:solidFill>
                  <a:srgbClr val="FF0066"/>
                </a:solidFill>
                <a:ea typeface="楷体_GB2312" pitchFamily="49" charset="-122"/>
              </a:rPr>
              <a:t>2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 ,…, D</a:t>
            </a:r>
            <a:r>
              <a:rPr lang="en-US" altLang="zh-CN" i="0" baseline="-25000">
                <a:solidFill>
                  <a:srgbClr val="FF0066"/>
                </a:solidFill>
                <a:ea typeface="楷体_GB2312" pitchFamily="49" charset="-122"/>
              </a:rPr>
              <a:t>n</a:t>
            </a: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的笛卡尔积为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:</a:t>
            </a:r>
          </a:p>
          <a:p>
            <a:pPr lvl="1" algn="ctr" eaLnBrk="1" hangingPunct="1">
              <a:spcBef>
                <a:spcPct val="20000"/>
              </a:spcBef>
            </a:pPr>
            <a:r>
              <a:rPr lang="en-US" altLang="zh-CN" i="0">
                <a:ea typeface="楷体_GB2312" pitchFamily="49" charset="-122"/>
              </a:rPr>
              <a:t>D</a:t>
            </a:r>
            <a:r>
              <a:rPr lang="en-US" altLang="zh-CN" i="0" baseline="-25000">
                <a:ea typeface="楷体_GB2312" pitchFamily="49" charset="-122"/>
              </a:rPr>
              <a:t>1</a:t>
            </a:r>
            <a:r>
              <a:rPr lang="en-US" altLang="zh-CN" i="0">
                <a:ea typeface="楷体_GB2312" pitchFamily="49" charset="-122"/>
              </a:rPr>
              <a:t>×D</a:t>
            </a:r>
            <a:r>
              <a:rPr lang="en-US" altLang="zh-CN" i="0" baseline="-25000">
                <a:ea typeface="楷体_GB2312" pitchFamily="49" charset="-122"/>
              </a:rPr>
              <a:t>2</a:t>
            </a:r>
            <a:r>
              <a:rPr lang="en-US" altLang="zh-CN" i="0">
                <a:ea typeface="楷体_GB2312" pitchFamily="49" charset="-122"/>
              </a:rPr>
              <a:t>×…×D</a:t>
            </a:r>
            <a:r>
              <a:rPr lang="en-US" altLang="zh-CN" i="0" baseline="-25000">
                <a:ea typeface="楷体_GB2312" pitchFamily="49" charset="-122"/>
              </a:rPr>
              <a:t>n</a:t>
            </a:r>
            <a:r>
              <a:rPr lang="en-US" altLang="zh-CN" i="0">
                <a:ea typeface="楷体_GB2312" pitchFamily="49" charset="-122"/>
              </a:rPr>
              <a:t> = { (d</a:t>
            </a:r>
            <a:r>
              <a:rPr lang="en-US" altLang="zh-CN" i="0" baseline="-25000">
                <a:ea typeface="楷体_GB2312" pitchFamily="49" charset="-122"/>
              </a:rPr>
              <a:t>1</a:t>
            </a:r>
            <a:r>
              <a:rPr lang="en-US" altLang="zh-CN" i="0">
                <a:ea typeface="楷体_GB2312" pitchFamily="49" charset="-122"/>
              </a:rPr>
              <a:t> , d</a:t>
            </a:r>
            <a:r>
              <a:rPr lang="en-US" altLang="zh-CN" i="0" baseline="-25000">
                <a:ea typeface="楷体_GB2312" pitchFamily="49" charset="-122"/>
              </a:rPr>
              <a:t>2</a:t>
            </a:r>
            <a:r>
              <a:rPr lang="en-US" altLang="zh-CN" i="0">
                <a:ea typeface="楷体_GB2312" pitchFamily="49" charset="-122"/>
              </a:rPr>
              <a:t> , … , d</a:t>
            </a:r>
            <a:r>
              <a:rPr lang="en-US" altLang="zh-CN" i="0" baseline="-25000">
                <a:ea typeface="楷体_GB2312" pitchFamily="49" charset="-122"/>
              </a:rPr>
              <a:t>n</a:t>
            </a:r>
            <a:r>
              <a:rPr lang="en-US" altLang="zh-CN" i="0">
                <a:ea typeface="楷体_GB2312" pitchFamily="49" charset="-122"/>
              </a:rPr>
              <a:t>) | d</a:t>
            </a:r>
            <a:r>
              <a:rPr lang="en-US" altLang="zh-CN" i="0" baseline="-25000">
                <a:ea typeface="楷体_GB2312" pitchFamily="49" charset="-122"/>
              </a:rPr>
              <a:t>i</a:t>
            </a:r>
            <a:r>
              <a:rPr lang="en-US" altLang="zh-CN" i="0">
                <a:ea typeface="楷体_GB2312" pitchFamily="49" charset="-122"/>
              </a:rPr>
              <a:t>∈D</a:t>
            </a:r>
            <a:r>
              <a:rPr lang="en-US" altLang="zh-CN" i="0" baseline="-25000">
                <a:ea typeface="楷体_GB2312" pitchFamily="49" charset="-122"/>
              </a:rPr>
              <a:t>i</a:t>
            </a:r>
            <a:r>
              <a:rPr lang="en-US" altLang="zh-CN" i="0">
                <a:ea typeface="楷体_GB2312" pitchFamily="49" charset="-122"/>
              </a:rPr>
              <a:t> , i=1,…,n }</a:t>
            </a: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q"/>
            </a:pP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笛卡尔积的每个元素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(d</a:t>
            </a:r>
            <a:r>
              <a:rPr lang="en-US" altLang="zh-CN" i="0" baseline="-25000">
                <a:solidFill>
                  <a:srgbClr val="FF0066"/>
                </a:solidFill>
                <a:ea typeface="楷体_GB2312" pitchFamily="49" charset="-122"/>
              </a:rPr>
              <a:t>1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 , d</a:t>
            </a:r>
            <a:r>
              <a:rPr lang="en-US" altLang="zh-CN" i="0" baseline="-25000">
                <a:solidFill>
                  <a:srgbClr val="FF0066"/>
                </a:solidFill>
                <a:ea typeface="楷体_GB2312" pitchFamily="49" charset="-122"/>
              </a:rPr>
              <a:t>2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 , … , d</a:t>
            </a:r>
            <a:r>
              <a:rPr lang="en-US" altLang="zh-CN" i="0" baseline="-25000">
                <a:solidFill>
                  <a:srgbClr val="FF0066"/>
                </a:solidFill>
                <a:ea typeface="楷体_GB2312" pitchFamily="49" charset="-122"/>
              </a:rPr>
              <a:t>n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)</a:t>
            </a: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称作一个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n-</a:t>
            </a: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元组（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n-tuple</a:t>
            </a: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66564" name="Rectangle 6"/>
          <p:cNvSpPr>
            <a:spLocks noChangeArrowheads="1"/>
          </p:cNvSpPr>
          <p:nvPr/>
        </p:nvSpPr>
        <p:spPr bwMode="auto">
          <a:xfrm>
            <a:off x="357188" y="5045075"/>
            <a:ext cx="1387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800" i="0">
                <a:ea typeface="楷体_GB2312" pitchFamily="49" charset="-122"/>
              </a:rPr>
              <a:t>D</a:t>
            </a:r>
            <a:r>
              <a:rPr lang="en-US" altLang="zh-CN" sz="1800" i="0" baseline="-25000">
                <a:ea typeface="楷体_GB2312" pitchFamily="49" charset="-122"/>
              </a:rPr>
              <a:t>1</a:t>
            </a:r>
            <a:r>
              <a:rPr lang="zh-CN" altLang="en-US" sz="1800" i="0">
                <a:ea typeface="楷体_GB2312" pitchFamily="49" charset="-122"/>
              </a:rPr>
              <a:t>＝男人</a:t>
            </a:r>
          </a:p>
        </p:txBody>
      </p:sp>
      <p:sp>
        <p:nvSpPr>
          <p:cNvPr id="66565" name="Rectangle 7"/>
          <p:cNvSpPr>
            <a:spLocks noChangeArrowheads="1"/>
          </p:cNvSpPr>
          <p:nvPr/>
        </p:nvSpPr>
        <p:spPr bwMode="auto">
          <a:xfrm>
            <a:off x="1708150" y="5702300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1800" i="0">
                <a:ea typeface="楷体_GB2312" pitchFamily="49" charset="-122"/>
              </a:rPr>
              <a:t>D</a:t>
            </a:r>
            <a:r>
              <a:rPr lang="en-US" altLang="zh-CN" sz="1800" i="0" baseline="-25000">
                <a:ea typeface="楷体_GB2312" pitchFamily="49" charset="-122"/>
              </a:rPr>
              <a:t>2</a:t>
            </a:r>
            <a:r>
              <a:rPr lang="zh-CN" altLang="en-US" sz="1800" i="0">
                <a:ea typeface="楷体_GB2312" pitchFamily="49" charset="-122"/>
              </a:rPr>
              <a:t>＝女人</a:t>
            </a:r>
          </a:p>
        </p:txBody>
      </p:sp>
      <p:sp>
        <p:nvSpPr>
          <p:cNvPr id="66566" name="Rectangle 8"/>
          <p:cNvSpPr>
            <a:spLocks noChangeArrowheads="1"/>
          </p:cNvSpPr>
          <p:nvPr/>
        </p:nvSpPr>
        <p:spPr bwMode="auto">
          <a:xfrm>
            <a:off x="3151188" y="6430963"/>
            <a:ext cx="1123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1800" i="0">
                <a:ea typeface="楷体_GB2312" pitchFamily="49" charset="-122"/>
              </a:rPr>
              <a:t>D</a:t>
            </a:r>
            <a:r>
              <a:rPr lang="en-US" altLang="zh-CN" sz="1800" i="0" baseline="-25000">
                <a:ea typeface="楷体_GB2312" pitchFamily="49" charset="-122"/>
              </a:rPr>
              <a:t>3</a:t>
            </a:r>
            <a:r>
              <a:rPr lang="zh-CN" altLang="en-US" sz="1800" i="0">
                <a:ea typeface="楷体_GB2312" pitchFamily="49" charset="-122"/>
              </a:rPr>
              <a:t>＝儿童</a:t>
            </a:r>
          </a:p>
        </p:txBody>
      </p:sp>
      <p:sp>
        <p:nvSpPr>
          <p:cNvPr id="66567" name="Rectangle 9"/>
          <p:cNvSpPr>
            <a:spLocks noChangeArrowheads="1"/>
          </p:cNvSpPr>
          <p:nvPr/>
        </p:nvSpPr>
        <p:spPr bwMode="auto">
          <a:xfrm>
            <a:off x="508000" y="4068763"/>
            <a:ext cx="1100138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lang="en-US" altLang="zh-CN" sz="1800" i="0">
                <a:ea typeface="楷体_GB2312" pitchFamily="49" charset="-122"/>
              </a:rPr>
              <a:t>{  </a:t>
            </a:r>
            <a:r>
              <a:rPr lang="zh-CN" altLang="en-US" sz="1800" i="0">
                <a:ea typeface="楷体_GB2312" pitchFamily="49" charset="-122"/>
              </a:rPr>
              <a:t>李基，</a:t>
            </a:r>
          </a:p>
          <a:p>
            <a:pPr algn="ctr" eaLnBrk="1" hangingPunct="1">
              <a:lnSpc>
                <a:spcPct val="130000"/>
              </a:lnSpc>
            </a:pPr>
            <a:r>
              <a:rPr lang="zh-CN" altLang="en-US" sz="1800" i="0">
                <a:ea typeface="楷体_GB2312" pitchFamily="49" charset="-122"/>
              </a:rPr>
              <a:t>张鹏  </a:t>
            </a:r>
            <a:r>
              <a:rPr lang="en-US" altLang="zh-CN" sz="1800" i="0">
                <a:ea typeface="楷体_GB2312" pitchFamily="49" charset="-122"/>
              </a:rPr>
              <a:t>}</a:t>
            </a:r>
          </a:p>
        </p:txBody>
      </p:sp>
      <p:sp>
        <p:nvSpPr>
          <p:cNvPr id="66568" name="Oval 10"/>
          <p:cNvSpPr>
            <a:spLocks noChangeArrowheads="1"/>
          </p:cNvSpPr>
          <p:nvPr/>
        </p:nvSpPr>
        <p:spPr bwMode="auto">
          <a:xfrm>
            <a:off x="442913" y="3975100"/>
            <a:ext cx="1057275" cy="1042988"/>
          </a:xfrm>
          <a:prstGeom prst="ellips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66569" name="Rectangle 11"/>
          <p:cNvSpPr>
            <a:spLocks noChangeArrowheads="1"/>
          </p:cNvSpPr>
          <p:nvPr/>
        </p:nvSpPr>
        <p:spPr bwMode="auto">
          <a:xfrm>
            <a:off x="1763713" y="4859338"/>
            <a:ext cx="10366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i="0">
                <a:ea typeface="楷体_GB2312" pitchFamily="49" charset="-122"/>
              </a:rPr>
              <a:t>{ </a:t>
            </a:r>
            <a:r>
              <a:rPr lang="zh-CN" altLang="en-US" sz="1800" i="0">
                <a:ea typeface="楷体_GB2312" pitchFamily="49" charset="-122"/>
              </a:rPr>
              <a:t>王方，</a:t>
            </a:r>
          </a:p>
          <a:p>
            <a:pPr algn="ctr"/>
            <a:r>
              <a:rPr lang="zh-CN" altLang="en-US" sz="1800" i="0">
                <a:ea typeface="楷体_GB2312" pitchFamily="49" charset="-122"/>
              </a:rPr>
              <a:t>刘玉 </a:t>
            </a:r>
            <a:r>
              <a:rPr lang="en-US" altLang="zh-CN" sz="1800" i="0">
                <a:ea typeface="楷体_GB2312" pitchFamily="49" charset="-122"/>
              </a:rPr>
              <a:t>}</a:t>
            </a:r>
          </a:p>
        </p:txBody>
      </p:sp>
      <p:sp>
        <p:nvSpPr>
          <p:cNvPr id="66570" name="Oval 12"/>
          <p:cNvSpPr>
            <a:spLocks noChangeArrowheads="1"/>
          </p:cNvSpPr>
          <p:nvPr/>
        </p:nvSpPr>
        <p:spPr bwMode="auto">
          <a:xfrm>
            <a:off x="1695450" y="4613275"/>
            <a:ext cx="1057275" cy="1057275"/>
          </a:xfrm>
          <a:prstGeom prst="ellips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66571" name="Rectangle 13"/>
          <p:cNvSpPr>
            <a:spLocks noChangeArrowheads="1"/>
          </p:cNvSpPr>
          <p:nvPr/>
        </p:nvSpPr>
        <p:spPr bwMode="auto">
          <a:xfrm>
            <a:off x="3228975" y="5183188"/>
            <a:ext cx="1027113" cy="116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lang="en-US" altLang="zh-CN" sz="1800" i="0">
                <a:ea typeface="楷体_GB2312" pitchFamily="49" charset="-122"/>
              </a:rPr>
              <a:t>{ </a:t>
            </a:r>
            <a:r>
              <a:rPr lang="zh-CN" altLang="en-US" sz="1800" i="0">
                <a:ea typeface="楷体_GB2312" pitchFamily="49" charset="-122"/>
              </a:rPr>
              <a:t>李健，</a:t>
            </a:r>
          </a:p>
          <a:p>
            <a:pPr algn="ctr" eaLnBrk="1" hangingPunct="1">
              <a:lnSpc>
                <a:spcPct val="130000"/>
              </a:lnSpc>
            </a:pPr>
            <a:r>
              <a:rPr lang="zh-CN" altLang="en-US" sz="1800" i="0">
                <a:ea typeface="楷体_GB2312" pitchFamily="49" charset="-122"/>
              </a:rPr>
              <a:t>张睿，</a:t>
            </a:r>
          </a:p>
          <a:p>
            <a:pPr algn="ctr" eaLnBrk="1" hangingPunct="1">
              <a:lnSpc>
                <a:spcPct val="130000"/>
              </a:lnSpc>
            </a:pPr>
            <a:r>
              <a:rPr lang="zh-CN" altLang="en-US" sz="1800" i="0">
                <a:ea typeface="楷体_GB2312" pitchFamily="49" charset="-122"/>
              </a:rPr>
              <a:t>张峰 </a:t>
            </a:r>
            <a:r>
              <a:rPr lang="en-US" altLang="zh-CN" sz="1800" i="0">
                <a:ea typeface="楷体_GB2312" pitchFamily="49" charset="-122"/>
              </a:rPr>
              <a:t>}</a:t>
            </a:r>
          </a:p>
        </p:txBody>
      </p:sp>
      <p:sp>
        <p:nvSpPr>
          <p:cNvPr id="66572" name="Oval 14"/>
          <p:cNvSpPr>
            <a:spLocks noChangeArrowheads="1"/>
          </p:cNvSpPr>
          <p:nvPr/>
        </p:nvSpPr>
        <p:spPr bwMode="auto">
          <a:xfrm>
            <a:off x="3105150" y="5180013"/>
            <a:ext cx="1200150" cy="1285875"/>
          </a:xfrm>
          <a:prstGeom prst="ellips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66573" name="Freeform 15"/>
          <p:cNvSpPr>
            <a:spLocks/>
          </p:cNvSpPr>
          <p:nvPr/>
        </p:nvSpPr>
        <p:spPr bwMode="auto">
          <a:xfrm>
            <a:off x="1514475" y="4532313"/>
            <a:ext cx="3557588" cy="371475"/>
          </a:xfrm>
          <a:custGeom>
            <a:avLst/>
            <a:gdLst>
              <a:gd name="T0" fmla="*/ 0 w 2241"/>
              <a:gd name="T1" fmla="*/ 0 h 234"/>
              <a:gd name="T2" fmla="*/ 2147483646 w 2241"/>
              <a:gd name="T3" fmla="*/ 0 h 234"/>
              <a:gd name="T4" fmla="*/ 2147483646 w 2241"/>
              <a:gd name="T5" fmla="*/ 2147483646 h 234"/>
              <a:gd name="T6" fmla="*/ 0 60000 65536"/>
              <a:gd name="T7" fmla="*/ 0 60000 65536"/>
              <a:gd name="T8" fmla="*/ 0 60000 65536"/>
              <a:gd name="T9" fmla="*/ 0 w 2241"/>
              <a:gd name="T10" fmla="*/ 0 h 234"/>
              <a:gd name="T11" fmla="*/ 2241 w 2241"/>
              <a:gd name="T12" fmla="*/ 234 h 2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1" h="234">
                <a:moveTo>
                  <a:pt x="0" y="0"/>
                </a:moveTo>
                <a:lnTo>
                  <a:pt x="1431" y="0"/>
                </a:lnTo>
                <a:lnTo>
                  <a:pt x="2241" y="234"/>
                </a:lnTo>
              </a:path>
            </a:pathLst>
          </a:custGeom>
          <a:noFill/>
          <a:ln w="28575" cap="flat" cmpd="sng">
            <a:solidFill>
              <a:srgbClr val="FF0066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6574" name="Freeform 16"/>
          <p:cNvSpPr>
            <a:spLocks/>
          </p:cNvSpPr>
          <p:nvPr/>
        </p:nvSpPr>
        <p:spPr bwMode="auto">
          <a:xfrm>
            <a:off x="2743200" y="4875213"/>
            <a:ext cx="3771900" cy="242887"/>
          </a:xfrm>
          <a:custGeom>
            <a:avLst/>
            <a:gdLst>
              <a:gd name="T0" fmla="*/ 0 w 2376"/>
              <a:gd name="T1" fmla="*/ 2147483646 h 153"/>
              <a:gd name="T2" fmla="*/ 2147483646 w 2376"/>
              <a:gd name="T3" fmla="*/ 2147483646 h 153"/>
              <a:gd name="T4" fmla="*/ 2147483646 w 2376"/>
              <a:gd name="T5" fmla="*/ 2147483646 h 153"/>
              <a:gd name="T6" fmla="*/ 2147483646 w 2376"/>
              <a:gd name="T7" fmla="*/ 2147483646 h 153"/>
              <a:gd name="T8" fmla="*/ 2147483646 w 2376"/>
              <a:gd name="T9" fmla="*/ 0 h 1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6"/>
              <a:gd name="T16" fmla="*/ 0 h 153"/>
              <a:gd name="T17" fmla="*/ 2376 w 2376"/>
              <a:gd name="T18" fmla="*/ 153 h 1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6" h="153">
                <a:moveTo>
                  <a:pt x="0" y="108"/>
                </a:moveTo>
                <a:lnTo>
                  <a:pt x="1089" y="108"/>
                </a:lnTo>
                <a:lnTo>
                  <a:pt x="1224" y="153"/>
                </a:lnTo>
                <a:lnTo>
                  <a:pt x="2313" y="153"/>
                </a:lnTo>
                <a:lnTo>
                  <a:pt x="2376" y="0"/>
                </a:lnTo>
              </a:path>
            </a:pathLst>
          </a:custGeom>
          <a:noFill/>
          <a:ln w="28575" cap="flat" cmpd="sng">
            <a:solidFill>
              <a:srgbClr val="FF0066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6575" name="Freeform 17"/>
          <p:cNvSpPr>
            <a:spLocks/>
          </p:cNvSpPr>
          <p:nvPr/>
        </p:nvSpPr>
        <p:spPr bwMode="auto">
          <a:xfrm>
            <a:off x="4286250" y="4918075"/>
            <a:ext cx="3471863" cy="728663"/>
          </a:xfrm>
          <a:custGeom>
            <a:avLst/>
            <a:gdLst>
              <a:gd name="T0" fmla="*/ 0 w 2187"/>
              <a:gd name="T1" fmla="*/ 2147483646 h 459"/>
              <a:gd name="T2" fmla="*/ 2147483646 w 2187"/>
              <a:gd name="T3" fmla="*/ 2147483646 h 459"/>
              <a:gd name="T4" fmla="*/ 2147483646 w 2187"/>
              <a:gd name="T5" fmla="*/ 0 h 459"/>
              <a:gd name="T6" fmla="*/ 0 60000 65536"/>
              <a:gd name="T7" fmla="*/ 0 60000 65536"/>
              <a:gd name="T8" fmla="*/ 0 60000 65536"/>
              <a:gd name="T9" fmla="*/ 0 w 2187"/>
              <a:gd name="T10" fmla="*/ 0 h 459"/>
              <a:gd name="T11" fmla="*/ 2187 w 2187"/>
              <a:gd name="T12" fmla="*/ 459 h 4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7" h="459">
                <a:moveTo>
                  <a:pt x="0" y="459"/>
                </a:moveTo>
                <a:lnTo>
                  <a:pt x="2025" y="459"/>
                </a:lnTo>
                <a:lnTo>
                  <a:pt x="2187" y="0"/>
                </a:lnTo>
              </a:path>
            </a:pathLst>
          </a:custGeom>
          <a:noFill/>
          <a:ln w="28575" cap="flat" cmpd="sng">
            <a:solidFill>
              <a:srgbClr val="FF0066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6576" name="Oval 18"/>
          <p:cNvSpPr>
            <a:spLocks noChangeArrowheads="1"/>
          </p:cNvSpPr>
          <p:nvPr/>
        </p:nvSpPr>
        <p:spPr bwMode="auto">
          <a:xfrm>
            <a:off x="4572000" y="4740275"/>
            <a:ext cx="4422775" cy="339725"/>
          </a:xfrm>
          <a:prstGeom prst="ellipse">
            <a:avLst/>
          </a:prstGeom>
          <a:noFill/>
          <a:ln w="28575">
            <a:solidFill>
              <a:srgbClr val="6666FF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66577" name="Rectangle 19"/>
          <p:cNvSpPr>
            <a:spLocks noChangeArrowheads="1"/>
          </p:cNvSpPr>
          <p:nvPr/>
        </p:nvSpPr>
        <p:spPr bwMode="auto">
          <a:xfrm>
            <a:off x="400050" y="1293813"/>
            <a:ext cx="713898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200" i="0">
                <a:ea typeface="楷体_GB2312" pitchFamily="49" charset="-122"/>
              </a:rPr>
              <a:t>用数学严格地定义</a:t>
            </a:r>
            <a:r>
              <a:rPr lang="en-US" altLang="zh-CN" sz="2200" i="0">
                <a:ea typeface="楷体_GB2312" pitchFamily="49" charset="-122"/>
              </a:rPr>
              <a:t>Table</a:t>
            </a:r>
            <a:endParaRPr lang="zh-CN" altLang="en-US" sz="2200" i="0">
              <a:ea typeface="楷体_GB2312" pitchFamily="49" charset="-122"/>
            </a:endParaRPr>
          </a:p>
        </p:txBody>
      </p:sp>
      <p:sp>
        <p:nvSpPr>
          <p:cNvPr id="66578" name="Text Box 16"/>
          <p:cNvSpPr txBox="1">
            <a:spLocks noChangeArrowheads="1"/>
          </p:cNvSpPr>
          <p:nvPr/>
        </p:nvSpPr>
        <p:spPr bwMode="auto">
          <a:xfrm>
            <a:off x="330200" y="322263"/>
            <a:ext cx="4795838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(3)</a:t>
            </a:r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如何用数学来定义关系呢</a:t>
            </a: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65138" y="1422400"/>
            <a:ext cx="2351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i="0">
                <a:ea typeface="楷体_GB2312" pitchFamily="49" charset="-122"/>
              </a:rPr>
              <a:t>各种“资源”库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192088" y="2108200"/>
            <a:ext cx="6342062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buFont typeface="Wingdings" pitchFamily="2" charset="2"/>
              <a:buChar char="n"/>
            </a:pPr>
            <a:r>
              <a:rPr lang="zh-CN" altLang="en-US" sz="2400" i="0"/>
              <a:t>图像数据库、音乐数据库与多媒体数据库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Char char="n"/>
            </a:pPr>
            <a:r>
              <a:rPr lang="zh-CN" altLang="en-US" sz="2400" i="0"/>
              <a:t>工程数据库 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Char char="n"/>
            </a:pPr>
            <a:r>
              <a:rPr lang="zh-CN" altLang="en-US" sz="2400" i="0"/>
              <a:t>地理信息数据库 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Char char="n"/>
            </a:pPr>
            <a:r>
              <a:rPr lang="zh-CN" altLang="en-US" sz="2400" i="0"/>
              <a:t>文献数据库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Char char="n"/>
            </a:pPr>
            <a:r>
              <a:rPr lang="en-US" altLang="zh-CN" sz="2400" i="0"/>
              <a:t>Web</a:t>
            </a:r>
            <a:r>
              <a:rPr lang="zh-CN" altLang="en-US" sz="2400" i="0"/>
              <a:t>数据库 </a:t>
            </a:r>
            <a:r>
              <a:rPr lang="en-US" altLang="zh-CN" sz="2400" i="0"/>
              <a:t>(</a:t>
            </a:r>
            <a:r>
              <a:rPr lang="zh-CN" altLang="en-US" sz="2400" i="0"/>
              <a:t>又称</a:t>
            </a:r>
            <a:r>
              <a:rPr lang="en-US" altLang="zh-CN" sz="2400" i="0"/>
              <a:t>Internet</a:t>
            </a:r>
            <a:r>
              <a:rPr lang="zh-CN" altLang="en-US" sz="2400" i="0"/>
              <a:t>数据库 </a:t>
            </a:r>
            <a:r>
              <a:rPr lang="en-US" altLang="zh-CN" sz="2400" i="0"/>
              <a:t>)</a:t>
            </a:r>
            <a:endParaRPr lang="zh-CN" altLang="en-US" sz="2400" i="0"/>
          </a:p>
          <a:p>
            <a:pPr eaLnBrk="1" hangingPunct="1">
              <a:spcBef>
                <a:spcPct val="30000"/>
              </a:spcBef>
              <a:buFont typeface="Wingdings" pitchFamily="2" charset="2"/>
              <a:buChar char="n"/>
            </a:pPr>
            <a:r>
              <a:rPr lang="zh-CN" altLang="en-US" sz="2400" i="0"/>
              <a:t>数据仓库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5854700" y="3346450"/>
            <a:ext cx="2446338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buFont typeface="Wingdings" pitchFamily="2" charset="2"/>
              <a:buChar char="p"/>
            </a:pPr>
            <a:r>
              <a:rPr lang="zh-CN" altLang="en-US" sz="2400" i="0"/>
              <a:t>车辆数据库 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Char char="p"/>
            </a:pPr>
            <a:r>
              <a:rPr lang="zh-CN" altLang="en-US" sz="2400" i="0"/>
              <a:t>产品数据库 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Char char="p"/>
            </a:pPr>
            <a:r>
              <a:rPr lang="zh-CN" altLang="en-US" sz="2400" i="0"/>
              <a:t>机床数据库 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Char char="p"/>
            </a:pPr>
            <a:r>
              <a:rPr lang="zh-CN" altLang="en-US" sz="2400" i="0"/>
              <a:t>信用数据库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Char char="p"/>
            </a:pPr>
            <a:r>
              <a:rPr lang="zh-CN" altLang="en-US" sz="2400" i="0"/>
              <a:t>烟酒数据库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Char char="p"/>
            </a:pPr>
            <a:r>
              <a:rPr lang="en-US" altLang="zh-CN" sz="2400" i="0">
                <a:latin typeface="宋体" pitchFamily="2" charset="-122"/>
              </a:rPr>
              <a:t>…</a:t>
            </a:r>
            <a:r>
              <a:rPr lang="en-US" altLang="zh-CN" sz="2400" i="0"/>
              <a:t> </a:t>
            </a:r>
            <a:r>
              <a:rPr lang="en-US" altLang="zh-CN" sz="2400" i="0">
                <a:latin typeface="宋体" pitchFamily="2" charset="-122"/>
              </a:rPr>
              <a:t>…</a:t>
            </a:r>
            <a:endParaRPr lang="zh-CN" altLang="en-US" sz="2400" i="0"/>
          </a:p>
        </p:txBody>
      </p:sp>
      <p:sp>
        <p:nvSpPr>
          <p:cNvPr id="10245" name="Text Box 16"/>
          <p:cNvSpPr txBox="1">
            <a:spLocks noChangeArrowheads="1"/>
          </p:cNvSpPr>
          <p:nvPr/>
        </p:nvSpPr>
        <p:spPr bwMode="auto">
          <a:xfrm>
            <a:off x="363538" y="342900"/>
            <a:ext cx="4535487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(3)</a:t>
            </a:r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各种资源聚集成“库”</a:t>
            </a: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5525" y="4448175"/>
            <a:ext cx="2605088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287338" y="1622425"/>
            <a:ext cx="8753475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i="0">
                <a:solidFill>
                  <a:schemeClr val="accent2"/>
                </a:solidFill>
                <a:ea typeface="楷体_GB2312" pitchFamily="49" charset="-122"/>
              </a:rPr>
              <a:t>由于笛卡尔积中的所有元组并不都是有意义的，因此</a:t>
            </a:r>
            <a:r>
              <a:rPr lang="en-US" altLang="zh-CN" i="0">
                <a:solidFill>
                  <a:schemeClr val="accent2"/>
                </a:solidFill>
                <a:ea typeface="楷体_GB2312" pitchFamily="49" charset="-122"/>
              </a:rPr>
              <a:t>…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i="0" u="sng">
                <a:solidFill>
                  <a:schemeClr val="tx2"/>
                </a:solidFill>
                <a:ea typeface="楷体_GB2312" pitchFamily="49" charset="-122"/>
              </a:rPr>
              <a:t>关系</a:t>
            </a:r>
            <a:r>
              <a:rPr lang="en-US" altLang="zh-CN" i="0" u="sng">
                <a:solidFill>
                  <a:schemeClr val="tx2"/>
                </a:solidFill>
                <a:ea typeface="楷体_GB2312" pitchFamily="49" charset="-122"/>
              </a:rPr>
              <a:t>(Relation)</a:t>
            </a: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q"/>
            </a:pP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一组域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D</a:t>
            </a:r>
            <a:r>
              <a:rPr lang="en-US" altLang="zh-CN" i="0" baseline="-25000">
                <a:solidFill>
                  <a:srgbClr val="FF0066"/>
                </a:solidFill>
                <a:ea typeface="楷体_GB2312" pitchFamily="49" charset="-122"/>
              </a:rPr>
              <a:t>1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 , D</a:t>
            </a:r>
            <a:r>
              <a:rPr lang="en-US" altLang="zh-CN" i="0" baseline="-25000">
                <a:solidFill>
                  <a:srgbClr val="FF0066"/>
                </a:solidFill>
                <a:ea typeface="楷体_GB2312" pitchFamily="49" charset="-122"/>
              </a:rPr>
              <a:t>2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 ,…, D</a:t>
            </a:r>
            <a:r>
              <a:rPr lang="en-US" altLang="zh-CN" i="0" baseline="-25000">
                <a:solidFill>
                  <a:srgbClr val="FF0066"/>
                </a:solidFill>
                <a:ea typeface="楷体_GB2312" pitchFamily="49" charset="-122"/>
              </a:rPr>
              <a:t>n</a:t>
            </a: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的笛卡尔积的子集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:</a:t>
            </a: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q"/>
            </a:pP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笛卡尔积中具有某一方面意义的那些元组被称作一个关系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(Relation)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q"/>
            </a:pPr>
            <a:r>
              <a:rPr lang="zh-CN" altLang="en-US" i="0">
                <a:solidFill>
                  <a:schemeClr val="tx2"/>
                </a:solidFill>
                <a:ea typeface="楷体_GB2312" pitchFamily="49" charset="-122"/>
              </a:rPr>
              <a:t>由于关系的不同列可能来自同一个域，为区分，需要为每一列起一个名字，该名字即为属性名。不同列名的列值</a:t>
            </a: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可以</a:t>
            </a:r>
            <a:r>
              <a:rPr lang="zh-CN" altLang="en-US" i="0">
                <a:solidFill>
                  <a:schemeClr val="tx2"/>
                </a:solidFill>
                <a:ea typeface="楷体_GB2312" pitchFamily="49" charset="-122"/>
              </a:rPr>
              <a:t>来自相同域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i="0">
                <a:solidFill>
                  <a:schemeClr val="accent2"/>
                </a:solidFill>
                <a:ea typeface="楷体_GB2312" pitchFamily="49" charset="-122"/>
              </a:rPr>
              <a:t>例如：</a:t>
            </a:r>
            <a:r>
              <a:rPr lang="zh-CN" altLang="en-US" i="0">
                <a:ea typeface="楷体_GB2312" pitchFamily="49" charset="-122"/>
              </a:rPr>
              <a:t>家庭</a:t>
            </a:r>
            <a:r>
              <a:rPr lang="en-US" altLang="zh-CN" i="0">
                <a:ea typeface="楷体_GB2312" pitchFamily="49" charset="-122"/>
              </a:rPr>
              <a:t>(</a:t>
            </a:r>
            <a:r>
              <a:rPr lang="zh-CN" altLang="en-US" i="0">
                <a:ea typeface="楷体_GB2312" pitchFamily="49" charset="-122"/>
              </a:rPr>
              <a:t>丈夫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:</a:t>
            </a: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男人</a:t>
            </a:r>
            <a:r>
              <a:rPr lang="en-US" altLang="zh-CN" i="0">
                <a:ea typeface="楷体_GB2312" pitchFamily="49" charset="-122"/>
              </a:rPr>
              <a:t>, </a:t>
            </a:r>
            <a:r>
              <a:rPr lang="zh-CN" altLang="en-US" i="0">
                <a:ea typeface="楷体_GB2312" pitchFamily="49" charset="-122"/>
              </a:rPr>
              <a:t>妻子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:</a:t>
            </a: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女人</a:t>
            </a:r>
            <a:r>
              <a:rPr lang="en-US" altLang="zh-CN" i="0">
                <a:ea typeface="楷体_GB2312" pitchFamily="49" charset="-122"/>
              </a:rPr>
              <a:t>, </a:t>
            </a:r>
            <a:r>
              <a:rPr lang="zh-CN" altLang="en-US" i="0">
                <a:ea typeface="楷体_GB2312" pitchFamily="49" charset="-122"/>
              </a:rPr>
              <a:t>子女</a:t>
            </a:r>
            <a:r>
              <a:rPr lang="en-US" altLang="zh-CN" i="0">
                <a:solidFill>
                  <a:srgbClr val="FF0066"/>
                </a:solidFill>
                <a:ea typeface="楷体_GB2312" pitchFamily="49" charset="-122"/>
              </a:rPr>
              <a:t>:</a:t>
            </a:r>
            <a:r>
              <a:rPr lang="zh-CN" altLang="en-US" i="0">
                <a:solidFill>
                  <a:srgbClr val="FF0066"/>
                </a:solidFill>
                <a:ea typeface="楷体_GB2312" pitchFamily="49" charset="-122"/>
              </a:rPr>
              <a:t>儿童</a:t>
            </a:r>
            <a:r>
              <a:rPr lang="en-US" altLang="zh-CN" i="0">
                <a:ea typeface="楷体_GB2312" pitchFamily="49" charset="-122"/>
              </a:rPr>
              <a:t>)</a:t>
            </a:r>
            <a:r>
              <a:rPr lang="zh-CN" altLang="en-US" i="0">
                <a:solidFill>
                  <a:schemeClr val="accent2"/>
                </a:solidFill>
                <a:ea typeface="楷体_GB2312" pitchFamily="49" charset="-122"/>
              </a:rPr>
              <a:t>或</a:t>
            </a:r>
            <a:r>
              <a:rPr lang="zh-CN" altLang="en-US" i="0">
                <a:ea typeface="楷体_GB2312" pitchFamily="49" charset="-122"/>
              </a:rPr>
              <a:t>家庭</a:t>
            </a:r>
            <a:r>
              <a:rPr lang="en-US" altLang="zh-CN" i="0">
                <a:ea typeface="楷体_GB2312" pitchFamily="49" charset="-122"/>
              </a:rPr>
              <a:t>(</a:t>
            </a:r>
            <a:r>
              <a:rPr lang="zh-CN" altLang="en-US" i="0">
                <a:ea typeface="楷体_GB2312" pitchFamily="49" charset="-122"/>
              </a:rPr>
              <a:t>丈夫</a:t>
            </a:r>
            <a:r>
              <a:rPr lang="en-US" altLang="zh-CN" i="0">
                <a:ea typeface="楷体_GB2312" pitchFamily="49" charset="-122"/>
              </a:rPr>
              <a:t>, </a:t>
            </a:r>
            <a:r>
              <a:rPr lang="zh-CN" altLang="en-US" i="0">
                <a:ea typeface="楷体_GB2312" pitchFamily="49" charset="-122"/>
              </a:rPr>
              <a:t>妻子</a:t>
            </a:r>
            <a:r>
              <a:rPr lang="en-US" altLang="zh-CN" i="0">
                <a:ea typeface="楷体_GB2312" pitchFamily="49" charset="-122"/>
              </a:rPr>
              <a:t>, </a:t>
            </a:r>
            <a:r>
              <a:rPr lang="zh-CN" altLang="en-US" i="0">
                <a:ea typeface="楷体_GB2312" pitchFamily="49" charset="-122"/>
              </a:rPr>
              <a:t>子女</a:t>
            </a:r>
            <a:r>
              <a:rPr lang="en-US" altLang="zh-CN" i="0">
                <a:ea typeface="楷体_GB2312" pitchFamily="49" charset="-122"/>
              </a:rPr>
              <a:t>)</a:t>
            </a:r>
            <a:endParaRPr lang="zh-CN" altLang="en-US" i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67588" name="Line 6"/>
          <p:cNvSpPr>
            <a:spLocks noChangeShapeType="1"/>
          </p:cNvSpPr>
          <p:nvPr/>
        </p:nvSpPr>
        <p:spPr bwMode="auto">
          <a:xfrm>
            <a:off x="3887788" y="5718175"/>
            <a:ext cx="985837" cy="0"/>
          </a:xfrm>
          <a:prstGeom prst="line">
            <a:avLst/>
          </a:prstGeom>
          <a:noFill/>
          <a:ln w="76200" cmpd="tri">
            <a:solidFill>
              <a:srgbClr val="FF0066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6758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6988" y="4946650"/>
            <a:ext cx="2990850" cy="128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90" name="Text Box 8"/>
          <p:cNvSpPr txBox="1">
            <a:spLocks noChangeArrowheads="1"/>
          </p:cNvSpPr>
          <p:nvPr/>
        </p:nvSpPr>
        <p:spPr bwMode="auto">
          <a:xfrm>
            <a:off x="6483350" y="4535488"/>
            <a:ext cx="1644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i="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列名</a:t>
            </a:r>
            <a:r>
              <a:rPr lang="en-US" altLang="zh-CN" i="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en-US" i="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属性名</a:t>
            </a:r>
            <a:r>
              <a:rPr lang="en-US" altLang="zh-CN" i="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67591" name="Oval 9"/>
          <p:cNvSpPr>
            <a:spLocks noChangeArrowheads="1"/>
          </p:cNvSpPr>
          <p:nvPr/>
        </p:nvSpPr>
        <p:spPr bwMode="auto">
          <a:xfrm>
            <a:off x="6065838" y="5106988"/>
            <a:ext cx="954087" cy="341312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67592" name="Freeform 10"/>
          <p:cNvSpPr>
            <a:spLocks/>
          </p:cNvSpPr>
          <p:nvPr/>
        </p:nvSpPr>
        <p:spPr bwMode="auto">
          <a:xfrm>
            <a:off x="6330950" y="4918075"/>
            <a:ext cx="819150" cy="190500"/>
          </a:xfrm>
          <a:custGeom>
            <a:avLst/>
            <a:gdLst>
              <a:gd name="T0" fmla="*/ 0 w 192"/>
              <a:gd name="T1" fmla="*/ 2147483646 h 300"/>
              <a:gd name="T2" fmla="*/ 0 w 192"/>
              <a:gd name="T3" fmla="*/ 0 h 300"/>
              <a:gd name="T4" fmla="*/ 2147483646 w 192"/>
              <a:gd name="T5" fmla="*/ 0 h 300"/>
              <a:gd name="T6" fmla="*/ 0 60000 65536"/>
              <a:gd name="T7" fmla="*/ 0 60000 65536"/>
              <a:gd name="T8" fmla="*/ 0 60000 65536"/>
              <a:gd name="T9" fmla="*/ 0 w 192"/>
              <a:gd name="T10" fmla="*/ 0 h 300"/>
              <a:gd name="T11" fmla="*/ 192 w 192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300">
                <a:moveTo>
                  <a:pt x="0" y="300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38100" cap="flat" cmpd="sng">
            <a:solidFill>
              <a:srgbClr val="33CC33"/>
            </a:solidFill>
            <a:prstDash val="sysDot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7593" name="Freeform 11"/>
          <p:cNvSpPr>
            <a:spLocks/>
          </p:cNvSpPr>
          <p:nvPr/>
        </p:nvSpPr>
        <p:spPr bwMode="auto">
          <a:xfrm>
            <a:off x="6288088" y="6202363"/>
            <a:ext cx="776287" cy="177800"/>
          </a:xfrm>
          <a:custGeom>
            <a:avLst/>
            <a:gdLst>
              <a:gd name="T0" fmla="*/ 0 w 201"/>
              <a:gd name="T1" fmla="*/ 0 h 609"/>
              <a:gd name="T2" fmla="*/ 0 w 201"/>
              <a:gd name="T3" fmla="*/ 2147483646 h 609"/>
              <a:gd name="T4" fmla="*/ 2147483646 w 201"/>
              <a:gd name="T5" fmla="*/ 2147483646 h 609"/>
              <a:gd name="T6" fmla="*/ 0 60000 65536"/>
              <a:gd name="T7" fmla="*/ 0 60000 65536"/>
              <a:gd name="T8" fmla="*/ 0 60000 65536"/>
              <a:gd name="T9" fmla="*/ 0 w 201"/>
              <a:gd name="T10" fmla="*/ 0 h 609"/>
              <a:gd name="T11" fmla="*/ 201 w 201"/>
              <a:gd name="T12" fmla="*/ 609 h 6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" h="609">
                <a:moveTo>
                  <a:pt x="0" y="0"/>
                </a:moveTo>
                <a:lnTo>
                  <a:pt x="0" y="609"/>
                </a:lnTo>
                <a:lnTo>
                  <a:pt x="201" y="609"/>
                </a:lnTo>
              </a:path>
            </a:pathLst>
          </a:custGeom>
          <a:noFill/>
          <a:ln w="38100" cap="flat" cmpd="sng">
            <a:solidFill>
              <a:srgbClr val="33CC33"/>
            </a:solidFill>
            <a:prstDash val="sysDot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7594" name="Text Box 12"/>
          <p:cNvSpPr txBox="1">
            <a:spLocks noChangeArrowheads="1"/>
          </p:cNvSpPr>
          <p:nvPr/>
        </p:nvSpPr>
        <p:spPr bwMode="auto">
          <a:xfrm>
            <a:off x="6399213" y="6335713"/>
            <a:ext cx="1733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i="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列值：来自域</a:t>
            </a:r>
          </a:p>
        </p:txBody>
      </p:sp>
      <p:sp>
        <p:nvSpPr>
          <p:cNvPr id="67595" name="Oval 13"/>
          <p:cNvSpPr>
            <a:spLocks noChangeArrowheads="1"/>
          </p:cNvSpPr>
          <p:nvPr/>
        </p:nvSpPr>
        <p:spPr bwMode="auto">
          <a:xfrm>
            <a:off x="6161088" y="5902325"/>
            <a:ext cx="782637" cy="327025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67596" name="Rectangle 14"/>
          <p:cNvSpPr>
            <a:spLocks noChangeArrowheads="1"/>
          </p:cNvSpPr>
          <p:nvPr/>
        </p:nvSpPr>
        <p:spPr bwMode="auto">
          <a:xfrm>
            <a:off x="349250" y="1204913"/>
            <a:ext cx="713898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200" i="0">
                <a:ea typeface="楷体_GB2312" pitchFamily="49" charset="-122"/>
              </a:rPr>
              <a:t>用数学严格地定义</a:t>
            </a:r>
            <a:r>
              <a:rPr lang="en-US" altLang="zh-CN" sz="2200" i="0">
                <a:ea typeface="楷体_GB2312" pitchFamily="49" charset="-122"/>
              </a:rPr>
              <a:t>Table</a:t>
            </a:r>
            <a:endParaRPr lang="zh-CN" altLang="en-US" sz="2200" i="0">
              <a:ea typeface="楷体_GB2312" pitchFamily="49" charset="-122"/>
            </a:endParaRPr>
          </a:p>
        </p:txBody>
      </p:sp>
      <p:sp>
        <p:nvSpPr>
          <p:cNvPr id="67597" name="Text Box 16"/>
          <p:cNvSpPr txBox="1">
            <a:spLocks noChangeArrowheads="1"/>
          </p:cNvSpPr>
          <p:nvPr/>
        </p:nvSpPr>
        <p:spPr bwMode="auto">
          <a:xfrm>
            <a:off x="357188" y="309563"/>
            <a:ext cx="479425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(3)</a:t>
            </a:r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如何用数学来定义关系呢</a:t>
            </a: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74650" y="1339850"/>
            <a:ext cx="1731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i="0">
                <a:solidFill>
                  <a:schemeClr val="accent2"/>
                </a:solidFill>
                <a:latin typeface="宋体" pitchFamily="2" charset="-122"/>
              </a:rPr>
              <a:t>关系的性质</a:t>
            </a:r>
          </a:p>
        </p:txBody>
      </p:sp>
      <p:sp>
        <p:nvSpPr>
          <p:cNvPr id="2570243" name="Rectangle 3"/>
          <p:cNvSpPr>
            <a:spLocks noChangeArrowheads="1"/>
          </p:cNvSpPr>
          <p:nvPr/>
        </p:nvSpPr>
        <p:spPr bwMode="auto">
          <a:xfrm>
            <a:off x="387350" y="1841500"/>
            <a:ext cx="57451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i="0">
                <a:latin typeface="宋体" pitchFamily="2" charset="-122"/>
              </a:rPr>
              <a:t>列是同质的</a:t>
            </a:r>
            <a:r>
              <a:rPr lang="en-US" altLang="zh-CN" i="0">
                <a:latin typeface="宋体" pitchFamily="2" charset="-122"/>
              </a:rPr>
              <a:t>(Homogeneous)</a:t>
            </a:r>
            <a:r>
              <a:rPr lang="zh-CN" altLang="en-US" i="0">
                <a:latin typeface="宋体" pitchFamily="2" charset="-122"/>
              </a:rPr>
              <a:t>，即每一列中的分量是</a:t>
            </a:r>
          </a:p>
          <a:p>
            <a:pPr eaLnBrk="1" hangingPunct="1"/>
            <a:r>
              <a:rPr lang="zh-CN" altLang="en-US" i="0">
                <a:latin typeface="宋体" pitchFamily="2" charset="-122"/>
              </a:rPr>
              <a:t>同一类型数据，来自同一个域</a:t>
            </a:r>
          </a:p>
        </p:txBody>
      </p:sp>
      <p:sp>
        <p:nvSpPr>
          <p:cNvPr id="2570244" name="Rectangle 4"/>
          <p:cNvSpPr>
            <a:spLocks noChangeArrowheads="1"/>
          </p:cNvSpPr>
          <p:nvPr/>
        </p:nvSpPr>
        <p:spPr bwMode="auto">
          <a:xfrm>
            <a:off x="387350" y="2681288"/>
            <a:ext cx="40560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i="0">
                <a:latin typeface="宋体" pitchFamily="2" charset="-122"/>
              </a:rPr>
              <a:t>不同的列可出自同一个域，每一</a:t>
            </a:r>
          </a:p>
          <a:p>
            <a:pPr eaLnBrk="1" hangingPunct="1"/>
            <a:r>
              <a:rPr lang="zh-CN" altLang="en-US" i="0">
                <a:latin typeface="宋体" pitchFamily="2" charset="-122"/>
              </a:rPr>
              <a:t>列称为属性，要给予不同的属性名</a:t>
            </a:r>
          </a:p>
        </p:txBody>
      </p:sp>
      <p:sp>
        <p:nvSpPr>
          <p:cNvPr id="2570245" name="Rectangle 5"/>
          <p:cNvSpPr>
            <a:spLocks noChangeArrowheads="1"/>
          </p:cNvSpPr>
          <p:nvPr/>
        </p:nvSpPr>
        <p:spPr bwMode="auto">
          <a:xfrm>
            <a:off x="387350" y="3521075"/>
            <a:ext cx="3798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i="0">
                <a:latin typeface="宋体" pitchFamily="2" charset="-122"/>
              </a:rPr>
              <a:t>列的顺序可以任意交换，行的顺</a:t>
            </a:r>
          </a:p>
          <a:p>
            <a:pPr eaLnBrk="1" hangingPunct="1"/>
            <a:r>
              <a:rPr lang="zh-CN" altLang="en-US" i="0">
                <a:latin typeface="宋体" pitchFamily="2" charset="-122"/>
              </a:rPr>
              <a:t>序也可以任意交换</a:t>
            </a:r>
          </a:p>
        </p:txBody>
      </p:sp>
      <p:sp>
        <p:nvSpPr>
          <p:cNvPr id="2570246" name="Rectangle 6"/>
          <p:cNvSpPr>
            <a:spLocks noChangeArrowheads="1"/>
          </p:cNvSpPr>
          <p:nvPr/>
        </p:nvSpPr>
        <p:spPr bwMode="auto">
          <a:xfrm>
            <a:off x="387350" y="4379913"/>
            <a:ext cx="3282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i="0">
                <a:latin typeface="宋体" pitchFamily="2" charset="-122"/>
              </a:rPr>
              <a:t>任意两个元组不能完全相同</a:t>
            </a:r>
          </a:p>
        </p:txBody>
      </p:sp>
      <p:sp>
        <p:nvSpPr>
          <p:cNvPr id="2570247" name="Rectangle 7"/>
          <p:cNvSpPr>
            <a:spLocks noChangeArrowheads="1"/>
          </p:cNvSpPr>
          <p:nvPr/>
        </p:nvSpPr>
        <p:spPr bwMode="auto">
          <a:xfrm>
            <a:off x="387350" y="4832350"/>
            <a:ext cx="3798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i="0">
                <a:latin typeface="宋体" pitchFamily="2" charset="-122"/>
              </a:rPr>
              <a:t>每一分量必须是不可分的数据项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17588" y="5111750"/>
            <a:ext cx="4791075" cy="1524000"/>
            <a:chOff x="652" y="3177"/>
            <a:chExt cx="3018" cy="960"/>
          </a:xfrm>
        </p:grpSpPr>
        <p:grpSp>
          <p:nvGrpSpPr>
            <p:cNvPr id="68633" name="Group 9"/>
            <p:cNvGrpSpPr>
              <a:grpSpLocks/>
            </p:cNvGrpSpPr>
            <p:nvPr/>
          </p:nvGrpSpPr>
          <p:grpSpPr bwMode="auto">
            <a:xfrm>
              <a:off x="652" y="3445"/>
              <a:ext cx="2311" cy="692"/>
              <a:chOff x="380" y="3181"/>
              <a:chExt cx="2311" cy="692"/>
            </a:xfrm>
          </p:grpSpPr>
          <p:sp>
            <p:nvSpPr>
              <p:cNvPr id="68635" name="Text Box 10"/>
              <p:cNvSpPr txBox="1">
                <a:spLocks noChangeArrowheads="1"/>
              </p:cNvSpPr>
              <p:nvPr/>
            </p:nvSpPr>
            <p:spPr bwMode="auto">
              <a:xfrm>
                <a:off x="434" y="3186"/>
                <a:ext cx="2228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1600" b="0" i="0">
                    <a:latin typeface="Times New Roman" pitchFamily="18" charset="0"/>
                  </a:rPr>
                  <a:t>丈夫	妻子	          孩子</a:t>
                </a:r>
              </a:p>
              <a:p>
                <a:pPr eaLnBrk="1" hangingPunct="1"/>
                <a:r>
                  <a:rPr lang="zh-CN" altLang="en-US" sz="1600" b="0" i="0">
                    <a:latin typeface="Times New Roman" pitchFamily="18" charset="0"/>
                  </a:rPr>
                  <a:t>		第一个   第二个</a:t>
                </a:r>
              </a:p>
              <a:p>
                <a:pPr eaLnBrk="1" hangingPunct="1"/>
                <a:r>
                  <a:rPr lang="zh-CN" altLang="en-US" sz="1600" b="0" i="0">
                    <a:latin typeface="Times New Roman" pitchFamily="18" charset="0"/>
                  </a:rPr>
                  <a:t>李基	王芳	李健	</a:t>
                </a:r>
              </a:p>
              <a:p>
                <a:pPr eaLnBrk="1" hangingPunct="1"/>
                <a:r>
                  <a:rPr lang="zh-CN" altLang="en-US" sz="1600" b="0" i="0">
                    <a:latin typeface="Times New Roman" pitchFamily="18" charset="0"/>
                  </a:rPr>
                  <a:t>张鹏	刘玉	张睿	    张峰</a:t>
                </a:r>
                <a:endParaRPr lang="zh-CN" altLang="en-US" sz="1600" b="0" i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8636" name="Rectangle 11"/>
              <p:cNvSpPr>
                <a:spLocks noChangeArrowheads="1"/>
              </p:cNvSpPr>
              <p:nvPr/>
            </p:nvSpPr>
            <p:spPr bwMode="auto">
              <a:xfrm>
                <a:off x="380" y="3181"/>
                <a:ext cx="2299" cy="6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i="0"/>
              </a:p>
            </p:txBody>
          </p:sp>
          <p:sp>
            <p:nvSpPr>
              <p:cNvPr id="68637" name="Freeform 12"/>
              <p:cNvSpPr>
                <a:spLocks/>
              </p:cNvSpPr>
              <p:nvPr/>
            </p:nvSpPr>
            <p:spPr bwMode="auto">
              <a:xfrm>
                <a:off x="396" y="3517"/>
                <a:ext cx="2295" cy="1"/>
              </a:xfrm>
              <a:custGeom>
                <a:avLst/>
                <a:gdLst>
                  <a:gd name="T0" fmla="*/ 0 w 2295"/>
                  <a:gd name="T1" fmla="*/ 0 h 1"/>
                  <a:gd name="T2" fmla="*/ 2295 w 2295"/>
                  <a:gd name="T3" fmla="*/ 1 h 1"/>
                  <a:gd name="T4" fmla="*/ 0 60000 65536"/>
                  <a:gd name="T5" fmla="*/ 0 60000 65536"/>
                  <a:gd name="T6" fmla="*/ 0 w 2295"/>
                  <a:gd name="T7" fmla="*/ 0 h 1"/>
                  <a:gd name="T8" fmla="*/ 2295 w 22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95" h="1">
                    <a:moveTo>
                      <a:pt x="0" y="0"/>
                    </a:moveTo>
                    <a:lnTo>
                      <a:pt x="2295" y="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8" name="Line 13"/>
              <p:cNvSpPr>
                <a:spLocks noChangeShapeType="1"/>
              </p:cNvSpPr>
              <p:nvPr/>
            </p:nvSpPr>
            <p:spPr bwMode="auto">
              <a:xfrm flipH="1">
                <a:off x="910" y="3184"/>
                <a:ext cx="0" cy="6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9" name="Line 14"/>
              <p:cNvSpPr>
                <a:spLocks noChangeShapeType="1"/>
              </p:cNvSpPr>
              <p:nvPr/>
            </p:nvSpPr>
            <p:spPr bwMode="auto">
              <a:xfrm flipH="1">
                <a:off x="1421" y="3184"/>
                <a:ext cx="0" cy="6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0" name="Freeform 15"/>
              <p:cNvSpPr>
                <a:spLocks/>
              </p:cNvSpPr>
              <p:nvPr/>
            </p:nvSpPr>
            <p:spPr bwMode="auto">
              <a:xfrm>
                <a:off x="2082" y="3365"/>
                <a:ext cx="1" cy="508"/>
              </a:xfrm>
              <a:custGeom>
                <a:avLst/>
                <a:gdLst>
                  <a:gd name="T0" fmla="*/ 0 w 1"/>
                  <a:gd name="T1" fmla="*/ 0 h 756"/>
                  <a:gd name="T2" fmla="*/ 1 w 1"/>
                  <a:gd name="T3" fmla="*/ 1 h 756"/>
                  <a:gd name="T4" fmla="*/ 0 60000 65536"/>
                  <a:gd name="T5" fmla="*/ 0 60000 65536"/>
                  <a:gd name="T6" fmla="*/ 0 w 1"/>
                  <a:gd name="T7" fmla="*/ 0 h 756"/>
                  <a:gd name="T8" fmla="*/ 1 w 1"/>
                  <a:gd name="T9" fmla="*/ 756 h 75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756">
                    <a:moveTo>
                      <a:pt x="0" y="0"/>
                    </a:moveTo>
                    <a:lnTo>
                      <a:pt x="1" y="75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1" name="Freeform 16"/>
              <p:cNvSpPr>
                <a:spLocks/>
              </p:cNvSpPr>
              <p:nvPr/>
            </p:nvSpPr>
            <p:spPr bwMode="auto">
              <a:xfrm>
                <a:off x="1421" y="3361"/>
                <a:ext cx="1270" cy="3"/>
              </a:xfrm>
              <a:custGeom>
                <a:avLst/>
                <a:gdLst>
                  <a:gd name="T0" fmla="*/ 0 w 1270"/>
                  <a:gd name="T1" fmla="*/ 0 h 3"/>
                  <a:gd name="T2" fmla="*/ 1270 w 1270"/>
                  <a:gd name="T3" fmla="*/ 3 h 3"/>
                  <a:gd name="T4" fmla="*/ 0 60000 65536"/>
                  <a:gd name="T5" fmla="*/ 0 60000 65536"/>
                  <a:gd name="T6" fmla="*/ 0 w 1270"/>
                  <a:gd name="T7" fmla="*/ 0 h 3"/>
                  <a:gd name="T8" fmla="*/ 1270 w 127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70" h="3">
                    <a:moveTo>
                      <a:pt x="0" y="0"/>
                    </a:moveTo>
                    <a:lnTo>
                      <a:pt x="1270" y="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68634" name="Object 2"/>
            <p:cNvGraphicFramePr>
              <a:graphicFrameLocks noChangeAspect="1"/>
            </p:cNvGraphicFramePr>
            <p:nvPr/>
          </p:nvGraphicFramePr>
          <p:xfrm>
            <a:off x="2798" y="3177"/>
            <a:ext cx="872" cy="538"/>
          </p:xfrm>
          <a:graphic>
            <a:graphicData uri="http://schemas.openxmlformats.org/presentationml/2006/ole">
              <p:oleObj spid="_x0000_s68634" name="剪辑" r:id="rId3" imgW="990784" imgH="599930" progId="MS_ClipArt_Gallery.2">
                <p:embed/>
              </p:oleObj>
            </a:graphicData>
          </a:graphic>
        </p:graphicFrame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848350" y="2455863"/>
            <a:ext cx="2943225" cy="2714625"/>
            <a:chOff x="3727" y="1291"/>
            <a:chExt cx="1854" cy="1710"/>
          </a:xfrm>
        </p:grpSpPr>
        <p:grpSp>
          <p:nvGrpSpPr>
            <p:cNvPr id="68619" name="Group 19"/>
            <p:cNvGrpSpPr>
              <a:grpSpLocks/>
            </p:cNvGrpSpPr>
            <p:nvPr/>
          </p:nvGrpSpPr>
          <p:grpSpPr bwMode="auto">
            <a:xfrm>
              <a:off x="3841" y="1291"/>
              <a:ext cx="1633" cy="1553"/>
              <a:chOff x="2142" y="1455"/>
              <a:chExt cx="1633" cy="1553"/>
            </a:xfrm>
          </p:grpSpPr>
          <p:sp>
            <p:nvSpPr>
              <p:cNvPr id="68622" name="Rectangle 20"/>
              <p:cNvSpPr>
                <a:spLocks noChangeArrowheads="1"/>
              </p:cNvSpPr>
              <p:nvPr/>
            </p:nvSpPr>
            <p:spPr bwMode="auto">
              <a:xfrm>
                <a:off x="2181" y="1641"/>
                <a:ext cx="1594" cy="1358"/>
              </a:xfrm>
              <a:prstGeom prst="rect">
                <a:avLst/>
              </a:prstGeom>
              <a:solidFill>
                <a:srgbClr val="FFFFEF"/>
              </a:solidFill>
              <a:ln w="38100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 i="0"/>
              </a:p>
            </p:txBody>
          </p:sp>
          <p:sp>
            <p:nvSpPr>
              <p:cNvPr id="68623" name="Freeform 21"/>
              <p:cNvSpPr>
                <a:spLocks/>
              </p:cNvSpPr>
              <p:nvPr/>
            </p:nvSpPr>
            <p:spPr bwMode="auto">
              <a:xfrm>
                <a:off x="2506" y="1641"/>
                <a:ext cx="1" cy="1367"/>
              </a:xfrm>
              <a:custGeom>
                <a:avLst/>
                <a:gdLst>
                  <a:gd name="T0" fmla="*/ 0 w 1"/>
                  <a:gd name="T1" fmla="*/ 0 h 1884"/>
                  <a:gd name="T2" fmla="*/ 0 w 1"/>
                  <a:gd name="T3" fmla="*/ 6 h 1884"/>
                  <a:gd name="T4" fmla="*/ 0 60000 65536"/>
                  <a:gd name="T5" fmla="*/ 0 60000 65536"/>
                  <a:gd name="T6" fmla="*/ 0 w 1"/>
                  <a:gd name="T7" fmla="*/ 0 h 1884"/>
                  <a:gd name="T8" fmla="*/ 1 w 1"/>
                  <a:gd name="T9" fmla="*/ 1884 h 188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884">
                    <a:moveTo>
                      <a:pt x="0" y="0"/>
                    </a:moveTo>
                    <a:lnTo>
                      <a:pt x="0" y="188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4" name="Freeform 22"/>
              <p:cNvSpPr>
                <a:spLocks/>
              </p:cNvSpPr>
              <p:nvPr/>
            </p:nvSpPr>
            <p:spPr bwMode="auto">
              <a:xfrm>
                <a:off x="2855" y="1650"/>
                <a:ext cx="0" cy="1358"/>
              </a:xfrm>
              <a:custGeom>
                <a:avLst/>
                <a:gdLst>
                  <a:gd name="T0" fmla="*/ 0 w 1"/>
                  <a:gd name="T1" fmla="*/ 0 h 1872"/>
                  <a:gd name="T2" fmla="*/ 0 w 1"/>
                  <a:gd name="T3" fmla="*/ 6 h 1872"/>
                  <a:gd name="T4" fmla="*/ 0 60000 65536"/>
                  <a:gd name="T5" fmla="*/ 0 60000 65536"/>
                  <a:gd name="T6" fmla="*/ 0 w 1"/>
                  <a:gd name="T7" fmla="*/ 0 h 1872"/>
                  <a:gd name="T8" fmla="*/ 0 w 1"/>
                  <a:gd name="T9" fmla="*/ 1872 h 187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872">
                    <a:moveTo>
                      <a:pt x="0" y="0"/>
                    </a:moveTo>
                    <a:lnTo>
                      <a:pt x="0" y="187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5" name="Freeform 23"/>
              <p:cNvSpPr>
                <a:spLocks/>
              </p:cNvSpPr>
              <p:nvPr/>
            </p:nvSpPr>
            <p:spPr bwMode="auto">
              <a:xfrm>
                <a:off x="3108" y="1650"/>
                <a:ext cx="1" cy="1358"/>
              </a:xfrm>
              <a:custGeom>
                <a:avLst/>
                <a:gdLst>
                  <a:gd name="T0" fmla="*/ 0 w 1"/>
                  <a:gd name="T1" fmla="*/ 0 h 1872"/>
                  <a:gd name="T2" fmla="*/ 0 w 1"/>
                  <a:gd name="T3" fmla="*/ 6 h 1872"/>
                  <a:gd name="T4" fmla="*/ 0 60000 65536"/>
                  <a:gd name="T5" fmla="*/ 0 60000 65536"/>
                  <a:gd name="T6" fmla="*/ 0 w 1"/>
                  <a:gd name="T7" fmla="*/ 0 h 1872"/>
                  <a:gd name="T8" fmla="*/ 1 w 1"/>
                  <a:gd name="T9" fmla="*/ 1872 h 187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872">
                    <a:moveTo>
                      <a:pt x="0" y="0"/>
                    </a:moveTo>
                    <a:lnTo>
                      <a:pt x="0" y="1872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6" name="Freeform 24"/>
              <p:cNvSpPr>
                <a:spLocks/>
              </p:cNvSpPr>
              <p:nvPr/>
            </p:nvSpPr>
            <p:spPr bwMode="auto">
              <a:xfrm>
                <a:off x="3417" y="1650"/>
                <a:ext cx="1" cy="1358"/>
              </a:xfrm>
              <a:custGeom>
                <a:avLst/>
                <a:gdLst>
                  <a:gd name="T0" fmla="*/ 0 w 1"/>
                  <a:gd name="T1" fmla="*/ 0 h 1872"/>
                  <a:gd name="T2" fmla="*/ 0 w 1"/>
                  <a:gd name="T3" fmla="*/ 6 h 1872"/>
                  <a:gd name="T4" fmla="*/ 0 60000 65536"/>
                  <a:gd name="T5" fmla="*/ 0 60000 65536"/>
                  <a:gd name="T6" fmla="*/ 0 w 1"/>
                  <a:gd name="T7" fmla="*/ 0 h 1872"/>
                  <a:gd name="T8" fmla="*/ 1 w 1"/>
                  <a:gd name="T9" fmla="*/ 1872 h 187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872">
                    <a:moveTo>
                      <a:pt x="0" y="0"/>
                    </a:moveTo>
                    <a:lnTo>
                      <a:pt x="0" y="187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8627" name="Group 25"/>
              <p:cNvGrpSpPr>
                <a:grpSpLocks/>
              </p:cNvGrpSpPr>
              <p:nvPr/>
            </p:nvGrpSpPr>
            <p:grpSpPr bwMode="auto">
              <a:xfrm>
                <a:off x="2142" y="1455"/>
                <a:ext cx="1621" cy="1535"/>
                <a:chOff x="2142" y="1473"/>
                <a:chExt cx="1621" cy="1535"/>
              </a:xfrm>
            </p:grpSpPr>
            <p:sp>
              <p:nvSpPr>
                <p:cNvPr id="68628" name="Freeform 26"/>
                <p:cNvSpPr>
                  <a:spLocks/>
                </p:cNvSpPr>
                <p:nvPr/>
              </p:nvSpPr>
              <p:spPr bwMode="auto">
                <a:xfrm>
                  <a:off x="2189" y="1864"/>
                  <a:ext cx="1574" cy="4"/>
                </a:xfrm>
                <a:custGeom>
                  <a:avLst/>
                  <a:gdLst>
                    <a:gd name="T0" fmla="*/ 0 w 1574"/>
                    <a:gd name="T1" fmla="*/ 4 h 4"/>
                    <a:gd name="T2" fmla="*/ 1574 w 1574"/>
                    <a:gd name="T3" fmla="*/ 0 h 4"/>
                    <a:gd name="T4" fmla="*/ 0 60000 65536"/>
                    <a:gd name="T5" fmla="*/ 0 60000 65536"/>
                    <a:gd name="T6" fmla="*/ 0 w 1574"/>
                    <a:gd name="T7" fmla="*/ 0 h 4"/>
                    <a:gd name="T8" fmla="*/ 1574 w 1574"/>
                    <a:gd name="T9" fmla="*/ 4 h 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74" h="4">
                      <a:moveTo>
                        <a:pt x="0" y="4"/>
                      </a:moveTo>
                      <a:lnTo>
                        <a:pt x="1574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8629" name="Group 27"/>
                <p:cNvGrpSpPr>
                  <a:grpSpLocks/>
                </p:cNvGrpSpPr>
                <p:nvPr/>
              </p:nvGrpSpPr>
              <p:grpSpPr bwMode="auto">
                <a:xfrm>
                  <a:off x="2142" y="1473"/>
                  <a:ext cx="1613" cy="1535"/>
                  <a:chOff x="2142" y="1473"/>
                  <a:chExt cx="1613" cy="1535"/>
                </a:xfrm>
              </p:grpSpPr>
              <p:sp>
                <p:nvSpPr>
                  <p:cNvPr id="68630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2142" y="1903"/>
                    <a:ext cx="1567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CN" sz="1200" b="0" i="0">
                        <a:latin typeface="Times New Roman" pitchFamily="18" charset="0"/>
                      </a:rPr>
                      <a:t>981101  </a:t>
                    </a:r>
                    <a:r>
                      <a:rPr lang="zh-CN" altLang="en-US" sz="1200" b="0" i="0">
                        <a:latin typeface="Times New Roman" pitchFamily="18" charset="0"/>
                      </a:rPr>
                      <a:t>数据库   </a:t>
                    </a:r>
                    <a:r>
                      <a:rPr lang="en-US" altLang="zh-CN" sz="1200" b="0" i="0">
                        <a:latin typeface="Times New Roman" pitchFamily="18" charset="0"/>
                      </a:rPr>
                      <a:t>01       </a:t>
                    </a:r>
                    <a:r>
                      <a:rPr lang="zh-CN" altLang="en-US" sz="1200" b="0" i="0">
                        <a:latin typeface="Times New Roman" pitchFamily="18" charset="0"/>
                      </a:rPr>
                      <a:t>张三      </a:t>
                    </a:r>
                    <a:r>
                      <a:rPr lang="en-US" altLang="zh-CN" sz="1200" b="0" i="0">
                        <a:latin typeface="Times New Roman" pitchFamily="18" charset="0"/>
                      </a:rPr>
                      <a:t>100</a:t>
                    </a:r>
                  </a:p>
                  <a:p>
                    <a:pPr eaLnBrk="1" hangingPunct="1"/>
                    <a:r>
                      <a:rPr lang="en-US" altLang="zh-CN" sz="1200" b="0" i="0">
                        <a:latin typeface="Times New Roman" pitchFamily="18" charset="0"/>
                      </a:rPr>
                      <a:t>981101  </a:t>
                    </a:r>
                    <a:r>
                      <a:rPr lang="zh-CN" altLang="en-US" sz="1200" b="0" i="0">
                        <a:latin typeface="Times New Roman" pitchFamily="18" charset="0"/>
                      </a:rPr>
                      <a:t>数据库   </a:t>
                    </a:r>
                    <a:r>
                      <a:rPr lang="en-US" altLang="zh-CN" sz="1200" b="0" i="0">
                        <a:latin typeface="Times New Roman" pitchFamily="18" charset="0"/>
                      </a:rPr>
                      <a:t>02       </a:t>
                    </a:r>
                    <a:r>
                      <a:rPr lang="zh-CN" altLang="en-US" sz="1200" b="0" i="0">
                        <a:latin typeface="Times New Roman" pitchFamily="18" charset="0"/>
                      </a:rPr>
                      <a:t>张四      </a:t>
                    </a:r>
                    <a:r>
                      <a:rPr lang="en-US" altLang="zh-CN" sz="1200" b="0" i="0">
                        <a:latin typeface="Times New Roman" pitchFamily="18" charset="0"/>
                      </a:rPr>
                      <a:t>90</a:t>
                    </a:r>
                  </a:p>
                  <a:p>
                    <a:pPr eaLnBrk="1" hangingPunct="1"/>
                    <a:r>
                      <a:rPr lang="en-US" altLang="zh-CN" sz="1200" b="0" i="0">
                        <a:latin typeface="Times New Roman" pitchFamily="18" charset="0"/>
                      </a:rPr>
                      <a:t>981101  </a:t>
                    </a:r>
                    <a:r>
                      <a:rPr lang="zh-CN" altLang="en-US" sz="1200" b="0" i="0">
                        <a:latin typeface="Times New Roman" pitchFamily="18" charset="0"/>
                      </a:rPr>
                      <a:t>数据库   </a:t>
                    </a:r>
                    <a:r>
                      <a:rPr lang="en-US" altLang="zh-CN" sz="1200" b="0" i="0">
                        <a:latin typeface="Times New Roman" pitchFamily="18" charset="0"/>
                      </a:rPr>
                      <a:t>03       </a:t>
                    </a:r>
                    <a:r>
                      <a:rPr lang="zh-CN" altLang="en-US" sz="1200" b="0" i="0">
                        <a:latin typeface="Times New Roman" pitchFamily="18" charset="0"/>
                      </a:rPr>
                      <a:t>张五      </a:t>
                    </a:r>
                    <a:r>
                      <a:rPr lang="en-US" altLang="zh-CN" sz="1200" b="0" i="0">
                        <a:latin typeface="Times New Roman" pitchFamily="18" charset="0"/>
                      </a:rPr>
                      <a:t>80</a:t>
                    </a:r>
                  </a:p>
                  <a:p>
                    <a:pPr eaLnBrk="1" hangingPunct="1"/>
                    <a:r>
                      <a:rPr lang="en-US" altLang="zh-CN" sz="1200" b="0" i="0">
                        <a:latin typeface="Times New Roman" pitchFamily="18" charset="0"/>
                      </a:rPr>
                      <a:t>981101  </a:t>
                    </a:r>
                    <a:r>
                      <a:rPr lang="zh-CN" altLang="en-US" sz="1200" b="0" i="0">
                        <a:latin typeface="Times New Roman" pitchFamily="18" charset="0"/>
                      </a:rPr>
                      <a:t>计算机   </a:t>
                    </a:r>
                    <a:r>
                      <a:rPr lang="en-US" altLang="zh-CN" sz="1200" b="0" i="0">
                        <a:latin typeface="Times New Roman" pitchFamily="18" charset="0"/>
                      </a:rPr>
                      <a:t>01       </a:t>
                    </a:r>
                    <a:r>
                      <a:rPr lang="zh-CN" altLang="en-US" sz="1200" b="0" i="0">
                        <a:latin typeface="Times New Roman" pitchFamily="18" charset="0"/>
                      </a:rPr>
                      <a:t>张三      </a:t>
                    </a:r>
                    <a:r>
                      <a:rPr lang="en-US" altLang="zh-CN" sz="1200" b="0" i="0">
                        <a:latin typeface="Times New Roman" pitchFamily="18" charset="0"/>
                      </a:rPr>
                      <a:t>89</a:t>
                    </a:r>
                  </a:p>
                  <a:p>
                    <a:pPr eaLnBrk="1" hangingPunct="1"/>
                    <a:r>
                      <a:rPr lang="en-US" altLang="zh-CN" sz="1200" b="0" i="0">
                        <a:latin typeface="Times New Roman" pitchFamily="18" charset="0"/>
                      </a:rPr>
                      <a:t>981101  </a:t>
                    </a:r>
                    <a:r>
                      <a:rPr lang="zh-CN" altLang="en-US" sz="1200" b="0" i="0">
                        <a:latin typeface="Times New Roman" pitchFamily="18" charset="0"/>
                      </a:rPr>
                      <a:t>计算机   </a:t>
                    </a:r>
                    <a:r>
                      <a:rPr lang="en-US" altLang="zh-CN" sz="1200" b="0" i="0">
                        <a:latin typeface="Times New Roman" pitchFamily="18" charset="0"/>
                      </a:rPr>
                      <a:t>02       </a:t>
                    </a:r>
                    <a:r>
                      <a:rPr lang="zh-CN" altLang="en-US" sz="1200" b="0" i="0">
                        <a:latin typeface="Times New Roman" pitchFamily="18" charset="0"/>
                      </a:rPr>
                      <a:t>张四      </a:t>
                    </a:r>
                    <a:r>
                      <a:rPr lang="en-US" altLang="zh-CN" sz="1200" b="0" i="0">
                        <a:latin typeface="Times New Roman" pitchFamily="18" charset="0"/>
                      </a:rPr>
                      <a:t>98</a:t>
                    </a:r>
                  </a:p>
                  <a:p>
                    <a:pPr eaLnBrk="1" hangingPunct="1"/>
                    <a:r>
                      <a:rPr lang="en-US" altLang="zh-CN" sz="1200" b="0" i="0">
                        <a:latin typeface="Times New Roman" pitchFamily="18" charset="0"/>
                      </a:rPr>
                      <a:t>981101  </a:t>
                    </a:r>
                    <a:r>
                      <a:rPr lang="zh-CN" altLang="en-US" sz="1200" b="0" i="0">
                        <a:latin typeface="Times New Roman" pitchFamily="18" charset="0"/>
                      </a:rPr>
                      <a:t>计算机   </a:t>
                    </a:r>
                    <a:r>
                      <a:rPr lang="en-US" altLang="zh-CN" sz="1200" b="0" i="0">
                        <a:latin typeface="Times New Roman" pitchFamily="18" charset="0"/>
                      </a:rPr>
                      <a:t>03       </a:t>
                    </a:r>
                    <a:r>
                      <a:rPr lang="zh-CN" altLang="en-US" sz="1200" b="0" i="0">
                        <a:latin typeface="Times New Roman" pitchFamily="18" charset="0"/>
                      </a:rPr>
                      <a:t>张五      </a:t>
                    </a:r>
                    <a:r>
                      <a:rPr lang="en-US" altLang="zh-CN" sz="1200" b="0" i="0">
                        <a:latin typeface="Times New Roman" pitchFamily="18" charset="0"/>
                      </a:rPr>
                      <a:t>72</a:t>
                    </a:r>
                  </a:p>
                  <a:p>
                    <a:pPr eaLnBrk="1" hangingPunct="1"/>
                    <a:r>
                      <a:rPr lang="en-US" altLang="zh-CN" sz="1200" b="0" i="0">
                        <a:latin typeface="Times New Roman" pitchFamily="18" charset="0"/>
                      </a:rPr>
                      <a:t>981102  </a:t>
                    </a:r>
                    <a:r>
                      <a:rPr lang="zh-CN" altLang="en-US" sz="1200" b="0" i="0">
                        <a:latin typeface="Times New Roman" pitchFamily="18" charset="0"/>
                      </a:rPr>
                      <a:t>数据库   </a:t>
                    </a:r>
                    <a:r>
                      <a:rPr lang="en-US" altLang="zh-CN" sz="1200" b="0" i="0">
                        <a:latin typeface="Times New Roman" pitchFamily="18" charset="0"/>
                      </a:rPr>
                      <a:t>01       </a:t>
                    </a:r>
                    <a:r>
                      <a:rPr lang="zh-CN" altLang="en-US" sz="1200" b="0" i="0">
                        <a:latin typeface="Times New Roman" pitchFamily="18" charset="0"/>
                      </a:rPr>
                      <a:t>王三      </a:t>
                    </a:r>
                    <a:r>
                      <a:rPr lang="en-US" altLang="zh-CN" sz="1200" b="0" i="0">
                        <a:latin typeface="Times New Roman" pitchFamily="18" charset="0"/>
                      </a:rPr>
                      <a:t>30</a:t>
                    </a:r>
                  </a:p>
                  <a:p>
                    <a:pPr eaLnBrk="1" hangingPunct="1"/>
                    <a:r>
                      <a:rPr lang="en-US" altLang="zh-CN" sz="1200" b="0" i="0">
                        <a:latin typeface="Times New Roman" pitchFamily="18" charset="0"/>
                      </a:rPr>
                      <a:t>981102  </a:t>
                    </a:r>
                    <a:r>
                      <a:rPr lang="zh-CN" altLang="en-US" sz="1200" b="0" i="0">
                        <a:latin typeface="Times New Roman" pitchFamily="18" charset="0"/>
                      </a:rPr>
                      <a:t>数据库   </a:t>
                    </a:r>
                    <a:r>
                      <a:rPr lang="en-US" altLang="zh-CN" sz="1200" b="0" i="0">
                        <a:latin typeface="Times New Roman" pitchFamily="18" charset="0"/>
                      </a:rPr>
                      <a:t>02       </a:t>
                    </a:r>
                    <a:r>
                      <a:rPr lang="zh-CN" altLang="en-US" sz="1200" b="0" i="0">
                        <a:latin typeface="Times New Roman" pitchFamily="18" charset="0"/>
                      </a:rPr>
                      <a:t>王四      </a:t>
                    </a:r>
                    <a:r>
                      <a:rPr lang="en-US" altLang="zh-CN" sz="1200" b="0" i="0">
                        <a:latin typeface="Times New Roman" pitchFamily="18" charset="0"/>
                      </a:rPr>
                      <a:t>90</a:t>
                    </a:r>
                  </a:p>
                  <a:p>
                    <a:pPr eaLnBrk="1" hangingPunct="1"/>
                    <a:r>
                      <a:rPr lang="en-US" altLang="zh-CN" sz="1200" b="0" i="0">
                        <a:latin typeface="Times New Roman" pitchFamily="18" charset="0"/>
                      </a:rPr>
                      <a:t>981102  </a:t>
                    </a:r>
                    <a:r>
                      <a:rPr lang="zh-CN" altLang="en-US" sz="1200" b="0" i="0">
                        <a:latin typeface="Times New Roman" pitchFamily="18" charset="0"/>
                      </a:rPr>
                      <a:t>数据库   </a:t>
                    </a:r>
                    <a:r>
                      <a:rPr lang="en-US" altLang="zh-CN" sz="1200" b="0" i="0">
                        <a:latin typeface="Times New Roman" pitchFamily="18" charset="0"/>
                      </a:rPr>
                      <a:t>03       </a:t>
                    </a:r>
                    <a:r>
                      <a:rPr lang="zh-CN" altLang="en-US" sz="1200" b="0" i="0">
                        <a:latin typeface="Times New Roman" pitchFamily="18" charset="0"/>
                      </a:rPr>
                      <a:t>王武      </a:t>
                    </a:r>
                    <a:r>
                      <a:rPr lang="en-US" altLang="zh-CN" sz="1200" b="0" i="0">
                        <a:latin typeface="Times New Roman" pitchFamily="18" charset="0"/>
                      </a:rPr>
                      <a:t>78</a:t>
                    </a:r>
                  </a:p>
                </p:txBody>
              </p:sp>
              <p:sp>
                <p:nvSpPr>
                  <p:cNvPr id="6863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1473"/>
                    <a:ext cx="596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zh-CN" altLang="en-US" sz="1200" b="0" i="0">
                        <a:latin typeface="Times New Roman" pitchFamily="18" charset="0"/>
                      </a:rPr>
                      <a:t>学生成绩单</a:t>
                    </a:r>
                  </a:p>
                </p:txBody>
              </p:sp>
              <p:sp>
                <p:nvSpPr>
                  <p:cNvPr id="68632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99" y="1682"/>
                    <a:ext cx="1556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zh-CN" altLang="en-US" sz="1200" b="0" i="0">
                        <a:latin typeface="Times New Roman" pitchFamily="18" charset="0"/>
                      </a:rPr>
                      <a:t>班级     课程     学号     姓名     成绩</a:t>
                    </a:r>
                  </a:p>
                </p:txBody>
              </p:sp>
            </p:grpSp>
          </p:grpSp>
        </p:grpSp>
        <p:sp>
          <p:nvSpPr>
            <p:cNvPr id="68620" name="Oval 31"/>
            <p:cNvSpPr>
              <a:spLocks noChangeArrowheads="1"/>
            </p:cNvSpPr>
            <p:nvPr/>
          </p:nvSpPr>
          <p:spPr bwMode="auto">
            <a:xfrm>
              <a:off x="4518" y="1355"/>
              <a:ext cx="300" cy="1646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CN" altLang="en-US" b="0" i="0">
                <a:latin typeface="Times New Roman" pitchFamily="18" charset="0"/>
              </a:endParaRPr>
            </a:p>
          </p:txBody>
        </p:sp>
        <p:sp>
          <p:nvSpPr>
            <p:cNvPr id="68621" name="Oval 32"/>
            <p:cNvSpPr>
              <a:spLocks noChangeArrowheads="1"/>
            </p:cNvSpPr>
            <p:nvPr/>
          </p:nvSpPr>
          <p:spPr bwMode="auto">
            <a:xfrm>
              <a:off x="3727" y="2182"/>
              <a:ext cx="1854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i="0"/>
            </a:p>
          </p:txBody>
        </p:sp>
      </p:grpSp>
      <p:sp>
        <p:nvSpPr>
          <p:cNvPr id="68618" name="Text Box 16"/>
          <p:cNvSpPr txBox="1">
            <a:spLocks noChangeArrowheads="1"/>
          </p:cNvSpPr>
          <p:nvPr/>
        </p:nvSpPr>
        <p:spPr bwMode="auto">
          <a:xfrm>
            <a:off x="357188" y="334963"/>
            <a:ext cx="3357562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(4)</a:t>
            </a:r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关系有什么性质</a:t>
            </a: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7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7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7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7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7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7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7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7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43" grpId="0" autoUpdateAnimBg="0"/>
      <p:bldP spid="2570244" grpId="0" autoUpdateAnimBg="0"/>
      <p:bldP spid="2570245" grpId="0" autoUpdateAnimBg="0"/>
      <p:bldP spid="2570246" grpId="0" autoUpdateAnimBg="0"/>
      <p:bldP spid="2570247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320675" y="1390650"/>
            <a:ext cx="8531225" cy="19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3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zh-CN" altLang="en-US" sz="2400" i="0">
                <a:ea typeface="楷体_GB2312" pitchFamily="49" charset="-122"/>
              </a:rPr>
              <a:t>候选码</a:t>
            </a:r>
            <a:r>
              <a:rPr lang="en-US" altLang="zh-CN" sz="2400" i="0">
                <a:ea typeface="楷体_GB2312" pitchFamily="49" charset="-122"/>
              </a:rPr>
              <a:t>(Candidate Key)/</a:t>
            </a:r>
            <a:r>
              <a:rPr lang="zh-CN" altLang="en-US" sz="2400" i="0">
                <a:ea typeface="楷体_GB2312" pitchFamily="49" charset="-122"/>
              </a:rPr>
              <a:t>候选键</a:t>
            </a:r>
          </a:p>
          <a:p>
            <a:pPr algn="just" eaLnBrk="1" hangingPunct="1">
              <a:lnSpc>
                <a:spcPct val="130000"/>
              </a:lnSpc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zh-CN" altLang="en-US" sz="2200" i="0">
                <a:ea typeface="楷体_GB2312" pitchFamily="49" charset="-122"/>
              </a:rPr>
              <a:t>关系中的一个</a:t>
            </a:r>
            <a:r>
              <a:rPr lang="zh-CN" altLang="en-US" sz="2200" i="0" u="sng">
                <a:ea typeface="楷体_GB2312" pitchFamily="49" charset="-122"/>
              </a:rPr>
              <a:t>属性组</a:t>
            </a:r>
            <a:r>
              <a:rPr lang="zh-CN" altLang="en-US" sz="2200" i="0">
                <a:ea typeface="楷体_GB2312" pitchFamily="49" charset="-122"/>
              </a:rPr>
              <a:t>，其值能唯一标识一个元组，若从该属性组中去掉任何一个属性，它就不具有这一性质了，这样的</a:t>
            </a:r>
            <a:r>
              <a:rPr lang="zh-CN" altLang="en-US" sz="2200" i="0" u="sng">
                <a:ea typeface="楷体_GB2312" pitchFamily="49" charset="-122"/>
              </a:rPr>
              <a:t>属性组</a:t>
            </a:r>
            <a:r>
              <a:rPr lang="zh-CN" altLang="en-US" sz="2200" i="0">
                <a:ea typeface="楷体_GB2312" pitchFamily="49" charset="-122"/>
              </a:rPr>
              <a:t>称作候选码。</a:t>
            </a:r>
          </a:p>
        </p:txBody>
      </p:sp>
      <p:sp>
        <p:nvSpPr>
          <p:cNvPr id="69635" name="Text Box 16"/>
          <p:cNvSpPr txBox="1">
            <a:spLocks noChangeArrowheads="1"/>
          </p:cNvSpPr>
          <p:nvPr/>
        </p:nvSpPr>
        <p:spPr bwMode="auto">
          <a:xfrm>
            <a:off x="382588" y="347663"/>
            <a:ext cx="335915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(5)</a:t>
            </a:r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关系中的候选键</a:t>
            </a: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?</a:t>
            </a:r>
          </a:p>
        </p:txBody>
      </p:sp>
      <p:sp>
        <p:nvSpPr>
          <p:cNvPr id="69636" name="Rectangle 8"/>
          <p:cNvSpPr>
            <a:spLocks noChangeArrowheads="1"/>
          </p:cNvSpPr>
          <p:nvPr/>
        </p:nvSpPr>
        <p:spPr bwMode="auto">
          <a:xfrm>
            <a:off x="1939925" y="3795713"/>
            <a:ext cx="5308600" cy="5191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i="0">
                <a:solidFill>
                  <a:schemeClr val="bg1"/>
                </a:solidFill>
              </a:rPr>
              <a:t>学生</a:t>
            </a:r>
            <a:r>
              <a:rPr lang="en-US" altLang="zh-CN" sz="2800" i="0">
                <a:solidFill>
                  <a:schemeClr val="bg1"/>
                </a:solidFill>
              </a:rPr>
              <a:t>(</a:t>
            </a:r>
            <a:r>
              <a:rPr lang="en-US" altLang="zh-CN" sz="2800" i="0" u="sng">
                <a:solidFill>
                  <a:srgbClr val="FFC000"/>
                </a:solidFill>
              </a:rPr>
              <a:t>S#</a:t>
            </a:r>
            <a:r>
              <a:rPr lang="en-US" altLang="zh-CN" sz="2800" i="0">
                <a:solidFill>
                  <a:schemeClr val="bg1"/>
                </a:solidFill>
              </a:rPr>
              <a:t>, Sname, Sage, Sclass)</a:t>
            </a:r>
            <a:endParaRPr lang="zh-CN" altLang="en-US" sz="2800" i="0">
              <a:solidFill>
                <a:schemeClr val="bg1"/>
              </a:solidFill>
            </a:endParaRPr>
          </a:p>
        </p:txBody>
      </p:sp>
      <p:sp>
        <p:nvSpPr>
          <p:cNvPr id="69637" name="Rectangle 9"/>
          <p:cNvSpPr>
            <a:spLocks noChangeArrowheads="1"/>
          </p:cNvSpPr>
          <p:nvPr/>
        </p:nvSpPr>
        <p:spPr bwMode="auto">
          <a:xfrm>
            <a:off x="1927225" y="4886325"/>
            <a:ext cx="5334000" cy="5191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i="0">
                <a:solidFill>
                  <a:schemeClr val="bg1"/>
                </a:solidFill>
              </a:rPr>
              <a:t>课程</a:t>
            </a:r>
            <a:r>
              <a:rPr lang="en-US" altLang="zh-CN" sz="2800" i="0">
                <a:solidFill>
                  <a:schemeClr val="bg1"/>
                </a:solidFill>
              </a:rPr>
              <a:t>(</a:t>
            </a:r>
            <a:r>
              <a:rPr lang="en-US" altLang="zh-CN" sz="2800" i="0" u="sng">
                <a:solidFill>
                  <a:srgbClr val="FFC000"/>
                </a:solidFill>
              </a:rPr>
              <a:t>C#</a:t>
            </a:r>
            <a:r>
              <a:rPr lang="en-US" altLang="zh-CN" sz="2800" i="0">
                <a:solidFill>
                  <a:schemeClr val="bg1"/>
                </a:solidFill>
              </a:rPr>
              <a:t>, Cname, Credit, T#)</a:t>
            </a:r>
            <a:endParaRPr lang="zh-CN" altLang="en-US" sz="2800" i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6"/>
          <p:cNvSpPr txBox="1">
            <a:spLocks noChangeArrowheads="1"/>
          </p:cNvSpPr>
          <p:nvPr/>
        </p:nvSpPr>
        <p:spPr bwMode="auto">
          <a:xfrm>
            <a:off x="330200" y="244475"/>
            <a:ext cx="3000375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(6)</a:t>
            </a:r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关系中的外键</a:t>
            </a: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?</a:t>
            </a:r>
          </a:p>
        </p:txBody>
      </p:sp>
      <p:sp>
        <p:nvSpPr>
          <p:cNvPr id="70659" name="Rectangle 6"/>
          <p:cNvSpPr>
            <a:spLocks noChangeArrowheads="1"/>
          </p:cNvSpPr>
          <p:nvPr/>
        </p:nvSpPr>
        <p:spPr bwMode="auto">
          <a:xfrm>
            <a:off x="339725" y="1362075"/>
            <a:ext cx="8469313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400" i="0">
                <a:solidFill>
                  <a:schemeClr val="tx2"/>
                </a:solidFill>
                <a:ea typeface="楷体_GB2312" pitchFamily="49" charset="-122"/>
              </a:rPr>
              <a:t> 外码</a:t>
            </a:r>
            <a:r>
              <a:rPr lang="en-US" altLang="zh-CN" sz="2400" i="0">
                <a:solidFill>
                  <a:schemeClr val="tx2"/>
                </a:solidFill>
                <a:ea typeface="楷体_GB2312" pitchFamily="49" charset="-122"/>
              </a:rPr>
              <a:t>(Foreign Key)/</a:t>
            </a:r>
            <a:r>
              <a:rPr lang="zh-CN" altLang="en-US" sz="2400" i="0">
                <a:solidFill>
                  <a:schemeClr val="tx2"/>
                </a:solidFill>
                <a:ea typeface="楷体_GB2312" pitchFamily="49" charset="-122"/>
              </a:rPr>
              <a:t>外键</a:t>
            </a:r>
          </a:p>
          <a:p>
            <a:pPr algn="just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zh-CN" altLang="en-US" sz="2200" i="0">
                <a:ea typeface="楷体_GB2312" pitchFamily="49" charset="-122"/>
              </a:rPr>
              <a:t>关系</a:t>
            </a:r>
            <a:r>
              <a:rPr lang="en-US" altLang="zh-CN" sz="2200" i="0">
                <a:ea typeface="楷体_GB2312" pitchFamily="49" charset="-122"/>
              </a:rPr>
              <a:t>R</a:t>
            </a:r>
            <a:r>
              <a:rPr lang="zh-CN" altLang="en-US" sz="2200" i="0">
                <a:ea typeface="楷体_GB2312" pitchFamily="49" charset="-122"/>
              </a:rPr>
              <a:t>中的一个属性组，它不是</a:t>
            </a:r>
            <a:r>
              <a:rPr lang="en-US" altLang="zh-CN" sz="2200" i="0">
                <a:ea typeface="楷体_GB2312" pitchFamily="49" charset="-122"/>
              </a:rPr>
              <a:t>R</a:t>
            </a:r>
            <a:r>
              <a:rPr lang="zh-CN" altLang="en-US" sz="2200" i="0">
                <a:ea typeface="楷体_GB2312" pitchFamily="49" charset="-122"/>
              </a:rPr>
              <a:t>的候选码，但它与另一个关系</a:t>
            </a:r>
            <a:r>
              <a:rPr lang="en-US" altLang="zh-CN" sz="2200" i="0">
                <a:ea typeface="楷体_GB2312" pitchFamily="49" charset="-122"/>
              </a:rPr>
              <a:t>S</a:t>
            </a:r>
            <a:r>
              <a:rPr lang="zh-CN" altLang="en-US" sz="2200" i="0">
                <a:ea typeface="楷体_GB2312" pitchFamily="49" charset="-122"/>
              </a:rPr>
              <a:t>的候选码相对应，则称这个属性组为</a:t>
            </a:r>
            <a:r>
              <a:rPr lang="en-US" altLang="zh-CN" sz="2200" i="0">
                <a:ea typeface="楷体_GB2312" pitchFamily="49" charset="-122"/>
              </a:rPr>
              <a:t>R</a:t>
            </a:r>
            <a:r>
              <a:rPr lang="zh-CN" altLang="en-US" sz="2200" i="0">
                <a:ea typeface="楷体_GB2312" pitchFamily="49" charset="-122"/>
              </a:rPr>
              <a:t>的外码或外键。</a:t>
            </a:r>
          </a:p>
          <a:p>
            <a:pPr algn="just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zh-CN" altLang="en-US" sz="2200" i="0">
                <a:ea typeface="楷体_GB2312" pitchFamily="49" charset="-122"/>
              </a:rPr>
              <a:t>外码是两个关系</a:t>
            </a:r>
            <a:r>
              <a:rPr lang="en-US" altLang="zh-CN" sz="2200" i="0">
                <a:ea typeface="楷体_GB2312" pitchFamily="49" charset="-122"/>
              </a:rPr>
              <a:t>(</a:t>
            </a:r>
            <a:r>
              <a:rPr lang="zh-CN" altLang="en-US" sz="2200" i="0">
                <a:ea typeface="楷体_GB2312" pitchFamily="49" charset="-122"/>
              </a:rPr>
              <a:t>数据表</a:t>
            </a:r>
            <a:r>
              <a:rPr lang="en-US" altLang="zh-CN" sz="2200" i="0">
                <a:ea typeface="楷体_GB2312" pitchFamily="49" charset="-122"/>
              </a:rPr>
              <a:t>)</a:t>
            </a:r>
            <a:r>
              <a:rPr lang="zh-CN" altLang="en-US" sz="2200" i="0">
                <a:ea typeface="楷体_GB2312" pitchFamily="49" charset="-122"/>
              </a:rPr>
              <a:t>的连接纽带</a:t>
            </a:r>
          </a:p>
        </p:txBody>
      </p:sp>
      <p:pic>
        <p:nvPicPr>
          <p:cNvPr id="7066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3" y="3570288"/>
            <a:ext cx="4770437" cy="11525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7066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0550" y="5541963"/>
            <a:ext cx="4486275" cy="10747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70662" name="Oval 9"/>
          <p:cNvSpPr>
            <a:spLocks noChangeArrowheads="1"/>
          </p:cNvSpPr>
          <p:nvPr/>
        </p:nvSpPr>
        <p:spPr bwMode="auto">
          <a:xfrm>
            <a:off x="4589463" y="3702050"/>
            <a:ext cx="835025" cy="396875"/>
          </a:xfrm>
          <a:prstGeom prst="ellipse">
            <a:avLst/>
          </a:prstGeom>
          <a:noFill/>
          <a:ln w="28575">
            <a:solidFill>
              <a:srgbClr val="FF00FF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70663" name="Text Box 10"/>
          <p:cNvSpPr txBox="1">
            <a:spLocks noChangeArrowheads="1"/>
          </p:cNvSpPr>
          <p:nvPr/>
        </p:nvSpPr>
        <p:spPr bwMode="auto">
          <a:xfrm>
            <a:off x="5807075" y="3687763"/>
            <a:ext cx="701675" cy="400050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i="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外码</a:t>
            </a:r>
          </a:p>
        </p:txBody>
      </p:sp>
      <p:sp>
        <p:nvSpPr>
          <p:cNvPr id="70664" name="Oval 11"/>
          <p:cNvSpPr>
            <a:spLocks noChangeArrowheads="1"/>
          </p:cNvSpPr>
          <p:nvPr/>
        </p:nvSpPr>
        <p:spPr bwMode="auto">
          <a:xfrm>
            <a:off x="4619625" y="5643563"/>
            <a:ext cx="674688" cy="369887"/>
          </a:xfrm>
          <a:prstGeom prst="ellipse">
            <a:avLst/>
          </a:prstGeom>
          <a:noFill/>
          <a:ln w="28575">
            <a:solidFill>
              <a:srgbClr val="FF0066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70665" name="Text Box 12"/>
          <p:cNvSpPr txBox="1">
            <a:spLocks noChangeArrowheads="1"/>
          </p:cNvSpPr>
          <p:nvPr/>
        </p:nvSpPr>
        <p:spPr bwMode="auto">
          <a:xfrm>
            <a:off x="3652838" y="5611813"/>
            <a:ext cx="701675" cy="400050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i="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主码</a:t>
            </a:r>
          </a:p>
        </p:txBody>
      </p:sp>
      <p:sp>
        <p:nvSpPr>
          <p:cNvPr id="70666" name="Oval 13"/>
          <p:cNvSpPr>
            <a:spLocks noChangeArrowheads="1"/>
          </p:cNvSpPr>
          <p:nvPr/>
        </p:nvSpPr>
        <p:spPr bwMode="auto">
          <a:xfrm>
            <a:off x="1131888" y="3729038"/>
            <a:ext cx="674687" cy="342900"/>
          </a:xfrm>
          <a:prstGeom prst="ellipse">
            <a:avLst/>
          </a:prstGeom>
          <a:noFill/>
          <a:ln w="28575">
            <a:solidFill>
              <a:srgbClr val="FF0066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70667" name="Text Box 14"/>
          <p:cNvSpPr txBox="1">
            <a:spLocks noChangeArrowheads="1"/>
          </p:cNvSpPr>
          <p:nvPr/>
        </p:nvSpPr>
        <p:spPr bwMode="auto">
          <a:xfrm>
            <a:off x="177800" y="3692525"/>
            <a:ext cx="701675" cy="400050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i="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主码</a:t>
            </a:r>
          </a:p>
        </p:txBody>
      </p:sp>
      <p:sp>
        <p:nvSpPr>
          <p:cNvPr id="70668" name="Line 15"/>
          <p:cNvSpPr>
            <a:spLocks noChangeShapeType="1"/>
          </p:cNvSpPr>
          <p:nvPr/>
        </p:nvSpPr>
        <p:spPr bwMode="auto">
          <a:xfrm>
            <a:off x="806450" y="3881438"/>
            <a:ext cx="304800" cy="0"/>
          </a:xfrm>
          <a:prstGeom prst="line">
            <a:avLst/>
          </a:prstGeom>
          <a:noFill/>
          <a:ln w="28575">
            <a:solidFill>
              <a:srgbClr val="FF00FF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0669" name="Line 16"/>
          <p:cNvSpPr>
            <a:spLocks noChangeShapeType="1"/>
          </p:cNvSpPr>
          <p:nvPr/>
        </p:nvSpPr>
        <p:spPr bwMode="auto">
          <a:xfrm>
            <a:off x="4279900" y="5824538"/>
            <a:ext cx="331788" cy="0"/>
          </a:xfrm>
          <a:prstGeom prst="line">
            <a:avLst/>
          </a:prstGeom>
          <a:noFill/>
          <a:ln w="28575">
            <a:solidFill>
              <a:srgbClr val="FF00FF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0670" name="Line 17"/>
          <p:cNvSpPr>
            <a:spLocks noChangeShapeType="1"/>
          </p:cNvSpPr>
          <p:nvPr/>
        </p:nvSpPr>
        <p:spPr bwMode="auto">
          <a:xfrm>
            <a:off x="5392738" y="3895725"/>
            <a:ext cx="515937" cy="0"/>
          </a:xfrm>
          <a:prstGeom prst="line">
            <a:avLst/>
          </a:prstGeom>
          <a:noFill/>
          <a:ln w="28575">
            <a:solidFill>
              <a:srgbClr val="FF00FF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0671" name="Line 18"/>
          <p:cNvSpPr>
            <a:spLocks noChangeShapeType="1"/>
          </p:cNvSpPr>
          <p:nvPr/>
        </p:nvSpPr>
        <p:spPr bwMode="auto">
          <a:xfrm>
            <a:off x="5046663" y="4710113"/>
            <a:ext cx="0" cy="796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72" name="Text Box 19"/>
          <p:cNvSpPr txBox="1">
            <a:spLocks noChangeArrowheads="1"/>
          </p:cNvSpPr>
          <p:nvPr/>
        </p:nvSpPr>
        <p:spPr bwMode="auto">
          <a:xfrm>
            <a:off x="5080000" y="4929188"/>
            <a:ext cx="3540125" cy="400050"/>
          </a:xfrm>
          <a:prstGeom prst="rect">
            <a:avLst/>
          </a:prstGeom>
          <a:solidFill>
            <a:schemeClr val="tx1"/>
          </a:solidFill>
          <a:ln w="28575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i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两个关系可以靠外码联接起来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26"/>
          <p:cNvSpPr txBox="1">
            <a:spLocks noChangeArrowheads="1"/>
          </p:cNvSpPr>
          <p:nvPr/>
        </p:nvSpPr>
        <p:spPr bwMode="auto">
          <a:xfrm>
            <a:off x="787400" y="457200"/>
            <a:ext cx="7391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关系模型的数据结构（术语对比）</a:t>
            </a:r>
          </a:p>
        </p:txBody>
      </p:sp>
      <p:graphicFrame>
        <p:nvGraphicFramePr>
          <p:cNvPr id="3" name="Group 166"/>
          <p:cNvGraphicFramePr>
            <a:graphicFrameLocks/>
          </p:cNvGraphicFramePr>
          <p:nvPr/>
        </p:nvGraphicFramePr>
        <p:xfrm>
          <a:off x="469900" y="1587500"/>
          <a:ext cx="8229600" cy="4572000"/>
        </p:xfrm>
        <a:graphic>
          <a:graphicData uri="http://schemas.openxmlformats.org/drawingml/2006/table">
            <a:tbl>
              <a:tblPr/>
              <a:tblGrid>
                <a:gridCol w="3862388">
                  <a:extLst>
                    <a:ext uri="{9D8B030D-6E8A-4147-A177-3AD203B41FA5}"/>
                  </a:extLst>
                </a:gridCol>
                <a:gridCol w="4367212">
                  <a:extLst>
                    <a:ext uri="{9D8B030D-6E8A-4147-A177-3AD203B41FA5}"/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关系术语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一般表格的术语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98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关系名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表名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关系模式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表头（表格的描述）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98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关系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（一张）二维表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元组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记录或行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属性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98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属性名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列名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属性值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列值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98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分量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一条记录中的一个列值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非规范关系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表中有表（大表中嵌有小表）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71707" name="Line 168"/>
          <p:cNvSpPr>
            <a:spLocks noChangeShapeType="1"/>
          </p:cNvSpPr>
          <p:nvPr/>
        </p:nvSpPr>
        <p:spPr bwMode="auto">
          <a:xfrm>
            <a:off x="468313" y="2060575"/>
            <a:ext cx="8207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6"/>
          <p:cNvSpPr txBox="1">
            <a:spLocks noChangeArrowheads="1"/>
          </p:cNvSpPr>
          <p:nvPr/>
        </p:nvSpPr>
        <p:spPr bwMode="auto">
          <a:xfrm>
            <a:off x="420688" y="296863"/>
            <a:ext cx="1563687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(7)</a:t>
            </a:r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小结</a:t>
            </a: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?</a:t>
            </a:r>
          </a:p>
        </p:txBody>
      </p:sp>
      <p:grpSp>
        <p:nvGrpSpPr>
          <p:cNvPr id="72707" name="Group 29"/>
          <p:cNvGrpSpPr>
            <a:grpSpLocks/>
          </p:cNvGrpSpPr>
          <p:nvPr/>
        </p:nvGrpSpPr>
        <p:grpSpPr bwMode="auto">
          <a:xfrm>
            <a:off x="0" y="2032000"/>
            <a:ext cx="9191625" cy="4824413"/>
            <a:chOff x="0" y="1213"/>
            <a:chExt cx="5790" cy="3039"/>
          </a:xfrm>
        </p:grpSpPr>
        <p:grpSp>
          <p:nvGrpSpPr>
            <p:cNvPr id="72734" name="Group 2"/>
            <p:cNvGrpSpPr>
              <a:grpSpLocks/>
            </p:cNvGrpSpPr>
            <p:nvPr/>
          </p:nvGrpSpPr>
          <p:grpSpPr bwMode="auto">
            <a:xfrm>
              <a:off x="1414" y="1612"/>
              <a:ext cx="3597" cy="2084"/>
              <a:chOff x="1403" y="1469"/>
              <a:chExt cx="3597" cy="2084"/>
            </a:xfrm>
          </p:grpSpPr>
          <p:pic>
            <p:nvPicPr>
              <p:cNvPr id="72757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3" y="1742"/>
                <a:ext cx="3567" cy="18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2758" name="Text Box 4"/>
              <p:cNvSpPr txBox="1">
                <a:spLocks noChangeArrowheads="1"/>
              </p:cNvSpPr>
              <p:nvPr/>
            </p:nvSpPr>
            <p:spPr bwMode="auto">
              <a:xfrm>
                <a:off x="1403" y="1469"/>
                <a:ext cx="92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zh-CN" altLang="en-US" i="0">
                    <a:latin typeface="Times New Roman" pitchFamily="18" charset="0"/>
                    <a:ea typeface="楷体_GB2312" pitchFamily="49" charset="-122"/>
                  </a:rPr>
                  <a:t>学生成绩单</a:t>
                </a:r>
              </a:p>
            </p:txBody>
          </p:sp>
        </p:grpSp>
        <p:sp>
          <p:nvSpPr>
            <p:cNvPr id="72735" name="Line 5"/>
            <p:cNvSpPr>
              <a:spLocks noChangeShapeType="1"/>
            </p:cNvSpPr>
            <p:nvPr/>
          </p:nvSpPr>
          <p:spPr bwMode="auto">
            <a:xfrm flipV="1">
              <a:off x="471" y="1789"/>
              <a:ext cx="92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2736" name="Text Box 6"/>
            <p:cNvSpPr txBox="1">
              <a:spLocks noChangeArrowheads="1"/>
            </p:cNvSpPr>
            <p:nvPr/>
          </p:nvSpPr>
          <p:spPr bwMode="auto">
            <a:xfrm>
              <a:off x="61" y="1646"/>
              <a:ext cx="44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i="0">
                  <a:solidFill>
                    <a:schemeClr val="accent2"/>
                  </a:solidFill>
                  <a:latin typeface="Times New Roman" pitchFamily="18" charset="0"/>
                  <a:ea typeface="楷体_GB2312" pitchFamily="49" charset="-122"/>
                </a:rPr>
                <a:t>表名</a:t>
              </a:r>
            </a:p>
          </p:txBody>
        </p:sp>
        <p:sp>
          <p:nvSpPr>
            <p:cNvPr id="72737" name="Line 7"/>
            <p:cNvSpPr>
              <a:spLocks noChangeShapeType="1"/>
            </p:cNvSpPr>
            <p:nvPr/>
          </p:nvSpPr>
          <p:spPr bwMode="auto">
            <a:xfrm flipV="1">
              <a:off x="1064" y="1997"/>
              <a:ext cx="327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2738" name="Text Box 8"/>
            <p:cNvSpPr txBox="1">
              <a:spLocks noChangeArrowheads="1"/>
            </p:cNvSpPr>
            <p:nvPr/>
          </p:nvSpPr>
          <p:spPr bwMode="auto">
            <a:xfrm>
              <a:off x="61" y="1889"/>
              <a:ext cx="12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i="0">
                  <a:solidFill>
                    <a:schemeClr val="accent2"/>
                  </a:solidFill>
                  <a:latin typeface="Times New Roman" pitchFamily="18" charset="0"/>
                  <a:ea typeface="楷体_GB2312" pitchFamily="49" charset="-122"/>
                </a:rPr>
                <a:t>表标题</a:t>
              </a:r>
              <a:r>
                <a:rPr lang="en-US" altLang="zh-CN" i="0">
                  <a:solidFill>
                    <a:schemeClr val="accent2"/>
                  </a:solidFill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lang="zh-CN" altLang="en-US" i="0">
                  <a:solidFill>
                    <a:schemeClr val="accent2"/>
                  </a:solidFill>
                  <a:latin typeface="Times New Roman" pitchFamily="18" charset="0"/>
                  <a:ea typeface="楷体_GB2312" pitchFamily="49" charset="-122"/>
                </a:rPr>
                <a:t>格式</a:t>
              </a:r>
              <a:r>
                <a:rPr lang="en-US" altLang="zh-CN" i="0">
                  <a:solidFill>
                    <a:schemeClr val="accent2"/>
                  </a:solidFill>
                  <a:latin typeface="Times New Roman" pitchFamily="18" charset="0"/>
                  <a:ea typeface="楷体_GB2312" pitchFamily="49" charset="-122"/>
                </a:rPr>
                <a:t>)</a:t>
              </a:r>
            </a:p>
          </p:txBody>
        </p:sp>
        <p:sp>
          <p:nvSpPr>
            <p:cNvPr id="72739" name="Text Box 9"/>
            <p:cNvSpPr txBox="1">
              <a:spLocks noChangeArrowheads="1"/>
            </p:cNvSpPr>
            <p:nvPr/>
          </p:nvSpPr>
          <p:spPr bwMode="auto">
            <a:xfrm>
              <a:off x="61" y="2698"/>
              <a:ext cx="87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i="0">
                  <a:solidFill>
                    <a:schemeClr val="accent2"/>
                  </a:solidFill>
                  <a:latin typeface="Times New Roman" pitchFamily="18" charset="0"/>
                  <a:ea typeface="楷体_GB2312" pitchFamily="49" charset="-122"/>
                </a:rPr>
                <a:t>表内容</a:t>
              </a:r>
              <a:r>
                <a:rPr lang="en-US" altLang="zh-CN" i="0">
                  <a:solidFill>
                    <a:schemeClr val="accent2"/>
                  </a:solidFill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lang="zh-CN" altLang="en-US" i="0">
                  <a:solidFill>
                    <a:schemeClr val="accent2"/>
                  </a:solidFill>
                  <a:latin typeface="Times New Roman" pitchFamily="18" charset="0"/>
                  <a:ea typeface="楷体_GB2312" pitchFamily="49" charset="-122"/>
                </a:rPr>
                <a:t>值</a:t>
              </a:r>
              <a:r>
                <a:rPr lang="en-US" altLang="zh-CN" i="0">
                  <a:solidFill>
                    <a:schemeClr val="accent2"/>
                  </a:solidFill>
                  <a:latin typeface="Times New Roman" pitchFamily="18" charset="0"/>
                  <a:ea typeface="楷体_GB2312" pitchFamily="49" charset="-122"/>
                </a:rPr>
                <a:t>)</a:t>
              </a:r>
            </a:p>
          </p:txBody>
        </p:sp>
        <p:sp>
          <p:nvSpPr>
            <p:cNvPr id="72740" name="Line 10"/>
            <p:cNvSpPr>
              <a:spLocks noChangeShapeType="1"/>
            </p:cNvSpPr>
            <p:nvPr/>
          </p:nvSpPr>
          <p:spPr bwMode="auto">
            <a:xfrm>
              <a:off x="882" y="2809"/>
              <a:ext cx="509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2741" name="Text Box 11"/>
            <p:cNvSpPr txBox="1">
              <a:spLocks noChangeArrowheads="1"/>
            </p:cNvSpPr>
            <p:nvPr/>
          </p:nvSpPr>
          <p:spPr bwMode="auto">
            <a:xfrm>
              <a:off x="3866" y="1421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i="0">
                  <a:solidFill>
                    <a:schemeClr val="accent2"/>
                  </a:solidFill>
                  <a:latin typeface="Times New Roman" pitchFamily="18" charset="0"/>
                  <a:ea typeface="楷体_GB2312" pitchFamily="49" charset="-122"/>
                </a:rPr>
                <a:t>列名</a:t>
              </a:r>
            </a:p>
          </p:txBody>
        </p:sp>
        <p:sp>
          <p:nvSpPr>
            <p:cNvPr id="72742" name="Oval 12"/>
            <p:cNvSpPr>
              <a:spLocks noChangeArrowheads="1"/>
            </p:cNvSpPr>
            <p:nvPr/>
          </p:nvSpPr>
          <p:spPr bwMode="auto">
            <a:xfrm>
              <a:off x="3382" y="3104"/>
              <a:ext cx="718" cy="242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/>
              <a:endParaRPr lang="zh-CN" altLang="en-US"/>
            </a:p>
          </p:txBody>
        </p:sp>
        <p:sp>
          <p:nvSpPr>
            <p:cNvPr id="72743" name="Oval 13"/>
            <p:cNvSpPr>
              <a:spLocks noChangeArrowheads="1"/>
            </p:cNvSpPr>
            <p:nvPr/>
          </p:nvSpPr>
          <p:spPr bwMode="auto">
            <a:xfrm>
              <a:off x="3390" y="1864"/>
              <a:ext cx="718" cy="242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/>
              <a:endParaRPr lang="zh-CN" altLang="en-US"/>
            </a:p>
          </p:txBody>
        </p:sp>
        <p:sp>
          <p:nvSpPr>
            <p:cNvPr id="72744" name="Freeform 14"/>
            <p:cNvSpPr>
              <a:spLocks/>
            </p:cNvSpPr>
            <p:nvPr/>
          </p:nvSpPr>
          <p:spPr bwMode="auto">
            <a:xfrm>
              <a:off x="3728" y="1556"/>
              <a:ext cx="192" cy="300"/>
            </a:xfrm>
            <a:custGeom>
              <a:avLst/>
              <a:gdLst>
                <a:gd name="T0" fmla="*/ 0 w 192"/>
                <a:gd name="T1" fmla="*/ 300 h 300"/>
                <a:gd name="T2" fmla="*/ 0 w 192"/>
                <a:gd name="T3" fmla="*/ 0 h 300"/>
                <a:gd name="T4" fmla="*/ 192 w 192"/>
                <a:gd name="T5" fmla="*/ 0 h 300"/>
                <a:gd name="T6" fmla="*/ 0 60000 65536"/>
                <a:gd name="T7" fmla="*/ 0 60000 65536"/>
                <a:gd name="T8" fmla="*/ 0 60000 65536"/>
                <a:gd name="T9" fmla="*/ 0 w 192"/>
                <a:gd name="T10" fmla="*/ 0 h 300"/>
                <a:gd name="T11" fmla="*/ 192 w 192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00">
                  <a:moveTo>
                    <a:pt x="0" y="300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45" name="Freeform 15"/>
            <p:cNvSpPr>
              <a:spLocks/>
            </p:cNvSpPr>
            <p:nvPr/>
          </p:nvSpPr>
          <p:spPr bwMode="auto">
            <a:xfrm>
              <a:off x="3728" y="3309"/>
              <a:ext cx="201" cy="517"/>
            </a:xfrm>
            <a:custGeom>
              <a:avLst/>
              <a:gdLst>
                <a:gd name="T0" fmla="*/ 0 w 201"/>
                <a:gd name="T1" fmla="*/ 0 h 609"/>
                <a:gd name="T2" fmla="*/ 0 w 201"/>
                <a:gd name="T3" fmla="*/ 32 h 609"/>
                <a:gd name="T4" fmla="*/ 201 w 201"/>
                <a:gd name="T5" fmla="*/ 32 h 609"/>
                <a:gd name="T6" fmla="*/ 0 60000 65536"/>
                <a:gd name="T7" fmla="*/ 0 60000 65536"/>
                <a:gd name="T8" fmla="*/ 0 60000 65536"/>
                <a:gd name="T9" fmla="*/ 0 w 201"/>
                <a:gd name="T10" fmla="*/ 0 h 609"/>
                <a:gd name="T11" fmla="*/ 201 w 201"/>
                <a:gd name="T12" fmla="*/ 609 h 6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" h="609">
                  <a:moveTo>
                    <a:pt x="0" y="0"/>
                  </a:moveTo>
                  <a:lnTo>
                    <a:pt x="0" y="609"/>
                  </a:lnTo>
                  <a:lnTo>
                    <a:pt x="201" y="609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2746" name="Text Box 16"/>
            <p:cNvSpPr txBox="1">
              <a:spLocks noChangeArrowheads="1"/>
            </p:cNvSpPr>
            <p:nvPr/>
          </p:nvSpPr>
          <p:spPr bwMode="auto">
            <a:xfrm>
              <a:off x="3866" y="3680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i="0">
                  <a:solidFill>
                    <a:schemeClr val="accent2"/>
                  </a:solidFill>
                  <a:latin typeface="Times New Roman" pitchFamily="18" charset="0"/>
                  <a:ea typeface="楷体_GB2312" pitchFamily="49" charset="-122"/>
                </a:rPr>
                <a:t>列值</a:t>
              </a:r>
            </a:p>
          </p:txBody>
        </p:sp>
        <p:sp>
          <p:nvSpPr>
            <p:cNvPr id="72747" name="Oval 17"/>
            <p:cNvSpPr>
              <a:spLocks noChangeArrowheads="1"/>
            </p:cNvSpPr>
            <p:nvPr/>
          </p:nvSpPr>
          <p:spPr bwMode="auto">
            <a:xfrm>
              <a:off x="1316" y="2775"/>
              <a:ext cx="3848" cy="25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endParaRPr lang="zh-CN" altLang="en-US"/>
            </a:p>
          </p:txBody>
        </p:sp>
        <p:sp>
          <p:nvSpPr>
            <p:cNvPr id="72748" name="Text Box 18"/>
            <p:cNvSpPr txBox="1">
              <a:spLocks noChangeArrowheads="1"/>
            </p:cNvSpPr>
            <p:nvPr/>
          </p:nvSpPr>
          <p:spPr bwMode="auto">
            <a:xfrm>
              <a:off x="5079" y="2457"/>
              <a:ext cx="711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i="0">
                  <a:solidFill>
                    <a:schemeClr val="accent2"/>
                  </a:solidFill>
                  <a:ea typeface="楷体_GB2312" pitchFamily="49" charset="-122"/>
                </a:rPr>
                <a:t>行</a:t>
              </a:r>
              <a:r>
                <a:rPr lang="en-US" altLang="zh-CN" i="0">
                  <a:solidFill>
                    <a:schemeClr val="accent2"/>
                  </a:solidFill>
                  <a:ea typeface="楷体_GB2312" pitchFamily="49" charset="-122"/>
                </a:rPr>
                <a:t>/</a:t>
              </a:r>
            </a:p>
            <a:p>
              <a:pPr eaLnBrk="1" hangingPunct="1"/>
              <a:r>
                <a:rPr lang="zh-CN" altLang="en-US" i="0">
                  <a:solidFill>
                    <a:schemeClr val="accent2"/>
                  </a:solidFill>
                  <a:ea typeface="楷体_GB2312" pitchFamily="49" charset="-122"/>
                </a:rPr>
                <a:t>元组</a:t>
              </a:r>
              <a:r>
                <a:rPr lang="en-US" altLang="zh-CN" i="0">
                  <a:solidFill>
                    <a:schemeClr val="accent2"/>
                  </a:solidFill>
                  <a:ea typeface="楷体_GB2312" pitchFamily="49" charset="-122"/>
                </a:rPr>
                <a:t>/</a:t>
              </a:r>
            </a:p>
            <a:p>
              <a:pPr eaLnBrk="1" hangingPunct="1"/>
              <a:r>
                <a:rPr lang="zh-CN" altLang="en-US" i="0">
                  <a:solidFill>
                    <a:schemeClr val="accent2"/>
                  </a:solidFill>
                  <a:ea typeface="楷体_GB2312" pitchFamily="49" charset="-122"/>
                </a:rPr>
                <a:t>记录</a:t>
              </a:r>
            </a:p>
            <a:p>
              <a:pPr eaLnBrk="1" hangingPunct="1"/>
              <a:r>
                <a:rPr lang="en-US" altLang="zh-CN" i="0">
                  <a:solidFill>
                    <a:schemeClr val="accent2"/>
                  </a:solidFill>
                  <a:ea typeface="楷体_GB2312" pitchFamily="49" charset="-122"/>
                </a:rPr>
                <a:t>( row /</a:t>
              </a:r>
            </a:p>
            <a:p>
              <a:pPr eaLnBrk="1" hangingPunct="1"/>
              <a:r>
                <a:rPr lang="en-US" altLang="zh-CN" i="0">
                  <a:solidFill>
                    <a:srgbClr val="FF0066"/>
                  </a:solidFill>
                  <a:ea typeface="楷体_GB2312" pitchFamily="49" charset="-122"/>
                </a:rPr>
                <a:t>tuple</a:t>
              </a:r>
              <a:r>
                <a:rPr lang="en-US" altLang="zh-CN" i="0">
                  <a:solidFill>
                    <a:schemeClr val="accent2"/>
                  </a:solidFill>
                  <a:ea typeface="楷体_GB2312" pitchFamily="49" charset="-122"/>
                </a:rPr>
                <a:t> /</a:t>
              </a:r>
            </a:p>
            <a:p>
              <a:pPr eaLnBrk="1" hangingPunct="1"/>
              <a:r>
                <a:rPr lang="en-US" altLang="zh-CN" i="0">
                  <a:solidFill>
                    <a:schemeClr val="accent2"/>
                  </a:solidFill>
                  <a:ea typeface="楷体_GB2312" pitchFamily="49" charset="-122"/>
                </a:rPr>
                <a:t>record )</a:t>
              </a:r>
            </a:p>
          </p:txBody>
        </p:sp>
        <p:sp>
          <p:nvSpPr>
            <p:cNvPr id="72749" name="Oval 19"/>
            <p:cNvSpPr>
              <a:spLocks noChangeArrowheads="1"/>
            </p:cNvSpPr>
            <p:nvPr/>
          </p:nvSpPr>
          <p:spPr bwMode="auto">
            <a:xfrm>
              <a:off x="2583" y="1526"/>
              <a:ext cx="409" cy="2228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/>
              <a:endParaRPr lang="zh-CN" altLang="en-US"/>
            </a:p>
          </p:txBody>
        </p:sp>
        <p:sp>
          <p:nvSpPr>
            <p:cNvPr id="72750" name="Text Box 20"/>
            <p:cNvSpPr txBox="1">
              <a:spLocks noChangeArrowheads="1"/>
            </p:cNvSpPr>
            <p:nvPr/>
          </p:nvSpPr>
          <p:spPr bwMode="auto">
            <a:xfrm>
              <a:off x="1636" y="1213"/>
              <a:ext cx="404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i="0">
                  <a:solidFill>
                    <a:schemeClr val="accent2"/>
                  </a:solidFill>
                  <a:ea typeface="楷体_GB2312" pitchFamily="49" charset="-122"/>
                </a:rPr>
                <a:t>列</a:t>
              </a:r>
              <a:r>
                <a:rPr lang="en-US" altLang="zh-CN" i="0">
                  <a:solidFill>
                    <a:schemeClr val="accent2"/>
                  </a:solidFill>
                  <a:ea typeface="楷体_GB2312" pitchFamily="49" charset="-122"/>
                </a:rPr>
                <a:t>/</a:t>
              </a:r>
              <a:r>
                <a:rPr lang="zh-CN" altLang="en-US" i="0">
                  <a:solidFill>
                    <a:srgbClr val="FF0066"/>
                  </a:solidFill>
                  <a:ea typeface="楷体_GB2312" pitchFamily="49" charset="-122"/>
                </a:rPr>
                <a:t>字段</a:t>
              </a:r>
              <a:r>
                <a:rPr lang="en-US" altLang="zh-CN" i="0">
                  <a:solidFill>
                    <a:schemeClr val="accent2"/>
                  </a:solidFill>
                  <a:ea typeface="楷体_GB2312" pitchFamily="49" charset="-122"/>
                </a:rPr>
                <a:t>/</a:t>
              </a:r>
              <a:r>
                <a:rPr lang="zh-CN" altLang="en-US" i="0">
                  <a:solidFill>
                    <a:schemeClr val="accent2"/>
                  </a:solidFill>
                  <a:ea typeface="楷体_GB2312" pitchFamily="49" charset="-122"/>
                </a:rPr>
                <a:t>属性</a:t>
              </a:r>
              <a:r>
                <a:rPr lang="en-US" altLang="zh-CN" i="0">
                  <a:solidFill>
                    <a:schemeClr val="accent2"/>
                  </a:solidFill>
                  <a:ea typeface="楷体_GB2312" pitchFamily="49" charset="-122"/>
                </a:rPr>
                <a:t>/</a:t>
              </a:r>
              <a:r>
                <a:rPr lang="zh-CN" altLang="en-US" i="0">
                  <a:solidFill>
                    <a:srgbClr val="FF0066"/>
                  </a:solidFill>
                  <a:ea typeface="楷体_GB2312" pitchFamily="49" charset="-122"/>
                </a:rPr>
                <a:t>数据项</a:t>
              </a:r>
              <a:r>
                <a:rPr lang="en-US" altLang="zh-CN" i="0">
                  <a:solidFill>
                    <a:schemeClr val="accent2"/>
                  </a:solidFill>
                  <a:ea typeface="楷体_GB2312" pitchFamily="49" charset="-122"/>
                </a:rPr>
                <a:t>(column/</a:t>
              </a:r>
              <a:r>
                <a:rPr lang="en-US" altLang="zh-CN" i="0">
                  <a:solidFill>
                    <a:srgbClr val="FF0066"/>
                  </a:solidFill>
                  <a:ea typeface="楷体_GB2312" pitchFamily="49" charset="-122"/>
                </a:rPr>
                <a:t>field</a:t>
              </a:r>
              <a:r>
                <a:rPr lang="en-US" altLang="zh-CN" i="0">
                  <a:solidFill>
                    <a:schemeClr val="accent2"/>
                  </a:solidFill>
                  <a:ea typeface="楷体_GB2312" pitchFamily="49" charset="-122"/>
                </a:rPr>
                <a:t>/attribute/</a:t>
              </a:r>
              <a:r>
                <a:rPr lang="en-US" altLang="zh-CN" i="0">
                  <a:solidFill>
                    <a:srgbClr val="FF0066"/>
                  </a:solidFill>
                  <a:ea typeface="楷体_GB2312" pitchFamily="49" charset="-122"/>
                </a:rPr>
                <a:t>data item</a:t>
              </a:r>
              <a:r>
                <a:rPr lang="en-US" altLang="zh-CN" i="0">
                  <a:solidFill>
                    <a:schemeClr val="accent2"/>
                  </a:solidFill>
                  <a:ea typeface="楷体_GB2312" pitchFamily="49" charset="-122"/>
                </a:rPr>
                <a:t>)</a:t>
              </a:r>
            </a:p>
          </p:txBody>
        </p:sp>
        <p:sp>
          <p:nvSpPr>
            <p:cNvPr id="72751" name="Oval 21"/>
            <p:cNvSpPr>
              <a:spLocks noChangeArrowheads="1"/>
            </p:cNvSpPr>
            <p:nvPr/>
          </p:nvSpPr>
          <p:spPr bwMode="auto">
            <a:xfrm>
              <a:off x="1348" y="1823"/>
              <a:ext cx="3848" cy="359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/>
              <a:endParaRPr lang="zh-CN" altLang="en-US"/>
            </a:p>
          </p:txBody>
        </p:sp>
        <p:sp>
          <p:nvSpPr>
            <p:cNvPr id="72752" name="Text Box 22"/>
            <p:cNvSpPr txBox="1">
              <a:spLocks noChangeArrowheads="1"/>
            </p:cNvSpPr>
            <p:nvPr/>
          </p:nvSpPr>
          <p:spPr bwMode="auto">
            <a:xfrm>
              <a:off x="174" y="1403"/>
              <a:ext cx="87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i="0">
                  <a:solidFill>
                    <a:srgbClr val="33CC33"/>
                  </a:solidFill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lang="zh-CN" altLang="en-US" i="0">
                  <a:solidFill>
                    <a:srgbClr val="33CC33"/>
                  </a:solidFill>
                  <a:latin typeface="Times New Roman" pitchFamily="18" charset="0"/>
                  <a:ea typeface="楷体_GB2312" pitchFamily="49" charset="-122"/>
                </a:rPr>
                <a:t>关系</a:t>
              </a:r>
              <a:r>
                <a:rPr lang="en-US" altLang="zh-CN" i="0">
                  <a:solidFill>
                    <a:srgbClr val="33CC33"/>
                  </a:solidFill>
                  <a:latin typeface="Times New Roman" pitchFamily="18" charset="0"/>
                  <a:ea typeface="楷体_GB2312" pitchFamily="49" charset="-122"/>
                </a:rPr>
                <a:t>)</a:t>
              </a:r>
              <a:r>
                <a:rPr lang="zh-CN" altLang="en-US" i="0">
                  <a:solidFill>
                    <a:srgbClr val="33CC33"/>
                  </a:solidFill>
                  <a:latin typeface="Times New Roman" pitchFamily="18" charset="0"/>
                  <a:ea typeface="楷体_GB2312" pitchFamily="49" charset="-122"/>
                </a:rPr>
                <a:t>模式</a:t>
              </a:r>
            </a:p>
          </p:txBody>
        </p:sp>
        <p:sp>
          <p:nvSpPr>
            <p:cNvPr id="72753" name="Oval 23"/>
            <p:cNvSpPr>
              <a:spLocks noChangeArrowheads="1"/>
            </p:cNvSpPr>
            <p:nvPr/>
          </p:nvSpPr>
          <p:spPr bwMode="auto">
            <a:xfrm>
              <a:off x="91" y="1638"/>
              <a:ext cx="943" cy="519"/>
            </a:xfrm>
            <a:prstGeom prst="ellipse">
              <a:avLst/>
            </a:prstGeom>
            <a:noFill/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/>
              <a:endParaRPr lang="zh-CN" altLang="en-US"/>
            </a:p>
          </p:txBody>
        </p:sp>
        <p:sp>
          <p:nvSpPr>
            <p:cNvPr id="72754" name="Oval 24"/>
            <p:cNvSpPr>
              <a:spLocks noChangeArrowheads="1"/>
            </p:cNvSpPr>
            <p:nvPr/>
          </p:nvSpPr>
          <p:spPr bwMode="auto">
            <a:xfrm>
              <a:off x="11" y="1228"/>
              <a:ext cx="1102" cy="2155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/>
              <a:endParaRPr lang="zh-CN" altLang="en-US"/>
            </a:p>
          </p:txBody>
        </p:sp>
        <p:sp>
          <p:nvSpPr>
            <p:cNvPr id="72755" name="Text Box 25"/>
            <p:cNvSpPr txBox="1">
              <a:spLocks noChangeArrowheads="1"/>
            </p:cNvSpPr>
            <p:nvPr/>
          </p:nvSpPr>
          <p:spPr bwMode="auto">
            <a:xfrm>
              <a:off x="232" y="3351"/>
              <a:ext cx="6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i="0">
                  <a:solidFill>
                    <a:srgbClr val="CC0000"/>
                  </a:solidFill>
                  <a:latin typeface="Times New Roman" pitchFamily="18" charset="0"/>
                  <a:ea typeface="楷体_GB2312" pitchFamily="49" charset="-122"/>
                </a:rPr>
                <a:t>表</a:t>
              </a:r>
              <a:r>
                <a:rPr lang="en-US" altLang="zh-CN" i="0">
                  <a:solidFill>
                    <a:srgbClr val="CC0000"/>
                  </a:solidFill>
                  <a:latin typeface="Times New Roman" pitchFamily="18" charset="0"/>
                  <a:ea typeface="楷体_GB2312" pitchFamily="49" charset="-122"/>
                </a:rPr>
                <a:t>/</a:t>
              </a:r>
              <a:r>
                <a:rPr lang="zh-CN" altLang="en-US" i="0">
                  <a:solidFill>
                    <a:srgbClr val="CC0000"/>
                  </a:solidFill>
                  <a:latin typeface="Times New Roman" pitchFamily="18" charset="0"/>
                  <a:ea typeface="楷体_GB2312" pitchFamily="49" charset="-122"/>
                </a:rPr>
                <a:t>关系</a:t>
              </a:r>
            </a:p>
          </p:txBody>
        </p:sp>
        <p:sp>
          <p:nvSpPr>
            <p:cNvPr id="72756" name="Text Box 26"/>
            <p:cNvSpPr txBox="1">
              <a:spLocks noChangeArrowheads="1"/>
            </p:cNvSpPr>
            <p:nvPr/>
          </p:nvSpPr>
          <p:spPr bwMode="auto">
            <a:xfrm>
              <a:off x="0" y="4000"/>
              <a:ext cx="5760" cy="252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i="0">
                  <a:solidFill>
                    <a:schemeClr val="bg1"/>
                  </a:solidFill>
                  <a:ea typeface="楷体_GB2312" pitchFamily="49" charset="-122"/>
                </a:rPr>
                <a:t>Table</a:t>
              </a:r>
              <a:r>
                <a:rPr lang="zh-CN" altLang="en-US" i="0">
                  <a:solidFill>
                    <a:schemeClr val="bg1"/>
                  </a:solidFill>
                  <a:ea typeface="楷体_GB2312" pitchFamily="49" charset="-122"/>
                </a:rPr>
                <a:t>中描述了一批相互有关联关系的数据</a:t>
              </a:r>
              <a:r>
                <a:rPr lang="en-US" altLang="zh-CN" i="0">
                  <a:solidFill>
                    <a:schemeClr val="bg1"/>
                  </a:solidFill>
                  <a:ea typeface="楷体_GB2312" pitchFamily="49" charset="-122"/>
                </a:rPr>
                <a:t>==</a:t>
              </a:r>
              <a:r>
                <a:rPr lang="en-US" altLang="zh-CN" i="0">
                  <a:solidFill>
                    <a:schemeClr val="bg1"/>
                  </a:solidFill>
                  <a:ea typeface="楷体_GB2312" pitchFamily="49" charset="-122"/>
                  <a:sym typeface="Wingdings" pitchFamily="2" charset="2"/>
                </a:rPr>
                <a:t></a:t>
              </a:r>
              <a:r>
                <a:rPr lang="zh-CN" altLang="en-US" i="0">
                  <a:solidFill>
                    <a:schemeClr val="bg1"/>
                  </a:solidFill>
                  <a:ea typeface="楷体_GB2312" pitchFamily="49" charset="-122"/>
                </a:rPr>
                <a:t>关系 </a:t>
              </a:r>
            </a:p>
          </p:txBody>
        </p:sp>
      </p:grpSp>
      <p:sp>
        <p:nvSpPr>
          <p:cNvPr id="72708" name="Text Box 27"/>
          <p:cNvSpPr txBox="1">
            <a:spLocks noChangeArrowheads="1"/>
          </p:cNvSpPr>
          <p:nvPr/>
        </p:nvSpPr>
        <p:spPr bwMode="auto">
          <a:xfrm>
            <a:off x="341313" y="1323975"/>
            <a:ext cx="8239125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i="0">
                <a:latin typeface="Times New Roman" pitchFamily="18" charset="0"/>
                <a:ea typeface="楷体_GB2312" pitchFamily="49" charset="-122"/>
              </a:rPr>
              <a:t>数据库的关系模型起源于规范化“表</a:t>
            </a:r>
            <a:r>
              <a:rPr lang="en-US" altLang="zh-CN" i="0">
                <a:ea typeface="楷体_GB2312" pitchFamily="49" charset="-122"/>
              </a:rPr>
              <a:t>(Table)</a:t>
            </a:r>
            <a:r>
              <a:rPr lang="en-US" altLang="zh-CN" i="0">
                <a:latin typeface="Times New Roman" pitchFamily="18" charset="0"/>
                <a:ea typeface="楷体_GB2312" pitchFamily="49" charset="-122"/>
              </a:rPr>
              <a:t>”</a:t>
            </a:r>
            <a:r>
              <a:rPr lang="zh-CN" altLang="en-US" i="0">
                <a:latin typeface="Times New Roman" pitchFamily="18" charset="0"/>
                <a:ea typeface="楷体_GB2312" pitchFamily="49" charset="-122"/>
              </a:rPr>
              <a:t>的处理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i="0">
                <a:ea typeface="楷体_GB2312" pitchFamily="49" charset="-122"/>
              </a:rPr>
              <a:t>Table:</a:t>
            </a:r>
            <a:r>
              <a:rPr lang="en-US" altLang="zh-CN" i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i="0">
                <a:latin typeface="Times New Roman" pitchFamily="18" charset="0"/>
                <a:ea typeface="楷体_GB2312" pitchFamily="49" charset="-122"/>
              </a:rPr>
              <a:t>以按行按列形式组织及展现的数据</a:t>
            </a:r>
          </a:p>
        </p:txBody>
      </p:sp>
      <p:sp>
        <p:nvSpPr>
          <p:cNvPr id="72709" name="Rectangle 30"/>
          <p:cNvSpPr>
            <a:spLocks noChangeArrowheads="1"/>
          </p:cNvSpPr>
          <p:nvPr/>
        </p:nvSpPr>
        <p:spPr bwMode="auto">
          <a:xfrm>
            <a:off x="0" y="1236663"/>
            <a:ext cx="9144000" cy="5621337"/>
          </a:xfrm>
          <a:prstGeom prst="rect">
            <a:avLst/>
          </a:prstGeom>
          <a:solidFill>
            <a:schemeClr val="bg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grpSp>
        <p:nvGrpSpPr>
          <p:cNvPr id="72710" name="Group 37"/>
          <p:cNvGrpSpPr>
            <a:grpSpLocks/>
          </p:cNvGrpSpPr>
          <p:nvPr/>
        </p:nvGrpSpPr>
        <p:grpSpPr bwMode="auto">
          <a:xfrm>
            <a:off x="2381250" y="4810125"/>
            <a:ext cx="1477963" cy="1144588"/>
            <a:chOff x="3222" y="1327"/>
            <a:chExt cx="931" cy="721"/>
          </a:xfrm>
        </p:grpSpPr>
        <p:sp>
          <p:nvSpPr>
            <p:cNvPr id="2" name="AutoShape 39"/>
            <p:cNvSpPr>
              <a:spLocks noChangeArrowheads="1"/>
            </p:cNvSpPr>
            <p:nvPr/>
          </p:nvSpPr>
          <p:spPr bwMode="gray">
            <a:xfrm>
              <a:off x="3222" y="1327"/>
              <a:ext cx="931" cy="721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CN" altLang="en-US" sz="3600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72732" name="Oval 40"/>
            <p:cNvSpPr>
              <a:spLocks noChangeArrowheads="1"/>
            </p:cNvSpPr>
            <p:nvPr/>
          </p:nvSpPr>
          <p:spPr bwMode="gray">
            <a:xfrm>
              <a:off x="3299" y="1387"/>
              <a:ext cx="777" cy="601"/>
            </a:xfrm>
            <a:prstGeom prst="ellipse">
              <a:avLst/>
            </a:prstGeom>
            <a:solidFill>
              <a:srgbClr val="80008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 sz="3600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72733" name="Text Box 84"/>
            <p:cNvSpPr txBox="1">
              <a:spLocks noChangeArrowheads="1"/>
            </p:cNvSpPr>
            <p:nvPr/>
          </p:nvSpPr>
          <p:spPr bwMode="auto">
            <a:xfrm>
              <a:off x="3302" y="1485"/>
              <a:ext cx="77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3600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表</a:t>
              </a:r>
            </a:p>
          </p:txBody>
        </p:sp>
      </p:grpSp>
      <p:grpSp>
        <p:nvGrpSpPr>
          <p:cNvPr id="72711" name="Group 36"/>
          <p:cNvGrpSpPr>
            <a:grpSpLocks/>
          </p:cNvGrpSpPr>
          <p:nvPr/>
        </p:nvGrpSpPr>
        <p:grpSpPr bwMode="auto">
          <a:xfrm>
            <a:off x="2384425" y="3586163"/>
            <a:ext cx="1477963" cy="1144587"/>
            <a:chOff x="3222" y="1327"/>
            <a:chExt cx="931" cy="721"/>
          </a:xfrm>
        </p:grpSpPr>
        <p:sp>
          <p:nvSpPr>
            <p:cNvPr id="5" name="AutoShape 39"/>
            <p:cNvSpPr>
              <a:spLocks noChangeArrowheads="1"/>
            </p:cNvSpPr>
            <p:nvPr/>
          </p:nvSpPr>
          <p:spPr bwMode="gray">
            <a:xfrm>
              <a:off x="3222" y="1327"/>
              <a:ext cx="931" cy="721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CN" altLang="en-US" sz="3600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72729" name="Oval 40"/>
            <p:cNvSpPr>
              <a:spLocks noChangeArrowheads="1"/>
            </p:cNvSpPr>
            <p:nvPr/>
          </p:nvSpPr>
          <p:spPr bwMode="gray">
            <a:xfrm>
              <a:off x="3299" y="1387"/>
              <a:ext cx="777" cy="601"/>
            </a:xfrm>
            <a:prstGeom prst="ellipse">
              <a:avLst/>
            </a:prstGeom>
            <a:solidFill>
              <a:srgbClr val="0000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 sz="3600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72730" name="Text Box 84"/>
            <p:cNvSpPr txBox="1">
              <a:spLocks noChangeArrowheads="1"/>
            </p:cNvSpPr>
            <p:nvPr/>
          </p:nvSpPr>
          <p:spPr bwMode="auto">
            <a:xfrm>
              <a:off x="3302" y="1485"/>
              <a:ext cx="77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3600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关系</a:t>
              </a:r>
            </a:p>
          </p:txBody>
        </p:sp>
      </p:grpSp>
      <p:grpSp>
        <p:nvGrpSpPr>
          <p:cNvPr id="72712" name="Group 50"/>
          <p:cNvGrpSpPr>
            <a:grpSpLocks/>
          </p:cNvGrpSpPr>
          <p:nvPr/>
        </p:nvGrpSpPr>
        <p:grpSpPr bwMode="auto">
          <a:xfrm>
            <a:off x="3859213" y="3206750"/>
            <a:ext cx="1266825" cy="933450"/>
            <a:chOff x="2464" y="1322"/>
            <a:chExt cx="798" cy="588"/>
          </a:xfrm>
        </p:grpSpPr>
        <p:sp>
          <p:nvSpPr>
            <p:cNvPr id="8" name="AutoShape 39"/>
            <p:cNvSpPr>
              <a:spLocks noChangeArrowheads="1"/>
            </p:cNvSpPr>
            <p:nvPr/>
          </p:nvSpPr>
          <p:spPr bwMode="gray">
            <a:xfrm>
              <a:off x="2464" y="1322"/>
              <a:ext cx="798" cy="588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CN" altLang="en-US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72726" name="Oval 40"/>
            <p:cNvSpPr>
              <a:spLocks noChangeArrowheads="1"/>
            </p:cNvSpPr>
            <p:nvPr/>
          </p:nvSpPr>
          <p:spPr bwMode="gray">
            <a:xfrm>
              <a:off x="2530" y="1371"/>
              <a:ext cx="666" cy="490"/>
            </a:xfrm>
            <a:prstGeom prst="ellipse">
              <a:avLst/>
            </a:prstGeom>
            <a:solidFill>
              <a:srgbClr val="0000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72727" name="Text Box 84"/>
            <p:cNvSpPr txBox="1">
              <a:spLocks noChangeArrowheads="1"/>
            </p:cNvSpPr>
            <p:nvPr/>
          </p:nvSpPr>
          <p:spPr bwMode="auto">
            <a:xfrm>
              <a:off x="2533" y="1395"/>
              <a:ext cx="66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属性</a:t>
              </a:r>
              <a:r>
                <a:rPr kumimoji="0" lang="en-US" altLang="zh-CN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/</a:t>
              </a:r>
              <a:r>
                <a:rPr kumimoji="0" lang="zh-CN" altLang="en-US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列</a:t>
              </a:r>
            </a:p>
          </p:txBody>
        </p:sp>
      </p:grpSp>
      <p:grpSp>
        <p:nvGrpSpPr>
          <p:cNvPr id="72713" name="Group 49"/>
          <p:cNvGrpSpPr>
            <a:grpSpLocks/>
          </p:cNvGrpSpPr>
          <p:nvPr/>
        </p:nvGrpSpPr>
        <p:grpSpPr bwMode="auto">
          <a:xfrm>
            <a:off x="3886200" y="4083050"/>
            <a:ext cx="1266825" cy="933450"/>
            <a:chOff x="2481" y="1834"/>
            <a:chExt cx="798" cy="588"/>
          </a:xfrm>
        </p:grpSpPr>
        <p:sp>
          <p:nvSpPr>
            <p:cNvPr id="11" name="AutoShape 39"/>
            <p:cNvSpPr>
              <a:spLocks noChangeArrowheads="1"/>
            </p:cNvSpPr>
            <p:nvPr/>
          </p:nvSpPr>
          <p:spPr bwMode="gray">
            <a:xfrm>
              <a:off x="2481" y="1834"/>
              <a:ext cx="798" cy="588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CN" altLang="en-US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72723" name="Oval 40"/>
            <p:cNvSpPr>
              <a:spLocks noChangeArrowheads="1"/>
            </p:cNvSpPr>
            <p:nvPr/>
          </p:nvSpPr>
          <p:spPr bwMode="gray">
            <a:xfrm>
              <a:off x="2547" y="1883"/>
              <a:ext cx="666" cy="490"/>
            </a:xfrm>
            <a:prstGeom prst="ellipse">
              <a:avLst/>
            </a:prstGeom>
            <a:solidFill>
              <a:srgbClr val="0000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72724" name="Text Box 84"/>
            <p:cNvSpPr txBox="1">
              <a:spLocks noChangeArrowheads="1"/>
            </p:cNvSpPr>
            <p:nvPr/>
          </p:nvSpPr>
          <p:spPr bwMode="auto">
            <a:xfrm>
              <a:off x="2550" y="1907"/>
              <a:ext cx="66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记录</a:t>
              </a:r>
              <a:r>
                <a:rPr kumimoji="0" lang="en-US" altLang="zh-CN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/</a:t>
              </a:r>
              <a:r>
                <a:rPr kumimoji="0" lang="zh-CN" altLang="en-US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行</a:t>
              </a:r>
            </a:p>
          </p:txBody>
        </p:sp>
      </p:grpSp>
      <p:grpSp>
        <p:nvGrpSpPr>
          <p:cNvPr id="72714" name="Group 55"/>
          <p:cNvGrpSpPr>
            <a:grpSpLocks/>
          </p:cNvGrpSpPr>
          <p:nvPr/>
        </p:nvGrpSpPr>
        <p:grpSpPr bwMode="auto">
          <a:xfrm>
            <a:off x="4989513" y="3625850"/>
            <a:ext cx="1266825" cy="933450"/>
            <a:chOff x="3176" y="1586"/>
            <a:chExt cx="798" cy="588"/>
          </a:xfrm>
        </p:grpSpPr>
        <p:sp>
          <p:nvSpPr>
            <p:cNvPr id="14" name="AutoShape 39"/>
            <p:cNvSpPr>
              <a:spLocks noChangeArrowheads="1"/>
            </p:cNvSpPr>
            <p:nvPr/>
          </p:nvSpPr>
          <p:spPr bwMode="gray">
            <a:xfrm>
              <a:off x="3176" y="1586"/>
              <a:ext cx="798" cy="588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CN" altLang="en-US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72720" name="Oval 40"/>
            <p:cNvSpPr>
              <a:spLocks noChangeArrowheads="1"/>
            </p:cNvSpPr>
            <p:nvPr/>
          </p:nvSpPr>
          <p:spPr bwMode="gray">
            <a:xfrm>
              <a:off x="3242" y="1635"/>
              <a:ext cx="666" cy="490"/>
            </a:xfrm>
            <a:prstGeom prst="ellipse">
              <a:avLst/>
            </a:prstGeom>
            <a:solidFill>
              <a:srgbClr val="0000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72721" name="Text Box 84"/>
            <p:cNvSpPr txBox="1">
              <a:spLocks noChangeArrowheads="1"/>
            </p:cNvSpPr>
            <p:nvPr/>
          </p:nvSpPr>
          <p:spPr bwMode="auto">
            <a:xfrm>
              <a:off x="3245" y="1755"/>
              <a:ext cx="6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候选键</a:t>
              </a:r>
            </a:p>
          </p:txBody>
        </p:sp>
      </p:grpSp>
      <p:grpSp>
        <p:nvGrpSpPr>
          <p:cNvPr id="72715" name="Group 56"/>
          <p:cNvGrpSpPr>
            <a:grpSpLocks/>
          </p:cNvGrpSpPr>
          <p:nvPr/>
        </p:nvGrpSpPr>
        <p:grpSpPr bwMode="auto">
          <a:xfrm>
            <a:off x="6211888" y="3643313"/>
            <a:ext cx="1266825" cy="933450"/>
            <a:chOff x="3176" y="1586"/>
            <a:chExt cx="798" cy="588"/>
          </a:xfrm>
        </p:grpSpPr>
        <p:sp>
          <p:nvSpPr>
            <p:cNvPr id="20" name="AutoShape 39"/>
            <p:cNvSpPr>
              <a:spLocks noChangeArrowheads="1"/>
            </p:cNvSpPr>
            <p:nvPr/>
          </p:nvSpPr>
          <p:spPr bwMode="gray">
            <a:xfrm>
              <a:off x="3176" y="1586"/>
              <a:ext cx="798" cy="588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CN" altLang="en-US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72717" name="Oval 40"/>
            <p:cNvSpPr>
              <a:spLocks noChangeArrowheads="1"/>
            </p:cNvSpPr>
            <p:nvPr/>
          </p:nvSpPr>
          <p:spPr bwMode="gray">
            <a:xfrm>
              <a:off x="3242" y="1635"/>
              <a:ext cx="666" cy="490"/>
            </a:xfrm>
            <a:prstGeom prst="ellipse">
              <a:avLst/>
            </a:prstGeom>
            <a:solidFill>
              <a:srgbClr val="00006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72718" name="Text Box 84"/>
            <p:cNvSpPr txBox="1">
              <a:spLocks noChangeArrowheads="1"/>
            </p:cNvSpPr>
            <p:nvPr/>
          </p:nvSpPr>
          <p:spPr bwMode="auto">
            <a:xfrm>
              <a:off x="3245" y="1755"/>
              <a:ext cx="6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外键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3"/>
          <p:cNvSpPr>
            <a:spLocks/>
          </p:cNvSpPr>
          <p:nvPr/>
        </p:nvSpPr>
        <p:spPr bwMode="auto">
          <a:xfrm>
            <a:off x="1228725" y="1435100"/>
            <a:ext cx="6659563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kumimoji="0" lang="zh-CN" altLang="en-US" sz="3600" i="0">
                <a:solidFill>
                  <a:srgbClr val="000000"/>
                </a:solidFill>
                <a:ea typeface="黑体" pitchFamily="49" charset="-122"/>
              </a:rPr>
              <a:t>数据库设计实例：概念模型到关系模型的转换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3538" y="368300"/>
            <a:ext cx="8229600" cy="622300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kumimoji="1" lang="zh-CN" altLang="en-US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例：学生信息管理系统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358900"/>
            <a:ext cx="8229600" cy="5308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 sz="2600" smtClean="0">
                <a:latin typeface="华文中宋" pitchFamily="2" charset="-122"/>
                <a:ea typeface="华文中宋" pitchFamily="2" charset="-122"/>
              </a:rPr>
              <a:t>1. </a:t>
            </a:r>
            <a:r>
              <a:rPr lang="zh-CN" altLang="en-US" sz="2600" smtClean="0">
                <a:latin typeface="华文中宋" pitchFamily="2" charset="-122"/>
                <a:ea typeface="华文中宋" pitchFamily="2" charset="-122"/>
              </a:rPr>
              <a:t>找出当前问题</a:t>
            </a:r>
            <a:r>
              <a:rPr lang="en-US" altLang="zh-CN" sz="2600" smtClean="0"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sz="2600" smtClean="0">
                <a:latin typeface="华文中宋" pitchFamily="2" charset="-122"/>
                <a:ea typeface="华文中宋" pitchFamily="2" charset="-122"/>
              </a:rPr>
              <a:t>应用涉及到的所有实体型</a:t>
            </a:r>
            <a:endParaRPr lang="en-US" altLang="zh-CN" sz="260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 sz="2600" smtClean="0">
                <a:latin typeface="华文中宋" pitchFamily="2" charset="-122"/>
                <a:ea typeface="华文中宋" pitchFamily="2" charset="-122"/>
              </a:rPr>
              <a:t>2. </a:t>
            </a:r>
            <a:r>
              <a:rPr lang="zh-CN" altLang="en-US" sz="2600" smtClean="0">
                <a:latin typeface="华文中宋" pitchFamily="2" charset="-122"/>
                <a:ea typeface="华文中宋" pitchFamily="2" charset="-122"/>
              </a:rPr>
              <a:t>分析实体型的属性</a:t>
            </a:r>
            <a:endParaRPr lang="en-US" altLang="zh-CN" sz="2600" smtClean="0">
              <a:latin typeface="华文中宋" pitchFamily="2" charset="-122"/>
              <a:ea typeface="华文中宋" pitchFamily="2" charset="-122"/>
            </a:endParaRPr>
          </a:p>
          <a:p>
            <a:pPr lvl="1">
              <a:lnSpc>
                <a:spcPct val="135000"/>
              </a:lnSpc>
              <a:spcBef>
                <a:spcPct val="0"/>
              </a:spcBef>
            </a:pPr>
            <a:r>
              <a:rPr lang="zh-CN" altLang="en-US" sz="2600" smtClean="0">
                <a:latin typeface="华文中宋" pitchFamily="2" charset="-122"/>
                <a:ea typeface="华文中宋" pitchFamily="2" charset="-122"/>
              </a:rPr>
              <a:t>学生：</a:t>
            </a:r>
            <a:r>
              <a:rPr lang="en-US" altLang="zh-CN" sz="2600" smtClean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600" smtClean="0">
                <a:latin typeface="华文中宋" pitchFamily="2" charset="-122"/>
                <a:ea typeface="华文中宋" pitchFamily="2" charset="-122"/>
              </a:rPr>
              <a:t>学号、姓名、性别、系别、出生日期、入学日期、奖学金</a:t>
            </a:r>
            <a:endParaRPr lang="en-US" altLang="zh-CN" sz="2600" smtClean="0">
              <a:latin typeface="华文中宋" pitchFamily="2" charset="-122"/>
              <a:ea typeface="华文中宋" pitchFamily="2" charset="-122"/>
            </a:endParaRPr>
          </a:p>
          <a:p>
            <a:pPr lvl="1">
              <a:lnSpc>
                <a:spcPct val="135000"/>
              </a:lnSpc>
              <a:spcBef>
                <a:spcPct val="0"/>
              </a:spcBef>
            </a:pPr>
            <a:r>
              <a:rPr lang="zh-CN" altLang="en-US" sz="2600" smtClean="0">
                <a:latin typeface="华文中宋" pitchFamily="2" charset="-122"/>
                <a:ea typeface="华文中宋" pitchFamily="2" charset="-122"/>
              </a:rPr>
              <a:t>课程</a:t>
            </a:r>
            <a:r>
              <a:rPr lang="en-US" altLang="zh-CN" sz="2600" smtClean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600" smtClean="0">
                <a:latin typeface="华文中宋" pitchFamily="2" charset="-122"/>
                <a:ea typeface="华文中宋" pitchFamily="2" charset="-122"/>
              </a:rPr>
              <a:t>：课程号、课程名、教师、学分、类别</a:t>
            </a:r>
            <a:endParaRPr lang="en-US" altLang="zh-CN" sz="260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 sz="2400" smtClean="0">
                <a:latin typeface="华文中宋" pitchFamily="2" charset="-122"/>
                <a:ea typeface="华文中宋" pitchFamily="2" charset="-122"/>
              </a:rPr>
              <a:t>3. </a:t>
            </a:r>
            <a:r>
              <a:rPr lang="zh-CN" altLang="en-US" sz="2400" smtClean="0">
                <a:latin typeface="华文中宋" pitchFamily="2" charset="-122"/>
                <a:ea typeface="华文中宋" pitchFamily="2" charset="-122"/>
              </a:rPr>
              <a:t>找出实体型之间的联系</a:t>
            </a:r>
            <a:endParaRPr lang="en-US" altLang="zh-CN" sz="240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 sz="2400" smtClean="0">
                <a:latin typeface="华文中宋" pitchFamily="2" charset="-122"/>
                <a:ea typeface="华文中宋" pitchFamily="2" charset="-122"/>
              </a:rPr>
              <a:t>4. </a:t>
            </a:r>
            <a:r>
              <a:rPr lang="zh-CN" altLang="en-US" sz="2400" smtClean="0">
                <a:latin typeface="华文中宋" pitchFamily="2" charset="-122"/>
                <a:ea typeface="华文中宋" pitchFamily="2" charset="-122"/>
              </a:rPr>
              <a:t>确定联系的映射基数以及是否具有属性</a:t>
            </a:r>
            <a:endParaRPr lang="en-US" altLang="zh-CN" sz="240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3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华文中宋" pitchFamily="2" charset="-122"/>
                <a:ea typeface="华文中宋" pitchFamily="2" charset="-122"/>
              </a:rPr>
              <a:t>         </a:t>
            </a:r>
            <a:r>
              <a:rPr lang="zh-CN" altLang="en-US" sz="2400" smtClean="0">
                <a:latin typeface="华文中宋" pitchFamily="2" charset="-122"/>
                <a:ea typeface="华文中宋" pitchFamily="2" charset="-122"/>
              </a:rPr>
              <a:t>学生与课程之间具有选课的联系。一个学生可以选修多门课程，一门课程可以被多个学生选修。多对多联系。此联系的属性是成绩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7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7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306388"/>
            <a:ext cx="8229600" cy="823912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kumimoji="1" lang="zh-CN" altLang="en-US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画</a:t>
            </a:r>
            <a:r>
              <a:rPr kumimoji="1" lang="en-US" altLang="zh-CN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E-R</a:t>
            </a:r>
            <a:r>
              <a:rPr kumimoji="1" lang="zh-CN" altLang="en-US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图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2124075" y="3429000"/>
            <a:ext cx="1368425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 eaLnBrk="1" hangingPunct="1"/>
            <a:r>
              <a:rPr lang="zh-CN" altLang="en-US">
                <a:ea typeface="华文中宋" pitchFamily="2" charset="-122"/>
              </a:rPr>
              <a:t>学生</a:t>
            </a:r>
          </a:p>
        </p:txBody>
      </p:sp>
      <p:sp>
        <p:nvSpPr>
          <p:cNvPr id="76804" name="Oval 5"/>
          <p:cNvSpPr>
            <a:spLocks noChangeArrowheads="1"/>
          </p:cNvSpPr>
          <p:nvPr/>
        </p:nvSpPr>
        <p:spPr bwMode="auto">
          <a:xfrm>
            <a:off x="250825" y="4437063"/>
            <a:ext cx="1295400" cy="5762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eaLnBrk="1" hangingPunct="1"/>
            <a:r>
              <a:rPr lang="zh-CN" altLang="en-US"/>
              <a:t>性别</a:t>
            </a:r>
          </a:p>
        </p:txBody>
      </p:sp>
      <p:sp>
        <p:nvSpPr>
          <p:cNvPr id="76805" name="Oval 6"/>
          <p:cNvSpPr>
            <a:spLocks noChangeArrowheads="1"/>
          </p:cNvSpPr>
          <p:nvPr/>
        </p:nvSpPr>
        <p:spPr bwMode="auto">
          <a:xfrm>
            <a:off x="1331913" y="5084763"/>
            <a:ext cx="1295400" cy="5762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eaLnBrk="1" hangingPunct="1"/>
            <a:r>
              <a:rPr lang="zh-CN" altLang="en-US"/>
              <a:t>系别</a:t>
            </a:r>
          </a:p>
        </p:txBody>
      </p:sp>
      <p:sp>
        <p:nvSpPr>
          <p:cNvPr id="76806" name="Oval 7"/>
          <p:cNvSpPr>
            <a:spLocks noChangeArrowheads="1"/>
          </p:cNvSpPr>
          <p:nvPr/>
        </p:nvSpPr>
        <p:spPr bwMode="auto">
          <a:xfrm>
            <a:off x="2484438" y="4581525"/>
            <a:ext cx="1295400" cy="576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eaLnBrk="1" hangingPunct="1"/>
            <a:r>
              <a:rPr lang="zh-CN" altLang="en-US"/>
              <a:t>奖学金</a:t>
            </a:r>
          </a:p>
        </p:txBody>
      </p:sp>
      <p:sp>
        <p:nvSpPr>
          <p:cNvPr id="76807" name="Oval 8"/>
          <p:cNvSpPr>
            <a:spLocks noChangeArrowheads="1"/>
          </p:cNvSpPr>
          <p:nvPr/>
        </p:nvSpPr>
        <p:spPr bwMode="auto">
          <a:xfrm>
            <a:off x="179388" y="3644900"/>
            <a:ext cx="1295400" cy="576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eaLnBrk="1" hangingPunct="1"/>
            <a:r>
              <a:rPr lang="zh-CN" altLang="en-US">
                <a:ea typeface="华文中宋" pitchFamily="2" charset="-122"/>
              </a:rPr>
              <a:t>姓名</a:t>
            </a:r>
          </a:p>
        </p:txBody>
      </p:sp>
      <p:sp>
        <p:nvSpPr>
          <p:cNvPr id="76808" name="Oval 9"/>
          <p:cNvSpPr>
            <a:spLocks noChangeArrowheads="1"/>
          </p:cNvSpPr>
          <p:nvPr/>
        </p:nvSpPr>
        <p:spPr bwMode="auto">
          <a:xfrm>
            <a:off x="250825" y="2420938"/>
            <a:ext cx="1295400" cy="5762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eaLnBrk="1" hangingPunct="1"/>
            <a:r>
              <a:rPr lang="zh-CN" altLang="en-US">
                <a:ea typeface="华文中宋" pitchFamily="2" charset="-122"/>
              </a:rPr>
              <a:t>学号</a:t>
            </a:r>
          </a:p>
        </p:txBody>
      </p:sp>
      <p:sp>
        <p:nvSpPr>
          <p:cNvPr id="76809" name="Oval 10"/>
          <p:cNvSpPr>
            <a:spLocks noChangeArrowheads="1"/>
          </p:cNvSpPr>
          <p:nvPr/>
        </p:nvSpPr>
        <p:spPr bwMode="auto">
          <a:xfrm>
            <a:off x="1619250" y="1844675"/>
            <a:ext cx="1295400" cy="576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1" hangingPunct="1"/>
            <a:r>
              <a:rPr lang="zh-CN" altLang="en-US">
                <a:ea typeface="华文中宋" pitchFamily="2" charset="-122"/>
              </a:rPr>
              <a:t>出生日期</a:t>
            </a:r>
          </a:p>
        </p:txBody>
      </p:sp>
      <p:sp>
        <p:nvSpPr>
          <p:cNvPr id="76810" name="Oval 11"/>
          <p:cNvSpPr>
            <a:spLocks noChangeArrowheads="1"/>
          </p:cNvSpPr>
          <p:nvPr/>
        </p:nvSpPr>
        <p:spPr bwMode="auto">
          <a:xfrm>
            <a:off x="3203575" y="2060575"/>
            <a:ext cx="1295400" cy="576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1" hangingPunct="1"/>
            <a:r>
              <a:rPr lang="zh-CN" altLang="en-US">
                <a:ea typeface="华文中宋" pitchFamily="2" charset="-122"/>
              </a:rPr>
              <a:t>入学日期</a:t>
            </a:r>
          </a:p>
        </p:txBody>
      </p:sp>
      <p:sp>
        <p:nvSpPr>
          <p:cNvPr id="76811" name="Rectangle 12"/>
          <p:cNvSpPr>
            <a:spLocks noChangeArrowheads="1"/>
          </p:cNvSpPr>
          <p:nvPr/>
        </p:nvSpPr>
        <p:spPr bwMode="auto">
          <a:xfrm>
            <a:off x="5651500" y="3429000"/>
            <a:ext cx="1368425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 eaLnBrk="1" hangingPunct="1"/>
            <a:r>
              <a:rPr lang="zh-CN" altLang="en-US"/>
              <a:t>课程</a:t>
            </a:r>
          </a:p>
        </p:txBody>
      </p:sp>
      <p:sp>
        <p:nvSpPr>
          <p:cNvPr id="76812" name="Oval 13"/>
          <p:cNvSpPr>
            <a:spLocks noChangeArrowheads="1"/>
          </p:cNvSpPr>
          <p:nvPr/>
        </p:nvSpPr>
        <p:spPr bwMode="auto">
          <a:xfrm>
            <a:off x="7667625" y="3644900"/>
            <a:ext cx="1295400" cy="576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eaLnBrk="1" hangingPunct="1"/>
            <a:r>
              <a:rPr lang="zh-CN" altLang="en-US">
                <a:ea typeface="华文中宋" pitchFamily="2" charset="-122"/>
              </a:rPr>
              <a:t>学分</a:t>
            </a:r>
          </a:p>
        </p:txBody>
      </p:sp>
      <p:sp>
        <p:nvSpPr>
          <p:cNvPr id="76813" name="Oval 14"/>
          <p:cNvSpPr>
            <a:spLocks noChangeArrowheads="1"/>
          </p:cNvSpPr>
          <p:nvPr/>
        </p:nvSpPr>
        <p:spPr bwMode="auto">
          <a:xfrm>
            <a:off x="5724525" y="4724400"/>
            <a:ext cx="1295400" cy="576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eaLnBrk="1" hangingPunct="1"/>
            <a:r>
              <a:rPr lang="zh-CN" altLang="en-US"/>
              <a:t>教师</a:t>
            </a:r>
          </a:p>
        </p:txBody>
      </p:sp>
      <p:sp>
        <p:nvSpPr>
          <p:cNvPr id="76814" name="Oval 15"/>
          <p:cNvSpPr>
            <a:spLocks noChangeArrowheads="1"/>
          </p:cNvSpPr>
          <p:nvPr/>
        </p:nvSpPr>
        <p:spPr bwMode="auto">
          <a:xfrm>
            <a:off x="7451725" y="4724400"/>
            <a:ext cx="1295400" cy="576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eaLnBrk="1" hangingPunct="1"/>
            <a:r>
              <a:rPr lang="zh-CN" altLang="en-US">
                <a:ea typeface="华文中宋" pitchFamily="2" charset="-122"/>
              </a:rPr>
              <a:t>类别</a:t>
            </a:r>
          </a:p>
        </p:txBody>
      </p:sp>
      <p:sp>
        <p:nvSpPr>
          <p:cNvPr id="76815" name="Oval 16"/>
          <p:cNvSpPr>
            <a:spLocks noChangeArrowheads="1"/>
          </p:cNvSpPr>
          <p:nvPr/>
        </p:nvSpPr>
        <p:spPr bwMode="auto">
          <a:xfrm>
            <a:off x="5651500" y="2276475"/>
            <a:ext cx="1295400" cy="576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eaLnBrk="1" hangingPunct="1"/>
            <a:r>
              <a:rPr lang="zh-CN" altLang="en-US"/>
              <a:t>课程号</a:t>
            </a:r>
          </a:p>
        </p:txBody>
      </p:sp>
      <p:sp>
        <p:nvSpPr>
          <p:cNvPr id="76816" name="Oval 17"/>
          <p:cNvSpPr>
            <a:spLocks noChangeArrowheads="1"/>
          </p:cNvSpPr>
          <p:nvPr/>
        </p:nvSpPr>
        <p:spPr bwMode="auto">
          <a:xfrm>
            <a:off x="7235825" y="2565400"/>
            <a:ext cx="1295400" cy="576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eaLnBrk="1" hangingPunct="1"/>
            <a:r>
              <a:rPr lang="zh-CN" altLang="en-US"/>
              <a:t>课程名</a:t>
            </a:r>
          </a:p>
        </p:txBody>
      </p:sp>
      <p:sp>
        <p:nvSpPr>
          <p:cNvPr id="76817" name="Oval 18"/>
          <p:cNvSpPr>
            <a:spLocks noChangeArrowheads="1"/>
          </p:cNvSpPr>
          <p:nvPr/>
        </p:nvSpPr>
        <p:spPr bwMode="auto">
          <a:xfrm>
            <a:off x="3995738" y="4581525"/>
            <a:ext cx="1295400" cy="576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eaLnBrk="1" hangingPunct="1"/>
            <a:r>
              <a:rPr lang="zh-CN" altLang="en-US"/>
              <a:t>成绩</a:t>
            </a:r>
          </a:p>
        </p:txBody>
      </p:sp>
      <p:cxnSp>
        <p:nvCxnSpPr>
          <p:cNvPr id="76818" name="AutoShape 25"/>
          <p:cNvCxnSpPr>
            <a:cxnSpLocks noChangeShapeType="1"/>
            <a:stCxn id="76808" idx="5"/>
            <a:endCxn id="76803" idx="1"/>
          </p:cNvCxnSpPr>
          <p:nvPr/>
        </p:nvCxnSpPr>
        <p:spPr bwMode="auto">
          <a:xfrm>
            <a:off x="1357313" y="2925763"/>
            <a:ext cx="754062" cy="863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819" name="AutoShape 26"/>
          <p:cNvCxnSpPr>
            <a:cxnSpLocks noChangeShapeType="1"/>
            <a:stCxn id="76807" idx="6"/>
            <a:endCxn id="76803" idx="1"/>
          </p:cNvCxnSpPr>
          <p:nvPr/>
        </p:nvCxnSpPr>
        <p:spPr bwMode="auto">
          <a:xfrm flipV="1">
            <a:off x="1487488" y="3789363"/>
            <a:ext cx="623887" cy="1444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820" name="AutoShape 27"/>
          <p:cNvCxnSpPr>
            <a:cxnSpLocks noChangeShapeType="1"/>
            <a:stCxn id="76804" idx="6"/>
            <a:endCxn id="76803" idx="2"/>
          </p:cNvCxnSpPr>
          <p:nvPr/>
        </p:nvCxnSpPr>
        <p:spPr bwMode="auto">
          <a:xfrm flipV="1">
            <a:off x="1558925" y="4162425"/>
            <a:ext cx="1249363" cy="5635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821" name="AutoShape 28"/>
          <p:cNvCxnSpPr>
            <a:cxnSpLocks noChangeShapeType="1"/>
            <a:stCxn id="76805" idx="0"/>
            <a:endCxn id="76803" idx="2"/>
          </p:cNvCxnSpPr>
          <p:nvPr/>
        </p:nvCxnSpPr>
        <p:spPr bwMode="auto">
          <a:xfrm flipV="1">
            <a:off x="1979613" y="4162425"/>
            <a:ext cx="828675" cy="9096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822" name="AutoShape 30"/>
          <p:cNvCxnSpPr>
            <a:cxnSpLocks noChangeShapeType="1"/>
            <a:stCxn id="76809" idx="4"/>
            <a:endCxn id="76803" idx="0"/>
          </p:cNvCxnSpPr>
          <p:nvPr/>
        </p:nvCxnSpPr>
        <p:spPr bwMode="auto">
          <a:xfrm>
            <a:off x="2266950" y="2433638"/>
            <a:ext cx="541338" cy="982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823" name="AutoShape 31"/>
          <p:cNvCxnSpPr>
            <a:cxnSpLocks noChangeShapeType="1"/>
            <a:stCxn id="76810" idx="4"/>
            <a:endCxn id="76803" idx="0"/>
          </p:cNvCxnSpPr>
          <p:nvPr/>
        </p:nvCxnSpPr>
        <p:spPr bwMode="auto">
          <a:xfrm flipH="1">
            <a:off x="2808288" y="2649538"/>
            <a:ext cx="1042987" cy="766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824" name="AutoShape 32"/>
          <p:cNvCxnSpPr>
            <a:cxnSpLocks noChangeShapeType="1"/>
            <a:stCxn id="76813" idx="0"/>
            <a:endCxn id="76811" idx="2"/>
          </p:cNvCxnSpPr>
          <p:nvPr/>
        </p:nvCxnSpPr>
        <p:spPr bwMode="auto">
          <a:xfrm flipH="1" flipV="1">
            <a:off x="6335713" y="4162425"/>
            <a:ext cx="36512" cy="549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825" name="AutoShape 33"/>
          <p:cNvCxnSpPr>
            <a:cxnSpLocks noChangeShapeType="1"/>
            <a:stCxn id="76814" idx="1"/>
            <a:endCxn id="76811" idx="3"/>
          </p:cNvCxnSpPr>
          <p:nvPr/>
        </p:nvCxnSpPr>
        <p:spPr bwMode="auto">
          <a:xfrm flipH="1" flipV="1">
            <a:off x="7032625" y="3789363"/>
            <a:ext cx="608013" cy="1006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826" name="AutoShape 34"/>
          <p:cNvCxnSpPr>
            <a:cxnSpLocks noChangeShapeType="1"/>
            <a:stCxn id="76812" idx="2"/>
            <a:endCxn id="76811" idx="3"/>
          </p:cNvCxnSpPr>
          <p:nvPr/>
        </p:nvCxnSpPr>
        <p:spPr bwMode="auto">
          <a:xfrm flipH="1" flipV="1">
            <a:off x="7032625" y="3789363"/>
            <a:ext cx="622300" cy="1444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827" name="AutoShape 35"/>
          <p:cNvCxnSpPr>
            <a:cxnSpLocks noChangeShapeType="1"/>
            <a:stCxn id="76811" idx="3"/>
            <a:endCxn id="76816" idx="4"/>
          </p:cNvCxnSpPr>
          <p:nvPr/>
        </p:nvCxnSpPr>
        <p:spPr bwMode="auto">
          <a:xfrm flipV="1">
            <a:off x="7032625" y="3154363"/>
            <a:ext cx="850900" cy="635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828" name="AutoShape 36"/>
          <p:cNvCxnSpPr>
            <a:cxnSpLocks noChangeShapeType="1"/>
            <a:stCxn id="76811" idx="0"/>
            <a:endCxn id="76815" idx="4"/>
          </p:cNvCxnSpPr>
          <p:nvPr/>
        </p:nvCxnSpPr>
        <p:spPr bwMode="auto">
          <a:xfrm flipH="1" flipV="1">
            <a:off x="6299200" y="2865438"/>
            <a:ext cx="36513" cy="5508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76829" name="AutoShape 38"/>
          <p:cNvSpPr>
            <a:spLocks noChangeArrowheads="1"/>
          </p:cNvSpPr>
          <p:nvPr/>
        </p:nvSpPr>
        <p:spPr bwMode="auto">
          <a:xfrm>
            <a:off x="3995738" y="3284538"/>
            <a:ext cx="1150937" cy="936625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eaLnBrk="1" hangingPunct="1"/>
            <a:r>
              <a:rPr lang="zh-CN" altLang="en-US">
                <a:ea typeface="华文中宋" pitchFamily="2" charset="-122"/>
              </a:rPr>
              <a:t>选课</a:t>
            </a:r>
          </a:p>
        </p:txBody>
      </p:sp>
      <p:cxnSp>
        <p:nvCxnSpPr>
          <p:cNvPr id="76830" name="AutoShape 40"/>
          <p:cNvCxnSpPr>
            <a:cxnSpLocks noChangeShapeType="1"/>
            <a:stCxn id="76806" idx="0"/>
            <a:endCxn id="76803" idx="2"/>
          </p:cNvCxnSpPr>
          <p:nvPr/>
        </p:nvCxnSpPr>
        <p:spPr bwMode="auto">
          <a:xfrm flipH="1" flipV="1">
            <a:off x="2808288" y="4162425"/>
            <a:ext cx="323850" cy="406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831" name="AutoShape 41"/>
          <p:cNvCxnSpPr>
            <a:cxnSpLocks noChangeShapeType="1"/>
            <a:stCxn id="76829" idx="2"/>
            <a:endCxn id="76817" idx="0"/>
          </p:cNvCxnSpPr>
          <p:nvPr/>
        </p:nvCxnSpPr>
        <p:spPr bwMode="auto">
          <a:xfrm>
            <a:off x="4572000" y="4233863"/>
            <a:ext cx="71438" cy="3349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832" name="AutoShape 42"/>
          <p:cNvCxnSpPr>
            <a:cxnSpLocks noChangeShapeType="1"/>
            <a:stCxn id="76803" idx="3"/>
            <a:endCxn id="76829" idx="1"/>
          </p:cNvCxnSpPr>
          <p:nvPr/>
        </p:nvCxnSpPr>
        <p:spPr bwMode="auto">
          <a:xfrm flipV="1">
            <a:off x="3505200" y="3752850"/>
            <a:ext cx="477838" cy="365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833" name="AutoShape 43"/>
          <p:cNvCxnSpPr>
            <a:cxnSpLocks noChangeShapeType="1"/>
            <a:stCxn id="76829" idx="3"/>
            <a:endCxn id="76811" idx="1"/>
          </p:cNvCxnSpPr>
          <p:nvPr/>
        </p:nvCxnSpPr>
        <p:spPr bwMode="auto">
          <a:xfrm>
            <a:off x="5159375" y="3752850"/>
            <a:ext cx="479425" cy="365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76834" name="Text Box 44"/>
          <p:cNvSpPr txBox="1">
            <a:spLocks noChangeArrowheads="1"/>
          </p:cNvSpPr>
          <p:nvPr/>
        </p:nvSpPr>
        <p:spPr bwMode="auto">
          <a:xfrm>
            <a:off x="3635375" y="3357563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eaLnBrk="1" hangingPunct="1">
              <a:spcBef>
                <a:spcPct val="50000"/>
              </a:spcBef>
            </a:pPr>
            <a:r>
              <a:rPr kumimoji="0" lang="en-US" altLang="zh-CN" sz="1800">
                <a:latin typeface="Times New Roman" pitchFamily="18" charset="0"/>
              </a:rPr>
              <a:t>m</a:t>
            </a:r>
          </a:p>
        </p:txBody>
      </p:sp>
      <p:sp>
        <p:nvSpPr>
          <p:cNvPr id="76835" name="Text Box 45"/>
          <p:cNvSpPr txBox="1">
            <a:spLocks noChangeArrowheads="1"/>
          </p:cNvSpPr>
          <p:nvPr/>
        </p:nvSpPr>
        <p:spPr bwMode="auto">
          <a:xfrm>
            <a:off x="5148263" y="3357563"/>
            <a:ext cx="360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eaLnBrk="1" hangingPunct="1">
              <a:spcBef>
                <a:spcPct val="50000"/>
              </a:spcBef>
            </a:pPr>
            <a:r>
              <a:rPr kumimoji="0" lang="en-US" altLang="zh-CN" sz="1800">
                <a:latin typeface="Times New Roman" pitchFamily="18" charset="0"/>
              </a:rPr>
              <a:t>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6"/>
          <p:cNvSpPr txBox="1">
            <a:spLocks noChangeArrowheads="1"/>
          </p:cNvSpPr>
          <p:nvPr/>
        </p:nvSpPr>
        <p:spPr bwMode="auto">
          <a:xfrm>
            <a:off x="382588" y="347663"/>
            <a:ext cx="8304212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20000"/>
              </a:lnSpc>
            </a:pPr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关系表设计</a:t>
            </a:r>
            <a:endParaRPr lang="en-US" altLang="zh-CN" sz="2800" i="0">
              <a:solidFill>
                <a:schemeClr val="accent2"/>
              </a:solidFill>
              <a:ea typeface="华文中宋" pitchFamily="2" charset="-122"/>
            </a:endParaRPr>
          </a:p>
        </p:txBody>
      </p:sp>
      <p:sp>
        <p:nvSpPr>
          <p:cNvPr id="77827" name="Rectangle 8"/>
          <p:cNvSpPr>
            <a:spLocks noChangeArrowheads="1"/>
          </p:cNvSpPr>
          <p:nvPr/>
        </p:nvSpPr>
        <p:spPr bwMode="auto">
          <a:xfrm>
            <a:off x="276225" y="2284413"/>
            <a:ext cx="8628063" cy="523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i="0">
                <a:solidFill>
                  <a:schemeClr val="bg1"/>
                </a:solidFill>
              </a:rPr>
              <a:t>学生</a:t>
            </a:r>
            <a:r>
              <a:rPr lang="en-US" altLang="zh-CN" sz="2800" i="0">
                <a:solidFill>
                  <a:schemeClr val="bg1"/>
                </a:solidFill>
              </a:rPr>
              <a:t>(</a:t>
            </a:r>
            <a:r>
              <a:rPr lang="zh-CN" altLang="en-US" sz="2600" i="0" u="sng">
                <a:solidFill>
                  <a:srgbClr val="FFC000"/>
                </a:solidFill>
              </a:rPr>
              <a:t>学号</a:t>
            </a:r>
            <a:r>
              <a:rPr lang="en-US" altLang="zh-CN" sz="2600" i="0">
                <a:solidFill>
                  <a:schemeClr val="bg1"/>
                </a:solidFill>
              </a:rPr>
              <a:t>, </a:t>
            </a:r>
            <a:r>
              <a:rPr lang="zh-CN" altLang="en-US" sz="2600" i="0">
                <a:solidFill>
                  <a:schemeClr val="bg1"/>
                </a:solidFill>
              </a:rPr>
              <a:t>姓名</a:t>
            </a:r>
            <a:r>
              <a:rPr lang="en-US" altLang="zh-CN" sz="2600" i="0">
                <a:solidFill>
                  <a:schemeClr val="bg1"/>
                </a:solidFill>
              </a:rPr>
              <a:t>, </a:t>
            </a:r>
            <a:r>
              <a:rPr lang="zh-CN" altLang="en-US" sz="2600" i="0">
                <a:solidFill>
                  <a:schemeClr val="bg1"/>
                </a:solidFill>
              </a:rPr>
              <a:t>性别</a:t>
            </a:r>
            <a:r>
              <a:rPr lang="en-US" altLang="zh-CN" sz="2600" i="0">
                <a:solidFill>
                  <a:schemeClr val="bg1"/>
                </a:solidFill>
              </a:rPr>
              <a:t>, </a:t>
            </a:r>
            <a:r>
              <a:rPr lang="zh-CN" altLang="en-US" sz="2600" i="0">
                <a:solidFill>
                  <a:schemeClr val="bg1"/>
                </a:solidFill>
              </a:rPr>
              <a:t>系别</a:t>
            </a:r>
            <a:r>
              <a:rPr lang="en-US" altLang="zh-CN" sz="2600" i="0">
                <a:solidFill>
                  <a:schemeClr val="bg1"/>
                </a:solidFill>
              </a:rPr>
              <a:t>, </a:t>
            </a:r>
            <a:r>
              <a:rPr lang="zh-CN" altLang="en-US" sz="2600" i="0">
                <a:solidFill>
                  <a:schemeClr val="bg1"/>
                </a:solidFill>
              </a:rPr>
              <a:t>奖学金</a:t>
            </a:r>
            <a:r>
              <a:rPr lang="en-US" altLang="zh-CN" sz="2600" i="0">
                <a:solidFill>
                  <a:schemeClr val="bg1"/>
                </a:solidFill>
              </a:rPr>
              <a:t>, </a:t>
            </a:r>
            <a:r>
              <a:rPr lang="zh-CN" altLang="en-US" sz="2600" i="0">
                <a:solidFill>
                  <a:schemeClr val="bg1"/>
                </a:solidFill>
              </a:rPr>
              <a:t>出生日期</a:t>
            </a:r>
            <a:r>
              <a:rPr lang="en-US" altLang="zh-CN" sz="2600" i="0">
                <a:solidFill>
                  <a:schemeClr val="bg1"/>
                </a:solidFill>
              </a:rPr>
              <a:t>, </a:t>
            </a:r>
            <a:r>
              <a:rPr lang="zh-CN" altLang="en-US" sz="2600" i="0">
                <a:solidFill>
                  <a:schemeClr val="bg1"/>
                </a:solidFill>
              </a:rPr>
              <a:t>入学日期</a:t>
            </a:r>
            <a:r>
              <a:rPr lang="en-US" altLang="zh-CN" sz="2800" i="0">
                <a:solidFill>
                  <a:schemeClr val="bg1"/>
                </a:solidFill>
              </a:rPr>
              <a:t>)</a:t>
            </a:r>
            <a:endParaRPr lang="zh-CN" altLang="en-US" sz="2800" i="0">
              <a:solidFill>
                <a:schemeClr val="bg1"/>
              </a:solidFill>
            </a:endParaRPr>
          </a:p>
        </p:txBody>
      </p:sp>
      <p:sp>
        <p:nvSpPr>
          <p:cNvPr id="77828" name="Rectangle 9"/>
          <p:cNvSpPr>
            <a:spLocks noChangeArrowheads="1"/>
          </p:cNvSpPr>
          <p:nvPr/>
        </p:nvSpPr>
        <p:spPr bwMode="auto">
          <a:xfrm>
            <a:off x="263525" y="3375025"/>
            <a:ext cx="8639175" cy="523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i="0">
                <a:solidFill>
                  <a:schemeClr val="bg1"/>
                </a:solidFill>
              </a:rPr>
              <a:t>课程</a:t>
            </a:r>
            <a:r>
              <a:rPr lang="en-US" altLang="zh-CN" sz="2800" i="0">
                <a:solidFill>
                  <a:schemeClr val="bg1"/>
                </a:solidFill>
              </a:rPr>
              <a:t>(</a:t>
            </a:r>
            <a:r>
              <a:rPr lang="zh-CN" altLang="en-US" sz="2800" i="0" u="sng">
                <a:solidFill>
                  <a:srgbClr val="FFC000"/>
                </a:solidFill>
              </a:rPr>
              <a:t>课程号 </a:t>
            </a:r>
            <a:r>
              <a:rPr lang="en-US" altLang="zh-CN" sz="2800" i="0">
                <a:solidFill>
                  <a:schemeClr val="bg1"/>
                </a:solidFill>
              </a:rPr>
              <a:t>, </a:t>
            </a:r>
            <a:r>
              <a:rPr lang="zh-CN" altLang="en-US" sz="2800" i="0">
                <a:solidFill>
                  <a:schemeClr val="bg1"/>
                </a:solidFill>
              </a:rPr>
              <a:t>课程名</a:t>
            </a:r>
            <a:r>
              <a:rPr lang="en-US" altLang="zh-CN" sz="2800" i="0">
                <a:solidFill>
                  <a:schemeClr val="bg1"/>
                </a:solidFill>
              </a:rPr>
              <a:t>, </a:t>
            </a:r>
            <a:r>
              <a:rPr lang="zh-CN" altLang="en-US" sz="2800" i="0">
                <a:solidFill>
                  <a:schemeClr val="bg1"/>
                </a:solidFill>
              </a:rPr>
              <a:t>学分</a:t>
            </a:r>
            <a:r>
              <a:rPr lang="en-US" altLang="zh-CN" sz="2800" i="0">
                <a:solidFill>
                  <a:schemeClr val="bg1"/>
                </a:solidFill>
              </a:rPr>
              <a:t>, </a:t>
            </a:r>
            <a:r>
              <a:rPr lang="zh-CN" altLang="en-US" sz="2800" i="0">
                <a:solidFill>
                  <a:schemeClr val="bg1"/>
                </a:solidFill>
              </a:rPr>
              <a:t>类别</a:t>
            </a:r>
            <a:r>
              <a:rPr lang="en-US" altLang="zh-CN" sz="2800" i="0">
                <a:solidFill>
                  <a:schemeClr val="bg1"/>
                </a:solidFill>
              </a:rPr>
              <a:t>, </a:t>
            </a:r>
            <a:r>
              <a:rPr lang="zh-CN" altLang="en-US" sz="2800" i="0">
                <a:solidFill>
                  <a:schemeClr val="bg1"/>
                </a:solidFill>
              </a:rPr>
              <a:t>教师</a:t>
            </a:r>
            <a:r>
              <a:rPr lang="en-US" altLang="zh-CN" sz="2800" i="0">
                <a:solidFill>
                  <a:schemeClr val="bg1"/>
                </a:solidFill>
              </a:rPr>
              <a:t>)</a:t>
            </a:r>
            <a:endParaRPr lang="zh-CN" altLang="en-US" sz="2800" i="0">
              <a:solidFill>
                <a:schemeClr val="bg1"/>
              </a:solidFill>
            </a:endParaRPr>
          </a:p>
        </p:txBody>
      </p:sp>
      <p:sp>
        <p:nvSpPr>
          <p:cNvPr id="77829" name="Rectangle 9"/>
          <p:cNvSpPr>
            <a:spLocks noChangeArrowheads="1"/>
          </p:cNvSpPr>
          <p:nvPr/>
        </p:nvSpPr>
        <p:spPr bwMode="auto">
          <a:xfrm>
            <a:off x="250825" y="4416425"/>
            <a:ext cx="8664575" cy="5191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i="0">
                <a:solidFill>
                  <a:schemeClr val="bg1"/>
                </a:solidFill>
              </a:rPr>
              <a:t>选修</a:t>
            </a:r>
            <a:r>
              <a:rPr lang="en-US" altLang="zh-CN" sz="2800" i="0">
                <a:solidFill>
                  <a:schemeClr val="bg1"/>
                </a:solidFill>
              </a:rPr>
              <a:t>(</a:t>
            </a:r>
            <a:r>
              <a:rPr lang="zh-CN" altLang="en-US" sz="2800" i="0" u="sng">
                <a:solidFill>
                  <a:srgbClr val="FFC000"/>
                </a:solidFill>
              </a:rPr>
              <a:t>学号</a:t>
            </a:r>
            <a:r>
              <a:rPr lang="en-US" altLang="zh-CN" sz="2800" i="0">
                <a:solidFill>
                  <a:schemeClr val="bg1"/>
                </a:solidFill>
              </a:rPr>
              <a:t>, </a:t>
            </a:r>
            <a:r>
              <a:rPr lang="zh-CN" altLang="en-US" sz="2800" i="0" u="sng">
                <a:solidFill>
                  <a:srgbClr val="FFC000"/>
                </a:solidFill>
              </a:rPr>
              <a:t>课程号</a:t>
            </a:r>
            <a:r>
              <a:rPr lang="en-US" altLang="zh-CN" sz="2800" i="0">
                <a:solidFill>
                  <a:schemeClr val="bg1"/>
                </a:solidFill>
              </a:rPr>
              <a:t>, </a:t>
            </a:r>
            <a:r>
              <a:rPr lang="zh-CN" altLang="en-US" sz="2800" i="0">
                <a:solidFill>
                  <a:schemeClr val="bg1"/>
                </a:solidFill>
              </a:rPr>
              <a:t>成绩</a:t>
            </a:r>
            <a:r>
              <a:rPr lang="en-US" altLang="zh-CN" sz="2800" i="0">
                <a:solidFill>
                  <a:schemeClr val="bg1"/>
                </a:solidFill>
              </a:rPr>
              <a:t>)</a:t>
            </a:r>
            <a:endParaRPr lang="zh-CN" altLang="en-US" sz="2800" i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9"/>
          <p:cNvSpPr txBox="1">
            <a:spLocks noChangeArrowheads="1"/>
          </p:cNvSpPr>
          <p:nvPr/>
        </p:nvSpPr>
        <p:spPr bwMode="auto">
          <a:xfrm>
            <a:off x="5538788" y="450850"/>
            <a:ext cx="23510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i="0"/>
              <a:t>大数据价值发现</a:t>
            </a:r>
          </a:p>
        </p:txBody>
      </p:sp>
      <p:pic>
        <p:nvPicPr>
          <p:cNvPr id="1126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0663" y="1236663"/>
            <a:ext cx="2079625" cy="2486025"/>
          </a:xfrm>
          <a:prstGeom prst="rect">
            <a:avLst/>
          </a:prstGeom>
          <a:noFill/>
          <a:ln w="38100">
            <a:solidFill>
              <a:srgbClr val="292929"/>
            </a:solidFill>
            <a:miter lim="800000"/>
            <a:headEnd/>
            <a:tailEnd/>
          </a:ln>
        </p:spPr>
      </p:pic>
      <p:pic>
        <p:nvPicPr>
          <p:cNvPr id="11268" name="Picture 12"/>
          <p:cNvPicPr>
            <a:picLocks noChangeAspect="1" noChangeArrowheads="1"/>
          </p:cNvPicPr>
          <p:nvPr/>
        </p:nvPicPr>
        <p:blipFill>
          <a:blip r:embed="rId3" cstate="print"/>
          <a:srcRect l="9776" r="9776"/>
          <a:stretch>
            <a:fillRect/>
          </a:stretch>
        </p:blipFill>
        <p:spPr bwMode="auto">
          <a:xfrm>
            <a:off x="6565900" y="3822700"/>
            <a:ext cx="2081213" cy="28067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269" name="Rectangle 14"/>
          <p:cNvSpPr>
            <a:spLocks noChangeArrowheads="1"/>
          </p:cNvSpPr>
          <p:nvPr/>
        </p:nvSpPr>
        <p:spPr bwMode="auto">
          <a:xfrm>
            <a:off x="319088" y="1495425"/>
            <a:ext cx="5824537" cy="1939925"/>
          </a:xfrm>
          <a:prstGeom prst="rect">
            <a:avLst/>
          </a:prstGeom>
          <a:solidFill>
            <a:schemeClr val="bg1"/>
          </a:solidFill>
          <a:ln w="28575">
            <a:solidFill>
              <a:srgbClr val="292929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b="0" i="0">
                <a:latin typeface="Times New Roman" pitchFamily="18" charset="0"/>
                <a:cs typeface="Times New Roman" pitchFamily="18" charset="0"/>
              </a:rPr>
              <a:t>2008</a:t>
            </a:r>
            <a:r>
              <a:rPr lang="zh-CN" altLang="en-US" b="0" i="0">
                <a:latin typeface="Times New Roman" pitchFamily="18" charset="0"/>
                <a:cs typeface="Times New Roman" pitchFamily="18" charset="0"/>
              </a:rPr>
              <a:t>年全球产生的数据量为</a:t>
            </a:r>
            <a:r>
              <a:rPr lang="en-US" altLang="zh-CN" b="0" i="0">
                <a:latin typeface="Times New Roman" pitchFamily="18" charset="0"/>
                <a:cs typeface="Times New Roman" pitchFamily="18" charset="0"/>
              </a:rPr>
              <a:t>0.49ZB</a:t>
            </a:r>
            <a:r>
              <a:rPr lang="en-US" altLang="zh-CN" i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i="0" baseline="3000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en-US" altLang="zh-CN" i="0">
                <a:latin typeface="Times New Roman" pitchFamily="18" charset="0"/>
                <a:cs typeface="Times New Roman" pitchFamily="18" charset="0"/>
              </a:rPr>
              <a:t>MB)</a:t>
            </a:r>
            <a:endParaRPr lang="zh-CN" altLang="en-US" i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0" i="0"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zh-CN" altLang="en-US" b="0" i="0">
                <a:latin typeface="Times New Roman" pitchFamily="18" charset="0"/>
                <a:cs typeface="Times New Roman" pitchFamily="18" charset="0"/>
              </a:rPr>
              <a:t>年的数据量为</a:t>
            </a:r>
            <a:r>
              <a:rPr lang="en-US" altLang="zh-CN" b="0" i="0">
                <a:latin typeface="Times New Roman" pitchFamily="18" charset="0"/>
                <a:cs typeface="Times New Roman" pitchFamily="18" charset="0"/>
              </a:rPr>
              <a:t>0.8ZB</a:t>
            </a:r>
            <a:endParaRPr lang="zh-CN" altLang="en-US" b="0" i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0" i="0">
                <a:latin typeface="Times New Roman" pitchFamily="18" charset="0"/>
                <a:cs typeface="Times New Roman" pitchFamily="18" charset="0"/>
              </a:rPr>
              <a:t>2010</a:t>
            </a:r>
            <a:r>
              <a:rPr lang="zh-CN" altLang="en-US" b="0" i="0">
                <a:latin typeface="Times New Roman" pitchFamily="18" charset="0"/>
                <a:cs typeface="Times New Roman" pitchFamily="18" charset="0"/>
              </a:rPr>
              <a:t>年增长为</a:t>
            </a:r>
            <a:r>
              <a:rPr lang="en-US" altLang="zh-CN" b="0" i="0">
                <a:latin typeface="Times New Roman" pitchFamily="18" charset="0"/>
                <a:cs typeface="Times New Roman" pitchFamily="18" charset="0"/>
              </a:rPr>
              <a:t>1.2ZB</a:t>
            </a:r>
            <a:endParaRPr lang="zh-CN" altLang="en-US" b="0" i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0" i="0">
                <a:latin typeface="Times New Roman" pitchFamily="18" charset="0"/>
                <a:cs typeface="Times New Roman" pitchFamily="18" charset="0"/>
              </a:rPr>
              <a:t>2011</a:t>
            </a:r>
            <a:r>
              <a:rPr lang="zh-CN" altLang="en-US" b="0" i="0">
                <a:latin typeface="Times New Roman" pitchFamily="18" charset="0"/>
                <a:cs typeface="Times New Roman" pitchFamily="18" charset="0"/>
              </a:rPr>
              <a:t>年的数量更是高达</a:t>
            </a:r>
            <a:r>
              <a:rPr lang="en-US" altLang="zh-CN" b="0" i="0">
                <a:latin typeface="Times New Roman" pitchFamily="18" charset="0"/>
                <a:cs typeface="Times New Roman" pitchFamily="18" charset="0"/>
              </a:rPr>
              <a:t>1.82ZB</a:t>
            </a:r>
            <a:endParaRPr lang="zh-CN" altLang="en-US" b="0" i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0" i="0"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zh-CN" altLang="en-US" b="0" i="0">
                <a:latin typeface="Times New Roman" pitchFamily="18" charset="0"/>
                <a:cs typeface="Times New Roman" pitchFamily="18" charset="0"/>
              </a:rPr>
              <a:t>年为止，人类所有印刷材料的数据量是</a:t>
            </a:r>
            <a:r>
              <a:rPr lang="en-US" altLang="zh-CN" b="0" i="0">
                <a:latin typeface="Times New Roman" pitchFamily="18" charset="0"/>
                <a:cs typeface="Times New Roman" pitchFamily="18" charset="0"/>
              </a:rPr>
              <a:t>200PB</a:t>
            </a:r>
          </a:p>
          <a:p>
            <a:r>
              <a:rPr lang="zh-CN" altLang="en-US" b="0" i="0">
                <a:latin typeface="Times New Roman" pitchFamily="18" charset="0"/>
                <a:cs typeface="Times New Roman" pitchFamily="18" charset="0"/>
              </a:rPr>
              <a:t>预计到</a:t>
            </a:r>
            <a:r>
              <a:rPr lang="en-US" altLang="zh-CN" b="0" i="0">
                <a:latin typeface="Times New Roman" pitchFamily="18" charset="0"/>
                <a:cs typeface="Times New Roman" pitchFamily="18" charset="0"/>
              </a:rPr>
              <a:t>2020</a:t>
            </a:r>
            <a:r>
              <a:rPr lang="zh-CN" altLang="en-US" b="0" i="0">
                <a:latin typeface="Times New Roman" pitchFamily="18" charset="0"/>
                <a:cs typeface="Times New Roman" pitchFamily="18" charset="0"/>
              </a:rPr>
              <a:t>年，全世界数据规模将达今天的</a:t>
            </a:r>
            <a:r>
              <a:rPr lang="en-US" altLang="zh-CN" b="0" i="0">
                <a:latin typeface="Times New Roman" pitchFamily="18" charset="0"/>
                <a:cs typeface="Times New Roman" pitchFamily="18" charset="0"/>
              </a:rPr>
              <a:t>44</a:t>
            </a:r>
            <a:r>
              <a:rPr lang="zh-CN" altLang="en-US" b="0" i="0">
                <a:latin typeface="Times New Roman" pitchFamily="18" charset="0"/>
                <a:cs typeface="Times New Roman" pitchFamily="18" charset="0"/>
              </a:rPr>
              <a:t>倍。</a:t>
            </a:r>
            <a:r>
              <a:rPr lang="zh-CN" altLang="en-US" i="0">
                <a:cs typeface="Times New Roman" pitchFamily="18" charset="0"/>
              </a:rPr>
              <a:t> </a:t>
            </a:r>
          </a:p>
        </p:txBody>
      </p:sp>
      <p:pic>
        <p:nvPicPr>
          <p:cNvPr id="2552847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6550" y="3530600"/>
            <a:ext cx="5781675" cy="3071813"/>
          </a:xfrm>
          <a:prstGeom prst="rect">
            <a:avLst/>
          </a:prstGeom>
          <a:noFill/>
          <a:ln w="38100">
            <a:solidFill>
              <a:srgbClr val="292929"/>
            </a:solidFill>
            <a:miter lim="800000"/>
            <a:headEnd/>
            <a:tailEnd/>
          </a:ln>
        </p:spPr>
      </p:pic>
      <p:sp>
        <p:nvSpPr>
          <p:cNvPr id="2552848" name="Text Box 16"/>
          <p:cNvSpPr txBox="1">
            <a:spLocks noChangeArrowheads="1"/>
          </p:cNvSpPr>
          <p:nvPr/>
        </p:nvSpPr>
        <p:spPr bwMode="auto">
          <a:xfrm>
            <a:off x="1031875" y="4033838"/>
            <a:ext cx="3201988" cy="4000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i="0">
                <a:solidFill>
                  <a:schemeClr val="bg1"/>
                </a:solidFill>
              </a:rPr>
              <a:t>Farecast: </a:t>
            </a:r>
            <a:r>
              <a:rPr lang="zh-CN" altLang="en-US" i="0">
                <a:solidFill>
                  <a:schemeClr val="bg1"/>
                </a:solidFill>
              </a:rPr>
              <a:t>飞机票价格预测</a:t>
            </a:r>
          </a:p>
        </p:txBody>
      </p:sp>
      <p:sp>
        <p:nvSpPr>
          <p:cNvPr id="2552849" name="Text Box 17"/>
          <p:cNvSpPr txBox="1">
            <a:spLocks noChangeArrowheads="1"/>
          </p:cNvSpPr>
          <p:nvPr/>
        </p:nvSpPr>
        <p:spPr bwMode="auto">
          <a:xfrm>
            <a:off x="1031875" y="4487863"/>
            <a:ext cx="3509963" cy="4000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i="0">
                <a:solidFill>
                  <a:schemeClr val="bg1"/>
                </a:solidFill>
              </a:rPr>
              <a:t>购票时机与机票价格的关系</a:t>
            </a:r>
            <a:r>
              <a:rPr lang="en-US" altLang="zh-CN" i="0">
                <a:solidFill>
                  <a:schemeClr val="bg1"/>
                </a:solidFill>
              </a:rPr>
              <a:t>? </a:t>
            </a:r>
          </a:p>
        </p:txBody>
      </p:sp>
      <p:sp>
        <p:nvSpPr>
          <p:cNvPr id="2552850" name="Text Box 18"/>
          <p:cNvSpPr txBox="1">
            <a:spLocks noChangeArrowheads="1"/>
          </p:cNvSpPr>
          <p:nvPr/>
        </p:nvSpPr>
        <p:spPr bwMode="auto">
          <a:xfrm>
            <a:off x="1031875" y="4943475"/>
            <a:ext cx="2476500" cy="4000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i="0">
                <a:solidFill>
                  <a:schemeClr val="bg1"/>
                </a:solidFill>
              </a:rPr>
              <a:t>怎样预测机票价格</a:t>
            </a:r>
            <a:r>
              <a:rPr lang="en-US" altLang="zh-CN" i="0">
                <a:solidFill>
                  <a:schemeClr val="bg1"/>
                </a:solidFill>
              </a:rPr>
              <a:t>? </a:t>
            </a:r>
          </a:p>
        </p:txBody>
      </p:sp>
      <p:sp>
        <p:nvSpPr>
          <p:cNvPr id="2552851" name="Text Box 19"/>
          <p:cNvSpPr txBox="1">
            <a:spLocks noChangeArrowheads="1"/>
          </p:cNvSpPr>
          <p:nvPr/>
        </p:nvSpPr>
        <p:spPr bwMode="auto">
          <a:xfrm>
            <a:off x="1031875" y="5399088"/>
            <a:ext cx="2506663" cy="4000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i="0">
                <a:solidFill>
                  <a:schemeClr val="bg1"/>
                </a:solidFill>
              </a:rPr>
              <a:t>只求关系，不求因果</a:t>
            </a:r>
          </a:p>
        </p:txBody>
      </p:sp>
      <p:sp>
        <p:nvSpPr>
          <p:cNvPr id="2552852" name="Text Box 20"/>
          <p:cNvSpPr txBox="1">
            <a:spLocks noChangeArrowheads="1"/>
          </p:cNvSpPr>
          <p:nvPr/>
        </p:nvSpPr>
        <p:spPr bwMode="auto">
          <a:xfrm>
            <a:off x="1031875" y="5854700"/>
            <a:ext cx="3797300" cy="4000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i="0">
                <a:solidFill>
                  <a:schemeClr val="bg1"/>
                </a:solidFill>
              </a:rPr>
              <a:t>不要相信经验，一切以数据说话</a:t>
            </a:r>
          </a:p>
        </p:txBody>
      </p:sp>
      <p:sp>
        <p:nvSpPr>
          <p:cNvPr id="11276" name="Text Box 16"/>
          <p:cNvSpPr txBox="1">
            <a:spLocks noChangeArrowheads="1"/>
          </p:cNvSpPr>
          <p:nvPr/>
        </p:nvSpPr>
        <p:spPr bwMode="auto">
          <a:xfrm>
            <a:off x="292100" y="314325"/>
            <a:ext cx="3457575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(4)</a:t>
            </a:r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数据自有黄金屋</a:t>
            </a: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52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52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52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52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52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52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52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52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52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52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52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52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2848" grpId="0" animBg="1"/>
      <p:bldP spid="2552849" grpId="0" animBg="1"/>
      <p:bldP spid="2552850" grpId="0" animBg="1"/>
      <p:bldP spid="2552851" grpId="0" animBg="1"/>
      <p:bldP spid="255285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9713" y="1812925"/>
          <a:ext cx="8745537" cy="1857375"/>
        </p:xfrm>
        <a:graphic>
          <a:graphicData uri="http://schemas.openxmlformats.org/drawingml/2006/table">
            <a:tbl>
              <a:tblPr/>
              <a:tblGrid>
                <a:gridCol w="1198562">
                  <a:extLst>
                    <a:ext uri="{9D8B030D-6E8A-4147-A177-3AD203B41FA5}"/>
                  </a:extLst>
                </a:gridCol>
                <a:gridCol w="1196975">
                  <a:extLst>
                    <a:ext uri="{9D8B030D-6E8A-4147-A177-3AD203B41FA5}"/>
                  </a:extLst>
                </a:gridCol>
                <a:gridCol w="814388">
                  <a:extLst>
                    <a:ext uri="{9D8B030D-6E8A-4147-A177-3AD203B41FA5}"/>
                  </a:extLst>
                </a:gridCol>
                <a:gridCol w="911225">
                  <a:extLst>
                    <a:ext uri="{9D8B030D-6E8A-4147-A177-3AD203B41FA5}"/>
                  </a:extLst>
                </a:gridCol>
                <a:gridCol w="1125537">
                  <a:extLst>
                    <a:ext uri="{9D8B030D-6E8A-4147-A177-3AD203B41FA5}"/>
                  </a:extLst>
                </a:gridCol>
                <a:gridCol w="1941513">
                  <a:extLst>
                    <a:ext uri="{9D8B030D-6E8A-4147-A177-3AD203B41FA5}"/>
                  </a:extLst>
                </a:gridCol>
                <a:gridCol w="1557337">
                  <a:extLst>
                    <a:ext uri="{9D8B030D-6E8A-4147-A177-3AD203B41FA5}"/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系别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奖学金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出生日期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入学日期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张三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cs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1996-1-1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2014-9-1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/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002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cs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1995-12-13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2014-9-1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/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1993-8-17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2014-9-1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/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。。。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2088" y="4627563"/>
          <a:ext cx="5246687" cy="1857375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/>
                  </a:extLst>
                </a:gridCol>
                <a:gridCol w="1155700">
                  <a:extLst>
                    <a:ext uri="{9D8B030D-6E8A-4147-A177-3AD203B41FA5}"/>
                  </a:extLst>
                </a:gridCol>
                <a:gridCol w="722312">
                  <a:extLst>
                    <a:ext uri="{9D8B030D-6E8A-4147-A177-3AD203B41FA5}"/>
                  </a:extLst>
                </a:gridCol>
                <a:gridCol w="1316038">
                  <a:extLst>
                    <a:ext uri="{9D8B030D-6E8A-4147-A177-3AD203B41FA5}"/>
                  </a:extLst>
                </a:gridCol>
                <a:gridCol w="1125537">
                  <a:extLst>
                    <a:ext uri="{9D8B030D-6E8A-4147-A177-3AD203B41FA5}"/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类别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教师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C01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高等数学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公共基础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TA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/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C02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编译原理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专业基础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TB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/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C03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离散数学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专业基础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TC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/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。。。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718175" y="4584700"/>
          <a:ext cx="3209925" cy="1857375"/>
        </p:xfrm>
        <a:graphic>
          <a:graphicData uri="http://schemas.openxmlformats.org/drawingml/2006/table">
            <a:tbl>
              <a:tblPr/>
              <a:tblGrid>
                <a:gridCol w="1196975">
                  <a:extLst>
                    <a:ext uri="{9D8B030D-6E8A-4147-A177-3AD203B41FA5}"/>
                  </a:extLst>
                </a:gridCol>
                <a:gridCol w="1198563">
                  <a:extLst>
                    <a:ext uri="{9D8B030D-6E8A-4147-A177-3AD203B41FA5}"/>
                  </a:extLst>
                </a:gridCol>
                <a:gridCol w="814387">
                  <a:extLst>
                    <a:ext uri="{9D8B030D-6E8A-4147-A177-3AD203B41FA5}"/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C01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86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/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002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C02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87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/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C03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88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/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。。。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78964" name="文本框 4"/>
          <p:cNvSpPr txBox="1">
            <a:spLocks noChangeArrowheads="1"/>
          </p:cNvSpPr>
          <p:nvPr/>
        </p:nvSpPr>
        <p:spPr bwMode="auto">
          <a:xfrm>
            <a:off x="284163" y="1309688"/>
            <a:ext cx="1479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学生信息表</a:t>
            </a:r>
          </a:p>
        </p:txBody>
      </p:sp>
      <p:sp>
        <p:nvSpPr>
          <p:cNvPr id="78965" name="文本框 9"/>
          <p:cNvSpPr txBox="1">
            <a:spLocks noChangeArrowheads="1"/>
          </p:cNvSpPr>
          <p:nvPr/>
        </p:nvSpPr>
        <p:spPr bwMode="auto">
          <a:xfrm>
            <a:off x="209550" y="3813175"/>
            <a:ext cx="1479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课程信息表</a:t>
            </a:r>
          </a:p>
        </p:txBody>
      </p:sp>
      <p:sp>
        <p:nvSpPr>
          <p:cNvPr id="78966" name="文本框 10"/>
          <p:cNvSpPr txBox="1">
            <a:spLocks noChangeArrowheads="1"/>
          </p:cNvSpPr>
          <p:nvPr/>
        </p:nvSpPr>
        <p:spPr bwMode="auto">
          <a:xfrm>
            <a:off x="5745163" y="3794125"/>
            <a:ext cx="1479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课程成绩表</a:t>
            </a:r>
          </a:p>
        </p:txBody>
      </p:sp>
      <p:sp>
        <p:nvSpPr>
          <p:cNvPr id="748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9575" y="342900"/>
            <a:ext cx="8229600" cy="800100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kumimoji="1" lang="zh-CN" altLang="en-US" sz="2800" b="1" kern="1200" dirty="0" smtClean="0">
                <a:solidFill>
                  <a:schemeClr val="accent2"/>
                </a:solidFill>
                <a:ea typeface="华文中宋" pitchFamily="2" charset="-122"/>
                <a:cs typeface="+mn-cs"/>
              </a:rPr>
              <a:t>关系表实例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作业</a:t>
            </a:r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1509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smtClean="0"/>
              <a:t>某运动会历经数届，每届在不同的地点举行，设有多项体育比赛项目，有若干个运动队参加，每个运动队有许多运动员，一个运动员只能为一个运动队的队员，可参加多届运动会的多个体育项目的比赛。</a:t>
            </a:r>
          </a:p>
          <a:p>
            <a:r>
              <a:rPr lang="zh-CN" altLang="zh-CN" smtClean="0"/>
              <a:t>请完成以下题目：</a:t>
            </a:r>
          </a:p>
          <a:p>
            <a:r>
              <a:rPr lang="zh-CN" altLang="zh-CN" smtClean="0"/>
              <a:t>（</a:t>
            </a:r>
            <a:r>
              <a:rPr lang="en-US" altLang="zh-CN" smtClean="0"/>
              <a:t>1</a:t>
            </a:r>
            <a:r>
              <a:rPr lang="zh-CN" altLang="zh-CN" smtClean="0"/>
              <a:t>）按通常语义拟定实体、属性和联系，画出上述应用的</a:t>
            </a:r>
            <a:r>
              <a:rPr lang="en-US" altLang="zh-CN" smtClean="0"/>
              <a:t>E-R</a:t>
            </a:r>
            <a:r>
              <a:rPr lang="zh-CN" altLang="zh-CN" smtClean="0"/>
              <a:t>图，图中注明实体型、属性、主码以及联系的类型。</a:t>
            </a:r>
          </a:p>
          <a:p>
            <a:r>
              <a:rPr lang="zh-CN" altLang="zh-CN" smtClean="0"/>
              <a:t>（</a:t>
            </a:r>
            <a:r>
              <a:rPr lang="en-US" altLang="zh-CN" smtClean="0"/>
              <a:t>2</a:t>
            </a:r>
            <a:r>
              <a:rPr lang="zh-CN" altLang="zh-CN" smtClean="0"/>
              <a:t>）将上题所画</a:t>
            </a:r>
            <a:r>
              <a:rPr lang="en-US" altLang="zh-CN" smtClean="0"/>
              <a:t>E-R</a:t>
            </a:r>
            <a:r>
              <a:rPr lang="zh-CN" altLang="zh-CN" smtClean="0"/>
              <a:t>图转换成关系数据模型，指出各关系模式的码。</a:t>
            </a:r>
            <a:endParaRPr lang="zh-CN" altLang="en-US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3"/>
          <p:cNvSpPr>
            <a:spLocks/>
          </p:cNvSpPr>
          <p:nvPr/>
        </p:nvSpPr>
        <p:spPr bwMode="auto">
          <a:xfrm>
            <a:off x="1295400" y="971550"/>
            <a:ext cx="66484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kumimoji="0" lang="zh-CN" altLang="zh-CN" sz="3600" i="0">
                <a:solidFill>
                  <a:schemeClr val="tx2"/>
                </a:solidFill>
                <a:ea typeface="黑体" pitchFamily="49" charset="-122"/>
              </a:rPr>
              <a:t>由数据库到数据挖掘</a:t>
            </a:r>
            <a:r>
              <a:rPr kumimoji="0" lang="zh-CN" altLang="en-US" sz="3600" i="0">
                <a:solidFill>
                  <a:schemeClr val="tx2"/>
                </a:solidFill>
                <a:ea typeface="黑体" pitchFamily="49" charset="-122"/>
              </a:rPr>
              <a:t/>
            </a:r>
            <a:br>
              <a:rPr kumimoji="0" lang="zh-CN" altLang="en-US" sz="3600" i="0">
                <a:solidFill>
                  <a:schemeClr val="tx2"/>
                </a:solidFill>
                <a:ea typeface="黑体" pitchFamily="49" charset="-122"/>
              </a:rPr>
            </a:br>
            <a:r>
              <a:rPr kumimoji="0" lang="en-US" altLang="zh-CN" sz="3600" i="0">
                <a:solidFill>
                  <a:schemeClr val="tx2"/>
                </a:solidFill>
                <a:ea typeface="黑体" pitchFamily="49" charset="-122"/>
              </a:rPr>
              <a:t>——</a:t>
            </a:r>
            <a:r>
              <a:rPr kumimoji="0" lang="zh-CN" altLang="zh-CN" sz="3600" i="0">
                <a:solidFill>
                  <a:schemeClr val="tx2"/>
                </a:solidFill>
                <a:ea typeface="黑体" pitchFamily="49" charset="-122"/>
              </a:rPr>
              <a:t>数据挖掘</a:t>
            </a:r>
            <a:r>
              <a:rPr kumimoji="0" lang="zh-CN" altLang="en-US" sz="3600" i="0">
                <a:solidFill>
                  <a:schemeClr val="tx2"/>
                </a:solidFill>
                <a:ea typeface="黑体" pitchFamily="49" charset="-122"/>
              </a:rPr>
              <a:t>示例之背景与概念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10"/>
          <p:cNvSpPr txBox="1">
            <a:spLocks noChangeArrowheads="1"/>
          </p:cNvSpPr>
          <p:nvPr/>
        </p:nvSpPr>
        <p:spPr bwMode="auto">
          <a:xfrm>
            <a:off x="304800" y="1373188"/>
            <a:ext cx="40846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i="0">
                <a:solidFill>
                  <a:srgbClr val="0000FF"/>
                </a:solidFill>
              </a:rPr>
              <a:t>数据对超市经营有无帮助呢</a:t>
            </a:r>
            <a:r>
              <a:rPr lang="en-US" altLang="zh-CN" sz="2400" i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2782221" name="Text Box 13"/>
          <p:cNvSpPr txBox="1">
            <a:spLocks noChangeArrowheads="1"/>
          </p:cNvSpPr>
          <p:nvPr/>
        </p:nvSpPr>
        <p:spPr bwMode="auto">
          <a:xfrm>
            <a:off x="4071938" y="2070100"/>
            <a:ext cx="248443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客户购买习惯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商品组合方式及策略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宋体" pitchFamily="2" charset="-122"/>
              </a:rPr>
              <a:t>…</a:t>
            </a:r>
            <a:r>
              <a:rPr lang="en-US" altLang="zh-CN"/>
              <a:t> </a:t>
            </a:r>
            <a:r>
              <a:rPr lang="en-US" altLang="zh-CN">
                <a:latin typeface="宋体" pitchFamily="2" charset="-122"/>
              </a:rPr>
              <a:t>…</a:t>
            </a:r>
            <a:endParaRPr lang="en-US" altLang="zh-CN"/>
          </a:p>
        </p:txBody>
      </p:sp>
      <p:sp>
        <p:nvSpPr>
          <p:cNvPr id="2782223" name="Text Box 15"/>
          <p:cNvSpPr txBox="1">
            <a:spLocks noChangeArrowheads="1"/>
          </p:cNvSpPr>
          <p:nvPr/>
        </p:nvSpPr>
        <p:spPr bwMode="auto">
          <a:xfrm>
            <a:off x="7083425" y="2617788"/>
            <a:ext cx="1409700" cy="1187450"/>
          </a:xfrm>
          <a:prstGeom prst="rect">
            <a:avLst/>
          </a:prstGeom>
          <a:solidFill>
            <a:srgbClr val="29292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营销策略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价格策略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货源组织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819150" y="2044700"/>
            <a:ext cx="2813050" cy="2225675"/>
            <a:chOff x="3673" y="639"/>
            <a:chExt cx="1808" cy="1575"/>
          </a:xfrm>
        </p:grpSpPr>
        <p:sp>
          <p:nvSpPr>
            <p:cNvPr id="82954" name="AutoShape 8"/>
            <p:cNvSpPr>
              <a:spLocks noChangeArrowheads="1"/>
            </p:cNvSpPr>
            <p:nvPr/>
          </p:nvSpPr>
          <p:spPr bwMode="auto">
            <a:xfrm>
              <a:off x="3673" y="639"/>
              <a:ext cx="1808" cy="1575"/>
            </a:xfrm>
            <a:prstGeom prst="can">
              <a:avLst>
                <a:gd name="adj" fmla="val 9162"/>
              </a:avLst>
            </a:prstGeom>
            <a:solidFill>
              <a:schemeClr val="bg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pic>
          <p:nvPicPr>
            <p:cNvPr id="8295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22" y="1005"/>
              <a:ext cx="1279" cy="775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/>
            </a:ln>
          </p:spPr>
        </p:pic>
        <p:pic>
          <p:nvPicPr>
            <p:cNvPr id="82956" name="Picture 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76" y="1155"/>
              <a:ext cx="1279" cy="775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/>
            </a:ln>
          </p:spPr>
        </p:pic>
        <p:pic>
          <p:nvPicPr>
            <p:cNvPr id="82957" name="Picture 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9" y="1205"/>
              <a:ext cx="1279" cy="775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/>
            </a:ln>
          </p:spPr>
        </p:pic>
        <p:pic>
          <p:nvPicPr>
            <p:cNvPr id="82958" name="Picture 1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62" y="1264"/>
              <a:ext cx="1279" cy="775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/>
            </a:ln>
          </p:spPr>
        </p:pic>
      </p:grpSp>
      <p:sp>
        <p:nvSpPr>
          <p:cNvPr id="2782229" name="Line 21"/>
          <p:cNvSpPr>
            <a:spLocks noChangeShapeType="1"/>
          </p:cNvSpPr>
          <p:nvPr/>
        </p:nvSpPr>
        <p:spPr bwMode="auto">
          <a:xfrm>
            <a:off x="3768725" y="3228975"/>
            <a:ext cx="3186113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82951" name="Picture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00" y="5351463"/>
            <a:ext cx="3824288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2" name="AutoShape 31"/>
          <p:cNvSpPr>
            <a:spLocks noChangeArrowheads="1"/>
          </p:cNvSpPr>
          <p:nvPr/>
        </p:nvSpPr>
        <p:spPr bwMode="auto">
          <a:xfrm>
            <a:off x="1985963" y="4376738"/>
            <a:ext cx="1111250" cy="773112"/>
          </a:xfrm>
          <a:prstGeom prst="upArrow">
            <a:avLst>
              <a:gd name="adj1" fmla="val 62574"/>
              <a:gd name="adj2" fmla="val 43329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82953" name="Text Box 16"/>
          <p:cNvSpPr txBox="1">
            <a:spLocks noChangeArrowheads="1"/>
          </p:cNvSpPr>
          <p:nvPr/>
        </p:nvSpPr>
        <p:spPr bwMode="auto">
          <a:xfrm>
            <a:off x="163513" y="0"/>
            <a:ext cx="683577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i="0">
                <a:solidFill>
                  <a:schemeClr val="accent2"/>
                </a:solidFill>
                <a:ea typeface="华文中宋" pitchFamily="2" charset="-122"/>
              </a:rPr>
              <a:t>由数据库到数据挖掘</a:t>
            </a:r>
            <a:r>
              <a:rPr lang="en-US" altLang="zh-CN" sz="2400" i="0">
                <a:solidFill>
                  <a:schemeClr val="accent2"/>
                </a:solidFill>
                <a:ea typeface="华文中宋" pitchFamily="2" charset="-122"/>
              </a:rPr>
              <a:t>I-</a:t>
            </a:r>
            <a:r>
              <a:rPr lang="zh-CN" altLang="zh-CN" sz="2400" i="0">
                <a:solidFill>
                  <a:schemeClr val="accent2"/>
                </a:solidFill>
                <a:ea typeface="华文中宋" pitchFamily="2" charset="-122"/>
              </a:rPr>
              <a:t>数据挖掘示例之背景与概念</a:t>
            </a:r>
            <a:endParaRPr lang="en-US" altLang="zh-CN" sz="2400" i="0">
              <a:solidFill>
                <a:schemeClr val="accent2"/>
              </a:solidFill>
              <a:ea typeface="华文中宋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i="0">
                <a:solidFill>
                  <a:schemeClr val="accent2"/>
                </a:solidFill>
                <a:ea typeface="华文中宋" pitchFamily="2" charset="-122"/>
              </a:rPr>
              <a:t>(1)</a:t>
            </a:r>
            <a:r>
              <a:rPr lang="zh-CN" altLang="en-US" sz="2400" i="0">
                <a:solidFill>
                  <a:schemeClr val="accent2"/>
                </a:solidFill>
                <a:ea typeface="华文中宋" pitchFamily="2" charset="-122"/>
              </a:rPr>
              <a:t>数据也是生产力</a:t>
            </a:r>
            <a:r>
              <a:rPr lang="en-US" altLang="zh-CN" sz="2400" i="0">
                <a:solidFill>
                  <a:schemeClr val="accent2"/>
                </a:solidFill>
                <a:ea typeface="华文中宋" pitchFamily="2" charset="-122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82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82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82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82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8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8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2221" grpId="0"/>
      <p:bldP spid="2782223" grpId="0" animBg="1"/>
      <p:bldP spid="278222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9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9488" y="1123950"/>
            <a:ext cx="5257800" cy="230505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829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6938" y="3614738"/>
            <a:ext cx="6626225" cy="10715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2829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28988" y="4381500"/>
            <a:ext cx="5340350" cy="22225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83973" name="Text Box 16"/>
          <p:cNvSpPr txBox="1">
            <a:spLocks noChangeArrowheads="1"/>
          </p:cNvSpPr>
          <p:nvPr/>
        </p:nvSpPr>
        <p:spPr bwMode="auto">
          <a:xfrm>
            <a:off x="163513" y="0"/>
            <a:ext cx="6835775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i="0">
                <a:solidFill>
                  <a:schemeClr val="accent2"/>
                </a:solidFill>
                <a:ea typeface="华文中宋" pitchFamily="2" charset="-122"/>
              </a:rPr>
              <a:t>由数据库到数据挖掘</a:t>
            </a:r>
            <a:r>
              <a:rPr lang="en-US" altLang="zh-CN" sz="2400" i="0">
                <a:solidFill>
                  <a:schemeClr val="accent2"/>
                </a:solidFill>
                <a:ea typeface="华文中宋" pitchFamily="2" charset="-122"/>
              </a:rPr>
              <a:t>I-</a:t>
            </a:r>
            <a:r>
              <a:rPr lang="zh-CN" altLang="zh-CN" sz="2400" i="0">
                <a:solidFill>
                  <a:schemeClr val="accent2"/>
                </a:solidFill>
                <a:ea typeface="华文中宋" pitchFamily="2" charset="-122"/>
              </a:rPr>
              <a:t>数据挖掘示例之背景与概念</a:t>
            </a:r>
            <a:endParaRPr lang="en-US" altLang="zh-CN" sz="2400" i="0">
              <a:solidFill>
                <a:schemeClr val="accent2"/>
              </a:solidFill>
              <a:ea typeface="华文中宋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i="0">
                <a:solidFill>
                  <a:schemeClr val="accent2"/>
                </a:solidFill>
                <a:ea typeface="华文中宋" pitchFamily="2" charset="-122"/>
              </a:rPr>
              <a:t>(2)</a:t>
            </a:r>
            <a:r>
              <a:rPr lang="zh-CN" altLang="en-US" sz="2400" i="0">
                <a:solidFill>
                  <a:schemeClr val="accent2"/>
                </a:solidFill>
                <a:ea typeface="华文中宋" pitchFamily="2" charset="-122"/>
              </a:rPr>
              <a:t>数据运用的前提</a:t>
            </a:r>
            <a:r>
              <a:rPr lang="en-US" altLang="zh-CN" sz="2400" i="0">
                <a:solidFill>
                  <a:schemeClr val="accent2"/>
                </a:solidFill>
                <a:ea typeface="华文中宋" pitchFamily="2" charset="-122"/>
              </a:rPr>
              <a:t>—</a:t>
            </a:r>
            <a:r>
              <a:rPr lang="zh-CN" altLang="en-US" sz="2400" i="0">
                <a:solidFill>
                  <a:schemeClr val="accent2"/>
                </a:solidFill>
                <a:ea typeface="华文中宋" pitchFamily="2" charset="-122"/>
              </a:rPr>
              <a:t>数据的聚集与管理</a:t>
            </a:r>
            <a:r>
              <a:rPr lang="en-US" altLang="zh-CN" sz="2400" i="0">
                <a:solidFill>
                  <a:schemeClr val="accent2"/>
                </a:solidFill>
                <a:ea typeface="华文中宋" pitchFamily="2" charset="-122"/>
              </a:rPr>
              <a:t>?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419100" y="2039938"/>
            <a:ext cx="1731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i="0" dirty="0">
                <a:solidFill>
                  <a:srgbClr val="0000FF"/>
                </a:solidFill>
                <a:latin typeface="+mn-ea"/>
                <a:ea typeface="+mn-ea"/>
              </a:rPr>
              <a:t>超市数据库</a:t>
            </a:r>
            <a:endParaRPr lang="en-US" altLang="zh-CN" sz="2400" i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83975" name="Picture 11" descr="机打小票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7963" y="3763963"/>
            <a:ext cx="1581150" cy="2779712"/>
          </a:xfrm>
          <a:prstGeom prst="rect">
            <a:avLst/>
          </a:prstGeom>
          <a:noFill/>
          <a:ln w="76200">
            <a:solidFill>
              <a:srgbClr val="0099FF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9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9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29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29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2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2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6"/>
          <p:cNvSpPr txBox="1">
            <a:spLocks noChangeArrowheads="1"/>
          </p:cNvSpPr>
          <p:nvPr/>
        </p:nvSpPr>
        <p:spPr bwMode="auto">
          <a:xfrm>
            <a:off x="163513" y="0"/>
            <a:ext cx="6835775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i="0">
                <a:solidFill>
                  <a:schemeClr val="accent2"/>
                </a:solidFill>
                <a:ea typeface="华文中宋" pitchFamily="2" charset="-122"/>
              </a:rPr>
              <a:t>由数据库到数据挖掘</a:t>
            </a:r>
            <a:r>
              <a:rPr lang="en-US" altLang="zh-CN" sz="2400" i="0">
                <a:solidFill>
                  <a:schemeClr val="accent2"/>
                </a:solidFill>
                <a:ea typeface="华文中宋" pitchFamily="2" charset="-122"/>
              </a:rPr>
              <a:t>I-</a:t>
            </a:r>
            <a:r>
              <a:rPr lang="zh-CN" altLang="zh-CN" sz="2400" i="0">
                <a:solidFill>
                  <a:schemeClr val="accent2"/>
                </a:solidFill>
                <a:ea typeface="华文中宋" pitchFamily="2" charset="-122"/>
              </a:rPr>
              <a:t>数据挖掘示例之背景与概念</a:t>
            </a:r>
            <a:endParaRPr lang="en-US" altLang="zh-CN" sz="2400" i="0">
              <a:solidFill>
                <a:schemeClr val="accent2"/>
              </a:solidFill>
              <a:ea typeface="华文中宋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i="0">
                <a:solidFill>
                  <a:schemeClr val="accent2"/>
                </a:solidFill>
                <a:ea typeface="华文中宋" pitchFamily="2" charset="-122"/>
              </a:rPr>
              <a:t>(3)</a:t>
            </a:r>
            <a:r>
              <a:rPr lang="zh-CN" altLang="en-US" sz="2400" i="0">
                <a:solidFill>
                  <a:schemeClr val="accent2"/>
                </a:solidFill>
                <a:ea typeface="华文中宋" pitchFamily="2" charset="-122"/>
              </a:rPr>
              <a:t>什么是数据挖掘</a:t>
            </a:r>
            <a:r>
              <a:rPr lang="en-US" altLang="zh-CN" sz="2400" i="0">
                <a:solidFill>
                  <a:schemeClr val="accent2"/>
                </a:solidFill>
                <a:ea typeface="华文中宋" pitchFamily="2" charset="-122"/>
              </a:rPr>
              <a:t>?</a:t>
            </a:r>
          </a:p>
        </p:txBody>
      </p:sp>
      <p:sp>
        <p:nvSpPr>
          <p:cNvPr id="84995" name="Text Box 7"/>
          <p:cNvSpPr txBox="1">
            <a:spLocks noChangeArrowheads="1"/>
          </p:cNvSpPr>
          <p:nvPr/>
        </p:nvSpPr>
        <p:spPr bwMode="auto">
          <a:xfrm>
            <a:off x="241300" y="1652588"/>
            <a:ext cx="8662988" cy="14795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i="0">
                <a:solidFill>
                  <a:schemeClr val="bg1"/>
                </a:solidFill>
              </a:rPr>
              <a:t>数据挖掘，又称为数据库中知识发现，它是一个从大量数据中抽取挖掘出未知的、有价值的模式或规律等知识的复杂过程。简单地讲就是从大量数据中挖掘或抽取出知识。</a:t>
            </a:r>
          </a:p>
        </p:txBody>
      </p:sp>
      <p:sp>
        <p:nvSpPr>
          <p:cNvPr id="2834440" name="Text Box 8"/>
          <p:cNvSpPr txBox="1">
            <a:spLocks noChangeArrowheads="1"/>
          </p:cNvSpPr>
          <p:nvPr/>
        </p:nvSpPr>
        <p:spPr bwMode="auto">
          <a:xfrm>
            <a:off x="809625" y="3375025"/>
            <a:ext cx="1960563" cy="291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400" i="0"/>
              <a:t>概要归纳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400" i="0"/>
              <a:t>关联分析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400" i="0"/>
              <a:t>分类与预测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400" i="0"/>
              <a:t>聚类分析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400" i="0"/>
              <a:t>异类分析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400" i="0"/>
              <a:t>演化分析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4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4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34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34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34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34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4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4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34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34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34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34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16"/>
          <p:cNvSpPr txBox="1">
            <a:spLocks noChangeArrowheads="1"/>
          </p:cNvSpPr>
          <p:nvPr/>
        </p:nvSpPr>
        <p:spPr bwMode="auto">
          <a:xfrm>
            <a:off x="163513" y="0"/>
            <a:ext cx="6835775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i="0">
                <a:solidFill>
                  <a:schemeClr val="accent2"/>
                </a:solidFill>
                <a:ea typeface="华文中宋" pitchFamily="2" charset="-122"/>
              </a:rPr>
              <a:t>由数据库到数据挖掘</a:t>
            </a:r>
            <a:r>
              <a:rPr lang="en-US" altLang="zh-CN" sz="2400" i="0">
                <a:solidFill>
                  <a:schemeClr val="accent2"/>
                </a:solidFill>
                <a:ea typeface="华文中宋" pitchFamily="2" charset="-122"/>
              </a:rPr>
              <a:t>I-</a:t>
            </a:r>
            <a:r>
              <a:rPr lang="zh-CN" altLang="zh-CN" sz="2400" i="0">
                <a:solidFill>
                  <a:schemeClr val="accent2"/>
                </a:solidFill>
                <a:ea typeface="华文中宋" pitchFamily="2" charset="-122"/>
              </a:rPr>
              <a:t>数据挖掘示例之背景与概念</a:t>
            </a:r>
            <a:endParaRPr lang="en-US" altLang="zh-CN" sz="2400" i="0">
              <a:solidFill>
                <a:schemeClr val="accent2"/>
              </a:solidFill>
              <a:ea typeface="华文中宋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i="0">
                <a:solidFill>
                  <a:schemeClr val="accent2"/>
                </a:solidFill>
                <a:ea typeface="华文中宋" pitchFamily="2" charset="-122"/>
              </a:rPr>
              <a:t>(4)</a:t>
            </a:r>
            <a:r>
              <a:rPr lang="zh-CN" altLang="en-US" sz="2400" i="0">
                <a:solidFill>
                  <a:schemeClr val="accent2"/>
                </a:solidFill>
                <a:ea typeface="华文中宋" pitchFamily="2" charset="-122"/>
              </a:rPr>
              <a:t>怎样挖掘数据</a:t>
            </a:r>
            <a:r>
              <a:rPr lang="en-US" altLang="zh-CN" sz="2400" i="0">
                <a:solidFill>
                  <a:schemeClr val="accent2"/>
                </a:solidFill>
                <a:ea typeface="华文中宋" pitchFamily="2" charset="-122"/>
              </a:rPr>
              <a:t>--</a:t>
            </a:r>
            <a:r>
              <a:rPr lang="zh-CN" altLang="en-US" sz="2400" i="0">
                <a:solidFill>
                  <a:schemeClr val="accent2"/>
                </a:solidFill>
                <a:ea typeface="华文中宋" pitchFamily="2" charset="-122"/>
              </a:rPr>
              <a:t>一个例子</a:t>
            </a:r>
            <a:r>
              <a:rPr lang="en-US" altLang="zh-CN" sz="2400" i="0">
                <a:solidFill>
                  <a:schemeClr val="accent2"/>
                </a:solidFill>
                <a:ea typeface="华文中宋" pitchFamily="2" charset="-122"/>
              </a:rPr>
              <a:t>?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15900" y="1697038"/>
            <a:ext cx="3587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i="0" dirty="0">
                <a:solidFill>
                  <a:srgbClr val="0000FF"/>
                </a:solidFill>
                <a:latin typeface="+mn-lt"/>
              </a:rPr>
              <a:t>数据挖掘之关联规则挖掘</a:t>
            </a:r>
          </a:p>
        </p:txBody>
      </p:sp>
      <p:pic>
        <p:nvPicPr>
          <p:cNvPr id="8602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1950" y="1123950"/>
            <a:ext cx="4800600" cy="230505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835460" name="Text Box 4"/>
          <p:cNvSpPr txBox="1">
            <a:spLocks noChangeArrowheads="1"/>
          </p:cNvSpPr>
          <p:nvPr/>
        </p:nvSpPr>
        <p:spPr bwMode="auto">
          <a:xfrm>
            <a:off x="1682750" y="2478088"/>
            <a:ext cx="2414588" cy="5191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2400" i="0">
                <a:solidFill>
                  <a:schemeClr val="bg1"/>
                </a:solidFill>
                <a:latin typeface="+mn-lt"/>
              </a:rPr>
              <a:t>商品的关联规则</a:t>
            </a:r>
          </a:p>
        </p:txBody>
      </p:sp>
      <p:sp>
        <p:nvSpPr>
          <p:cNvPr id="2835464" name="Rectangle 8"/>
          <p:cNvSpPr>
            <a:spLocks noChangeArrowheads="1"/>
          </p:cNvSpPr>
          <p:nvPr/>
        </p:nvSpPr>
        <p:spPr bwMode="auto">
          <a:xfrm>
            <a:off x="769938" y="4265613"/>
            <a:ext cx="7712075" cy="49053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i="0" dirty="0">
                <a:solidFill>
                  <a:schemeClr val="tx2"/>
                </a:solidFill>
                <a:latin typeface="+mn-lt"/>
              </a:rPr>
              <a:t>“</a:t>
            </a:r>
            <a:r>
              <a:rPr lang="zh-CN" altLang="en-US" sz="2400" i="0" dirty="0">
                <a:solidFill>
                  <a:schemeClr val="tx2"/>
                </a:solidFill>
                <a:latin typeface="+mn-lt"/>
                <a:cs typeface="Arial" pitchFamily="34" charset="0"/>
              </a:rPr>
              <a:t>尿布</a:t>
            </a:r>
            <a:r>
              <a:rPr lang="zh-CN" altLang="en-US" sz="2400" i="0" dirty="0">
                <a:solidFill>
                  <a:schemeClr val="tx2"/>
                </a:solidFill>
                <a:latin typeface="+mn-lt"/>
              </a:rPr>
              <a:t>”</a:t>
            </a:r>
            <a:r>
              <a:rPr lang="zh-CN" altLang="en-US" sz="2400" i="0" dirty="0">
                <a:solidFill>
                  <a:schemeClr val="tx2"/>
                </a:solidFill>
                <a:latin typeface="+mn-lt"/>
                <a:ea typeface="SymbolMT" charset="-128"/>
              </a:rPr>
              <a:t>⇒ </a:t>
            </a:r>
            <a:r>
              <a:rPr lang="zh-CN" altLang="en-US" sz="2400" i="0" dirty="0">
                <a:solidFill>
                  <a:schemeClr val="tx2"/>
                </a:solidFill>
                <a:latin typeface="+mn-lt"/>
              </a:rPr>
              <a:t>“啤酒”</a:t>
            </a:r>
            <a:r>
              <a:rPr lang="zh-CN" altLang="en-US" sz="2400" i="0" dirty="0">
                <a:latin typeface="+mn-lt"/>
              </a:rPr>
              <a:t> </a:t>
            </a:r>
            <a:r>
              <a:rPr lang="en-US" altLang="zh-CN" sz="2400" i="0" dirty="0">
                <a:latin typeface="+mn-lt"/>
              </a:rPr>
              <a:t>[</a:t>
            </a:r>
            <a:r>
              <a:rPr lang="zh-CN" altLang="en-US" sz="2400" i="0" dirty="0">
                <a:latin typeface="+mn-lt"/>
              </a:rPr>
              <a:t>支持度</a:t>
            </a:r>
            <a:r>
              <a:rPr lang="en-US" altLang="zh-CN" sz="2400" i="0" dirty="0">
                <a:latin typeface="+mn-lt"/>
              </a:rPr>
              <a:t>=2%</a:t>
            </a:r>
            <a:r>
              <a:rPr lang="zh-CN" altLang="en-US" sz="2400" i="0" dirty="0">
                <a:latin typeface="+mn-lt"/>
              </a:rPr>
              <a:t>，置信度</a:t>
            </a:r>
            <a:r>
              <a:rPr lang="en-US" altLang="zh-CN" sz="2400" i="0" dirty="0">
                <a:latin typeface="+mn-lt"/>
              </a:rPr>
              <a:t>=60%]</a:t>
            </a:r>
            <a:r>
              <a:rPr lang="en-US" altLang="zh-CN" sz="2400" i="0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sp>
        <p:nvSpPr>
          <p:cNvPr id="2835465" name="Rectangle 9"/>
          <p:cNvSpPr>
            <a:spLocks noChangeArrowheads="1"/>
          </p:cNvSpPr>
          <p:nvPr/>
        </p:nvSpPr>
        <p:spPr bwMode="auto">
          <a:xfrm>
            <a:off x="366713" y="3698875"/>
            <a:ext cx="51577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b="0" i="0" dirty="0">
                <a:solidFill>
                  <a:schemeClr val="accent2"/>
                </a:solidFill>
                <a:latin typeface="+mn-lt"/>
              </a:rPr>
              <a:t>“</a:t>
            </a:r>
            <a:r>
              <a:rPr lang="zh-CN" altLang="en-US" i="0" dirty="0">
                <a:solidFill>
                  <a:schemeClr val="accent2"/>
                </a:solidFill>
                <a:latin typeface="+mn-lt"/>
              </a:rPr>
              <a:t>由尿布的购买，能够推断出啤酒的购买” </a:t>
            </a:r>
          </a:p>
        </p:txBody>
      </p:sp>
      <p:sp>
        <p:nvSpPr>
          <p:cNvPr id="2835468" name="Rectangle 12"/>
          <p:cNvSpPr>
            <a:spLocks noChangeArrowheads="1"/>
          </p:cNvSpPr>
          <p:nvPr/>
        </p:nvSpPr>
        <p:spPr bwMode="auto">
          <a:xfrm>
            <a:off x="935038" y="5022850"/>
            <a:ext cx="6430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i="0" dirty="0">
                <a:solidFill>
                  <a:schemeClr val="tx2"/>
                </a:solidFill>
                <a:latin typeface="+mn-lt"/>
                <a:ea typeface="华文中宋" pitchFamily="2" charset="-122"/>
              </a:rPr>
              <a:t>支持度</a:t>
            </a:r>
            <a:r>
              <a:rPr lang="en-US" altLang="zh-CN" i="0" dirty="0">
                <a:solidFill>
                  <a:schemeClr val="tx2"/>
                </a:solidFill>
                <a:latin typeface="+mn-lt"/>
                <a:ea typeface="华文中宋" pitchFamily="2" charset="-122"/>
              </a:rPr>
              <a:t>2%</a:t>
            </a:r>
            <a:r>
              <a:rPr lang="zh-CN" altLang="en-US" i="0" dirty="0">
                <a:solidFill>
                  <a:schemeClr val="tx2"/>
                </a:solidFill>
                <a:latin typeface="+mn-lt"/>
                <a:ea typeface="华文中宋" pitchFamily="2" charset="-122"/>
              </a:rPr>
              <a:t>意味着所分析事务的</a:t>
            </a:r>
            <a:r>
              <a:rPr lang="en-US" altLang="zh-CN" i="0" dirty="0">
                <a:solidFill>
                  <a:schemeClr val="tx2"/>
                </a:solidFill>
                <a:latin typeface="+mn-lt"/>
                <a:ea typeface="华文中宋" pitchFamily="2" charset="-122"/>
              </a:rPr>
              <a:t>2%</a:t>
            </a:r>
            <a:r>
              <a:rPr lang="zh-CN" altLang="en-US" i="0" dirty="0">
                <a:solidFill>
                  <a:schemeClr val="tx2"/>
                </a:solidFill>
                <a:latin typeface="+mn-lt"/>
                <a:ea typeface="华文中宋" pitchFamily="2" charset="-122"/>
              </a:rPr>
              <a:t>同时购买尿布和啤酒 </a:t>
            </a:r>
          </a:p>
        </p:txBody>
      </p:sp>
      <p:sp>
        <p:nvSpPr>
          <p:cNvPr id="2835469" name="Rectangle 13"/>
          <p:cNvSpPr>
            <a:spLocks noChangeArrowheads="1"/>
          </p:cNvSpPr>
          <p:nvPr/>
        </p:nvSpPr>
        <p:spPr bwMode="auto">
          <a:xfrm>
            <a:off x="955675" y="5507038"/>
            <a:ext cx="6235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i="0" dirty="0">
                <a:solidFill>
                  <a:schemeClr val="tx2"/>
                </a:solidFill>
                <a:latin typeface="+mn-lt"/>
                <a:ea typeface="华文中宋" pitchFamily="2" charset="-122"/>
              </a:rPr>
              <a:t>置信度</a:t>
            </a:r>
            <a:r>
              <a:rPr lang="en-US" altLang="zh-CN" i="0" dirty="0">
                <a:solidFill>
                  <a:schemeClr val="tx2"/>
                </a:solidFill>
                <a:latin typeface="+mn-lt"/>
                <a:ea typeface="华文中宋" pitchFamily="2" charset="-122"/>
              </a:rPr>
              <a:t>60%</a:t>
            </a:r>
            <a:r>
              <a:rPr lang="zh-CN" altLang="en-US" i="0" dirty="0">
                <a:solidFill>
                  <a:schemeClr val="tx2"/>
                </a:solidFill>
                <a:latin typeface="+mn-lt"/>
                <a:ea typeface="华文中宋" pitchFamily="2" charset="-122"/>
              </a:rPr>
              <a:t>意味着购买尿布的顾客</a:t>
            </a:r>
            <a:r>
              <a:rPr lang="en-US" altLang="zh-CN" i="0" dirty="0">
                <a:solidFill>
                  <a:schemeClr val="tx2"/>
                </a:solidFill>
                <a:latin typeface="+mn-lt"/>
                <a:ea typeface="华文中宋" pitchFamily="2" charset="-122"/>
              </a:rPr>
              <a:t>60%</a:t>
            </a:r>
            <a:r>
              <a:rPr lang="zh-CN" altLang="en-US" i="0" dirty="0">
                <a:solidFill>
                  <a:schemeClr val="tx2"/>
                </a:solidFill>
                <a:latin typeface="+mn-lt"/>
                <a:ea typeface="华文中宋" pitchFamily="2" charset="-122"/>
              </a:rPr>
              <a:t>也购买啤酒。 </a:t>
            </a:r>
          </a:p>
        </p:txBody>
      </p:sp>
      <p:sp>
        <p:nvSpPr>
          <p:cNvPr id="2835470" name="Text Box 14"/>
          <p:cNvSpPr txBox="1">
            <a:spLocks noChangeArrowheads="1"/>
          </p:cNvSpPr>
          <p:nvPr/>
        </p:nvSpPr>
        <p:spPr bwMode="auto">
          <a:xfrm>
            <a:off x="3224213" y="5969000"/>
            <a:ext cx="5291137" cy="4476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i="0">
                <a:solidFill>
                  <a:schemeClr val="bg1"/>
                </a:solidFill>
                <a:latin typeface="+mn-lt"/>
              </a:rPr>
              <a:t>是否相信这条规则呢</a:t>
            </a:r>
            <a:r>
              <a:rPr lang="en-US" altLang="zh-CN" i="0">
                <a:solidFill>
                  <a:schemeClr val="bg1"/>
                </a:solidFill>
                <a:latin typeface="+mn-lt"/>
              </a:rPr>
              <a:t>?—</a:t>
            </a:r>
            <a:r>
              <a:rPr lang="zh-CN" altLang="en-US" i="0">
                <a:solidFill>
                  <a:schemeClr val="bg1"/>
                </a:solidFill>
                <a:latin typeface="+mn-lt"/>
              </a:rPr>
              <a:t>让数据说话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5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5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5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5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35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35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35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35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35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35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35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35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5460" grpId="0" animBg="1"/>
      <p:bldP spid="2835464" grpId="0" animBg="1"/>
      <p:bldP spid="2835465" grpId="0"/>
      <p:bldP spid="2835468" grpId="0"/>
      <p:bldP spid="2835469" grpId="0"/>
      <p:bldP spid="283547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16"/>
          <p:cNvSpPr txBox="1">
            <a:spLocks noChangeArrowheads="1"/>
          </p:cNvSpPr>
          <p:nvPr/>
        </p:nvSpPr>
        <p:spPr bwMode="auto">
          <a:xfrm>
            <a:off x="163513" y="0"/>
            <a:ext cx="6835775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i="0">
                <a:solidFill>
                  <a:schemeClr val="accent2"/>
                </a:solidFill>
                <a:ea typeface="华文中宋" pitchFamily="2" charset="-122"/>
              </a:rPr>
              <a:t>由数据库到数据挖掘</a:t>
            </a:r>
            <a:r>
              <a:rPr lang="en-US" altLang="zh-CN" sz="2400" i="0">
                <a:solidFill>
                  <a:schemeClr val="accent2"/>
                </a:solidFill>
                <a:ea typeface="华文中宋" pitchFamily="2" charset="-122"/>
              </a:rPr>
              <a:t>I-</a:t>
            </a:r>
            <a:r>
              <a:rPr lang="zh-CN" altLang="zh-CN" sz="2400" i="0">
                <a:solidFill>
                  <a:schemeClr val="accent2"/>
                </a:solidFill>
                <a:ea typeface="华文中宋" pitchFamily="2" charset="-122"/>
              </a:rPr>
              <a:t>数据挖掘示例之背景与概念</a:t>
            </a:r>
            <a:endParaRPr lang="en-US" altLang="zh-CN" sz="2400" i="0">
              <a:solidFill>
                <a:schemeClr val="accent2"/>
              </a:solidFill>
              <a:ea typeface="华文中宋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i="0">
                <a:solidFill>
                  <a:schemeClr val="accent2"/>
                </a:solidFill>
                <a:ea typeface="华文中宋" pitchFamily="2" charset="-122"/>
              </a:rPr>
              <a:t>(5)</a:t>
            </a:r>
            <a:r>
              <a:rPr lang="zh-CN" altLang="en-US" sz="2400" i="0">
                <a:solidFill>
                  <a:schemeClr val="accent2"/>
                </a:solidFill>
                <a:ea typeface="华文中宋" pitchFamily="2" charset="-122"/>
              </a:rPr>
              <a:t>概念准备</a:t>
            </a:r>
            <a:r>
              <a:rPr lang="en-US" altLang="zh-CN" sz="2400" i="0">
                <a:solidFill>
                  <a:schemeClr val="accent2"/>
                </a:solidFill>
                <a:ea typeface="华文中宋" pitchFamily="2" charset="-122"/>
              </a:rPr>
              <a:t>?</a:t>
            </a:r>
          </a:p>
        </p:txBody>
      </p:sp>
      <p:sp>
        <p:nvSpPr>
          <p:cNvPr id="2800645" name="Rectangle 5"/>
          <p:cNvSpPr>
            <a:spLocks noChangeArrowheads="1"/>
          </p:cNvSpPr>
          <p:nvPr/>
        </p:nvSpPr>
        <p:spPr bwMode="auto">
          <a:xfrm>
            <a:off x="204788" y="2035175"/>
            <a:ext cx="8548687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Aft>
                <a:spcPts val="600"/>
              </a:spcAft>
              <a:defRPr/>
            </a:pPr>
            <a:r>
              <a:rPr lang="en-US" altLang="zh-CN" i="0" dirty="0">
                <a:latin typeface="+mn-lt"/>
              </a:rPr>
              <a:t>1. </a:t>
            </a:r>
            <a:r>
              <a:rPr lang="zh-CN" altLang="en-US" i="0" dirty="0">
                <a:latin typeface="+mn-lt"/>
              </a:rPr>
              <a:t>项、项集与事务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zh-CN" altLang="en-US" b="0" i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设 </a:t>
            </a:r>
            <a:r>
              <a:rPr lang="en-US" altLang="zh-CN" i="0" dirty="0">
                <a:latin typeface="+mn-lt"/>
                <a:cs typeface="Times New Roman" pitchFamily="18" charset="0"/>
              </a:rPr>
              <a:t>P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 = { p</a:t>
            </a:r>
            <a:r>
              <a:rPr lang="en-US" altLang="zh-CN" b="0" i="0" baseline="-300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1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 , p</a:t>
            </a:r>
            <a:r>
              <a:rPr lang="en-US" altLang="zh-CN" b="0" i="0" baseline="-300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2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 ,..., p</a:t>
            </a:r>
            <a:r>
              <a:rPr lang="en-US" altLang="zh-CN" b="0" i="0" baseline="-300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m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 }</a:t>
            </a:r>
            <a:r>
              <a:rPr lang="zh-CN" altLang="en-US" b="0" i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是所有</a:t>
            </a:r>
            <a:r>
              <a:rPr lang="zh-CN" altLang="en-US" i="0" dirty="0">
                <a:latin typeface="+mn-lt"/>
                <a:ea typeface="楷体" pitchFamily="49" charset="-122"/>
                <a:cs typeface="Times New Roman" pitchFamily="18" charset="0"/>
              </a:rPr>
              <a:t>项</a:t>
            </a:r>
            <a:r>
              <a:rPr lang="en-US" altLang="zh-CN" i="0" dirty="0">
                <a:latin typeface="+mn-lt"/>
                <a:ea typeface="楷体" pitchFamily="49" charset="-122"/>
                <a:cs typeface="Times New Roman" pitchFamily="18" charset="0"/>
              </a:rPr>
              <a:t>(Item)</a:t>
            </a:r>
            <a:r>
              <a:rPr lang="zh-CN" altLang="en-US" b="0" i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的集合。</a:t>
            </a:r>
            <a:r>
              <a:rPr lang="en-US" altLang="zh-CN" i="0" dirty="0">
                <a:latin typeface="+mn-lt"/>
                <a:cs typeface="Times New Roman" pitchFamily="18" charset="0"/>
              </a:rPr>
              <a:t>D</a:t>
            </a:r>
            <a:r>
              <a:rPr lang="zh-CN" altLang="en-US" b="0" i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是数据库中所有事务的集合，其中每个</a:t>
            </a:r>
            <a:r>
              <a:rPr lang="zh-CN" altLang="en-US" i="0" dirty="0">
                <a:latin typeface="+mn-lt"/>
                <a:ea typeface="楷体" pitchFamily="49" charset="-122"/>
              </a:rPr>
              <a:t>事务</a:t>
            </a:r>
            <a:r>
              <a:rPr lang="en-US" altLang="zh-CN" i="0" dirty="0">
                <a:latin typeface="+mn-lt"/>
                <a:cs typeface="Times New Roman" pitchFamily="18" charset="0"/>
              </a:rPr>
              <a:t>T(Transaction)</a:t>
            </a:r>
            <a:r>
              <a:rPr lang="zh-CN" altLang="en-US" b="0" i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是项的集合，是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P</a:t>
            </a:r>
            <a:r>
              <a:rPr lang="zh-CN" altLang="en-US" b="0" i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的子集，即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T 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  <a:ea typeface="SymbolMT" charset="-128"/>
                <a:sym typeface="Symbol" pitchFamily="18" charset="2"/>
              </a:rPr>
              <a:t>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 P</a:t>
            </a:r>
            <a:r>
              <a:rPr lang="zh-CN" altLang="en-US" b="0" i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；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zh-CN" altLang="en-US" b="0" i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每一个事务有一个关键字属性，称作</a:t>
            </a:r>
            <a:r>
              <a:rPr lang="zh-CN" altLang="en-US" i="0" dirty="0">
                <a:latin typeface="+mn-lt"/>
                <a:cs typeface="Times New Roman" pitchFamily="18" charset="0"/>
              </a:rPr>
              <a:t>交易号</a:t>
            </a:r>
            <a:r>
              <a:rPr lang="zh-CN" altLang="en-US" b="0" i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或</a:t>
            </a:r>
            <a:r>
              <a:rPr lang="zh-CN" altLang="en-US" i="0" dirty="0">
                <a:latin typeface="+mn-lt"/>
                <a:cs typeface="Times New Roman" pitchFamily="18" charset="0"/>
              </a:rPr>
              <a:t>事务号</a:t>
            </a:r>
            <a:r>
              <a:rPr lang="zh-CN" altLang="en-US" b="0" i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以区分数据库中的每一个事务。设</a:t>
            </a:r>
            <a:r>
              <a:rPr lang="en-US" altLang="zh-CN" i="0" dirty="0">
                <a:latin typeface="+mn-lt"/>
                <a:cs typeface="Times New Roman" pitchFamily="18" charset="0"/>
              </a:rPr>
              <a:t>A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是一个</a:t>
            </a:r>
            <a:r>
              <a:rPr lang="zh-CN" altLang="en-US" i="0" dirty="0">
                <a:latin typeface="+mn-lt"/>
                <a:ea typeface="楷体" pitchFamily="49" charset="-122"/>
              </a:rPr>
              <a:t>项集</a:t>
            </a:r>
            <a:r>
              <a:rPr lang="en-US" altLang="zh-CN" i="0" dirty="0">
                <a:latin typeface="+mn-lt"/>
                <a:ea typeface="楷体" pitchFamily="49" charset="-122"/>
              </a:rPr>
              <a:t>(</a:t>
            </a:r>
            <a:r>
              <a:rPr lang="en-US" altLang="zh-CN" i="0" dirty="0" err="1">
                <a:latin typeface="+mn-lt"/>
                <a:ea typeface="楷体" pitchFamily="49" charset="-122"/>
              </a:rPr>
              <a:t>ItemSet</a:t>
            </a:r>
            <a:r>
              <a:rPr lang="en-US" altLang="zh-CN" i="0" dirty="0">
                <a:latin typeface="+mn-lt"/>
                <a:ea typeface="楷体" pitchFamily="49" charset="-122"/>
              </a:rPr>
              <a:t>)</a:t>
            </a:r>
            <a:r>
              <a:rPr lang="zh-CN" altLang="en-US" b="0" i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，事务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T </a:t>
            </a:r>
            <a:r>
              <a:rPr lang="zh-CN" altLang="en-US" b="0" i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包含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A </a:t>
            </a:r>
            <a:r>
              <a:rPr lang="zh-CN" altLang="en-US" b="0" i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当且仅当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A 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  <a:ea typeface="SymbolMT" charset="-128"/>
                <a:sym typeface="Symbol" pitchFamily="18" charset="2"/>
              </a:rPr>
              <a:t>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  <a:ea typeface="SymbolMT" charset="-128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T</a:t>
            </a:r>
            <a:r>
              <a:rPr lang="zh-CN" altLang="en-US" b="0" i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。</a:t>
            </a:r>
            <a:endParaRPr lang="zh-CN" altLang="en-US" b="0" i="0" dirty="0">
              <a:latin typeface="+mn-lt"/>
              <a:cs typeface="Times New Roman" pitchFamily="18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zh-CN" i="0" dirty="0">
                <a:latin typeface="+mn-lt"/>
                <a:cs typeface="Times New Roman" pitchFamily="18" charset="0"/>
              </a:rPr>
              <a:t>2. </a:t>
            </a:r>
            <a:r>
              <a:rPr lang="zh-CN" altLang="en-US" i="0" dirty="0">
                <a:latin typeface="+mn-lt"/>
                <a:cs typeface="Times New Roman" pitchFamily="18" charset="0"/>
              </a:rPr>
              <a:t>关联规则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zh-CN" altLang="en-US" b="0" i="0" dirty="0">
                <a:solidFill>
                  <a:srgbClr val="000000"/>
                </a:solidFill>
                <a:latin typeface="+mn-lt"/>
              </a:rPr>
              <a:t>关联规则是形如</a:t>
            </a:r>
            <a:r>
              <a:rPr lang="en-US" altLang="zh-CN" i="0" dirty="0">
                <a:latin typeface="+mn-lt"/>
              </a:rPr>
              <a:t>A </a:t>
            </a:r>
            <a:r>
              <a:rPr lang="en-US" altLang="zh-CN" i="0" dirty="0">
                <a:latin typeface="+mn-lt"/>
                <a:ea typeface="SymbolMT" charset="-128"/>
                <a:sym typeface="Symbol" pitchFamily="18" charset="2"/>
              </a:rPr>
              <a:t></a:t>
            </a:r>
            <a:r>
              <a:rPr lang="en-US" altLang="zh-CN" i="0" dirty="0">
                <a:latin typeface="+mn-lt"/>
                <a:ea typeface="SymbolMT" charset="-128"/>
              </a:rPr>
              <a:t> </a:t>
            </a:r>
            <a:r>
              <a:rPr lang="en-US" altLang="zh-CN" i="0" dirty="0">
                <a:latin typeface="+mn-lt"/>
              </a:rPr>
              <a:t>B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latin typeface="+mn-lt"/>
              </a:rPr>
              <a:t>的蕴涵式，即命题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</a:rPr>
              <a:t>A(</a:t>
            </a:r>
            <a:r>
              <a:rPr lang="zh-CN" altLang="en-US" b="0" i="0" dirty="0">
                <a:solidFill>
                  <a:srgbClr val="000000"/>
                </a:solidFill>
                <a:latin typeface="+mn-lt"/>
              </a:rPr>
              <a:t>如“项集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</a:rPr>
              <a:t>A</a:t>
            </a:r>
            <a:r>
              <a:rPr lang="zh-CN" altLang="en-US" b="0" i="0" dirty="0">
                <a:solidFill>
                  <a:srgbClr val="000000"/>
                </a:solidFill>
                <a:latin typeface="+mn-lt"/>
              </a:rPr>
              <a:t>的购买”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</a:rPr>
              <a:t>)</a:t>
            </a:r>
            <a:r>
              <a:rPr lang="zh-CN" altLang="en-US" b="0" i="0" dirty="0">
                <a:solidFill>
                  <a:srgbClr val="000000"/>
                </a:solidFill>
                <a:latin typeface="+mn-lt"/>
              </a:rPr>
              <a:t>蕴涵着命题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</a:rPr>
              <a:t>B(“</a:t>
            </a:r>
            <a:r>
              <a:rPr lang="zh-CN" altLang="en-US" b="0" i="0" dirty="0">
                <a:solidFill>
                  <a:srgbClr val="000000"/>
                </a:solidFill>
                <a:latin typeface="+mn-lt"/>
              </a:rPr>
              <a:t>如项集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</a:rPr>
              <a:t>B</a:t>
            </a:r>
            <a:r>
              <a:rPr lang="zh-CN" altLang="en-US" b="0" i="0" dirty="0">
                <a:solidFill>
                  <a:srgbClr val="000000"/>
                </a:solidFill>
                <a:latin typeface="+mn-lt"/>
              </a:rPr>
              <a:t>的购买”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</a:rPr>
              <a:t>)</a:t>
            </a:r>
            <a:r>
              <a:rPr lang="zh-CN" altLang="en-US" b="0" i="0" dirty="0">
                <a:solidFill>
                  <a:srgbClr val="000000"/>
                </a:solidFill>
                <a:latin typeface="+mn-lt"/>
              </a:rPr>
              <a:t>，或者说由命题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</a:rPr>
              <a:t>A</a:t>
            </a:r>
            <a:r>
              <a:rPr lang="zh-CN" altLang="en-US" b="0" i="0" dirty="0">
                <a:solidFill>
                  <a:srgbClr val="000000"/>
                </a:solidFill>
                <a:latin typeface="+mn-lt"/>
              </a:rPr>
              <a:t>能够推出命题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</a:rPr>
              <a:t>B</a:t>
            </a:r>
            <a:r>
              <a:rPr lang="zh-CN" altLang="en-US" b="0" i="0" dirty="0">
                <a:solidFill>
                  <a:srgbClr val="000000"/>
                </a:solidFill>
                <a:latin typeface="+mn-lt"/>
              </a:rPr>
              <a:t>，其中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</a:rPr>
              <a:t>A 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  <a:ea typeface="SymbolMT" charset="-128"/>
                <a:sym typeface="Symbol" pitchFamily="18" charset="2"/>
              </a:rPr>
              <a:t>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  <a:ea typeface="SymbolMT" charset="-128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</a:rPr>
              <a:t>P</a:t>
            </a:r>
            <a:r>
              <a:rPr lang="zh-CN" altLang="en-US" b="0" i="0" dirty="0">
                <a:solidFill>
                  <a:srgbClr val="000000"/>
                </a:solidFill>
                <a:latin typeface="+mn-lt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</a:rPr>
              <a:t>B 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  <a:ea typeface="SymbolMT" charset="-128"/>
                <a:sym typeface="Symbol" pitchFamily="18" charset="2"/>
              </a:rPr>
              <a:t>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  <a:ea typeface="SymbolMT" charset="-128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</a:rPr>
              <a:t>P</a:t>
            </a:r>
            <a:r>
              <a:rPr lang="zh-CN" altLang="en-US" b="0" i="0" dirty="0">
                <a:solidFill>
                  <a:srgbClr val="000000"/>
                </a:solidFill>
                <a:latin typeface="+mn-lt"/>
              </a:rPr>
              <a:t>，并且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</a:rPr>
              <a:t>A 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  <a:ea typeface="SymbolMT" charset="-128"/>
              </a:rPr>
              <a:t>∩ 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</a:rPr>
              <a:t>B = </a:t>
            </a:r>
            <a:r>
              <a:rPr lang="en-US" altLang="zh-CN" b="0" i="0" dirty="0">
                <a:solidFill>
                  <a:srgbClr val="000000"/>
                </a:solidFill>
                <a:latin typeface="+mn-lt"/>
                <a:ea typeface="SymbolMT" charset="-128"/>
                <a:sym typeface="Symbol" pitchFamily="18" charset="2"/>
              </a:rPr>
              <a:t></a:t>
            </a:r>
            <a:r>
              <a:rPr lang="zh-CN" altLang="en-US" b="0" i="0" dirty="0">
                <a:solidFill>
                  <a:srgbClr val="000000"/>
                </a:solidFill>
                <a:latin typeface="+mn-lt"/>
              </a:rPr>
              <a:t>。</a:t>
            </a:r>
            <a:r>
              <a:rPr lang="zh-CN" altLang="en-US" b="0" i="0" dirty="0">
                <a:latin typeface="+mn-lt"/>
              </a:rPr>
              <a:t>  </a:t>
            </a:r>
          </a:p>
        </p:txBody>
      </p:sp>
      <p:sp>
        <p:nvSpPr>
          <p:cNvPr id="87044" name="Rectangle 6"/>
          <p:cNvSpPr>
            <a:spLocks noChangeArrowheads="1"/>
          </p:cNvSpPr>
          <p:nvPr/>
        </p:nvSpPr>
        <p:spPr bwMode="auto">
          <a:xfrm>
            <a:off x="198438" y="1450975"/>
            <a:ext cx="4206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i="0">
                <a:solidFill>
                  <a:srgbClr val="0000FF"/>
                </a:solidFill>
              </a:rPr>
              <a:t>关联规则挖掘相关的基本概念</a:t>
            </a:r>
          </a:p>
        </p:txBody>
      </p:sp>
      <p:pic>
        <p:nvPicPr>
          <p:cNvPr id="8704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9000" y="4948238"/>
            <a:ext cx="3581400" cy="17192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0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0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0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0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00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00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83" name="Rectangle 3"/>
          <p:cNvSpPr>
            <a:spLocks noChangeArrowheads="1"/>
          </p:cNvSpPr>
          <p:nvPr/>
        </p:nvSpPr>
        <p:spPr bwMode="auto">
          <a:xfrm>
            <a:off x="217488" y="1831975"/>
            <a:ext cx="8548687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i="0">
                <a:latin typeface="华文中宋" pitchFamily="2" charset="-122"/>
                <a:ea typeface="华文中宋" pitchFamily="2" charset="-122"/>
              </a:rPr>
              <a:t>3. </a:t>
            </a:r>
            <a:r>
              <a:rPr lang="zh-CN" altLang="en-US" i="0">
                <a:latin typeface="华文中宋" pitchFamily="2" charset="-122"/>
                <a:ea typeface="华文中宋" pitchFamily="2" charset="-122"/>
              </a:rPr>
              <a:t>支持度与置信度 </a:t>
            </a:r>
          </a:p>
          <a:p>
            <a:pPr lvl="1" eaLnBrk="1" hangingPunct="1"/>
            <a:r>
              <a:rPr lang="en-US" altLang="zh-CN" i="0">
                <a:latin typeface="华文中宋" pitchFamily="2" charset="-122"/>
                <a:ea typeface="华文中宋" pitchFamily="2" charset="-122"/>
              </a:rPr>
              <a:t>Support (A </a:t>
            </a:r>
            <a:r>
              <a:rPr lang="en-US" altLang="zh-CN" i="0">
                <a:latin typeface="华文中宋" pitchFamily="2" charset="-122"/>
                <a:ea typeface="华文中宋" pitchFamily="2" charset="-122"/>
                <a:sym typeface="Symbol" pitchFamily="18" charset="2"/>
              </a:rPr>
              <a:t></a:t>
            </a:r>
            <a:r>
              <a:rPr lang="en-US" altLang="zh-CN" i="0">
                <a:latin typeface="华文中宋" pitchFamily="2" charset="-122"/>
                <a:ea typeface="华文中宋" pitchFamily="2" charset="-122"/>
              </a:rPr>
              <a:t> B)</a:t>
            </a:r>
            <a:r>
              <a:rPr lang="en-US" altLang="zh-CN" b="0" i="0">
                <a:latin typeface="华文中宋" pitchFamily="2" charset="-122"/>
                <a:ea typeface="华文中宋" pitchFamily="2" charset="-122"/>
              </a:rPr>
              <a:t> = P(A∪B) = </a:t>
            </a:r>
            <a:r>
              <a:rPr lang="zh-CN" altLang="en-US" b="0" i="0">
                <a:latin typeface="华文中宋" pitchFamily="2" charset="-122"/>
                <a:ea typeface="华文中宋" pitchFamily="2" charset="-122"/>
              </a:rPr>
              <a:t>包含</a:t>
            </a:r>
            <a:r>
              <a:rPr lang="en-US" altLang="zh-CN" b="0" i="0">
                <a:latin typeface="华文中宋" pitchFamily="2" charset="-122"/>
                <a:ea typeface="华文中宋" pitchFamily="2" charset="-122"/>
              </a:rPr>
              <a:t>A</a:t>
            </a:r>
            <a:r>
              <a:rPr lang="zh-CN" altLang="en-US" b="0" i="0"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altLang="zh-CN" b="0" i="0">
                <a:latin typeface="华文中宋" pitchFamily="2" charset="-122"/>
                <a:ea typeface="华文中宋" pitchFamily="2" charset="-122"/>
              </a:rPr>
              <a:t>B</a:t>
            </a:r>
            <a:r>
              <a:rPr lang="zh-CN" altLang="en-US" b="0" i="0">
                <a:latin typeface="华文中宋" pitchFamily="2" charset="-122"/>
                <a:ea typeface="华文中宋" pitchFamily="2" charset="-122"/>
              </a:rPr>
              <a:t>的事务数 </a:t>
            </a:r>
            <a:r>
              <a:rPr lang="zh-CN" altLang="en-US" b="0" i="0">
                <a:latin typeface="华文中宋" pitchFamily="2" charset="-122"/>
                <a:ea typeface="华文中宋" pitchFamily="2" charset="-122"/>
                <a:sym typeface="Symbol" pitchFamily="18" charset="2"/>
              </a:rPr>
              <a:t></a:t>
            </a:r>
            <a:r>
              <a:rPr lang="zh-CN" altLang="en-US" b="0" i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b="0" i="0">
                <a:latin typeface="华文中宋" pitchFamily="2" charset="-122"/>
                <a:ea typeface="华文中宋" pitchFamily="2" charset="-122"/>
              </a:rPr>
              <a:t>D</a:t>
            </a:r>
            <a:r>
              <a:rPr lang="zh-CN" altLang="en-US" b="0" i="0">
                <a:latin typeface="华文中宋" pitchFamily="2" charset="-122"/>
                <a:ea typeface="华文中宋" pitchFamily="2" charset="-122"/>
              </a:rPr>
              <a:t>中事务总数。　</a:t>
            </a:r>
          </a:p>
          <a:p>
            <a:pPr lvl="1" eaLnBrk="1" hangingPunct="1"/>
            <a:r>
              <a:rPr lang="en-US" altLang="zh-CN" i="0">
                <a:latin typeface="华文中宋" pitchFamily="2" charset="-122"/>
                <a:ea typeface="华文中宋" pitchFamily="2" charset="-122"/>
              </a:rPr>
              <a:t>confidence (A </a:t>
            </a:r>
            <a:r>
              <a:rPr lang="en-US" altLang="zh-CN" i="0">
                <a:latin typeface="华文中宋" pitchFamily="2" charset="-122"/>
                <a:ea typeface="华文中宋" pitchFamily="2" charset="-122"/>
                <a:sym typeface="Symbol" pitchFamily="18" charset="2"/>
              </a:rPr>
              <a:t></a:t>
            </a:r>
            <a:r>
              <a:rPr lang="en-US" altLang="zh-CN" i="0">
                <a:latin typeface="华文中宋" pitchFamily="2" charset="-122"/>
                <a:ea typeface="华文中宋" pitchFamily="2" charset="-122"/>
              </a:rPr>
              <a:t> B)</a:t>
            </a:r>
            <a:r>
              <a:rPr lang="en-US" altLang="zh-CN" b="0" i="0">
                <a:latin typeface="华文中宋" pitchFamily="2" charset="-122"/>
                <a:ea typeface="华文中宋" pitchFamily="2" charset="-122"/>
              </a:rPr>
              <a:t> = P(B|A) = </a:t>
            </a:r>
            <a:r>
              <a:rPr lang="zh-CN" altLang="en-US" b="0" i="0">
                <a:latin typeface="华文中宋" pitchFamily="2" charset="-122"/>
                <a:ea typeface="华文中宋" pitchFamily="2" charset="-122"/>
              </a:rPr>
              <a:t>包含</a:t>
            </a:r>
            <a:r>
              <a:rPr lang="en-US" altLang="zh-CN" b="0" i="0">
                <a:latin typeface="华文中宋" pitchFamily="2" charset="-122"/>
                <a:ea typeface="华文中宋" pitchFamily="2" charset="-122"/>
              </a:rPr>
              <a:t>A</a:t>
            </a:r>
            <a:r>
              <a:rPr lang="zh-CN" altLang="en-US" b="0" i="0"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altLang="zh-CN" b="0" i="0">
                <a:latin typeface="华文中宋" pitchFamily="2" charset="-122"/>
                <a:ea typeface="华文中宋" pitchFamily="2" charset="-122"/>
              </a:rPr>
              <a:t>B</a:t>
            </a:r>
            <a:r>
              <a:rPr lang="zh-CN" altLang="en-US" b="0" i="0">
                <a:latin typeface="华文中宋" pitchFamily="2" charset="-122"/>
                <a:ea typeface="华文中宋" pitchFamily="2" charset="-122"/>
              </a:rPr>
              <a:t>的事务数 </a:t>
            </a:r>
            <a:r>
              <a:rPr lang="zh-CN" altLang="en-US" b="0" i="0">
                <a:latin typeface="华文中宋" pitchFamily="2" charset="-122"/>
                <a:ea typeface="华文中宋" pitchFamily="2" charset="-122"/>
                <a:sym typeface="Symbol" pitchFamily="18" charset="2"/>
              </a:rPr>
              <a:t></a:t>
            </a:r>
            <a:r>
              <a:rPr lang="zh-CN" altLang="en-US" b="0" i="0">
                <a:latin typeface="华文中宋" pitchFamily="2" charset="-122"/>
                <a:ea typeface="华文中宋" pitchFamily="2" charset="-122"/>
              </a:rPr>
              <a:t> 包含</a:t>
            </a:r>
            <a:r>
              <a:rPr lang="en-US" altLang="zh-CN" b="0" i="0">
                <a:latin typeface="华文中宋" pitchFamily="2" charset="-122"/>
                <a:ea typeface="华文中宋" pitchFamily="2" charset="-122"/>
              </a:rPr>
              <a:t>A</a:t>
            </a:r>
            <a:r>
              <a:rPr lang="zh-CN" altLang="en-US" b="0" i="0">
                <a:latin typeface="华文中宋" pitchFamily="2" charset="-122"/>
                <a:ea typeface="华文中宋" pitchFamily="2" charset="-122"/>
              </a:rPr>
              <a:t>的事务数。 </a:t>
            </a:r>
          </a:p>
          <a:p>
            <a:pPr eaLnBrk="1" hangingPunct="1"/>
            <a:r>
              <a:rPr lang="zh-CN" altLang="en-US" b="0" i="0">
                <a:latin typeface="华文中宋" pitchFamily="2" charset="-122"/>
                <a:ea typeface="华文中宋" pitchFamily="2" charset="-122"/>
              </a:rPr>
              <a:t>支持度反映一条规则的实用性，置信度反映规则的“值得信赖性”的程度</a:t>
            </a:r>
          </a:p>
          <a:p>
            <a:pPr eaLnBrk="1" hangingPunct="1"/>
            <a:r>
              <a:rPr lang="en-US" altLang="zh-CN" i="0">
                <a:latin typeface="华文中宋" pitchFamily="2" charset="-122"/>
                <a:ea typeface="华文中宋" pitchFamily="2" charset="-122"/>
              </a:rPr>
              <a:t>4. </a:t>
            </a:r>
            <a:r>
              <a:rPr lang="zh-CN" altLang="en-US" i="0">
                <a:latin typeface="华文中宋" pitchFamily="2" charset="-122"/>
                <a:ea typeface="华文中宋" pitchFamily="2" charset="-122"/>
              </a:rPr>
              <a:t>强规则</a:t>
            </a:r>
          </a:p>
          <a:p>
            <a:pPr eaLnBrk="1" hangingPunct="1"/>
            <a:r>
              <a:rPr lang="zh-CN" altLang="en-US" i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同时满足最小支持度阈值</a:t>
            </a:r>
            <a:r>
              <a:rPr lang="en-US" altLang="zh-CN" i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(min_s)</a:t>
            </a:r>
            <a:r>
              <a:rPr lang="zh-CN" altLang="en-US" i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和最小置信度阈值</a:t>
            </a:r>
            <a:r>
              <a:rPr lang="en-US" altLang="zh-CN" i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(min_c)</a:t>
            </a:r>
            <a:r>
              <a:rPr lang="zh-CN" altLang="en-US" i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的规则称作强规则。</a:t>
            </a:r>
            <a:r>
              <a:rPr lang="zh-CN" altLang="en-US" i="0">
                <a:latin typeface="华文中宋" pitchFamily="2" charset="-122"/>
                <a:ea typeface="华文中宋" pitchFamily="2" charset="-122"/>
              </a:rPr>
              <a:t>  </a:t>
            </a:r>
          </a:p>
          <a:p>
            <a:pPr eaLnBrk="1" hangingPunct="1"/>
            <a:r>
              <a:rPr lang="en-US" altLang="zh-CN" i="0">
                <a:latin typeface="华文中宋" pitchFamily="2" charset="-122"/>
                <a:ea typeface="华文中宋" pitchFamily="2" charset="-122"/>
              </a:rPr>
              <a:t>5. k-</a:t>
            </a:r>
            <a:r>
              <a:rPr lang="zh-CN" altLang="en-US" i="0">
                <a:latin typeface="华文中宋" pitchFamily="2" charset="-122"/>
                <a:ea typeface="华文中宋" pitchFamily="2" charset="-122"/>
              </a:rPr>
              <a:t>项集与</a:t>
            </a:r>
            <a:r>
              <a:rPr lang="en-US" altLang="zh-CN" i="0">
                <a:latin typeface="华文中宋" pitchFamily="2" charset="-122"/>
                <a:ea typeface="华文中宋" pitchFamily="2" charset="-122"/>
              </a:rPr>
              <a:t>k-</a:t>
            </a:r>
            <a:r>
              <a:rPr lang="zh-CN" altLang="en-US" i="0">
                <a:latin typeface="华文中宋" pitchFamily="2" charset="-122"/>
                <a:ea typeface="华文中宋" pitchFamily="2" charset="-122"/>
              </a:rPr>
              <a:t>频繁项集</a:t>
            </a:r>
          </a:p>
          <a:p>
            <a:pPr eaLnBrk="1" hangingPunct="1"/>
            <a:r>
              <a:rPr lang="zh-CN" altLang="en-US" b="0" i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项的集合称为</a:t>
            </a:r>
            <a:r>
              <a:rPr lang="zh-CN" altLang="en-US" i="0">
                <a:latin typeface="华文中宋" pitchFamily="2" charset="-122"/>
                <a:ea typeface="华文中宋" pitchFamily="2" charset="-122"/>
              </a:rPr>
              <a:t>项集</a:t>
            </a:r>
            <a:r>
              <a:rPr lang="zh-CN" altLang="en-US" b="0" i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，包含</a:t>
            </a:r>
            <a:r>
              <a:rPr lang="en-US" altLang="zh-CN" b="0" i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k </a:t>
            </a:r>
            <a:r>
              <a:rPr lang="zh-CN" altLang="en-US" b="0" i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个项的项集称为</a:t>
            </a:r>
            <a:r>
              <a:rPr lang="en-US" altLang="zh-CN" i="0">
                <a:latin typeface="华文中宋" pitchFamily="2" charset="-122"/>
                <a:ea typeface="华文中宋" pitchFamily="2" charset="-122"/>
              </a:rPr>
              <a:t>k-</a:t>
            </a:r>
            <a:r>
              <a:rPr lang="zh-CN" altLang="en-US" i="0">
                <a:latin typeface="华文中宋" pitchFamily="2" charset="-122"/>
                <a:ea typeface="华文中宋" pitchFamily="2" charset="-122"/>
              </a:rPr>
              <a:t>项集</a:t>
            </a:r>
            <a:r>
              <a:rPr lang="zh-CN" altLang="en-US" b="0" i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。</a:t>
            </a:r>
          </a:p>
          <a:p>
            <a:pPr eaLnBrk="1" hangingPunct="1"/>
            <a:r>
              <a:rPr lang="zh-CN" altLang="en-US" b="0" i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项集的出现频率是包含项集的事务数，简称为项集的</a:t>
            </a:r>
            <a:r>
              <a:rPr lang="zh-CN" altLang="en-US" i="0">
                <a:latin typeface="华文中宋" pitchFamily="2" charset="-122"/>
                <a:ea typeface="华文中宋" pitchFamily="2" charset="-122"/>
              </a:rPr>
              <a:t>频率</a:t>
            </a:r>
            <a:r>
              <a:rPr lang="zh-CN" altLang="en-US" b="0" i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zh-CN" altLang="en-US" i="0">
                <a:latin typeface="华文中宋" pitchFamily="2" charset="-122"/>
                <a:ea typeface="华文中宋" pitchFamily="2" charset="-122"/>
              </a:rPr>
              <a:t>支持计数</a:t>
            </a:r>
            <a:r>
              <a:rPr lang="zh-CN" altLang="en-US" b="0" i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或</a:t>
            </a:r>
            <a:r>
              <a:rPr lang="zh-CN" altLang="en-US" i="0">
                <a:latin typeface="华文中宋" pitchFamily="2" charset="-122"/>
                <a:ea typeface="华文中宋" pitchFamily="2" charset="-122"/>
              </a:rPr>
              <a:t>计数</a:t>
            </a:r>
            <a:r>
              <a:rPr lang="zh-CN" altLang="en-US" b="0" i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。如果项集的出现频率大于或等于</a:t>
            </a:r>
            <a:r>
              <a:rPr lang="en-US" altLang="zh-CN" b="0" i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min_s</a:t>
            </a:r>
            <a:r>
              <a:rPr lang="zh-CN" altLang="en-US" b="0" i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与</a:t>
            </a:r>
            <a:r>
              <a:rPr lang="en-US" altLang="zh-CN" b="0" i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D </a:t>
            </a:r>
            <a:r>
              <a:rPr lang="zh-CN" altLang="en-US" b="0" i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中事务总数的乘积</a:t>
            </a:r>
            <a:r>
              <a:rPr lang="en-US" altLang="zh-CN" b="0" i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, </a:t>
            </a:r>
            <a:r>
              <a:rPr lang="zh-CN" altLang="en-US" b="0" i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则项集满足最小支持度</a:t>
            </a:r>
            <a:r>
              <a:rPr lang="en-US" altLang="zh-CN" b="0" i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min_s</a:t>
            </a:r>
            <a:r>
              <a:rPr lang="zh-CN" altLang="en-US" b="0" i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。如果项集满足最小支持度，则称它为</a:t>
            </a:r>
            <a:r>
              <a:rPr lang="zh-CN" altLang="en-US" i="0">
                <a:latin typeface="华文中宋" pitchFamily="2" charset="-122"/>
                <a:ea typeface="华文中宋" pitchFamily="2" charset="-122"/>
              </a:rPr>
              <a:t>频繁项集</a:t>
            </a:r>
            <a:r>
              <a:rPr lang="zh-CN" altLang="en-US" b="0" i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。频繁</a:t>
            </a:r>
            <a:r>
              <a:rPr lang="en-US" altLang="zh-CN" b="0" i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k -</a:t>
            </a:r>
            <a:r>
              <a:rPr lang="zh-CN" altLang="en-US" b="0" i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项集的集合通常记作</a:t>
            </a:r>
            <a:r>
              <a:rPr lang="en-US" altLang="zh-CN" b="0" i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Lk</a:t>
            </a:r>
            <a:r>
              <a:rPr lang="zh-CN" altLang="en-US" b="0" i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r>
              <a:rPr lang="zh-CN" altLang="en-US" b="0" i="0">
                <a:latin typeface="华文中宋" pitchFamily="2" charset="-122"/>
                <a:ea typeface="华文中宋" pitchFamily="2" charset="-122"/>
              </a:rPr>
              <a:t>  </a:t>
            </a:r>
          </a:p>
        </p:txBody>
      </p:sp>
      <p:sp>
        <p:nvSpPr>
          <p:cNvPr id="88067" name="Rectangle 4"/>
          <p:cNvSpPr>
            <a:spLocks noChangeArrowheads="1"/>
          </p:cNvSpPr>
          <p:nvPr/>
        </p:nvSpPr>
        <p:spPr bwMode="auto">
          <a:xfrm>
            <a:off x="300038" y="1336675"/>
            <a:ext cx="4206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i="0">
                <a:solidFill>
                  <a:srgbClr val="0000FF"/>
                </a:solidFill>
              </a:rPr>
              <a:t>关联规则挖掘相关的基本概念</a:t>
            </a:r>
          </a:p>
        </p:txBody>
      </p:sp>
      <p:sp>
        <p:nvSpPr>
          <p:cNvPr id="2836487" name="Rectangle 7"/>
          <p:cNvSpPr>
            <a:spLocks noChangeArrowheads="1"/>
          </p:cNvSpPr>
          <p:nvPr/>
        </p:nvSpPr>
        <p:spPr bwMode="auto">
          <a:xfrm>
            <a:off x="3856038" y="5765800"/>
            <a:ext cx="4146550" cy="1041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00FFFF"/>
                </a:solidFill>
              </a:rPr>
              <a:t>{</a:t>
            </a:r>
            <a:r>
              <a:rPr lang="zh-CN" altLang="en-US">
                <a:solidFill>
                  <a:srgbClr val="00FFFF"/>
                </a:solidFill>
              </a:rPr>
              <a:t>面包，果酱</a:t>
            </a:r>
            <a:r>
              <a:rPr lang="en-US" altLang="zh-CN">
                <a:solidFill>
                  <a:srgbClr val="00FFFF"/>
                </a:solidFill>
              </a:rPr>
              <a:t>}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--- 2-</a:t>
            </a:r>
            <a:r>
              <a:rPr lang="zh-CN" altLang="en-US">
                <a:solidFill>
                  <a:schemeClr val="bg1"/>
                </a:solidFill>
              </a:rPr>
              <a:t>项集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00FFFF"/>
                </a:solidFill>
              </a:rPr>
              <a:t>{</a:t>
            </a:r>
            <a:r>
              <a:rPr lang="zh-CN" altLang="en-US">
                <a:solidFill>
                  <a:srgbClr val="00FFFF"/>
                </a:solidFill>
              </a:rPr>
              <a:t>面包，果酱，奶油</a:t>
            </a:r>
            <a:r>
              <a:rPr lang="en-US" altLang="zh-CN">
                <a:solidFill>
                  <a:srgbClr val="00FFFF"/>
                </a:solidFill>
              </a:rPr>
              <a:t>}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---3-</a:t>
            </a:r>
            <a:r>
              <a:rPr lang="zh-CN" altLang="en-US">
                <a:solidFill>
                  <a:schemeClr val="bg1"/>
                </a:solidFill>
              </a:rPr>
              <a:t>项集</a:t>
            </a:r>
          </a:p>
        </p:txBody>
      </p:sp>
      <p:sp>
        <p:nvSpPr>
          <p:cNvPr id="88069" name="Text Box 16"/>
          <p:cNvSpPr txBox="1">
            <a:spLocks noChangeArrowheads="1"/>
          </p:cNvSpPr>
          <p:nvPr/>
        </p:nvSpPr>
        <p:spPr bwMode="auto">
          <a:xfrm>
            <a:off x="163513" y="0"/>
            <a:ext cx="6835775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i="0">
                <a:solidFill>
                  <a:schemeClr val="accent2"/>
                </a:solidFill>
                <a:ea typeface="华文中宋" pitchFamily="2" charset="-122"/>
              </a:rPr>
              <a:t>由数据库到数据挖掘</a:t>
            </a:r>
            <a:r>
              <a:rPr lang="en-US" altLang="zh-CN" sz="2400" i="0">
                <a:solidFill>
                  <a:schemeClr val="accent2"/>
                </a:solidFill>
                <a:ea typeface="华文中宋" pitchFamily="2" charset="-122"/>
              </a:rPr>
              <a:t>I-</a:t>
            </a:r>
            <a:r>
              <a:rPr lang="zh-CN" altLang="zh-CN" sz="2400" i="0">
                <a:solidFill>
                  <a:schemeClr val="accent2"/>
                </a:solidFill>
                <a:ea typeface="华文中宋" pitchFamily="2" charset="-122"/>
              </a:rPr>
              <a:t>数据挖掘示例之背景与概念</a:t>
            </a:r>
            <a:endParaRPr lang="en-US" altLang="zh-CN" sz="2400" i="0">
              <a:solidFill>
                <a:schemeClr val="accent2"/>
              </a:solidFill>
              <a:ea typeface="华文中宋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i="0">
                <a:solidFill>
                  <a:schemeClr val="accent2"/>
                </a:solidFill>
                <a:ea typeface="华文中宋" pitchFamily="2" charset="-122"/>
              </a:rPr>
              <a:t>(5)</a:t>
            </a:r>
            <a:r>
              <a:rPr lang="zh-CN" altLang="en-US" sz="2400" i="0">
                <a:solidFill>
                  <a:schemeClr val="accent2"/>
                </a:solidFill>
                <a:ea typeface="华文中宋" pitchFamily="2" charset="-122"/>
              </a:rPr>
              <a:t>概念准备</a:t>
            </a:r>
            <a:r>
              <a:rPr lang="en-US" altLang="zh-CN" sz="2400" i="0">
                <a:solidFill>
                  <a:schemeClr val="accent2"/>
                </a:solidFill>
                <a:ea typeface="华文中宋" pitchFamily="2" charset="-122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3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3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3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3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3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3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3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3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48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6"/>
          <p:cNvSpPr txBox="1">
            <a:spLocks noChangeArrowheads="1"/>
          </p:cNvSpPr>
          <p:nvPr/>
        </p:nvSpPr>
        <p:spPr bwMode="auto">
          <a:xfrm>
            <a:off x="163513" y="0"/>
            <a:ext cx="6835775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i="0">
                <a:solidFill>
                  <a:schemeClr val="accent2"/>
                </a:solidFill>
                <a:ea typeface="华文中宋" pitchFamily="2" charset="-122"/>
              </a:rPr>
              <a:t>由数据库到数据挖掘</a:t>
            </a:r>
            <a:r>
              <a:rPr lang="en-US" altLang="zh-CN" sz="2400" i="0">
                <a:solidFill>
                  <a:schemeClr val="accent2"/>
                </a:solidFill>
                <a:ea typeface="华文中宋" pitchFamily="2" charset="-122"/>
              </a:rPr>
              <a:t>I-</a:t>
            </a:r>
            <a:r>
              <a:rPr lang="zh-CN" altLang="zh-CN" sz="2400" i="0">
                <a:solidFill>
                  <a:schemeClr val="accent2"/>
                </a:solidFill>
                <a:ea typeface="华文中宋" pitchFamily="2" charset="-122"/>
              </a:rPr>
              <a:t>数据挖掘示例之背景与概念</a:t>
            </a:r>
            <a:endParaRPr lang="en-US" altLang="zh-CN" sz="2400" i="0">
              <a:solidFill>
                <a:schemeClr val="accent2"/>
              </a:solidFill>
              <a:ea typeface="华文中宋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i="0">
                <a:solidFill>
                  <a:schemeClr val="accent2"/>
                </a:solidFill>
                <a:ea typeface="华文中宋" pitchFamily="2" charset="-122"/>
              </a:rPr>
              <a:t>(6)</a:t>
            </a:r>
            <a:r>
              <a:rPr lang="zh-CN" altLang="en-US" sz="2400" i="0">
                <a:solidFill>
                  <a:schemeClr val="accent2"/>
                </a:solidFill>
                <a:ea typeface="华文中宋" pitchFamily="2" charset="-122"/>
              </a:rPr>
              <a:t>关联规则挖掘的基本思想 </a:t>
            </a:r>
            <a:r>
              <a:rPr lang="en-US" altLang="zh-CN" sz="2400" i="0">
                <a:solidFill>
                  <a:schemeClr val="accent2"/>
                </a:solidFill>
                <a:ea typeface="华文中宋" pitchFamily="2" charset="-122"/>
              </a:rPr>
              <a:t>?</a:t>
            </a: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338138" y="1489075"/>
            <a:ext cx="3587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i="0">
                <a:solidFill>
                  <a:srgbClr val="0000FF"/>
                </a:solidFill>
              </a:rPr>
              <a:t>关联规则挖掘的基本思想</a:t>
            </a:r>
          </a:p>
        </p:txBody>
      </p:sp>
      <p:sp>
        <p:nvSpPr>
          <p:cNvPr id="89092" name="Rectangle 6"/>
          <p:cNvSpPr>
            <a:spLocks noChangeArrowheads="1"/>
          </p:cNvSpPr>
          <p:nvPr/>
        </p:nvSpPr>
        <p:spPr bwMode="auto">
          <a:xfrm>
            <a:off x="1692275" y="4533900"/>
            <a:ext cx="4986338" cy="70802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i="0">
                <a:solidFill>
                  <a:schemeClr val="tx2"/>
                </a:solidFill>
              </a:rPr>
              <a:t>由频繁项集产生强关联规则。依定义，这些规则必须满足最小支持度和最小置信度。 </a:t>
            </a:r>
          </a:p>
        </p:txBody>
      </p:sp>
      <p:sp>
        <p:nvSpPr>
          <p:cNvPr id="89093" name="Rectangle 7"/>
          <p:cNvSpPr>
            <a:spLocks noChangeArrowheads="1"/>
          </p:cNvSpPr>
          <p:nvPr/>
        </p:nvSpPr>
        <p:spPr bwMode="auto">
          <a:xfrm>
            <a:off x="1703388" y="2317750"/>
            <a:ext cx="4964112" cy="10160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i="0">
                <a:solidFill>
                  <a:schemeClr val="tx2"/>
                </a:solidFill>
              </a:rPr>
              <a:t>找出所有频繁项集。依定义，这些项集出现的频率至少和预定义的最小出现频率一样。</a:t>
            </a:r>
          </a:p>
        </p:txBody>
      </p:sp>
      <p:sp>
        <p:nvSpPr>
          <p:cNvPr id="89094" name="AutoShape 8"/>
          <p:cNvSpPr>
            <a:spLocks noChangeArrowheads="1"/>
          </p:cNvSpPr>
          <p:nvPr/>
        </p:nvSpPr>
        <p:spPr bwMode="auto">
          <a:xfrm>
            <a:off x="3894138" y="3716338"/>
            <a:ext cx="582612" cy="665162"/>
          </a:xfrm>
          <a:prstGeom prst="downArrow">
            <a:avLst>
              <a:gd name="adj1" fmla="val 50000"/>
              <a:gd name="adj2" fmla="val 2854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1" hangingPunct="1"/>
            <a:endParaRPr lang="zh-CN" altLang="en-US" i="0"/>
          </a:p>
        </p:txBody>
      </p:sp>
      <p:sp>
        <p:nvSpPr>
          <p:cNvPr id="2837513" name="Text Box 9"/>
          <p:cNvSpPr txBox="1">
            <a:spLocks noChangeArrowheads="1"/>
          </p:cNvSpPr>
          <p:nvPr/>
        </p:nvSpPr>
        <p:spPr bwMode="auto">
          <a:xfrm>
            <a:off x="5140325" y="3248025"/>
            <a:ext cx="2987675" cy="4000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i="0">
                <a:solidFill>
                  <a:schemeClr val="bg1"/>
                </a:solidFill>
              </a:rPr>
              <a:t>如何挖掘频繁项集</a:t>
            </a:r>
            <a:r>
              <a:rPr lang="en-US" altLang="zh-CN" i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837514" name="Rectangle 10"/>
          <p:cNvSpPr>
            <a:spLocks noChangeArrowheads="1"/>
          </p:cNvSpPr>
          <p:nvPr/>
        </p:nvSpPr>
        <p:spPr bwMode="auto">
          <a:xfrm>
            <a:off x="6246813" y="3743325"/>
            <a:ext cx="1611312" cy="4000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i="0">
                <a:solidFill>
                  <a:schemeClr val="bg1"/>
                </a:solidFill>
              </a:rPr>
              <a:t>Apriori </a:t>
            </a:r>
            <a:r>
              <a:rPr lang="zh-CN" altLang="en-US" i="0">
                <a:solidFill>
                  <a:schemeClr val="bg1"/>
                </a:solidFill>
              </a:rPr>
              <a:t>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7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7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7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7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7513" grpId="0" animBg="1"/>
      <p:bldP spid="28375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381000" y="1365250"/>
            <a:ext cx="2351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i="0"/>
              <a:t>大数据价值发现</a:t>
            </a:r>
          </a:p>
        </p:txBody>
      </p:sp>
      <p:sp>
        <p:nvSpPr>
          <p:cNvPr id="2725892" name="Rectangle 4"/>
          <p:cNvSpPr>
            <a:spLocks noChangeArrowheads="1"/>
          </p:cNvSpPr>
          <p:nvPr/>
        </p:nvSpPr>
        <p:spPr bwMode="auto">
          <a:xfrm>
            <a:off x="246063" y="2014538"/>
            <a:ext cx="86868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400" i="0"/>
              <a:t>华尔街金融家利用电脑程序分析全球</a:t>
            </a:r>
            <a:r>
              <a:rPr lang="en-US" altLang="zh-CN" sz="2400" i="0"/>
              <a:t>3.4</a:t>
            </a:r>
            <a:r>
              <a:rPr lang="zh-CN" altLang="en-US" sz="2400" i="0"/>
              <a:t>亿微博账户的留言，根据民众情绪抛售股票；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400" i="0"/>
              <a:t>银行根据求职网站的岗位数量，推断就业率； 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400" i="0"/>
              <a:t>投资机构搜集并分析上市企业声明，从中寻找破产的蛛丝马迹； 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400" i="0"/>
              <a:t>美国总统奥巴马的竞选团队依据选民的微博，实时分析选民对总统竞选人的喜好，基于数据对竞选议题的把握，成功赢得总统大选。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400" i="0"/>
              <a:t>中国网民发动的</a:t>
            </a:r>
            <a:r>
              <a:rPr lang="zh-CN" altLang="en-US" sz="2400" i="0">
                <a:latin typeface="宋体" pitchFamily="2" charset="-122"/>
              </a:rPr>
              <a:t>“</a:t>
            </a:r>
            <a:r>
              <a:rPr lang="zh-CN" altLang="en-US" sz="2400" i="0"/>
              <a:t>人肉搜索</a:t>
            </a:r>
            <a:r>
              <a:rPr lang="zh-CN" altLang="en-US" sz="2400" i="0">
                <a:latin typeface="宋体" pitchFamily="2" charset="-122"/>
              </a:rPr>
              <a:t>”</a:t>
            </a:r>
            <a:r>
              <a:rPr lang="zh-CN" altLang="en-US" sz="2400" i="0"/>
              <a:t>，已成功地使若干</a:t>
            </a:r>
            <a:r>
              <a:rPr lang="zh-CN" altLang="en-US" sz="2400" i="0">
                <a:latin typeface="宋体" pitchFamily="2" charset="-122"/>
              </a:rPr>
              <a:t>“</a:t>
            </a:r>
            <a:r>
              <a:rPr lang="zh-CN" altLang="en-US" sz="2400" i="0"/>
              <a:t>表哥</a:t>
            </a:r>
            <a:r>
              <a:rPr lang="zh-CN" altLang="en-US" sz="2400" i="0">
                <a:latin typeface="宋体" pitchFamily="2" charset="-122"/>
              </a:rPr>
              <a:t>”“</a:t>
            </a:r>
            <a:r>
              <a:rPr lang="zh-CN" altLang="en-US" sz="2400" i="0"/>
              <a:t>表叔</a:t>
            </a:r>
            <a:r>
              <a:rPr lang="zh-CN" altLang="en-US" sz="2400" i="0">
                <a:latin typeface="宋体" pitchFamily="2" charset="-122"/>
              </a:rPr>
              <a:t>”“</a:t>
            </a:r>
            <a:r>
              <a:rPr lang="zh-CN" altLang="en-US" sz="2400" i="0"/>
              <a:t>房叔</a:t>
            </a:r>
            <a:r>
              <a:rPr lang="zh-CN" altLang="en-US" sz="2400" i="0">
                <a:latin typeface="宋体" pitchFamily="2" charset="-122"/>
              </a:rPr>
              <a:t>”“</a:t>
            </a:r>
            <a:r>
              <a:rPr lang="zh-CN" altLang="en-US" sz="2400" i="0"/>
              <a:t>房妹</a:t>
            </a:r>
            <a:r>
              <a:rPr lang="zh-CN" altLang="en-US" sz="2400" i="0">
                <a:latin typeface="宋体" pitchFamily="2" charset="-122"/>
              </a:rPr>
              <a:t>”</a:t>
            </a:r>
            <a:r>
              <a:rPr lang="zh-CN" altLang="en-US" sz="2400" i="0"/>
              <a:t>等腐败官员落入法网。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en-US" altLang="zh-CN" sz="2400" i="0">
                <a:latin typeface="宋体" pitchFamily="2" charset="-122"/>
              </a:rPr>
              <a:t>……</a:t>
            </a:r>
            <a:endParaRPr lang="zh-CN" altLang="en-US" sz="2400" i="0"/>
          </a:p>
        </p:txBody>
      </p:sp>
      <p:sp>
        <p:nvSpPr>
          <p:cNvPr id="12292" name="Text Box 16"/>
          <p:cNvSpPr txBox="1">
            <a:spLocks noChangeArrowheads="1"/>
          </p:cNvSpPr>
          <p:nvPr/>
        </p:nvSpPr>
        <p:spPr bwMode="auto">
          <a:xfrm>
            <a:off x="306388" y="314325"/>
            <a:ext cx="3457575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(4)</a:t>
            </a:r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数据自有黄金屋</a:t>
            </a: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5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5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5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5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25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25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25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25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25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25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25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25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8736" name="Rectangle 48"/>
          <p:cNvSpPr>
            <a:spLocks noChangeArrowheads="1"/>
          </p:cNvSpPr>
          <p:nvPr/>
        </p:nvSpPr>
        <p:spPr bwMode="auto">
          <a:xfrm>
            <a:off x="974725" y="1819275"/>
            <a:ext cx="3159125" cy="8064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1800">
                <a:solidFill>
                  <a:srgbClr val="00FFFF"/>
                </a:solidFill>
              </a:rPr>
              <a:t>{</a:t>
            </a:r>
            <a:r>
              <a:rPr lang="zh-CN" altLang="en-US" sz="1800">
                <a:solidFill>
                  <a:srgbClr val="00FFFF"/>
                </a:solidFill>
              </a:rPr>
              <a:t>面包，果酱</a:t>
            </a:r>
            <a:r>
              <a:rPr lang="en-US" altLang="zh-CN" sz="1800">
                <a:solidFill>
                  <a:srgbClr val="00FFFF"/>
                </a:solidFill>
              </a:rPr>
              <a:t>}</a:t>
            </a:r>
            <a:r>
              <a:rPr lang="zh-CN" altLang="en-US" sz="1800">
                <a:solidFill>
                  <a:schemeClr val="bg1"/>
                </a:solidFill>
              </a:rPr>
              <a:t> </a:t>
            </a:r>
            <a:r>
              <a:rPr lang="en-US" altLang="zh-CN" sz="1800">
                <a:solidFill>
                  <a:schemeClr val="bg1"/>
                </a:solidFill>
              </a:rPr>
              <a:t>--- 2-</a:t>
            </a:r>
            <a:r>
              <a:rPr lang="zh-CN" altLang="en-US" sz="1800">
                <a:solidFill>
                  <a:schemeClr val="bg1"/>
                </a:solidFill>
              </a:rPr>
              <a:t>项集</a:t>
            </a:r>
            <a:endParaRPr lang="en-US" altLang="zh-CN" sz="1800">
              <a:solidFill>
                <a:schemeClr val="bg1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1800">
                <a:solidFill>
                  <a:srgbClr val="00FFFF"/>
                </a:solidFill>
              </a:rPr>
              <a:t>{</a:t>
            </a:r>
            <a:r>
              <a:rPr lang="zh-CN" altLang="en-US" sz="1800">
                <a:solidFill>
                  <a:srgbClr val="00FFFF"/>
                </a:solidFill>
              </a:rPr>
              <a:t>面包，果酱，奶油</a:t>
            </a:r>
            <a:r>
              <a:rPr lang="en-US" altLang="zh-CN" sz="1800">
                <a:solidFill>
                  <a:srgbClr val="00FFFF"/>
                </a:solidFill>
              </a:rPr>
              <a:t>}</a:t>
            </a:r>
            <a:r>
              <a:rPr lang="zh-CN" altLang="en-US" sz="1800">
                <a:solidFill>
                  <a:schemeClr val="bg1"/>
                </a:solidFill>
              </a:rPr>
              <a:t> </a:t>
            </a:r>
            <a:r>
              <a:rPr lang="en-US" altLang="zh-CN" sz="1800">
                <a:solidFill>
                  <a:schemeClr val="bg1"/>
                </a:solidFill>
              </a:rPr>
              <a:t>---3-</a:t>
            </a:r>
            <a:r>
              <a:rPr lang="zh-CN" altLang="en-US" sz="1800">
                <a:solidFill>
                  <a:schemeClr val="bg1"/>
                </a:solidFill>
              </a:rPr>
              <a:t>项集</a:t>
            </a:r>
          </a:p>
        </p:txBody>
      </p:sp>
      <p:grpSp>
        <p:nvGrpSpPr>
          <p:cNvPr id="90115" name="Group 46"/>
          <p:cNvGrpSpPr>
            <a:grpSpLocks/>
          </p:cNvGrpSpPr>
          <p:nvPr/>
        </p:nvGrpSpPr>
        <p:grpSpPr bwMode="auto">
          <a:xfrm>
            <a:off x="215900" y="1189038"/>
            <a:ext cx="8756650" cy="5524500"/>
            <a:chOff x="136" y="637"/>
            <a:chExt cx="5516" cy="3480"/>
          </a:xfrm>
        </p:grpSpPr>
        <p:sp>
          <p:nvSpPr>
            <p:cNvPr id="90146" name="Text Box 38"/>
            <p:cNvSpPr txBox="1">
              <a:spLocks noChangeArrowheads="1"/>
            </p:cNvSpPr>
            <p:nvPr/>
          </p:nvSpPr>
          <p:spPr bwMode="auto">
            <a:xfrm>
              <a:off x="136" y="637"/>
              <a:ext cx="22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/>
                <a:t>数据挖掘之关联规则挖掘</a:t>
              </a:r>
            </a:p>
          </p:txBody>
        </p:sp>
        <p:pic>
          <p:nvPicPr>
            <p:cNvPr id="90147" name="Picture 3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28" y="708"/>
              <a:ext cx="3024" cy="1452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90148" name="Text Box 40"/>
            <p:cNvSpPr txBox="1">
              <a:spLocks noChangeArrowheads="1"/>
            </p:cNvSpPr>
            <p:nvPr/>
          </p:nvSpPr>
          <p:spPr bwMode="auto">
            <a:xfrm>
              <a:off x="1516" y="1577"/>
              <a:ext cx="1521" cy="357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30000"/>
                </a:lnSpc>
              </a:pPr>
              <a:r>
                <a:rPr lang="zh-CN" altLang="en-US">
                  <a:solidFill>
                    <a:schemeClr val="bg1"/>
                  </a:solidFill>
                </a:rPr>
                <a:t>商品的关联规则</a:t>
              </a:r>
            </a:p>
          </p:txBody>
        </p:sp>
        <p:sp>
          <p:nvSpPr>
            <p:cNvPr id="90149" name="Rectangle 41"/>
            <p:cNvSpPr>
              <a:spLocks noChangeArrowheads="1"/>
            </p:cNvSpPr>
            <p:nvPr/>
          </p:nvSpPr>
          <p:spPr bwMode="auto">
            <a:xfrm>
              <a:off x="485" y="2627"/>
              <a:ext cx="4858" cy="42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>
                  <a:solidFill>
                    <a:schemeClr val="tx2"/>
                  </a:solidFill>
                </a:rPr>
                <a:t>“</a:t>
              </a:r>
              <a:r>
                <a:rPr lang="zh-CN" altLang="en-US" sz="2800">
                  <a:solidFill>
                    <a:schemeClr val="tx2"/>
                  </a:solidFill>
                  <a:cs typeface="Arial" pitchFamily="34" charset="0"/>
                </a:rPr>
                <a:t>尿布</a:t>
              </a:r>
              <a:r>
                <a:rPr lang="zh-CN" altLang="en-US" sz="2800">
                  <a:solidFill>
                    <a:schemeClr val="tx2"/>
                  </a:solidFill>
                  <a:latin typeface="宋体" pitchFamily="2" charset="-122"/>
                </a:rPr>
                <a:t>”</a:t>
              </a:r>
              <a:r>
                <a:rPr lang="zh-CN" altLang="en-US" sz="2800">
                  <a:solidFill>
                    <a:schemeClr val="tx2"/>
                  </a:solidFill>
                  <a:latin typeface="Times New Roman" pitchFamily="18" charset="0"/>
                  <a:ea typeface="SymbolMT" charset="-128"/>
                </a:rPr>
                <a:t>⇒</a:t>
              </a:r>
              <a:r>
                <a:rPr lang="zh-CN" altLang="en-US" sz="2800">
                  <a:solidFill>
                    <a:schemeClr val="tx2"/>
                  </a:solidFill>
                  <a:ea typeface="SymbolMT" charset="-128"/>
                </a:rPr>
                <a:t> </a:t>
              </a:r>
              <a:r>
                <a:rPr lang="zh-CN" altLang="en-US" sz="2800">
                  <a:solidFill>
                    <a:schemeClr val="tx2"/>
                  </a:solidFill>
                </a:rPr>
                <a:t>“啤酒</a:t>
              </a:r>
              <a:r>
                <a:rPr lang="zh-CN" altLang="en-US" sz="2800">
                  <a:solidFill>
                    <a:schemeClr val="tx2"/>
                  </a:solidFill>
                  <a:latin typeface="宋体" pitchFamily="2" charset="-122"/>
                </a:rPr>
                <a:t>”</a:t>
              </a:r>
              <a:r>
                <a:rPr lang="zh-CN" altLang="en-US" sz="2800"/>
                <a:t> </a:t>
              </a:r>
              <a:r>
                <a:rPr lang="en-US" altLang="zh-CN" sz="2800"/>
                <a:t>[</a:t>
              </a:r>
              <a:r>
                <a:rPr lang="zh-CN" altLang="en-US" sz="2800"/>
                <a:t>支持度</a:t>
              </a:r>
              <a:r>
                <a:rPr lang="en-US" altLang="zh-CN" sz="2800"/>
                <a:t>=2%</a:t>
              </a:r>
              <a:r>
                <a:rPr lang="zh-CN" altLang="en-US" sz="2800"/>
                <a:t>，置信度</a:t>
              </a:r>
              <a:r>
                <a:rPr lang="en-US" altLang="zh-CN" sz="2800"/>
                <a:t>=60%]</a:t>
              </a:r>
              <a:r>
                <a:rPr lang="en-US" altLang="zh-CN" sz="280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90150" name="Rectangle 42"/>
            <p:cNvSpPr>
              <a:spLocks noChangeArrowheads="1"/>
            </p:cNvSpPr>
            <p:nvPr/>
          </p:nvSpPr>
          <p:spPr bwMode="auto">
            <a:xfrm>
              <a:off x="231" y="2312"/>
              <a:ext cx="38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0">
                  <a:solidFill>
                    <a:schemeClr val="accent2"/>
                  </a:solidFill>
                  <a:latin typeface="宋体" pitchFamily="2" charset="-122"/>
                </a:rPr>
                <a:t>“</a:t>
              </a:r>
              <a:r>
                <a:rPr lang="zh-CN" altLang="en-US">
                  <a:solidFill>
                    <a:schemeClr val="accent2"/>
                  </a:solidFill>
                </a:rPr>
                <a:t>由尿布的购买，能够推断出啤酒的购买</a:t>
              </a:r>
              <a:r>
                <a:rPr lang="zh-CN" altLang="en-US">
                  <a:solidFill>
                    <a:schemeClr val="accent2"/>
                  </a:solidFill>
                  <a:latin typeface="宋体" pitchFamily="2" charset="-122"/>
                </a:rPr>
                <a:t>”</a:t>
              </a:r>
              <a:r>
                <a:rPr lang="zh-CN" altLang="en-US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90151" name="Rectangle 43"/>
            <p:cNvSpPr>
              <a:spLocks noChangeArrowheads="1"/>
            </p:cNvSpPr>
            <p:nvPr/>
          </p:nvSpPr>
          <p:spPr bwMode="auto">
            <a:xfrm>
              <a:off x="589" y="3146"/>
              <a:ext cx="47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</a:rPr>
                <a:t>支持度</a:t>
              </a:r>
              <a:r>
                <a:rPr lang="en-US" altLang="zh-CN">
                  <a:solidFill>
                    <a:schemeClr val="tx2"/>
                  </a:solidFill>
                </a:rPr>
                <a:t>2%</a:t>
              </a:r>
              <a:r>
                <a:rPr lang="zh-CN" altLang="en-US">
                  <a:solidFill>
                    <a:schemeClr val="tx2"/>
                  </a:solidFill>
                </a:rPr>
                <a:t>意味着所分析事务的</a:t>
              </a:r>
              <a:r>
                <a:rPr lang="en-US" altLang="zh-CN">
                  <a:solidFill>
                    <a:schemeClr val="tx2"/>
                  </a:solidFill>
                </a:rPr>
                <a:t>2%</a:t>
              </a:r>
              <a:r>
                <a:rPr lang="zh-CN" altLang="en-US">
                  <a:solidFill>
                    <a:schemeClr val="tx2"/>
                  </a:solidFill>
                </a:rPr>
                <a:t>同时购买尿布和啤酒 </a:t>
              </a:r>
            </a:p>
          </p:txBody>
        </p:sp>
        <p:sp>
          <p:nvSpPr>
            <p:cNvPr id="90152" name="Rectangle 44"/>
            <p:cNvSpPr>
              <a:spLocks noChangeArrowheads="1"/>
            </p:cNvSpPr>
            <p:nvPr/>
          </p:nvSpPr>
          <p:spPr bwMode="auto">
            <a:xfrm>
              <a:off x="602" y="3451"/>
              <a:ext cx="46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</a:rPr>
                <a:t>置信度</a:t>
              </a:r>
              <a:r>
                <a:rPr lang="en-US" altLang="zh-CN">
                  <a:solidFill>
                    <a:schemeClr val="tx2"/>
                  </a:solidFill>
                </a:rPr>
                <a:t>60%</a:t>
              </a:r>
              <a:r>
                <a:rPr lang="zh-CN" altLang="en-US">
                  <a:solidFill>
                    <a:schemeClr val="tx2"/>
                  </a:solidFill>
                </a:rPr>
                <a:t>意味着购买尿布的顾客</a:t>
              </a:r>
              <a:r>
                <a:rPr lang="en-US" altLang="zh-CN">
                  <a:solidFill>
                    <a:schemeClr val="tx2"/>
                  </a:solidFill>
                </a:rPr>
                <a:t>60%</a:t>
              </a:r>
              <a:r>
                <a:rPr lang="zh-CN" altLang="en-US">
                  <a:solidFill>
                    <a:schemeClr val="tx2"/>
                  </a:solidFill>
                </a:rPr>
                <a:t>也购买啤酒。 </a:t>
              </a:r>
            </a:p>
          </p:txBody>
        </p:sp>
        <p:sp>
          <p:nvSpPr>
            <p:cNvPr id="90153" name="Text Box 45"/>
            <p:cNvSpPr txBox="1">
              <a:spLocks noChangeArrowheads="1"/>
            </p:cNvSpPr>
            <p:nvPr/>
          </p:nvSpPr>
          <p:spPr bwMode="auto">
            <a:xfrm>
              <a:off x="2031" y="3760"/>
              <a:ext cx="3333" cy="357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30000"/>
                </a:lnSpc>
              </a:pPr>
              <a:r>
                <a:rPr lang="zh-CN" altLang="en-US">
                  <a:solidFill>
                    <a:schemeClr val="bg1"/>
                  </a:solidFill>
                </a:rPr>
                <a:t>是否相信这条规则呢</a:t>
              </a:r>
              <a:r>
                <a:rPr lang="en-US" altLang="zh-CN">
                  <a:solidFill>
                    <a:schemeClr val="bg1"/>
                  </a:solidFill>
                </a:rPr>
                <a:t>?</a:t>
              </a:r>
              <a:r>
                <a:rPr lang="en-US" altLang="zh-CN">
                  <a:solidFill>
                    <a:schemeClr val="bg1"/>
                  </a:solidFill>
                  <a:latin typeface="宋体" pitchFamily="2" charset="-122"/>
                </a:rPr>
                <a:t>—</a:t>
              </a:r>
              <a:r>
                <a:rPr lang="zh-CN" altLang="en-US">
                  <a:solidFill>
                    <a:schemeClr val="bg1"/>
                  </a:solidFill>
                </a:rPr>
                <a:t>让数据说话</a:t>
              </a:r>
            </a:p>
          </p:txBody>
        </p:sp>
      </p:grpSp>
      <p:sp>
        <p:nvSpPr>
          <p:cNvPr id="90116" name="Text Box 16"/>
          <p:cNvSpPr txBox="1">
            <a:spLocks noChangeArrowheads="1"/>
          </p:cNvSpPr>
          <p:nvPr/>
        </p:nvSpPr>
        <p:spPr bwMode="auto">
          <a:xfrm>
            <a:off x="163513" y="0"/>
            <a:ext cx="6835775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i="0">
                <a:solidFill>
                  <a:schemeClr val="accent2"/>
                </a:solidFill>
                <a:ea typeface="华文中宋" pitchFamily="2" charset="-122"/>
              </a:rPr>
              <a:t>由数据库到数据挖掘</a:t>
            </a:r>
            <a:r>
              <a:rPr lang="en-US" altLang="zh-CN" sz="2400" i="0">
                <a:solidFill>
                  <a:schemeClr val="accent2"/>
                </a:solidFill>
                <a:ea typeface="华文中宋" pitchFamily="2" charset="-122"/>
              </a:rPr>
              <a:t>I-</a:t>
            </a:r>
            <a:r>
              <a:rPr lang="zh-CN" altLang="zh-CN" sz="2400" i="0">
                <a:solidFill>
                  <a:schemeClr val="accent2"/>
                </a:solidFill>
                <a:ea typeface="华文中宋" pitchFamily="2" charset="-122"/>
              </a:rPr>
              <a:t>数据挖掘示例之背景与概念</a:t>
            </a:r>
            <a:endParaRPr lang="en-US" altLang="zh-CN" sz="2400" i="0">
              <a:solidFill>
                <a:schemeClr val="accent2"/>
              </a:solidFill>
              <a:ea typeface="华文中宋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i="0">
                <a:solidFill>
                  <a:schemeClr val="accent2"/>
                </a:solidFill>
                <a:ea typeface="华文中宋" pitchFamily="2" charset="-122"/>
              </a:rPr>
              <a:t>(7)</a:t>
            </a:r>
            <a:r>
              <a:rPr lang="zh-CN" altLang="en-US" sz="2400" i="0">
                <a:solidFill>
                  <a:schemeClr val="accent2"/>
                </a:solidFill>
                <a:ea typeface="华文中宋" pitchFamily="2" charset="-122"/>
              </a:rPr>
              <a:t>小结</a:t>
            </a:r>
          </a:p>
        </p:txBody>
      </p:sp>
      <p:sp>
        <p:nvSpPr>
          <p:cNvPr id="90117" name="Rectangle 47"/>
          <p:cNvSpPr>
            <a:spLocks noChangeArrowheads="1"/>
          </p:cNvSpPr>
          <p:nvPr/>
        </p:nvSpPr>
        <p:spPr bwMode="auto">
          <a:xfrm>
            <a:off x="0" y="1011238"/>
            <a:ext cx="9144000" cy="6024562"/>
          </a:xfrm>
          <a:prstGeom prst="rect">
            <a:avLst/>
          </a:prstGeom>
          <a:solidFill>
            <a:schemeClr val="bg1">
              <a:alpha val="6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grpSp>
        <p:nvGrpSpPr>
          <p:cNvPr id="90118" name="Group 9"/>
          <p:cNvGrpSpPr>
            <a:grpSpLocks/>
          </p:cNvGrpSpPr>
          <p:nvPr/>
        </p:nvGrpSpPr>
        <p:grpSpPr bwMode="auto">
          <a:xfrm>
            <a:off x="819150" y="3262313"/>
            <a:ext cx="1477963" cy="1144587"/>
            <a:chOff x="3222" y="1327"/>
            <a:chExt cx="931" cy="721"/>
          </a:xfrm>
        </p:grpSpPr>
        <p:sp>
          <p:nvSpPr>
            <p:cNvPr id="2" name="AutoShape 39"/>
            <p:cNvSpPr>
              <a:spLocks noChangeArrowheads="1"/>
            </p:cNvSpPr>
            <p:nvPr/>
          </p:nvSpPr>
          <p:spPr bwMode="gray">
            <a:xfrm>
              <a:off x="3222" y="1327"/>
              <a:ext cx="931" cy="721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CN" altLang="en-US" sz="360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90144" name="Oval 40"/>
            <p:cNvSpPr>
              <a:spLocks noChangeArrowheads="1"/>
            </p:cNvSpPr>
            <p:nvPr/>
          </p:nvSpPr>
          <p:spPr bwMode="gray">
            <a:xfrm>
              <a:off x="3299" y="1387"/>
              <a:ext cx="777" cy="601"/>
            </a:xfrm>
            <a:prstGeom prst="ellipse">
              <a:avLst/>
            </a:prstGeom>
            <a:solidFill>
              <a:srgbClr val="80008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 sz="360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90145" name="Text Box 84"/>
            <p:cNvSpPr txBox="1">
              <a:spLocks noChangeArrowheads="1"/>
            </p:cNvSpPr>
            <p:nvPr/>
          </p:nvSpPr>
          <p:spPr bwMode="auto">
            <a:xfrm>
              <a:off x="3302" y="1485"/>
              <a:ext cx="77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360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项</a:t>
              </a:r>
            </a:p>
          </p:txBody>
        </p:sp>
      </p:grpSp>
      <p:grpSp>
        <p:nvGrpSpPr>
          <p:cNvPr id="90119" name="Group 13"/>
          <p:cNvGrpSpPr>
            <a:grpSpLocks/>
          </p:cNvGrpSpPr>
          <p:nvPr/>
        </p:nvGrpSpPr>
        <p:grpSpPr bwMode="auto">
          <a:xfrm>
            <a:off x="2089150" y="3262313"/>
            <a:ext cx="1477963" cy="1144587"/>
            <a:chOff x="1450" y="1001"/>
            <a:chExt cx="931" cy="721"/>
          </a:xfrm>
        </p:grpSpPr>
        <p:sp>
          <p:nvSpPr>
            <p:cNvPr id="5" name="AutoShape 39"/>
            <p:cNvSpPr>
              <a:spLocks noChangeArrowheads="1"/>
            </p:cNvSpPr>
            <p:nvPr/>
          </p:nvSpPr>
          <p:spPr bwMode="gray">
            <a:xfrm>
              <a:off x="1450" y="1001"/>
              <a:ext cx="931" cy="721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0141" name="Oval 40"/>
            <p:cNvSpPr>
              <a:spLocks noChangeArrowheads="1"/>
            </p:cNvSpPr>
            <p:nvPr/>
          </p:nvSpPr>
          <p:spPr bwMode="gray">
            <a:xfrm>
              <a:off x="1527" y="1061"/>
              <a:ext cx="777" cy="601"/>
            </a:xfrm>
            <a:prstGeom prst="ellipse">
              <a:avLst/>
            </a:prstGeom>
            <a:solidFill>
              <a:srgbClr val="80008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0142" name="Text Box 84"/>
            <p:cNvSpPr txBox="1">
              <a:spLocks noChangeArrowheads="1"/>
            </p:cNvSpPr>
            <p:nvPr/>
          </p:nvSpPr>
          <p:spPr bwMode="auto">
            <a:xfrm>
              <a:off x="1530" y="1217"/>
              <a:ext cx="7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35000"/>
                </a:spcBef>
              </a:pPr>
              <a:r>
                <a:rPr kumimoji="0" lang="en-US" altLang="zh-CN">
                  <a:solidFill>
                    <a:srgbClr val="FFFFFF"/>
                  </a:solidFill>
                  <a:ea typeface="华文中宋" pitchFamily="2" charset="-122"/>
                </a:rPr>
                <a:t>K-</a:t>
              </a:r>
              <a:r>
                <a:rPr kumimoji="0" lang="zh-CN" altLang="en-US">
                  <a:solidFill>
                    <a:srgbClr val="FFFFFF"/>
                  </a:solidFill>
                  <a:ea typeface="华文中宋" pitchFamily="2" charset="-122"/>
                </a:rPr>
                <a:t>项集</a:t>
              </a:r>
            </a:p>
          </p:txBody>
        </p:sp>
      </p:grpSp>
      <p:grpSp>
        <p:nvGrpSpPr>
          <p:cNvPr id="90120" name="Group 17"/>
          <p:cNvGrpSpPr>
            <a:grpSpLocks/>
          </p:cNvGrpSpPr>
          <p:nvPr/>
        </p:nvGrpSpPr>
        <p:grpSpPr bwMode="auto">
          <a:xfrm>
            <a:off x="7292975" y="2984500"/>
            <a:ext cx="1020763" cy="879475"/>
            <a:chOff x="2442" y="1022"/>
            <a:chExt cx="931" cy="721"/>
          </a:xfrm>
        </p:grpSpPr>
        <p:sp>
          <p:nvSpPr>
            <p:cNvPr id="8" name="AutoShape 39"/>
            <p:cNvSpPr>
              <a:spLocks noChangeArrowheads="1"/>
            </p:cNvSpPr>
            <p:nvPr/>
          </p:nvSpPr>
          <p:spPr bwMode="gray">
            <a:xfrm>
              <a:off x="2442" y="1022"/>
              <a:ext cx="931" cy="721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CN" altLang="en-US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90138" name="Oval 40"/>
            <p:cNvSpPr>
              <a:spLocks noChangeArrowheads="1"/>
            </p:cNvSpPr>
            <p:nvPr/>
          </p:nvSpPr>
          <p:spPr bwMode="gray">
            <a:xfrm>
              <a:off x="2519" y="1082"/>
              <a:ext cx="777" cy="601"/>
            </a:xfrm>
            <a:prstGeom prst="ellipse">
              <a:avLst/>
            </a:prstGeom>
            <a:solidFill>
              <a:srgbClr val="80008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90139" name="Text Box 84"/>
            <p:cNvSpPr txBox="1">
              <a:spLocks noChangeArrowheads="1"/>
            </p:cNvSpPr>
            <p:nvPr/>
          </p:nvSpPr>
          <p:spPr bwMode="auto">
            <a:xfrm>
              <a:off x="2522" y="1084"/>
              <a:ext cx="770" cy="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支持度</a:t>
              </a:r>
              <a:endParaRPr kumimoji="0" lang="en-US" altLang="zh-CN">
                <a:solidFill>
                  <a:srgbClr val="FFFFFF"/>
                </a:solidFill>
                <a:latin typeface="宋体" pitchFamily="2" charset="-122"/>
                <a:ea typeface="华文中宋" pitchFamily="2" charset="-122"/>
              </a:endParaRPr>
            </a:p>
          </p:txBody>
        </p:sp>
      </p:grpSp>
      <p:grpSp>
        <p:nvGrpSpPr>
          <p:cNvPr id="90121" name="Group 21"/>
          <p:cNvGrpSpPr>
            <a:grpSpLocks/>
          </p:cNvGrpSpPr>
          <p:nvPr/>
        </p:nvGrpSpPr>
        <p:grpSpPr bwMode="auto">
          <a:xfrm>
            <a:off x="7291388" y="3841750"/>
            <a:ext cx="1020762" cy="879475"/>
            <a:chOff x="2442" y="1022"/>
            <a:chExt cx="931" cy="721"/>
          </a:xfrm>
        </p:grpSpPr>
        <p:sp>
          <p:nvSpPr>
            <p:cNvPr id="11" name="AutoShape 39"/>
            <p:cNvSpPr>
              <a:spLocks noChangeArrowheads="1"/>
            </p:cNvSpPr>
            <p:nvPr/>
          </p:nvSpPr>
          <p:spPr bwMode="gray">
            <a:xfrm>
              <a:off x="2442" y="1022"/>
              <a:ext cx="931" cy="721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CN" altLang="en-US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90135" name="Oval 40"/>
            <p:cNvSpPr>
              <a:spLocks noChangeArrowheads="1"/>
            </p:cNvSpPr>
            <p:nvPr/>
          </p:nvSpPr>
          <p:spPr bwMode="gray">
            <a:xfrm>
              <a:off x="2519" y="1082"/>
              <a:ext cx="777" cy="601"/>
            </a:xfrm>
            <a:prstGeom prst="ellipse">
              <a:avLst/>
            </a:prstGeom>
            <a:solidFill>
              <a:srgbClr val="80008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90136" name="Text Box 84"/>
            <p:cNvSpPr txBox="1">
              <a:spLocks noChangeArrowheads="1"/>
            </p:cNvSpPr>
            <p:nvPr/>
          </p:nvSpPr>
          <p:spPr bwMode="auto">
            <a:xfrm>
              <a:off x="2522" y="1084"/>
              <a:ext cx="770" cy="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置信度</a:t>
              </a:r>
              <a:endParaRPr kumimoji="0" lang="en-US" altLang="zh-CN">
                <a:solidFill>
                  <a:srgbClr val="FFFFFF"/>
                </a:solidFill>
                <a:latin typeface="宋体" pitchFamily="2" charset="-122"/>
                <a:ea typeface="华文中宋" pitchFamily="2" charset="-122"/>
              </a:endParaRPr>
            </a:p>
          </p:txBody>
        </p:sp>
      </p:grpSp>
      <p:grpSp>
        <p:nvGrpSpPr>
          <p:cNvPr id="90122" name="Group 25"/>
          <p:cNvGrpSpPr>
            <a:grpSpLocks/>
          </p:cNvGrpSpPr>
          <p:nvPr/>
        </p:nvGrpSpPr>
        <p:grpSpPr bwMode="auto">
          <a:xfrm>
            <a:off x="3357563" y="3263900"/>
            <a:ext cx="1477962" cy="1144588"/>
            <a:chOff x="3222" y="1327"/>
            <a:chExt cx="931" cy="721"/>
          </a:xfrm>
        </p:grpSpPr>
        <p:sp>
          <p:nvSpPr>
            <p:cNvPr id="14" name="AutoShape 39"/>
            <p:cNvSpPr>
              <a:spLocks noChangeArrowheads="1"/>
            </p:cNvSpPr>
            <p:nvPr/>
          </p:nvSpPr>
          <p:spPr bwMode="gray">
            <a:xfrm>
              <a:off x="3222" y="1327"/>
              <a:ext cx="931" cy="721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CN" altLang="en-US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90132" name="Oval 40"/>
            <p:cNvSpPr>
              <a:spLocks noChangeArrowheads="1"/>
            </p:cNvSpPr>
            <p:nvPr/>
          </p:nvSpPr>
          <p:spPr bwMode="gray">
            <a:xfrm>
              <a:off x="3299" y="1387"/>
              <a:ext cx="777" cy="601"/>
            </a:xfrm>
            <a:prstGeom prst="ellipse">
              <a:avLst/>
            </a:prstGeom>
            <a:solidFill>
              <a:srgbClr val="80008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90133" name="Text Box 84"/>
            <p:cNvSpPr txBox="1">
              <a:spLocks noChangeArrowheads="1"/>
            </p:cNvSpPr>
            <p:nvPr/>
          </p:nvSpPr>
          <p:spPr bwMode="auto">
            <a:xfrm>
              <a:off x="3302" y="1485"/>
              <a:ext cx="77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事务</a:t>
              </a:r>
              <a:r>
                <a:rPr kumimoji="0" lang="en-US" altLang="zh-CN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/  </a:t>
              </a:r>
              <a:r>
                <a:rPr kumimoji="0" lang="zh-CN" altLang="en-US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交易</a:t>
              </a:r>
            </a:p>
          </p:txBody>
        </p:sp>
      </p:grpSp>
      <p:grpSp>
        <p:nvGrpSpPr>
          <p:cNvPr id="90123" name="Group 29"/>
          <p:cNvGrpSpPr>
            <a:grpSpLocks/>
          </p:cNvGrpSpPr>
          <p:nvPr/>
        </p:nvGrpSpPr>
        <p:grpSpPr bwMode="auto">
          <a:xfrm>
            <a:off x="4627563" y="3262313"/>
            <a:ext cx="1477962" cy="1144587"/>
            <a:chOff x="2442" y="1001"/>
            <a:chExt cx="931" cy="721"/>
          </a:xfrm>
        </p:grpSpPr>
        <p:sp>
          <p:nvSpPr>
            <p:cNvPr id="18" name="AutoShape 39"/>
            <p:cNvSpPr>
              <a:spLocks noChangeArrowheads="1"/>
            </p:cNvSpPr>
            <p:nvPr/>
          </p:nvSpPr>
          <p:spPr bwMode="gray">
            <a:xfrm>
              <a:off x="2442" y="1001"/>
              <a:ext cx="931" cy="721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0129" name="Oval 40"/>
            <p:cNvSpPr>
              <a:spLocks noChangeArrowheads="1"/>
            </p:cNvSpPr>
            <p:nvPr/>
          </p:nvSpPr>
          <p:spPr bwMode="gray">
            <a:xfrm>
              <a:off x="2519" y="1061"/>
              <a:ext cx="777" cy="601"/>
            </a:xfrm>
            <a:prstGeom prst="ellipse">
              <a:avLst/>
            </a:prstGeom>
            <a:solidFill>
              <a:srgbClr val="80008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0130" name="Text Box 84"/>
            <p:cNvSpPr txBox="1">
              <a:spLocks noChangeArrowheads="1"/>
            </p:cNvSpPr>
            <p:nvPr/>
          </p:nvSpPr>
          <p:spPr bwMode="auto">
            <a:xfrm>
              <a:off x="2522" y="1102"/>
              <a:ext cx="77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35000"/>
                </a:spcBef>
              </a:pPr>
              <a:r>
                <a:rPr kumimoji="0" lang="en-US" altLang="zh-CN">
                  <a:solidFill>
                    <a:srgbClr val="FFFFFF"/>
                  </a:solidFill>
                  <a:ea typeface="华文中宋" pitchFamily="2" charset="-122"/>
                </a:rPr>
                <a:t>K-</a:t>
              </a:r>
              <a:r>
                <a:rPr kumimoji="0" lang="zh-CN" altLang="en-US">
                  <a:solidFill>
                    <a:srgbClr val="FFFFFF"/>
                  </a:solidFill>
                  <a:ea typeface="华文中宋" pitchFamily="2" charset="-122"/>
                </a:rPr>
                <a:t>频繁项集</a:t>
              </a:r>
            </a:p>
          </p:txBody>
        </p:sp>
      </p:grpSp>
      <p:grpSp>
        <p:nvGrpSpPr>
          <p:cNvPr id="90124" name="Group 33"/>
          <p:cNvGrpSpPr>
            <a:grpSpLocks/>
          </p:cNvGrpSpPr>
          <p:nvPr/>
        </p:nvGrpSpPr>
        <p:grpSpPr bwMode="auto">
          <a:xfrm>
            <a:off x="5895975" y="3262313"/>
            <a:ext cx="1477963" cy="1144587"/>
            <a:chOff x="2442" y="1022"/>
            <a:chExt cx="931" cy="721"/>
          </a:xfrm>
        </p:grpSpPr>
        <p:sp>
          <p:nvSpPr>
            <p:cNvPr id="20" name="AutoShape 39"/>
            <p:cNvSpPr>
              <a:spLocks noChangeArrowheads="1"/>
            </p:cNvSpPr>
            <p:nvPr/>
          </p:nvSpPr>
          <p:spPr bwMode="gray">
            <a:xfrm>
              <a:off x="2442" y="1022"/>
              <a:ext cx="931" cy="721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CN" altLang="en-US" sz="280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90126" name="Oval 40"/>
            <p:cNvSpPr>
              <a:spLocks noChangeArrowheads="1"/>
            </p:cNvSpPr>
            <p:nvPr/>
          </p:nvSpPr>
          <p:spPr bwMode="gray">
            <a:xfrm>
              <a:off x="2519" y="1082"/>
              <a:ext cx="777" cy="601"/>
            </a:xfrm>
            <a:prstGeom prst="ellipse">
              <a:avLst/>
            </a:prstGeom>
            <a:solidFill>
              <a:srgbClr val="80008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 sz="280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90127" name="Text Box 84"/>
            <p:cNvSpPr txBox="1">
              <a:spLocks noChangeArrowheads="1"/>
            </p:cNvSpPr>
            <p:nvPr/>
          </p:nvSpPr>
          <p:spPr bwMode="auto">
            <a:xfrm>
              <a:off x="2522" y="1085"/>
              <a:ext cx="77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280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关联规则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8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8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873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38" y="2222500"/>
            <a:ext cx="8658225" cy="3914775"/>
          </a:xfrm>
          <a:prstGeom prst="rect">
            <a:avLst/>
          </a:prstGeom>
          <a:noFill/>
          <a:ln w="76200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91139" name="Rectangle 10"/>
          <p:cNvSpPr>
            <a:spLocks noChangeArrowheads="1"/>
          </p:cNvSpPr>
          <p:nvPr/>
        </p:nvSpPr>
        <p:spPr bwMode="auto">
          <a:xfrm>
            <a:off x="246063" y="1333500"/>
            <a:ext cx="2379662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i="0">
                <a:solidFill>
                  <a:srgbClr val="0000FF"/>
                </a:solidFill>
              </a:rPr>
              <a:t>Web</a:t>
            </a:r>
            <a:r>
              <a:rPr lang="zh-CN" altLang="en-US" sz="2800" i="0">
                <a:solidFill>
                  <a:srgbClr val="0000FF"/>
                </a:solidFill>
              </a:rPr>
              <a:t>数据挖掘</a:t>
            </a:r>
          </a:p>
        </p:txBody>
      </p:sp>
      <p:sp>
        <p:nvSpPr>
          <p:cNvPr id="91140" name="Text Box 16"/>
          <p:cNvSpPr txBox="1">
            <a:spLocks noChangeArrowheads="1"/>
          </p:cNvSpPr>
          <p:nvPr/>
        </p:nvSpPr>
        <p:spPr bwMode="auto">
          <a:xfrm>
            <a:off x="227013" y="0"/>
            <a:ext cx="6886575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i="0">
                <a:solidFill>
                  <a:schemeClr val="accent2"/>
                </a:solidFill>
                <a:ea typeface="华文中宋" pitchFamily="2" charset="-122"/>
              </a:rPr>
              <a:t>由数据库到数据挖掘</a:t>
            </a:r>
            <a:r>
              <a:rPr lang="en-US" altLang="zh-CN" sz="2400" i="0">
                <a:solidFill>
                  <a:schemeClr val="accent2"/>
                </a:solidFill>
                <a:ea typeface="华文中宋" pitchFamily="2" charset="-122"/>
              </a:rPr>
              <a:t>II-</a:t>
            </a:r>
            <a:r>
              <a:rPr lang="zh-CN" altLang="en-US" sz="2400" i="0">
                <a:solidFill>
                  <a:schemeClr val="accent2"/>
                </a:solidFill>
                <a:ea typeface="华文中宋" pitchFamily="2" charset="-122"/>
              </a:rPr>
              <a:t>数据挖掘示例之计算过程</a:t>
            </a:r>
            <a:r>
              <a:rPr lang="en-US" altLang="zh-CN" sz="2400" i="0">
                <a:solidFill>
                  <a:schemeClr val="accent2"/>
                </a:solidFill>
                <a:ea typeface="华文中宋" pitchFamily="2" charset="-122"/>
              </a:rPr>
              <a:t>-2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i="0">
                <a:solidFill>
                  <a:schemeClr val="accent2"/>
                </a:solidFill>
                <a:ea typeface="华文中宋" pitchFamily="2" charset="-122"/>
              </a:rPr>
              <a:t>(8)</a:t>
            </a:r>
            <a:r>
              <a:rPr lang="zh-CN" altLang="en-US" sz="2400" i="0">
                <a:solidFill>
                  <a:schemeClr val="accent2"/>
                </a:solidFill>
                <a:ea typeface="华文中宋" pitchFamily="2" charset="-122"/>
              </a:rPr>
              <a:t>还能挖掘什么 </a:t>
            </a:r>
            <a:r>
              <a:rPr lang="en-US" altLang="zh-CN" sz="2400" i="0">
                <a:solidFill>
                  <a:schemeClr val="accent2"/>
                </a:solidFill>
                <a:ea typeface="华文中宋" pitchFamily="2" charset="-122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643" name="Text Box 11"/>
          <p:cNvSpPr txBox="1">
            <a:spLocks noChangeArrowheads="1"/>
          </p:cNvSpPr>
          <p:nvPr/>
        </p:nvSpPr>
        <p:spPr bwMode="auto">
          <a:xfrm>
            <a:off x="207963" y="4697413"/>
            <a:ext cx="3200400" cy="4921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600">
                <a:solidFill>
                  <a:schemeClr val="bg1"/>
                </a:solidFill>
              </a:rPr>
              <a:t>只求关系，不求因果</a:t>
            </a:r>
          </a:p>
        </p:txBody>
      </p:sp>
      <p:sp>
        <p:nvSpPr>
          <p:cNvPr id="2885644" name="Text Box 12"/>
          <p:cNvSpPr txBox="1">
            <a:spLocks noChangeArrowheads="1"/>
          </p:cNvSpPr>
          <p:nvPr/>
        </p:nvSpPr>
        <p:spPr bwMode="auto">
          <a:xfrm>
            <a:off x="207963" y="5260975"/>
            <a:ext cx="4875212" cy="4921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600">
                <a:solidFill>
                  <a:schemeClr val="bg1"/>
                </a:solidFill>
              </a:rPr>
              <a:t>不要相信经验，一切以数据说话</a:t>
            </a:r>
          </a:p>
        </p:txBody>
      </p:sp>
      <p:sp>
        <p:nvSpPr>
          <p:cNvPr id="92164" name="AutoShape 13"/>
          <p:cNvSpPr>
            <a:spLocks noChangeArrowheads="1"/>
          </p:cNvSpPr>
          <p:nvPr/>
        </p:nvSpPr>
        <p:spPr bwMode="auto">
          <a:xfrm>
            <a:off x="207963" y="3263900"/>
            <a:ext cx="358775" cy="473075"/>
          </a:xfrm>
          <a:prstGeom prst="can">
            <a:avLst>
              <a:gd name="adj" fmla="val 32965"/>
            </a:avLst>
          </a:prstGeom>
          <a:solidFill>
            <a:schemeClr val="tx1"/>
          </a:solidFill>
          <a:ln w="9525">
            <a:solidFill>
              <a:srgbClr val="FFFFEF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92165" name="AutoShape 14"/>
          <p:cNvSpPr>
            <a:spLocks noChangeArrowheads="1"/>
          </p:cNvSpPr>
          <p:nvPr/>
        </p:nvSpPr>
        <p:spPr bwMode="auto">
          <a:xfrm>
            <a:off x="3363913" y="1027113"/>
            <a:ext cx="1762125" cy="2709862"/>
          </a:xfrm>
          <a:prstGeom prst="can">
            <a:avLst>
              <a:gd name="adj" fmla="val 16119"/>
            </a:avLst>
          </a:prstGeom>
          <a:solidFill>
            <a:schemeClr val="tx1"/>
          </a:solidFill>
          <a:ln w="9525">
            <a:solidFill>
              <a:srgbClr val="FFFFEF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92166" name="AutoShape 15"/>
          <p:cNvSpPr>
            <a:spLocks noChangeArrowheads="1"/>
          </p:cNvSpPr>
          <p:nvPr/>
        </p:nvSpPr>
        <p:spPr bwMode="auto">
          <a:xfrm>
            <a:off x="600075" y="3132138"/>
            <a:ext cx="473075" cy="604837"/>
          </a:xfrm>
          <a:prstGeom prst="can">
            <a:avLst>
              <a:gd name="adj" fmla="val 25168"/>
            </a:avLst>
          </a:prstGeom>
          <a:solidFill>
            <a:schemeClr val="tx1"/>
          </a:solidFill>
          <a:ln w="9525">
            <a:solidFill>
              <a:srgbClr val="FFFFEF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92167" name="AutoShape 16"/>
          <p:cNvSpPr>
            <a:spLocks noChangeArrowheads="1"/>
          </p:cNvSpPr>
          <p:nvPr/>
        </p:nvSpPr>
        <p:spPr bwMode="auto">
          <a:xfrm>
            <a:off x="1108075" y="2871788"/>
            <a:ext cx="603250" cy="865187"/>
          </a:xfrm>
          <a:prstGeom prst="can">
            <a:avLst>
              <a:gd name="adj" fmla="val 22370"/>
            </a:avLst>
          </a:prstGeom>
          <a:solidFill>
            <a:schemeClr val="tx1"/>
          </a:solidFill>
          <a:ln w="9525">
            <a:solidFill>
              <a:srgbClr val="FFFFEF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92168" name="AutoShape 17"/>
          <p:cNvSpPr>
            <a:spLocks noChangeArrowheads="1"/>
          </p:cNvSpPr>
          <p:nvPr/>
        </p:nvSpPr>
        <p:spPr bwMode="auto">
          <a:xfrm>
            <a:off x="1746250" y="2609850"/>
            <a:ext cx="733425" cy="1127125"/>
          </a:xfrm>
          <a:prstGeom prst="can">
            <a:avLst>
              <a:gd name="adj" fmla="val 25108"/>
            </a:avLst>
          </a:prstGeom>
          <a:solidFill>
            <a:schemeClr val="tx1"/>
          </a:solidFill>
          <a:ln w="9525">
            <a:solidFill>
              <a:srgbClr val="FFFFEF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92169" name="AutoShape 18"/>
          <p:cNvSpPr>
            <a:spLocks noChangeArrowheads="1"/>
          </p:cNvSpPr>
          <p:nvPr/>
        </p:nvSpPr>
        <p:spPr bwMode="auto">
          <a:xfrm>
            <a:off x="2514600" y="2233613"/>
            <a:ext cx="814388" cy="1503362"/>
          </a:xfrm>
          <a:prstGeom prst="can">
            <a:avLst>
              <a:gd name="adj" fmla="val 20272"/>
            </a:avLst>
          </a:prstGeom>
          <a:solidFill>
            <a:schemeClr val="tx1"/>
          </a:solidFill>
          <a:ln w="9525">
            <a:solidFill>
              <a:srgbClr val="FFFFEF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885653" name="Rectangle 21"/>
          <p:cNvSpPr>
            <a:spLocks noChangeArrowheads="1"/>
          </p:cNvSpPr>
          <p:nvPr/>
        </p:nvSpPr>
        <p:spPr bwMode="auto">
          <a:xfrm>
            <a:off x="5356225" y="3314700"/>
            <a:ext cx="3559175" cy="334327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600"/>
              <a:t>bit &amp; Byte</a:t>
            </a:r>
            <a:endParaRPr lang="zh-CN" altLang="zh-CN" sz="1600"/>
          </a:p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600"/>
              <a:t>1KB(Kilobyte)  = 2</a:t>
            </a:r>
            <a:r>
              <a:rPr lang="en-US" altLang="zh-CN" sz="1600" baseline="40000"/>
              <a:t>10</a:t>
            </a:r>
            <a:r>
              <a:rPr lang="zh-CN" altLang="zh-CN" sz="1600"/>
              <a:t>字节</a:t>
            </a:r>
          </a:p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zh-CN" sz="1600"/>
              <a:t>1</a:t>
            </a:r>
            <a:r>
              <a:rPr lang="en-US" altLang="zh-CN" sz="1600"/>
              <a:t>MB(Megabyte)  = 2</a:t>
            </a:r>
            <a:r>
              <a:rPr lang="en-US" altLang="zh-CN" sz="1600" baseline="40000"/>
              <a:t>10</a:t>
            </a:r>
            <a:r>
              <a:rPr lang="en-US" altLang="zh-CN" sz="1600"/>
              <a:t>KB</a:t>
            </a:r>
          </a:p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600"/>
              <a:t>1GB(Gigabyte)  = 2</a:t>
            </a:r>
            <a:r>
              <a:rPr lang="en-US" altLang="zh-CN" sz="1600" baseline="40000"/>
              <a:t>10</a:t>
            </a:r>
            <a:r>
              <a:rPr lang="en-US" altLang="zh-CN" sz="1600"/>
              <a:t>MB</a:t>
            </a:r>
          </a:p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600"/>
              <a:t>1TB(Trillionbyte)  = 2</a:t>
            </a:r>
            <a:r>
              <a:rPr lang="en-US" altLang="zh-CN" sz="1600" baseline="40000"/>
              <a:t>10</a:t>
            </a:r>
            <a:r>
              <a:rPr lang="en-US" altLang="zh-CN" sz="1600"/>
              <a:t>GB = 2</a:t>
            </a:r>
            <a:r>
              <a:rPr lang="en-US" altLang="zh-CN" sz="1600" baseline="30000"/>
              <a:t>20</a:t>
            </a:r>
            <a:r>
              <a:rPr lang="en-US" altLang="zh-CN" sz="1600"/>
              <a:t>MB</a:t>
            </a:r>
          </a:p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600"/>
              <a:t>1PB(Petabyte) = 2</a:t>
            </a:r>
            <a:r>
              <a:rPr lang="en-US" altLang="zh-CN" sz="1600" baseline="40000"/>
              <a:t>10</a:t>
            </a:r>
            <a:r>
              <a:rPr lang="en-US" altLang="zh-CN" sz="1600"/>
              <a:t>TB  = 2</a:t>
            </a:r>
            <a:r>
              <a:rPr lang="en-US" altLang="zh-CN" sz="1600" baseline="30000"/>
              <a:t>30</a:t>
            </a:r>
            <a:r>
              <a:rPr lang="en-US" altLang="zh-CN" sz="1600"/>
              <a:t>MB</a:t>
            </a:r>
          </a:p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600"/>
              <a:t>1EB(Exabyte) = 2</a:t>
            </a:r>
            <a:r>
              <a:rPr lang="en-US" altLang="zh-CN" sz="1600" baseline="40000"/>
              <a:t>10</a:t>
            </a:r>
            <a:r>
              <a:rPr lang="en-US" altLang="zh-CN" sz="1600"/>
              <a:t>PB  = 2</a:t>
            </a:r>
            <a:r>
              <a:rPr lang="en-US" altLang="zh-CN" sz="1600" baseline="30000"/>
              <a:t>40</a:t>
            </a:r>
            <a:r>
              <a:rPr lang="en-US" altLang="zh-CN" sz="1600"/>
              <a:t>MB</a:t>
            </a:r>
          </a:p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600"/>
              <a:t>1ZB(Zettabyte) = 2</a:t>
            </a:r>
            <a:r>
              <a:rPr lang="en-US" altLang="zh-CN" sz="1600" baseline="40000"/>
              <a:t>10</a:t>
            </a:r>
            <a:r>
              <a:rPr lang="en-US" altLang="zh-CN" sz="1600"/>
              <a:t>EB  = 2</a:t>
            </a:r>
            <a:r>
              <a:rPr lang="en-US" altLang="zh-CN" sz="1600" baseline="30000"/>
              <a:t>50</a:t>
            </a:r>
            <a:r>
              <a:rPr lang="en-US" altLang="zh-CN" sz="1600"/>
              <a:t>MB</a:t>
            </a:r>
            <a:endParaRPr lang="zh-CN" altLang="en-US" sz="1600"/>
          </a:p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600"/>
              <a:t>1YB(Yottabyte) = 2</a:t>
            </a:r>
            <a:r>
              <a:rPr lang="en-US" altLang="zh-CN" sz="1600" baseline="40000"/>
              <a:t>10</a:t>
            </a:r>
            <a:r>
              <a:rPr lang="en-US" altLang="zh-CN" sz="1600"/>
              <a:t>ZB  = 2</a:t>
            </a:r>
            <a:r>
              <a:rPr lang="en-US" altLang="zh-CN" sz="1600" baseline="30000"/>
              <a:t>60</a:t>
            </a:r>
            <a:r>
              <a:rPr lang="en-US" altLang="zh-CN" sz="1600"/>
              <a:t>MB</a:t>
            </a:r>
            <a:endParaRPr lang="zh-CN" altLang="en-US" sz="1600"/>
          </a:p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600"/>
              <a:t>1BB(Brontobyte) = 2</a:t>
            </a:r>
            <a:r>
              <a:rPr lang="en-US" altLang="zh-CN" sz="1600" baseline="40000"/>
              <a:t>10</a:t>
            </a:r>
            <a:r>
              <a:rPr lang="en-US" altLang="zh-CN" sz="1600"/>
              <a:t>YB  = 2</a:t>
            </a:r>
            <a:r>
              <a:rPr lang="en-US" altLang="zh-CN" sz="1600" baseline="30000"/>
              <a:t>70</a:t>
            </a:r>
            <a:r>
              <a:rPr lang="en-US" altLang="zh-CN" sz="1600"/>
              <a:t>MB</a:t>
            </a:r>
            <a:endParaRPr lang="zh-CN" altLang="en-US" sz="1600"/>
          </a:p>
        </p:txBody>
      </p:sp>
      <p:pic>
        <p:nvPicPr>
          <p:cNvPr id="28856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8338" y="1006475"/>
            <a:ext cx="1900237" cy="2271713"/>
          </a:xfrm>
          <a:prstGeom prst="rect">
            <a:avLst/>
          </a:prstGeom>
          <a:noFill/>
          <a:ln w="38100">
            <a:solidFill>
              <a:srgbClr val="292929"/>
            </a:solidFill>
            <a:miter lim="800000"/>
            <a:headEnd/>
            <a:tailEnd/>
          </a:ln>
        </p:spPr>
      </p:pic>
      <p:sp>
        <p:nvSpPr>
          <p:cNvPr id="92172" name="Rectangle 23"/>
          <p:cNvSpPr>
            <a:spLocks noChangeArrowheads="1"/>
          </p:cNvSpPr>
          <p:nvPr/>
        </p:nvSpPr>
        <p:spPr bwMode="auto">
          <a:xfrm>
            <a:off x="385763" y="1525588"/>
            <a:ext cx="126682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i="0">
                <a:solidFill>
                  <a:srgbClr val="0000FF"/>
                </a:solidFill>
              </a:rPr>
              <a:t>大数据</a:t>
            </a:r>
          </a:p>
        </p:txBody>
      </p:sp>
      <p:sp>
        <p:nvSpPr>
          <p:cNvPr id="2885656" name="Text Box 24"/>
          <p:cNvSpPr txBox="1">
            <a:spLocks noChangeArrowheads="1"/>
          </p:cNvSpPr>
          <p:nvPr/>
        </p:nvSpPr>
        <p:spPr bwMode="auto">
          <a:xfrm>
            <a:off x="207963" y="5843588"/>
            <a:ext cx="4743450" cy="4921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600">
                <a:solidFill>
                  <a:schemeClr val="bg1"/>
                </a:solidFill>
              </a:rPr>
              <a:t>大数据环境下什么不能发生呢</a:t>
            </a:r>
            <a:r>
              <a:rPr lang="en-US" altLang="zh-CN" sz="260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92174" name="Text Box 16"/>
          <p:cNvSpPr txBox="1">
            <a:spLocks noChangeArrowheads="1"/>
          </p:cNvSpPr>
          <p:nvPr/>
        </p:nvSpPr>
        <p:spPr bwMode="auto">
          <a:xfrm>
            <a:off x="163513" y="0"/>
            <a:ext cx="688657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i="0">
                <a:solidFill>
                  <a:schemeClr val="accent2"/>
                </a:solidFill>
                <a:ea typeface="华文中宋" pitchFamily="2" charset="-122"/>
              </a:rPr>
              <a:t>由数据库到数据挖掘</a:t>
            </a:r>
            <a:r>
              <a:rPr lang="en-US" altLang="zh-CN" sz="2400" i="0">
                <a:solidFill>
                  <a:schemeClr val="accent2"/>
                </a:solidFill>
                <a:ea typeface="华文中宋" pitchFamily="2" charset="-122"/>
              </a:rPr>
              <a:t>II-</a:t>
            </a:r>
            <a:r>
              <a:rPr lang="zh-CN" altLang="en-US" sz="2400" i="0">
                <a:solidFill>
                  <a:schemeClr val="accent2"/>
                </a:solidFill>
                <a:ea typeface="华文中宋" pitchFamily="2" charset="-122"/>
              </a:rPr>
              <a:t>数据挖掘示例之计算过程</a:t>
            </a:r>
            <a:r>
              <a:rPr lang="en-US" altLang="zh-CN" sz="2400" i="0">
                <a:solidFill>
                  <a:schemeClr val="accent2"/>
                </a:solidFill>
                <a:ea typeface="华文中宋" pitchFamily="2" charset="-122"/>
              </a:rPr>
              <a:t>-2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i="0">
                <a:solidFill>
                  <a:schemeClr val="accent2"/>
                </a:solidFill>
                <a:ea typeface="华文中宋" pitchFamily="2" charset="-122"/>
              </a:rPr>
              <a:t>(9)</a:t>
            </a:r>
            <a:r>
              <a:rPr lang="zh-CN" altLang="en-US" sz="2400" i="0">
                <a:solidFill>
                  <a:schemeClr val="accent2"/>
                </a:solidFill>
                <a:ea typeface="华文中宋" pitchFamily="2" charset="-122"/>
              </a:rPr>
              <a:t>小结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5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85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85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85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85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85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85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85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85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5643" grpId="0" animBg="1"/>
      <p:bldP spid="2885644" grpId="0" animBg="1"/>
      <p:bldP spid="2885653" grpId="0" animBg="1" autoUpdateAnimBg="0"/>
      <p:bldP spid="28856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93713" y="1508125"/>
            <a:ext cx="23082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i="0">
                <a:solidFill>
                  <a:schemeClr val="accent2"/>
                </a:solidFill>
                <a:ea typeface="楷体_GB2312" pitchFamily="49" charset="-122"/>
              </a:rPr>
              <a:t>“正”因素</a:t>
            </a:r>
          </a:p>
        </p:txBody>
      </p:sp>
      <p:sp>
        <p:nvSpPr>
          <p:cNvPr id="13315" name="Text Box 16"/>
          <p:cNvSpPr txBox="1">
            <a:spLocks noChangeArrowheads="1"/>
          </p:cNvSpPr>
          <p:nvPr/>
        </p:nvSpPr>
        <p:spPr bwMode="auto">
          <a:xfrm>
            <a:off x="449263" y="271463"/>
            <a:ext cx="349885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(5)</a:t>
            </a:r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数据库的社会影响</a:t>
            </a:r>
            <a:endParaRPr lang="en-US" altLang="zh-CN" sz="2800" i="0">
              <a:solidFill>
                <a:schemeClr val="accent2"/>
              </a:solidFill>
              <a:ea typeface="华文中宋" pitchFamily="2" charset="-122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92125" y="2322513"/>
            <a:ext cx="7366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800" i="0"/>
              <a:t>数据挖掘</a:t>
            </a:r>
            <a:r>
              <a:rPr lang="en-US" altLang="zh-CN" sz="2800" i="0"/>
              <a:t>---</a:t>
            </a:r>
            <a:r>
              <a:rPr lang="zh-CN" altLang="en-US" sz="2800" i="0"/>
              <a:t>不求因果但求关联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800" i="0"/>
              <a:t>大数据环境</a:t>
            </a:r>
            <a:r>
              <a:rPr lang="en-US" altLang="zh-CN" sz="2800" i="0"/>
              <a:t>---</a:t>
            </a:r>
            <a:r>
              <a:rPr lang="en-US" altLang="zh-CN" sz="2800" i="0">
                <a:latin typeface="宋体" pitchFamily="2" charset="-122"/>
              </a:rPr>
              <a:t>“</a:t>
            </a:r>
            <a:r>
              <a:rPr lang="zh-CN" altLang="en-US" sz="2800" i="0"/>
              <a:t>不可能</a:t>
            </a:r>
            <a:r>
              <a:rPr lang="zh-CN" altLang="en-US" sz="2800" i="0">
                <a:latin typeface="宋体" pitchFamily="2" charset="-122"/>
              </a:rPr>
              <a:t>”</a:t>
            </a:r>
            <a:r>
              <a:rPr lang="zh-CN" altLang="en-US" sz="2800" i="0"/>
              <a:t>事情成为</a:t>
            </a:r>
            <a:r>
              <a:rPr lang="zh-CN" altLang="en-US" sz="2800" i="0">
                <a:latin typeface="宋体" pitchFamily="2" charset="-122"/>
              </a:rPr>
              <a:t>“</a:t>
            </a:r>
            <a:r>
              <a:rPr lang="zh-CN" altLang="en-US" sz="2800" i="0"/>
              <a:t>可能</a:t>
            </a:r>
            <a:r>
              <a:rPr lang="zh-CN" altLang="en-US" sz="2800" i="0">
                <a:latin typeface="宋体" pitchFamily="2" charset="-122"/>
              </a:rPr>
              <a:t>”</a:t>
            </a:r>
            <a:r>
              <a:rPr lang="zh-CN" altLang="en-US" sz="2800" i="0"/>
              <a:t> 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09588" y="3967163"/>
            <a:ext cx="2308225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i="0">
                <a:solidFill>
                  <a:schemeClr val="accent2"/>
                </a:solidFill>
                <a:ea typeface="楷体_GB2312" pitchFamily="49" charset="-122"/>
              </a:rPr>
              <a:t>“负”因素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8000" y="4781550"/>
            <a:ext cx="73660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800" i="0"/>
              <a:t>隐私泄露</a:t>
            </a:r>
            <a:r>
              <a:rPr lang="en-US" altLang="zh-CN" sz="2800" i="0"/>
              <a:t> </a:t>
            </a:r>
            <a:endParaRPr lang="zh-CN" altLang="en-US" sz="2800" i="0"/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800" i="0"/>
              <a:t>欺诈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6"/>
          <p:cNvSpPr txBox="1">
            <a:spLocks noChangeArrowheads="1"/>
          </p:cNvSpPr>
          <p:nvPr/>
        </p:nvSpPr>
        <p:spPr bwMode="auto">
          <a:xfrm>
            <a:off x="420688" y="257175"/>
            <a:ext cx="1662112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(6)</a:t>
            </a:r>
            <a:r>
              <a:rPr lang="zh-CN" altLang="en-US" sz="2800" i="0">
                <a:solidFill>
                  <a:schemeClr val="accent2"/>
                </a:solidFill>
                <a:ea typeface="华文中宋" pitchFamily="2" charset="-122"/>
              </a:rPr>
              <a:t>小结</a:t>
            </a:r>
            <a:r>
              <a:rPr lang="en-US" altLang="zh-CN" sz="2800" i="0">
                <a:solidFill>
                  <a:schemeClr val="accent2"/>
                </a:solidFill>
                <a:ea typeface="华文中宋" pitchFamily="2" charset="-122"/>
              </a:rPr>
              <a:t>? </a:t>
            </a:r>
          </a:p>
        </p:txBody>
      </p:sp>
      <p:grpSp>
        <p:nvGrpSpPr>
          <p:cNvPr id="14339" name="Group 47"/>
          <p:cNvGrpSpPr>
            <a:grpSpLocks/>
          </p:cNvGrpSpPr>
          <p:nvPr/>
        </p:nvGrpSpPr>
        <p:grpSpPr bwMode="auto">
          <a:xfrm>
            <a:off x="2846388" y="4295775"/>
            <a:ext cx="2090737" cy="1196975"/>
            <a:chOff x="1667" y="2706"/>
            <a:chExt cx="1317" cy="810"/>
          </a:xfrm>
        </p:grpSpPr>
        <p:sp>
          <p:nvSpPr>
            <p:cNvPr id="14362" name="AutoShape 39"/>
            <p:cNvSpPr>
              <a:spLocks noChangeArrowheads="1"/>
            </p:cNvSpPr>
            <p:nvPr/>
          </p:nvSpPr>
          <p:spPr bwMode="gray">
            <a:xfrm>
              <a:off x="1701" y="2706"/>
              <a:ext cx="1215" cy="810"/>
            </a:xfrm>
            <a:prstGeom prst="roundRect">
              <a:avLst>
                <a:gd name="adj" fmla="val 16667"/>
              </a:avLst>
            </a:prstGeom>
            <a:solidFill>
              <a:srgbClr val="B9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14363" name="Oval 40"/>
            <p:cNvSpPr>
              <a:spLocks noChangeArrowheads="1"/>
            </p:cNvSpPr>
            <p:nvPr/>
          </p:nvSpPr>
          <p:spPr bwMode="gray">
            <a:xfrm>
              <a:off x="1801" y="2773"/>
              <a:ext cx="1015" cy="676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 sz="3200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14364" name="Text Box 84"/>
            <p:cNvSpPr>
              <a:spLocks noChangeArrowheads="1"/>
            </p:cNvSpPr>
            <p:nvPr/>
          </p:nvSpPr>
          <p:spPr bwMode="auto">
            <a:xfrm>
              <a:off x="1667" y="2782"/>
              <a:ext cx="1317" cy="71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kumimoji="0" lang="zh-CN" altLang="en-US" sz="2800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数据管理 与运用</a:t>
              </a:r>
              <a:endParaRPr kumimoji="0" lang="en-US" altLang="zh-CN" i="0">
                <a:solidFill>
                  <a:srgbClr val="FFFFFF"/>
                </a:solidFill>
                <a:ea typeface="华文中宋" pitchFamily="2" charset="-122"/>
              </a:endParaRPr>
            </a:p>
          </p:txBody>
        </p:sp>
      </p:grpSp>
      <p:grpSp>
        <p:nvGrpSpPr>
          <p:cNvPr id="14340" name="Group 28"/>
          <p:cNvGrpSpPr>
            <a:grpSpLocks/>
          </p:cNvGrpSpPr>
          <p:nvPr/>
        </p:nvGrpSpPr>
        <p:grpSpPr bwMode="auto">
          <a:xfrm>
            <a:off x="2879725" y="2311400"/>
            <a:ext cx="1981200" cy="1466850"/>
            <a:chOff x="2104" y="2051"/>
            <a:chExt cx="1248" cy="924"/>
          </a:xfrm>
        </p:grpSpPr>
        <p:sp>
          <p:nvSpPr>
            <p:cNvPr id="14359" name="AutoShape 39"/>
            <p:cNvSpPr>
              <a:spLocks noChangeArrowheads="1"/>
            </p:cNvSpPr>
            <p:nvPr/>
          </p:nvSpPr>
          <p:spPr bwMode="gray">
            <a:xfrm>
              <a:off x="2104" y="2051"/>
              <a:ext cx="1215" cy="924"/>
            </a:xfrm>
            <a:prstGeom prst="can">
              <a:avLst>
                <a:gd name="adj" fmla="val 25000"/>
              </a:avLst>
            </a:prstGeom>
            <a:solidFill>
              <a:srgbClr val="B9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14360" name="Oval 40"/>
            <p:cNvSpPr>
              <a:spLocks noChangeArrowheads="1"/>
            </p:cNvSpPr>
            <p:nvPr/>
          </p:nvSpPr>
          <p:spPr bwMode="gray">
            <a:xfrm>
              <a:off x="2204" y="2127"/>
              <a:ext cx="1015" cy="771"/>
            </a:xfrm>
            <a:prstGeom prst="can">
              <a:avLst>
                <a:gd name="adj" fmla="val 11542"/>
              </a:avLst>
            </a:prstGeom>
            <a:solidFill>
              <a:srgbClr val="00800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 sz="3200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14361" name="Text Box 84"/>
            <p:cNvSpPr>
              <a:spLocks noChangeArrowheads="1"/>
            </p:cNvSpPr>
            <p:nvPr/>
          </p:nvSpPr>
          <p:spPr bwMode="auto">
            <a:xfrm>
              <a:off x="2105" y="2230"/>
              <a:ext cx="1247" cy="457"/>
            </a:xfrm>
            <a:prstGeom prst="can">
              <a:avLst>
                <a:gd name="adj" fmla="val 1326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kumimoji="0" lang="zh-CN" altLang="en-US" sz="3200" i="0">
                  <a:solidFill>
                    <a:srgbClr val="FFFFFF"/>
                  </a:solidFill>
                  <a:ea typeface="华文中宋" pitchFamily="2" charset="-122"/>
                </a:rPr>
                <a:t>数据库</a:t>
              </a:r>
            </a:p>
          </p:txBody>
        </p:sp>
      </p:grpSp>
      <p:grpSp>
        <p:nvGrpSpPr>
          <p:cNvPr id="14341" name="Group 27"/>
          <p:cNvGrpSpPr>
            <a:grpSpLocks/>
          </p:cNvGrpSpPr>
          <p:nvPr/>
        </p:nvGrpSpPr>
        <p:grpSpPr bwMode="auto">
          <a:xfrm>
            <a:off x="584200" y="2530475"/>
            <a:ext cx="1331913" cy="976313"/>
            <a:chOff x="1527" y="2180"/>
            <a:chExt cx="839" cy="615"/>
          </a:xfrm>
        </p:grpSpPr>
        <p:sp>
          <p:nvSpPr>
            <p:cNvPr id="20" name="AutoShape 39"/>
            <p:cNvSpPr>
              <a:spLocks noChangeArrowheads="1"/>
            </p:cNvSpPr>
            <p:nvPr/>
          </p:nvSpPr>
          <p:spPr bwMode="gray">
            <a:xfrm>
              <a:off x="1527" y="2180"/>
              <a:ext cx="839" cy="615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CN" altLang="en-US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14357" name="Oval 40"/>
            <p:cNvSpPr>
              <a:spLocks noChangeArrowheads="1"/>
            </p:cNvSpPr>
            <p:nvPr/>
          </p:nvSpPr>
          <p:spPr bwMode="gray">
            <a:xfrm>
              <a:off x="1596" y="2231"/>
              <a:ext cx="701" cy="513"/>
            </a:xfrm>
            <a:prstGeom prst="ellipse">
              <a:avLst/>
            </a:prstGeom>
            <a:solidFill>
              <a:srgbClr val="80008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14358" name="Text Box 84"/>
            <p:cNvSpPr txBox="1">
              <a:spLocks noChangeArrowheads="1"/>
            </p:cNvSpPr>
            <p:nvPr/>
          </p:nvSpPr>
          <p:spPr bwMode="auto">
            <a:xfrm>
              <a:off x="1599" y="2343"/>
              <a:ext cx="69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数据</a:t>
              </a:r>
            </a:p>
          </p:txBody>
        </p:sp>
      </p:grpSp>
      <p:grpSp>
        <p:nvGrpSpPr>
          <p:cNvPr id="14342" name="Group 34"/>
          <p:cNvGrpSpPr>
            <a:grpSpLocks/>
          </p:cNvGrpSpPr>
          <p:nvPr/>
        </p:nvGrpSpPr>
        <p:grpSpPr bwMode="auto">
          <a:xfrm>
            <a:off x="5927725" y="906463"/>
            <a:ext cx="2384425" cy="4359275"/>
            <a:chOff x="3779" y="940"/>
            <a:chExt cx="1502" cy="2746"/>
          </a:xfrm>
        </p:grpSpPr>
        <p:sp>
          <p:nvSpPr>
            <p:cNvPr id="14353" name="AutoShape 39"/>
            <p:cNvSpPr>
              <a:spLocks noChangeArrowheads="1"/>
            </p:cNvSpPr>
            <p:nvPr/>
          </p:nvSpPr>
          <p:spPr bwMode="gray">
            <a:xfrm>
              <a:off x="3779" y="940"/>
              <a:ext cx="1502" cy="2746"/>
            </a:xfrm>
            <a:prstGeom prst="can">
              <a:avLst>
                <a:gd name="adj" fmla="val 14914"/>
              </a:avLst>
            </a:prstGeom>
            <a:solidFill>
              <a:srgbClr val="B9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14354" name="Oval 40"/>
            <p:cNvSpPr>
              <a:spLocks noChangeArrowheads="1"/>
            </p:cNvSpPr>
            <p:nvPr/>
          </p:nvSpPr>
          <p:spPr bwMode="gray">
            <a:xfrm>
              <a:off x="3903" y="1040"/>
              <a:ext cx="1254" cy="2518"/>
            </a:xfrm>
            <a:prstGeom prst="can">
              <a:avLst>
                <a:gd name="adj" fmla="val 17179"/>
              </a:avLst>
            </a:prstGeom>
            <a:solidFill>
              <a:srgbClr val="00800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 sz="3200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14355" name="Text Box 84"/>
            <p:cNvSpPr>
              <a:spLocks noChangeArrowheads="1"/>
            </p:cNvSpPr>
            <p:nvPr/>
          </p:nvSpPr>
          <p:spPr bwMode="auto">
            <a:xfrm>
              <a:off x="4022" y="1943"/>
              <a:ext cx="1004" cy="586"/>
            </a:xfrm>
            <a:prstGeom prst="can">
              <a:avLst>
                <a:gd name="adj" fmla="val 250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kumimoji="0" lang="zh-CN" altLang="en-US" sz="3200" i="0">
                  <a:solidFill>
                    <a:srgbClr val="FFFFFF"/>
                  </a:solidFill>
                  <a:ea typeface="华文中宋" pitchFamily="2" charset="-122"/>
                </a:rPr>
                <a:t>大数据</a:t>
              </a:r>
            </a:p>
          </p:txBody>
        </p:sp>
      </p:grpSp>
      <p:sp>
        <p:nvSpPr>
          <p:cNvPr id="14343" name="AutoShape 35"/>
          <p:cNvSpPr>
            <a:spLocks noChangeArrowheads="1"/>
          </p:cNvSpPr>
          <p:nvPr/>
        </p:nvSpPr>
        <p:spPr bwMode="auto">
          <a:xfrm>
            <a:off x="1998663" y="2868613"/>
            <a:ext cx="795337" cy="255587"/>
          </a:xfrm>
          <a:prstGeom prst="rightArrow">
            <a:avLst>
              <a:gd name="adj1" fmla="val 50000"/>
              <a:gd name="adj2" fmla="val 7779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i="0"/>
          </a:p>
        </p:txBody>
      </p:sp>
      <p:sp>
        <p:nvSpPr>
          <p:cNvPr id="14344" name="Text Box 36"/>
          <p:cNvSpPr txBox="1">
            <a:spLocks noChangeArrowheads="1"/>
          </p:cNvSpPr>
          <p:nvPr/>
        </p:nvSpPr>
        <p:spPr bwMode="auto">
          <a:xfrm>
            <a:off x="1968500" y="2205038"/>
            <a:ext cx="82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i="0"/>
              <a:t>数据聚集</a:t>
            </a:r>
          </a:p>
        </p:txBody>
      </p:sp>
      <p:sp>
        <p:nvSpPr>
          <p:cNvPr id="14345" name="AutoShape 37"/>
          <p:cNvSpPr>
            <a:spLocks noChangeArrowheads="1"/>
          </p:cNvSpPr>
          <p:nvPr/>
        </p:nvSpPr>
        <p:spPr bwMode="auto">
          <a:xfrm>
            <a:off x="3697288" y="3792538"/>
            <a:ext cx="314325" cy="523875"/>
          </a:xfrm>
          <a:prstGeom prst="upDownArrow">
            <a:avLst>
              <a:gd name="adj1" fmla="val 50000"/>
              <a:gd name="adj2" fmla="val 33333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1" hangingPunct="1"/>
            <a:endParaRPr lang="zh-CN" altLang="en-US" i="0"/>
          </a:p>
        </p:txBody>
      </p:sp>
      <p:sp>
        <p:nvSpPr>
          <p:cNvPr id="14346" name="AutoShape 38"/>
          <p:cNvSpPr>
            <a:spLocks noChangeArrowheads="1"/>
          </p:cNvSpPr>
          <p:nvPr/>
        </p:nvSpPr>
        <p:spPr bwMode="auto">
          <a:xfrm>
            <a:off x="4922838" y="2889250"/>
            <a:ext cx="795337" cy="255588"/>
          </a:xfrm>
          <a:prstGeom prst="rightArrow">
            <a:avLst>
              <a:gd name="adj1" fmla="val 50000"/>
              <a:gd name="adj2" fmla="val 7779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i="0"/>
          </a:p>
        </p:txBody>
      </p:sp>
      <p:sp>
        <p:nvSpPr>
          <p:cNvPr id="14347" name="Text Box 39"/>
          <p:cNvSpPr txBox="1">
            <a:spLocks noChangeArrowheads="1"/>
          </p:cNvSpPr>
          <p:nvPr/>
        </p:nvSpPr>
        <p:spPr bwMode="auto">
          <a:xfrm>
            <a:off x="4892675" y="2225675"/>
            <a:ext cx="82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i="0"/>
              <a:t>数据获取</a:t>
            </a:r>
          </a:p>
        </p:txBody>
      </p:sp>
      <p:grpSp>
        <p:nvGrpSpPr>
          <p:cNvPr id="14348" name="Group 46"/>
          <p:cNvGrpSpPr>
            <a:grpSpLocks/>
          </p:cNvGrpSpPr>
          <p:nvPr/>
        </p:nvGrpSpPr>
        <p:grpSpPr bwMode="auto">
          <a:xfrm>
            <a:off x="6094413" y="5532438"/>
            <a:ext cx="2085975" cy="1203325"/>
            <a:chOff x="3722" y="3414"/>
            <a:chExt cx="1314" cy="758"/>
          </a:xfrm>
        </p:grpSpPr>
        <p:sp>
          <p:nvSpPr>
            <p:cNvPr id="14350" name="AutoShape 39"/>
            <p:cNvSpPr>
              <a:spLocks noChangeArrowheads="1"/>
            </p:cNvSpPr>
            <p:nvPr/>
          </p:nvSpPr>
          <p:spPr bwMode="gray">
            <a:xfrm>
              <a:off x="3754" y="3414"/>
              <a:ext cx="1215" cy="758"/>
            </a:xfrm>
            <a:prstGeom prst="roundRect">
              <a:avLst>
                <a:gd name="adj" fmla="val 16667"/>
              </a:avLst>
            </a:prstGeom>
            <a:solidFill>
              <a:srgbClr val="B9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14351" name="Oval 40"/>
            <p:cNvSpPr>
              <a:spLocks noChangeArrowheads="1"/>
            </p:cNvSpPr>
            <p:nvPr/>
          </p:nvSpPr>
          <p:spPr bwMode="gray">
            <a:xfrm>
              <a:off x="3854" y="3476"/>
              <a:ext cx="1015" cy="633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zh-CN" altLang="en-US" sz="3200" i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14352" name="Text Box 84"/>
            <p:cNvSpPr>
              <a:spLocks noChangeArrowheads="1"/>
            </p:cNvSpPr>
            <p:nvPr/>
          </p:nvSpPr>
          <p:spPr bwMode="auto">
            <a:xfrm>
              <a:off x="3722" y="3466"/>
              <a:ext cx="1314" cy="665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kumimoji="0" lang="zh-CN" altLang="en-US" sz="2800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发现</a:t>
              </a:r>
            </a:p>
            <a:p>
              <a:pPr algn="ctr" eaLnBrk="1" hangingPunct="1"/>
              <a:r>
                <a:rPr kumimoji="0" lang="zh-CN" altLang="en-US" sz="2800" i="0">
                  <a:solidFill>
                    <a:srgbClr val="FFFFFF"/>
                  </a:solidFill>
                  <a:latin typeface="宋体" pitchFamily="2" charset="-122"/>
                  <a:ea typeface="华文中宋" pitchFamily="2" charset="-122"/>
                </a:rPr>
                <a:t>数据价值</a:t>
              </a:r>
            </a:p>
          </p:txBody>
        </p:sp>
      </p:grpSp>
      <p:sp>
        <p:nvSpPr>
          <p:cNvPr id="14349" name="AutoShape 48"/>
          <p:cNvSpPr>
            <a:spLocks noChangeArrowheads="1"/>
          </p:cNvSpPr>
          <p:nvPr/>
        </p:nvSpPr>
        <p:spPr bwMode="auto">
          <a:xfrm>
            <a:off x="6975475" y="5200650"/>
            <a:ext cx="330200" cy="465138"/>
          </a:xfrm>
          <a:prstGeom prst="downArrow">
            <a:avLst>
              <a:gd name="adj1" fmla="val 50000"/>
              <a:gd name="adj2" fmla="val 35216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1" hangingPunct="1"/>
            <a:endParaRPr lang="zh-CN" altLang="en-US" i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30384</TotalTime>
  <Words>4725</Words>
  <Application>Microsoft Office PowerPoint</Application>
  <PresentationFormat>全屏显示(4:3)</PresentationFormat>
  <Paragraphs>811</Paragraphs>
  <Slides>72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72</vt:i4>
      </vt:variant>
    </vt:vector>
  </HeadingPairs>
  <TitlesOfParts>
    <vt:vector size="90" baseType="lpstr">
      <vt:lpstr>Arial</vt:lpstr>
      <vt:lpstr>宋体</vt:lpstr>
      <vt:lpstr>Times New Roman</vt:lpstr>
      <vt:lpstr>隶书</vt:lpstr>
      <vt:lpstr>黑体</vt:lpstr>
      <vt:lpstr>楷体_GB2312</vt:lpstr>
      <vt:lpstr>华文中宋</vt:lpstr>
      <vt:lpstr>华文新魏</vt:lpstr>
      <vt:lpstr>Wingdings</vt:lpstr>
      <vt:lpstr>Tahoma</vt:lpstr>
      <vt:lpstr>华文隶书</vt:lpstr>
      <vt:lpstr>Wingdings 2</vt:lpstr>
      <vt:lpstr>SymbolMT</vt:lpstr>
      <vt:lpstr>楷体</vt:lpstr>
      <vt:lpstr>Symbol</vt:lpstr>
      <vt:lpstr>自定义设计方案</vt:lpstr>
      <vt:lpstr>Microsoft Clip Gallery</vt:lpstr>
      <vt:lpstr>Flash 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数据管理技术的三个发展阶段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三个世界的划分</vt:lpstr>
      <vt:lpstr>三个世界与两类模型</vt:lpstr>
      <vt:lpstr>现实世界中客观对象的抽象过程</vt:lpstr>
      <vt:lpstr>概念模型</vt:lpstr>
      <vt:lpstr>概念模型</vt:lpstr>
      <vt:lpstr>信息世界中的基本概念</vt:lpstr>
      <vt:lpstr>信息世界中的基本概念(续)</vt:lpstr>
      <vt:lpstr>信息世界中的基本概念(续)</vt:lpstr>
      <vt:lpstr>概念模型的一种表示方法</vt:lpstr>
      <vt:lpstr>E-R图</vt:lpstr>
      <vt:lpstr>E-R图(续)</vt:lpstr>
      <vt:lpstr>两个实体型之间的联系</vt:lpstr>
      <vt:lpstr>两个实体型之间的联系</vt:lpstr>
      <vt:lpstr>联系的表示方法示例</vt:lpstr>
      <vt:lpstr>联系的属性</vt:lpstr>
      <vt:lpstr>幻灯片 39</vt:lpstr>
      <vt:lpstr>幻灯片 40</vt:lpstr>
      <vt:lpstr>E-R图示例</vt:lpstr>
      <vt:lpstr>一个工厂物资管理实例</vt:lpstr>
      <vt:lpstr>一个工厂物资管理实例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例：学生信息管理系统</vt:lpstr>
      <vt:lpstr>画E-R图</vt:lpstr>
      <vt:lpstr>幻灯片 59</vt:lpstr>
      <vt:lpstr>关系表实例</vt:lpstr>
      <vt:lpstr>作业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</vt:vector>
  </TitlesOfParts>
  <Company>哈尔滨工业大学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RXLI</dc:creator>
  <cp:lastModifiedBy>Windows 用户</cp:lastModifiedBy>
  <cp:revision>1562</cp:revision>
  <dcterms:created xsi:type="dcterms:W3CDTF">1999-01-12T07:01:06Z</dcterms:created>
  <dcterms:modified xsi:type="dcterms:W3CDTF">2019-01-14T08:12:53Z</dcterms:modified>
</cp:coreProperties>
</file>