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0" r:id="rId2"/>
  </p:sldMasterIdLst>
  <p:notesMasterIdLst>
    <p:notesMasterId r:id="rId55"/>
  </p:notesMasterIdLst>
  <p:handoutMasterIdLst>
    <p:handoutMasterId r:id="rId56"/>
  </p:handoutMasterIdLst>
  <p:sldIdLst>
    <p:sldId id="912" r:id="rId3"/>
    <p:sldId id="913" r:id="rId4"/>
    <p:sldId id="914" r:id="rId5"/>
    <p:sldId id="915" r:id="rId6"/>
    <p:sldId id="916" r:id="rId7"/>
    <p:sldId id="917" r:id="rId8"/>
    <p:sldId id="918" r:id="rId9"/>
    <p:sldId id="919" r:id="rId10"/>
    <p:sldId id="920" r:id="rId11"/>
    <p:sldId id="921" r:id="rId12"/>
    <p:sldId id="922" r:id="rId13"/>
    <p:sldId id="923" r:id="rId14"/>
    <p:sldId id="924" r:id="rId15"/>
    <p:sldId id="925" r:id="rId16"/>
    <p:sldId id="926" r:id="rId17"/>
    <p:sldId id="927" r:id="rId18"/>
    <p:sldId id="928" r:id="rId19"/>
    <p:sldId id="929" r:id="rId20"/>
    <p:sldId id="930" r:id="rId21"/>
    <p:sldId id="931" r:id="rId22"/>
    <p:sldId id="933" r:id="rId23"/>
    <p:sldId id="934" r:id="rId24"/>
    <p:sldId id="935" r:id="rId25"/>
    <p:sldId id="936" r:id="rId26"/>
    <p:sldId id="937" r:id="rId27"/>
    <p:sldId id="938" r:id="rId28"/>
    <p:sldId id="939" r:id="rId29"/>
    <p:sldId id="940" r:id="rId30"/>
    <p:sldId id="941" r:id="rId31"/>
    <p:sldId id="942" r:id="rId32"/>
    <p:sldId id="943" r:id="rId33"/>
    <p:sldId id="944" r:id="rId34"/>
    <p:sldId id="945" r:id="rId35"/>
    <p:sldId id="946" r:id="rId36"/>
    <p:sldId id="947" r:id="rId37"/>
    <p:sldId id="948" r:id="rId38"/>
    <p:sldId id="949" r:id="rId39"/>
    <p:sldId id="950" r:id="rId40"/>
    <p:sldId id="951" r:id="rId41"/>
    <p:sldId id="952" r:id="rId42"/>
    <p:sldId id="953" r:id="rId43"/>
    <p:sldId id="964" r:id="rId44"/>
    <p:sldId id="954" r:id="rId45"/>
    <p:sldId id="955" r:id="rId46"/>
    <p:sldId id="956" r:id="rId47"/>
    <p:sldId id="957" r:id="rId48"/>
    <p:sldId id="958" r:id="rId49"/>
    <p:sldId id="959" r:id="rId50"/>
    <p:sldId id="960" r:id="rId51"/>
    <p:sldId id="961" r:id="rId52"/>
    <p:sldId id="962" r:id="rId53"/>
    <p:sldId id="963" r:id="rId54"/>
  </p:sldIdLst>
  <p:sldSz cx="9144000" cy="6858000" type="screen4x3"/>
  <p:notesSz cx="10234613" cy="7099300"/>
  <p:defaultTextStyle>
    <a:defPPr>
      <a:defRPr lang="zh-CN"/>
    </a:defPPr>
    <a:lvl1pPr algn="l" rtl="0" eaLnBrk="0" fontAlgn="base" hangingPunct="0">
      <a:spcBef>
        <a:spcPct val="0"/>
      </a:spcBef>
      <a:spcAft>
        <a:spcPct val="0"/>
      </a:spcAft>
      <a:defRPr kumimoji="1" sz="2000" b="1" i="1"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umimoji="1" sz="2000" b="1" i="1"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umimoji="1" sz="2000" b="1" i="1"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umimoji="1" sz="2000" b="1" i="1"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umimoji="1" sz="2000" b="1" i="1" kern="1200">
        <a:solidFill>
          <a:schemeClr val="tx1"/>
        </a:solidFill>
        <a:latin typeface="Arial" pitchFamily="34" charset="0"/>
        <a:ea typeface="宋体" pitchFamily="2" charset="-122"/>
        <a:cs typeface="+mn-cs"/>
      </a:defRPr>
    </a:lvl5pPr>
    <a:lvl6pPr marL="2286000" algn="l" defTabSz="914400" rtl="0" eaLnBrk="1" latinLnBrk="0" hangingPunct="1">
      <a:defRPr kumimoji="1" sz="2000" b="1" i="1" kern="1200">
        <a:solidFill>
          <a:schemeClr val="tx1"/>
        </a:solidFill>
        <a:latin typeface="Arial" pitchFamily="34" charset="0"/>
        <a:ea typeface="宋体" pitchFamily="2" charset="-122"/>
        <a:cs typeface="+mn-cs"/>
      </a:defRPr>
    </a:lvl6pPr>
    <a:lvl7pPr marL="2743200" algn="l" defTabSz="914400" rtl="0" eaLnBrk="1" latinLnBrk="0" hangingPunct="1">
      <a:defRPr kumimoji="1" sz="2000" b="1" i="1" kern="1200">
        <a:solidFill>
          <a:schemeClr val="tx1"/>
        </a:solidFill>
        <a:latin typeface="Arial" pitchFamily="34" charset="0"/>
        <a:ea typeface="宋体" pitchFamily="2" charset="-122"/>
        <a:cs typeface="+mn-cs"/>
      </a:defRPr>
    </a:lvl7pPr>
    <a:lvl8pPr marL="3200400" algn="l" defTabSz="914400" rtl="0" eaLnBrk="1" latinLnBrk="0" hangingPunct="1">
      <a:defRPr kumimoji="1" sz="2000" b="1" i="1" kern="1200">
        <a:solidFill>
          <a:schemeClr val="tx1"/>
        </a:solidFill>
        <a:latin typeface="Arial" pitchFamily="34" charset="0"/>
        <a:ea typeface="宋体" pitchFamily="2" charset="-122"/>
        <a:cs typeface="+mn-cs"/>
      </a:defRPr>
    </a:lvl8pPr>
    <a:lvl9pPr marL="3657600" algn="l" defTabSz="914400" rtl="0" eaLnBrk="1" latinLnBrk="0" hangingPunct="1">
      <a:defRPr kumimoji="1" sz="2000" b="1" i="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00"/>
    <a:srgbClr val="DDDDFF"/>
    <a:srgbClr val="FFFFEF"/>
    <a:srgbClr val="0099FF"/>
    <a:srgbClr val="292929"/>
    <a:srgbClr val="DDDDDD"/>
    <a:srgbClr val="CCFFCC"/>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58" autoAdjust="0"/>
    <p:restoredTop sz="90196" autoAdjust="0"/>
  </p:normalViewPr>
  <p:slideViewPr>
    <p:cSldViewPr snapToGrid="0">
      <p:cViewPr varScale="1">
        <p:scale>
          <a:sx n="68" d="100"/>
          <a:sy n="68" d="100"/>
        </p:scale>
        <p:origin x="-138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1452" y="-72"/>
      </p:cViewPr>
      <p:guideLst>
        <p:guide orient="horz" pos="2236"/>
        <p:guide pos="322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defRPr sz="1300" b="0" i="0">
                <a:latin typeface="Arial" charset="0"/>
                <a:ea typeface="隶书" pitchFamily="49" charset="-122"/>
              </a:defRPr>
            </a:lvl1pPr>
          </a:lstStyle>
          <a:p>
            <a:pPr>
              <a:defRPr/>
            </a:pPr>
            <a:endParaRPr lang="en-US" altLang="zh-CN"/>
          </a:p>
        </p:txBody>
      </p:sp>
      <p:sp>
        <p:nvSpPr>
          <p:cNvPr id="22531" name="Rectangle 3"/>
          <p:cNvSpPr>
            <a:spLocks noGrp="1" noChangeArrowheads="1"/>
          </p:cNvSpPr>
          <p:nvPr>
            <p:ph type="dt" sz="quarter" idx="1"/>
          </p:nvPr>
        </p:nvSpPr>
        <p:spPr bwMode="auto">
          <a:xfrm>
            <a:off x="5799138"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defRPr sz="1300" b="0" i="0">
                <a:latin typeface="Arial" charset="0"/>
                <a:ea typeface="隶书" pitchFamily="49" charset="-122"/>
              </a:defRPr>
            </a:lvl1pPr>
          </a:lstStyle>
          <a:p>
            <a:pPr>
              <a:defRPr/>
            </a:pPr>
            <a:endParaRPr lang="en-US" altLang="zh-CN"/>
          </a:p>
        </p:txBody>
      </p:sp>
      <p:sp>
        <p:nvSpPr>
          <p:cNvPr id="22532" name="Rectangle 4"/>
          <p:cNvSpPr>
            <a:spLocks noGrp="1" noChangeArrowheads="1"/>
          </p:cNvSpPr>
          <p:nvPr>
            <p:ph type="ftr" sz="quarter" idx="2"/>
          </p:nvPr>
        </p:nvSpPr>
        <p:spPr bwMode="auto">
          <a:xfrm>
            <a:off x="0" y="6743700"/>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defRPr sz="1300" b="0" i="0">
                <a:latin typeface="Arial" charset="0"/>
                <a:ea typeface="隶书" pitchFamily="49" charset="-122"/>
              </a:defRPr>
            </a:lvl1pPr>
          </a:lstStyle>
          <a:p>
            <a:pPr>
              <a:defRPr/>
            </a:pPr>
            <a:endParaRPr lang="en-US" altLang="zh-CN"/>
          </a:p>
        </p:txBody>
      </p:sp>
      <p:sp>
        <p:nvSpPr>
          <p:cNvPr id="22533" name="Rectangle 5"/>
          <p:cNvSpPr>
            <a:spLocks noGrp="1" noChangeArrowheads="1"/>
          </p:cNvSpPr>
          <p:nvPr>
            <p:ph type="sldNum" sz="quarter" idx="3"/>
          </p:nvPr>
        </p:nvSpPr>
        <p:spPr bwMode="auto">
          <a:xfrm>
            <a:off x="5799138" y="6743700"/>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defRPr sz="1300" b="0" i="0">
                <a:ea typeface="隶书" pitchFamily="49" charset="-122"/>
              </a:defRPr>
            </a:lvl1pPr>
          </a:lstStyle>
          <a:p>
            <a:fld id="{272C5FFB-AFBC-459E-A597-78054F11F17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defRPr sz="1300" b="0" i="0">
                <a:latin typeface="Times New Roman" pitchFamily="18" charset="0"/>
                <a:ea typeface="宋体" charset="-122"/>
              </a:defRPr>
            </a:lvl1pPr>
          </a:lstStyle>
          <a:p>
            <a:pPr>
              <a:defRPr/>
            </a:pPr>
            <a:endParaRPr lang="en-US" altLang="zh-CN"/>
          </a:p>
        </p:txBody>
      </p:sp>
      <p:sp>
        <p:nvSpPr>
          <p:cNvPr id="43011" name="Rectangle 3"/>
          <p:cNvSpPr>
            <a:spLocks noGrp="1" noChangeArrowheads="1"/>
          </p:cNvSpPr>
          <p:nvPr>
            <p:ph type="dt"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defRPr sz="1300" b="0" i="0">
                <a:latin typeface="Times New Roman" pitchFamily="18" charset="0"/>
                <a:ea typeface="宋体" charset="-122"/>
              </a:defRPr>
            </a:lvl1pPr>
          </a:lstStyle>
          <a:p>
            <a:pPr>
              <a:defRPr/>
            </a:pPr>
            <a:endParaRPr lang="en-US" altLang="zh-CN"/>
          </a:p>
        </p:txBody>
      </p:sp>
      <p:sp>
        <p:nvSpPr>
          <p:cNvPr id="3076" name="Rectangle 4"/>
          <p:cNvSpPr>
            <a:spLocks noRo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014" name="Rectangle 6"/>
          <p:cNvSpPr>
            <a:spLocks noGrp="1" noChangeArrowheads="1"/>
          </p:cNvSpPr>
          <p:nvPr>
            <p:ph type="ftr" sz="quarter" idx="4"/>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defRPr sz="1300" b="0" i="0">
                <a:latin typeface="Times New Roman" pitchFamily="18" charset="0"/>
                <a:ea typeface="宋体"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defRPr sz="1300" b="0" i="0">
                <a:latin typeface="Times New Roman" pitchFamily="18" charset="0"/>
              </a:defRPr>
            </a:lvl1pPr>
          </a:lstStyle>
          <a:p>
            <a:fld id="{FA79F42A-4E80-418A-8D92-9248AF0C5BF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noChangeArrowheads="1"/>
          </p:cNvSpPr>
          <p:nvPr/>
        </p:nvSpPr>
        <p:spPr bwMode="auto">
          <a:xfrm>
            <a:off x="5797550" y="6742113"/>
            <a:ext cx="4435475" cy="355600"/>
          </a:xfrm>
          <a:prstGeom prst="rect">
            <a:avLst/>
          </a:prstGeom>
          <a:noFill/>
          <a:ln w="9525">
            <a:noFill/>
            <a:miter lim="800000"/>
            <a:headEnd/>
            <a:tailEnd/>
          </a:ln>
        </p:spPr>
        <p:txBody>
          <a:bodyPr lIns="99048" tIns="49524" rIns="99048" bIns="49524" anchor="b"/>
          <a:lstStyle/>
          <a:p>
            <a:pPr algn="r" defTabSz="990600" eaLnBrk="1" hangingPunct="1"/>
            <a:fld id="{C70280D2-2017-4D58-8796-DD4371018B8A}" type="slidenum">
              <a:rPr lang="en-US" altLang="zh-CN" sz="1300" b="0" i="0">
                <a:latin typeface="Times New Roman" pitchFamily="18" charset="0"/>
              </a:rPr>
              <a:pPr algn="r" defTabSz="990600" eaLnBrk="1" hangingPunct="1"/>
              <a:t>1</a:t>
            </a:fld>
            <a:endParaRPr lang="en-US" altLang="zh-CN" sz="1300" b="0" i="0">
              <a:latin typeface="Times New Roman" pitchFamily="18" charset="0"/>
            </a:endParaRPr>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p:spPr>
        <p:txBody>
          <a:bodyPr/>
          <a:lstStyle/>
          <a:p>
            <a:r>
              <a:rPr lang="en-US" altLang="zh-CN" smtClean="0"/>
              <a:t>17</a:t>
            </a:r>
            <a:r>
              <a:rPr lang="zh-CN" altLang="en-US" smtClean="0"/>
              <a:t>位数：可分解为两个数的乘积</a:t>
            </a:r>
          </a:p>
          <a:p>
            <a:r>
              <a:rPr lang="zh-CN" altLang="en-US" smtClean="0"/>
              <a:t>找真因子，</a:t>
            </a:r>
            <a:r>
              <a:rPr lang="en-US" altLang="zh-CN" smtClean="0"/>
              <a:t>1</a:t>
            </a:r>
            <a:r>
              <a:rPr lang="zh-CN" altLang="en-US" smtClean="0"/>
              <a:t>不是真因子</a:t>
            </a:r>
          </a:p>
          <a:p>
            <a:r>
              <a:rPr lang="zh-CN" altLang="en-US" smtClean="0"/>
              <a:t>一个合数分解成为两个质数之积</a:t>
            </a:r>
          </a:p>
          <a:p>
            <a:r>
              <a:rPr lang="en-US" altLang="zh-CN" smtClean="0"/>
              <a:t>86400</a:t>
            </a:r>
            <a:r>
              <a:rPr lang="zh-CN" altLang="en-US" smtClean="0"/>
              <a:t>一天的秒数</a:t>
            </a:r>
          </a:p>
          <a:p>
            <a:r>
              <a:rPr kumimoji="1" lang="zh-CN" altLang="en-US" b="1" smtClean="0"/>
              <a:t>最小的真因子不会超过</a:t>
            </a:r>
            <a:r>
              <a:rPr kumimoji="1" lang="en-US" altLang="zh-CN" b="1" smtClean="0"/>
              <a:t>9</a:t>
            </a:r>
            <a:r>
              <a:rPr kumimoji="1" lang="zh-CN" altLang="en-US" b="1" smtClean="0"/>
              <a:t>位，若超过，则该数为</a:t>
            </a:r>
            <a:r>
              <a:rPr kumimoji="1" lang="en-US" altLang="zh-CN" b="1" smtClean="0"/>
              <a:t>18</a:t>
            </a:r>
            <a:r>
              <a:rPr kumimoji="1" lang="zh-CN" altLang="en-US" b="1" smtClean="0"/>
              <a:t>位</a:t>
            </a:r>
          </a:p>
          <a:p>
            <a:r>
              <a:rPr kumimoji="1" lang="zh-CN" altLang="en-US" smtClean="0"/>
              <a:t>串行与并行，时间与空间，折衷</a:t>
            </a:r>
          </a:p>
          <a:p>
            <a:r>
              <a:rPr kumimoji="1" lang="zh-CN" altLang="en-US" smtClean="0"/>
              <a:t>算法</a:t>
            </a:r>
            <a:r>
              <a:rPr kumimoji="1" lang="en-US" altLang="zh-CN" smtClean="0"/>
              <a:t>2</a:t>
            </a:r>
            <a:r>
              <a:rPr kumimoji="1" lang="zh-CN" altLang="en-US" smtClean="0"/>
              <a:t>采用了并行算法，大并行机的模拟</a:t>
            </a:r>
            <a:endParaRPr lang="zh-CN" altLang="en-US" smtClean="0"/>
          </a:p>
        </p:txBody>
      </p:sp>
      <p:sp>
        <p:nvSpPr>
          <p:cNvPr id="36868" name="灯片编号占位符 3"/>
          <p:cNvSpPr>
            <a:spLocks noGrp="1"/>
          </p:cNvSpPr>
          <p:nvPr>
            <p:ph type="sldNum" sz="quarter" idx="5"/>
          </p:nvPr>
        </p:nvSpPr>
        <p:spPr>
          <a:noFill/>
        </p:spPr>
        <p:txBody>
          <a:bodyPr/>
          <a:lstStyle/>
          <a:p>
            <a:fld id="{85ADE2B5-80BF-4AC8-AB03-C92A1E18186A}" type="slidenum">
              <a:rPr lang="zh-CN" altLang="en-US"/>
              <a:pPr/>
              <a:t>22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r>
              <a:rPr kumimoji="1" lang="zh-CN" altLang="en-US" b="1" smtClean="0"/>
              <a:t>旅行商（货郎担）问题</a:t>
            </a:r>
          </a:p>
          <a:p>
            <a:r>
              <a:rPr kumimoji="1" lang="zh-CN" altLang="en-US" smtClean="0"/>
              <a:t>比哈密尔顿回路更强约束的问题</a:t>
            </a:r>
          </a:p>
          <a:p>
            <a:r>
              <a:rPr kumimoji="1" lang="zh-CN" altLang="en-US" smtClean="0"/>
              <a:t>经且只经过每个城市一次，回到出发点，路程（费用）最短（少）？</a:t>
            </a:r>
          </a:p>
          <a:p>
            <a:r>
              <a:rPr kumimoji="1" lang="zh-CN" altLang="en-US" smtClean="0"/>
              <a:t>应用领域（电路板钻孔、物流、邮递员送信等），优化组合问题</a:t>
            </a:r>
          </a:p>
          <a:p>
            <a:r>
              <a:rPr kumimoji="1" lang="zh-CN" altLang="en-US" smtClean="0"/>
              <a:t>存在组合爆炸，复杂度为</a:t>
            </a:r>
            <a:r>
              <a:rPr kumimoji="1" lang="en-US" altLang="zh-CN" smtClean="0"/>
              <a:t>o((n-1)!)</a:t>
            </a:r>
          </a:p>
          <a:p>
            <a:endParaRPr kumimoji="1" lang="en-US" altLang="zh-CN" smtClean="0"/>
          </a:p>
          <a:p>
            <a:r>
              <a:rPr kumimoji="1" lang="zh-CN" altLang="en-US" smtClean="0"/>
              <a:t>回忆关于算法的例子：</a:t>
            </a:r>
            <a:r>
              <a:rPr kumimoji="1" lang="en-US" altLang="zh-CN" b="1" smtClean="0"/>
              <a:t>n→ </a:t>
            </a:r>
            <a:r>
              <a:rPr lang="en-US" altLang="zh-CN" b="1" smtClean="0"/>
              <a:t>n</a:t>
            </a:r>
            <a:r>
              <a:rPr lang="en-US" altLang="zh-CN" b="1" baseline="30000" smtClean="0"/>
              <a:t>2</a:t>
            </a:r>
            <a:r>
              <a:rPr kumimoji="1" lang="en-US" altLang="zh-CN" b="1" smtClean="0"/>
              <a:t> →</a:t>
            </a:r>
            <a:r>
              <a:rPr lang="zh-CN" altLang="en-US" b="1" smtClean="0"/>
              <a:t> </a:t>
            </a:r>
            <a:r>
              <a:rPr lang="en-US" altLang="zh-CN" b="1" smtClean="0"/>
              <a:t>2</a:t>
            </a:r>
            <a:r>
              <a:rPr lang="en-US" altLang="zh-CN" b="1" baseline="30000" smtClean="0"/>
              <a:t>n</a:t>
            </a:r>
            <a:r>
              <a:rPr kumimoji="1" lang="en-US" altLang="zh-CN" b="1" smtClean="0"/>
              <a:t>→10</a:t>
            </a:r>
            <a:r>
              <a:rPr lang="en-US" altLang="zh-CN" b="1" baseline="30000" smtClean="0"/>
              <a:t>n/2</a:t>
            </a:r>
            <a:r>
              <a:rPr kumimoji="1" lang="en-US" altLang="zh-CN" b="1" smtClean="0"/>
              <a:t>→ (n-1)!</a:t>
            </a:r>
          </a:p>
          <a:p>
            <a:r>
              <a:rPr kumimoji="1" lang="zh-CN" altLang="en-US" smtClean="0"/>
              <a:t>可分为两类：</a:t>
            </a:r>
            <a:r>
              <a:rPr kumimoji="1" lang="en-US" altLang="zh-CN" b="1" smtClean="0"/>
              <a:t>1</a:t>
            </a:r>
            <a:r>
              <a:rPr kumimoji="1" lang="zh-CN" altLang="en-US" b="1" smtClean="0"/>
              <a:t>、能在多项式时间复杂度求解的问题  </a:t>
            </a:r>
          </a:p>
          <a:p>
            <a:r>
              <a:rPr kumimoji="1" lang="en-US" altLang="zh-CN" b="1" smtClean="0"/>
              <a:t>            2</a:t>
            </a:r>
            <a:r>
              <a:rPr kumimoji="1" lang="zh-CN" altLang="en-US" b="1" smtClean="0"/>
              <a:t>、只能找到在非多项式时间复杂度求解的问题</a:t>
            </a:r>
          </a:p>
        </p:txBody>
      </p:sp>
      <p:sp>
        <p:nvSpPr>
          <p:cNvPr id="38916" name="灯片编号占位符 3"/>
          <p:cNvSpPr>
            <a:spLocks noGrp="1"/>
          </p:cNvSpPr>
          <p:nvPr>
            <p:ph type="sldNum" sz="quarter" idx="5"/>
          </p:nvPr>
        </p:nvSpPr>
        <p:spPr>
          <a:noFill/>
        </p:spPr>
        <p:txBody>
          <a:bodyPr/>
          <a:lstStyle/>
          <a:p>
            <a:fld id="{C7926B7E-508B-439D-8B86-72165C2ECBE9}" type="slidenum">
              <a:rPr lang="zh-CN" altLang="en-US"/>
              <a:pPr/>
              <a:t>23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7E206DA-E5A1-4D26-9919-FD14216100CD}" type="slidenum">
              <a:rPr lang="zh-CN" altLang="en-US"/>
              <a:pPr/>
              <a:t>24</a:t>
            </a:fld>
            <a:endParaRPr lang="en-US" altLang="zh-CN"/>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altLang="zh-CN" smtClean="0"/>
              <a:t>1998</a:t>
            </a:r>
            <a:r>
              <a:rPr lang="zh-CN" altLang="en-US" smtClean="0"/>
              <a:t>年实现</a:t>
            </a:r>
            <a:r>
              <a:rPr lang="en-US" altLang="zh-CN" smtClean="0"/>
              <a:t>13509</a:t>
            </a:r>
            <a:r>
              <a:rPr lang="zh-CN" altLang="en-US" smtClean="0"/>
              <a:t>个城市之间的</a:t>
            </a:r>
            <a:r>
              <a:rPr lang="en-US" altLang="zh-CN" smtClean="0"/>
              <a:t>TSP</a:t>
            </a:r>
            <a:r>
              <a:rPr lang="zh-CN" altLang="en-US" smtClean="0"/>
              <a:t>问题，</a:t>
            </a:r>
            <a:r>
              <a:rPr lang="en-US" altLang="zh-CN" smtClean="0"/>
              <a:t>2001</a:t>
            </a:r>
            <a:r>
              <a:rPr lang="zh-CN" altLang="en-US" smtClean="0"/>
              <a:t>年</a:t>
            </a:r>
            <a:r>
              <a:rPr lang="en-US" altLang="zh-CN" smtClean="0"/>
              <a:t>15112</a:t>
            </a:r>
            <a:r>
              <a:rPr lang="zh-CN" altLang="en-US" smtClean="0"/>
              <a:t>个城市的</a:t>
            </a:r>
            <a:r>
              <a:rPr lang="en-US" altLang="zh-CN" smtClean="0"/>
              <a:t>TSP,</a:t>
            </a:r>
            <a:r>
              <a:rPr lang="zh-CN" altLang="en-US" smtClean="0"/>
              <a:t>用了</a:t>
            </a:r>
            <a:r>
              <a:rPr lang="en-US" altLang="zh-CN" smtClean="0"/>
              <a:t>11</a:t>
            </a:r>
            <a:r>
              <a:rPr lang="zh-CN" altLang="en-US" smtClean="0"/>
              <a:t>台计算机，共花费</a:t>
            </a:r>
            <a:r>
              <a:rPr lang="en-US" altLang="zh-CN" smtClean="0"/>
              <a:t>22.9</a:t>
            </a:r>
            <a:r>
              <a:rPr lang="zh-CN" altLang="en-US" smtClean="0"/>
              <a:t>年，其他的应用如电路板钻孔，运输业、后勤服务业等。</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E048178-2FB1-4BD1-93ED-1FDE01316FBF}" type="slidenum">
              <a:rPr lang="zh-CN" altLang="en-US"/>
              <a:pPr/>
              <a:t>25</a:t>
            </a:fld>
            <a:endParaRPr lang="en-US" altLang="zh-CN"/>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altLang="zh-CN" smtClean="0"/>
              <a:t>1998</a:t>
            </a:r>
            <a:r>
              <a:rPr lang="zh-CN" altLang="en-US" smtClean="0"/>
              <a:t>年实现</a:t>
            </a:r>
            <a:r>
              <a:rPr lang="en-US" altLang="zh-CN" smtClean="0"/>
              <a:t>13509</a:t>
            </a:r>
            <a:r>
              <a:rPr lang="zh-CN" altLang="en-US" smtClean="0"/>
              <a:t>个城市之间的</a:t>
            </a:r>
            <a:r>
              <a:rPr lang="en-US" altLang="zh-CN" smtClean="0"/>
              <a:t>TSP</a:t>
            </a:r>
            <a:r>
              <a:rPr lang="zh-CN" altLang="en-US" smtClean="0"/>
              <a:t>问题，</a:t>
            </a:r>
            <a:r>
              <a:rPr lang="en-US" altLang="zh-CN" smtClean="0"/>
              <a:t>2001</a:t>
            </a:r>
            <a:r>
              <a:rPr lang="zh-CN" altLang="en-US" smtClean="0"/>
              <a:t>年</a:t>
            </a:r>
            <a:r>
              <a:rPr lang="en-US" altLang="zh-CN" smtClean="0"/>
              <a:t>15112</a:t>
            </a:r>
            <a:r>
              <a:rPr lang="zh-CN" altLang="en-US" smtClean="0"/>
              <a:t>个城市的</a:t>
            </a:r>
            <a:r>
              <a:rPr lang="en-US" altLang="zh-CN" smtClean="0"/>
              <a:t>TSP,</a:t>
            </a:r>
            <a:r>
              <a:rPr lang="zh-CN" altLang="en-US" smtClean="0"/>
              <a:t>用了</a:t>
            </a:r>
            <a:r>
              <a:rPr lang="en-US" altLang="zh-CN" smtClean="0"/>
              <a:t>11</a:t>
            </a:r>
            <a:r>
              <a:rPr lang="zh-CN" altLang="en-US" smtClean="0"/>
              <a:t>台计算机，共花费</a:t>
            </a:r>
            <a:r>
              <a:rPr lang="en-US" altLang="zh-CN" smtClean="0"/>
              <a:t>22.9</a:t>
            </a:r>
            <a:r>
              <a:rPr lang="zh-CN" altLang="en-US" smtClean="0"/>
              <a:t>年，其他的应用如电路板钻孔，运输业、后勤服务业等。</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FB246C2-2361-4983-997B-BD9625A71439}" type="slidenum">
              <a:rPr lang="zh-CN" altLang="en-US"/>
              <a:pPr/>
              <a:t>26</a:t>
            </a:fld>
            <a:endParaRPr lang="en-US" altLang="zh-CN"/>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smtClean="0"/>
              <a:t>当将一个问题分解到多个处理器上解决时，由于算法中不可避免地存在必须串行执行的操作，从而大大地限制了并行计算机系统的加速能力。下面，用</a:t>
            </a:r>
            <a:r>
              <a:rPr lang="zh-CN" altLang="en-US" smtClean="0">
                <a:solidFill>
                  <a:srgbClr val="0000FF"/>
                </a:solidFill>
              </a:rPr>
              <a:t>阿姆达尔</a:t>
            </a:r>
            <a:r>
              <a:rPr lang="zh-CN" altLang="en-US" smtClean="0"/>
              <a:t>（</a:t>
            </a:r>
            <a:r>
              <a:rPr lang="en-US" altLang="zh-CN" smtClean="0"/>
              <a:t>G.Amdahl</a:t>
            </a:r>
            <a:r>
              <a:rPr lang="zh-CN" altLang="en-US" smtClean="0"/>
              <a:t>）</a:t>
            </a:r>
            <a:r>
              <a:rPr lang="zh-CN" altLang="en-US" smtClean="0">
                <a:solidFill>
                  <a:srgbClr val="0000FF"/>
                </a:solidFill>
              </a:rPr>
              <a:t>定律</a:t>
            </a:r>
            <a:r>
              <a:rPr lang="zh-CN" altLang="en-US" smtClean="0"/>
              <a:t>来说明这个问题。</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A8E4B2D-BDC9-418D-9065-533A8CBB876B}" type="slidenum">
              <a:rPr lang="zh-CN" altLang="en-US"/>
              <a:pPr/>
              <a:t>27</a:t>
            </a:fld>
            <a:endParaRPr lang="en-US" altLang="zh-CN"/>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algn="just" eaLnBrk="1" hangingPunct="1"/>
            <a:r>
              <a:rPr lang="zh-CN" altLang="en-US" smtClean="0"/>
              <a:t>设</a:t>
            </a:r>
            <a:r>
              <a:rPr lang="en-US" altLang="zh-CN" i="1" smtClean="0"/>
              <a:t>f</a:t>
            </a:r>
            <a:r>
              <a:rPr lang="en-US" altLang="zh-CN" smtClean="0"/>
              <a:t>=1%，</a:t>
            </a:r>
            <a:r>
              <a:rPr lang="en-US" altLang="zh-CN" i="1" smtClean="0"/>
              <a:t>p</a:t>
            </a:r>
            <a:r>
              <a:rPr lang="en-US" altLang="zh-CN" smtClean="0"/>
              <a:t>→</a:t>
            </a:r>
            <a:r>
              <a:rPr lang="en-US" altLang="zh-CN" smtClean="0">
                <a:sym typeface="Symbol" pitchFamily="18" charset="2"/>
              </a:rPr>
              <a:t></a:t>
            </a:r>
            <a:r>
              <a:rPr lang="en-US" altLang="zh-CN" smtClean="0"/>
              <a:t>，</a:t>
            </a:r>
            <a:r>
              <a:rPr lang="zh-CN" altLang="en-US" smtClean="0"/>
              <a:t>则</a:t>
            </a:r>
            <a:r>
              <a:rPr lang="en-US" altLang="zh-CN" i="1" smtClean="0"/>
              <a:t>S</a:t>
            </a:r>
            <a:r>
              <a:rPr lang="en-US" altLang="zh-CN" i="1" baseline="-30000" smtClean="0"/>
              <a:t>p</a:t>
            </a:r>
            <a:r>
              <a:rPr lang="en-US" altLang="zh-CN" smtClean="0"/>
              <a:t>=100。</a:t>
            </a:r>
          </a:p>
          <a:p>
            <a:pPr algn="just" eaLnBrk="1" hangingPunct="1"/>
            <a:r>
              <a:rPr lang="zh-CN" altLang="en-US" smtClean="0"/>
              <a:t>  串行执行操作仅占全部操作</a:t>
            </a:r>
            <a:r>
              <a:rPr lang="zh-CN" altLang="en-US" smtClean="0">
                <a:solidFill>
                  <a:srgbClr val="0000FF"/>
                </a:solidFill>
              </a:rPr>
              <a:t>1%，</a:t>
            </a:r>
            <a:r>
              <a:rPr lang="zh-CN" altLang="en-US" smtClean="0"/>
              <a:t>解题速度最多也只能提高</a:t>
            </a:r>
            <a:r>
              <a:rPr lang="en-US" altLang="zh-CN" smtClean="0">
                <a:solidFill>
                  <a:srgbClr val="0000FF"/>
                </a:solidFill>
              </a:rPr>
              <a:t>100</a:t>
            </a:r>
            <a:r>
              <a:rPr lang="zh-CN" altLang="en-US" smtClean="0">
                <a:solidFill>
                  <a:srgbClr val="0000FF"/>
                </a:solidFill>
              </a:rPr>
              <a:t>倍</a:t>
            </a:r>
            <a:r>
              <a:rPr lang="zh-CN" altLang="en-US" smtClean="0"/>
              <a:t>。</a:t>
            </a:r>
          </a:p>
          <a:p>
            <a:pPr algn="just" eaLnBrk="1" hangingPunct="1"/>
            <a:r>
              <a:rPr lang="zh-CN" altLang="en-US" smtClean="0"/>
              <a:t>  对难解性问题而言，提高计算机系统的速度是远远不够</a:t>
            </a:r>
          </a:p>
          <a:p>
            <a:pPr algn="just" eaLnBrk="1" hangingPunct="1"/>
            <a:r>
              <a:rPr lang="zh-CN" altLang="en-US" smtClean="0"/>
              <a:t>的，而</a:t>
            </a:r>
            <a:r>
              <a:rPr lang="zh-CN" altLang="en-US" smtClean="0">
                <a:solidFill>
                  <a:srgbClr val="0000FF"/>
                </a:solidFill>
              </a:rPr>
              <a:t>降低算法复杂度的数量级</a:t>
            </a:r>
            <a:r>
              <a:rPr lang="zh-CN" altLang="en-US" smtClean="0"/>
              <a:t>才是最关键的问题。</a:t>
            </a:r>
            <a:endParaRPr lang="en-US" altLang="zh-CN" smtClean="0"/>
          </a:p>
          <a:p>
            <a:pPr algn="just" eaLnBrk="1" hangingPunct="1"/>
            <a:endParaRPr lang="en-US" altLang="zh-CN" smtClean="0"/>
          </a:p>
          <a:p>
            <a:r>
              <a:rPr lang="zh-CN" altLang="en-US" smtClean="0"/>
              <a:t>其中：</a:t>
            </a:r>
            <a:r>
              <a:rPr lang="en-US" altLang="zh-CN" smtClean="0"/>
              <a:t>P</a:t>
            </a:r>
            <a:r>
              <a:rPr lang="zh-CN" altLang="en-US" smtClean="0"/>
              <a:t>是处理器的个数，</a:t>
            </a:r>
            <a:r>
              <a:rPr lang="en-US" altLang="zh-CN" smtClean="0"/>
              <a:t>f</a:t>
            </a:r>
            <a:r>
              <a:rPr lang="zh-CN" altLang="en-US" smtClean="0"/>
              <a:t>是串行操作所占比例</a:t>
            </a:r>
          </a:p>
          <a:p>
            <a:r>
              <a:rPr lang="zh-CN" altLang="en-US" smtClean="0"/>
              <a:t>讨论：</a:t>
            </a:r>
          </a:p>
          <a:p>
            <a:r>
              <a:rPr lang="en-US" altLang="zh-CN" b="1" smtClean="0"/>
              <a:t>1</a:t>
            </a:r>
            <a:r>
              <a:rPr lang="zh-CN" altLang="en-US" b="1" smtClean="0"/>
              <a:t>、</a:t>
            </a:r>
            <a:r>
              <a:rPr lang="en-US" altLang="zh-CN" b="1" smtClean="0"/>
              <a:t>f=0,    S</a:t>
            </a:r>
            <a:r>
              <a:rPr lang="en-US" altLang="zh-CN" b="1" baseline="-25000" smtClean="0"/>
              <a:t>p</a:t>
            </a:r>
            <a:r>
              <a:rPr lang="en-US" altLang="zh-CN" b="1" smtClean="0"/>
              <a:t>&lt;=P    </a:t>
            </a:r>
            <a:r>
              <a:rPr lang="zh-CN" altLang="en-US" b="1" smtClean="0"/>
              <a:t>无串行</a:t>
            </a:r>
          </a:p>
          <a:p>
            <a:r>
              <a:rPr lang="en-US" altLang="zh-CN" b="1" smtClean="0"/>
              <a:t>2</a:t>
            </a:r>
            <a:r>
              <a:rPr lang="zh-CN" altLang="en-US" b="1" smtClean="0"/>
              <a:t>、</a:t>
            </a:r>
            <a:r>
              <a:rPr lang="en-US" altLang="zh-CN" b="1" smtClean="0"/>
              <a:t>f=1,   </a:t>
            </a:r>
            <a:r>
              <a:rPr lang="zh-CN" altLang="en-US" b="1" smtClean="0"/>
              <a:t> </a:t>
            </a:r>
            <a:r>
              <a:rPr lang="en-US" altLang="zh-CN" b="1" smtClean="0"/>
              <a:t>S</a:t>
            </a:r>
            <a:r>
              <a:rPr lang="en-US" altLang="zh-CN" b="1" baseline="-25000" smtClean="0"/>
              <a:t>p</a:t>
            </a:r>
            <a:r>
              <a:rPr lang="en-US" altLang="zh-CN" b="1" smtClean="0"/>
              <a:t> =1</a:t>
            </a:r>
          </a:p>
          <a:p>
            <a:r>
              <a:rPr lang="en-US" altLang="zh-CN" b="1" smtClean="0"/>
              <a:t>3</a:t>
            </a:r>
            <a:r>
              <a:rPr lang="zh-CN" altLang="en-US" b="1" smtClean="0"/>
              <a:t>、</a:t>
            </a:r>
            <a:r>
              <a:rPr lang="en-US" altLang="zh-CN" b="1" smtClean="0"/>
              <a:t>P→+</a:t>
            </a:r>
            <a:r>
              <a:rPr lang="zh-CN" altLang="en-US" b="1" smtClean="0"/>
              <a:t>无穷大 </a:t>
            </a:r>
            <a:r>
              <a:rPr lang="en-US" altLang="zh-CN" b="1" smtClean="0"/>
              <a:t>S</a:t>
            </a:r>
            <a:r>
              <a:rPr lang="en-US" altLang="zh-CN" b="1" baseline="-25000" smtClean="0"/>
              <a:t>p</a:t>
            </a:r>
            <a:r>
              <a:rPr lang="en-US" altLang="zh-CN" b="1" smtClean="0"/>
              <a:t>=1/f      </a:t>
            </a:r>
            <a:r>
              <a:rPr lang="zh-CN" altLang="en-US" b="1" smtClean="0"/>
              <a:t>若</a:t>
            </a:r>
            <a:r>
              <a:rPr lang="en-US" altLang="zh-CN" b="1" smtClean="0"/>
              <a:t>f=1% </a:t>
            </a:r>
            <a:r>
              <a:rPr lang="zh-CN" altLang="en-US" b="1" smtClean="0"/>
              <a:t>且</a:t>
            </a:r>
            <a:r>
              <a:rPr lang="en-US" altLang="zh-CN" b="1" smtClean="0"/>
              <a:t>P→+</a:t>
            </a:r>
            <a:r>
              <a:rPr lang="zh-CN" altLang="en-US" b="1" smtClean="0"/>
              <a:t>无穷大</a:t>
            </a:r>
            <a:r>
              <a:rPr lang="en-US" altLang="zh-CN" b="1" smtClean="0"/>
              <a:t>,    </a:t>
            </a:r>
            <a:r>
              <a:rPr lang="zh-CN" altLang="en-US" b="1" smtClean="0"/>
              <a:t>则</a:t>
            </a:r>
            <a:r>
              <a:rPr lang="en-US" altLang="zh-CN" b="1" smtClean="0"/>
              <a:t>S</a:t>
            </a:r>
            <a:r>
              <a:rPr lang="en-US" altLang="zh-CN" b="1" baseline="-25000" smtClean="0"/>
              <a:t>p</a:t>
            </a:r>
            <a:r>
              <a:rPr lang="zh-CN" altLang="en-US" b="1" smtClean="0"/>
              <a:t> </a:t>
            </a:r>
            <a:r>
              <a:rPr lang="en-US" altLang="zh-CN" b="1" smtClean="0"/>
              <a:t>=100</a:t>
            </a:r>
          </a:p>
          <a:p>
            <a:r>
              <a:rPr lang="zh-CN" altLang="en-US" smtClean="0"/>
              <a:t>所以增加</a:t>
            </a:r>
            <a:r>
              <a:rPr lang="en-US" altLang="zh-CN" smtClean="0"/>
              <a:t>P</a:t>
            </a:r>
            <a:r>
              <a:rPr lang="zh-CN" altLang="en-US" smtClean="0"/>
              <a:t>不是万灵药，降低算法复杂度的数量级是关键</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r>
              <a:rPr lang="en-US" altLang="zh-CN" b="1" smtClean="0"/>
              <a:t>P: Polynomial problem   </a:t>
            </a:r>
            <a:r>
              <a:rPr lang="zh-CN" altLang="en-US" smtClean="0"/>
              <a:t>配袜子</a:t>
            </a:r>
            <a:r>
              <a:rPr lang="en-US" altLang="zh-CN" smtClean="0"/>
              <a:t>o(n)</a:t>
            </a:r>
          </a:p>
          <a:p>
            <a:r>
              <a:rPr lang="en-US" altLang="zh-CN" b="1" smtClean="0"/>
              <a:t>NP: Non-deterministic Polynomial Problem</a:t>
            </a:r>
            <a:r>
              <a:rPr lang="en-US" altLang="zh-CN" smtClean="0"/>
              <a:t>   </a:t>
            </a:r>
            <a:r>
              <a:rPr lang="zh-CN" altLang="en-US" smtClean="0"/>
              <a:t>画图板书</a:t>
            </a:r>
          </a:p>
          <a:p>
            <a:r>
              <a:rPr lang="en-US" altLang="zh-CN" smtClean="0"/>
              <a:t>DNA</a:t>
            </a:r>
            <a:r>
              <a:rPr lang="zh-CN" altLang="en-US" smtClean="0"/>
              <a:t>、公主求婚：证比求易， </a:t>
            </a:r>
            <a:r>
              <a:rPr kumimoji="1" lang="en-US" altLang="zh-CN" smtClean="0"/>
              <a:t>10</a:t>
            </a:r>
            <a:r>
              <a:rPr lang="en-US" altLang="zh-CN" baseline="30000" smtClean="0"/>
              <a:t>n/2  </a:t>
            </a:r>
            <a:r>
              <a:rPr lang="zh-CN" altLang="en-US" smtClean="0"/>
              <a:t> 验证：常数级（多项式时间内）</a:t>
            </a:r>
          </a:p>
          <a:p>
            <a:r>
              <a:rPr lang="en-US" altLang="zh-CN" smtClean="0"/>
              <a:t>P </a:t>
            </a:r>
            <a:r>
              <a:rPr kumimoji="1" lang="en-US" altLang="zh-CN" b="1" smtClean="0">
                <a:solidFill>
                  <a:schemeClr val="folHlink"/>
                </a:solidFill>
                <a:sym typeface="Symbol" pitchFamily="18" charset="2"/>
              </a:rPr>
              <a:t></a:t>
            </a:r>
            <a:r>
              <a:rPr lang="en-US" altLang="zh-CN" smtClean="0"/>
              <a:t> NP    </a:t>
            </a:r>
            <a:r>
              <a:rPr lang="zh-CN" altLang="en-US" smtClean="0"/>
              <a:t>即能求解一定能验证</a:t>
            </a:r>
          </a:p>
          <a:p>
            <a:r>
              <a:rPr lang="en-US" altLang="zh-CN" smtClean="0"/>
              <a:t>P﹦</a:t>
            </a:r>
            <a:r>
              <a:rPr lang="zh-CN" altLang="en-US" smtClean="0"/>
              <a:t>？</a:t>
            </a:r>
            <a:r>
              <a:rPr lang="en-US" altLang="zh-CN" smtClean="0"/>
              <a:t>NP</a:t>
            </a:r>
          </a:p>
          <a:p>
            <a:r>
              <a:rPr lang="zh-CN" altLang="en-US" smtClean="0"/>
              <a:t>趋向于</a:t>
            </a:r>
            <a:r>
              <a:rPr lang="en-US" altLang="zh-CN" smtClean="0"/>
              <a:t>NP </a:t>
            </a:r>
            <a:r>
              <a:rPr kumimoji="1" lang="en-US" altLang="zh-CN" b="1" smtClean="0">
                <a:solidFill>
                  <a:schemeClr val="folHlink"/>
                </a:solidFill>
                <a:sym typeface="Symbol" pitchFamily="18" charset="2"/>
              </a:rPr>
              <a:t></a:t>
            </a:r>
            <a:r>
              <a:rPr lang="en-US" altLang="zh-CN" smtClean="0"/>
              <a:t> P </a:t>
            </a:r>
            <a:r>
              <a:rPr lang="zh-CN" altLang="en-US" smtClean="0"/>
              <a:t>不成立     但是到目前为止</a:t>
            </a:r>
            <a:r>
              <a:rPr kumimoji="1" lang="en-US" altLang="zh-CN" smtClean="0">
                <a:solidFill>
                  <a:schemeClr val="folHlink"/>
                </a:solidFill>
              </a:rPr>
              <a:t>P </a:t>
            </a:r>
            <a:r>
              <a:rPr kumimoji="1" lang="en-US" altLang="zh-CN" smtClean="0">
                <a:solidFill>
                  <a:schemeClr val="folHlink"/>
                </a:solidFill>
                <a:sym typeface="Symbol" pitchFamily="18" charset="2"/>
              </a:rPr>
              <a:t> NP</a:t>
            </a:r>
            <a:r>
              <a:rPr kumimoji="1" lang="zh-CN" altLang="en-US" smtClean="0">
                <a:solidFill>
                  <a:schemeClr val="folHlink"/>
                </a:solidFill>
                <a:sym typeface="Symbol" pitchFamily="18" charset="2"/>
              </a:rPr>
              <a:t>无法证明</a:t>
            </a:r>
          </a:p>
          <a:p>
            <a:endParaRPr kumimoji="1" lang="zh-CN" altLang="en-US" smtClean="0">
              <a:solidFill>
                <a:schemeClr val="folHlink"/>
              </a:solidFill>
              <a:sym typeface="Symbol" pitchFamily="18" charset="2"/>
            </a:endParaRPr>
          </a:p>
          <a:p>
            <a:r>
              <a:rPr kumimoji="1" lang="zh-CN" altLang="en-US" smtClean="0">
                <a:solidFill>
                  <a:schemeClr val="folHlink"/>
                </a:solidFill>
                <a:sym typeface="Symbol" pitchFamily="18" charset="2"/>
              </a:rPr>
              <a:t>不属于</a:t>
            </a:r>
            <a:r>
              <a:rPr kumimoji="1" lang="en-US" altLang="zh-CN" smtClean="0">
                <a:solidFill>
                  <a:schemeClr val="folHlink"/>
                </a:solidFill>
                <a:sym typeface="Symbol" pitchFamily="18" charset="2"/>
              </a:rPr>
              <a:t>P</a:t>
            </a:r>
            <a:r>
              <a:rPr kumimoji="1" lang="zh-CN" altLang="en-US" smtClean="0">
                <a:solidFill>
                  <a:schemeClr val="folHlink"/>
                </a:solidFill>
                <a:sym typeface="Symbol" pitchFamily="18" charset="2"/>
              </a:rPr>
              <a:t>类但有价值的问题</a:t>
            </a:r>
            <a:r>
              <a:rPr kumimoji="1" lang="zh-CN" altLang="en-US" smtClean="0">
                <a:sym typeface="Symbol" pitchFamily="18" charset="2"/>
              </a:rPr>
              <a:t>→</a:t>
            </a:r>
            <a:r>
              <a:rPr kumimoji="1" lang="en-US" altLang="zh-CN" smtClean="0">
                <a:sym typeface="Symbol" pitchFamily="18" charset="2"/>
              </a:rPr>
              <a:t>NP</a:t>
            </a:r>
            <a:r>
              <a:rPr kumimoji="1" lang="zh-CN" altLang="en-US" smtClean="0">
                <a:sym typeface="Symbol" pitchFamily="18" charset="2"/>
              </a:rPr>
              <a:t>，人们试图寻找多项式时间解</a:t>
            </a:r>
          </a:p>
          <a:p>
            <a:r>
              <a:rPr kumimoji="1" lang="en-US" altLang="zh-CN" b="1" smtClean="0">
                <a:sym typeface="Symbol" pitchFamily="18" charset="2"/>
              </a:rPr>
              <a:t>NP</a:t>
            </a:r>
            <a:r>
              <a:rPr kumimoji="1" lang="zh-CN" altLang="en-US" b="1" smtClean="0">
                <a:sym typeface="Symbol" pitchFamily="18" charset="2"/>
              </a:rPr>
              <a:t>完全问题：</a:t>
            </a:r>
            <a:r>
              <a:rPr kumimoji="1" lang="en-US" altLang="zh-CN" b="1" smtClean="0">
                <a:sym typeface="Symbol" pitchFamily="18" charset="2"/>
              </a:rPr>
              <a:t>NP Complete Problem</a:t>
            </a:r>
            <a:r>
              <a:rPr kumimoji="1" lang="zh-CN" altLang="en-US" b="1" smtClean="0">
                <a:sym typeface="Symbol" pitchFamily="18" charset="2"/>
              </a:rPr>
              <a:t>：</a:t>
            </a:r>
          </a:p>
          <a:p>
            <a:r>
              <a:rPr kumimoji="1" lang="zh-CN" altLang="en-US" smtClean="0">
                <a:sym typeface="Symbol" pitchFamily="18" charset="2"/>
              </a:rPr>
              <a:t>多个</a:t>
            </a:r>
            <a:r>
              <a:rPr kumimoji="1" lang="en-US" altLang="zh-CN" smtClean="0">
                <a:sym typeface="Symbol" pitchFamily="18" charset="2"/>
              </a:rPr>
              <a:t>NP</a:t>
            </a:r>
            <a:r>
              <a:rPr kumimoji="1" lang="zh-CN" altLang="en-US" smtClean="0">
                <a:sym typeface="Symbol" pitchFamily="18" charset="2"/>
              </a:rPr>
              <a:t>问题，证明了这些</a:t>
            </a:r>
            <a:r>
              <a:rPr kumimoji="1" lang="en-US" altLang="zh-CN" smtClean="0">
                <a:sym typeface="Symbol" pitchFamily="18" charset="2"/>
              </a:rPr>
              <a:t>NP</a:t>
            </a:r>
            <a:r>
              <a:rPr kumimoji="1" lang="zh-CN" altLang="en-US" smtClean="0">
                <a:sym typeface="Symbol" pitchFamily="18" charset="2"/>
              </a:rPr>
              <a:t>问题，只要有一个</a:t>
            </a:r>
            <a:r>
              <a:rPr kumimoji="1" lang="en-US" altLang="zh-CN" smtClean="0">
                <a:sym typeface="Symbol" pitchFamily="18" charset="2"/>
              </a:rPr>
              <a:t>NP</a:t>
            </a:r>
            <a:r>
              <a:rPr kumimoji="1" lang="zh-CN" altLang="en-US" smtClean="0">
                <a:sym typeface="Symbol" pitchFamily="18" charset="2"/>
              </a:rPr>
              <a:t>具有多项式时间复杂度算法，则其他</a:t>
            </a:r>
            <a:r>
              <a:rPr kumimoji="1" lang="en-US" altLang="zh-CN" smtClean="0">
                <a:sym typeface="Symbol" pitchFamily="18" charset="2"/>
              </a:rPr>
              <a:t>NP</a:t>
            </a:r>
            <a:r>
              <a:rPr kumimoji="1" lang="zh-CN" altLang="en-US" smtClean="0">
                <a:sym typeface="Symbol" pitchFamily="18" charset="2"/>
              </a:rPr>
              <a:t>问题都具有多项式时间复杂度算法</a:t>
            </a:r>
          </a:p>
          <a:p>
            <a:r>
              <a:rPr kumimoji="1" lang="zh-CN" altLang="en-US" smtClean="0">
                <a:sym typeface="Symbol" pitchFamily="18" charset="2"/>
              </a:rPr>
              <a:t>即这些问题是同构的</a:t>
            </a:r>
          </a:p>
        </p:txBody>
      </p:sp>
      <p:sp>
        <p:nvSpPr>
          <p:cNvPr id="49156" name="灯片编号占位符 3"/>
          <p:cNvSpPr>
            <a:spLocks noGrp="1"/>
          </p:cNvSpPr>
          <p:nvPr>
            <p:ph type="sldNum" sz="quarter" idx="5"/>
          </p:nvPr>
        </p:nvSpPr>
        <p:spPr>
          <a:noFill/>
        </p:spPr>
        <p:txBody>
          <a:bodyPr/>
          <a:lstStyle/>
          <a:p>
            <a:fld id="{04B3EA48-9BDF-4A45-99FA-0AA685549273}" type="slidenum">
              <a:rPr lang="zh-CN" altLang="en-US"/>
              <a:pPr/>
              <a:t>28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r>
              <a:rPr lang="en-US" altLang="zh-CN" b="1" smtClean="0"/>
              <a:t>P: Polynomial problem   </a:t>
            </a:r>
            <a:r>
              <a:rPr lang="zh-CN" altLang="en-US" smtClean="0"/>
              <a:t>配袜子</a:t>
            </a:r>
            <a:r>
              <a:rPr lang="en-US" altLang="zh-CN" smtClean="0"/>
              <a:t>o(n)</a:t>
            </a:r>
          </a:p>
          <a:p>
            <a:r>
              <a:rPr lang="en-US" altLang="zh-CN" b="1" smtClean="0"/>
              <a:t>NP: Non-deterministic Polynomial Problem</a:t>
            </a:r>
            <a:r>
              <a:rPr lang="en-US" altLang="zh-CN" smtClean="0"/>
              <a:t>   </a:t>
            </a:r>
            <a:r>
              <a:rPr lang="zh-CN" altLang="en-US" smtClean="0"/>
              <a:t>画图板书</a:t>
            </a:r>
          </a:p>
          <a:p>
            <a:r>
              <a:rPr lang="en-US" altLang="zh-CN" smtClean="0"/>
              <a:t>DNA</a:t>
            </a:r>
            <a:r>
              <a:rPr lang="zh-CN" altLang="en-US" smtClean="0"/>
              <a:t>、公主求婚：证比求易， </a:t>
            </a:r>
            <a:r>
              <a:rPr kumimoji="1" lang="en-US" altLang="zh-CN" smtClean="0"/>
              <a:t>10</a:t>
            </a:r>
            <a:r>
              <a:rPr lang="en-US" altLang="zh-CN" baseline="30000" smtClean="0"/>
              <a:t>n/2  </a:t>
            </a:r>
            <a:r>
              <a:rPr lang="zh-CN" altLang="en-US" smtClean="0"/>
              <a:t> 验证：常数级（多项式时间内）</a:t>
            </a:r>
          </a:p>
          <a:p>
            <a:r>
              <a:rPr lang="en-US" altLang="zh-CN" smtClean="0"/>
              <a:t>P </a:t>
            </a:r>
            <a:r>
              <a:rPr kumimoji="1" lang="en-US" altLang="zh-CN" b="1" smtClean="0">
                <a:solidFill>
                  <a:schemeClr val="folHlink"/>
                </a:solidFill>
                <a:sym typeface="Symbol" pitchFamily="18" charset="2"/>
              </a:rPr>
              <a:t></a:t>
            </a:r>
            <a:r>
              <a:rPr lang="en-US" altLang="zh-CN" smtClean="0"/>
              <a:t> NP    </a:t>
            </a:r>
            <a:r>
              <a:rPr lang="zh-CN" altLang="en-US" smtClean="0"/>
              <a:t>即能求解一定能验证</a:t>
            </a:r>
          </a:p>
          <a:p>
            <a:r>
              <a:rPr lang="en-US" altLang="zh-CN" smtClean="0"/>
              <a:t>P﹦</a:t>
            </a:r>
            <a:r>
              <a:rPr lang="zh-CN" altLang="en-US" smtClean="0"/>
              <a:t>？</a:t>
            </a:r>
            <a:r>
              <a:rPr lang="en-US" altLang="zh-CN" smtClean="0"/>
              <a:t>NP</a:t>
            </a:r>
          </a:p>
          <a:p>
            <a:r>
              <a:rPr lang="zh-CN" altLang="en-US" smtClean="0"/>
              <a:t>趋向于</a:t>
            </a:r>
            <a:r>
              <a:rPr lang="en-US" altLang="zh-CN" smtClean="0"/>
              <a:t>NP </a:t>
            </a:r>
            <a:r>
              <a:rPr kumimoji="1" lang="en-US" altLang="zh-CN" b="1" smtClean="0">
                <a:solidFill>
                  <a:schemeClr val="folHlink"/>
                </a:solidFill>
                <a:sym typeface="Symbol" pitchFamily="18" charset="2"/>
              </a:rPr>
              <a:t></a:t>
            </a:r>
            <a:r>
              <a:rPr lang="en-US" altLang="zh-CN" smtClean="0"/>
              <a:t> P </a:t>
            </a:r>
            <a:r>
              <a:rPr lang="zh-CN" altLang="en-US" smtClean="0"/>
              <a:t>不成立     但是到目前为止</a:t>
            </a:r>
            <a:r>
              <a:rPr kumimoji="1" lang="en-US" altLang="zh-CN" smtClean="0">
                <a:solidFill>
                  <a:schemeClr val="folHlink"/>
                </a:solidFill>
              </a:rPr>
              <a:t>P </a:t>
            </a:r>
            <a:r>
              <a:rPr kumimoji="1" lang="en-US" altLang="zh-CN" smtClean="0">
                <a:solidFill>
                  <a:schemeClr val="folHlink"/>
                </a:solidFill>
                <a:sym typeface="Symbol" pitchFamily="18" charset="2"/>
              </a:rPr>
              <a:t> NP</a:t>
            </a:r>
            <a:r>
              <a:rPr kumimoji="1" lang="zh-CN" altLang="en-US" smtClean="0">
                <a:solidFill>
                  <a:schemeClr val="folHlink"/>
                </a:solidFill>
                <a:sym typeface="Symbol" pitchFamily="18" charset="2"/>
              </a:rPr>
              <a:t>无法证明</a:t>
            </a:r>
          </a:p>
        </p:txBody>
      </p:sp>
      <p:sp>
        <p:nvSpPr>
          <p:cNvPr id="51204" name="灯片编号占位符 3"/>
          <p:cNvSpPr>
            <a:spLocks noGrp="1"/>
          </p:cNvSpPr>
          <p:nvPr>
            <p:ph type="sldNum" sz="quarter" idx="5"/>
          </p:nvPr>
        </p:nvSpPr>
        <p:spPr>
          <a:noFill/>
        </p:spPr>
        <p:txBody>
          <a:bodyPr/>
          <a:lstStyle/>
          <a:p>
            <a:fld id="{CD56A08F-2511-4A83-AA57-2803905E3B4C}" type="slidenum">
              <a:rPr lang="zh-CN" altLang="en-US"/>
              <a:pPr/>
              <a:t>29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001E8C4-A337-45AA-B0D8-23ADB42F72A2}" type="slidenum">
              <a:rPr lang="zh-CN" altLang="en-US"/>
              <a:pPr/>
              <a:t>30</a:t>
            </a:fld>
            <a:endParaRPr lang="en-US" altLang="zh-CN"/>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kumimoji="1" lang="zh-CN" altLang="en-US" smtClean="0">
                <a:solidFill>
                  <a:schemeClr val="folHlink"/>
                </a:solidFill>
                <a:sym typeface="Symbol" pitchFamily="18" charset="2"/>
              </a:rPr>
              <a:t>不属于</a:t>
            </a:r>
            <a:r>
              <a:rPr kumimoji="1" lang="en-US" altLang="zh-CN" smtClean="0">
                <a:solidFill>
                  <a:schemeClr val="folHlink"/>
                </a:solidFill>
                <a:sym typeface="Symbol" pitchFamily="18" charset="2"/>
              </a:rPr>
              <a:t>P</a:t>
            </a:r>
            <a:r>
              <a:rPr kumimoji="1" lang="zh-CN" altLang="en-US" smtClean="0">
                <a:solidFill>
                  <a:schemeClr val="folHlink"/>
                </a:solidFill>
                <a:sym typeface="Symbol" pitchFamily="18" charset="2"/>
              </a:rPr>
              <a:t>类但有价值的问题</a:t>
            </a:r>
            <a:r>
              <a:rPr kumimoji="1" lang="zh-CN" altLang="en-US" smtClean="0">
                <a:sym typeface="Symbol" pitchFamily="18" charset="2"/>
              </a:rPr>
              <a:t>→</a:t>
            </a:r>
            <a:r>
              <a:rPr kumimoji="1" lang="en-US" altLang="zh-CN" smtClean="0">
                <a:sym typeface="Symbol" pitchFamily="18" charset="2"/>
              </a:rPr>
              <a:t>NP</a:t>
            </a:r>
            <a:r>
              <a:rPr kumimoji="1" lang="zh-CN" altLang="en-US" smtClean="0">
                <a:sym typeface="Symbol" pitchFamily="18" charset="2"/>
              </a:rPr>
              <a:t>，人们试图寻找多项式时间解</a:t>
            </a:r>
          </a:p>
          <a:p>
            <a:r>
              <a:rPr kumimoji="1" lang="en-US" altLang="zh-CN" b="1" smtClean="0">
                <a:sym typeface="Symbol" pitchFamily="18" charset="2"/>
              </a:rPr>
              <a:t>NP</a:t>
            </a:r>
            <a:r>
              <a:rPr kumimoji="1" lang="zh-CN" altLang="en-US" b="1" smtClean="0">
                <a:sym typeface="Symbol" pitchFamily="18" charset="2"/>
              </a:rPr>
              <a:t>完全问题：</a:t>
            </a:r>
            <a:r>
              <a:rPr kumimoji="1" lang="en-US" altLang="zh-CN" b="1" smtClean="0">
                <a:sym typeface="Symbol" pitchFamily="18" charset="2"/>
              </a:rPr>
              <a:t>NP Complete Problem</a:t>
            </a:r>
            <a:r>
              <a:rPr kumimoji="1" lang="zh-CN" altLang="en-US" b="1" smtClean="0">
                <a:sym typeface="Symbol" pitchFamily="18" charset="2"/>
              </a:rPr>
              <a:t>：</a:t>
            </a:r>
          </a:p>
          <a:p>
            <a:r>
              <a:rPr kumimoji="1" lang="zh-CN" altLang="en-US" smtClean="0">
                <a:sym typeface="Symbol" pitchFamily="18" charset="2"/>
              </a:rPr>
              <a:t>多个</a:t>
            </a:r>
            <a:r>
              <a:rPr kumimoji="1" lang="en-US" altLang="zh-CN" smtClean="0">
                <a:sym typeface="Symbol" pitchFamily="18" charset="2"/>
              </a:rPr>
              <a:t>NP</a:t>
            </a:r>
            <a:r>
              <a:rPr kumimoji="1" lang="zh-CN" altLang="en-US" smtClean="0">
                <a:sym typeface="Symbol" pitchFamily="18" charset="2"/>
              </a:rPr>
              <a:t>问题，证明了这些</a:t>
            </a:r>
            <a:r>
              <a:rPr kumimoji="1" lang="en-US" altLang="zh-CN" smtClean="0">
                <a:sym typeface="Symbol" pitchFamily="18" charset="2"/>
              </a:rPr>
              <a:t>NP</a:t>
            </a:r>
            <a:r>
              <a:rPr kumimoji="1" lang="zh-CN" altLang="en-US" smtClean="0">
                <a:sym typeface="Symbol" pitchFamily="18" charset="2"/>
              </a:rPr>
              <a:t>问题，只要有一个</a:t>
            </a:r>
            <a:r>
              <a:rPr kumimoji="1" lang="en-US" altLang="zh-CN" smtClean="0">
                <a:sym typeface="Symbol" pitchFamily="18" charset="2"/>
              </a:rPr>
              <a:t>NP</a:t>
            </a:r>
            <a:r>
              <a:rPr kumimoji="1" lang="zh-CN" altLang="en-US" smtClean="0">
                <a:sym typeface="Symbol" pitchFamily="18" charset="2"/>
              </a:rPr>
              <a:t>具有多项式时间复杂度算法，则其他</a:t>
            </a:r>
            <a:r>
              <a:rPr kumimoji="1" lang="en-US" altLang="zh-CN" smtClean="0">
                <a:sym typeface="Symbol" pitchFamily="18" charset="2"/>
              </a:rPr>
              <a:t>NP</a:t>
            </a:r>
            <a:r>
              <a:rPr kumimoji="1" lang="zh-CN" altLang="en-US" smtClean="0">
                <a:sym typeface="Symbol" pitchFamily="18" charset="2"/>
              </a:rPr>
              <a:t>问题都具有多项式时间复杂度算法</a:t>
            </a:r>
          </a:p>
          <a:p>
            <a:r>
              <a:rPr kumimoji="1" lang="zh-CN" altLang="en-US" smtClean="0">
                <a:sym typeface="Symbol" pitchFamily="18" charset="2"/>
              </a:rPr>
              <a:t>即这些问题是同构的</a:t>
            </a:r>
          </a:p>
          <a:p>
            <a:endParaRPr kumimoji="1" lang="en-US" altLang="zh-CN" smtClean="0">
              <a:sym typeface="Symbol" pitchFamily="18" charset="2"/>
            </a:endParaRPr>
          </a:p>
          <a:p>
            <a:r>
              <a:rPr kumimoji="1" lang="zh-CN" altLang="en-US" smtClean="0">
                <a:sym typeface="Symbol" pitchFamily="18" charset="2"/>
              </a:rPr>
              <a:t>目前，只能对</a:t>
            </a:r>
            <a:r>
              <a:rPr kumimoji="1" lang="en-US" altLang="zh-CN" smtClean="0">
                <a:sym typeface="Symbol" pitchFamily="18" charset="2"/>
              </a:rPr>
              <a:t>NP</a:t>
            </a:r>
            <a:r>
              <a:rPr kumimoji="1" lang="zh-CN" altLang="en-US" smtClean="0">
                <a:sym typeface="Symbol" pitchFamily="18" charset="2"/>
              </a:rPr>
              <a:t>完全问题求近似解，次优解（能在多项式时间即有效时间内完成）</a:t>
            </a:r>
          </a:p>
          <a:p>
            <a:pPr eaLnBrk="1" hangingPunct="1"/>
            <a:endParaRPr lang="en-US" altLang="zh-CN" smtClean="0"/>
          </a:p>
          <a:p>
            <a:pPr eaLnBrk="1" hangingPunct="1"/>
            <a:r>
              <a:rPr lang="zh-CN" altLang="en-US" smtClean="0"/>
              <a:t>黄文奇老师在国际上首先提出处理</a:t>
            </a:r>
            <a:r>
              <a:rPr lang="en-US" altLang="zh-CN" smtClean="0"/>
              <a:t>NP</a:t>
            </a:r>
            <a:r>
              <a:rPr lang="zh-CN" altLang="en-US" smtClean="0"/>
              <a:t>难度问题的拟物方法， </a:t>
            </a:r>
            <a:r>
              <a:rPr lang="en-US" altLang="zh-CN" smtClean="0"/>
              <a:t>1996</a:t>
            </a:r>
            <a:r>
              <a:rPr lang="zh-CN" altLang="en-US" smtClean="0"/>
              <a:t>年参加第三届</a:t>
            </a:r>
            <a:r>
              <a:rPr lang="en-US" altLang="zh-CN" smtClean="0"/>
              <a:t>SAT</a:t>
            </a:r>
            <a:r>
              <a:rPr lang="zh-CN" altLang="en-US" smtClean="0"/>
              <a:t>问题快速算法国际竞赛获得第一名 。</a:t>
            </a:r>
          </a:p>
          <a:p>
            <a:pPr eaLnBrk="1" hangingPunct="1"/>
            <a:r>
              <a:rPr lang="zh-CN" altLang="en-US" smtClean="0"/>
              <a:t>库克</a:t>
            </a:r>
            <a:r>
              <a:rPr lang="en-US" altLang="zh-CN" smtClean="0"/>
              <a:t>1985</a:t>
            </a:r>
            <a:r>
              <a:rPr lang="zh-CN" altLang="en-US" smtClean="0"/>
              <a:t>年获图灵奖。</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3426422-AD98-4D4A-A1CB-5CCBF1C85916}" type="slidenum">
              <a:rPr lang="zh-CN" altLang="en-US"/>
              <a:pPr/>
              <a:t>31</a:t>
            </a:fld>
            <a:endParaRPr lang="en-US" altLang="zh-CN"/>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kumimoji="1" lang="zh-CN" altLang="en-US" smtClean="0">
                <a:sym typeface="Symbol" pitchFamily="18" charset="2"/>
              </a:rPr>
              <a:t>目前，只能对</a:t>
            </a:r>
            <a:r>
              <a:rPr kumimoji="1" lang="en-US" altLang="zh-CN" smtClean="0">
                <a:sym typeface="Symbol" pitchFamily="18" charset="2"/>
              </a:rPr>
              <a:t>NP</a:t>
            </a:r>
            <a:r>
              <a:rPr kumimoji="1" lang="zh-CN" altLang="en-US" smtClean="0">
                <a:sym typeface="Symbol" pitchFamily="18" charset="2"/>
              </a:rPr>
              <a:t>完全问题求近似解，次优解（能在多项式时间即有效时间内完成）</a:t>
            </a:r>
          </a:p>
          <a:p>
            <a:pPr eaLnBrk="1" hangingPunct="1"/>
            <a:endParaRPr lang="en-US" altLang="zh-CN" smtClean="0"/>
          </a:p>
          <a:p>
            <a:pPr eaLnBrk="1" hangingPunct="1"/>
            <a:r>
              <a:rPr lang="zh-CN" altLang="en-US" smtClean="0"/>
              <a:t>黄文奇老师在国际上首先提出处理</a:t>
            </a:r>
            <a:r>
              <a:rPr lang="en-US" altLang="zh-CN" smtClean="0"/>
              <a:t>NP</a:t>
            </a:r>
            <a:r>
              <a:rPr lang="zh-CN" altLang="en-US" smtClean="0"/>
              <a:t>难度问题的拟物方法， </a:t>
            </a:r>
            <a:r>
              <a:rPr lang="en-US" altLang="zh-CN" smtClean="0"/>
              <a:t>1996</a:t>
            </a:r>
            <a:r>
              <a:rPr lang="zh-CN" altLang="en-US" smtClean="0"/>
              <a:t>年参加第三届</a:t>
            </a:r>
            <a:r>
              <a:rPr lang="en-US" altLang="zh-CN" smtClean="0"/>
              <a:t>SAT</a:t>
            </a:r>
            <a:r>
              <a:rPr lang="zh-CN" altLang="en-US" smtClean="0"/>
              <a:t>问题快速算法国际竞赛获得第一名 。</a:t>
            </a:r>
          </a:p>
          <a:p>
            <a:pPr eaLnBrk="1" hangingPunct="1"/>
            <a:r>
              <a:rPr lang="zh-CN" altLang="en-US" smtClean="0"/>
              <a:t>库克</a:t>
            </a:r>
            <a:r>
              <a:rPr lang="en-US" altLang="zh-CN" smtClean="0"/>
              <a:t>1985</a:t>
            </a:r>
            <a:r>
              <a:rPr lang="zh-CN" altLang="en-US" smtClean="0"/>
              <a:t>年获图灵奖。</a:t>
            </a:r>
            <a:endParaRPr lang="en-US" altLang="zh-CN" smtClean="0"/>
          </a:p>
          <a:p>
            <a:pPr eaLnBrk="1" hangingPunct="1"/>
            <a:endParaRPr lang="en-US" altLang="zh-CN" smtClean="0"/>
          </a:p>
          <a:p>
            <a:pPr eaLnBrk="1" hangingPunct="1"/>
            <a:r>
              <a:rPr lang="zh-CN" altLang="en-US" smtClean="0"/>
              <a:t>给定的布尔表达式，是否存在一组变量赋值，使表达式为</a:t>
            </a:r>
            <a:r>
              <a:rPr lang="en-US" altLang="zh-CN" smtClean="0"/>
              <a:t>true</a:t>
            </a:r>
          </a:p>
          <a:p>
            <a:pPr eaLnBrk="1" hangingPunct="1"/>
            <a:endParaRPr lang="en-US" altLang="zh-CN" smtClean="0"/>
          </a:p>
          <a:p>
            <a:pPr eaLnBrk="1" hangingPunct="1"/>
            <a:r>
              <a:rPr lang="en-US" altLang="zh-CN" smtClean="0"/>
              <a:t>X and y </a:t>
            </a:r>
            <a:r>
              <a:rPr lang="zh-CN" altLang="en-US" smtClean="0"/>
              <a:t>当</a:t>
            </a:r>
            <a:r>
              <a:rPr lang="en-US" altLang="zh-CN" smtClean="0"/>
              <a:t>x=true</a:t>
            </a:r>
            <a:r>
              <a:rPr lang="zh-CN" altLang="en-US" smtClean="0"/>
              <a:t>，</a:t>
            </a:r>
            <a:r>
              <a:rPr lang="en-US" altLang="zh-CN" smtClean="0"/>
              <a:t>y=true</a:t>
            </a:r>
            <a:r>
              <a:rPr lang="zh-CN" altLang="en-US" smtClean="0"/>
              <a:t>时表达式为</a:t>
            </a:r>
            <a:r>
              <a:rPr lang="en-US" altLang="zh-CN" smtClean="0"/>
              <a:t>true</a:t>
            </a:r>
          </a:p>
          <a:p>
            <a:pPr eaLnBrk="1" hangingPunct="1"/>
            <a:endParaRPr lang="en-US" altLang="zh-CN" smtClean="0"/>
          </a:p>
          <a:p>
            <a:pPr eaLnBrk="1" hangingPunct="1"/>
            <a:r>
              <a:rPr lang="en-US" altLang="zh-CN" smtClean="0"/>
              <a:t>X and (y or (z and a and b) or c)</a:t>
            </a: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5797550" y="6742113"/>
            <a:ext cx="4435475" cy="355600"/>
          </a:xfrm>
          <a:prstGeom prst="rect">
            <a:avLst/>
          </a:prstGeom>
          <a:noFill/>
          <a:ln w="9525">
            <a:noFill/>
            <a:miter lim="800000"/>
            <a:headEnd/>
            <a:tailEnd/>
          </a:ln>
        </p:spPr>
        <p:txBody>
          <a:bodyPr lIns="99048" tIns="49524" rIns="99048" bIns="49524" anchor="b"/>
          <a:lstStyle/>
          <a:p>
            <a:pPr algn="r" defTabSz="990600" eaLnBrk="1" hangingPunct="1"/>
            <a:fld id="{DAE397DD-C604-4FDD-82CD-D42982B1A8C0}" type="slidenum">
              <a:rPr lang="en-US" altLang="zh-CN" sz="1300" b="0" i="0">
                <a:latin typeface="Times New Roman" pitchFamily="18" charset="0"/>
              </a:rPr>
              <a:pPr algn="r" defTabSz="990600" eaLnBrk="1" hangingPunct="1"/>
              <a:t>2</a:t>
            </a:fld>
            <a:endParaRPr lang="en-US" altLang="zh-CN" sz="1300" b="0" i="0">
              <a:latin typeface="Times New Roman" pitchFamily="18" charset="0"/>
            </a:endParaRPr>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A43EC34-03B2-45E0-A11E-A213766B11C9}" type="slidenum">
              <a:rPr lang="zh-CN" altLang="en-US"/>
              <a:pPr/>
              <a:t>32</a:t>
            </a:fld>
            <a:endParaRPr lang="en-US" altLang="zh-CN"/>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zh-CN" altLang="en-US" smtClean="0"/>
              <a:t>解密密钥：质数位无效。</a:t>
            </a:r>
            <a:endParaRPr lang="en-US" altLang="zh-CN" smtClean="0"/>
          </a:p>
          <a:p>
            <a:pPr eaLnBrk="1" hangingPunct="1"/>
            <a:endParaRPr lang="en-US" altLang="zh-CN" smtClean="0"/>
          </a:p>
          <a:p>
            <a:r>
              <a:rPr lang="zh-CN" altLang="en-US" smtClean="0"/>
              <a:t>提出者获得图灵奖</a:t>
            </a:r>
          </a:p>
          <a:p>
            <a:r>
              <a:rPr lang="zh-CN" altLang="en-US" smtClean="0"/>
              <a:t>密码体系建立在</a:t>
            </a:r>
            <a:r>
              <a:rPr lang="en-US" altLang="zh-CN" smtClean="0"/>
              <a:t>NP Complete</a:t>
            </a:r>
            <a:r>
              <a:rPr lang="zh-CN" altLang="en-US" smtClean="0"/>
              <a:t>问题上，若</a:t>
            </a:r>
            <a:r>
              <a:rPr lang="en-US" altLang="zh-CN" smtClean="0"/>
              <a:t>NP Complete</a:t>
            </a:r>
            <a:r>
              <a:rPr lang="zh-CN" altLang="en-US" smtClean="0"/>
              <a:t>能在多项式时间内求解，则结果是可怕的。</a:t>
            </a:r>
          </a:p>
          <a:p>
            <a:r>
              <a:rPr lang="zh-CN" altLang="en-US" b="1" smtClean="0"/>
              <a:t>明文、密钥、密文、加密算法、解密算法</a:t>
            </a:r>
          </a:p>
          <a:p>
            <a:r>
              <a:rPr lang="zh-CN" altLang="en-US" b="1" smtClean="0"/>
              <a:t>私钥密码体制，加、解密规则一致，易破解</a:t>
            </a:r>
          </a:p>
          <a:p>
            <a:r>
              <a:rPr lang="zh-CN" altLang="en-US" b="1" smtClean="0"/>
              <a:t>例：三月二十八号早晨七点不发一起总攻   质数位无效</a:t>
            </a:r>
          </a:p>
          <a:p>
            <a:r>
              <a:rPr lang="zh-CN" altLang="en-US" b="1" smtClean="0"/>
              <a:t>嵌入了干扰字符，可利用猜、统计、数学方法等解密</a:t>
            </a:r>
          </a:p>
          <a:p>
            <a:r>
              <a:rPr lang="zh-CN" altLang="en-US" smtClean="0"/>
              <a:t>公约（公钥）密码系统</a:t>
            </a:r>
          </a:p>
          <a:p>
            <a:r>
              <a:rPr lang="zh-CN" altLang="en-US" b="1" smtClean="0"/>
              <a:t>利用加密秘钥→解密密钥  是一个</a:t>
            </a:r>
            <a:r>
              <a:rPr lang="en-US" altLang="zh-CN" b="1" smtClean="0"/>
              <a:t>NP Complete</a:t>
            </a:r>
            <a:r>
              <a:rPr lang="zh-CN" altLang="en-US" b="1" smtClean="0"/>
              <a:t>问题，在有效时间能不可能求解</a:t>
            </a:r>
          </a:p>
          <a:p>
            <a:r>
              <a:rPr lang="zh-CN" altLang="en-US" smtClean="0"/>
              <a:t>本质也是大合数的真因子分解</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00E5B1B-3085-4A4F-9A7F-F6EAE0C79E73}" type="slidenum">
              <a:rPr lang="zh-CN" altLang="en-US"/>
              <a:pPr/>
              <a:t>33</a:t>
            </a:fld>
            <a:endParaRPr lang="en-US" altLang="zh-CN"/>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zh-CN" altLang="en-US" smtClean="0"/>
              <a:t>解密密钥：质数位无效。</a:t>
            </a:r>
            <a:endParaRPr lang="en-US" altLang="zh-CN" smtClean="0"/>
          </a:p>
          <a:p>
            <a:pPr eaLnBrk="1" hangingPunct="1"/>
            <a:endParaRPr lang="en-US" altLang="zh-CN" smtClean="0"/>
          </a:p>
          <a:p>
            <a:r>
              <a:rPr lang="zh-CN" altLang="en-US" smtClean="0"/>
              <a:t>提出者获得图灵奖</a:t>
            </a:r>
          </a:p>
          <a:p>
            <a:r>
              <a:rPr lang="zh-CN" altLang="en-US" smtClean="0"/>
              <a:t>密码体系建立在</a:t>
            </a:r>
            <a:r>
              <a:rPr lang="en-US" altLang="zh-CN" smtClean="0"/>
              <a:t>NP Complete</a:t>
            </a:r>
            <a:r>
              <a:rPr lang="zh-CN" altLang="en-US" smtClean="0"/>
              <a:t>问题上，若</a:t>
            </a:r>
            <a:r>
              <a:rPr lang="en-US" altLang="zh-CN" smtClean="0"/>
              <a:t>NP Complete</a:t>
            </a:r>
            <a:r>
              <a:rPr lang="zh-CN" altLang="en-US" smtClean="0"/>
              <a:t>能在多项式时间内求解，则结果是可怕的。</a:t>
            </a:r>
          </a:p>
          <a:p>
            <a:r>
              <a:rPr lang="zh-CN" altLang="en-US" b="1" smtClean="0"/>
              <a:t>明文、密钥、密文、加密算法、解密算法</a:t>
            </a:r>
          </a:p>
          <a:p>
            <a:r>
              <a:rPr lang="zh-CN" altLang="en-US" b="1" smtClean="0"/>
              <a:t>私钥密码体制，加、解密规则一致，易破解</a:t>
            </a:r>
          </a:p>
          <a:p>
            <a:r>
              <a:rPr lang="zh-CN" altLang="en-US" b="1" smtClean="0"/>
              <a:t>例：三月二十八号早晨七点不发一起总攻   质数位无效</a:t>
            </a:r>
          </a:p>
          <a:p>
            <a:r>
              <a:rPr lang="zh-CN" altLang="en-US" b="1" smtClean="0"/>
              <a:t>嵌入了干扰字符，可利用猜、统计、数学方法等解密</a:t>
            </a:r>
          </a:p>
          <a:p>
            <a:r>
              <a:rPr lang="zh-CN" altLang="en-US" smtClean="0"/>
              <a:t>公约（公钥）密码系统</a:t>
            </a:r>
          </a:p>
          <a:p>
            <a:r>
              <a:rPr lang="zh-CN" altLang="en-US" b="1" smtClean="0"/>
              <a:t>利用加密秘钥→解密密钥  是一个</a:t>
            </a:r>
            <a:r>
              <a:rPr lang="en-US" altLang="zh-CN" b="1" smtClean="0"/>
              <a:t>NP Complete</a:t>
            </a:r>
            <a:r>
              <a:rPr lang="zh-CN" altLang="en-US" b="1" smtClean="0"/>
              <a:t>问题，在有效时间能不可能求解</a:t>
            </a:r>
          </a:p>
          <a:p>
            <a:r>
              <a:rPr lang="zh-CN" altLang="en-US" smtClean="0"/>
              <a:t>本质也是大合数的真因子分解</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r>
              <a:rPr lang="zh-CN" altLang="en-US" smtClean="0"/>
              <a:t>关键：协调、资源调度问题（</a:t>
            </a:r>
            <a:r>
              <a:rPr lang="en-US" altLang="zh-CN" smtClean="0"/>
              <a:t>5</a:t>
            </a:r>
            <a:r>
              <a:rPr lang="zh-CN" altLang="en-US" smtClean="0"/>
              <a:t>只筷子→同时只能有</a:t>
            </a:r>
            <a:r>
              <a:rPr lang="en-US" altLang="zh-CN" smtClean="0"/>
              <a:t>2</a:t>
            </a:r>
            <a:r>
              <a:rPr lang="zh-CN" altLang="en-US" smtClean="0"/>
              <a:t>个人能进餐）</a:t>
            </a:r>
          </a:p>
          <a:p>
            <a:r>
              <a:rPr lang="zh-CN" altLang="en-US" smtClean="0"/>
              <a:t>操作系统：进程调度问题，</a:t>
            </a:r>
            <a:r>
              <a:rPr lang="en-US" altLang="zh-CN" smtClean="0"/>
              <a:t>M/S</a:t>
            </a:r>
            <a:r>
              <a:rPr lang="zh-CN" altLang="en-US" smtClean="0"/>
              <a:t>、</a:t>
            </a:r>
            <a:r>
              <a:rPr lang="en-US" altLang="zh-CN" smtClean="0"/>
              <a:t>I/O</a:t>
            </a:r>
            <a:r>
              <a:rPr lang="zh-CN" altLang="en-US" smtClean="0"/>
              <a:t>、</a:t>
            </a:r>
            <a:r>
              <a:rPr lang="en-US" altLang="zh-CN" smtClean="0"/>
              <a:t>CPU</a:t>
            </a:r>
            <a:r>
              <a:rPr lang="zh-CN" altLang="en-US" smtClean="0"/>
              <a:t>之间的协调</a:t>
            </a:r>
          </a:p>
          <a:p>
            <a:r>
              <a:rPr lang="zh-CN" altLang="en-US" smtClean="0"/>
              <a:t>哲学家共餐问题也是解决死锁的理论和机制，引入信号灯的概念</a:t>
            </a:r>
          </a:p>
        </p:txBody>
      </p:sp>
      <p:sp>
        <p:nvSpPr>
          <p:cNvPr id="61444" name="灯片编号占位符 3"/>
          <p:cNvSpPr>
            <a:spLocks noGrp="1"/>
          </p:cNvSpPr>
          <p:nvPr>
            <p:ph type="sldNum" sz="quarter" idx="5"/>
          </p:nvPr>
        </p:nvSpPr>
        <p:spPr>
          <a:noFill/>
        </p:spPr>
        <p:txBody>
          <a:bodyPr/>
          <a:lstStyle/>
          <a:p>
            <a:fld id="{CE3CF052-C075-4630-ABF3-CDF035C081F4}" type="slidenum">
              <a:rPr lang="zh-CN" altLang="en-US"/>
              <a:pPr/>
              <a:t>34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r>
              <a:rPr lang="zh-CN" altLang="en-US" smtClean="0"/>
              <a:t>关键：协调、资源调度问题（</a:t>
            </a:r>
            <a:r>
              <a:rPr lang="en-US" altLang="zh-CN" smtClean="0"/>
              <a:t>5</a:t>
            </a:r>
            <a:r>
              <a:rPr lang="zh-CN" altLang="en-US" smtClean="0"/>
              <a:t>只筷子→同时只能有</a:t>
            </a:r>
            <a:r>
              <a:rPr lang="en-US" altLang="zh-CN" smtClean="0"/>
              <a:t>2</a:t>
            </a:r>
            <a:r>
              <a:rPr lang="zh-CN" altLang="en-US" smtClean="0"/>
              <a:t>个人能进餐）</a:t>
            </a:r>
          </a:p>
          <a:p>
            <a:r>
              <a:rPr lang="zh-CN" altLang="en-US" smtClean="0"/>
              <a:t>操作系统：进程调度问题，</a:t>
            </a:r>
            <a:r>
              <a:rPr lang="en-US" altLang="zh-CN" smtClean="0"/>
              <a:t>M/S</a:t>
            </a:r>
            <a:r>
              <a:rPr lang="zh-CN" altLang="en-US" smtClean="0"/>
              <a:t>、</a:t>
            </a:r>
            <a:r>
              <a:rPr lang="en-US" altLang="zh-CN" smtClean="0"/>
              <a:t>I/O</a:t>
            </a:r>
            <a:r>
              <a:rPr lang="zh-CN" altLang="en-US" smtClean="0"/>
              <a:t>、</a:t>
            </a:r>
            <a:r>
              <a:rPr lang="en-US" altLang="zh-CN" smtClean="0"/>
              <a:t>CPU</a:t>
            </a:r>
            <a:r>
              <a:rPr lang="zh-CN" altLang="en-US" smtClean="0"/>
              <a:t>之间的协调</a:t>
            </a:r>
          </a:p>
          <a:p>
            <a:r>
              <a:rPr lang="zh-CN" altLang="en-US" smtClean="0"/>
              <a:t>哲学家共餐问题也是解决死锁的理论和机制，引入信号灯的概念</a:t>
            </a:r>
          </a:p>
        </p:txBody>
      </p:sp>
      <p:sp>
        <p:nvSpPr>
          <p:cNvPr id="63492" name="灯片编号占位符 3"/>
          <p:cNvSpPr>
            <a:spLocks noGrp="1"/>
          </p:cNvSpPr>
          <p:nvPr>
            <p:ph type="sldNum" sz="quarter" idx="5"/>
          </p:nvPr>
        </p:nvSpPr>
        <p:spPr>
          <a:noFill/>
        </p:spPr>
        <p:txBody>
          <a:bodyPr/>
          <a:lstStyle/>
          <a:p>
            <a:fld id="{B7962C32-65BF-4318-B66D-1CB1AABFC291}" type="slidenum">
              <a:rPr lang="zh-CN" altLang="en-US"/>
              <a:pPr/>
              <a:t>35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3235F16-E4AE-4744-8B65-D41CD537DB78}" type="slidenum">
              <a:rPr lang="zh-CN" altLang="en-US"/>
              <a:pPr/>
              <a:t>39</a:t>
            </a:fld>
            <a:endParaRPr lang="en-US" altLang="zh-CN"/>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t>图灵于</a:t>
            </a:r>
            <a:r>
              <a:rPr lang="en-US" altLang="zh-CN" smtClean="0"/>
              <a:t>1950</a:t>
            </a:r>
            <a:r>
              <a:rPr lang="zh-CN" altLang="en-US" smtClean="0"/>
              <a:t>年在英国</a:t>
            </a:r>
            <a:r>
              <a:rPr lang="en-US" altLang="zh-CN" smtClean="0"/>
              <a:t>《</a:t>
            </a:r>
            <a:r>
              <a:rPr lang="zh-CN" altLang="en-US" smtClean="0"/>
              <a:t>心</a:t>
            </a:r>
            <a:r>
              <a:rPr lang="en-US" altLang="zh-CN" smtClean="0"/>
              <a:t>》</a:t>
            </a:r>
            <a:r>
              <a:rPr lang="zh-CN" altLang="en-US" smtClean="0"/>
              <a:t>（</a:t>
            </a:r>
            <a:r>
              <a:rPr lang="en-US" altLang="zh-CN" i="1" smtClean="0"/>
              <a:t>Mind</a:t>
            </a:r>
            <a:r>
              <a:rPr lang="zh-CN" altLang="en-US" smtClean="0"/>
              <a:t>）杂志上发表了</a:t>
            </a:r>
            <a:r>
              <a:rPr lang="en-US" altLang="zh-CN" smtClean="0"/>
              <a:t>《</a:t>
            </a:r>
            <a:r>
              <a:rPr lang="zh-CN" altLang="en-US" smtClean="0"/>
              <a:t>计算机器和智能</a:t>
            </a:r>
            <a:r>
              <a:rPr lang="en-US" altLang="zh-CN" smtClean="0"/>
              <a:t>》</a:t>
            </a:r>
            <a:r>
              <a:rPr lang="zh-CN" altLang="en-US" smtClean="0"/>
              <a:t>（</a:t>
            </a:r>
            <a:r>
              <a:rPr lang="en-US" altLang="zh-CN" i="1" smtClean="0"/>
              <a:t>Computing Machinery and Intelligence</a:t>
            </a:r>
            <a:r>
              <a:rPr lang="zh-CN" altLang="en-US" smtClean="0"/>
              <a:t>）一文，文中提出了</a:t>
            </a:r>
            <a:r>
              <a:rPr lang="zh-CN" altLang="en-US" smtClean="0">
                <a:latin typeface="Arial" pitchFamily="34" charset="0"/>
              </a:rPr>
              <a:t>“</a:t>
            </a:r>
            <a:r>
              <a:rPr lang="zh-CN" altLang="en-US" smtClean="0"/>
              <a:t>机器能思维吗？</a:t>
            </a:r>
            <a:r>
              <a:rPr lang="zh-CN" altLang="en-US" smtClean="0">
                <a:latin typeface="Arial" pitchFamily="34" charset="0"/>
              </a:rPr>
              <a:t>”</a:t>
            </a:r>
            <a:r>
              <a:rPr lang="zh-CN" altLang="en-US" smtClean="0"/>
              <a:t>这样一个问题，并给出了一个被称作</a:t>
            </a:r>
            <a:r>
              <a:rPr lang="zh-CN" altLang="en-US" smtClean="0">
                <a:latin typeface="Arial" pitchFamily="34" charset="0"/>
              </a:rPr>
              <a:t>“</a:t>
            </a:r>
            <a:r>
              <a:rPr lang="zh-CN" altLang="en-US" smtClean="0"/>
              <a:t>模仿游戏（</a:t>
            </a:r>
            <a:r>
              <a:rPr lang="en-US" altLang="zh-CN" smtClean="0"/>
              <a:t>Imitation Game</a:t>
            </a:r>
            <a:r>
              <a:rPr lang="zh-CN" altLang="en-US" smtClean="0"/>
              <a:t>）</a:t>
            </a:r>
            <a:r>
              <a:rPr lang="zh-CN" altLang="en-US" smtClean="0">
                <a:latin typeface="Arial" pitchFamily="34" charset="0"/>
              </a:rPr>
              <a:t>”</a:t>
            </a:r>
            <a:r>
              <a:rPr lang="zh-CN" altLang="en-US" smtClean="0"/>
              <a:t>的试验，后人称之为图灵测试（</a:t>
            </a:r>
            <a:r>
              <a:rPr lang="en-US" altLang="zh-CN" smtClean="0"/>
              <a:t>Turing Test</a:t>
            </a:r>
            <a:r>
              <a:rPr lang="zh-CN" altLang="en-US" smtClean="0"/>
              <a:t>）。</a:t>
            </a:r>
          </a:p>
          <a:p>
            <a:pPr eaLnBrk="1" hangingPunct="1"/>
            <a:r>
              <a:rPr lang="zh-CN" altLang="en-US" smtClean="0"/>
              <a:t>根据图灵的预测，到</a:t>
            </a:r>
            <a:r>
              <a:rPr lang="en-US" altLang="zh-CN" smtClean="0"/>
              <a:t>2000</a:t>
            </a:r>
            <a:r>
              <a:rPr lang="zh-CN" altLang="en-US" smtClean="0"/>
              <a:t>年，此类机器能通过测试。现在，在某些特定的领域，如博弈领域，</a:t>
            </a:r>
            <a:r>
              <a:rPr lang="zh-CN" altLang="en-US" smtClean="0">
                <a:latin typeface="Arial" pitchFamily="34" charset="0"/>
              </a:rPr>
              <a:t>“</a:t>
            </a:r>
            <a:r>
              <a:rPr lang="zh-CN" altLang="en-US" smtClean="0"/>
              <a:t>图灵测试</a:t>
            </a:r>
            <a:r>
              <a:rPr lang="zh-CN" altLang="en-US" smtClean="0">
                <a:latin typeface="Arial" pitchFamily="34" charset="0"/>
              </a:rPr>
              <a:t>”</a:t>
            </a:r>
            <a:r>
              <a:rPr lang="zh-CN" altLang="en-US" smtClean="0"/>
              <a:t>已取得了成功，</a:t>
            </a:r>
            <a:r>
              <a:rPr lang="en-US" altLang="zh-CN" smtClean="0"/>
              <a:t>1997</a:t>
            </a:r>
            <a:r>
              <a:rPr lang="zh-CN" altLang="en-US" smtClean="0"/>
              <a:t>年，</a:t>
            </a:r>
            <a:r>
              <a:rPr lang="en-US" altLang="zh-CN" smtClean="0"/>
              <a:t>IBM</a:t>
            </a:r>
            <a:r>
              <a:rPr lang="zh-CN" altLang="en-US" smtClean="0"/>
              <a:t>公司研制的计算机</a:t>
            </a:r>
            <a:r>
              <a:rPr lang="zh-CN" altLang="en-US" smtClean="0">
                <a:latin typeface="Arial" pitchFamily="34" charset="0"/>
              </a:rPr>
              <a:t>“</a:t>
            </a:r>
            <a:r>
              <a:rPr lang="zh-CN" altLang="en-US" smtClean="0"/>
              <a:t>深蓝</a:t>
            </a:r>
            <a:r>
              <a:rPr lang="zh-CN" altLang="en-US" smtClean="0">
                <a:latin typeface="Arial" pitchFamily="34" charset="0"/>
              </a:rPr>
              <a:t>”</a:t>
            </a:r>
            <a:r>
              <a:rPr lang="zh-CN" altLang="en-US" smtClean="0"/>
              <a:t>就战胜了国际象棋冠军卡斯帕罗夫。</a:t>
            </a:r>
            <a:endParaRPr lang="en-US" altLang="zh-CN" smtClean="0"/>
          </a:p>
          <a:p>
            <a:pPr eaLnBrk="1" hangingPunct="1"/>
            <a:endParaRPr lang="en-US" altLang="zh-CN" smtClean="0"/>
          </a:p>
          <a:p>
            <a:r>
              <a:rPr lang="zh-CN" altLang="en-US" smtClean="0"/>
              <a:t>提到日本：诺贝尔奖</a:t>
            </a:r>
          </a:p>
          <a:p>
            <a:r>
              <a:rPr lang="zh-CN" altLang="en-US" smtClean="0"/>
              <a:t>欧美出思路、日本出产品</a:t>
            </a:r>
          </a:p>
          <a:p>
            <a:r>
              <a:rPr lang="zh-CN" altLang="en-US" smtClean="0"/>
              <a:t>日本</a:t>
            </a:r>
            <a:r>
              <a:rPr lang="en-US" altLang="zh-CN" smtClean="0"/>
              <a:t>2050</a:t>
            </a:r>
            <a:r>
              <a:rPr lang="zh-CN" altLang="en-US" smtClean="0"/>
              <a:t>年目标：</a:t>
            </a:r>
            <a:r>
              <a:rPr lang="en-US" altLang="zh-CN" smtClean="0"/>
              <a:t>30</a:t>
            </a:r>
            <a:r>
              <a:rPr lang="zh-CN" altLang="en-US" smtClean="0"/>
              <a:t>个</a:t>
            </a:r>
            <a:r>
              <a:rPr lang="en-US" altLang="zh-CN" smtClean="0"/>
              <a:t>nobel</a:t>
            </a:r>
            <a:r>
              <a:rPr lang="zh-CN" altLang="en-US" smtClean="0"/>
              <a:t>奖，加强基础性研究、创新性</a:t>
            </a:r>
          </a:p>
          <a:p>
            <a:r>
              <a:rPr lang="en-US" altLang="zh-CN" smtClean="0"/>
              <a:t>Nobel</a:t>
            </a:r>
            <a:r>
              <a:rPr lang="zh-CN" altLang="en-US" smtClean="0"/>
              <a:t>物理奖：三个日本人，化学奖：一个日本人</a:t>
            </a:r>
          </a:p>
          <a:p>
            <a:r>
              <a:rPr lang="zh-CN" altLang="en-US" smtClean="0"/>
              <a:t>从制定计划到</a:t>
            </a:r>
            <a:r>
              <a:rPr lang="en-US" altLang="zh-CN" smtClean="0"/>
              <a:t>2008</a:t>
            </a:r>
            <a:r>
              <a:rPr lang="zh-CN" altLang="en-US" smtClean="0"/>
              <a:t>年已经拿了</a:t>
            </a:r>
            <a:r>
              <a:rPr lang="en-US" altLang="zh-CN" smtClean="0"/>
              <a:t>14</a:t>
            </a:r>
            <a:r>
              <a:rPr lang="zh-CN" altLang="en-US" smtClean="0"/>
              <a:t>项</a:t>
            </a:r>
          </a:p>
          <a:p>
            <a:endParaRPr lang="zh-CN" altLang="en-US" smtClean="0"/>
          </a:p>
          <a:p>
            <a:r>
              <a:rPr lang="zh-CN" altLang="en-US" smtClean="0"/>
              <a:t>图灵测试，计算机有智能，是功能上的智能，而非结构性的智能</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7C0CFE8-5956-4A24-B87D-2A3203321ED6}" type="slidenum">
              <a:rPr lang="zh-CN" altLang="en-US"/>
              <a:pPr/>
              <a:t>40</a:t>
            </a:fld>
            <a:endParaRPr lang="en-US" altLang="zh-CN"/>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zh-CN" altLang="en-US" smtClean="0"/>
              <a:t>图灵于</a:t>
            </a:r>
            <a:r>
              <a:rPr lang="en-US" altLang="zh-CN" smtClean="0"/>
              <a:t>1950</a:t>
            </a:r>
            <a:r>
              <a:rPr lang="zh-CN" altLang="en-US" smtClean="0"/>
              <a:t>年在英国</a:t>
            </a:r>
            <a:r>
              <a:rPr lang="en-US" altLang="zh-CN" smtClean="0"/>
              <a:t>《</a:t>
            </a:r>
            <a:r>
              <a:rPr lang="zh-CN" altLang="en-US" smtClean="0"/>
              <a:t>心</a:t>
            </a:r>
            <a:r>
              <a:rPr lang="en-US" altLang="zh-CN" smtClean="0"/>
              <a:t>》</a:t>
            </a:r>
            <a:r>
              <a:rPr lang="zh-CN" altLang="en-US" smtClean="0"/>
              <a:t>（</a:t>
            </a:r>
            <a:r>
              <a:rPr lang="en-US" altLang="zh-CN" i="1" smtClean="0"/>
              <a:t>Mind</a:t>
            </a:r>
            <a:r>
              <a:rPr lang="zh-CN" altLang="en-US" smtClean="0"/>
              <a:t>）杂志上发表了</a:t>
            </a:r>
            <a:r>
              <a:rPr lang="en-US" altLang="zh-CN" smtClean="0"/>
              <a:t>《</a:t>
            </a:r>
            <a:r>
              <a:rPr lang="zh-CN" altLang="en-US" smtClean="0"/>
              <a:t>计算机器和智能</a:t>
            </a:r>
            <a:r>
              <a:rPr lang="en-US" altLang="zh-CN" smtClean="0"/>
              <a:t>》</a:t>
            </a:r>
            <a:r>
              <a:rPr lang="zh-CN" altLang="en-US" smtClean="0"/>
              <a:t>（</a:t>
            </a:r>
            <a:r>
              <a:rPr lang="en-US" altLang="zh-CN" i="1" smtClean="0"/>
              <a:t>Computing Machinery and Intelligence</a:t>
            </a:r>
            <a:r>
              <a:rPr lang="zh-CN" altLang="en-US" smtClean="0"/>
              <a:t>）一文，文中提出了</a:t>
            </a:r>
            <a:r>
              <a:rPr lang="zh-CN" altLang="en-US" smtClean="0">
                <a:latin typeface="Arial" pitchFamily="34" charset="0"/>
              </a:rPr>
              <a:t>“</a:t>
            </a:r>
            <a:r>
              <a:rPr lang="zh-CN" altLang="en-US" smtClean="0"/>
              <a:t>机器能思维吗？</a:t>
            </a:r>
            <a:r>
              <a:rPr lang="zh-CN" altLang="en-US" smtClean="0">
                <a:latin typeface="Arial" pitchFamily="34" charset="0"/>
              </a:rPr>
              <a:t>”</a:t>
            </a:r>
            <a:r>
              <a:rPr lang="zh-CN" altLang="en-US" smtClean="0"/>
              <a:t>这样一个问题，并给出了一个被称作</a:t>
            </a:r>
            <a:r>
              <a:rPr lang="zh-CN" altLang="en-US" smtClean="0">
                <a:latin typeface="Arial" pitchFamily="34" charset="0"/>
              </a:rPr>
              <a:t>“</a:t>
            </a:r>
            <a:r>
              <a:rPr lang="zh-CN" altLang="en-US" smtClean="0"/>
              <a:t>模仿游戏（</a:t>
            </a:r>
            <a:r>
              <a:rPr lang="en-US" altLang="zh-CN" smtClean="0"/>
              <a:t>Imitation Game</a:t>
            </a:r>
            <a:r>
              <a:rPr lang="zh-CN" altLang="en-US" smtClean="0"/>
              <a:t>）</a:t>
            </a:r>
            <a:r>
              <a:rPr lang="zh-CN" altLang="en-US" smtClean="0">
                <a:latin typeface="Arial" pitchFamily="34" charset="0"/>
              </a:rPr>
              <a:t>”</a:t>
            </a:r>
            <a:r>
              <a:rPr lang="zh-CN" altLang="en-US" smtClean="0"/>
              <a:t>的试验，后人称之为图灵测试（</a:t>
            </a:r>
            <a:r>
              <a:rPr lang="en-US" altLang="zh-CN" smtClean="0"/>
              <a:t>Turing Test</a:t>
            </a:r>
            <a:r>
              <a:rPr lang="zh-CN" altLang="en-US" smtClean="0"/>
              <a:t>）。</a:t>
            </a:r>
          </a:p>
          <a:p>
            <a:pPr eaLnBrk="1" hangingPunct="1"/>
            <a:r>
              <a:rPr lang="zh-CN" altLang="en-US" smtClean="0"/>
              <a:t>根据图灵的预测，到</a:t>
            </a:r>
            <a:r>
              <a:rPr lang="en-US" altLang="zh-CN" smtClean="0"/>
              <a:t>2000</a:t>
            </a:r>
            <a:r>
              <a:rPr lang="zh-CN" altLang="en-US" smtClean="0"/>
              <a:t>年，此类机器能通过测试。现在，在某些特定的领域，如博弈领域，</a:t>
            </a:r>
            <a:r>
              <a:rPr lang="zh-CN" altLang="en-US" smtClean="0">
                <a:latin typeface="Arial" pitchFamily="34" charset="0"/>
              </a:rPr>
              <a:t>“</a:t>
            </a:r>
            <a:r>
              <a:rPr lang="zh-CN" altLang="en-US" smtClean="0"/>
              <a:t>图灵测试</a:t>
            </a:r>
            <a:r>
              <a:rPr lang="zh-CN" altLang="en-US" smtClean="0">
                <a:latin typeface="Arial" pitchFamily="34" charset="0"/>
              </a:rPr>
              <a:t>”</a:t>
            </a:r>
            <a:r>
              <a:rPr lang="zh-CN" altLang="en-US" smtClean="0"/>
              <a:t>已取得了成功，</a:t>
            </a:r>
            <a:r>
              <a:rPr lang="en-US" altLang="zh-CN" smtClean="0"/>
              <a:t>1997</a:t>
            </a:r>
            <a:r>
              <a:rPr lang="zh-CN" altLang="en-US" smtClean="0"/>
              <a:t>年，</a:t>
            </a:r>
            <a:r>
              <a:rPr lang="en-US" altLang="zh-CN" smtClean="0"/>
              <a:t>IBM</a:t>
            </a:r>
            <a:r>
              <a:rPr lang="zh-CN" altLang="en-US" smtClean="0"/>
              <a:t>公司研制的计算机</a:t>
            </a:r>
            <a:r>
              <a:rPr lang="zh-CN" altLang="en-US" smtClean="0">
                <a:latin typeface="Arial" pitchFamily="34" charset="0"/>
              </a:rPr>
              <a:t>“</a:t>
            </a:r>
            <a:r>
              <a:rPr lang="zh-CN" altLang="en-US" smtClean="0"/>
              <a:t>深蓝</a:t>
            </a:r>
            <a:r>
              <a:rPr lang="zh-CN" altLang="en-US" smtClean="0">
                <a:latin typeface="Arial" pitchFamily="34" charset="0"/>
              </a:rPr>
              <a:t>”</a:t>
            </a:r>
            <a:r>
              <a:rPr lang="zh-CN" altLang="en-US" smtClean="0"/>
              <a:t>就战胜了国际象棋冠军卡斯帕罗夫。</a:t>
            </a:r>
            <a:endParaRPr lang="en-US" altLang="zh-CN" smtClean="0"/>
          </a:p>
          <a:p>
            <a:pPr eaLnBrk="1" hangingPunct="1"/>
            <a:endParaRPr lang="en-US" altLang="zh-CN" smtClean="0"/>
          </a:p>
          <a:p>
            <a:r>
              <a:rPr lang="zh-CN" altLang="en-US" smtClean="0"/>
              <a:t>提到日本：诺贝尔奖</a:t>
            </a:r>
          </a:p>
          <a:p>
            <a:r>
              <a:rPr lang="zh-CN" altLang="en-US" smtClean="0"/>
              <a:t>欧美出思路、日本出产品</a:t>
            </a:r>
          </a:p>
          <a:p>
            <a:r>
              <a:rPr lang="zh-CN" altLang="en-US" smtClean="0"/>
              <a:t>日本</a:t>
            </a:r>
            <a:r>
              <a:rPr lang="en-US" altLang="zh-CN" smtClean="0"/>
              <a:t>2050</a:t>
            </a:r>
            <a:r>
              <a:rPr lang="zh-CN" altLang="en-US" smtClean="0"/>
              <a:t>年目标：</a:t>
            </a:r>
            <a:r>
              <a:rPr lang="en-US" altLang="zh-CN" smtClean="0"/>
              <a:t>30</a:t>
            </a:r>
            <a:r>
              <a:rPr lang="zh-CN" altLang="en-US" smtClean="0"/>
              <a:t>个</a:t>
            </a:r>
            <a:r>
              <a:rPr lang="en-US" altLang="zh-CN" smtClean="0"/>
              <a:t>nobel</a:t>
            </a:r>
            <a:r>
              <a:rPr lang="zh-CN" altLang="en-US" smtClean="0"/>
              <a:t>奖，加强基础性研究、创新性</a:t>
            </a:r>
          </a:p>
          <a:p>
            <a:r>
              <a:rPr lang="en-US" altLang="zh-CN" smtClean="0"/>
              <a:t>Nobel</a:t>
            </a:r>
            <a:r>
              <a:rPr lang="zh-CN" altLang="en-US" smtClean="0"/>
              <a:t>物理奖：三个日本人，化学奖：一个日本人</a:t>
            </a:r>
          </a:p>
          <a:p>
            <a:r>
              <a:rPr lang="zh-CN" altLang="en-US" smtClean="0"/>
              <a:t>从制定计划到</a:t>
            </a:r>
            <a:r>
              <a:rPr lang="en-US" altLang="zh-CN" smtClean="0"/>
              <a:t>2008</a:t>
            </a:r>
            <a:r>
              <a:rPr lang="zh-CN" altLang="en-US" smtClean="0"/>
              <a:t>年已经拿了</a:t>
            </a:r>
            <a:r>
              <a:rPr lang="en-US" altLang="zh-CN" smtClean="0"/>
              <a:t>14</a:t>
            </a:r>
            <a:r>
              <a:rPr lang="zh-CN" altLang="en-US" smtClean="0"/>
              <a:t>项</a:t>
            </a:r>
          </a:p>
          <a:p>
            <a:endParaRPr lang="zh-CN" altLang="en-US" smtClean="0"/>
          </a:p>
          <a:p>
            <a:r>
              <a:rPr lang="zh-CN" altLang="en-US" smtClean="0"/>
              <a:t>图灵测试，计算机有智能，是功能上的智能，而非结构性的智能</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6227CE2-6E54-4895-AC2B-EE71EB4608C9}" type="slidenum">
              <a:rPr lang="zh-CN" altLang="en-US"/>
              <a:pPr/>
              <a:t>41</a:t>
            </a:fld>
            <a:endParaRPr lang="en-US" altLang="zh-CN"/>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zh-CN" altLang="en-US" smtClean="0"/>
              <a:t>图灵于</a:t>
            </a:r>
            <a:r>
              <a:rPr lang="en-US" altLang="zh-CN" smtClean="0"/>
              <a:t>1950</a:t>
            </a:r>
            <a:r>
              <a:rPr lang="zh-CN" altLang="en-US" smtClean="0"/>
              <a:t>年在英国</a:t>
            </a:r>
            <a:r>
              <a:rPr lang="en-US" altLang="zh-CN" smtClean="0"/>
              <a:t>《</a:t>
            </a:r>
            <a:r>
              <a:rPr lang="zh-CN" altLang="en-US" smtClean="0"/>
              <a:t>心</a:t>
            </a:r>
            <a:r>
              <a:rPr lang="en-US" altLang="zh-CN" smtClean="0"/>
              <a:t>》</a:t>
            </a:r>
            <a:r>
              <a:rPr lang="zh-CN" altLang="en-US" smtClean="0"/>
              <a:t>（</a:t>
            </a:r>
            <a:r>
              <a:rPr lang="en-US" altLang="zh-CN" i="1" smtClean="0"/>
              <a:t>Mind</a:t>
            </a:r>
            <a:r>
              <a:rPr lang="zh-CN" altLang="en-US" smtClean="0"/>
              <a:t>）杂志上发表了</a:t>
            </a:r>
            <a:r>
              <a:rPr lang="en-US" altLang="zh-CN" smtClean="0"/>
              <a:t>《</a:t>
            </a:r>
            <a:r>
              <a:rPr lang="zh-CN" altLang="en-US" smtClean="0"/>
              <a:t>计算机器和智能</a:t>
            </a:r>
            <a:r>
              <a:rPr lang="en-US" altLang="zh-CN" smtClean="0"/>
              <a:t>》</a:t>
            </a:r>
            <a:r>
              <a:rPr lang="zh-CN" altLang="en-US" smtClean="0"/>
              <a:t>（</a:t>
            </a:r>
            <a:r>
              <a:rPr lang="en-US" altLang="zh-CN" i="1" smtClean="0"/>
              <a:t>Computing Machinery and Intelligence</a:t>
            </a:r>
            <a:r>
              <a:rPr lang="zh-CN" altLang="en-US" smtClean="0"/>
              <a:t>）一文，文中提出了</a:t>
            </a:r>
            <a:r>
              <a:rPr lang="zh-CN" altLang="en-US" smtClean="0">
                <a:latin typeface="Arial" pitchFamily="34" charset="0"/>
              </a:rPr>
              <a:t>“</a:t>
            </a:r>
            <a:r>
              <a:rPr lang="zh-CN" altLang="en-US" smtClean="0"/>
              <a:t>机器能思维吗？</a:t>
            </a:r>
            <a:r>
              <a:rPr lang="zh-CN" altLang="en-US" smtClean="0">
                <a:latin typeface="Arial" pitchFamily="34" charset="0"/>
              </a:rPr>
              <a:t>”</a:t>
            </a:r>
            <a:r>
              <a:rPr lang="zh-CN" altLang="en-US" smtClean="0"/>
              <a:t>这样一个问题，并给出了一个被称作</a:t>
            </a:r>
            <a:r>
              <a:rPr lang="zh-CN" altLang="en-US" smtClean="0">
                <a:latin typeface="Arial" pitchFamily="34" charset="0"/>
              </a:rPr>
              <a:t>“</a:t>
            </a:r>
            <a:r>
              <a:rPr lang="zh-CN" altLang="en-US" smtClean="0"/>
              <a:t>模仿游戏（</a:t>
            </a:r>
            <a:r>
              <a:rPr lang="en-US" altLang="zh-CN" smtClean="0"/>
              <a:t>Imitation Game</a:t>
            </a:r>
            <a:r>
              <a:rPr lang="zh-CN" altLang="en-US" smtClean="0"/>
              <a:t>）</a:t>
            </a:r>
            <a:r>
              <a:rPr lang="zh-CN" altLang="en-US" smtClean="0">
                <a:latin typeface="Arial" pitchFamily="34" charset="0"/>
              </a:rPr>
              <a:t>”</a:t>
            </a:r>
            <a:r>
              <a:rPr lang="zh-CN" altLang="en-US" smtClean="0"/>
              <a:t>的试验，后人称之为图灵测试（</a:t>
            </a:r>
            <a:r>
              <a:rPr lang="en-US" altLang="zh-CN" smtClean="0"/>
              <a:t>Turing Test</a:t>
            </a:r>
            <a:r>
              <a:rPr lang="zh-CN" altLang="en-US" smtClean="0"/>
              <a:t>）。</a:t>
            </a:r>
          </a:p>
          <a:p>
            <a:pPr eaLnBrk="1" hangingPunct="1"/>
            <a:r>
              <a:rPr lang="zh-CN" altLang="en-US" smtClean="0"/>
              <a:t>根据图灵的预测，到</a:t>
            </a:r>
            <a:r>
              <a:rPr lang="en-US" altLang="zh-CN" smtClean="0"/>
              <a:t>2000</a:t>
            </a:r>
            <a:r>
              <a:rPr lang="zh-CN" altLang="en-US" smtClean="0"/>
              <a:t>年，此类机器能通过测试。现在，在某些特定的领域，如博弈领域，</a:t>
            </a:r>
            <a:r>
              <a:rPr lang="zh-CN" altLang="en-US" smtClean="0">
                <a:latin typeface="Arial" pitchFamily="34" charset="0"/>
              </a:rPr>
              <a:t>“</a:t>
            </a:r>
            <a:r>
              <a:rPr lang="zh-CN" altLang="en-US" smtClean="0"/>
              <a:t>图灵测试</a:t>
            </a:r>
            <a:r>
              <a:rPr lang="zh-CN" altLang="en-US" smtClean="0">
                <a:latin typeface="Arial" pitchFamily="34" charset="0"/>
              </a:rPr>
              <a:t>”</a:t>
            </a:r>
            <a:r>
              <a:rPr lang="zh-CN" altLang="en-US" smtClean="0"/>
              <a:t>已取得了成功，</a:t>
            </a:r>
            <a:r>
              <a:rPr lang="en-US" altLang="zh-CN" smtClean="0"/>
              <a:t>1997</a:t>
            </a:r>
            <a:r>
              <a:rPr lang="zh-CN" altLang="en-US" smtClean="0"/>
              <a:t>年，</a:t>
            </a:r>
            <a:r>
              <a:rPr lang="en-US" altLang="zh-CN" smtClean="0"/>
              <a:t>IBM</a:t>
            </a:r>
            <a:r>
              <a:rPr lang="zh-CN" altLang="en-US" smtClean="0"/>
              <a:t>公司研制的计算机</a:t>
            </a:r>
            <a:r>
              <a:rPr lang="zh-CN" altLang="en-US" smtClean="0">
                <a:latin typeface="Arial" pitchFamily="34" charset="0"/>
              </a:rPr>
              <a:t>“</a:t>
            </a:r>
            <a:r>
              <a:rPr lang="zh-CN" altLang="en-US" smtClean="0"/>
              <a:t>深蓝</a:t>
            </a:r>
            <a:r>
              <a:rPr lang="zh-CN" altLang="en-US" smtClean="0">
                <a:latin typeface="Arial" pitchFamily="34" charset="0"/>
              </a:rPr>
              <a:t>”</a:t>
            </a:r>
            <a:r>
              <a:rPr lang="zh-CN" altLang="en-US" smtClean="0"/>
              <a:t>就战胜了国际象棋冠军卡斯帕罗夫。</a:t>
            </a:r>
            <a:endParaRPr lang="en-US" altLang="zh-CN" smtClean="0"/>
          </a:p>
          <a:p>
            <a:pPr eaLnBrk="1" hangingPunct="1"/>
            <a:endParaRPr lang="en-US" altLang="zh-CN" smtClean="0"/>
          </a:p>
          <a:p>
            <a:r>
              <a:rPr lang="zh-CN" altLang="en-US" smtClean="0"/>
              <a:t>提到日本：诺贝尔奖</a:t>
            </a:r>
          </a:p>
          <a:p>
            <a:r>
              <a:rPr lang="zh-CN" altLang="en-US" smtClean="0"/>
              <a:t>欧美出思路、日本出产品</a:t>
            </a:r>
          </a:p>
          <a:p>
            <a:r>
              <a:rPr lang="zh-CN" altLang="en-US" smtClean="0"/>
              <a:t>日本</a:t>
            </a:r>
            <a:r>
              <a:rPr lang="en-US" altLang="zh-CN" smtClean="0"/>
              <a:t>2050</a:t>
            </a:r>
            <a:r>
              <a:rPr lang="zh-CN" altLang="en-US" smtClean="0"/>
              <a:t>年目标：</a:t>
            </a:r>
            <a:r>
              <a:rPr lang="en-US" altLang="zh-CN" smtClean="0"/>
              <a:t>30</a:t>
            </a:r>
            <a:r>
              <a:rPr lang="zh-CN" altLang="en-US" smtClean="0"/>
              <a:t>个</a:t>
            </a:r>
            <a:r>
              <a:rPr lang="en-US" altLang="zh-CN" smtClean="0"/>
              <a:t>nobel</a:t>
            </a:r>
            <a:r>
              <a:rPr lang="zh-CN" altLang="en-US" smtClean="0"/>
              <a:t>奖，加强基础性研究、创新性</a:t>
            </a:r>
          </a:p>
          <a:p>
            <a:r>
              <a:rPr lang="en-US" altLang="zh-CN" smtClean="0"/>
              <a:t>Nobel</a:t>
            </a:r>
            <a:r>
              <a:rPr lang="zh-CN" altLang="en-US" smtClean="0"/>
              <a:t>物理奖：三个日本人，化学奖：一个日本人</a:t>
            </a:r>
          </a:p>
          <a:p>
            <a:r>
              <a:rPr lang="zh-CN" altLang="en-US" smtClean="0"/>
              <a:t>从制定计划到</a:t>
            </a:r>
            <a:r>
              <a:rPr lang="en-US" altLang="zh-CN" smtClean="0"/>
              <a:t>2008</a:t>
            </a:r>
            <a:r>
              <a:rPr lang="zh-CN" altLang="en-US" smtClean="0"/>
              <a:t>年已经拿了</a:t>
            </a:r>
            <a:r>
              <a:rPr lang="en-US" altLang="zh-CN" smtClean="0"/>
              <a:t>14</a:t>
            </a:r>
            <a:r>
              <a:rPr lang="zh-CN" altLang="en-US" smtClean="0"/>
              <a:t>项</a:t>
            </a:r>
          </a:p>
          <a:p>
            <a:endParaRPr lang="zh-CN" altLang="en-US" smtClean="0"/>
          </a:p>
          <a:p>
            <a:r>
              <a:rPr lang="zh-CN" altLang="en-US" smtClean="0"/>
              <a:t>图灵测试，计算机有智能，是功能上的智能，而非结构性的智能</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BC95B1C-543D-4191-8E5D-F8488F5D04CD}" type="slidenum">
              <a:rPr lang="zh-CN" altLang="en-US"/>
              <a:pPr/>
              <a:t>43</a:t>
            </a:fld>
            <a:endParaRPr lang="en-US" altLang="zh-CN"/>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zh-CN" altLang="en-US" smtClean="0"/>
              <a:t>假设西尔勒被单独关在一个屋子里，屋子里有序地堆放着足量的汉语字符，而他对中文是一窍不通。这时屋外的人递进一串汉语字符，同时，还附一本用英文写的处理汉语字符的规则（注：英语是西尔勒的母语），这些规则，将递进来的字符和屋子里的字符之间的转换作了形式化的规定，西尔勒按规则指令对这些字符进行一番搬弄之后，将一串新组成的字符送出屋外。事实上他根本不知道送进来的字符串就是屋外人提出的</a:t>
            </a:r>
            <a:r>
              <a:rPr lang="zh-CN" altLang="en-US" smtClean="0">
                <a:latin typeface="Arial" pitchFamily="34" charset="0"/>
              </a:rPr>
              <a:t>“</a:t>
            </a:r>
            <a:r>
              <a:rPr lang="zh-CN" altLang="en-US" smtClean="0"/>
              <a:t>问题</a:t>
            </a:r>
            <a:r>
              <a:rPr lang="zh-CN" altLang="en-US" smtClean="0">
                <a:latin typeface="Arial" pitchFamily="34" charset="0"/>
              </a:rPr>
              <a:t>”</a:t>
            </a:r>
            <a:r>
              <a:rPr lang="zh-CN" altLang="en-US" smtClean="0"/>
              <a:t>，也不知道送出去的就是所谓</a:t>
            </a:r>
            <a:r>
              <a:rPr lang="zh-CN" altLang="en-US" smtClean="0">
                <a:latin typeface="Arial" pitchFamily="34" charset="0"/>
              </a:rPr>
              <a:t>“</a:t>
            </a:r>
            <a:r>
              <a:rPr lang="zh-CN" altLang="en-US" smtClean="0"/>
              <a:t>问题的答案</a:t>
            </a:r>
            <a:r>
              <a:rPr lang="zh-CN" altLang="en-US" smtClean="0">
                <a:latin typeface="Arial" pitchFamily="34" charset="0"/>
              </a:rPr>
              <a:t>”</a:t>
            </a:r>
            <a:r>
              <a:rPr lang="zh-CN" altLang="en-US" smtClean="0"/>
              <a:t>。又假设西尔勒很擅长按照指令娴熟地处理一些汉字符号，而程序设计师（即制定规则的人）又擅长编写程序（即规则），那么，西尔勒的答案将会与一个地道的中国人作出的答案没什么不同。但是，我们能说西尔勒真的懂中文吗？</a:t>
            </a:r>
          </a:p>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B13EFCB-BDA2-4DDC-98B3-13D7BE606275}" type="slidenum">
              <a:rPr lang="zh-CN" altLang="en-US"/>
              <a:pPr/>
              <a:t>44</a:t>
            </a:fld>
            <a:endParaRPr lang="en-US" altLang="zh-CN"/>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zh-CN" altLang="en-US" smtClean="0"/>
              <a:t>假设西尔勒被单独关在一个屋子里，屋子里有序地堆放着足量的汉语字符，而他对中文是一窍不通。这时屋外的人递进一串汉语字符，同时，还附一本用英文写的处理汉语字符的规则（注：英语是西尔勒的母语），这些规则，将递进来的字符和屋子里的字符之间的转换作了形式化的规定，西尔勒按规则指令对这些字符进行一番搬弄之后，将一串新组成的字符送出屋外。事实上他根本不知道送进来的字符串就是屋外人提出的</a:t>
            </a:r>
            <a:r>
              <a:rPr lang="zh-CN" altLang="en-US" smtClean="0">
                <a:latin typeface="Arial" pitchFamily="34" charset="0"/>
              </a:rPr>
              <a:t>“</a:t>
            </a:r>
            <a:r>
              <a:rPr lang="zh-CN" altLang="en-US" smtClean="0"/>
              <a:t>问题</a:t>
            </a:r>
            <a:r>
              <a:rPr lang="zh-CN" altLang="en-US" smtClean="0">
                <a:latin typeface="Arial" pitchFamily="34" charset="0"/>
              </a:rPr>
              <a:t>”</a:t>
            </a:r>
            <a:r>
              <a:rPr lang="zh-CN" altLang="en-US" smtClean="0"/>
              <a:t>，也不知道送出去的就是所谓</a:t>
            </a:r>
            <a:r>
              <a:rPr lang="zh-CN" altLang="en-US" smtClean="0">
                <a:latin typeface="Arial" pitchFamily="34" charset="0"/>
              </a:rPr>
              <a:t>“</a:t>
            </a:r>
            <a:r>
              <a:rPr lang="zh-CN" altLang="en-US" smtClean="0"/>
              <a:t>问题的答案</a:t>
            </a:r>
            <a:r>
              <a:rPr lang="zh-CN" altLang="en-US" smtClean="0">
                <a:latin typeface="Arial" pitchFamily="34" charset="0"/>
              </a:rPr>
              <a:t>”</a:t>
            </a:r>
            <a:r>
              <a:rPr lang="zh-CN" altLang="en-US" smtClean="0"/>
              <a:t>。又假设西尔勒很擅长按照指令娴熟地处理一些汉字符号，而程序设计师（即制定规则的人）又擅长编写程序（即规则），那么，西尔勒的答案将会与一个地道的中国人作出的答案没什么不同。但是，我们能说西尔勒真的懂中文吗？</a:t>
            </a:r>
          </a:p>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D94AD06-86D9-450A-8671-17BD24AB52E4}" type="slidenum">
              <a:rPr lang="zh-CN" altLang="en-US"/>
              <a:pPr/>
              <a:t>48</a:t>
            </a:fld>
            <a:endParaRPr lang="en-US" altLang="zh-CN"/>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a:t>
            </a:r>
            <a:r>
              <a:rPr lang="zh-CN" altLang="en-US" smtClean="0"/>
              <a:t>井字棋</a:t>
            </a:r>
            <a:r>
              <a:rPr lang="zh-CN" altLang="en-US" smtClean="0">
                <a:latin typeface="Arial" pitchFamily="34" charset="0"/>
              </a:rPr>
              <a:t>”</a:t>
            </a:r>
            <a:r>
              <a:rPr lang="zh-CN" altLang="en-US" smtClean="0"/>
              <a:t>游戏（又叫</a:t>
            </a:r>
            <a:r>
              <a:rPr lang="zh-CN" altLang="en-US" smtClean="0">
                <a:latin typeface="Arial" pitchFamily="34" charset="0"/>
              </a:rPr>
              <a:t>“</a:t>
            </a:r>
            <a:r>
              <a:rPr lang="zh-CN" altLang="en-US" smtClean="0"/>
              <a:t>三子棋</a:t>
            </a:r>
            <a:r>
              <a:rPr lang="zh-CN" altLang="en-US" smtClean="0">
                <a:latin typeface="Arial" pitchFamily="34" charset="0"/>
              </a:rPr>
              <a:t>”</a:t>
            </a:r>
            <a:r>
              <a:rPr lang="zh-CN" altLang="en-US" smtClean="0"/>
              <a:t>），是一款十分经典的益智小游戏，想必很多玩家都有玩过。</a:t>
            </a:r>
            <a:r>
              <a:rPr lang="zh-CN" altLang="en-US" smtClean="0">
                <a:latin typeface="Arial" pitchFamily="34" charset="0"/>
              </a:rPr>
              <a:t>“</a:t>
            </a:r>
            <a:r>
              <a:rPr lang="zh-CN" altLang="en-US" smtClean="0"/>
              <a:t>井字棋</a:t>
            </a:r>
            <a:r>
              <a:rPr lang="zh-CN" altLang="en-US" smtClean="0">
                <a:latin typeface="Arial" pitchFamily="34" charset="0"/>
              </a:rPr>
              <a:t>”</a:t>
            </a:r>
            <a:r>
              <a:rPr lang="zh-CN" altLang="en-US" smtClean="0"/>
              <a:t>的棋盘很简单，是一个</a:t>
            </a:r>
            <a:r>
              <a:rPr lang="en-US" altLang="zh-CN" smtClean="0"/>
              <a:t>3×3</a:t>
            </a:r>
            <a:r>
              <a:rPr lang="zh-CN" altLang="en-US" smtClean="0"/>
              <a:t>的格子，很像中国文字中的</a:t>
            </a:r>
            <a:r>
              <a:rPr lang="zh-CN" altLang="en-US" smtClean="0">
                <a:latin typeface="Arial" pitchFamily="34" charset="0"/>
              </a:rPr>
              <a:t>“</a:t>
            </a:r>
            <a:r>
              <a:rPr lang="zh-CN" altLang="en-US" smtClean="0"/>
              <a:t>井</a:t>
            </a:r>
            <a:r>
              <a:rPr lang="zh-CN" altLang="en-US" smtClean="0">
                <a:latin typeface="Arial" pitchFamily="34" charset="0"/>
              </a:rPr>
              <a:t>”</a:t>
            </a:r>
            <a:r>
              <a:rPr lang="zh-CN" altLang="en-US" smtClean="0"/>
              <a:t>字，所以得名</a:t>
            </a:r>
            <a:r>
              <a:rPr lang="zh-CN" altLang="en-US" smtClean="0">
                <a:latin typeface="Arial" pitchFamily="34" charset="0"/>
              </a:rPr>
              <a:t>“</a:t>
            </a:r>
            <a:r>
              <a:rPr lang="zh-CN" altLang="en-US" smtClean="0"/>
              <a:t>井字棋</a:t>
            </a:r>
            <a:r>
              <a:rPr lang="zh-CN" altLang="en-US" smtClean="0">
                <a:latin typeface="Arial" pitchFamily="34" charset="0"/>
              </a:rPr>
              <a:t>”</a:t>
            </a:r>
            <a:r>
              <a:rPr lang="zh-CN" altLang="en-US" smtClean="0"/>
              <a:t>。</a:t>
            </a:r>
            <a:r>
              <a:rPr lang="zh-CN" altLang="en-US" smtClean="0">
                <a:latin typeface="Arial" pitchFamily="34" charset="0"/>
              </a:rPr>
              <a:t>“</a:t>
            </a:r>
            <a:r>
              <a:rPr lang="zh-CN" altLang="en-US" smtClean="0"/>
              <a:t>井字棋</a:t>
            </a:r>
            <a:r>
              <a:rPr lang="zh-CN" altLang="en-US" smtClean="0">
                <a:latin typeface="Arial" pitchFamily="34" charset="0"/>
              </a:rPr>
              <a:t>”</a:t>
            </a:r>
            <a:r>
              <a:rPr lang="zh-CN" altLang="en-US" smtClean="0"/>
              <a:t>游戏的规则与</a:t>
            </a:r>
            <a:r>
              <a:rPr lang="zh-CN" altLang="en-US" smtClean="0">
                <a:latin typeface="Arial" pitchFamily="34" charset="0"/>
              </a:rPr>
              <a:t>“</a:t>
            </a:r>
            <a:r>
              <a:rPr lang="zh-CN" altLang="en-US" smtClean="0"/>
              <a:t>五子棋</a:t>
            </a:r>
            <a:r>
              <a:rPr lang="zh-CN" altLang="en-US" smtClean="0">
                <a:latin typeface="Arial" pitchFamily="34" charset="0"/>
              </a:rPr>
              <a:t>”</a:t>
            </a:r>
            <a:r>
              <a:rPr lang="zh-CN" altLang="en-US" smtClean="0"/>
              <a:t>十分类似，</a:t>
            </a:r>
            <a:r>
              <a:rPr lang="zh-CN" altLang="en-US" smtClean="0">
                <a:latin typeface="Arial" pitchFamily="34" charset="0"/>
              </a:rPr>
              <a:t>“</a:t>
            </a:r>
            <a:r>
              <a:rPr lang="zh-CN" altLang="en-US" smtClean="0"/>
              <a:t>五子棋</a:t>
            </a:r>
            <a:r>
              <a:rPr lang="zh-CN" altLang="en-US" smtClean="0">
                <a:latin typeface="Arial" pitchFamily="34" charset="0"/>
              </a:rPr>
              <a:t>”</a:t>
            </a:r>
            <a:r>
              <a:rPr lang="zh-CN" altLang="en-US" smtClean="0"/>
              <a:t>的规则是一方首先五子连成一线就胜利；</a:t>
            </a:r>
            <a:r>
              <a:rPr lang="zh-CN" altLang="en-US" smtClean="0">
                <a:latin typeface="Arial" pitchFamily="34" charset="0"/>
              </a:rPr>
              <a:t>“</a:t>
            </a:r>
            <a:r>
              <a:rPr lang="zh-CN" altLang="en-US" smtClean="0"/>
              <a:t>井字棋</a:t>
            </a:r>
            <a:r>
              <a:rPr lang="zh-CN" altLang="en-US" smtClean="0">
                <a:latin typeface="Arial" pitchFamily="34" charset="0"/>
              </a:rPr>
              <a:t>”</a:t>
            </a:r>
            <a:r>
              <a:rPr lang="zh-CN" altLang="en-US" smtClean="0"/>
              <a:t>是一方首先三子连成一线就胜利。 </a:t>
            </a:r>
          </a:p>
          <a:p>
            <a:pPr eaLnBrk="1" hangingPunct="1"/>
            <a:r>
              <a:rPr lang="zh-CN" altLang="en-US" smtClean="0"/>
              <a:t>设有九个空格，由</a:t>
            </a:r>
            <a:r>
              <a:rPr lang="en-US" altLang="zh-CN" smtClean="0"/>
              <a:t>MAX</a:t>
            </a:r>
            <a:r>
              <a:rPr lang="zh-CN" altLang="en-US" smtClean="0"/>
              <a:t>，</a:t>
            </a:r>
            <a:r>
              <a:rPr lang="en-US" altLang="zh-CN" smtClean="0"/>
              <a:t>MIN</a:t>
            </a:r>
            <a:r>
              <a:rPr lang="zh-CN" altLang="en-US" smtClean="0"/>
              <a:t>二人对弈，轮到谁走棋谁就往空格上放一只自己的棋子，谁先使自己的棋子构成</a:t>
            </a:r>
            <a:r>
              <a:rPr lang="zh-CN" altLang="en-US" smtClean="0">
                <a:latin typeface="Arial" pitchFamily="34" charset="0"/>
              </a:rPr>
              <a:t>“</a:t>
            </a:r>
            <a:r>
              <a:rPr lang="zh-CN" altLang="en-US" smtClean="0"/>
              <a:t>三子成一线</a:t>
            </a:r>
            <a:r>
              <a:rPr lang="zh-CN" altLang="en-US" smtClean="0">
                <a:latin typeface="Arial" pitchFamily="34" charset="0"/>
              </a:rPr>
              <a:t>”</a:t>
            </a:r>
            <a:r>
              <a:rPr lang="en-US" altLang="zh-CN" smtClean="0"/>
              <a:t>(</a:t>
            </a:r>
            <a:r>
              <a:rPr lang="zh-CN" altLang="en-US" smtClean="0"/>
              <a:t>同一行或列或对角线全是某人的棋子</a:t>
            </a:r>
            <a:r>
              <a:rPr lang="en-US" altLang="zh-CN" smtClean="0"/>
              <a:t>)</a:t>
            </a:r>
            <a:r>
              <a:rPr lang="zh-CN" altLang="en-US" smtClean="0"/>
              <a:t>，谁就取得了胜利。 用叉号表示</a:t>
            </a:r>
            <a:r>
              <a:rPr lang="en-US" altLang="zh-CN" smtClean="0"/>
              <a:t>MAX</a:t>
            </a:r>
            <a:r>
              <a:rPr lang="zh-CN" altLang="en-US" smtClean="0"/>
              <a:t>，用圆圈代表</a:t>
            </a:r>
            <a:r>
              <a:rPr lang="en-US" altLang="zh-CN" smtClean="0"/>
              <a:t>MIN</a:t>
            </a:r>
            <a:r>
              <a:rPr lang="zh-CN" altLang="en-US" smtClean="0"/>
              <a:t>。 比如右图中就是</a:t>
            </a:r>
            <a:r>
              <a:rPr lang="en-US" altLang="zh-CN" smtClean="0"/>
              <a:t>MIN</a:t>
            </a:r>
            <a:r>
              <a:rPr lang="zh-CN" altLang="en-US" smtClean="0"/>
              <a:t>取胜的棋局。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p:spPr>
        <p:txBody>
          <a:bodyPr/>
          <a:lstStyle/>
          <a:p>
            <a:pPr marL="0" lvl="1"/>
            <a:r>
              <a:rPr lang="zh-CN" altLang="en-US" smtClean="0"/>
              <a:t>考虑一个实数集合</a:t>
            </a:r>
            <a:r>
              <a:rPr lang="en-US" altLang="zh-CN" smtClean="0"/>
              <a:t>M. </a:t>
            </a:r>
            <a:r>
              <a:rPr lang="zh-CN" altLang="en-US" smtClean="0"/>
              <a:t>如果有一个实数</a:t>
            </a:r>
            <a:r>
              <a:rPr lang="en-US" altLang="zh-CN" smtClean="0"/>
              <a:t>S</a:t>
            </a:r>
            <a:r>
              <a:rPr lang="zh-CN" altLang="en-US" smtClean="0"/>
              <a:t>，使得</a:t>
            </a:r>
            <a:r>
              <a:rPr lang="en-US" altLang="zh-CN" smtClean="0"/>
              <a:t>M</a:t>
            </a:r>
            <a:r>
              <a:rPr lang="zh-CN" altLang="en-US" smtClean="0"/>
              <a:t>中任何数都不小于</a:t>
            </a:r>
            <a:r>
              <a:rPr lang="en-US" altLang="zh-CN" smtClean="0"/>
              <a:t>S,</a:t>
            </a:r>
            <a:r>
              <a:rPr lang="zh-CN" altLang="en-US" smtClean="0"/>
              <a:t>那么就称</a:t>
            </a:r>
            <a:r>
              <a:rPr lang="en-US" altLang="zh-CN" smtClean="0"/>
              <a:t>S</a:t>
            </a:r>
            <a:r>
              <a:rPr lang="zh-CN" altLang="en-US" smtClean="0"/>
              <a:t>是</a:t>
            </a:r>
            <a:r>
              <a:rPr lang="en-US" altLang="zh-CN" smtClean="0"/>
              <a:t>M</a:t>
            </a:r>
            <a:r>
              <a:rPr lang="zh-CN" altLang="en-US" smtClean="0"/>
              <a:t>的一个下界。 　　</a:t>
            </a:r>
            <a:br>
              <a:rPr lang="zh-CN" altLang="en-US" smtClean="0"/>
            </a:br>
            <a:r>
              <a:rPr lang="zh-CN" altLang="en-US" smtClean="0"/>
              <a:t>在所有那些下界中如果有一个最大的下界，就称为</a:t>
            </a:r>
            <a:r>
              <a:rPr lang="en-US" altLang="zh-CN" smtClean="0"/>
              <a:t>M</a:t>
            </a:r>
            <a:r>
              <a:rPr lang="zh-CN" altLang="en-US" smtClean="0"/>
              <a:t>的下确界</a:t>
            </a:r>
          </a:p>
          <a:p>
            <a:endParaRPr lang="zh-CN" altLang="en-US" smtClean="0"/>
          </a:p>
        </p:txBody>
      </p:sp>
      <p:sp>
        <p:nvSpPr>
          <p:cNvPr id="11268" name="灯片编号占位符 3"/>
          <p:cNvSpPr>
            <a:spLocks noGrp="1"/>
          </p:cNvSpPr>
          <p:nvPr>
            <p:ph type="sldNum" sz="quarter" idx="5"/>
          </p:nvPr>
        </p:nvSpPr>
        <p:spPr>
          <a:noFill/>
        </p:spPr>
        <p:txBody>
          <a:bodyPr/>
          <a:lstStyle/>
          <a:p>
            <a:fld id="{6A1107F7-90D4-4D38-810E-262B4BE01D78}" type="slidenum">
              <a:rPr lang="en-US" altLang="zh-CN"/>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smtClean="0"/>
          </a:p>
          <a:p>
            <a:r>
              <a:rPr lang="en-US" altLang="zh-CN" smtClean="0"/>
              <a:t>1</a:t>
            </a:r>
            <a:r>
              <a:rPr lang="zh-CN" altLang="en-US" smtClean="0"/>
              <a:t>不能</a:t>
            </a:r>
            <a:endParaRPr lang="en-US" altLang="zh-CN" smtClean="0"/>
          </a:p>
          <a:p>
            <a:endParaRPr lang="zh-CN" altLang="en-US" smtClean="0"/>
          </a:p>
          <a:p>
            <a:r>
              <a:rPr lang="en-US" altLang="zh-CN" smtClean="0"/>
              <a:t>2</a:t>
            </a:r>
            <a:r>
              <a:rPr lang="zh-CN" altLang="en-US" smtClean="0"/>
              <a:t>可以，从 </a:t>
            </a:r>
            <a:r>
              <a:rPr lang="en-US" altLang="zh-CN" smtClean="0"/>
              <a:t>C</a:t>
            </a:r>
            <a:r>
              <a:rPr lang="zh-CN" altLang="en-US" smtClean="0"/>
              <a:t>或</a:t>
            </a:r>
            <a:r>
              <a:rPr lang="en-US" altLang="zh-CN" smtClean="0"/>
              <a:t>D</a:t>
            </a:r>
            <a:r>
              <a:rPr lang="zh-CN" altLang="en-US" smtClean="0"/>
              <a:t>出发都能找到这样的路径。例如：</a:t>
            </a:r>
          </a:p>
          <a:p>
            <a:r>
              <a:rPr lang="en-US" altLang="zh-CN" smtClean="0"/>
              <a:t>C</a:t>
            </a:r>
            <a:r>
              <a:rPr lang="zh-CN" altLang="en-US" smtClean="0"/>
              <a:t>－</a:t>
            </a:r>
            <a:r>
              <a:rPr lang="en-US" altLang="zh-CN" smtClean="0"/>
              <a:t>A</a:t>
            </a:r>
            <a:r>
              <a:rPr lang="zh-CN" altLang="en-US" smtClean="0"/>
              <a:t>－</a:t>
            </a:r>
            <a:r>
              <a:rPr lang="en-US" altLang="zh-CN" smtClean="0"/>
              <a:t>C</a:t>
            </a:r>
            <a:r>
              <a:rPr lang="zh-CN" altLang="en-US" smtClean="0"/>
              <a:t>－</a:t>
            </a:r>
            <a:r>
              <a:rPr lang="en-US" altLang="zh-CN" smtClean="0"/>
              <a:t>A</a:t>
            </a:r>
            <a:r>
              <a:rPr lang="zh-CN" altLang="en-US" smtClean="0"/>
              <a:t>－</a:t>
            </a:r>
            <a:r>
              <a:rPr lang="en-US" altLang="zh-CN" smtClean="0"/>
              <a:t>C</a:t>
            </a:r>
            <a:r>
              <a:rPr lang="zh-CN" altLang="en-US" smtClean="0"/>
              <a:t>－</a:t>
            </a:r>
            <a:r>
              <a:rPr lang="en-US" altLang="zh-CN" smtClean="0"/>
              <a:t>B</a:t>
            </a:r>
            <a:r>
              <a:rPr lang="zh-CN" altLang="en-US" smtClean="0"/>
              <a:t>－</a:t>
            </a:r>
            <a:r>
              <a:rPr lang="en-US" altLang="zh-CN" smtClean="0"/>
              <a:t>C</a:t>
            </a:r>
            <a:r>
              <a:rPr lang="zh-CN" altLang="en-US" smtClean="0"/>
              <a:t>－</a:t>
            </a:r>
            <a:r>
              <a:rPr lang="en-US" altLang="zh-CN" smtClean="0"/>
              <a:t>B</a:t>
            </a:r>
            <a:r>
              <a:rPr lang="zh-CN" altLang="en-US" smtClean="0"/>
              <a:t>－</a:t>
            </a:r>
            <a:r>
              <a:rPr lang="en-US" altLang="zh-CN" smtClean="0"/>
              <a:t>A</a:t>
            </a:r>
            <a:r>
              <a:rPr lang="zh-CN" altLang="en-US" smtClean="0"/>
              <a:t>－</a:t>
            </a:r>
            <a:r>
              <a:rPr lang="en-US" altLang="zh-CN" smtClean="0"/>
              <a:t>D</a:t>
            </a:r>
            <a:r>
              <a:rPr lang="zh-CN" altLang="en-US" smtClean="0"/>
              <a:t>－</a:t>
            </a:r>
            <a:r>
              <a:rPr lang="en-US" altLang="zh-CN" smtClean="0"/>
              <a:t>A</a:t>
            </a:r>
            <a:r>
              <a:rPr lang="zh-CN" altLang="en-US" smtClean="0"/>
              <a:t>－</a:t>
            </a:r>
            <a:r>
              <a:rPr lang="en-US" altLang="zh-CN" smtClean="0"/>
              <a:t>D</a:t>
            </a:r>
            <a:r>
              <a:rPr lang="zh-CN" altLang="en-US" smtClean="0"/>
              <a:t>－</a:t>
            </a:r>
            <a:r>
              <a:rPr lang="en-US" altLang="zh-CN" smtClean="0"/>
              <a:t>A</a:t>
            </a:r>
            <a:r>
              <a:rPr lang="zh-CN" altLang="en-US" smtClean="0"/>
              <a:t>－</a:t>
            </a:r>
            <a:r>
              <a:rPr lang="en-US" altLang="zh-CN" smtClean="0"/>
              <a:t>D</a:t>
            </a:r>
            <a:r>
              <a:rPr lang="zh-CN" altLang="en-US" smtClean="0"/>
              <a:t>－</a:t>
            </a:r>
            <a:r>
              <a:rPr lang="en-US" altLang="zh-CN" smtClean="0"/>
              <a:t>B</a:t>
            </a:r>
            <a:r>
              <a:rPr lang="zh-CN" altLang="en-US" smtClean="0"/>
              <a:t>－</a:t>
            </a:r>
            <a:r>
              <a:rPr lang="en-US" altLang="zh-CN" smtClean="0"/>
              <a:t>D</a:t>
            </a:r>
          </a:p>
          <a:p>
            <a:endParaRPr lang="zh-CN" altLang="en-US" smtClean="0"/>
          </a:p>
        </p:txBody>
      </p:sp>
      <p:sp>
        <p:nvSpPr>
          <p:cNvPr id="84996" name="灯片编号占位符 3"/>
          <p:cNvSpPr>
            <a:spLocks noGrp="1"/>
          </p:cNvSpPr>
          <p:nvPr>
            <p:ph type="sldNum" sz="quarter" idx="5"/>
          </p:nvPr>
        </p:nvSpPr>
        <p:spPr>
          <a:noFill/>
        </p:spPr>
        <p:txBody>
          <a:bodyPr/>
          <a:lstStyle/>
          <a:p>
            <a:fld id="{EE0C6F9A-1E35-4ED5-8682-37F2FAEBA188}" type="slidenum">
              <a:rPr lang="en-US" altLang="zh-CN"/>
              <a:pPr/>
              <a:t>49</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p:spPr>
        <p:txBody>
          <a:bodyPr/>
          <a:lstStyle/>
          <a:p>
            <a:r>
              <a:rPr lang="en-US" altLang="zh-CN" smtClean="0"/>
              <a:t/>
            </a:r>
            <a:br>
              <a:rPr lang="en-US" altLang="zh-CN" smtClean="0"/>
            </a:b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a:t>
            </a:r>
            <a:r>
              <a:rPr lang="en-US" altLang="zh-CN" smtClean="0"/>
              <a:t>d</a:t>
            </a:r>
            <a:r>
              <a:rPr lang="zh-CN" altLang="en-US" smtClean="0"/>
              <a:t>都存在欧拉路径，</a:t>
            </a:r>
          </a:p>
          <a:p>
            <a:r>
              <a:rPr lang="en-US" altLang="zh-CN" smtClean="0"/>
              <a:t>a</a:t>
            </a:r>
            <a:r>
              <a:rPr lang="zh-CN" altLang="en-US" smtClean="0"/>
              <a:t>存在欧拉回路。</a:t>
            </a:r>
          </a:p>
          <a:p>
            <a:endParaRPr lang="zh-CN" altLang="en-US" smtClean="0"/>
          </a:p>
        </p:txBody>
      </p:sp>
      <p:sp>
        <p:nvSpPr>
          <p:cNvPr id="87044" name="灯片编号占位符 3"/>
          <p:cNvSpPr>
            <a:spLocks noGrp="1"/>
          </p:cNvSpPr>
          <p:nvPr>
            <p:ph type="sldNum" sz="quarter" idx="5"/>
          </p:nvPr>
        </p:nvSpPr>
        <p:spPr>
          <a:noFill/>
        </p:spPr>
        <p:txBody>
          <a:bodyPr/>
          <a:lstStyle/>
          <a:p>
            <a:fld id="{2B5A3A6B-2C26-4A74-A58F-29D0C87446B6}" type="slidenum">
              <a:rPr lang="en-US" altLang="zh-CN"/>
              <a:pPr/>
              <a:t>50</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r>
              <a:rPr lang="zh-CN" altLang="en-US" smtClean="0"/>
              <a:t/>
            </a:r>
            <a:br>
              <a:rPr lang="zh-CN" altLang="en-US" smtClean="0"/>
            </a:br>
            <a:r>
              <a:rPr lang="en-US" altLang="zh-CN" smtClean="0"/>
              <a:t>b</a:t>
            </a:r>
            <a:r>
              <a:rPr lang="zh-CN" altLang="en-US" smtClean="0"/>
              <a:t>存在哈密尔顿回路</a:t>
            </a:r>
          </a:p>
          <a:p>
            <a:endParaRPr lang="zh-CN" altLang="en-US" smtClean="0"/>
          </a:p>
        </p:txBody>
      </p:sp>
      <p:sp>
        <p:nvSpPr>
          <p:cNvPr id="89092" name="灯片编号占位符 3"/>
          <p:cNvSpPr>
            <a:spLocks noGrp="1"/>
          </p:cNvSpPr>
          <p:nvPr>
            <p:ph type="sldNum" sz="quarter" idx="5"/>
          </p:nvPr>
        </p:nvSpPr>
        <p:spPr>
          <a:noFill/>
        </p:spPr>
        <p:txBody>
          <a:bodyPr/>
          <a:lstStyle/>
          <a:p>
            <a:fld id="{8CC99F09-3D51-4E8F-8010-C8C3B4D08FBC}" type="slidenum">
              <a:rPr lang="en-US" altLang="zh-CN"/>
              <a:pPr/>
              <a:t>51</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p:spPr>
        <p:txBody>
          <a:bodyPr/>
          <a:lstStyle/>
          <a:p>
            <a:r>
              <a:rPr lang="zh-CN" altLang="en-US" smtClean="0"/>
              <a:t>适用</a:t>
            </a:r>
          </a:p>
        </p:txBody>
      </p:sp>
      <p:sp>
        <p:nvSpPr>
          <p:cNvPr id="91140" name="灯片编号占位符 3"/>
          <p:cNvSpPr>
            <a:spLocks noGrp="1"/>
          </p:cNvSpPr>
          <p:nvPr>
            <p:ph type="sldNum" sz="quarter" idx="5"/>
          </p:nvPr>
        </p:nvSpPr>
        <p:spPr>
          <a:noFill/>
        </p:spPr>
        <p:txBody>
          <a:bodyPr/>
          <a:lstStyle/>
          <a:p>
            <a:fld id="{C14E7CF4-9ABD-492E-BB15-99C8E6380AA0}" type="slidenum">
              <a:rPr lang="en-US" altLang="zh-CN"/>
              <a:pPr/>
              <a:t>52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CE57221B-8341-40BA-9B27-19B242FE7A48}" type="slidenum">
              <a:rPr lang="zh-CN" altLang="en-US"/>
              <a:pPr/>
              <a:t>6</a:t>
            </a:fld>
            <a:endParaRPr lang="en-US" altLang="zh-CN"/>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a:lnSpc>
                <a:spcPct val="80000"/>
              </a:lnSpc>
            </a:pPr>
            <a:r>
              <a:rPr lang="zh-CN" altLang="en-US" sz="800" b="1" smtClean="0"/>
              <a:t>时间复杂度：</a:t>
            </a:r>
            <a:r>
              <a:rPr lang="en-US" altLang="zh-CN" sz="800" b="1" smtClean="0"/>
              <a:t>time complexity</a:t>
            </a:r>
            <a:r>
              <a:rPr lang="zh-CN" altLang="en-US" sz="800" b="1" smtClean="0"/>
              <a:t>对算法运行所需要的时间的度量→算法执行的步骤数目（非时间单位秒，效率的度量）→非精确的、数量级的</a:t>
            </a:r>
          </a:p>
          <a:p>
            <a:pPr>
              <a:lnSpc>
                <a:spcPct val="80000"/>
              </a:lnSpc>
            </a:pPr>
            <a:r>
              <a:rPr lang="zh-CN" altLang="en-US" sz="800" b="1" smtClean="0"/>
              <a:t>空间复杂度：</a:t>
            </a:r>
            <a:r>
              <a:rPr lang="en-US" altLang="zh-CN" sz="800" b="1" smtClean="0"/>
              <a:t>space complexity</a:t>
            </a:r>
          </a:p>
          <a:p>
            <a:pPr>
              <a:lnSpc>
                <a:spcPct val="80000"/>
              </a:lnSpc>
            </a:pPr>
            <a:r>
              <a:rPr lang="zh-CN" altLang="en-US" sz="800" smtClean="0"/>
              <a:t>非精确的：如人的阶段：婴儿、儿童、少年、青年。。。老年</a:t>
            </a:r>
          </a:p>
          <a:p>
            <a:pPr>
              <a:lnSpc>
                <a:spcPct val="80000"/>
              </a:lnSpc>
            </a:pPr>
            <a:r>
              <a:rPr lang="zh-CN" altLang="en-US" sz="800" b="1" smtClean="0"/>
              <a:t>度量反映一种趋势，随问题规模的增大（</a:t>
            </a:r>
            <a:r>
              <a:rPr lang="en-US" altLang="zh-CN" sz="800" b="1" smtClean="0"/>
              <a:t>n</a:t>
            </a:r>
            <a:r>
              <a:rPr lang="zh-CN" altLang="en-US" sz="800" b="1" smtClean="0"/>
              <a:t>），所需时间（</a:t>
            </a:r>
            <a:r>
              <a:rPr lang="en-US" altLang="zh-CN" sz="800" b="1" smtClean="0"/>
              <a:t>T</a:t>
            </a:r>
            <a:r>
              <a:rPr lang="zh-CN" altLang="en-US" sz="800" b="1" smtClean="0"/>
              <a:t>）的增长趋势</a:t>
            </a:r>
            <a:r>
              <a:rPr lang="zh-CN" altLang="en-US" sz="800" smtClean="0"/>
              <a:t>，曲线图</a:t>
            </a:r>
            <a:endParaRPr lang="en-US" altLang="zh-CN" sz="800" smtClean="0"/>
          </a:p>
          <a:p>
            <a:pPr>
              <a:lnSpc>
                <a:spcPct val="80000"/>
              </a:lnSpc>
            </a:pPr>
            <a:endParaRPr lang="en-US" altLang="zh-CN" sz="800" smtClean="0"/>
          </a:p>
          <a:p>
            <a:pPr>
              <a:lnSpc>
                <a:spcPct val="80000"/>
              </a:lnSpc>
            </a:pPr>
            <a:r>
              <a:rPr lang="zh-CN" altLang="en-US" sz="800" smtClean="0"/>
              <a:t>只考虑读操作</a:t>
            </a:r>
            <a:r>
              <a:rPr lang="en-US" altLang="zh-CN" sz="800" smtClean="0"/>
              <a:t>:</a:t>
            </a:r>
          </a:p>
          <a:p>
            <a:pPr>
              <a:lnSpc>
                <a:spcPct val="80000"/>
              </a:lnSpc>
            </a:pPr>
            <a:r>
              <a:rPr lang="zh-CN" altLang="en-US" sz="800" smtClean="0"/>
              <a:t>算法</a:t>
            </a:r>
            <a:r>
              <a:rPr lang="en-US" altLang="zh-CN" sz="800" smtClean="0"/>
              <a:t>1:</a:t>
            </a:r>
            <a:r>
              <a:rPr lang="zh-CN" altLang="en-US" sz="800" smtClean="0"/>
              <a:t>内存里只有二个</a:t>
            </a:r>
            <a:r>
              <a:rPr lang="en-US" altLang="zh-CN" sz="800" smtClean="0"/>
              <a:t> </a:t>
            </a:r>
            <a:r>
              <a:rPr lang="zh-CN" altLang="en-US" sz="800" smtClean="0"/>
              <a:t>格子</a:t>
            </a:r>
          </a:p>
          <a:p>
            <a:pPr>
              <a:lnSpc>
                <a:spcPct val="80000"/>
              </a:lnSpc>
            </a:pPr>
            <a:r>
              <a:rPr lang="zh-CN" altLang="en-US" sz="800" smtClean="0"/>
              <a:t>算法</a:t>
            </a:r>
            <a:r>
              <a:rPr lang="en-US" altLang="zh-CN" sz="800" smtClean="0"/>
              <a:t>2:</a:t>
            </a:r>
            <a:r>
              <a:rPr lang="zh-CN" altLang="en-US" sz="800" smtClean="0"/>
              <a:t>内存里有</a:t>
            </a:r>
            <a:r>
              <a:rPr lang="en-US" altLang="zh-CN" sz="800" smtClean="0"/>
              <a:t>n</a:t>
            </a:r>
            <a:r>
              <a:rPr lang="zh-CN" altLang="en-US" sz="800" smtClean="0"/>
              <a:t>个</a:t>
            </a:r>
            <a:r>
              <a:rPr lang="en-US" altLang="zh-CN" sz="800" smtClean="0"/>
              <a:t> </a:t>
            </a:r>
            <a:r>
              <a:rPr lang="zh-CN" altLang="en-US" sz="800" smtClean="0"/>
              <a:t>格子</a:t>
            </a:r>
          </a:p>
          <a:p>
            <a:pPr>
              <a:lnSpc>
                <a:spcPct val="80000"/>
              </a:lnSpc>
            </a:pPr>
            <a:endParaRPr lang="zh-CN" altLang="en-US" sz="800" smtClean="0"/>
          </a:p>
          <a:p>
            <a:pPr>
              <a:lnSpc>
                <a:spcPct val="80000"/>
              </a:lnSpc>
            </a:pPr>
            <a:endParaRPr lang="zh-CN" altLang="en-US" sz="800" smtClean="0"/>
          </a:p>
          <a:p>
            <a:pPr>
              <a:lnSpc>
                <a:spcPct val="80000"/>
              </a:lnSpc>
            </a:pPr>
            <a:r>
              <a:rPr lang="zh-CN" altLang="en-US" sz="800" smtClean="0"/>
              <a:t>学生 </a:t>
            </a:r>
            <a:r>
              <a:rPr lang="en-US" altLang="zh-CN" sz="800" smtClean="0"/>
              <a:t>50</a:t>
            </a:r>
            <a:r>
              <a:rPr lang="zh-CN" altLang="en-US" sz="800" smtClean="0"/>
              <a:t>双不同的袜子，一次洗，配对</a:t>
            </a:r>
          </a:p>
          <a:p>
            <a:pPr>
              <a:lnSpc>
                <a:spcPct val="80000"/>
              </a:lnSpc>
            </a:pPr>
            <a:r>
              <a:rPr lang="zh-CN" altLang="en-US" sz="800" smtClean="0"/>
              <a:t>时间复杂度，反映的趋势：算法</a:t>
            </a:r>
            <a:r>
              <a:rPr lang="en-US" altLang="zh-CN" sz="800" smtClean="0"/>
              <a:t>1</a:t>
            </a:r>
            <a:r>
              <a:rPr lang="zh-CN" altLang="en-US" sz="800" smtClean="0"/>
              <a:t>：</a:t>
            </a:r>
            <a:r>
              <a:rPr lang="en-US" altLang="zh-CN" sz="800" smtClean="0"/>
              <a:t>O(n</a:t>
            </a:r>
            <a:r>
              <a:rPr lang="en-US" altLang="zh-CN" sz="800" baseline="30000" smtClean="0"/>
              <a:t>2</a:t>
            </a:r>
            <a:r>
              <a:rPr lang="en-US" altLang="zh-CN" sz="800" smtClean="0"/>
              <a:t>)   </a:t>
            </a:r>
            <a:r>
              <a:rPr lang="zh-CN" altLang="en-US" sz="800" smtClean="0"/>
              <a:t>算法</a:t>
            </a:r>
            <a:r>
              <a:rPr lang="en-US" altLang="zh-CN" sz="800" smtClean="0"/>
              <a:t>2</a:t>
            </a:r>
            <a:r>
              <a:rPr lang="zh-CN" altLang="en-US" sz="800" smtClean="0"/>
              <a:t>：</a:t>
            </a:r>
            <a:r>
              <a:rPr lang="en-US" altLang="zh-CN" sz="800" smtClean="0"/>
              <a:t>O(n)</a:t>
            </a:r>
          </a:p>
          <a:p>
            <a:pPr>
              <a:lnSpc>
                <a:spcPct val="80000"/>
              </a:lnSpc>
            </a:pPr>
            <a:r>
              <a:rPr lang="zh-CN" altLang="en-US" sz="800" smtClean="0"/>
              <a:t>算法</a:t>
            </a:r>
            <a:r>
              <a:rPr lang="en-US" altLang="zh-CN" sz="800" smtClean="0"/>
              <a:t>2</a:t>
            </a:r>
            <a:r>
              <a:rPr lang="zh-CN" altLang="en-US" sz="800" smtClean="0"/>
              <a:t>以空间换时间，算法</a:t>
            </a:r>
            <a:r>
              <a:rPr lang="en-US" altLang="zh-CN" sz="800" smtClean="0"/>
              <a:t>1</a:t>
            </a:r>
            <a:r>
              <a:rPr lang="zh-CN" altLang="en-US" sz="800" smtClean="0"/>
              <a:t>时间要求更高，算法</a:t>
            </a:r>
            <a:r>
              <a:rPr lang="en-US" altLang="zh-CN" sz="800" smtClean="0"/>
              <a:t>2</a:t>
            </a:r>
            <a:r>
              <a:rPr lang="zh-CN" altLang="en-US" sz="800" smtClean="0"/>
              <a:t>空间要求更高</a:t>
            </a:r>
            <a:endParaRPr lang="en-US" altLang="zh-CN" sz="800" smtClean="0"/>
          </a:p>
          <a:p>
            <a:pPr>
              <a:lnSpc>
                <a:spcPct val="80000"/>
              </a:lnSpc>
            </a:pPr>
            <a:r>
              <a:rPr lang="zh-CN" altLang="en-US" sz="800" smtClean="0"/>
              <a:t>一个问题有不同的解决方法，就时间复杂度来说</a:t>
            </a:r>
          </a:p>
          <a:p>
            <a:pPr>
              <a:lnSpc>
                <a:spcPct val="80000"/>
              </a:lnSpc>
            </a:pPr>
            <a:r>
              <a:rPr lang="zh-CN" altLang="en-US" sz="800" smtClean="0"/>
              <a:t>导致了计算机科学与技术中</a:t>
            </a:r>
            <a:r>
              <a:rPr lang="en-US" altLang="zh-CN" sz="800" smtClean="0"/>
              <a:t>12</a:t>
            </a:r>
            <a:r>
              <a:rPr lang="zh-CN" altLang="en-US" sz="800" smtClean="0"/>
              <a:t>个基本概念之一：折衷，时空折衷</a:t>
            </a:r>
          </a:p>
          <a:p>
            <a:pPr>
              <a:lnSpc>
                <a:spcPct val="80000"/>
              </a:lnSpc>
            </a:pPr>
            <a:r>
              <a:rPr lang="zh-CN" altLang="en-US" sz="800" smtClean="0"/>
              <a:t>对一个算法应该出时、空复杂度分析（</a:t>
            </a:r>
            <a:r>
              <a:rPr lang="en-US" altLang="zh-CN" sz="800" smtClean="0"/>
              <a:t>P88</a:t>
            </a:r>
            <a:r>
              <a:rPr lang="zh-CN" altLang="en-US" sz="800" smtClean="0"/>
              <a:t>）</a:t>
            </a:r>
          </a:p>
          <a:p>
            <a:pPr eaLnBrk="1" hangingPunct="1">
              <a:lnSpc>
                <a:spcPct val="80000"/>
              </a:lnSpc>
            </a:pPr>
            <a:endParaRPr lang="en-US" altLang="zh-CN" sz="800" smtClean="0"/>
          </a:p>
          <a:p>
            <a:pPr eaLnBrk="1" hangingPunct="1">
              <a:lnSpc>
                <a:spcPct val="80000"/>
              </a:lnSpc>
            </a:pPr>
            <a:endParaRPr lang="en-US" altLang="zh-CN" sz="800" smtClean="0"/>
          </a:p>
          <a:p>
            <a:pPr eaLnBrk="1" hangingPunct="1">
              <a:lnSpc>
                <a:spcPct val="80000"/>
              </a:lnSpc>
            </a:pPr>
            <a:r>
              <a:rPr lang="zh-CN" altLang="en-US" sz="800" smtClean="0"/>
              <a:t>算法的时间复杂度</a:t>
            </a:r>
          </a:p>
          <a:p>
            <a:pPr eaLnBrk="1" hangingPunct="1">
              <a:lnSpc>
                <a:spcPct val="80000"/>
              </a:lnSpc>
            </a:pPr>
            <a:r>
              <a:rPr lang="zh-CN" altLang="en-US" sz="800" smtClean="0"/>
              <a:t>定义：如果一个问题的规模是</a:t>
            </a:r>
            <a:r>
              <a:rPr lang="en-US" altLang="zh-CN" sz="800" smtClean="0"/>
              <a:t>n</a:t>
            </a:r>
            <a:r>
              <a:rPr lang="zh-CN" altLang="en-US" sz="800" smtClean="0"/>
              <a:t>，解这一问题的某一算法所需要的时间为</a:t>
            </a:r>
            <a:r>
              <a:rPr lang="en-US" altLang="zh-CN" sz="800" smtClean="0"/>
              <a:t>T(n)</a:t>
            </a:r>
            <a:r>
              <a:rPr lang="zh-CN" altLang="en-US" sz="800" smtClean="0"/>
              <a:t>，它是</a:t>
            </a:r>
            <a:r>
              <a:rPr lang="en-US" altLang="zh-CN" sz="800" smtClean="0"/>
              <a:t>n</a:t>
            </a:r>
            <a:r>
              <a:rPr lang="zh-CN" altLang="en-US" sz="800" smtClean="0"/>
              <a:t>的某一函数 </a:t>
            </a:r>
            <a:r>
              <a:rPr lang="en-US" altLang="zh-CN" sz="800" smtClean="0"/>
              <a:t>T(n)</a:t>
            </a:r>
            <a:r>
              <a:rPr lang="zh-CN" altLang="en-US" sz="800" smtClean="0"/>
              <a:t>称为这一算法的</a:t>
            </a:r>
            <a:r>
              <a:rPr lang="zh-CN" altLang="en-US" sz="800" smtClean="0">
                <a:latin typeface="Arial" pitchFamily="34" charset="0"/>
              </a:rPr>
              <a:t>“</a:t>
            </a:r>
            <a:r>
              <a:rPr lang="zh-CN" altLang="en-US" sz="800" smtClean="0"/>
              <a:t>时间复杂性</a:t>
            </a:r>
            <a:r>
              <a:rPr lang="zh-CN" altLang="en-US" sz="800" smtClean="0">
                <a:latin typeface="Arial" pitchFamily="34" charset="0"/>
              </a:rPr>
              <a:t>”</a:t>
            </a:r>
            <a:r>
              <a:rPr lang="zh-CN" altLang="en-US" sz="800" smtClean="0"/>
              <a:t>。</a:t>
            </a:r>
            <a:br>
              <a:rPr lang="zh-CN" altLang="en-US" sz="800" smtClean="0"/>
            </a:br>
            <a:r>
              <a:rPr lang="zh-CN" altLang="en-US" sz="800" smtClean="0"/>
              <a:t/>
            </a:r>
            <a:br>
              <a:rPr lang="zh-CN" altLang="en-US" sz="800" smtClean="0"/>
            </a:br>
            <a:r>
              <a:rPr lang="zh-CN" altLang="en-US" sz="800" smtClean="0"/>
              <a:t>当输入量</a:t>
            </a:r>
            <a:r>
              <a:rPr lang="en-US" altLang="zh-CN" sz="800" smtClean="0"/>
              <a:t>n</a:t>
            </a:r>
            <a:r>
              <a:rPr lang="zh-CN" altLang="en-US" sz="800" smtClean="0"/>
              <a:t>逐渐加大时，时间复杂性的极限情形称为算法的</a:t>
            </a:r>
            <a:r>
              <a:rPr lang="zh-CN" altLang="en-US" sz="800" smtClean="0">
                <a:latin typeface="Arial" pitchFamily="34" charset="0"/>
              </a:rPr>
              <a:t>“</a:t>
            </a:r>
            <a:r>
              <a:rPr lang="zh-CN" altLang="en-US" sz="800" smtClean="0"/>
              <a:t>渐近时间复杂性</a:t>
            </a:r>
            <a:r>
              <a:rPr lang="zh-CN" altLang="en-US" sz="800" smtClean="0">
                <a:latin typeface="Arial" pitchFamily="34" charset="0"/>
              </a:rPr>
              <a:t>”</a:t>
            </a:r>
            <a:r>
              <a:rPr lang="zh-CN" altLang="en-US" sz="800" smtClean="0"/>
              <a:t>。</a:t>
            </a:r>
            <a:br>
              <a:rPr lang="zh-CN" altLang="en-US" sz="800" smtClean="0"/>
            </a:br>
            <a:r>
              <a:rPr lang="zh-CN" altLang="en-US" sz="800" smtClean="0"/>
              <a:t/>
            </a:r>
            <a:br>
              <a:rPr lang="zh-CN" altLang="en-US" sz="800" smtClean="0"/>
            </a:br>
            <a:r>
              <a:rPr lang="zh-CN" altLang="en-US" sz="800" smtClean="0"/>
              <a:t>我们常用大</a:t>
            </a:r>
            <a:r>
              <a:rPr lang="en-US" altLang="zh-CN" sz="800" smtClean="0"/>
              <a:t>O</a:t>
            </a:r>
            <a:r>
              <a:rPr lang="zh-CN" altLang="en-US" sz="800" smtClean="0"/>
              <a:t>表示法表示时间复杂性，注意它是某一个算法的时间复杂性。大</a:t>
            </a:r>
            <a:r>
              <a:rPr lang="en-US" altLang="zh-CN" sz="800" smtClean="0"/>
              <a:t>O</a:t>
            </a:r>
            <a:r>
              <a:rPr lang="zh-CN" altLang="en-US" sz="800" smtClean="0"/>
              <a:t>表示只是说有上界，由定义如果</a:t>
            </a:r>
            <a:r>
              <a:rPr lang="en-US" altLang="zh-CN" sz="800" smtClean="0"/>
              <a:t>f(n)=O(n)</a:t>
            </a:r>
            <a:r>
              <a:rPr lang="zh-CN" altLang="en-US" sz="800" smtClean="0"/>
              <a:t>，那显然成立</a:t>
            </a:r>
            <a:r>
              <a:rPr lang="en-US" altLang="zh-CN" sz="800" smtClean="0"/>
              <a:t>f(n)=O(n^2)</a:t>
            </a:r>
            <a:r>
              <a:rPr lang="zh-CN" altLang="en-US" sz="800" smtClean="0"/>
              <a:t>，它给你一个上界，但并不是上确界，但人们在表示的时候一般都习惯表示前者。</a:t>
            </a:r>
            <a:br>
              <a:rPr lang="zh-CN" altLang="en-US" sz="800" smtClean="0"/>
            </a:br>
            <a:r>
              <a:rPr lang="zh-CN" altLang="en-US" sz="800" smtClean="0"/>
              <a:t/>
            </a:r>
            <a:br>
              <a:rPr lang="zh-CN" altLang="en-US" sz="800" smtClean="0"/>
            </a:br>
            <a:r>
              <a:rPr lang="zh-CN" altLang="en-US" sz="800" smtClean="0"/>
              <a:t>此外，一个问题本身也有它的复杂性，如果某个算法的复杂性到达了这个问题复杂性的下界，那就称这样的算法是最佳算法。</a:t>
            </a:r>
            <a:br>
              <a:rPr lang="zh-CN" altLang="en-US" sz="800" smtClean="0"/>
            </a:br>
            <a:r>
              <a:rPr lang="zh-CN" altLang="en-US" sz="800" smtClean="0"/>
              <a:t/>
            </a:r>
            <a:br>
              <a:rPr lang="zh-CN" altLang="en-US" sz="800" smtClean="0"/>
            </a:br>
            <a:r>
              <a:rPr lang="zh-CN" altLang="en-US" sz="800" smtClean="0">
                <a:latin typeface="Arial" pitchFamily="34" charset="0"/>
              </a:rPr>
              <a:t>“</a:t>
            </a:r>
            <a:r>
              <a:rPr lang="zh-CN" altLang="en-US" sz="800" smtClean="0"/>
              <a:t>大</a:t>
            </a:r>
            <a:r>
              <a:rPr lang="en-US" altLang="zh-CN" sz="800" smtClean="0"/>
              <a:t>O</a:t>
            </a:r>
            <a:r>
              <a:rPr lang="zh-CN" altLang="en-US" sz="800" smtClean="0"/>
              <a:t>记法</a:t>
            </a:r>
            <a:r>
              <a:rPr lang="zh-CN" altLang="en-US" sz="800" smtClean="0">
                <a:latin typeface="Arial" pitchFamily="34" charset="0"/>
              </a:rPr>
              <a:t>”</a:t>
            </a:r>
            <a:r>
              <a:rPr lang="zh-CN" altLang="en-US" sz="800" smtClean="0"/>
              <a:t>：在这种描述中使用的基本参数是 </a:t>
            </a:r>
            <a:r>
              <a:rPr lang="en-US" altLang="zh-CN" sz="800" smtClean="0"/>
              <a:t>n</a:t>
            </a:r>
            <a:r>
              <a:rPr lang="zh-CN" altLang="en-US" sz="800" smtClean="0"/>
              <a:t>，即问题实例的规模，把复杂性或运行时间表达为</a:t>
            </a:r>
            <a:r>
              <a:rPr lang="en-US" altLang="zh-CN" sz="800" smtClean="0"/>
              <a:t>n</a:t>
            </a:r>
            <a:r>
              <a:rPr lang="zh-CN" altLang="en-US" sz="800" smtClean="0"/>
              <a:t>的函数。这里的</a:t>
            </a:r>
            <a:r>
              <a:rPr lang="zh-CN" altLang="en-US" sz="800" smtClean="0">
                <a:latin typeface="Arial" pitchFamily="34" charset="0"/>
              </a:rPr>
              <a:t>“</a:t>
            </a:r>
            <a:r>
              <a:rPr lang="en-US" altLang="zh-CN" sz="800" smtClean="0"/>
              <a:t>O</a:t>
            </a:r>
            <a:r>
              <a:rPr lang="en-US" altLang="zh-CN" sz="800" smtClean="0">
                <a:latin typeface="Arial" pitchFamily="34" charset="0"/>
              </a:rPr>
              <a:t>”</a:t>
            </a:r>
            <a:r>
              <a:rPr lang="zh-CN" altLang="en-US" sz="800" smtClean="0"/>
              <a:t>表示量级 </a:t>
            </a:r>
            <a:r>
              <a:rPr lang="en-US" altLang="zh-CN" sz="800" smtClean="0"/>
              <a:t>(order)</a:t>
            </a:r>
            <a:r>
              <a:rPr lang="zh-CN" altLang="en-US" sz="800" smtClean="0"/>
              <a:t>，比如说</a:t>
            </a:r>
            <a:r>
              <a:rPr lang="zh-CN" altLang="en-US" sz="800" smtClean="0">
                <a:latin typeface="Arial" pitchFamily="34" charset="0"/>
              </a:rPr>
              <a:t>“</a:t>
            </a:r>
            <a:r>
              <a:rPr lang="zh-CN" altLang="en-US" sz="800" smtClean="0"/>
              <a:t>二分检索是 </a:t>
            </a:r>
            <a:r>
              <a:rPr lang="en-US" altLang="zh-CN" sz="800" smtClean="0"/>
              <a:t>O(logn)</a:t>
            </a:r>
            <a:r>
              <a:rPr lang="zh-CN" altLang="en-US" sz="800" smtClean="0"/>
              <a:t>的</a:t>
            </a:r>
            <a:r>
              <a:rPr lang="zh-CN" altLang="en-US" sz="800" smtClean="0">
                <a:latin typeface="Arial" pitchFamily="34" charset="0"/>
              </a:rPr>
              <a:t>”</a:t>
            </a:r>
            <a:r>
              <a:rPr lang="en-US" altLang="zh-CN" sz="800" smtClean="0"/>
              <a:t>,</a:t>
            </a:r>
            <a:r>
              <a:rPr lang="zh-CN" altLang="en-US" sz="800" smtClean="0"/>
              <a:t>也就是说它需要</a:t>
            </a:r>
            <a:r>
              <a:rPr lang="zh-CN" altLang="en-US" sz="800" smtClean="0">
                <a:latin typeface="Arial" pitchFamily="34" charset="0"/>
              </a:rPr>
              <a:t>“</a:t>
            </a:r>
            <a:r>
              <a:rPr lang="zh-CN" altLang="en-US" sz="800" smtClean="0"/>
              <a:t>通过</a:t>
            </a:r>
            <a:r>
              <a:rPr lang="en-US" altLang="zh-CN" sz="800" smtClean="0"/>
              <a:t>logn</a:t>
            </a:r>
            <a:r>
              <a:rPr lang="zh-CN" altLang="en-US" sz="800" smtClean="0"/>
              <a:t>量级的步骤去检索一个规模为</a:t>
            </a:r>
            <a:r>
              <a:rPr lang="en-US" altLang="zh-CN" sz="800" smtClean="0"/>
              <a:t>n</a:t>
            </a:r>
            <a:r>
              <a:rPr lang="zh-CN" altLang="en-US" sz="800" smtClean="0"/>
              <a:t>的数组</a:t>
            </a:r>
            <a:r>
              <a:rPr lang="zh-CN" altLang="en-US" sz="800" smtClean="0">
                <a:latin typeface="Arial" pitchFamily="34" charset="0"/>
              </a:rPr>
              <a:t>”</a:t>
            </a:r>
            <a:r>
              <a:rPr lang="zh-CN" altLang="en-US" sz="800" smtClean="0"/>
              <a:t>记法 </a:t>
            </a:r>
            <a:r>
              <a:rPr lang="en-US" altLang="zh-CN" sz="800" smtClean="0"/>
              <a:t>O ( f(n) )</a:t>
            </a:r>
            <a:r>
              <a:rPr lang="zh-CN" altLang="en-US" sz="800" smtClean="0"/>
              <a:t>表示当 </a:t>
            </a:r>
            <a:r>
              <a:rPr lang="en-US" altLang="zh-CN" sz="800" smtClean="0"/>
              <a:t>n</a:t>
            </a:r>
            <a:r>
              <a:rPr lang="zh-CN" altLang="en-US" sz="800" smtClean="0"/>
              <a:t>增大时，运行时间至多将以正比于 </a:t>
            </a:r>
            <a:r>
              <a:rPr lang="en-US" altLang="zh-CN" sz="800" smtClean="0"/>
              <a:t>f(n)</a:t>
            </a:r>
            <a:r>
              <a:rPr lang="zh-CN" altLang="en-US" sz="800" smtClean="0"/>
              <a:t>的速度增长。</a:t>
            </a:r>
            <a:br>
              <a:rPr lang="zh-CN" altLang="en-US" sz="800" smtClean="0"/>
            </a:br>
            <a:r>
              <a:rPr lang="zh-CN" altLang="en-US" sz="800" smtClean="0"/>
              <a:t/>
            </a:r>
            <a:br>
              <a:rPr lang="zh-CN" altLang="en-US" sz="800" smtClean="0"/>
            </a:br>
            <a:r>
              <a:rPr lang="zh-CN" altLang="en-US" sz="800" smtClean="0"/>
              <a:t>这种渐进估计对算法的理论分析和大致比较是非常有价值的，但在实践中细节也可能造成差异。例如，一个低附加代价的</a:t>
            </a:r>
            <a:r>
              <a:rPr lang="en-US" altLang="zh-CN" sz="800" smtClean="0"/>
              <a:t>O(n2)</a:t>
            </a:r>
            <a:r>
              <a:rPr lang="zh-CN" altLang="en-US" sz="800" smtClean="0"/>
              <a:t>算法在</a:t>
            </a:r>
            <a:r>
              <a:rPr lang="en-US" altLang="zh-CN" sz="800" smtClean="0"/>
              <a:t>n</a:t>
            </a:r>
            <a:r>
              <a:rPr lang="zh-CN" altLang="en-US" sz="800" smtClean="0"/>
              <a:t>较小的情况下可能比一个高附加代价的 </a:t>
            </a:r>
            <a:r>
              <a:rPr lang="en-US" altLang="zh-CN" sz="800" smtClean="0"/>
              <a:t>O(nlogn)</a:t>
            </a:r>
            <a:r>
              <a:rPr lang="zh-CN" altLang="en-US" sz="800" smtClean="0"/>
              <a:t>算法运行得更快。当然，随着</a:t>
            </a:r>
            <a:r>
              <a:rPr lang="en-US" altLang="zh-CN" sz="800" smtClean="0"/>
              <a:t>n</a:t>
            </a:r>
            <a:r>
              <a:rPr lang="zh-CN" altLang="en-US" sz="800" smtClean="0"/>
              <a:t>足够大以后，具有较慢上升函数的算法必然工作得更快。 </a:t>
            </a:r>
            <a:br>
              <a:rPr lang="zh-CN" altLang="en-US" sz="800" smtClean="0"/>
            </a:br>
            <a:r>
              <a:rPr lang="zh-CN" altLang="en-US" sz="800" smtClean="0"/>
              <a:t/>
            </a:r>
            <a:br>
              <a:rPr lang="zh-CN" altLang="en-US" sz="800" smtClean="0"/>
            </a:br>
            <a:r>
              <a:rPr lang="en-US" altLang="zh-CN" sz="800" smtClean="0"/>
              <a:t>O(1)</a:t>
            </a:r>
            <a:br>
              <a:rPr lang="en-US" altLang="zh-CN" sz="800" smtClean="0"/>
            </a:br>
            <a:r>
              <a:rPr lang="en-US" altLang="zh-CN" sz="800" smtClean="0"/>
              <a:t/>
            </a:r>
            <a:br>
              <a:rPr lang="en-US" altLang="zh-CN" sz="800" smtClean="0"/>
            </a:br>
            <a:r>
              <a:rPr lang="en-US" altLang="zh-CN" sz="800" smtClean="0"/>
              <a:t>Temp=i;i=j;j=temp;</a:t>
            </a:r>
            <a:r>
              <a:rPr lang="en-US" altLang="zh-CN" sz="800" smtClean="0">
                <a:latin typeface="Arial" pitchFamily="34" charset="0"/>
              </a:rPr>
              <a:t>                    </a:t>
            </a:r>
            <a:r>
              <a:rPr lang="en-US" altLang="zh-CN" sz="800" smtClean="0"/>
              <a:t> </a:t>
            </a:r>
            <a:br>
              <a:rPr lang="en-US" altLang="zh-CN" sz="800" smtClean="0"/>
            </a:br>
            <a:r>
              <a:rPr lang="en-US" altLang="zh-CN" sz="800" smtClean="0"/>
              <a:t/>
            </a:r>
            <a:br>
              <a:rPr lang="en-US" altLang="zh-CN" sz="800" smtClean="0"/>
            </a:br>
            <a:r>
              <a:rPr lang="zh-CN" altLang="en-US" sz="800" smtClean="0"/>
              <a:t>以上三条单个语句的频度均为</a:t>
            </a:r>
            <a:r>
              <a:rPr lang="en-US" altLang="zh-CN" sz="800" smtClean="0"/>
              <a:t>1</a:t>
            </a:r>
            <a:r>
              <a:rPr lang="zh-CN" altLang="en-US" sz="800" smtClean="0"/>
              <a:t>，该程序段的执行时间是一个与问题规模</a:t>
            </a:r>
            <a:r>
              <a:rPr lang="en-US" altLang="zh-CN" sz="800" smtClean="0"/>
              <a:t>n</a:t>
            </a:r>
            <a:r>
              <a:rPr lang="zh-CN" altLang="en-US" sz="800" smtClean="0"/>
              <a:t>无关的常数。算法的时间复杂度为常数阶，记作</a:t>
            </a:r>
            <a:r>
              <a:rPr lang="en-US" altLang="zh-CN" sz="800" smtClean="0"/>
              <a:t>T(n)=O(1)</a:t>
            </a:r>
            <a:r>
              <a:rPr lang="zh-CN" altLang="en-US" sz="800" smtClean="0"/>
              <a:t>。如果算法的执行时 间不随着问题规模</a:t>
            </a:r>
            <a:r>
              <a:rPr lang="en-US" altLang="zh-CN" sz="800" smtClean="0"/>
              <a:t>n</a:t>
            </a:r>
            <a:r>
              <a:rPr lang="zh-CN" altLang="en-US" sz="800" smtClean="0"/>
              <a:t>的增加而增长，即使算法中有上千条语句，其执行时间也不过是一个较大的常数。此类算法的时间复杂度是</a:t>
            </a:r>
            <a:r>
              <a:rPr lang="en-US" altLang="zh-CN" sz="800" smtClean="0"/>
              <a:t>O(1)</a:t>
            </a:r>
            <a:r>
              <a:rPr lang="zh-CN" altLang="en-US" sz="800" smtClean="0"/>
              <a:t>。 </a:t>
            </a:r>
            <a:br>
              <a:rPr lang="zh-CN" altLang="en-US" sz="800" smtClean="0"/>
            </a:br>
            <a:r>
              <a:rPr lang="zh-CN" altLang="en-US" sz="800" smtClean="0"/>
              <a:t/>
            </a:r>
            <a:br>
              <a:rPr lang="zh-CN" altLang="en-US" sz="800" smtClean="0"/>
            </a:br>
            <a:r>
              <a:rPr lang="en-US" altLang="zh-CN" sz="800" smtClean="0"/>
              <a:t>O(n^2)</a:t>
            </a:r>
            <a:br>
              <a:rPr lang="en-US" altLang="zh-CN" sz="800" smtClean="0"/>
            </a:br>
            <a:r>
              <a:rPr lang="en-US" altLang="zh-CN" sz="800" smtClean="0"/>
              <a:t/>
            </a:r>
            <a:br>
              <a:rPr lang="en-US" altLang="zh-CN" sz="800" smtClean="0"/>
            </a:br>
            <a:r>
              <a:rPr lang="en-US" altLang="zh-CN" sz="800" smtClean="0"/>
              <a:t>2.1. </a:t>
            </a:r>
            <a:r>
              <a:rPr lang="zh-CN" altLang="en-US" sz="800" smtClean="0"/>
              <a:t>交换</a:t>
            </a:r>
            <a:r>
              <a:rPr lang="en-US" altLang="zh-CN" sz="800" smtClean="0"/>
              <a:t>i</a:t>
            </a:r>
            <a:r>
              <a:rPr lang="zh-CN" altLang="en-US" sz="800" smtClean="0"/>
              <a:t>和</a:t>
            </a:r>
            <a:r>
              <a:rPr lang="en-US" altLang="zh-CN" sz="800" smtClean="0"/>
              <a:t>j</a:t>
            </a:r>
            <a:r>
              <a:rPr lang="zh-CN" altLang="en-US" sz="800" smtClean="0"/>
              <a:t>的内容</a:t>
            </a:r>
            <a:br>
              <a:rPr lang="zh-CN" altLang="en-US" sz="800" smtClean="0"/>
            </a:br>
            <a:r>
              <a:rPr lang="zh-CN" altLang="en-US" sz="800" smtClean="0">
                <a:latin typeface="Arial" pitchFamily="34" charset="0"/>
              </a:rPr>
              <a:t>    </a:t>
            </a:r>
            <a:r>
              <a:rPr lang="zh-CN" altLang="en-US" sz="800" smtClean="0"/>
              <a:t> </a:t>
            </a:r>
            <a:r>
              <a:rPr lang="en-US" altLang="zh-CN" sz="800" smtClean="0"/>
              <a:t>sum=0</a:t>
            </a:r>
            <a:r>
              <a:rPr lang="zh-CN" altLang="en-US" sz="800" smtClean="0"/>
              <a:t>；</a:t>
            </a:r>
            <a:r>
              <a:rPr lang="zh-CN" altLang="en-US" sz="800" smtClean="0">
                <a:latin typeface="Arial" pitchFamily="34" charset="0"/>
              </a:rPr>
              <a:t>                </a:t>
            </a:r>
            <a:r>
              <a:rPr lang="zh-CN" altLang="en-US" sz="800" smtClean="0"/>
              <a:t> （一次）</a:t>
            </a:r>
            <a:br>
              <a:rPr lang="zh-CN" altLang="en-US" sz="800" smtClean="0"/>
            </a:br>
            <a:r>
              <a:rPr lang="zh-CN" altLang="en-US" sz="800" smtClean="0">
                <a:latin typeface="Arial" pitchFamily="34" charset="0"/>
              </a:rPr>
              <a:t>    </a:t>
            </a:r>
            <a:r>
              <a:rPr lang="zh-CN" altLang="en-US" sz="800" smtClean="0"/>
              <a:t> </a:t>
            </a:r>
            <a:r>
              <a:rPr lang="en-US" altLang="zh-CN" sz="800" smtClean="0"/>
              <a:t>for(i=1;i&lt;=n;i++)</a:t>
            </a:r>
            <a:r>
              <a:rPr lang="en-US" altLang="zh-CN" sz="800" smtClean="0">
                <a:latin typeface="Arial" pitchFamily="34" charset="0"/>
              </a:rPr>
              <a:t>      </a:t>
            </a:r>
            <a:r>
              <a:rPr lang="en-US" altLang="zh-CN" sz="800" smtClean="0"/>
              <a:t> </a:t>
            </a:r>
            <a:r>
              <a:rPr lang="zh-CN" altLang="en-US" sz="800" smtClean="0"/>
              <a:t>（</a:t>
            </a:r>
            <a:r>
              <a:rPr lang="en-US" altLang="zh-CN" sz="800" smtClean="0"/>
              <a:t>n</a:t>
            </a:r>
            <a:r>
              <a:rPr lang="zh-CN" altLang="en-US" sz="800" smtClean="0"/>
              <a:t>次 ）</a:t>
            </a:r>
            <a:br>
              <a:rPr lang="zh-CN" altLang="en-US" sz="800" smtClean="0"/>
            </a:br>
            <a:r>
              <a:rPr lang="zh-CN" altLang="en-US" sz="800" smtClean="0">
                <a:latin typeface="Arial" pitchFamily="34" charset="0"/>
              </a:rPr>
              <a:t>       </a:t>
            </a:r>
            <a:r>
              <a:rPr lang="zh-CN" altLang="en-US" sz="800" smtClean="0"/>
              <a:t> </a:t>
            </a:r>
            <a:r>
              <a:rPr lang="en-US" altLang="zh-CN" sz="800" smtClean="0"/>
              <a:t>for(j=1;j&lt;=n;j++) </a:t>
            </a:r>
            <a:r>
              <a:rPr lang="zh-CN" altLang="en-US" sz="800" smtClean="0"/>
              <a:t>（</a:t>
            </a:r>
            <a:r>
              <a:rPr lang="en-US" altLang="zh-CN" sz="800" smtClean="0"/>
              <a:t>n^2</a:t>
            </a:r>
            <a:r>
              <a:rPr lang="zh-CN" altLang="en-US" sz="800" smtClean="0"/>
              <a:t>次 ）</a:t>
            </a:r>
            <a:br>
              <a:rPr lang="zh-CN" altLang="en-US" sz="800" smtClean="0"/>
            </a:br>
            <a:r>
              <a:rPr lang="zh-CN" altLang="en-US" sz="800" smtClean="0">
                <a:latin typeface="Arial" pitchFamily="34" charset="0"/>
              </a:rPr>
              <a:t>        </a:t>
            </a:r>
            <a:r>
              <a:rPr lang="zh-CN" altLang="en-US" sz="800" smtClean="0"/>
              <a:t> </a:t>
            </a:r>
            <a:r>
              <a:rPr lang="en-US" altLang="zh-CN" sz="800" smtClean="0"/>
              <a:t>sum++</a:t>
            </a:r>
            <a:r>
              <a:rPr lang="zh-CN" altLang="en-US" sz="800" smtClean="0"/>
              <a:t>；</a:t>
            </a:r>
            <a:r>
              <a:rPr lang="zh-CN" altLang="en-US" sz="800" smtClean="0">
                <a:latin typeface="Arial" pitchFamily="34" charset="0"/>
              </a:rPr>
              <a:t>      </a:t>
            </a:r>
            <a:r>
              <a:rPr lang="zh-CN" altLang="en-US" sz="800" smtClean="0"/>
              <a:t> （</a:t>
            </a:r>
            <a:r>
              <a:rPr lang="en-US" altLang="zh-CN" sz="800" smtClean="0"/>
              <a:t>n^2</a:t>
            </a:r>
            <a:r>
              <a:rPr lang="zh-CN" altLang="en-US" sz="800" smtClean="0"/>
              <a:t>次 ）</a:t>
            </a:r>
            <a:br>
              <a:rPr lang="zh-CN" altLang="en-US" sz="800" smtClean="0"/>
            </a:br>
            <a:r>
              <a:rPr lang="zh-CN" altLang="en-US" sz="800" smtClean="0"/>
              <a:t>解：</a:t>
            </a:r>
            <a:r>
              <a:rPr lang="en-US" altLang="zh-CN" sz="800" smtClean="0"/>
              <a:t>T(n)=2n^2+n+1 =O(n^2)</a:t>
            </a:r>
            <a:br>
              <a:rPr lang="en-US" altLang="zh-CN" sz="800" smtClean="0"/>
            </a:br>
            <a:r>
              <a:rPr lang="en-US" altLang="zh-CN" sz="800" smtClean="0"/>
              <a:t/>
            </a:r>
            <a:br>
              <a:rPr lang="en-US" altLang="zh-CN" sz="800" smtClean="0"/>
            </a:br>
            <a:r>
              <a:rPr lang="en-US" altLang="zh-CN" sz="800" smtClean="0"/>
              <a:t>2.2.</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for (i=1;i&lt;n;i++)</a:t>
            </a:r>
            <a:br>
              <a:rPr lang="en-US" altLang="zh-CN" sz="800" smtClean="0"/>
            </a:br>
            <a:r>
              <a:rPr lang="en-US" altLang="zh-CN" sz="800" smtClean="0">
                <a:latin typeface="Arial" pitchFamily="34" charset="0"/>
              </a:rPr>
              <a:t>   </a:t>
            </a:r>
            <a:r>
              <a:rPr lang="en-US" altLang="zh-CN" sz="800" smtClean="0"/>
              <a:t> { </a:t>
            </a:r>
            <a:br>
              <a:rPr lang="en-US" altLang="zh-CN" sz="800" smtClean="0"/>
            </a:br>
            <a:r>
              <a:rPr lang="en-US" altLang="zh-CN" sz="800" smtClean="0">
                <a:latin typeface="Arial" pitchFamily="34" charset="0"/>
              </a:rPr>
              <a:t>       </a:t>
            </a:r>
            <a:r>
              <a:rPr lang="en-US" altLang="zh-CN" sz="800" smtClean="0"/>
              <a:t> y=y+1;</a:t>
            </a:r>
            <a:r>
              <a:rPr lang="en-US" altLang="zh-CN" sz="800" smtClean="0">
                <a:latin typeface="Arial" pitchFamily="34" charset="0"/>
              </a:rPr>
              <a:t>        </a:t>
            </a:r>
            <a:r>
              <a:rPr lang="en-US" altLang="zh-CN" sz="800" smtClean="0"/>
              <a:t> ①</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for (j=0;j&lt;=(2*n);j++)</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x++;</a:t>
            </a:r>
            <a:r>
              <a:rPr lang="en-US" altLang="zh-CN" sz="800" smtClean="0">
                <a:latin typeface="Arial" pitchFamily="34" charset="0"/>
              </a:rPr>
              <a:t>       </a:t>
            </a:r>
            <a:r>
              <a:rPr lang="en-US" altLang="zh-CN" sz="800" smtClean="0"/>
              <a:t> ②</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r>
              <a:rPr lang="en-US" altLang="zh-CN" sz="800" smtClean="0">
                <a:latin typeface="Arial" pitchFamily="34" charset="0"/>
              </a:rPr>
              <a:t>         </a:t>
            </a:r>
            <a:r>
              <a:rPr lang="en-US" altLang="zh-CN" sz="800" smtClean="0"/>
              <a:t> </a:t>
            </a:r>
            <a:br>
              <a:rPr lang="en-US" altLang="zh-CN" sz="800" smtClean="0"/>
            </a:br>
            <a:r>
              <a:rPr lang="zh-CN" altLang="en-US" sz="800" smtClean="0"/>
              <a:t>解： 语句</a:t>
            </a:r>
            <a:r>
              <a:rPr lang="en-US" altLang="zh-CN" sz="800" smtClean="0"/>
              <a:t>1</a:t>
            </a:r>
            <a:r>
              <a:rPr lang="zh-CN" altLang="en-US" sz="800" smtClean="0"/>
              <a:t>的频度是</a:t>
            </a:r>
            <a:r>
              <a:rPr lang="en-US" altLang="zh-CN" sz="800" smtClean="0"/>
              <a:t>n-1</a:t>
            </a:r>
            <a:br>
              <a:rPr lang="en-US" altLang="zh-CN" sz="800" smtClean="0"/>
            </a:br>
            <a:r>
              <a:rPr lang="en-US" altLang="zh-CN" sz="800" smtClean="0">
                <a:latin typeface="Arial" pitchFamily="34" charset="0"/>
              </a:rPr>
              <a:t>         </a:t>
            </a:r>
            <a:r>
              <a:rPr lang="en-US" altLang="zh-CN" sz="800" smtClean="0"/>
              <a:t> </a:t>
            </a:r>
            <a:r>
              <a:rPr lang="zh-CN" altLang="en-US" sz="800" smtClean="0"/>
              <a:t>语句</a:t>
            </a:r>
            <a:r>
              <a:rPr lang="en-US" altLang="zh-CN" sz="800" smtClean="0"/>
              <a:t>2</a:t>
            </a:r>
            <a:r>
              <a:rPr lang="zh-CN" altLang="en-US" sz="800" smtClean="0"/>
              <a:t>的频度是</a:t>
            </a:r>
            <a:r>
              <a:rPr lang="en-US" altLang="zh-CN" sz="800" smtClean="0"/>
              <a:t>(n-1)*(2n+1)=2n^2-n-1</a:t>
            </a:r>
            <a:br>
              <a:rPr lang="en-US" altLang="zh-CN" sz="800" smtClean="0"/>
            </a:br>
            <a:r>
              <a:rPr lang="en-US" altLang="zh-CN" sz="800" smtClean="0">
                <a:latin typeface="Arial" pitchFamily="34" charset="0"/>
              </a:rPr>
              <a:t>         </a:t>
            </a:r>
            <a:r>
              <a:rPr lang="en-US" altLang="zh-CN" sz="800" smtClean="0"/>
              <a:t> f(n)=2n^2-n-1+(n-1)=2n^2-2</a:t>
            </a:r>
            <a:br>
              <a:rPr lang="en-US" altLang="zh-CN" sz="800" smtClean="0"/>
            </a:br>
            <a:r>
              <a:rPr lang="en-US" altLang="zh-CN" sz="800" smtClean="0">
                <a:latin typeface="Arial" pitchFamily="34" charset="0"/>
              </a:rPr>
              <a:t>         </a:t>
            </a:r>
            <a:r>
              <a:rPr lang="en-US" altLang="zh-CN" sz="800" smtClean="0"/>
              <a:t> </a:t>
            </a:r>
            <a:r>
              <a:rPr lang="zh-CN" altLang="en-US" sz="800" smtClean="0"/>
              <a:t>该程序的时间复杂度</a:t>
            </a:r>
            <a:r>
              <a:rPr lang="en-US" altLang="zh-CN" sz="800" smtClean="0"/>
              <a:t>T(n)=O(n^2).</a:t>
            </a:r>
            <a:r>
              <a:rPr lang="en-US" altLang="zh-CN" sz="800" smtClean="0">
                <a:latin typeface="Arial" pitchFamily="34" charset="0"/>
              </a:rPr>
              <a:t>         </a:t>
            </a:r>
            <a:r>
              <a:rPr lang="en-US" altLang="zh-CN" sz="800" smtClean="0"/>
              <a:t/>
            </a:r>
            <a:br>
              <a:rPr lang="en-US" altLang="zh-CN" sz="800" smtClean="0"/>
            </a:br>
            <a:r>
              <a:rPr lang="en-US" altLang="zh-CN" sz="800" smtClean="0"/>
              <a:t/>
            </a:r>
            <a:br>
              <a:rPr lang="en-US" altLang="zh-CN" sz="800" smtClean="0"/>
            </a:br>
            <a:r>
              <a:rPr lang="en-US" altLang="zh-CN" sz="800" smtClean="0"/>
              <a:t>O(n)</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br>
              <a:rPr lang="en-US" altLang="zh-CN" sz="800" smtClean="0"/>
            </a:br>
            <a:r>
              <a:rPr lang="en-US" altLang="zh-CN" sz="800" smtClean="0"/>
              <a:t>2.3. </a:t>
            </a:r>
            <a:br>
              <a:rPr lang="en-US" altLang="zh-CN" sz="800" smtClean="0"/>
            </a:br>
            <a:r>
              <a:rPr lang="en-US" altLang="zh-CN" sz="800" smtClean="0">
                <a:latin typeface="Arial" pitchFamily="34" charset="0"/>
              </a:rPr>
              <a:t>   </a:t>
            </a:r>
            <a:r>
              <a:rPr lang="en-US" altLang="zh-CN" sz="800" smtClean="0"/>
              <a:t> a=0;</a:t>
            </a:r>
            <a:br>
              <a:rPr lang="en-US" altLang="zh-CN" sz="800" smtClean="0"/>
            </a:br>
            <a:r>
              <a:rPr lang="en-US" altLang="zh-CN" sz="800" smtClean="0">
                <a:latin typeface="Arial" pitchFamily="34" charset="0"/>
              </a:rPr>
              <a:t>   </a:t>
            </a:r>
            <a:r>
              <a:rPr lang="en-US" altLang="zh-CN" sz="800" smtClean="0"/>
              <a:t> b=1;</a:t>
            </a:r>
            <a:r>
              <a:rPr lang="en-US" altLang="zh-CN" sz="800" smtClean="0">
                <a:latin typeface="Arial" pitchFamily="34" charset="0"/>
              </a:rPr>
              <a:t>                     </a:t>
            </a:r>
            <a:r>
              <a:rPr lang="en-US" altLang="zh-CN" sz="800" smtClean="0"/>
              <a:t> ①</a:t>
            </a:r>
            <a:br>
              <a:rPr lang="en-US" altLang="zh-CN" sz="800" smtClean="0"/>
            </a:br>
            <a:r>
              <a:rPr lang="en-US" altLang="zh-CN" sz="800" smtClean="0">
                <a:latin typeface="Arial" pitchFamily="34" charset="0"/>
              </a:rPr>
              <a:t>   </a:t>
            </a:r>
            <a:r>
              <a:rPr lang="en-US" altLang="zh-CN" sz="800" smtClean="0"/>
              <a:t> for (i=1;i&lt;=n;i++) ②</a:t>
            </a:r>
            <a:br>
              <a:rPr lang="en-US" altLang="zh-CN" sz="800" smtClean="0"/>
            </a:br>
            <a:r>
              <a:rPr lang="en-US" altLang="zh-CN" sz="800" smtClean="0">
                <a:latin typeface="Arial" pitchFamily="34" charset="0"/>
              </a:rPr>
              <a:t>   </a:t>
            </a:r>
            <a:r>
              <a:rPr lang="en-US" altLang="zh-CN" sz="800" smtClean="0"/>
              <a:t> {</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s=a+b;</a:t>
            </a:r>
            <a:r>
              <a:rPr lang="zh-CN" altLang="en-US" sz="800" smtClean="0"/>
              <a:t>　　　　③</a:t>
            </a:r>
            <a:br>
              <a:rPr lang="zh-CN" altLang="en-US" sz="800" smtClean="0"/>
            </a:br>
            <a:r>
              <a:rPr lang="zh-CN" altLang="en-US" sz="800" smtClean="0">
                <a:latin typeface="Arial" pitchFamily="34" charset="0"/>
              </a:rPr>
              <a:t>      </a:t>
            </a:r>
            <a:r>
              <a:rPr lang="zh-CN" altLang="en-US" sz="800" smtClean="0"/>
              <a:t> </a:t>
            </a:r>
            <a:r>
              <a:rPr lang="en-US" altLang="zh-CN" sz="800" smtClean="0"/>
              <a:t>b=a;</a:t>
            </a:r>
            <a:r>
              <a:rPr lang="zh-CN" altLang="en-US" sz="800" smtClean="0"/>
              <a:t>　　　　　④</a:t>
            </a:r>
            <a:r>
              <a:rPr lang="zh-CN" altLang="en-US" sz="800" smtClean="0">
                <a:latin typeface="Arial" pitchFamily="34" charset="0"/>
              </a:rPr>
              <a:t>  </a:t>
            </a:r>
            <a:r>
              <a:rPr lang="zh-CN" altLang="en-US" sz="800" smtClean="0"/>
              <a:t/>
            </a:r>
            <a:br>
              <a:rPr lang="zh-CN" altLang="en-US" sz="800" smtClean="0"/>
            </a:br>
            <a:r>
              <a:rPr lang="zh-CN" altLang="en-US" sz="800" smtClean="0">
                <a:latin typeface="Arial" pitchFamily="34" charset="0"/>
              </a:rPr>
              <a:t>      </a:t>
            </a:r>
            <a:r>
              <a:rPr lang="zh-CN" altLang="en-US" sz="800" smtClean="0"/>
              <a:t> </a:t>
            </a:r>
            <a:r>
              <a:rPr lang="en-US" altLang="zh-CN" sz="800" smtClean="0"/>
              <a:t>a=s;</a:t>
            </a:r>
            <a:r>
              <a:rPr lang="zh-CN" altLang="en-US" sz="800" smtClean="0"/>
              <a:t>　　　　　⑤</a:t>
            </a:r>
            <a:br>
              <a:rPr lang="zh-CN" altLang="en-US" sz="800" smtClean="0"/>
            </a:br>
            <a:r>
              <a:rPr lang="zh-CN" altLang="en-US" sz="800" smtClean="0">
                <a:latin typeface="Arial" pitchFamily="34" charset="0"/>
              </a:rPr>
              <a:t>   </a:t>
            </a:r>
            <a:r>
              <a:rPr lang="zh-CN" altLang="en-US" sz="800" smtClean="0"/>
              <a:t> </a:t>
            </a:r>
            <a:r>
              <a:rPr lang="en-US" altLang="zh-CN" sz="800" smtClean="0"/>
              <a:t>}</a:t>
            </a:r>
            <a:br>
              <a:rPr lang="en-US" altLang="zh-CN" sz="800" smtClean="0"/>
            </a:br>
            <a:r>
              <a:rPr lang="zh-CN" altLang="en-US" sz="800" smtClean="0"/>
              <a:t>解： 语句</a:t>
            </a:r>
            <a:r>
              <a:rPr lang="en-US" altLang="zh-CN" sz="800" smtClean="0"/>
              <a:t>1</a:t>
            </a:r>
            <a:r>
              <a:rPr lang="zh-CN" altLang="en-US" sz="800" smtClean="0"/>
              <a:t>的频度：</a:t>
            </a:r>
            <a:r>
              <a:rPr lang="en-US" altLang="zh-CN" sz="800" smtClean="0"/>
              <a:t>2,</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r>
              <a:rPr lang="zh-CN" altLang="en-US" sz="800" smtClean="0"/>
              <a:t>语句</a:t>
            </a:r>
            <a:r>
              <a:rPr lang="en-US" altLang="zh-CN" sz="800" smtClean="0"/>
              <a:t>2</a:t>
            </a:r>
            <a:r>
              <a:rPr lang="zh-CN" altLang="en-US" sz="800" smtClean="0"/>
              <a:t>的频度： </a:t>
            </a:r>
            <a:r>
              <a:rPr lang="en-US" altLang="zh-CN" sz="800" smtClean="0"/>
              <a:t>n,</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r>
              <a:rPr lang="zh-CN" altLang="en-US" sz="800" smtClean="0"/>
              <a:t>语句</a:t>
            </a:r>
            <a:r>
              <a:rPr lang="en-US" altLang="zh-CN" sz="800" smtClean="0"/>
              <a:t>3</a:t>
            </a:r>
            <a:r>
              <a:rPr lang="zh-CN" altLang="en-US" sz="800" smtClean="0"/>
              <a:t>的频度： </a:t>
            </a:r>
            <a:r>
              <a:rPr lang="en-US" altLang="zh-CN" sz="800" smtClean="0"/>
              <a:t>n-1,</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r>
              <a:rPr lang="zh-CN" altLang="en-US" sz="800" smtClean="0"/>
              <a:t>语句</a:t>
            </a:r>
            <a:r>
              <a:rPr lang="en-US" altLang="zh-CN" sz="800" smtClean="0"/>
              <a:t>4</a:t>
            </a:r>
            <a:r>
              <a:rPr lang="zh-CN" altLang="en-US" sz="800" smtClean="0"/>
              <a:t>的频度：</a:t>
            </a:r>
            <a:r>
              <a:rPr lang="en-US" altLang="zh-CN" sz="800" smtClean="0"/>
              <a:t>n-1,</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r>
              <a:rPr lang="zh-CN" altLang="en-US" sz="800" smtClean="0"/>
              <a:t>语句</a:t>
            </a:r>
            <a:r>
              <a:rPr lang="en-US" altLang="zh-CN" sz="800" smtClean="0"/>
              <a:t>5</a:t>
            </a:r>
            <a:r>
              <a:rPr lang="zh-CN" altLang="en-US" sz="800" smtClean="0"/>
              <a:t>的频度：</a:t>
            </a:r>
            <a:r>
              <a:rPr lang="en-US" altLang="zh-CN" sz="800" smtClean="0"/>
              <a:t>n-1,</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T(n)=2+n+3(n-1)=4n-1=O(n).</a:t>
            </a:r>
            <a:br>
              <a:rPr lang="en-US" altLang="zh-CN" sz="800" smtClean="0"/>
            </a:br>
            <a:r>
              <a:rPr lang="en-US" altLang="zh-CN" sz="800" smtClean="0">
                <a:latin typeface="Arial" pitchFamily="34" charset="0"/>
              </a:rPr>
              <a:t>                                                                                                 </a:t>
            </a:r>
            <a:r>
              <a:rPr lang="en-US" altLang="zh-CN" sz="800" smtClean="0"/>
              <a:t> </a:t>
            </a:r>
            <a:br>
              <a:rPr lang="en-US" altLang="zh-CN" sz="800" smtClean="0"/>
            </a:br>
            <a:r>
              <a:rPr lang="en-US" altLang="zh-CN" sz="800" smtClean="0"/>
              <a:t>O(log2n )</a:t>
            </a:r>
            <a:br>
              <a:rPr lang="en-US" altLang="zh-CN" sz="800" smtClean="0"/>
            </a:br>
            <a:r>
              <a:rPr lang="en-US" altLang="zh-CN" sz="800" smtClean="0"/>
              <a:t/>
            </a:r>
            <a:br>
              <a:rPr lang="en-US" altLang="zh-CN" sz="800" smtClean="0"/>
            </a:br>
            <a:r>
              <a:rPr lang="en-US" altLang="zh-CN" sz="800" smtClean="0"/>
              <a:t>2.4. </a:t>
            </a:r>
            <a:br>
              <a:rPr lang="en-US" altLang="zh-CN" sz="800" smtClean="0"/>
            </a:br>
            <a:r>
              <a:rPr lang="en-US" altLang="zh-CN" sz="800" smtClean="0">
                <a:latin typeface="Arial" pitchFamily="34" charset="0"/>
              </a:rPr>
              <a:t>    </a:t>
            </a:r>
            <a:r>
              <a:rPr lang="en-US" altLang="zh-CN" sz="800" smtClean="0"/>
              <a:t> i=1;</a:t>
            </a:r>
            <a:r>
              <a:rPr lang="en-US" altLang="zh-CN" sz="800" smtClean="0">
                <a:latin typeface="Arial" pitchFamily="34" charset="0"/>
              </a:rPr>
              <a:t>      </a:t>
            </a:r>
            <a:r>
              <a:rPr lang="en-US" altLang="zh-CN" sz="800" smtClean="0"/>
              <a:t> ①</a:t>
            </a:r>
            <a:br>
              <a:rPr lang="en-US" altLang="zh-CN" sz="800" smtClean="0"/>
            </a:br>
            <a:r>
              <a:rPr lang="en-US" altLang="zh-CN" sz="800" smtClean="0">
                <a:latin typeface="Arial" pitchFamily="34" charset="0"/>
              </a:rPr>
              <a:t>   </a:t>
            </a:r>
            <a:r>
              <a:rPr lang="en-US" altLang="zh-CN" sz="800" smtClean="0"/>
              <a:t> while (i&lt;=n)</a:t>
            </a:r>
            <a:br>
              <a:rPr lang="en-US" altLang="zh-CN" sz="800" smtClean="0"/>
            </a:br>
            <a:r>
              <a:rPr lang="en-US" altLang="zh-CN" sz="800" smtClean="0">
                <a:latin typeface="Arial" pitchFamily="34" charset="0"/>
              </a:rPr>
              <a:t>      </a:t>
            </a:r>
            <a:r>
              <a:rPr lang="en-US" altLang="zh-CN" sz="800" smtClean="0"/>
              <a:t> i=i*2; ②</a:t>
            </a:r>
            <a:br>
              <a:rPr lang="en-US" altLang="zh-CN" sz="800" smtClean="0"/>
            </a:br>
            <a:r>
              <a:rPr lang="zh-CN" altLang="en-US" sz="800" smtClean="0"/>
              <a:t>解： 语句</a:t>
            </a:r>
            <a:r>
              <a:rPr lang="en-US" altLang="zh-CN" sz="800" smtClean="0"/>
              <a:t>1</a:t>
            </a:r>
            <a:r>
              <a:rPr lang="zh-CN" altLang="en-US" sz="800" smtClean="0"/>
              <a:t>的频度是</a:t>
            </a:r>
            <a:r>
              <a:rPr lang="en-US" altLang="zh-CN" sz="800" smtClean="0"/>
              <a:t>1,</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r>
              <a:rPr lang="zh-CN" altLang="en-US" sz="800" smtClean="0"/>
              <a:t>设语句</a:t>
            </a:r>
            <a:r>
              <a:rPr lang="en-US" altLang="zh-CN" sz="800" smtClean="0"/>
              <a:t>2</a:t>
            </a:r>
            <a:r>
              <a:rPr lang="zh-CN" altLang="en-US" sz="800" smtClean="0"/>
              <a:t>的频度是</a:t>
            </a:r>
            <a:r>
              <a:rPr lang="en-US" altLang="zh-CN" sz="800" smtClean="0"/>
              <a:t>f(n),</a:t>
            </a:r>
            <a:r>
              <a:rPr lang="en-US" altLang="zh-CN" sz="800" smtClean="0">
                <a:latin typeface="Arial" pitchFamily="34" charset="0"/>
              </a:rPr>
              <a:t>  </a:t>
            </a:r>
            <a:r>
              <a:rPr lang="en-US" altLang="zh-CN" sz="800" smtClean="0"/>
              <a:t> </a:t>
            </a:r>
            <a:r>
              <a:rPr lang="zh-CN" altLang="en-US" sz="800" smtClean="0"/>
              <a:t>则：</a:t>
            </a:r>
            <a:r>
              <a:rPr lang="en-US" altLang="zh-CN" sz="800" smtClean="0"/>
              <a:t>2^f(n)&lt;=n;f(n)&lt;=log2n</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r>
              <a:rPr lang="zh-CN" altLang="en-US" sz="800" smtClean="0"/>
              <a:t>取最大值</a:t>
            </a:r>
            <a:r>
              <a:rPr lang="en-US" altLang="zh-CN" sz="800" smtClean="0"/>
              <a:t>f(n)= log2n,</a:t>
            </a:r>
            <a:br>
              <a:rPr lang="en-US" altLang="zh-CN" sz="800" smtClean="0"/>
            </a:br>
            <a:r>
              <a:rPr lang="en-US" altLang="zh-CN" sz="800" smtClean="0">
                <a:latin typeface="Arial" pitchFamily="34" charset="0"/>
              </a:rPr>
              <a:t>         </a:t>
            </a:r>
            <a:r>
              <a:rPr lang="en-US" altLang="zh-CN" sz="800" smtClean="0"/>
              <a:t> T(n)=O(log2n )</a:t>
            </a:r>
            <a:br>
              <a:rPr lang="en-US" altLang="zh-CN" sz="800" smtClean="0"/>
            </a:br>
            <a:r>
              <a:rPr lang="en-US" altLang="zh-CN" sz="800" smtClean="0"/>
              <a:t/>
            </a:r>
            <a:br>
              <a:rPr lang="en-US" altLang="zh-CN" sz="800" smtClean="0"/>
            </a:br>
            <a:r>
              <a:rPr lang="en-US" altLang="zh-CN" sz="800" smtClean="0"/>
              <a:t>O(n^3)</a:t>
            </a:r>
            <a:br>
              <a:rPr lang="en-US" altLang="zh-CN" sz="800" smtClean="0"/>
            </a:br>
            <a:r>
              <a:rPr lang="en-US" altLang="zh-CN" sz="800" smtClean="0"/>
              <a:t/>
            </a:r>
            <a:br>
              <a:rPr lang="en-US" altLang="zh-CN" sz="800" smtClean="0"/>
            </a:br>
            <a:r>
              <a:rPr lang="en-US" altLang="zh-CN" sz="800" smtClean="0"/>
              <a:t>2.5. </a:t>
            </a:r>
            <a:br>
              <a:rPr lang="en-US" altLang="zh-CN" sz="800" smtClean="0"/>
            </a:br>
            <a:r>
              <a:rPr lang="en-US" altLang="zh-CN" sz="800" smtClean="0">
                <a:latin typeface="Arial" pitchFamily="34" charset="0"/>
              </a:rPr>
              <a:t>   </a:t>
            </a:r>
            <a:r>
              <a:rPr lang="en-US" altLang="zh-CN" sz="800" smtClean="0"/>
              <a:t> for(i=0;i&lt;n;i++)</a:t>
            </a:r>
            <a:br>
              <a:rPr lang="en-US" altLang="zh-CN" sz="800" smtClean="0"/>
            </a:br>
            <a:r>
              <a:rPr lang="en-US" altLang="zh-CN" sz="800" smtClean="0">
                <a:latin typeface="Arial" pitchFamily="34" charset="0"/>
              </a:rPr>
              <a:t>   </a:t>
            </a:r>
            <a:r>
              <a:rPr lang="en-US" altLang="zh-CN" sz="800" smtClean="0"/>
              <a:t> {</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for(j=0;j&lt;i;j++)</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br>
              <a:rPr lang="en-US" altLang="zh-CN" sz="800" smtClean="0"/>
            </a:br>
            <a:r>
              <a:rPr lang="en-US" altLang="zh-CN" sz="800" smtClean="0">
                <a:latin typeface="Arial" pitchFamily="34" charset="0"/>
              </a:rPr>
              <a:t>         </a:t>
            </a:r>
            <a:r>
              <a:rPr lang="en-US" altLang="zh-CN" sz="800" smtClean="0"/>
              <a:t> for(k=0;k&lt;j;k++)</a:t>
            </a:r>
            <a:br>
              <a:rPr lang="en-US" altLang="zh-CN" sz="800" smtClean="0"/>
            </a:br>
            <a:r>
              <a:rPr lang="en-US" altLang="zh-CN" sz="800" smtClean="0">
                <a:latin typeface="Arial" pitchFamily="34" charset="0"/>
              </a:rPr>
              <a:t>            </a:t>
            </a:r>
            <a:r>
              <a:rPr lang="en-US" altLang="zh-CN" sz="800" smtClean="0"/>
              <a:t> x=x+2;</a:t>
            </a:r>
            <a:r>
              <a:rPr lang="en-US" altLang="zh-CN" sz="800" smtClean="0">
                <a:latin typeface="Arial" pitchFamily="34" charset="0"/>
              </a:rPr>
              <a:t>  </a:t>
            </a:r>
            <a:r>
              <a:rPr lang="en-US" altLang="zh-CN" sz="800" smtClean="0"/>
              <a:t/>
            </a:r>
            <a:br>
              <a:rPr lang="en-US" altLang="zh-CN" sz="800" smtClean="0"/>
            </a:br>
            <a:r>
              <a:rPr lang="en-US" altLang="zh-CN" sz="800" smtClean="0">
                <a:latin typeface="Arial" pitchFamily="34" charset="0"/>
              </a:rPr>
              <a:t>      </a:t>
            </a:r>
            <a:r>
              <a:rPr lang="en-US" altLang="zh-CN" sz="800" smtClean="0"/>
              <a:t> }</a:t>
            </a:r>
            <a:br>
              <a:rPr lang="en-US" altLang="zh-CN" sz="800" smtClean="0"/>
            </a:br>
            <a:r>
              <a:rPr lang="en-US" altLang="zh-CN" sz="800" smtClean="0">
                <a:latin typeface="Arial" pitchFamily="34" charset="0"/>
              </a:rPr>
              <a:t>   </a:t>
            </a:r>
            <a:r>
              <a:rPr lang="en-US" altLang="zh-CN" sz="800" smtClean="0"/>
              <a:t> }</a:t>
            </a:r>
            <a:br>
              <a:rPr lang="en-US" altLang="zh-CN" sz="800" smtClean="0"/>
            </a:br>
            <a:r>
              <a:rPr lang="zh-CN" altLang="en-US" sz="800" smtClean="0"/>
              <a:t>解：当</a:t>
            </a:r>
            <a:r>
              <a:rPr lang="en-US" altLang="zh-CN" sz="800" smtClean="0"/>
              <a:t>i=m, j=k</a:t>
            </a:r>
            <a:r>
              <a:rPr lang="zh-CN" altLang="en-US" sz="800" smtClean="0"/>
              <a:t>的时候</a:t>
            </a:r>
            <a:r>
              <a:rPr lang="en-US" altLang="zh-CN" sz="800" smtClean="0"/>
              <a:t>,</a:t>
            </a:r>
            <a:r>
              <a:rPr lang="zh-CN" altLang="en-US" sz="800" smtClean="0"/>
              <a:t>内层循环的次数为</a:t>
            </a:r>
            <a:r>
              <a:rPr lang="en-US" altLang="zh-CN" sz="800" smtClean="0"/>
              <a:t>k</a:t>
            </a:r>
            <a:r>
              <a:rPr lang="zh-CN" altLang="en-US" sz="800" smtClean="0"/>
              <a:t>当</a:t>
            </a:r>
            <a:r>
              <a:rPr lang="en-US" altLang="zh-CN" sz="800" smtClean="0"/>
              <a:t>i=m</a:t>
            </a:r>
            <a:r>
              <a:rPr lang="zh-CN" altLang="en-US" sz="800" smtClean="0"/>
              <a:t>时</a:t>
            </a:r>
            <a:r>
              <a:rPr lang="en-US" altLang="zh-CN" sz="800" smtClean="0"/>
              <a:t>, j </a:t>
            </a:r>
            <a:r>
              <a:rPr lang="zh-CN" altLang="en-US" sz="800" smtClean="0"/>
              <a:t>可以取 </a:t>
            </a:r>
            <a:r>
              <a:rPr lang="en-US" altLang="zh-CN" sz="800" smtClean="0"/>
              <a:t>0,1,...,m-1 , </a:t>
            </a:r>
            <a:r>
              <a:rPr lang="zh-CN" altLang="en-US" sz="800" smtClean="0"/>
              <a:t>所以这里最内循环共进行了</a:t>
            </a:r>
            <a:r>
              <a:rPr lang="en-US" altLang="zh-CN" sz="800" smtClean="0"/>
              <a:t>0+1+...+m-1=(m-1)m/2</a:t>
            </a:r>
            <a:r>
              <a:rPr lang="zh-CN" altLang="en-US" sz="800" smtClean="0"/>
              <a:t>次所以</a:t>
            </a:r>
            <a:r>
              <a:rPr lang="en-US" altLang="zh-CN" sz="800" smtClean="0"/>
              <a:t>,i</a:t>
            </a:r>
            <a:r>
              <a:rPr lang="zh-CN" altLang="en-US" sz="800" smtClean="0"/>
              <a:t>从</a:t>
            </a:r>
            <a:r>
              <a:rPr lang="en-US" altLang="zh-CN" sz="800" smtClean="0"/>
              <a:t>0</a:t>
            </a:r>
            <a:r>
              <a:rPr lang="zh-CN" altLang="en-US" sz="800" smtClean="0"/>
              <a:t>取到</a:t>
            </a:r>
            <a:r>
              <a:rPr lang="en-US" altLang="zh-CN" sz="800" smtClean="0"/>
              <a:t>n, </a:t>
            </a:r>
            <a:r>
              <a:rPr lang="zh-CN" altLang="en-US" sz="800" smtClean="0"/>
              <a:t>则循环共进行了</a:t>
            </a:r>
            <a:r>
              <a:rPr lang="en-US" altLang="zh-CN" sz="800" smtClean="0"/>
              <a:t>: 0+(1-1)*1/2+...+(n-1)n/2=n(n+1)(n-1)/6</a:t>
            </a:r>
            <a:r>
              <a:rPr lang="zh-CN" altLang="en-US" sz="800" smtClean="0"/>
              <a:t>所以时间复杂度为</a:t>
            </a:r>
            <a:r>
              <a:rPr lang="en-US" altLang="zh-CN" sz="800" smtClean="0"/>
              <a:t>O(n^3).</a:t>
            </a:r>
            <a:br>
              <a:rPr lang="en-US" altLang="zh-CN" sz="800" smtClean="0"/>
            </a:br>
            <a:r>
              <a:rPr lang="en-US" altLang="zh-CN" sz="800" smtClean="0">
                <a:latin typeface="Arial" pitchFamily="34" charset="0"/>
              </a:rPr>
              <a:t>                                  </a:t>
            </a:r>
            <a:r>
              <a:rPr lang="en-US" altLang="zh-CN" sz="800" smtClean="0"/>
              <a:t> </a:t>
            </a:r>
            <a:br>
              <a:rPr lang="en-US" altLang="zh-CN" sz="800" smtClean="0"/>
            </a:br>
            <a:r>
              <a:rPr lang="en-US" altLang="zh-CN" sz="800" smtClean="0"/>
              <a:t/>
            </a:r>
            <a:br>
              <a:rPr lang="en-US" altLang="zh-CN" sz="800" smtClean="0"/>
            </a:br>
            <a:r>
              <a:rPr lang="zh-CN" altLang="en-US" sz="800" smtClean="0"/>
              <a:t>我们还应该区分算法的最坏情况的行为和期望行为。如快速排序的最 坏情况运行时间是 </a:t>
            </a:r>
            <a:r>
              <a:rPr lang="en-US" altLang="zh-CN" sz="800" smtClean="0"/>
              <a:t>O(n^2)</a:t>
            </a:r>
            <a:r>
              <a:rPr lang="zh-CN" altLang="en-US" sz="800" smtClean="0"/>
              <a:t>，但期望时间是 </a:t>
            </a:r>
            <a:r>
              <a:rPr lang="en-US" altLang="zh-CN" sz="800" smtClean="0"/>
              <a:t>O(nlogn)</a:t>
            </a:r>
            <a:r>
              <a:rPr lang="zh-CN" altLang="en-US" sz="800" smtClean="0"/>
              <a:t>。通过每次都仔细 地选择基准值，我们有可能把平方情况 </a:t>
            </a:r>
            <a:r>
              <a:rPr lang="en-US" altLang="zh-CN" sz="800" smtClean="0"/>
              <a:t>(</a:t>
            </a:r>
            <a:r>
              <a:rPr lang="zh-CN" altLang="en-US" sz="800" smtClean="0"/>
              <a:t>即</a:t>
            </a:r>
            <a:r>
              <a:rPr lang="en-US" altLang="zh-CN" sz="800" smtClean="0"/>
              <a:t>O(n^2)</a:t>
            </a:r>
            <a:r>
              <a:rPr lang="zh-CN" altLang="en-US" sz="800" smtClean="0"/>
              <a:t>情况</a:t>
            </a:r>
            <a:r>
              <a:rPr lang="en-US" altLang="zh-CN" sz="800" smtClean="0"/>
              <a:t>)</a:t>
            </a:r>
            <a:r>
              <a:rPr lang="zh-CN" altLang="en-US" sz="800" smtClean="0"/>
              <a:t>的概率减小到几乎等于 </a:t>
            </a:r>
            <a:r>
              <a:rPr lang="en-US" altLang="zh-CN" sz="800" smtClean="0"/>
              <a:t>0</a:t>
            </a:r>
            <a:r>
              <a:rPr lang="zh-CN" altLang="en-US" sz="800" smtClean="0"/>
              <a:t>。在实际中，精心实现的快速排序一般都能以 </a:t>
            </a:r>
            <a:r>
              <a:rPr lang="en-US" altLang="zh-CN" sz="800" smtClean="0"/>
              <a:t>(O(nlogn)</a:t>
            </a:r>
            <a:r>
              <a:rPr lang="zh-CN" altLang="en-US" sz="800" smtClean="0"/>
              <a:t>时间运行。 </a:t>
            </a:r>
            <a:br>
              <a:rPr lang="zh-CN" altLang="en-US" sz="800" smtClean="0"/>
            </a:br>
            <a:r>
              <a:rPr lang="zh-CN" altLang="en-US" sz="800" smtClean="0"/>
              <a:t>下面是一些常用的记法： </a:t>
            </a:r>
            <a:br>
              <a:rPr lang="zh-CN" altLang="en-US" sz="800" smtClean="0"/>
            </a:br>
            <a:r>
              <a:rPr lang="zh-CN" altLang="en-US" sz="800" smtClean="0"/>
              <a:t/>
            </a:r>
            <a:br>
              <a:rPr lang="zh-CN" altLang="en-US" sz="800" smtClean="0"/>
            </a:br>
            <a:r>
              <a:rPr lang="zh-CN" altLang="en-US" sz="800" smtClean="0"/>
              <a:t/>
            </a:r>
            <a:br>
              <a:rPr lang="zh-CN" altLang="en-US" sz="800" smtClean="0"/>
            </a:br>
            <a:r>
              <a:rPr lang="zh-CN" altLang="en-US" sz="800" smtClean="0"/>
              <a:t>访问数组中的元素是常数时间操作，或说</a:t>
            </a:r>
            <a:r>
              <a:rPr lang="en-US" altLang="zh-CN" sz="800" smtClean="0"/>
              <a:t>O(1)</a:t>
            </a:r>
            <a:r>
              <a:rPr lang="zh-CN" altLang="en-US" sz="800" smtClean="0"/>
              <a:t>操作。一个算法如 果能在每个步骤去掉一半数据元素，如二分检索，通常它就取 </a:t>
            </a:r>
            <a:r>
              <a:rPr lang="en-US" altLang="zh-CN" sz="800" smtClean="0"/>
              <a:t>O(logn)</a:t>
            </a:r>
            <a:r>
              <a:rPr lang="zh-CN" altLang="en-US" sz="800" smtClean="0"/>
              <a:t>时间。用</a:t>
            </a:r>
            <a:r>
              <a:rPr lang="en-US" altLang="zh-CN" sz="800" smtClean="0"/>
              <a:t>strcmp</a:t>
            </a:r>
            <a:r>
              <a:rPr lang="zh-CN" altLang="en-US" sz="800" smtClean="0"/>
              <a:t>比较两个具有</a:t>
            </a:r>
            <a:r>
              <a:rPr lang="en-US" altLang="zh-CN" sz="800" smtClean="0"/>
              <a:t>n</a:t>
            </a:r>
            <a:r>
              <a:rPr lang="zh-CN" altLang="en-US" sz="800" smtClean="0"/>
              <a:t>个字符的串需要</a:t>
            </a:r>
            <a:r>
              <a:rPr lang="en-US" altLang="zh-CN" sz="800" smtClean="0"/>
              <a:t>O(n)</a:t>
            </a:r>
            <a:r>
              <a:rPr lang="zh-CN" altLang="en-US" sz="800" smtClean="0"/>
              <a:t>时间 。常规的矩阵乘算法是</a:t>
            </a:r>
            <a:r>
              <a:rPr lang="en-US" altLang="zh-CN" sz="800" smtClean="0"/>
              <a:t>O(n^3)</a:t>
            </a:r>
            <a:r>
              <a:rPr lang="zh-CN" altLang="en-US" sz="800" smtClean="0"/>
              <a:t>，因为算出每个元素都需要将</a:t>
            </a:r>
            <a:r>
              <a:rPr lang="en-US" altLang="zh-CN" sz="800" smtClean="0"/>
              <a:t>n</a:t>
            </a:r>
            <a:r>
              <a:rPr lang="zh-CN" altLang="en-US" sz="800" smtClean="0"/>
              <a:t>对 元素相乘并加到一起，所有元素的个数是</a:t>
            </a:r>
            <a:r>
              <a:rPr lang="en-US" altLang="zh-CN" sz="800" smtClean="0"/>
              <a:t>n^2</a:t>
            </a:r>
            <a:r>
              <a:rPr lang="zh-CN" altLang="en-US" sz="800" smtClean="0"/>
              <a:t>。 </a:t>
            </a:r>
            <a:br>
              <a:rPr lang="zh-CN" altLang="en-US" sz="800" smtClean="0"/>
            </a:br>
            <a:r>
              <a:rPr lang="zh-CN" altLang="en-US" sz="800" smtClean="0"/>
              <a:t>指数时间算法通常来源于需要求出所有可能结果。例如，</a:t>
            </a:r>
            <a:r>
              <a:rPr lang="en-US" altLang="zh-CN" sz="800" smtClean="0"/>
              <a:t>n</a:t>
            </a:r>
            <a:r>
              <a:rPr lang="zh-CN" altLang="en-US" sz="800" smtClean="0"/>
              <a:t>个元 素的集合共有</a:t>
            </a:r>
            <a:r>
              <a:rPr lang="en-US" altLang="zh-CN" sz="800" smtClean="0"/>
              <a:t>2n</a:t>
            </a:r>
            <a:r>
              <a:rPr lang="zh-CN" altLang="en-US" sz="800" smtClean="0"/>
              <a:t>个子集</a:t>
            </a:r>
            <a:r>
              <a:rPr lang="en-US" altLang="zh-CN" sz="800" smtClean="0"/>
              <a:t>,</a:t>
            </a:r>
            <a:r>
              <a:rPr lang="zh-CN" altLang="en-US" sz="800" smtClean="0"/>
              <a:t>所以要求出所有子集的算法将是</a:t>
            </a:r>
            <a:r>
              <a:rPr lang="en-US" altLang="zh-CN" sz="800" smtClean="0"/>
              <a:t>O(2n)</a:t>
            </a:r>
            <a:r>
              <a:rPr lang="zh-CN" altLang="en-US" sz="800" smtClean="0"/>
              <a:t>的 。指数算法一般说来是太复杂了，除非</a:t>
            </a:r>
            <a:r>
              <a:rPr lang="en-US" altLang="zh-CN" sz="800" smtClean="0"/>
              <a:t>n</a:t>
            </a:r>
            <a:r>
              <a:rPr lang="zh-CN" altLang="en-US" sz="800" smtClean="0"/>
              <a:t>的值非常小，因为，在 这个问题中增加一个元素就导致运行时间加倍。不幸的是，确实有许多问题 </a:t>
            </a:r>
            <a:r>
              <a:rPr lang="en-US" altLang="zh-CN" sz="800" smtClean="0"/>
              <a:t>(</a:t>
            </a:r>
            <a:r>
              <a:rPr lang="zh-CN" altLang="en-US" sz="800" smtClean="0"/>
              <a:t>如著名 的</a:t>
            </a:r>
            <a:r>
              <a:rPr lang="zh-CN" altLang="en-US" sz="800" smtClean="0">
                <a:latin typeface="Arial" pitchFamily="34" charset="0"/>
              </a:rPr>
              <a:t>“</a:t>
            </a:r>
            <a:r>
              <a:rPr lang="zh-CN" altLang="en-US" sz="800" smtClean="0"/>
              <a:t>巡回售货员问题</a:t>
            </a:r>
            <a:r>
              <a:rPr lang="zh-CN" altLang="en-US" sz="800" smtClean="0">
                <a:latin typeface="Arial" pitchFamily="34" charset="0"/>
              </a:rPr>
              <a:t>”</a:t>
            </a:r>
            <a:r>
              <a:rPr lang="zh-CN" altLang="en-US" sz="800" smtClean="0"/>
              <a:t> </a:t>
            </a:r>
            <a:r>
              <a:rPr lang="en-US" altLang="zh-CN" sz="800" smtClean="0"/>
              <a:t>)</a:t>
            </a:r>
            <a:r>
              <a:rPr lang="zh-CN" altLang="en-US" sz="800" smtClean="0"/>
              <a:t>，到目前为止找到的算法都是指数的。如果我们真的遇到这种情况， 通常应该用寻找近似最佳结果的算法替代之。</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ln/>
        </p:spPr>
        <p:txBody>
          <a:bodyPr/>
          <a:lstStyle/>
          <a:p>
            <a:endParaRPr lang="zh-CN" altLang="en-US" smtClean="0"/>
          </a:p>
        </p:txBody>
      </p:sp>
      <p:sp>
        <p:nvSpPr>
          <p:cNvPr id="16388" name="灯片编号占位符 3"/>
          <p:cNvSpPr>
            <a:spLocks noGrp="1"/>
          </p:cNvSpPr>
          <p:nvPr>
            <p:ph type="sldNum" sz="quarter" idx="5"/>
          </p:nvPr>
        </p:nvSpPr>
        <p:spPr>
          <a:noFill/>
        </p:spPr>
        <p:txBody>
          <a:bodyPr/>
          <a:lstStyle/>
          <a:p>
            <a:fld id="{C80A8E0F-F065-4225-B2CE-ADA2FD5EB423}" type="slidenum">
              <a:rPr lang="en-US" altLang="zh-CN"/>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p:spPr>
        <p:txBody>
          <a:bodyPr/>
          <a:lstStyle/>
          <a:p>
            <a:r>
              <a:rPr lang="zh-CN" altLang="en-US" smtClean="0"/>
              <a:t>七桥问题：不重复走过这</a:t>
            </a:r>
            <a:r>
              <a:rPr lang="en-US" altLang="zh-CN" smtClean="0"/>
              <a:t>7</a:t>
            </a:r>
            <a:r>
              <a:rPr lang="zh-CN" altLang="en-US" smtClean="0"/>
              <a:t>座桥，回到原点（更高要求）</a:t>
            </a:r>
          </a:p>
          <a:p>
            <a:r>
              <a:rPr lang="zh-CN" altLang="en-US" smtClean="0"/>
              <a:t>带来了离散数学中图论的重大发展，集合、数理逻辑、图论都是离散数学的重要组成部分</a:t>
            </a:r>
          </a:p>
          <a:p>
            <a:r>
              <a:rPr lang="zh-CN" altLang="en-US" smtClean="0"/>
              <a:t>三条规则（核心：奇点数）</a:t>
            </a:r>
          </a:p>
          <a:p>
            <a:r>
              <a:rPr lang="zh-CN" altLang="en-US" smtClean="0"/>
              <a:t>此岛是一飞地，出海口，被彼得大帝攻占</a:t>
            </a:r>
          </a:p>
          <a:p>
            <a:r>
              <a:rPr lang="zh-CN" altLang="en-US" smtClean="0"/>
              <a:t>地图抽象，其中结点是岛和陆地，</a:t>
            </a:r>
            <a:r>
              <a:rPr lang="zh-CN" altLang="en-US" b="1" smtClean="0"/>
              <a:t>板书图</a:t>
            </a:r>
          </a:p>
        </p:txBody>
      </p:sp>
      <p:sp>
        <p:nvSpPr>
          <p:cNvPr id="21508" name="灯片编号占位符 3"/>
          <p:cNvSpPr>
            <a:spLocks noGrp="1"/>
          </p:cNvSpPr>
          <p:nvPr>
            <p:ph type="sldNum" sz="quarter" idx="5"/>
          </p:nvPr>
        </p:nvSpPr>
        <p:spPr>
          <a:noFill/>
        </p:spPr>
        <p:txBody>
          <a:bodyPr/>
          <a:lstStyle/>
          <a:p>
            <a:fld id="{4918B6CF-4A89-4D84-BC81-EED4A67F40F5}" type="slidenum">
              <a:rPr lang="zh-CN" altLang="en-US"/>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p:spPr>
        <p:txBody>
          <a:bodyPr/>
          <a:lstStyle/>
          <a:p>
            <a:endParaRPr lang="en-US" altLang="zh-CN" smtClean="0"/>
          </a:p>
          <a:p>
            <a:r>
              <a:rPr lang="zh-CN" altLang="en-US" smtClean="0"/>
              <a:t>欧拉路径：图中经过每条边一次且仅一次的路径</a:t>
            </a:r>
            <a:endParaRPr lang="en-US" altLang="zh-CN" smtClean="0"/>
          </a:p>
          <a:p>
            <a:r>
              <a:rPr lang="zh-CN" altLang="en-US" smtClean="0"/>
              <a:t>欧拉环：图中经过每条边一次且仅一次的环</a:t>
            </a:r>
            <a:endParaRPr lang="en-US" altLang="zh-CN" smtClean="0"/>
          </a:p>
          <a:p>
            <a:endParaRPr lang="en-US" altLang="zh-CN" smtClean="0"/>
          </a:p>
          <a:p>
            <a:r>
              <a:rPr lang="zh-CN" altLang="en-US" smtClean="0"/>
              <a:t>事实上，在拓扑学中，这是一种变换：保持元素之间的关系不改变，但形状发生了改变，可通过变换将实际问题抽象成图</a:t>
            </a:r>
          </a:p>
          <a:p>
            <a:r>
              <a:rPr lang="zh-CN" altLang="en-US" smtClean="0"/>
              <a:t>从一点出发经过每边一次且仅一次，举例 ：三角行，平行四边行等</a:t>
            </a:r>
          </a:p>
          <a:p>
            <a:r>
              <a:rPr lang="zh-CN" altLang="en-US" smtClean="0"/>
              <a:t>判定规则：</a:t>
            </a:r>
          </a:p>
          <a:p>
            <a:r>
              <a:rPr lang="en-US" altLang="zh-CN" smtClean="0"/>
              <a:t>&gt;2</a:t>
            </a:r>
            <a:r>
              <a:rPr lang="zh-CN" altLang="en-US" smtClean="0"/>
              <a:t>个奇点数：欧拉解不存在</a:t>
            </a:r>
          </a:p>
          <a:p>
            <a:r>
              <a:rPr lang="zh-CN" altLang="en-US" smtClean="0"/>
              <a:t>奇点数</a:t>
            </a:r>
            <a:r>
              <a:rPr lang="en-US" altLang="zh-CN" smtClean="0"/>
              <a:t>=0</a:t>
            </a:r>
            <a:r>
              <a:rPr lang="zh-CN" altLang="en-US" smtClean="0"/>
              <a:t>：多解</a:t>
            </a:r>
          </a:p>
          <a:p>
            <a:r>
              <a:rPr lang="en-US" altLang="zh-CN" smtClean="0"/>
              <a:t>=2</a:t>
            </a:r>
            <a:r>
              <a:rPr lang="zh-CN" altLang="en-US" smtClean="0"/>
              <a:t>个奇点数：有解，且从奇点出发</a:t>
            </a:r>
          </a:p>
          <a:p>
            <a:r>
              <a:rPr lang="zh-CN" altLang="en-US" smtClean="0"/>
              <a:t>通过抽象理论，提出三条规则，事实上是充要条件</a:t>
            </a:r>
          </a:p>
          <a:p>
            <a:r>
              <a:rPr lang="zh-CN" altLang="en-US" smtClean="0"/>
              <a:t>回到原点，是强约束，这里不提</a:t>
            </a:r>
          </a:p>
          <a:p>
            <a:r>
              <a:rPr lang="zh-CN" altLang="en-US" smtClean="0"/>
              <a:t>哈密尔顿回路：通过每个点一次且仅一次</a:t>
            </a:r>
          </a:p>
          <a:p>
            <a:r>
              <a:rPr lang="zh-CN" altLang="en-US" smtClean="0"/>
              <a:t>欧拉回路：为图论的形成奠定了基础</a:t>
            </a:r>
          </a:p>
        </p:txBody>
      </p:sp>
      <p:sp>
        <p:nvSpPr>
          <p:cNvPr id="23556" name="灯片编号占位符 3"/>
          <p:cNvSpPr>
            <a:spLocks noGrp="1"/>
          </p:cNvSpPr>
          <p:nvPr>
            <p:ph type="sldNum" sz="quarter" idx="5"/>
          </p:nvPr>
        </p:nvSpPr>
        <p:spPr>
          <a:noFill/>
        </p:spPr>
        <p:txBody>
          <a:bodyPr/>
          <a:lstStyle/>
          <a:p>
            <a:fld id="{2EA0BAC0-9696-4AA2-B0EC-3BB02827EC46}" type="slidenum">
              <a:rPr lang="zh-CN" altLang="en-US"/>
              <a:pPr/>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p:spPr>
        <p:txBody>
          <a:bodyPr/>
          <a:lstStyle/>
          <a:p>
            <a:r>
              <a:rPr lang="zh-CN" altLang="en-US" smtClean="0"/>
              <a:t>是一个难解问题</a:t>
            </a:r>
          </a:p>
          <a:p>
            <a:r>
              <a:rPr lang="zh-CN" altLang="en-US" smtClean="0"/>
              <a:t>抽象：找一个好理论→递归，解决问题</a:t>
            </a:r>
          </a:p>
        </p:txBody>
      </p:sp>
      <p:sp>
        <p:nvSpPr>
          <p:cNvPr id="27652" name="灯片编号占位符 3"/>
          <p:cNvSpPr>
            <a:spLocks noGrp="1"/>
          </p:cNvSpPr>
          <p:nvPr>
            <p:ph type="sldNum" sz="quarter" idx="5"/>
          </p:nvPr>
        </p:nvSpPr>
        <p:spPr>
          <a:noFill/>
        </p:spPr>
        <p:txBody>
          <a:bodyPr/>
          <a:lstStyle/>
          <a:p>
            <a:fld id="{EDB54ADC-E14D-4B32-9564-3C092E6726A0}" type="slidenum">
              <a:rPr lang="zh-CN" altLang="en-US"/>
              <a:pPr/>
              <a:t>15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9C596D6-E759-4B06-8931-ADB0ED0FF2B3}" type="slidenum">
              <a:rPr lang="zh-CN" altLang="en-US"/>
              <a:pPr/>
              <a:t>20</a:t>
            </a:fld>
            <a:endParaRPr lang="en-US" altLang="zh-CN"/>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altLang="zh-CN" smtClean="0"/>
              <a:t>64→63→62</a:t>
            </a:r>
            <a:r>
              <a:rPr lang="en-US" altLang="zh-CN" smtClean="0">
                <a:latin typeface="Arial" pitchFamily="34" charset="0"/>
              </a:rPr>
              <a:t>…</a:t>
            </a:r>
            <a:r>
              <a:rPr lang="en-US" altLang="zh-CN" smtClean="0"/>
              <a:t>.→1</a:t>
            </a:r>
          </a:p>
          <a:p>
            <a:r>
              <a:rPr lang="en-US" altLang="zh-CN" smtClean="0"/>
              <a:t>64=63+</a:t>
            </a:r>
            <a:r>
              <a:rPr lang="zh-CN" altLang="en-US" smtClean="0"/>
              <a:t>简单步骤，解释</a:t>
            </a:r>
            <a:r>
              <a:rPr lang="en-US" altLang="zh-CN" smtClean="0"/>
              <a:t>h</a:t>
            </a:r>
            <a:r>
              <a:rPr lang="zh-CN" altLang="en-US" smtClean="0"/>
              <a:t>（</a:t>
            </a:r>
            <a:r>
              <a:rPr lang="en-US" altLang="zh-CN" smtClean="0"/>
              <a:t>n</a:t>
            </a:r>
            <a:r>
              <a:rPr lang="zh-CN" altLang="en-US" smtClean="0"/>
              <a:t>）</a:t>
            </a:r>
            <a:r>
              <a:rPr lang="en-US" altLang="zh-CN" smtClean="0"/>
              <a:t>=2h</a:t>
            </a:r>
            <a:r>
              <a:rPr lang="zh-CN" altLang="en-US" smtClean="0"/>
              <a:t>（</a:t>
            </a:r>
            <a:r>
              <a:rPr lang="en-US" altLang="zh-CN" smtClean="0"/>
              <a:t>n-1</a:t>
            </a:r>
            <a:r>
              <a:rPr lang="zh-CN" altLang="en-US" smtClean="0"/>
              <a:t>），重点：</a:t>
            </a:r>
            <a:r>
              <a:rPr lang="en-US" altLang="zh-CN" smtClean="0"/>
              <a:t>2</a:t>
            </a:r>
            <a:r>
              <a:rPr lang="zh-CN" altLang="en-US" smtClean="0"/>
              <a:t>次（</a:t>
            </a:r>
            <a:r>
              <a:rPr lang="en-US" altLang="zh-CN" smtClean="0"/>
              <a:t>n-1</a:t>
            </a:r>
            <a:r>
              <a:rPr lang="zh-CN" altLang="en-US" smtClean="0"/>
              <a:t>）圆盘</a:t>
            </a:r>
          </a:p>
          <a:p>
            <a:r>
              <a:rPr lang="zh-CN" altLang="en-US" smtClean="0"/>
              <a:t>随着</a:t>
            </a:r>
            <a:r>
              <a:rPr lang="en-US" altLang="zh-CN" smtClean="0"/>
              <a:t>n</a:t>
            </a:r>
            <a:r>
              <a:rPr lang="zh-CN" altLang="en-US" smtClean="0"/>
              <a:t>增大，以</a:t>
            </a:r>
            <a:r>
              <a:rPr lang="en-US" altLang="zh-CN" smtClean="0"/>
              <a:t>2</a:t>
            </a:r>
            <a:r>
              <a:rPr lang="en-US" altLang="zh-CN" baseline="30000" smtClean="0"/>
              <a:t>n</a:t>
            </a:r>
            <a:r>
              <a:rPr lang="zh-CN" altLang="en-US" smtClean="0"/>
              <a:t>增大</a:t>
            </a:r>
          </a:p>
          <a:p>
            <a:r>
              <a:rPr lang="zh-CN" altLang="en-US" smtClean="0"/>
              <a:t>能行问题，时间复杂度：</a:t>
            </a:r>
            <a:r>
              <a:rPr lang="en-US" altLang="zh-CN" smtClean="0"/>
              <a:t>o</a:t>
            </a:r>
            <a:r>
              <a:rPr lang="zh-CN" altLang="en-US" smtClean="0"/>
              <a:t>（ </a:t>
            </a:r>
            <a:r>
              <a:rPr lang="en-US" altLang="zh-CN" smtClean="0"/>
              <a:t>2</a:t>
            </a:r>
            <a:r>
              <a:rPr lang="en-US" altLang="zh-CN" baseline="30000" smtClean="0"/>
              <a:t>n</a:t>
            </a:r>
            <a:r>
              <a:rPr lang="zh-CN" altLang="en-US" smtClean="0"/>
              <a:t> ）</a:t>
            </a:r>
          </a:p>
          <a:p>
            <a:r>
              <a:rPr lang="zh-CN" altLang="en-US" smtClean="0"/>
              <a:t>事实上是无效的。有效：在有生之年能实现</a:t>
            </a:r>
          </a:p>
          <a:p>
            <a:r>
              <a:rPr lang="zh-CN" altLang="en-US" smtClean="0"/>
              <a:t>是否能将复杂度从</a:t>
            </a:r>
            <a:r>
              <a:rPr lang="en-US" altLang="zh-CN" smtClean="0"/>
              <a:t>2</a:t>
            </a:r>
            <a:r>
              <a:rPr lang="en-US" altLang="zh-CN" baseline="30000" smtClean="0"/>
              <a:t>n</a:t>
            </a:r>
            <a:r>
              <a:rPr lang="zh-CN" altLang="en-US" smtClean="0"/>
              <a:t>降到</a:t>
            </a:r>
            <a:r>
              <a:rPr lang="en-US" altLang="zh-CN" smtClean="0"/>
              <a:t>n</a:t>
            </a:r>
            <a:r>
              <a:rPr lang="en-US" altLang="zh-CN" baseline="30000" smtClean="0"/>
              <a:t>2</a:t>
            </a:r>
            <a:r>
              <a:rPr lang="zh-CN" altLang="en-US" smtClean="0"/>
              <a:t>（多项式算法），即使</a:t>
            </a:r>
            <a:r>
              <a:rPr lang="en-US" altLang="zh-CN" smtClean="0"/>
              <a:t>n</a:t>
            </a:r>
            <a:r>
              <a:rPr lang="zh-CN" altLang="en-US" smtClean="0"/>
              <a:t>很大，才可能有解</a:t>
            </a:r>
          </a:p>
          <a:p>
            <a:r>
              <a:rPr lang="zh-CN" altLang="en-US" smtClean="0"/>
              <a:t>到目前为止，对</a:t>
            </a:r>
            <a:r>
              <a:rPr lang="en-US" altLang="zh-CN" smtClean="0"/>
              <a:t>Hanoi</a:t>
            </a:r>
            <a:r>
              <a:rPr lang="zh-CN" altLang="en-US" smtClean="0"/>
              <a:t>塔问题，只有递归解法</a:t>
            </a:r>
          </a:p>
          <a:p>
            <a:pPr eaLnBrk="1" hangingPunct="1"/>
            <a:endParaRPr lang="en-US" altLang="zh-CN" smtClean="0"/>
          </a:p>
          <a:p>
            <a:pPr eaLnBrk="1" hangingPunct="1"/>
            <a:r>
              <a:rPr lang="zh-CN" altLang="en-US" smtClean="0"/>
              <a:t>求一个数的质因子的算法 ，</a:t>
            </a:r>
          </a:p>
          <a:p>
            <a:pPr eaLnBrk="1" hangingPunct="1"/>
            <a:r>
              <a:rPr lang="zh-CN" altLang="en-US" smtClean="0"/>
              <a:t>旅行商问题（</a:t>
            </a:r>
            <a:r>
              <a:rPr lang="en-US" altLang="zh-CN" smtClean="0"/>
              <a:t>TSP</a:t>
            </a:r>
            <a:r>
              <a:rPr lang="zh-CN" altLang="en-US" smtClean="0"/>
              <a:t>）又译为旅行推销员问题、货郎担问题，简称为</a:t>
            </a:r>
            <a:r>
              <a:rPr lang="en-US" altLang="zh-CN" smtClean="0"/>
              <a:t>TSP</a:t>
            </a:r>
            <a:r>
              <a:rPr lang="zh-CN" altLang="en-US" smtClean="0"/>
              <a:t>问题，是最基本的路线问题，该问题是在寻求单一旅行者由起点出发，通过所有给定的需求点之后，最后再回到原点的最小路径成本。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92925"/>
          </a:xfrm>
          <a:prstGeom prst="rect">
            <a:avLst/>
          </a:prstGeom>
        </p:spPr>
        <p:txBody>
          <a:bodyPr/>
          <a:lstStyle>
            <a:lvl1pPr>
              <a:defRPr>
                <a:solidFill>
                  <a:schemeClr val="accent1">
                    <a:lumMod val="75000"/>
                  </a:schemeClr>
                </a:solidFill>
              </a:defRPr>
            </a:lvl1pPr>
          </a:lstStyle>
          <a:p>
            <a:r>
              <a:rPr lang="zh-CN" altLang="en-US" dirty="0" smtClean="0"/>
              <a:t>单击此处编辑母版标题样式</a:t>
            </a:r>
            <a:endParaRPr lang="zh-CN" altLang="en-US" dirty="0"/>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1026" name="Picture 17"/>
          <p:cNvPicPr preferRelativeResize="0">
            <a:picLocks noChangeAspect="1" noChangeArrowheads="1"/>
          </p:cNvPicPr>
          <p:nvPr userDrawn="1"/>
        </p:nvPicPr>
        <p:blipFill>
          <a:blip r:embed="rId14" cstate="print"/>
          <a:srcRect/>
          <a:stretch>
            <a:fillRect/>
          </a:stretch>
        </p:blipFill>
        <p:spPr bwMode="auto">
          <a:xfrm>
            <a:off x="0" y="0"/>
            <a:ext cx="9144000" cy="6858000"/>
          </a:xfrm>
          <a:prstGeom prst="rect">
            <a:avLst/>
          </a:prstGeom>
          <a:noFill/>
          <a:ln w="9525" algn="ctr">
            <a:noFill/>
            <a:miter lim="800000"/>
            <a:headEnd/>
            <a:tailEnd/>
          </a:ln>
        </p:spPr>
      </p:pic>
      <p:sp>
        <p:nvSpPr>
          <p:cNvPr id="1027" name="Rectangle 18"/>
          <p:cNvSpPr>
            <a:spLocks noChangeArrowheads="1"/>
          </p:cNvSpPr>
          <p:nvPr userDrawn="1"/>
        </p:nvSpPr>
        <p:spPr bwMode="auto">
          <a:xfrm>
            <a:off x="-14288" y="0"/>
            <a:ext cx="9144001" cy="6858000"/>
          </a:xfrm>
          <a:prstGeom prst="rect">
            <a:avLst/>
          </a:prstGeom>
          <a:solidFill>
            <a:schemeClr val="bg1">
              <a:alpha val="81175"/>
            </a:schemeClr>
          </a:solidFill>
          <a:ln w="9525">
            <a:solidFill>
              <a:schemeClr val="tx1"/>
            </a:solidFill>
            <a:miter lim="800000"/>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028" name="Picture 20"/>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a:ln w="9525" algn="ctr">
            <a:noFill/>
            <a:miter lim="800000"/>
            <a:headEnd/>
            <a:tailEnd/>
          </a:ln>
        </p:spPr>
      </p:pic>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2050" name="Picture 21"/>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a:ln w="9525" algn="ctr">
            <a:noFill/>
            <a:miter lim="800000"/>
            <a:headEnd/>
            <a:tailEnd/>
          </a:ln>
        </p:spPr>
      </p:pic>
      <p:sp>
        <p:nvSpPr>
          <p:cNvPr id="2051" name="Rectangle 6"/>
          <p:cNvSpPr>
            <a:spLocks noChangeArrowheads="1"/>
          </p:cNvSpPr>
          <p:nvPr userDrawn="1"/>
        </p:nvSpPr>
        <p:spPr bwMode="auto">
          <a:xfrm>
            <a:off x="0" y="0"/>
            <a:ext cx="9144000" cy="858838"/>
          </a:xfrm>
          <a:prstGeom prst="rect">
            <a:avLst/>
          </a:prstGeom>
          <a:solidFill>
            <a:srgbClr val="873624"/>
          </a:solidFill>
          <a:ln>
            <a:noFill/>
          </a:ln>
          <a:extLst>
            <a:ext uri="{91240B29-F687-4F45-9708-019B960494DF}">
              <a14:hiddenLine xmlns:a14="http://schemas.microsoft.com/office/drawing/2010/main" xmlns="" w="26425" algn="ctr">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0" lang="en-US" altLang="zh-CN" sz="1800" b="0" i="0" smtClean="0">
              <a:solidFill>
                <a:srgbClr val="FFFFFF"/>
              </a:solidFill>
              <a:latin typeface="Times New Roman" panose="02020603050405020304" pitchFamily="18" charset="0"/>
            </a:endParaRPr>
          </a:p>
        </p:txBody>
      </p:sp>
      <p:grpSp>
        <p:nvGrpSpPr>
          <p:cNvPr id="2052" name="Group 23"/>
          <p:cNvGrpSpPr>
            <a:grpSpLocks/>
          </p:cNvGrpSpPr>
          <p:nvPr userDrawn="1"/>
        </p:nvGrpSpPr>
        <p:grpSpPr bwMode="auto">
          <a:xfrm>
            <a:off x="8056563" y="57150"/>
            <a:ext cx="1087437" cy="752475"/>
            <a:chOff x="5012" y="54"/>
            <a:chExt cx="685" cy="474"/>
          </a:xfrm>
        </p:grpSpPr>
        <p:pic>
          <p:nvPicPr>
            <p:cNvPr id="2053" name="Picture 24" descr="哈工大徽标"/>
            <p:cNvPicPr>
              <a:picLocks noChangeAspect="1" noChangeArrowheads="1"/>
            </p:cNvPicPr>
            <p:nvPr userDrawn="1"/>
          </p:nvPicPr>
          <p:blipFill>
            <a:blip r:embed="rId15" cstate="print">
              <a:clrChange>
                <a:clrFrom>
                  <a:srgbClr val="FFFFFF"/>
                </a:clrFrom>
                <a:clrTo>
                  <a:srgbClr val="FFFFFF">
                    <a:alpha val="0"/>
                  </a:srgbClr>
                </a:clrTo>
              </a:clrChange>
            </a:blip>
            <a:srcRect/>
            <a:stretch>
              <a:fillRect/>
            </a:stretch>
          </p:blipFill>
          <p:spPr bwMode="auto">
            <a:xfrm>
              <a:off x="5327" y="55"/>
              <a:ext cx="370" cy="309"/>
            </a:xfrm>
            <a:prstGeom prst="rect">
              <a:avLst/>
            </a:prstGeom>
            <a:noFill/>
            <a:ln w="9525">
              <a:noFill/>
              <a:miter lim="800000"/>
              <a:headEnd/>
              <a:tailEnd/>
            </a:ln>
          </p:spPr>
        </p:pic>
        <p:pic>
          <p:nvPicPr>
            <p:cNvPr id="2054" name="Picture 25" descr="ICES-透明"/>
            <p:cNvPicPr>
              <a:picLocks noChangeAspect="1" noChangeArrowheads="1"/>
            </p:cNvPicPr>
            <p:nvPr userDrawn="1"/>
          </p:nvPicPr>
          <p:blipFill>
            <a:blip r:embed="rId16" cstate="print"/>
            <a:srcRect/>
            <a:stretch>
              <a:fillRect/>
            </a:stretch>
          </p:blipFill>
          <p:spPr bwMode="auto">
            <a:xfrm>
              <a:off x="5012" y="54"/>
              <a:ext cx="315" cy="310"/>
            </a:xfrm>
            <a:prstGeom prst="rect">
              <a:avLst/>
            </a:prstGeom>
            <a:noFill/>
            <a:ln w="9525">
              <a:noFill/>
              <a:miter lim="800000"/>
              <a:headEnd/>
              <a:tailEnd/>
            </a:ln>
          </p:spPr>
        </p:pic>
        <p:sp>
          <p:nvSpPr>
            <p:cNvPr id="2055" name="Text Box 26"/>
            <p:cNvSpPr txBox="1">
              <a:spLocks noChangeArrowheads="1"/>
            </p:cNvSpPr>
            <p:nvPr userDrawn="1"/>
          </p:nvSpPr>
          <p:spPr bwMode="auto">
            <a:xfrm>
              <a:off x="5045" y="355"/>
              <a:ext cx="619"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0" i="0" smtClean="0">
                  <a:latin typeface="华文隶书" panose="02010800040101010101" pitchFamily="2" charset="-122"/>
                  <a:ea typeface="华文隶书" panose="02010800040101010101" pitchFamily="2" charset="-122"/>
                </a:rPr>
                <a:t>战德臣 教授</a:t>
              </a:r>
            </a:p>
          </p:txBody>
        </p:sp>
      </p:grpSp>
    </p:spTree>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eaLnBrk="0" fontAlgn="base" hangingPunct="0">
        <a:spcBef>
          <a:spcPct val="0"/>
        </a:spcBef>
        <a:spcAft>
          <a:spcPct val="0"/>
        </a:spcAft>
        <a:defRPr kumimoji="1" sz="4400">
          <a:solidFill>
            <a:schemeClr val="tx2"/>
          </a:solidFill>
          <a:latin typeface="Times New Roman" pitchFamily="18" charset="0"/>
          <a:ea typeface="宋体" charset="-122"/>
        </a:defRPr>
      </a:lvl6pPr>
      <a:lvl7pPr marL="914400" algn="ctr" rtl="0" eaLnBrk="0" fontAlgn="base" hangingPunct="0">
        <a:spcBef>
          <a:spcPct val="0"/>
        </a:spcBef>
        <a:spcAft>
          <a:spcPct val="0"/>
        </a:spcAft>
        <a:defRPr kumimoji="1" sz="4400">
          <a:solidFill>
            <a:schemeClr val="tx2"/>
          </a:solidFill>
          <a:latin typeface="Times New Roman" pitchFamily="18" charset="0"/>
          <a:ea typeface="宋体" charset="-122"/>
        </a:defRPr>
      </a:lvl7pPr>
      <a:lvl8pPr marL="1371600" algn="ctr" rtl="0" eaLnBrk="0" fontAlgn="base" hangingPunct="0">
        <a:spcBef>
          <a:spcPct val="0"/>
        </a:spcBef>
        <a:spcAft>
          <a:spcPct val="0"/>
        </a:spcAft>
        <a:defRPr kumimoji="1" sz="4400">
          <a:solidFill>
            <a:schemeClr val="tx2"/>
          </a:solidFill>
          <a:latin typeface="Times New Roman" pitchFamily="18" charset="0"/>
          <a:ea typeface="宋体" charset="-122"/>
        </a:defRPr>
      </a:lvl8pPr>
      <a:lvl9pPr marL="1828800" algn="ctr" rtl="0" eaLnBrk="0" fontAlgn="base" hangingPunct="0">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video" Target="file:///H:\&#35745;&#31639;&#24605;&#32500;\ppt\2.2_5disk.avi" TargetMode="External"/><Relationship Id="rId1" Type="http://schemas.openxmlformats.org/officeDocument/2006/relationships/video" Target="file:///H:\&#35745;&#31639;&#24605;&#32500;\ppt\2.1_4disk.avi"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标题 3"/>
          <p:cNvSpPr>
            <a:spLocks/>
          </p:cNvSpPr>
          <p:nvPr/>
        </p:nvSpPr>
        <p:spPr bwMode="auto">
          <a:xfrm>
            <a:off x="1574800" y="971550"/>
            <a:ext cx="5775325" cy="709613"/>
          </a:xfrm>
          <a:prstGeom prst="rect">
            <a:avLst/>
          </a:prstGeom>
          <a:noFill/>
          <a:ln w="9525">
            <a:noFill/>
            <a:miter lim="800000"/>
            <a:headEnd/>
            <a:tailEnd/>
          </a:ln>
        </p:spPr>
        <p:txBody>
          <a:bodyPr anchor="ctr"/>
          <a:lstStyle/>
          <a:p>
            <a:pPr algn="ctr" eaLnBrk="1" hangingPunct="1"/>
            <a:r>
              <a:rPr kumimoji="0" lang="zh-CN" altLang="en-US" sz="3600" i="0">
                <a:solidFill>
                  <a:schemeClr val="tx2"/>
                </a:solidFill>
                <a:ea typeface="黑体" pitchFamily="49" charset="-122"/>
              </a:rPr>
              <a:t>典型科学问题求解</a:t>
            </a:r>
            <a:endParaRPr kumimoji="0" lang="zh-CN" altLang="en-US" sz="2400" i="0">
              <a:solidFill>
                <a:schemeClr val="tx2"/>
              </a:solidFill>
              <a:ea typeface="黑体"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u-ES" altLang="zh-CN" sz="3200" smtClean="0"/>
              <a:t>Konigsberg </a:t>
            </a:r>
            <a:r>
              <a:rPr lang="zh-CN" altLang="eu-ES" sz="3200" smtClean="0"/>
              <a:t>七桥问题</a:t>
            </a:r>
            <a:endParaRPr lang="zh-CN" altLang="en-US" sz="3200" smtClean="0"/>
          </a:p>
        </p:txBody>
      </p:sp>
      <p:sp>
        <p:nvSpPr>
          <p:cNvPr id="19459"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zh-CN" altLang="en-US" smtClean="0"/>
          </a:p>
        </p:txBody>
      </p:sp>
      <p:pic>
        <p:nvPicPr>
          <p:cNvPr id="19460" name="Picture 5"/>
          <p:cNvPicPr>
            <a:picLocks noChangeAspect="1" noChangeArrowheads="1"/>
          </p:cNvPicPr>
          <p:nvPr/>
        </p:nvPicPr>
        <p:blipFill>
          <a:blip r:embed="rId2" cstate="print"/>
          <a:srcRect/>
          <a:stretch>
            <a:fillRect/>
          </a:stretch>
        </p:blipFill>
        <p:spPr bwMode="auto">
          <a:xfrm>
            <a:off x="3551238" y="900113"/>
            <a:ext cx="4392612" cy="5924550"/>
          </a:xfrm>
          <a:prstGeom prst="rect">
            <a:avLst/>
          </a:prstGeom>
          <a:noFill/>
          <a:ln w="12700" cap="sq" algn="ctr">
            <a:noFill/>
            <a:miter lim="800000"/>
            <a:headEnd/>
            <a:tailEnd/>
          </a:ln>
        </p:spPr>
      </p:pic>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23850" y="188913"/>
            <a:ext cx="7239000" cy="579437"/>
          </a:xfrm>
          <a:prstGeom prst="rect">
            <a:avLst/>
          </a:prstGeom>
          <a:noFill/>
          <a:ln w="9525">
            <a:noFill/>
            <a:miter lim="800000"/>
            <a:headEnd/>
            <a:tailEnd/>
          </a:ln>
        </p:spPr>
        <p:txBody>
          <a:bodyPr>
            <a:spAutoFit/>
          </a:bodyPr>
          <a:lstStyle/>
          <a:p>
            <a:pPr eaLnBrk="1" hangingPunct="1"/>
            <a:r>
              <a:rPr lang="eu-ES" altLang="zh-CN" sz="3200">
                <a:latin typeface="Times New Roman" pitchFamily="18" charset="0"/>
              </a:rPr>
              <a:t>Konigsberg </a:t>
            </a:r>
            <a:r>
              <a:rPr lang="zh-CN" altLang="eu-ES" sz="3200">
                <a:latin typeface="Times New Roman" pitchFamily="18" charset="0"/>
              </a:rPr>
              <a:t>七桥问题</a:t>
            </a:r>
            <a:endParaRPr lang="zh-CN" altLang="en-US" sz="3200">
              <a:latin typeface="Times New Roman" pitchFamily="18" charset="0"/>
            </a:endParaRPr>
          </a:p>
        </p:txBody>
      </p:sp>
      <p:sp>
        <p:nvSpPr>
          <p:cNvPr id="20483" name="Rectangle 3"/>
          <p:cNvSpPr>
            <a:spLocks noChangeArrowheads="1"/>
          </p:cNvSpPr>
          <p:nvPr/>
        </p:nvSpPr>
        <p:spPr bwMode="auto">
          <a:xfrm>
            <a:off x="539750" y="1700213"/>
            <a:ext cx="7924800" cy="5078412"/>
          </a:xfrm>
          <a:prstGeom prst="rect">
            <a:avLst/>
          </a:prstGeom>
          <a:noFill/>
          <a:ln w="9525">
            <a:noFill/>
            <a:miter lim="800000"/>
            <a:headEnd/>
            <a:tailEnd/>
          </a:ln>
        </p:spPr>
        <p:txBody>
          <a:bodyPr>
            <a:spAutoFit/>
          </a:bodyPr>
          <a:lstStyle/>
          <a:p>
            <a:pPr algn="just">
              <a:lnSpc>
                <a:spcPct val="150000"/>
              </a:lnSpc>
              <a:buClr>
                <a:srgbClr val="66FF33"/>
              </a:buClr>
              <a:buFontTx/>
              <a:buChar char="•"/>
            </a:pPr>
            <a:r>
              <a:rPr lang="zh-CN" altLang="en-US" sz="2400" i="0">
                <a:latin typeface="Times New Roman" pitchFamily="18" charset="0"/>
              </a:rPr>
              <a:t> 问题抽象描述</a:t>
            </a:r>
          </a:p>
          <a:p>
            <a:pPr algn="just">
              <a:lnSpc>
                <a:spcPct val="150000"/>
              </a:lnSpc>
              <a:buClr>
                <a:srgbClr val="66FF33"/>
              </a:buClr>
              <a:buFontTx/>
              <a:buChar char="•"/>
            </a:pPr>
            <a:endParaRPr lang="en-US" altLang="zh-CN" sz="2400" i="0">
              <a:latin typeface="Times New Roman" pitchFamily="18" charset="0"/>
            </a:endParaRPr>
          </a:p>
          <a:p>
            <a:pPr algn="just">
              <a:lnSpc>
                <a:spcPct val="150000"/>
              </a:lnSpc>
              <a:buClr>
                <a:srgbClr val="66FF33"/>
              </a:buClr>
              <a:buFontTx/>
              <a:buChar char="•"/>
            </a:pPr>
            <a:endParaRPr lang="zh-CN" altLang="en-US" sz="2400" i="0">
              <a:latin typeface="Times New Roman" pitchFamily="18" charset="0"/>
            </a:endParaRPr>
          </a:p>
          <a:p>
            <a:pPr algn="just">
              <a:lnSpc>
                <a:spcPct val="150000"/>
              </a:lnSpc>
              <a:buClr>
                <a:srgbClr val="66FF33"/>
              </a:buClr>
              <a:buFontTx/>
              <a:buChar char="•"/>
            </a:pPr>
            <a:r>
              <a:rPr lang="zh-CN" altLang="en-US" sz="2400" i="0"/>
              <a:t>莱昂哈德</a:t>
            </a:r>
            <a:r>
              <a:rPr lang="en-US" altLang="zh-CN" sz="2400" i="0"/>
              <a:t>·</a:t>
            </a:r>
            <a:r>
              <a:rPr lang="zh-CN" altLang="en-US" sz="2400" i="0"/>
              <a:t>欧拉（</a:t>
            </a:r>
            <a:r>
              <a:rPr lang="en-US" altLang="zh-CN" sz="2400" i="0"/>
              <a:t>Leonhard Euler</a:t>
            </a:r>
            <a:r>
              <a:rPr lang="zh-CN" altLang="en-US" sz="2400" i="0"/>
              <a:t>，</a:t>
            </a:r>
            <a:r>
              <a:rPr lang="en-US" altLang="zh-CN" sz="2400" i="0"/>
              <a:t>1707-1783</a:t>
            </a:r>
            <a:r>
              <a:rPr lang="zh-CN" altLang="en-US" sz="2400" i="0"/>
              <a:t>）</a:t>
            </a:r>
            <a:r>
              <a:rPr lang="zh-CN" altLang="en-US" sz="2400" i="0">
                <a:latin typeface="Times New Roman" pitchFamily="18" charset="0"/>
              </a:rPr>
              <a:t> </a:t>
            </a:r>
            <a:endParaRPr lang="en-US" altLang="zh-CN" sz="2400" i="0">
              <a:latin typeface="Times New Roman" pitchFamily="18" charset="0"/>
            </a:endParaRPr>
          </a:p>
          <a:p>
            <a:pPr algn="just">
              <a:lnSpc>
                <a:spcPct val="150000"/>
              </a:lnSpc>
              <a:buClr>
                <a:srgbClr val="66FF33"/>
              </a:buClr>
              <a:buFontTx/>
              <a:buChar char="•"/>
            </a:pPr>
            <a:r>
              <a:rPr lang="zh-CN" altLang="en-US" sz="2400" i="0">
                <a:latin typeface="Times New Roman" pitchFamily="18" charset="0"/>
              </a:rPr>
              <a:t>欧拉</a:t>
            </a:r>
            <a:r>
              <a:rPr lang="eu-ES" altLang="zh-CN" sz="2400" i="0">
                <a:latin typeface="Times New Roman" pitchFamily="18" charset="0"/>
              </a:rPr>
              <a:t>：</a:t>
            </a:r>
            <a:r>
              <a:rPr lang="zh-CN" altLang="eu-ES" sz="2400" i="0">
                <a:latin typeface="Times New Roman" pitchFamily="18" charset="0"/>
              </a:rPr>
              <a:t>从一点出发不重复地走遍七桥，最后又回到</a:t>
            </a:r>
          </a:p>
          <a:p>
            <a:pPr algn="just">
              <a:lnSpc>
                <a:spcPct val="150000"/>
              </a:lnSpc>
              <a:buClr>
                <a:srgbClr val="66FF33"/>
              </a:buClr>
            </a:pPr>
            <a:r>
              <a:rPr lang="zh-CN" altLang="eu-ES" sz="2400" i="0">
                <a:latin typeface="Times New Roman" pitchFamily="18" charset="0"/>
              </a:rPr>
              <a:t>                     原点是不可能的</a:t>
            </a:r>
          </a:p>
          <a:p>
            <a:pPr algn="just">
              <a:lnSpc>
                <a:spcPct val="150000"/>
              </a:lnSpc>
              <a:buClr>
                <a:srgbClr val="66FF33"/>
              </a:buClr>
              <a:buFontTx/>
              <a:buChar char="•"/>
            </a:pPr>
            <a:r>
              <a:rPr lang="zh-CN" altLang="en-US" sz="2400" i="0">
                <a:latin typeface="Times New Roman" pitchFamily="18" charset="0"/>
              </a:rPr>
              <a:t> 一般化处理：对给定的任意一个河道图与任意多座桥，</a:t>
            </a:r>
          </a:p>
          <a:p>
            <a:pPr algn="just">
              <a:lnSpc>
                <a:spcPct val="150000"/>
              </a:lnSpc>
              <a:buClr>
                <a:srgbClr val="66FF33"/>
              </a:buClr>
            </a:pPr>
            <a:r>
              <a:rPr lang="zh-CN" altLang="en-US" sz="2400" i="0">
                <a:latin typeface="Times New Roman" pitchFamily="18" charset="0"/>
              </a:rPr>
              <a:t>                           判定可能不可能每座桥恰好走过一次</a:t>
            </a:r>
          </a:p>
          <a:p>
            <a:pPr algn="just">
              <a:lnSpc>
                <a:spcPct val="150000"/>
              </a:lnSpc>
              <a:buClr>
                <a:srgbClr val="66FF33"/>
              </a:buClr>
            </a:pPr>
            <a:r>
              <a:rPr lang="zh-CN" altLang="en-US" sz="2400">
                <a:latin typeface="Times New Roman" pitchFamily="18" charset="0"/>
              </a:rPr>
              <a:t>   </a:t>
            </a:r>
          </a:p>
        </p:txBody>
      </p:sp>
      <p:grpSp>
        <p:nvGrpSpPr>
          <p:cNvPr id="20484" name="Group 4"/>
          <p:cNvGrpSpPr>
            <a:grpSpLocks/>
          </p:cNvGrpSpPr>
          <p:nvPr/>
        </p:nvGrpSpPr>
        <p:grpSpPr bwMode="auto">
          <a:xfrm>
            <a:off x="3471863" y="1112838"/>
            <a:ext cx="3621087" cy="2171700"/>
            <a:chOff x="1824" y="885"/>
            <a:chExt cx="1440" cy="829"/>
          </a:xfrm>
        </p:grpSpPr>
        <p:grpSp>
          <p:nvGrpSpPr>
            <p:cNvPr id="20485" name="Group 5"/>
            <p:cNvGrpSpPr>
              <a:grpSpLocks/>
            </p:cNvGrpSpPr>
            <p:nvPr/>
          </p:nvGrpSpPr>
          <p:grpSpPr bwMode="auto">
            <a:xfrm>
              <a:off x="2030" y="1090"/>
              <a:ext cx="1028" cy="411"/>
              <a:chOff x="1968" y="1152"/>
              <a:chExt cx="960" cy="384"/>
            </a:xfrm>
          </p:grpSpPr>
          <p:sp>
            <p:nvSpPr>
              <p:cNvPr id="186374" name="Oval 6"/>
              <p:cNvSpPr>
                <a:spLocks noChangeArrowheads="1"/>
              </p:cNvSpPr>
              <p:nvPr/>
            </p:nvSpPr>
            <p:spPr bwMode="auto">
              <a:xfrm>
                <a:off x="1968" y="1152"/>
                <a:ext cx="96" cy="193"/>
              </a:xfrm>
              <a:prstGeom prst="ellipse">
                <a:avLst/>
              </a:prstGeom>
              <a:noFill/>
              <a:ln w="28575">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6375" name="Oval 7"/>
              <p:cNvSpPr>
                <a:spLocks noChangeArrowheads="1"/>
              </p:cNvSpPr>
              <p:nvPr/>
            </p:nvSpPr>
            <p:spPr bwMode="auto">
              <a:xfrm>
                <a:off x="1968" y="1344"/>
                <a:ext cx="96" cy="192"/>
              </a:xfrm>
              <a:prstGeom prst="ellipse">
                <a:avLst/>
              </a:prstGeom>
              <a:noFill/>
              <a:ln w="28575">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6376" name="Line 8"/>
              <p:cNvSpPr>
                <a:spLocks noChangeShapeType="1"/>
              </p:cNvSpPr>
              <p:nvPr/>
            </p:nvSpPr>
            <p:spPr bwMode="auto">
              <a:xfrm>
                <a:off x="2016" y="1152"/>
                <a:ext cx="914" cy="193"/>
              </a:xfrm>
              <a:prstGeom prst="line">
                <a:avLst/>
              </a:prstGeom>
              <a:noFill/>
              <a:ln w="28575">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6377" name="Line 9"/>
              <p:cNvSpPr>
                <a:spLocks noChangeShapeType="1"/>
              </p:cNvSpPr>
              <p:nvPr/>
            </p:nvSpPr>
            <p:spPr bwMode="auto">
              <a:xfrm>
                <a:off x="2016" y="1344"/>
                <a:ext cx="914" cy="0"/>
              </a:xfrm>
              <a:prstGeom prst="line">
                <a:avLst/>
              </a:prstGeom>
              <a:noFill/>
              <a:ln w="28575">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6378" name="Line 10"/>
              <p:cNvSpPr>
                <a:spLocks noChangeShapeType="1"/>
              </p:cNvSpPr>
              <p:nvPr/>
            </p:nvSpPr>
            <p:spPr bwMode="auto">
              <a:xfrm flipV="1">
                <a:off x="2016" y="1344"/>
                <a:ext cx="914" cy="192"/>
              </a:xfrm>
              <a:prstGeom prst="line">
                <a:avLst/>
              </a:prstGeom>
              <a:noFill/>
              <a:ln w="28575">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20486" name="Text Box 11"/>
            <p:cNvSpPr txBox="1">
              <a:spLocks noChangeArrowheads="1"/>
            </p:cNvSpPr>
            <p:nvPr/>
          </p:nvSpPr>
          <p:spPr bwMode="auto">
            <a:xfrm>
              <a:off x="1824" y="1193"/>
              <a:ext cx="206" cy="212"/>
            </a:xfrm>
            <a:prstGeom prst="rect">
              <a:avLst/>
            </a:prstGeom>
            <a:noFill/>
            <a:ln w="38100">
              <a:noFill/>
              <a:miter lim="800000"/>
              <a:headEnd/>
              <a:tailEnd/>
            </a:ln>
          </p:spPr>
          <p:txBody>
            <a:bodyPr>
              <a:spAutoFit/>
            </a:bodyPr>
            <a:lstStyle/>
            <a:p>
              <a:pPr algn="ctr" eaLnBrk="1" hangingPunct="1">
                <a:spcBef>
                  <a:spcPct val="50000"/>
                </a:spcBef>
              </a:pPr>
              <a:r>
                <a:rPr lang="en-US" altLang="zh-CN" sz="1600">
                  <a:latin typeface="Times New Roman" pitchFamily="18" charset="0"/>
                </a:rPr>
                <a:t>A</a:t>
              </a:r>
            </a:p>
          </p:txBody>
        </p:sp>
        <p:sp>
          <p:nvSpPr>
            <p:cNvPr id="20487" name="Text Box 12"/>
            <p:cNvSpPr txBox="1">
              <a:spLocks noChangeArrowheads="1"/>
            </p:cNvSpPr>
            <p:nvPr/>
          </p:nvSpPr>
          <p:spPr bwMode="auto">
            <a:xfrm>
              <a:off x="1978" y="885"/>
              <a:ext cx="206" cy="212"/>
            </a:xfrm>
            <a:prstGeom prst="rect">
              <a:avLst/>
            </a:prstGeom>
            <a:noFill/>
            <a:ln w="38100">
              <a:noFill/>
              <a:miter lim="800000"/>
              <a:headEnd/>
              <a:tailEnd/>
            </a:ln>
          </p:spPr>
          <p:txBody>
            <a:bodyPr>
              <a:spAutoFit/>
            </a:bodyPr>
            <a:lstStyle/>
            <a:p>
              <a:pPr algn="ctr" eaLnBrk="1" hangingPunct="1">
                <a:spcBef>
                  <a:spcPct val="50000"/>
                </a:spcBef>
              </a:pPr>
              <a:r>
                <a:rPr lang="en-US" altLang="zh-CN" sz="1600">
                  <a:latin typeface="Times New Roman" pitchFamily="18" charset="0"/>
                </a:rPr>
                <a:t>C</a:t>
              </a:r>
            </a:p>
          </p:txBody>
        </p:sp>
        <p:sp>
          <p:nvSpPr>
            <p:cNvPr id="20488" name="Text Box 13"/>
            <p:cNvSpPr txBox="1">
              <a:spLocks noChangeArrowheads="1"/>
            </p:cNvSpPr>
            <p:nvPr/>
          </p:nvSpPr>
          <p:spPr bwMode="auto">
            <a:xfrm>
              <a:off x="3058" y="1193"/>
              <a:ext cx="206" cy="212"/>
            </a:xfrm>
            <a:prstGeom prst="rect">
              <a:avLst/>
            </a:prstGeom>
            <a:noFill/>
            <a:ln w="38100">
              <a:noFill/>
              <a:miter lim="800000"/>
              <a:headEnd/>
              <a:tailEnd/>
            </a:ln>
          </p:spPr>
          <p:txBody>
            <a:bodyPr>
              <a:spAutoFit/>
            </a:bodyPr>
            <a:lstStyle/>
            <a:p>
              <a:pPr algn="ctr" eaLnBrk="1" hangingPunct="1">
                <a:spcBef>
                  <a:spcPct val="50000"/>
                </a:spcBef>
              </a:pPr>
              <a:r>
                <a:rPr lang="en-US" altLang="zh-CN" sz="1600">
                  <a:latin typeface="Times New Roman" pitchFamily="18" charset="0"/>
                </a:rPr>
                <a:t>B</a:t>
              </a:r>
            </a:p>
          </p:txBody>
        </p:sp>
        <p:sp>
          <p:nvSpPr>
            <p:cNvPr id="20489" name="Text Box 14"/>
            <p:cNvSpPr txBox="1">
              <a:spLocks noChangeArrowheads="1"/>
            </p:cNvSpPr>
            <p:nvPr/>
          </p:nvSpPr>
          <p:spPr bwMode="auto">
            <a:xfrm>
              <a:off x="1978" y="1502"/>
              <a:ext cx="206" cy="212"/>
            </a:xfrm>
            <a:prstGeom prst="rect">
              <a:avLst/>
            </a:prstGeom>
            <a:noFill/>
            <a:ln w="38100">
              <a:noFill/>
              <a:miter lim="800000"/>
              <a:headEnd/>
              <a:tailEnd/>
            </a:ln>
          </p:spPr>
          <p:txBody>
            <a:bodyPr>
              <a:spAutoFit/>
            </a:bodyPr>
            <a:lstStyle/>
            <a:p>
              <a:pPr algn="ctr" eaLnBrk="1" hangingPunct="1">
                <a:spcBef>
                  <a:spcPct val="50000"/>
                </a:spcBef>
              </a:pPr>
              <a:r>
                <a:rPr lang="en-US" altLang="zh-CN" sz="1600">
                  <a:latin typeface="Times New Roman" pitchFamily="18" charset="0"/>
                </a:rPr>
                <a:t>D</a:t>
              </a:r>
            </a:p>
          </p:txBody>
        </p:sp>
      </p:grpSp>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latin typeface="宋体" pitchFamily="2" charset="-122"/>
                <a:ea typeface="黑体" pitchFamily="49" charset="-122"/>
              </a:rPr>
              <a:t>欧拉回路</a:t>
            </a:r>
          </a:p>
        </p:txBody>
      </p:sp>
      <p:sp>
        <p:nvSpPr>
          <p:cNvPr id="22531" name="Rectangle 3"/>
          <p:cNvSpPr>
            <a:spLocks noGrp="1" noChangeArrowheads="1"/>
          </p:cNvSpPr>
          <p:nvPr>
            <p:ph type="body" idx="1"/>
          </p:nvPr>
        </p:nvSpPr>
        <p:spPr bwMode="auto">
          <a:xfrm>
            <a:off x="250825" y="1228725"/>
            <a:ext cx="8642350" cy="580548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zh-CN" altLang="en-US" sz="2400" smtClean="0"/>
              <a:t>欧拉用数学方法给出了</a:t>
            </a:r>
            <a:r>
              <a:rPr lang="zh-CN" altLang="en-US" sz="2400" smtClean="0">
                <a:solidFill>
                  <a:srgbClr val="0000FF"/>
                </a:solidFill>
              </a:rPr>
              <a:t>3条判定规则</a:t>
            </a:r>
            <a:r>
              <a:rPr lang="zh-CN" altLang="en-US" sz="2400" smtClean="0"/>
              <a:t>：</a:t>
            </a:r>
          </a:p>
          <a:p>
            <a:pPr lvl="1" eaLnBrk="1" hangingPunct="1"/>
            <a:r>
              <a:rPr lang="zh-CN" altLang="en-US" sz="2400" smtClean="0">
                <a:solidFill>
                  <a:srgbClr val="0070C0"/>
                </a:solidFill>
              </a:rPr>
              <a:t>如果通奇数座桥的地方不止两个，满足要求的路线是找不到的。</a:t>
            </a:r>
          </a:p>
          <a:p>
            <a:pPr lvl="1" eaLnBrk="1" hangingPunct="1"/>
            <a:r>
              <a:rPr lang="zh-CN" altLang="en-US" sz="2400" smtClean="0">
                <a:solidFill>
                  <a:srgbClr val="0070C0"/>
                </a:solidFill>
              </a:rPr>
              <a:t>如果只有两个地方通奇数座桥，可以从这两个地方之一出发，找到所要求的路线。</a:t>
            </a:r>
          </a:p>
          <a:p>
            <a:pPr lvl="1" eaLnBrk="1" hangingPunct="1"/>
            <a:r>
              <a:rPr lang="zh-CN" altLang="en-US" sz="2400" smtClean="0">
                <a:solidFill>
                  <a:srgbClr val="0070C0"/>
                </a:solidFill>
                <a:latin typeface="宋体" pitchFamily="2" charset="-122"/>
              </a:rPr>
              <a:t>如果没有一个地方是通奇数座桥的，则无论从哪里出发，所要求的路线都能实现。</a:t>
            </a:r>
          </a:p>
          <a:p>
            <a:pPr algn="just" eaLnBrk="1" hangingPunct="1">
              <a:buFont typeface="Wingdings" pitchFamily="2" charset="2"/>
              <a:buNone/>
            </a:pPr>
            <a:r>
              <a:rPr lang="zh-CN" altLang="en-US" sz="2400" smtClean="0">
                <a:latin typeface="宋体" pitchFamily="2" charset="-122"/>
              </a:rPr>
              <a:t>      上述3条判定规则包含了任一连通无向图是否存在</a:t>
            </a:r>
            <a:r>
              <a:rPr lang="zh-CN" altLang="en-US" sz="2400" smtClean="0"/>
              <a:t>“</a:t>
            </a:r>
            <a:r>
              <a:rPr lang="zh-CN" altLang="en-US" sz="2400" smtClean="0">
                <a:latin typeface="宋体" pitchFamily="2" charset="-122"/>
              </a:rPr>
              <a:t>欧拉路径（</a:t>
            </a:r>
            <a:r>
              <a:rPr lang="en-US" altLang="zh-CN" sz="2400" smtClean="0">
                <a:latin typeface="宋体" pitchFamily="2" charset="-122"/>
              </a:rPr>
              <a:t>Euler Path）</a:t>
            </a:r>
            <a:r>
              <a:rPr lang="en-US" altLang="zh-CN" sz="2400" smtClean="0"/>
              <a:t>”</a:t>
            </a:r>
            <a:r>
              <a:rPr lang="zh-CN" altLang="en-US" sz="2400" smtClean="0">
                <a:latin typeface="宋体" pitchFamily="2" charset="-122"/>
              </a:rPr>
              <a:t>和</a:t>
            </a:r>
            <a:r>
              <a:rPr lang="zh-CN" altLang="en-US" sz="2400" smtClean="0"/>
              <a:t>“</a:t>
            </a:r>
            <a:r>
              <a:rPr lang="zh-CN" altLang="en-US" sz="2400" smtClean="0">
                <a:latin typeface="宋体" pitchFamily="2" charset="-122"/>
              </a:rPr>
              <a:t>欧拉回路（</a:t>
            </a:r>
            <a:r>
              <a:rPr lang="en-US" altLang="zh-CN" sz="2400" smtClean="0">
                <a:latin typeface="宋体" pitchFamily="2" charset="-122"/>
              </a:rPr>
              <a:t>Euler Circuit）</a:t>
            </a:r>
            <a:r>
              <a:rPr lang="en-US" altLang="zh-CN" sz="2400" smtClean="0"/>
              <a:t>”</a:t>
            </a:r>
            <a:r>
              <a:rPr lang="zh-CN" altLang="en-US" sz="2400" smtClean="0">
                <a:latin typeface="宋体" pitchFamily="2" charset="-122"/>
              </a:rPr>
              <a:t>的判定条件。根据判定规则（3）可以得出，任一连通无向图存在欧拉回路的充分必要条件是图的</a:t>
            </a:r>
            <a:r>
              <a:rPr lang="zh-CN" altLang="en-US" sz="2400" smtClean="0">
                <a:solidFill>
                  <a:srgbClr val="0000FF"/>
                </a:solidFill>
                <a:latin typeface="宋体" pitchFamily="2" charset="-122"/>
              </a:rPr>
              <a:t>所有顶点均为偶数度</a:t>
            </a:r>
            <a:r>
              <a:rPr lang="zh-CN" altLang="en-US" sz="2400" smtClean="0">
                <a:latin typeface="宋体" pitchFamily="2" charset="-122"/>
              </a:rPr>
              <a:t>。</a:t>
            </a:r>
          </a:p>
          <a:p>
            <a:pPr eaLnBrk="1" hangingPunct="1"/>
            <a:r>
              <a:rPr lang="zh-CN" altLang="en-US" sz="2400" smtClean="0"/>
              <a:t>欧拉回路为图论的形成奠定了基础</a:t>
            </a:r>
            <a:r>
              <a:rPr lang="zh-CN" altLang="en-US" smtClean="0"/>
              <a:t>。</a:t>
            </a:r>
          </a:p>
          <a:p>
            <a:pPr eaLnBrk="1" hangingPunct="1">
              <a:buFont typeface="Wingdings" pitchFamily="2" charset="2"/>
              <a:buNone/>
            </a:pPr>
            <a:endParaRPr lang="zh-CN" altLang="en-US" smtClean="0">
              <a:latin typeface="宋体" pitchFamily="2" charset="-122"/>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latin typeface="宋体" pitchFamily="2" charset="-122"/>
                <a:ea typeface="黑体" pitchFamily="49" charset="-122"/>
              </a:rPr>
              <a:t>哈密尔顿回路问题</a:t>
            </a:r>
          </a:p>
        </p:txBody>
      </p:sp>
      <p:sp>
        <p:nvSpPr>
          <p:cNvPr id="24579" name="Rectangle 3"/>
          <p:cNvSpPr>
            <a:spLocks noGrp="1" noChangeArrowheads="1"/>
          </p:cNvSpPr>
          <p:nvPr>
            <p:ph type="body" idx="1"/>
          </p:nvPr>
        </p:nvSpPr>
        <p:spPr bwMode="auto">
          <a:xfrm>
            <a:off x="250825" y="1244600"/>
            <a:ext cx="8642350" cy="56165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400" smtClean="0">
                <a:latin typeface="宋体" pitchFamily="2" charset="-122"/>
              </a:rPr>
              <a:t>在图论中还有一个很著名的</a:t>
            </a:r>
            <a:r>
              <a:rPr lang="zh-CN" altLang="en-US" sz="2400" smtClean="0"/>
              <a:t>“</a:t>
            </a:r>
            <a:r>
              <a:rPr lang="zh-CN" altLang="en-US" sz="2400" smtClean="0">
                <a:solidFill>
                  <a:srgbClr val="0000FF"/>
                </a:solidFill>
                <a:latin typeface="宋体" pitchFamily="2" charset="-122"/>
              </a:rPr>
              <a:t>哈密尔顿回路问题</a:t>
            </a:r>
            <a:r>
              <a:rPr lang="zh-CN" altLang="en-US" sz="2400" smtClean="0"/>
              <a:t>”</a:t>
            </a:r>
            <a:r>
              <a:rPr lang="zh-CN" altLang="en-US" sz="2400" smtClean="0">
                <a:latin typeface="宋体" pitchFamily="2" charset="-122"/>
              </a:rPr>
              <a:t>。</a:t>
            </a:r>
            <a:endParaRPr lang="en-US" altLang="zh-CN" sz="2400" smtClean="0">
              <a:latin typeface="宋体" pitchFamily="2" charset="-122"/>
            </a:endParaRPr>
          </a:p>
          <a:p>
            <a:pPr lvl="1" eaLnBrk="1" hangingPunct="1"/>
            <a:r>
              <a:rPr lang="zh-CN" altLang="en-US" sz="2400" smtClean="0">
                <a:latin typeface="宋体" pitchFamily="2" charset="-122"/>
              </a:rPr>
              <a:t>该问题是爱尔兰著名学者威廉</a:t>
            </a:r>
            <a:r>
              <a:rPr lang="zh-CN" altLang="en-US" sz="2400" smtClean="0"/>
              <a:t>·</a:t>
            </a:r>
            <a:r>
              <a:rPr lang="zh-CN" altLang="en-US" sz="2400" smtClean="0">
                <a:latin typeface="宋体" pitchFamily="2" charset="-122"/>
              </a:rPr>
              <a:t>哈密尔顿爵士（</a:t>
            </a:r>
            <a:r>
              <a:rPr lang="en-US" altLang="zh-CN" sz="2400" smtClean="0">
                <a:latin typeface="宋体" pitchFamily="2" charset="-122"/>
              </a:rPr>
              <a:t>W.R.Hamilton）</a:t>
            </a:r>
            <a:r>
              <a:rPr lang="zh-CN" altLang="en-US" sz="2400" smtClean="0">
                <a:latin typeface="宋体" pitchFamily="2" charset="-122"/>
              </a:rPr>
              <a:t>在1859年提出的一个数学问题。其大意是：</a:t>
            </a:r>
            <a:r>
              <a:rPr lang="zh-CN" altLang="en-US" sz="2400" smtClean="0">
                <a:solidFill>
                  <a:srgbClr val="0000FF"/>
                </a:solidFill>
                <a:latin typeface="宋体" pitchFamily="2" charset="-122"/>
              </a:rPr>
              <a:t>在任一给定的图中，能不能找到这样的路径，即从一点出发不重复地走过所有的结点（不必通过图中每一条边），最后又回到原出发点</a:t>
            </a:r>
            <a:r>
              <a:rPr lang="zh-CN" altLang="en-US" sz="2400" smtClean="0">
                <a:latin typeface="宋体" pitchFamily="2" charset="-122"/>
              </a:rPr>
              <a:t>。</a:t>
            </a:r>
          </a:p>
        </p:txBody>
      </p:sp>
      <p:grpSp>
        <p:nvGrpSpPr>
          <p:cNvPr id="24580" name="Group 4"/>
          <p:cNvGrpSpPr>
            <a:grpSpLocks/>
          </p:cNvGrpSpPr>
          <p:nvPr/>
        </p:nvGrpSpPr>
        <p:grpSpPr bwMode="auto">
          <a:xfrm>
            <a:off x="6248400" y="3733800"/>
            <a:ext cx="2305050" cy="2209800"/>
            <a:chOff x="2160" y="1867"/>
            <a:chExt cx="3630" cy="4058"/>
          </a:xfrm>
        </p:grpSpPr>
        <p:sp>
          <p:nvSpPr>
            <p:cNvPr id="204805" name="Rectangle 5"/>
            <p:cNvSpPr>
              <a:spLocks noChangeArrowheads="1"/>
            </p:cNvSpPr>
            <p:nvPr/>
          </p:nvSpPr>
          <p:spPr bwMode="auto">
            <a:xfrm>
              <a:off x="2458" y="5438"/>
              <a:ext cx="542" cy="487"/>
            </a:xfrm>
            <a:prstGeom prst="rect">
              <a:avLst/>
            </a:prstGeom>
            <a:noFill/>
            <a:ln w="9525">
              <a:noFill/>
              <a:miter lim="800000"/>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584" name="Rectangle 6"/>
            <p:cNvSpPr>
              <a:spLocks noChangeArrowheads="1"/>
            </p:cNvSpPr>
            <p:nvPr/>
          </p:nvSpPr>
          <p:spPr bwMode="auto">
            <a:xfrm>
              <a:off x="2600" y="5546"/>
              <a:ext cx="160" cy="309"/>
            </a:xfrm>
            <a:prstGeom prst="rect">
              <a:avLst/>
            </a:prstGeom>
            <a:noFill/>
            <a:ln w="9525">
              <a:noFill/>
              <a:miter lim="800000"/>
              <a:headEnd/>
              <a:tailEnd/>
            </a:ln>
          </p:spPr>
          <p:txBody>
            <a:bodyPr wrap="none" lIns="0" tIns="0" rIns="0" bIns="0">
              <a:spAutoFit/>
            </a:bodyPr>
            <a:lstStyle/>
            <a:p>
              <a:pPr algn="just"/>
              <a:r>
                <a:rPr lang="en-US" altLang="zh-CN" sz="1100" b="0">
                  <a:solidFill>
                    <a:srgbClr val="000000"/>
                  </a:solidFill>
                  <a:latin typeface="Times New Roman" pitchFamily="18" charset="0"/>
                </a:rPr>
                <a:t>D</a:t>
              </a:r>
              <a:endParaRPr lang="en-US" altLang="zh-CN" sz="1000" b="0">
                <a:latin typeface="Times New Roman" pitchFamily="18" charset="0"/>
              </a:endParaRPr>
            </a:p>
          </p:txBody>
        </p:sp>
        <p:sp>
          <p:nvSpPr>
            <p:cNvPr id="24585" name="Rectangle 7"/>
            <p:cNvSpPr>
              <a:spLocks noChangeArrowheads="1"/>
            </p:cNvSpPr>
            <p:nvPr/>
          </p:nvSpPr>
          <p:spPr bwMode="auto">
            <a:xfrm>
              <a:off x="2755" y="5546"/>
              <a:ext cx="55" cy="309"/>
            </a:xfrm>
            <a:prstGeom prst="rect">
              <a:avLst/>
            </a:prstGeom>
            <a:noFill/>
            <a:ln w="9525">
              <a:noFill/>
              <a:miter lim="800000"/>
              <a:headEnd/>
              <a:tailEnd/>
            </a:ln>
          </p:spPr>
          <p:txBody>
            <a:bodyPr wrap="none" lIns="0" tIns="0" rIns="0" bIns="0">
              <a:spAutoFit/>
            </a:bodyPr>
            <a:lstStyle/>
            <a:p>
              <a:pPr algn="just"/>
              <a:r>
                <a:rPr lang="zh-CN" altLang="en-US" sz="1100" b="0">
                  <a:solidFill>
                    <a:srgbClr val="000000"/>
                  </a:solidFill>
                  <a:latin typeface="Times New Roman" pitchFamily="18" charset="0"/>
                </a:rPr>
                <a:t> </a:t>
              </a:r>
              <a:endParaRPr lang="zh-CN" altLang="en-US" sz="1000" b="0">
                <a:latin typeface="Times New Roman" pitchFamily="18" charset="0"/>
              </a:endParaRPr>
            </a:p>
          </p:txBody>
        </p:sp>
        <p:sp>
          <p:nvSpPr>
            <p:cNvPr id="204808" name="Rectangle 8"/>
            <p:cNvSpPr>
              <a:spLocks noChangeArrowheads="1"/>
            </p:cNvSpPr>
            <p:nvPr/>
          </p:nvSpPr>
          <p:spPr bwMode="auto">
            <a:xfrm>
              <a:off x="2413" y="1867"/>
              <a:ext cx="572" cy="443"/>
            </a:xfrm>
            <a:prstGeom prst="rect">
              <a:avLst/>
            </a:prstGeom>
            <a:noFill/>
            <a:ln w="9525">
              <a:noFill/>
              <a:miter lim="800000"/>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587" name="Rectangle 9"/>
            <p:cNvSpPr>
              <a:spLocks noChangeArrowheads="1"/>
            </p:cNvSpPr>
            <p:nvPr/>
          </p:nvSpPr>
          <p:spPr bwMode="auto">
            <a:xfrm>
              <a:off x="2558" y="1981"/>
              <a:ext cx="147" cy="309"/>
            </a:xfrm>
            <a:prstGeom prst="rect">
              <a:avLst/>
            </a:prstGeom>
            <a:noFill/>
            <a:ln w="9525">
              <a:noFill/>
              <a:miter lim="800000"/>
              <a:headEnd/>
              <a:tailEnd/>
            </a:ln>
          </p:spPr>
          <p:txBody>
            <a:bodyPr wrap="none" lIns="0" tIns="0" rIns="0" bIns="0">
              <a:spAutoFit/>
            </a:bodyPr>
            <a:lstStyle/>
            <a:p>
              <a:pPr algn="just"/>
              <a:r>
                <a:rPr lang="en-US" altLang="zh-CN" sz="1100" b="0">
                  <a:solidFill>
                    <a:srgbClr val="000000"/>
                  </a:solidFill>
                  <a:latin typeface="Times New Roman" pitchFamily="18" charset="0"/>
                </a:rPr>
                <a:t>C</a:t>
              </a:r>
              <a:endParaRPr lang="en-US" altLang="zh-CN" sz="1000" b="0">
                <a:latin typeface="Times New Roman" pitchFamily="18" charset="0"/>
              </a:endParaRPr>
            </a:p>
          </p:txBody>
        </p:sp>
        <p:sp>
          <p:nvSpPr>
            <p:cNvPr id="24588" name="Rectangle 10"/>
            <p:cNvSpPr>
              <a:spLocks noChangeArrowheads="1"/>
            </p:cNvSpPr>
            <p:nvPr/>
          </p:nvSpPr>
          <p:spPr bwMode="auto">
            <a:xfrm>
              <a:off x="2700" y="1981"/>
              <a:ext cx="55" cy="309"/>
            </a:xfrm>
            <a:prstGeom prst="rect">
              <a:avLst/>
            </a:prstGeom>
            <a:noFill/>
            <a:ln w="9525">
              <a:noFill/>
              <a:miter lim="800000"/>
              <a:headEnd/>
              <a:tailEnd/>
            </a:ln>
          </p:spPr>
          <p:txBody>
            <a:bodyPr wrap="none" lIns="0" tIns="0" rIns="0" bIns="0">
              <a:spAutoFit/>
            </a:bodyPr>
            <a:lstStyle/>
            <a:p>
              <a:pPr algn="just"/>
              <a:r>
                <a:rPr lang="zh-CN" altLang="en-US" sz="1100" b="0">
                  <a:solidFill>
                    <a:srgbClr val="000000"/>
                  </a:solidFill>
                  <a:latin typeface="Times New Roman" pitchFamily="18" charset="0"/>
                </a:rPr>
                <a:t> </a:t>
              </a:r>
              <a:endParaRPr lang="zh-CN" altLang="en-US" sz="1000" b="0">
                <a:latin typeface="Times New Roman" pitchFamily="18" charset="0"/>
              </a:endParaRPr>
            </a:p>
          </p:txBody>
        </p:sp>
        <p:sp>
          <p:nvSpPr>
            <p:cNvPr id="204811" name="Oval 11"/>
            <p:cNvSpPr>
              <a:spLocks noChangeArrowheads="1"/>
            </p:cNvSpPr>
            <p:nvPr/>
          </p:nvSpPr>
          <p:spPr bwMode="auto">
            <a:xfrm>
              <a:off x="5150" y="3846"/>
              <a:ext cx="113" cy="114"/>
            </a:xfrm>
            <a:prstGeom prst="ellipse">
              <a:avLst/>
            </a:prstGeom>
            <a:solidFill>
              <a:srgbClr val="000000"/>
            </a:solidFill>
            <a:ln w="8890">
              <a:solidFill>
                <a:srgbClr val="000000"/>
              </a:solidFill>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12" name="Oval 12"/>
            <p:cNvSpPr>
              <a:spLocks noChangeArrowheads="1"/>
            </p:cNvSpPr>
            <p:nvPr/>
          </p:nvSpPr>
          <p:spPr bwMode="auto">
            <a:xfrm>
              <a:off x="2623" y="5351"/>
              <a:ext cx="112" cy="114"/>
            </a:xfrm>
            <a:prstGeom prst="ellipse">
              <a:avLst/>
            </a:prstGeom>
            <a:solidFill>
              <a:srgbClr val="000000"/>
            </a:solidFill>
            <a:ln w="8890">
              <a:solidFill>
                <a:srgbClr val="000000"/>
              </a:solidFill>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13" name="Oval 13"/>
            <p:cNvSpPr>
              <a:spLocks noChangeArrowheads="1"/>
            </p:cNvSpPr>
            <p:nvPr/>
          </p:nvSpPr>
          <p:spPr bwMode="auto">
            <a:xfrm>
              <a:off x="2593" y="3838"/>
              <a:ext cx="112" cy="114"/>
            </a:xfrm>
            <a:prstGeom prst="ellipse">
              <a:avLst/>
            </a:prstGeom>
            <a:solidFill>
              <a:srgbClr val="000000"/>
            </a:solidFill>
            <a:ln w="8890">
              <a:solidFill>
                <a:srgbClr val="000000"/>
              </a:solidFill>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14" name="Line 14"/>
            <p:cNvSpPr>
              <a:spLocks noChangeShapeType="1"/>
            </p:cNvSpPr>
            <p:nvPr/>
          </p:nvSpPr>
          <p:spPr bwMode="auto">
            <a:xfrm>
              <a:off x="2618" y="2415"/>
              <a:ext cx="2522" cy="1431"/>
            </a:xfrm>
            <a:prstGeom prst="line">
              <a:avLst/>
            </a:prstGeom>
            <a:noFill/>
            <a:ln w="18415">
              <a:solidFill>
                <a:srgbClr val="000000"/>
              </a:solidFill>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15" name="Line 15"/>
            <p:cNvSpPr>
              <a:spLocks noChangeShapeType="1"/>
            </p:cNvSpPr>
            <p:nvPr/>
          </p:nvSpPr>
          <p:spPr bwMode="auto">
            <a:xfrm>
              <a:off x="2673" y="3893"/>
              <a:ext cx="2482" cy="0"/>
            </a:xfrm>
            <a:prstGeom prst="line">
              <a:avLst/>
            </a:prstGeom>
            <a:noFill/>
            <a:ln w="18415">
              <a:solidFill>
                <a:srgbClr val="000000"/>
              </a:solidFill>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16" name="Freeform 16"/>
            <p:cNvSpPr>
              <a:spLocks/>
            </p:cNvSpPr>
            <p:nvPr/>
          </p:nvSpPr>
          <p:spPr bwMode="auto">
            <a:xfrm>
              <a:off x="2283" y="3928"/>
              <a:ext cx="382" cy="1408"/>
            </a:xfrm>
            <a:custGeom>
              <a:avLst/>
              <a:gdLst/>
              <a:ahLst/>
              <a:cxnLst>
                <a:cxn ang="0">
                  <a:pos x="351" y="1409"/>
                </a:cxn>
                <a:cxn ang="0">
                  <a:pos x="295" y="1368"/>
                </a:cxn>
                <a:cxn ang="0">
                  <a:pos x="245" y="1325"/>
                </a:cxn>
                <a:cxn ang="0">
                  <a:pos x="197" y="1277"/>
                </a:cxn>
                <a:cxn ang="0">
                  <a:pos x="156" y="1224"/>
                </a:cxn>
                <a:cxn ang="0">
                  <a:pos x="108" y="1152"/>
                </a:cxn>
                <a:cxn ang="0">
                  <a:pos x="70" y="1075"/>
                </a:cxn>
                <a:cxn ang="0">
                  <a:pos x="39" y="996"/>
                </a:cxn>
                <a:cxn ang="0">
                  <a:pos x="17" y="917"/>
                </a:cxn>
                <a:cxn ang="0">
                  <a:pos x="5" y="833"/>
                </a:cxn>
                <a:cxn ang="0">
                  <a:pos x="0" y="751"/>
                </a:cxn>
                <a:cxn ang="0">
                  <a:pos x="3" y="667"/>
                </a:cxn>
                <a:cxn ang="0">
                  <a:pos x="15" y="583"/>
                </a:cxn>
                <a:cxn ang="0">
                  <a:pos x="34" y="502"/>
                </a:cxn>
                <a:cxn ang="0">
                  <a:pos x="60" y="420"/>
                </a:cxn>
                <a:cxn ang="0">
                  <a:pos x="96" y="341"/>
                </a:cxn>
                <a:cxn ang="0">
                  <a:pos x="139" y="264"/>
                </a:cxn>
                <a:cxn ang="0">
                  <a:pos x="190" y="192"/>
                </a:cxn>
                <a:cxn ang="0">
                  <a:pos x="247" y="123"/>
                </a:cxn>
                <a:cxn ang="0">
                  <a:pos x="312" y="60"/>
                </a:cxn>
                <a:cxn ang="0">
                  <a:pos x="384" y="0"/>
                </a:cxn>
              </a:cxnLst>
              <a:rect l="0" t="0" r="r" b="b"/>
              <a:pathLst>
                <a:path w="384" h="1409">
                  <a:moveTo>
                    <a:pt x="351" y="1409"/>
                  </a:moveTo>
                  <a:lnTo>
                    <a:pt x="295" y="1368"/>
                  </a:lnTo>
                  <a:lnTo>
                    <a:pt x="245" y="1325"/>
                  </a:lnTo>
                  <a:lnTo>
                    <a:pt x="197" y="1277"/>
                  </a:lnTo>
                  <a:lnTo>
                    <a:pt x="156" y="1224"/>
                  </a:lnTo>
                  <a:lnTo>
                    <a:pt x="108" y="1152"/>
                  </a:lnTo>
                  <a:lnTo>
                    <a:pt x="70" y="1075"/>
                  </a:lnTo>
                  <a:lnTo>
                    <a:pt x="39" y="996"/>
                  </a:lnTo>
                  <a:lnTo>
                    <a:pt x="17" y="917"/>
                  </a:lnTo>
                  <a:lnTo>
                    <a:pt x="5" y="833"/>
                  </a:lnTo>
                  <a:lnTo>
                    <a:pt x="0" y="751"/>
                  </a:lnTo>
                  <a:lnTo>
                    <a:pt x="3" y="667"/>
                  </a:lnTo>
                  <a:lnTo>
                    <a:pt x="15" y="583"/>
                  </a:lnTo>
                  <a:lnTo>
                    <a:pt x="34" y="502"/>
                  </a:lnTo>
                  <a:lnTo>
                    <a:pt x="60" y="420"/>
                  </a:lnTo>
                  <a:lnTo>
                    <a:pt x="96" y="341"/>
                  </a:lnTo>
                  <a:lnTo>
                    <a:pt x="139" y="264"/>
                  </a:lnTo>
                  <a:lnTo>
                    <a:pt x="190" y="192"/>
                  </a:lnTo>
                  <a:lnTo>
                    <a:pt x="247" y="123"/>
                  </a:lnTo>
                  <a:lnTo>
                    <a:pt x="312" y="60"/>
                  </a:lnTo>
                  <a:lnTo>
                    <a:pt x="384" y="0"/>
                  </a:lnTo>
                </a:path>
              </a:pathLst>
            </a:custGeom>
            <a:noFill/>
            <a:ln w="18415">
              <a:solidFill>
                <a:srgbClr val="000000"/>
              </a:solidFill>
              <a:prstDash val="solid"/>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17" name="Rectangle 17"/>
            <p:cNvSpPr>
              <a:spLocks noChangeArrowheads="1"/>
            </p:cNvSpPr>
            <p:nvPr/>
          </p:nvSpPr>
          <p:spPr bwMode="auto">
            <a:xfrm>
              <a:off x="5248" y="3715"/>
              <a:ext cx="542" cy="493"/>
            </a:xfrm>
            <a:prstGeom prst="rect">
              <a:avLst/>
            </a:prstGeom>
            <a:noFill/>
            <a:ln w="9525">
              <a:noFill/>
              <a:miter lim="800000"/>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596" name="Rectangle 18"/>
            <p:cNvSpPr>
              <a:spLocks noChangeArrowheads="1"/>
            </p:cNvSpPr>
            <p:nvPr/>
          </p:nvSpPr>
          <p:spPr bwMode="auto">
            <a:xfrm>
              <a:off x="5393" y="3826"/>
              <a:ext cx="147" cy="309"/>
            </a:xfrm>
            <a:prstGeom prst="rect">
              <a:avLst/>
            </a:prstGeom>
            <a:noFill/>
            <a:ln w="9525">
              <a:noFill/>
              <a:miter lim="800000"/>
              <a:headEnd/>
              <a:tailEnd/>
            </a:ln>
          </p:spPr>
          <p:txBody>
            <a:bodyPr wrap="none" lIns="0" tIns="0" rIns="0" bIns="0">
              <a:spAutoFit/>
            </a:bodyPr>
            <a:lstStyle/>
            <a:p>
              <a:pPr algn="just"/>
              <a:r>
                <a:rPr lang="en-US" altLang="zh-CN" sz="1100" b="0">
                  <a:solidFill>
                    <a:srgbClr val="000000"/>
                  </a:solidFill>
                  <a:latin typeface="Times New Roman" pitchFamily="18" charset="0"/>
                </a:rPr>
                <a:t>B</a:t>
              </a:r>
              <a:endParaRPr lang="en-US" altLang="zh-CN" sz="1000" b="0">
                <a:latin typeface="Times New Roman" pitchFamily="18" charset="0"/>
              </a:endParaRPr>
            </a:p>
          </p:txBody>
        </p:sp>
        <p:sp>
          <p:nvSpPr>
            <p:cNvPr id="24597" name="Rectangle 19"/>
            <p:cNvSpPr>
              <a:spLocks noChangeArrowheads="1"/>
            </p:cNvSpPr>
            <p:nvPr/>
          </p:nvSpPr>
          <p:spPr bwMode="auto">
            <a:xfrm>
              <a:off x="5535" y="3826"/>
              <a:ext cx="55" cy="309"/>
            </a:xfrm>
            <a:prstGeom prst="rect">
              <a:avLst/>
            </a:prstGeom>
            <a:noFill/>
            <a:ln w="9525">
              <a:noFill/>
              <a:miter lim="800000"/>
              <a:headEnd/>
              <a:tailEnd/>
            </a:ln>
          </p:spPr>
          <p:txBody>
            <a:bodyPr wrap="none" lIns="0" tIns="0" rIns="0" bIns="0">
              <a:spAutoFit/>
            </a:bodyPr>
            <a:lstStyle/>
            <a:p>
              <a:pPr algn="just"/>
              <a:r>
                <a:rPr lang="zh-CN" altLang="en-US" sz="1100" b="0">
                  <a:solidFill>
                    <a:srgbClr val="000000"/>
                  </a:solidFill>
                  <a:latin typeface="Times New Roman" pitchFamily="18" charset="0"/>
                </a:rPr>
                <a:t> </a:t>
              </a:r>
              <a:endParaRPr lang="zh-CN" altLang="en-US" sz="1000" b="0">
                <a:latin typeface="Times New Roman" pitchFamily="18" charset="0"/>
              </a:endParaRPr>
            </a:p>
          </p:txBody>
        </p:sp>
        <p:sp>
          <p:nvSpPr>
            <p:cNvPr id="204820" name="Rectangle 20"/>
            <p:cNvSpPr>
              <a:spLocks noChangeArrowheads="1"/>
            </p:cNvSpPr>
            <p:nvPr/>
          </p:nvSpPr>
          <p:spPr bwMode="auto">
            <a:xfrm>
              <a:off x="2160" y="3721"/>
              <a:ext cx="600" cy="487"/>
            </a:xfrm>
            <a:prstGeom prst="rect">
              <a:avLst/>
            </a:prstGeom>
            <a:noFill/>
            <a:ln w="9525">
              <a:noFill/>
              <a:miter lim="800000"/>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599" name="Rectangle 21"/>
            <p:cNvSpPr>
              <a:spLocks noChangeArrowheads="1"/>
            </p:cNvSpPr>
            <p:nvPr/>
          </p:nvSpPr>
          <p:spPr bwMode="auto">
            <a:xfrm>
              <a:off x="2305" y="3826"/>
              <a:ext cx="160" cy="309"/>
            </a:xfrm>
            <a:prstGeom prst="rect">
              <a:avLst/>
            </a:prstGeom>
            <a:noFill/>
            <a:ln w="9525">
              <a:noFill/>
              <a:miter lim="800000"/>
              <a:headEnd/>
              <a:tailEnd/>
            </a:ln>
          </p:spPr>
          <p:txBody>
            <a:bodyPr wrap="none" lIns="0" tIns="0" rIns="0" bIns="0">
              <a:spAutoFit/>
            </a:bodyPr>
            <a:lstStyle/>
            <a:p>
              <a:pPr algn="just"/>
              <a:r>
                <a:rPr lang="en-US" altLang="zh-CN" sz="1100" b="0">
                  <a:solidFill>
                    <a:srgbClr val="000000"/>
                  </a:solidFill>
                  <a:latin typeface="Times New Roman" pitchFamily="18" charset="0"/>
                </a:rPr>
                <a:t>A</a:t>
              </a:r>
              <a:endParaRPr lang="en-US" altLang="zh-CN" sz="1000" b="0">
                <a:latin typeface="Times New Roman" pitchFamily="18" charset="0"/>
              </a:endParaRPr>
            </a:p>
          </p:txBody>
        </p:sp>
        <p:sp>
          <p:nvSpPr>
            <p:cNvPr id="24600" name="Rectangle 22"/>
            <p:cNvSpPr>
              <a:spLocks noChangeArrowheads="1"/>
            </p:cNvSpPr>
            <p:nvPr/>
          </p:nvSpPr>
          <p:spPr bwMode="auto">
            <a:xfrm>
              <a:off x="2458" y="3826"/>
              <a:ext cx="55" cy="309"/>
            </a:xfrm>
            <a:prstGeom prst="rect">
              <a:avLst/>
            </a:prstGeom>
            <a:noFill/>
            <a:ln w="9525">
              <a:noFill/>
              <a:miter lim="800000"/>
              <a:headEnd/>
              <a:tailEnd/>
            </a:ln>
          </p:spPr>
          <p:txBody>
            <a:bodyPr wrap="none" lIns="0" tIns="0" rIns="0" bIns="0">
              <a:spAutoFit/>
            </a:bodyPr>
            <a:lstStyle/>
            <a:p>
              <a:pPr algn="just"/>
              <a:r>
                <a:rPr lang="zh-CN" altLang="en-US" sz="1100" b="0">
                  <a:solidFill>
                    <a:srgbClr val="000000"/>
                  </a:solidFill>
                  <a:latin typeface="Times New Roman" pitchFamily="18" charset="0"/>
                </a:rPr>
                <a:t> </a:t>
              </a:r>
              <a:endParaRPr lang="zh-CN" altLang="en-US" sz="1000" b="0">
                <a:latin typeface="Times New Roman" pitchFamily="18" charset="0"/>
              </a:endParaRPr>
            </a:p>
          </p:txBody>
        </p:sp>
        <p:sp>
          <p:nvSpPr>
            <p:cNvPr id="204823" name="Freeform 23"/>
            <p:cNvSpPr>
              <a:spLocks/>
            </p:cNvSpPr>
            <p:nvPr/>
          </p:nvSpPr>
          <p:spPr bwMode="auto">
            <a:xfrm>
              <a:off x="2670" y="3963"/>
              <a:ext cx="388" cy="1408"/>
            </a:xfrm>
            <a:custGeom>
              <a:avLst/>
              <a:gdLst/>
              <a:ahLst/>
              <a:cxnLst>
                <a:cxn ang="0">
                  <a:pos x="34" y="1408"/>
                </a:cxn>
                <a:cxn ang="0">
                  <a:pos x="89" y="1368"/>
                </a:cxn>
                <a:cxn ang="0">
                  <a:pos x="139" y="1324"/>
                </a:cxn>
                <a:cxn ang="0">
                  <a:pos x="185" y="1276"/>
                </a:cxn>
                <a:cxn ang="0">
                  <a:pos x="228" y="1224"/>
                </a:cxn>
                <a:cxn ang="0">
                  <a:pos x="276" y="1152"/>
                </a:cxn>
                <a:cxn ang="0">
                  <a:pos x="314" y="1075"/>
                </a:cxn>
                <a:cxn ang="0">
                  <a:pos x="346" y="998"/>
                </a:cxn>
                <a:cxn ang="0">
                  <a:pos x="367" y="917"/>
                </a:cxn>
                <a:cxn ang="0">
                  <a:pos x="379" y="835"/>
                </a:cxn>
                <a:cxn ang="0">
                  <a:pos x="386" y="751"/>
                </a:cxn>
                <a:cxn ang="0">
                  <a:pos x="382" y="667"/>
                </a:cxn>
                <a:cxn ang="0">
                  <a:pos x="370" y="583"/>
                </a:cxn>
                <a:cxn ang="0">
                  <a:pos x="350" y="501"/>
                </a:cxn>
                <a:cxn ang="0">
                  <a:pos x="324" y="420"/>
                </a:cxn>
                <a:cxn ang="0">
                  <a:pos x="288" y="341"/>
                </a:cxn>
                <a:cxn ang="0">
                  <a:pos x="245" y="266"/>
                </a:cxn>
                <a:cxn ang="0">
                  <a:pos x="194" y="192"/>
                </a:cxn>
                <a:cxn ang="0">
                  <a:pos x="137" y="122"/>
                </a:cxn>
                <a:cxn ang="0">
                  <a:pos x="72" y="60"/>
                </a:cxn>
                <a:cxn ang="0">
                  <a:pos x="0" y="0"/>
                </a:cxn>
              </a:cxnLst>
              <a:rect l="0" t="0" r="r" b="b"/>
              <a:pathLst>
                <a:path w="386" h="1408">
                  <a:moveTo>
                    <a:pt x="34" y="1408"/>
                  </a:moveTo>
                  <a:lnTo>
                    <a:pt x="89" y="1368"/>
                  </a:lnTo>
                  <a:lnTo>
                    <a:pt x="139" y="1324"/>
                  </a:lnTo>
                  <a:lnTo>
                    <a:pt x="185" y="1276"/>
                  </a:lnTo>
                  <a:lnTo>
                    <a:pt x="228" y="1224"/>
                  </a:lnTo>
                  <a:lnTo>
                    <a:pt x="276" y="1152"/>
                  </a:lnTo>
                  <a:lnTo>
                    <a:pt x="314" y="1075"/>
                  </a:lnTo>
                  <a:lnTo>
                    <a:pt x="346" y="998"/>
                  </a:lnTo>
                  <a:lnTo>
                    <a:pt x="367" y="917"/>
                  </a:lnTo>
                  <a:lnTo>
                    <a:pt x="379" y="835"/>
                  </a:lnTo>
                  <a:lnTo>
                    <a:pt x="386" y="751"/>
                  </a:lnTo>
                  <a:lnTo>
                    <a:pt x="382" y="667"/>
                  </a:lnTo>
                  <a:lnTo>
                    <a:pt x="370" y="583"/>
                  </a:lnTo>
                  <a:lnTo>
                    <a:pt x="350" y="501"/>
                  </a:lnTo>
                  <a:lnTo>
                    <a:pt x="324" y="420"/>
                  </a:lnTo>
                  <a:lnTo>
                    <a:pt x="288" y="341"/>
                  </a:lnTo>
                  <a:lnTo>
                    <a:pt x="245" y="266"/>
                  </a:lnTo>
                  <a:lnTo>
                    <a:pt x="194" y="192"/>
                  </a:lnTo>
                  <a:lnTo>
                    <a:pt x="137" y="122"/>
                  </a:lnTo>
                  <a:lnTo>
                    <a:pt x="72" y="60"/>
                  </a:lnTo>
                  <a:lnTo>
                    <a:pt x="0" y="0"/>
                  </a:lnTo>
                </a:path>
              </a:pathLst>
            </a:custGeom>
            <a:noFill/>
            <a:ln w="18415">
              <a:solidFill>
                <a:srgbClr val="000000"/>
              </a:solidFill>
              <a:prstDash val="solid"/>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24" name="Line 24"/>
            <p:cNvSpPr>
              <a:spLocks noChangeShapeType="1"/>
            </p:cNvSpPr>
            <p:nvPr/>
          </p:nvSpPr>
          <p:spPr bwMode="auto">
            <a:xfrm flipH="1">
              <a:off x="2703" y="3931"/>
              <a:ext cx="2455" cy="1475"/>
            </a:xfrm>
            <a:prstGeom prst="line">
              <a:avLst/>
            </a:prstGeom>
            <a:noFill/>
            <a:ln w="18415">
              <a:solidFill>
                <a:srgbClr val="000000"/>
              </a:solidFill>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25" name="Freeform 25"/>
            <p:cNvSpPr>
              <a:spLocks/>
            </p:cNvSpPr>
            <p:nvPr/>
          </p:nvSpPr>
          <p:spPr bwMode="auto">
            <a:xfrm>
              <a:off x="2640" y="2441"/>
              <a:ext cx="383" cy="1411"/>
            </a:xfrm>
            <a:custGeom>
              <a:avLst/>
              <a:gdLst/>
              <a:ahLst/>
              <a:cxnLst>
                <a:cxn ang="0">
                  <a:pos x="34" y="1411"/>
                </a:cxn>
                <a:cxn ang="0">
                  <a:pos x="89" y="1370"/>
                </a:cxn>
                <a:cxn ang="0">
                  <a:pos x="137" y="1327"/>
                </a:cxn>
                <a:cxn ang="0">
                  <a:pos x="185" y="1279"/>
                </a:cxn>
                <a:cxn ang="0">
                  <a:pos x="226" y="1227"/>
                </a:cxn>
                <a:cxn ang="0">
                  <a:pos x="274" y="1155"/>
                </a:cxn>
                <a:cxn ang="0">
                  <a:pos x="312" y="1078"/>
                </a:cxn>
                <a:cxn ang="0">
                  <a:pos x="343" y="999"/>
                </a:cxn>
                <a:cxn ang="0">
                  <a:pos x="365" y="919"/>
                </a:cxn>
                <a:cxn ang="0">
                  <a:pos x="379" y="835"/>
                </a:cxn>
                <a:cxn ang="0">
                  <a:pos x="384" y="754"/>
                </a:cxn>
                <a:cxn ang="0">
                  <a:pos x="382" y="670"/>
                </a:cxn>
                <a:cxn ang="0">
                  <a:pos x="370" y="586"/>
                </a:cxn>
                <a:cxn ang="0">
                  <a:pos x="351" y="502"/>
                </a:cxn>
                <a:cxn ang="0">
                  <a:pos x="322" y="423"/>
                </a:cxn>
                <a:cxn ang="0">
                  <a:pos x="288" y="343"/>
                </a:cxn>
                <a:cxn ang="0">
                  <a:pos x="245" y="267"/>
                </a:cxn>
                <a:cxn ang="0">
                  <a:pos x="195" y="195"/>
                </a:cxn>
                <a:cxn ang="0">
                  <a:pos x="137" y="125"/>
                </a:cxn>
                <a:cxn ang="0">
                  <a:pos x="72" y="60"/>
                </a:cxn>
                <a:cxn ang="0">
                  <a:pos x="0" y="0"/>
                </a:cxn>
              </a:cxnLst>
              <a:rect l="0" t="0" r="r" b="b"/>
              <a:pathLst>
                <a:path w="384" h="1411">
                  <a:moveTo>
                    <a:pt x="34" y="1411"/>
                  </a:moveTo>
                  <a:lnTo>
                    <a:pt x="89" y="1370"/>
                  </a:lnTo>
                  <a:lnTo>
                    <a:pt x="137" y="1327"/>
                  </a:lnTo>
                  <a:lnTo>
                    <a:pt x="185" y="1279"/>
                  </a:lnTo>
                  <a:lnTo>
                    <a:pt x="226" y="1227"/>
                  </a:lnTo>
                  <a:lnTo>
                    <a:pt x="274" y="1155"/>
                  </a:lnTo>
                  <a:lnTo>
                    <a:pt x="312" y="1078"/>
                  </a:lnTo>
                  <a:lnTo>
                    <a:pt x="343" y="999"/>
                  </a:lnTo>
                  <a:lnTo>
                    <a:pt x="365" y="919"/>
                  </a:lnTo>
                  <a:lnTo>
                    <a:pt x="379" y="835"/>
                  </a:lnTo>
                  <a:lnTo>
                    <a:pt x="384" y="754"/>
                  </a:lnTo>
                  <a:lnTo>
                    <a:pt x="382" y="670"/>
                  </a:lnTo>
                  <a:lnTo>
                    <a:pt x="370" y="586"/>
                  </a:lnTo>
                  <a:lnTo>
                    <a:pt x="351" y="502"/>
                  </a:lnTo>
                  <a:lnTo>
                    <a:pt x="322" y="423"/>
                  </a:lnTo>
                  <a:lnTo>
                    <a:pt x="288" y="343"/>
                  </a:lnTo>
                  <a:lnTo>
                    <a:pt x="245" y="267"/>
                  </a:lnTo>
                  <a:lnTo>
                    <a:pt x="195" y="195"/>
                  </a:lnTo>
                  <a:lnTo>
                    <a:pt x="137" y="125"/>
                  </a:lnTo>
                  <a:lnTo>
                    <a:pt x="72" y="60"/>
                  </a:lnTo>
                  <a:lnTo>
                    <a:pt x="0" y="0"/>
                  </a:lnTo>
                </a:path>
              </a:pathLst>
            </a:custGeom>
            <a:noFill/>
            <a:ln w="18415">
              <a:solidFill>
                <a:srgbClr val="000000"/>
              </a:solidFill>
              <a:prstDash val="solid"/>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26" name="Freeform 26"/>
            <p:cNvSpPr>
              <a:spLocks/>
            </p:cNvSpPr>
            <p:nvPr/>
          </p:nvSpPr>
          <p:spPr bwMode="auto">
            <a:xfrm>
              <a:off x="2270" y="2430"/>
              <a:ext cx="385" cy="1411"/>
            </a:xfrm>
            <a:custGeom>
              <a:avLst/>
              <a:gdLst/>
              <a:ahLst/>
              <a:cxnLst>
                <a:cxn ang="0">
                  <a:pos x="350" y="1411"/>
                </a:cxn>
                <a:cxn ang="0">
                  <a:pos x="295" y="1370"/>
                </a:cxn>
                <a:cxn ang="0">
                  <a:pos x="245" y="1327"/>
                </a:cxn>
                <a:cxn ang="0">
                  <a:pos x="199" y="1279"/>
                </a:cxn>
                <a:cxn ang="0">
                  <a:pos x="156" y="1226"/>
                </a:cxn>
                <a:cxn ang="0">
                  <a:pos x="108" y="1154"/>
                </a:cxn>
                <a:cxn ang="0">
                  <a:pos x="70" y="1077"/>
                </a:cxn>
                <a:cxn ang="0">
                  <a:pos x="38" y="998"/>
                </a:cxn>
                <a:cxn ang="0">
                  <a:pos x="17" y="919"/>
                </a:cxn>
                <a:cxn ang="0">
                  <a:pos x="5" y="835"/>
                </a:cxn>
                <a:cxn ang="0">
                  <a:pos x="0" y="751"/>
                </a:cxn>
                <a:cxn ang="0">
                  <a:pos x="2" y="667"/>
                </a:cxn>
                <a:cxn ang="0">
                  <a:pos x="14" y="585"/>
                </a:cxn>
                <a:cxn ang="0">
                  <a:pos x="34" y="501"/>
                </a:cxn>
                <a:cxn ang="0">
                  <a:pos x="60" y="420"/>
                </a:cxn>
                <a:cxn ang="0">
                  <a:pos x="96" y="341"/>
                </a:cxn>
                <a:cxn ang="0">
                  <a:pos x="139" y="266"/>
                </a:cxn>
                <a:cxn ang="0">
                  <a:pos x="189" y="192"/>
                </a:cxn>
                <a:cxn ang="0">
                  <a:pos x="247" y="122"/>
                </a:cxn>
                <a:cxn ang="0">
                  <a:pos x="312" y="60"/>
                </a:cxn>
                <a:cxn ang="0">
                  <a:pos x="384" y="0"/>
                </a:cxn>
              </a:cxnLst>
              <a:rect l="0" t="0" r="r" b="b"/>
              <a:pathLst>
                <a:path w="384" h="1411">
                  <a:moveTo>
                    <a:pt x="350" y="1411"/>
                  </a:moveTo>
                  <a:lnTo>
                    <a:pt x="295" y="1370"/>
                  </a:lnTo>
                  <a:lnTo>
                    <a:pt x="245" y="1327"/>
                  </a:lnTo>
                  <a:lnTo>
                    <a:pt x="199" y="1279"/>
                  </a:lnTo>
                  <a:lnTo>
                    <a:pt x="156" y="1226"/>
                  </a:lnTo>
                  <a:lnTo>
                    <a:pt x="108" y="1154"/>
                  </a:lnTo>
                  <a:lnTo>
                    <a:pt x="70" y="1077"/>
                  </a:lnTo>
                  <a:lnTo>
                    <a:pt x="38" y="998"/>
                  </a:lnTo>
                  <a:lnTo>
                    <a:pt x="17" y="919"/>
                  </a:lnTo>
                  <a:lnTo>
                    <a:pt x="5" y="835"/>
                  </a:lnTo>
                  <a:lnTo>
                    <a:pt x="0" y="751"/>
                  </a:lnTo>
                  <a:lnTo>
                    <a:pt x="2" y="667"/>
                  </a:lnTo>
                  <a:lnTo>
                    <a:pt x="14" y="585"/>
                  </a:lnTo>
                  <a:lnTo>
                    <a:pt x="34" y="501"/>
                  </a:lnTo>
                  <a:lnTo>
                    <a:pt x="60" y="420"/>
                  </a:lnTo>
                  <a:lnTo>
                    <a:pt x="96" y="341"/>
                  </a:lnTo>
                  <a:lnTo>
                    <a:pt x="139" y="266"/>
                  </a:lnTo>
                  <a:lnTo>
                    <a:pt x="189" y="192"/>
                  </a:lnTo>
                  <a:lnTo>
                    <a:pt x="247" y="122"/>
                  </a:lnTo>
                  <a:lnTo>
                    <a:pt x="312" y="60"/>
                  </a:lnTo>
                  <a:lnTo>
                    <a:pt x="384" y="0"/>
                  </a:lnTo>
                </a:path>
              </a:pathLst>
            </a:custGeom>
            <a:noFill/>
            <a:ln w="18415">
              <a:solidFill>
                <a:srgbClr val="000000"/>
              </a:solidFill>
              <a:prstDash val="solid"/>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04827" name="Oval 27"/>
            <p:cNvSpPr>
              <a:spLocks noChangeArrowheads="1"/>
            </p:cNvSpPr>
            <p:nvPr/>
          </p:nvSpPr>
          <p:spPr bwMode="auto">
            <a:xfrm>
              <a:off x="2575" y="2386"/>
              <a:ext cx="113" cy="114"/>
            </a:xfrm>
            <a:prstGeom prst="ellipse">
              <a:avLst/>
            </a:prstGeom>
            <a:solidFill>
              <a:srgbClr val="000000"/>
            </a:solidFill>
            <a:ln w="6350">
              <a:solidFill>
                <a:srgbClr val="000000"/>
              </a:solidFill>
              <a:round/>
              <a:headEnd/>
              <a:tailEnd/>
            </a:ln>
          </p:spPr>
          <p:txBody>
            <a:bodyPr/>
            <a:lstStyle/>
            <a:p>
              <a:pPr eaLnBrk="1" hangingPunct="1">
                <a:defRPr/>
              </a:pPr>
              <a:endParaRPr lang="zh-CN" altLang="en-US">
                <a:effectLst>
                  <a:outerShdw blurRad="38100" dist="38100" dir="2700000" algn="tl">
                    <a:srgbClr val="000000">
                      <a:alpha val="43137"/>
                    </a:srgbClr>
                  </a:outerShdw>
                </a:effectLst>
              </a:endParaRPr>
            </a:p>
          </p:txBody>
        </p:sp>
      </p:grpSp>
      <p:sp>
        <p:nvSpPr>
          <p:cNvPr id="24581" name="Text Box 28"/>
          <p:cNvSpPr txBox="1">
            <a:spLocks noChangeArrowheads="1"/>
          </p:cNvSpPr>
          <p:nvPr/>
        </p:nvSpPr>
        <p:spPr bwMode="auto">
          <a:xfrm>
            <a:off x="468313" y="3860800"/>
            <a:ext cx="5688012" cy="1200150"/>
          </a:xfrm>
          <a:prstGeom prst="rect">
            <a:avLst/>
          </a:prstGeom>
          <a:noFill/>
          <a:ln w="9525">
            <a:noFill/>
            <a:miter lim="800000"/>
            <a:headEnd/>
            <a:tailEnd/>
          </a:ln>
        </p:spPr>
        <p:txBody>
          <a:bodyPr>
            <a:spAutoFit/>
          </a:bodyPr>
          <a:lstStyle/>
          <a:p>
            <a:pPr>
              <a:spcBef>
                <a:spcPct val="50000"/>
              </a:spcBef>
            </a:pPr>
            <a:r>
              <a:rPr lang="zh-CN" altLang="en-US" sz="2400" i="0">
                <a:latin typeface="Times New Roman" pitchFamily="18" charset="0"/>
              </a:rPr>
              <a:t>对于前面的例子来说，如果是求</a:t>
            </a:r>
            <a:r>
              <a:rPr lang="zh-CN" altLang="en-US" sz="2400" i="0"/>
              <a:t>哈密尔顿回路，</a:t>
            </a:r>
            <a:r>
              <a:rPr lang="zh-CN" altLang="en-US" sz="2400" i="0">
                <a:latin typeface="Times New Roman" pitchFamily="18" charset="0"/>
              </a:rPr>
              <a:t>就是遍历</a:t>
            </a:r>
            <a:r>
              <a:rPr lang="en-US" altLang="zh-CN" sz="2400" i="0">
                <a:latin typeface="Times New Roman" pitchFamily="18" charset="0"/>
              </a:rPr>
              <a:t>A、B、C、D</a:t>
            </a:r>
            <a:r>
              <a:rPr lang="zh-CN" altLang="en-US" sz="2400" i="0">
                <a:latin typeface="Times New Roman" pitchFamily="18" charset="0"/>
              </a:rPr>
              <a:t>四个点，</a:t>
            </a:r>
            <a:r>
              <a:rPr lang="zh-CN" altLang="en-US" sz="2400" i="0"/>
              <a:t>最后又回到原出发点。</a:t>
            </a:r>
            <a:endParaRPr lang="zh-CN" altLang="en-US" sz="2400" i="0">
              <a:latin typeface="Times New Roman" pitchFamily="18" charset="0"/>
            </a:endParaRPr>
          </a:p>
        </p:txBody>
      </p:sp>
      <p:sp>
        <p:nvSpPr>
          <p:cNvPr id="29" name="Text Box 28"/>
          <p:cNvSpPr txBox="1">
            <a:spLocks noChangeArrowheads="1"/>
          </p:cNvSpPr>
          <p:nvPr/>
        </p:nvSpPr>
        <p:spPr bwMode="auto">
          <a:xfrm>
            <a:off x="468313" y="5373688"/>
            <a:ext cx="5688012" cy="830262"/>
          </a:xfrm>
          <a:prstGeom prst="rect">
            <a:avLst/>
          </a:prstGeom>
          <a:noFill/>
          <a:ln w="9525">
            <a:noFill/>
            <a:miter lim="800000"/>
            <a:headEnd/>
            <a:tailEnd/>
          </a:ln>
        </p:spPr>
        <p:txBody>
          <a:bodyPr>
            <a:spAutoFit/>
          </a:bodyPr>
          <a:lstStyle/>
          <a:p>
            <a:pPr>
              <a:spcBef>
                <a:spcPct val="50000"/>
              </a:spcBef>
            </a:pPr>
            <a:r>
              <a:rPr lang="zh-CN" altLang="en-US" sz="2400" i="0"/>
              <a:t>对于 </a:t>
            </a:r>
            <a:r>
              <a:rPr lang="zh-CN" altLang="en-US" sz="2400" i="0">
                <a:latin typeface="Times New Roman" pitchFamily="18" charset="0"/>
              </a:rPr>
              <a:t>“</a:t>
            </a:r>
            <a:r>
              <a:rPr lang="zh-CN" altLang="en-US" sz="2400" i="0"/>
              <a:t>哈密尔顿回路问题</a:t>
            </a:r>
            <a:r>
              <a:rPr lang="zh-CN" altLang="en-US" sz="2400" i="0">
                <a:latin typeface="Times New Roman" pitchFamily="18" charset="0"/>
              </a:rPr>
              <a:t>”</a:t>
            </a:r>
            <a:r>
              <a:rPr lang="zh-CN" altLang="en-US" sz="2400" i="0"/>
              <a:t>至今仍未找到满足问题的充分必要条件。</a:t>
            </a:r>
            <a:endParaRPr lang="zh-CN" altLang="en-US" sz="2400" i="0">
              <a:latin typeface="Times New Roman"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图论的形成和发展</a:t>
            </a:r>
          </a:p>
        </p:txBody>
      </p:sp>
      <p:sp>
        <p:nvSpPr>
          <p:cNvPr id="25603"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mtClean="0"/>
              <a:t>欧拉的论文为图论的形成奠定了基础。</a:t>
            </a:r>
          </a:p>
          <a:p>
            <a:pPr lvl="1" eaLnBrk="1" hangingPunct="1">
              <a:lnSpc>
                <a:spcPct val="90000"/>
              </a:lnSpc>
              <a:buFont typeface="Wingdings" pitchFamily="2" charset="2"/>
              <a:buNone/>
            </a:pPr>
            <a:r>
              <a:rPr lang="zh-CN" altLang="en-US" smtClean="0"/>
              <a:t>图论已广泛地应用于：</a:t>
            </a:r>
          </a:p>
          <a:p>
            <a:pPr lvl="1" eaLnBrk="1" hangingPunct="1">
              <a:lnSpc>
                <a:spcPct val="90000"/>
              </a:lnSpc>
            </a:pPr>
            <a:r>
              <a:rPr lang="zh-CN" altLang="en-US" smtClean="0"/>
              <a:t>计算学科</a:t>
            </a:r>
          </a:p>
          <a:p>
            <a:pPr lvl="1" eaLnBrk="1" hangingPunct="1">
              <a:lnSpc>
                <a:spcPct val="90000"/>
              </a:lnSpc>
            </a:pPr>
            <a:r>
              <a:rPr lang="zh-CN" altLang="en-US" smtClean="0"/>
              <a:t>运筹学</a:t>
            </a:r>
          </a:p>
          <a:p>
            <a:pPr lvl="1" eaLnBrk="1" hangingPunct="1">
              <a:lnSpc>
                <a:spcPct val="90000"/>
              </a:lnSpc>
            </a:pPr>
            <a:r>
              <a:rPr lang="zh-CN" altLang="en-US" smtClean="0"/>
              <a:t>信息论</a:t>
            </a:r>
          </a:p>
          <a:p>
            <a:pPr lvl="1" eaLnBrk="1" hangingPunct="1">
              <a:lnSpc>
                <a:spcPct val="90000"/>
              </a:lnSpc>
            </a:pPr>
            <a:r>
              <a:rPr lang="zh-CN" altLang="en-US" smtClean="0"/>
              <a:t>控制论等学科</a:t>
            </a:r>
          </a:p>
          <a:p>
            <a:pPr eaLnBrk="1" hangingPunct="1">
              <a:lnSpc>
                <a:spcPct val="90000"/>
              </a:lnSpc>
            </a:pPr>
            <a:r>
              <a:rPr lang="zh-CN" altLang="en-US" smtClean="0"/>
              <a:t>图论已成为我们对现实问题进行</a:t>
            </a:r>
            <a:r>
              <a:rPr lang="zh-CN" altLang="en-US" smtClean="0">
                <a:solidFill>
                  <a:srgbClr val="FF0000"/>
                </a:solidFill>
              </a:rPr>
              <a:t>抽象</a:t>
            </a:r>
            <a:r>
              <a:rPr lang="zh-CN" altLang="en-US" smtClean="0"/>
              <a:t>的一个强有力的数学工具。</a:t>
            </a:r>
          </a:p>
          <a:p>
            <a:pPr eaLnBrk="1" hangingPunct="1">
              <a:lnSpc>
                <a:spcPct val="90000"/>
              </a:lnSpc>
            </a:pPr>
            <a:r>
              <a:rPr lang="zh-CN" altLang="en-US" smtClean="0"/>
              <a:t>图论在计算学科中的作用越来越大，图论本身也得到了充分的发展。</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5000"/>
              </a:lnSpc>
            </a:pPr>
            <a:r>
              <a:rPr lang="zh-CN" altLang="en-US" sz="2400" smtClean="0"/>
              <a:t>相传印度教的天神梵天在创造地球这一世界时，建了一座神庙，神庙里竖有三根宝石柱子，柱子由一个铜座支撑。</a:t>
            </a:r>
            <a:endParaRPr lang="en-US" altLang="zh-CN" sz="2400" smtClean="0"/>
          </a:p>
          <a:p>
            <a:pPr eaLnBrk="1" hangingPunct="1">
              <a:lnSpc>
                <a:spcPct val="125000"/>
              </a:lnSpc>
            </a:pPr>
            <a:r>
              <a:rPr lang="zh-CN" altLang="en-US" sz="2400" smtClean="0"/>
              <a:t>梵天将</a:t>
            </a:r>
            <a:r>
              <a:rPr lang="en-US" altLang="zh-CN" sz="2400" smtClean="0"/>
              <a:t>64</a:t>
            </a:r>
            <a:r>
              <a:rPr lang="zh-CN" altLang="en-US" sz="2400" smtClean="0"/>
              <a:t>个直径大小不一的金盘子，按照从大到小的顺序依次套放在第一根柱子上，形成一座金塔，即所谓的梵天塔（又称汉诺塔）。</a:t>
            </a:r>
            <a:endParaRPr lang="en-US" altLang="zh-CN" sz="2400" smtClean="0"/>
          </a:p>
          <a:p>
            <a:pPr eaLnBrk="1" hangingPunct="1">
              <a:lnSpc>
                <a:spcPct val="125000"/>
              </a:lnSpc>
            </a:pPr>
            <a:r>
              <a:rPr lang="zh-CN" altLang="en-US" sz="2400" smtClean="0"/>
              <a:t>天神让庙里的僧侣们将第一根柱子上的</a:t>
            </a:r>
            <a:r>
              <a:rPr lang="en-US" altLang="zh-CN" sz="2400" smtClean="0"/>
              <a:t>64</a:t>
            </a:r>
            <a:r>
              <a:rPr lang="zh-CN" altLang="en-US" sz="2400" smtClean="0"/>
              <a:t>个盘子借助第二根柱子全部移到第三根柱子上，即将整个塔迁移，同时定下</a:t>
            </a:r>
            <a:r>
              <a:rPr lang="en-US" altLang="zh-CN" sz="2400" smtClean="0"/>
              <a:t>3</a:t>
            </a:r>
            <a:r>
              <a:rPr lang="zh-CN" altLang="en-US" sz="2400" smtClean="0"/>
              <a:t>条规则。</a:t>
            </a:r>
          </a:p>
        </p:txBody>
      </p:sp>
      <p:sp>
        <p:nvSpPr>
          <p:cNvPr id="26627" name="Rectangle 4"/>
          <p:cNvSpPr>
            <a:spLocks noGrp="1" noChangeArrowheads="1"/>
          </p:cNvSpPr>
          <p:nvPr>
            <p:ph type="title"/>
          </p:nvPr>
        </p:nvSpPr>
        <p:spPr bwMode="auto">
          <a:xfrm>
            <a:off x="179388" y="188913"/>
            <a:ext cx="8640762" cy="612775"/>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pPr>
            <a:r>
              <a:rPr lang="en-US" altLang="zh-CN" smtClean="0"/>
              <a:t>2</a:t>
            </a:r>
            <a:r>
              <a:rPr lang="zh-CN" altLang="en-US" smtClean="0"/>
              <a:t>、</a:t>
            </a:r>
            <a:r>
              <a:rPr lang="en-US" altLang="zh-CN" smtClean="0"/>
              <a:t>Hanoi</a:t>
            </a:r>
            <a:r>
              <a:rPr lang="zh-CN" altLang="en-US" smtClean="0"/>
              <a:t>塔问题</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23850" y="44450"/>
            <a:ext cx="8064500" cy="668338"/>
          </a:xfrm>
          <a:prstGeom prst="rect">
            <a:avLst/>
          </a:prstGeom>
          <a:noFill/>
          <a:ln w="9525">
            <a:noFill/>
            <a:miter lim="800000"/>
            <a:headEnd/>
            <a:tailEnd/>
          </a:ln>
        </p:spPr>
        <p:txBody>
          <a:bodyPr>
            <a:spAutoFit/>
          </a:bodyPr>
          <a:lstStyle/>
          <a:p>
            <a:pPr algn="just" eaLnBrk="1" hangingPunct="1">
              <a:lnSpc>
                <a:spcPct val="120000"/>
              </a:lnSpc>
              <a:defRPr/>
            </a:pPr>
            <a:r>
              <a:rPr lang="en-US" altLang="zh-CN" sz="3600" i="0" dirty="0">
                <a:effectLst>
                  <a:outerShdw blurRad="38100" dist="38100" dir="2700000" algn="tl">
                    <a:srgbClr val="C0C0C0"/>
                  </a:outerShdw>
                </a:effectLst>
                <a:latin typeface="黑体" pitchFamily="2" charset="-122"/>
                <a:ea typeface="黑体" pitchFamily="2" charset="-122"/>
                <a:cs typeface="+mj-cs"/>
              </a:rPr>
              <a:t>Hanoi</a:t>
            </a:r>
            <a:r>
              <a:rPr lang="zh-CN" altLang="en-US" sz="3600" i="0" dirty="0">
                <a:effectLst>
                  <a:outerShdw blurRad="38100" dist="38100" dir="2700000" algn="tl">
                    <a:srgbClr val="C0C0C0"/>
                  </a:outerShdw>
                </a:effectLst>
                <a:latin typeface="黑体" pitchFamily="2" charset="-122"/>
                <a:ea typeface="黑体" pitchFamily="2" charset="-122"/>
                <a:cs typeface="+mj-cs"/>
              </a:rPr>
              <a:t>塔问题</a:t>
            </a:r>
          </a:p>
        </p:txBody>
      </p:sp>
      <p:sp>
        <p:nvSpPr>
          <p:cNvPr id="28675" name="Rectangle 3"/>
          <p:cNvSpPr>
            <a:spLocks noChangeArrowheads="1"/>
          </p:cNvSpPr>
          <p:nvPr/>
        </p:nvSpPr>
        <p:spPr bwMode="auto">
          <a:xfrm>
            <a:off x="609600" y="4022725"/>
            <a:ext cx="7924800" cy="2501900"/>
          </a:xfrm>
          <a:prstGeom prst="rect">
            <a:avLst/>
          </a:prstGeom>
          <a:noFill/>
          <a:ln w="9525">
            <a:noFill/>
            <a:miter lim="800000"/>
            <a:headEnd/>
            <a:tailEnd/>
          </a:ln>
        </p:spPr>
        <p:txBody>
          <a:bodyPr>
            <a:spAutoFit/>
          </a:bodyPr>
          <a:lstStyle/>
          <a:p>
            <a:pPr algn="just" eaLnBrk="1" hangingPunct="1">
              <a:lnSpc>
                <a:spcPct val="120000"/>
              </a:lnSpc>
            </a:pPr>
            <a:r>
              <a:rPr lang="zh-CN" altLang="en-US" sz="2200" i="0">
                <a:latin typeface="Times New Roman" pitchFamily="18" charset="0"/>
              </a:rPr>
              <a:t>问题</a:t>
            </a:r>
            <a:r>
              <a:rPr lang="en-US" altLang="zh-CN" sz="2200" i="0">
                <a:latin typeface="Times New Roman" pitchFamily="18" charset="0"/>
              </a:rPr>
              <a:t>: </a:t>
            </a:r>
            <a:r>
              <a:rPr lang="zh-CN" altLang="en-US" sz="2200" i="0">
                <a:latin typeface="Times New Roman" pitchFamily="18" charset="0"/>
              </a:rPr>
              <a:t>将第一根柱子上的</a:t>
            </a:r>
            <a:r>
              <a:rPr lang="en-US" altLang="zh-CN" sz="2200" i="0">
                <a:latin typeface="Times New Roman" pitchFamily="18" charset="0"/>
              </a:rPr>
              <a:t>64</a:t>
            </a:r>
            <a:r>
              <a:rPr lang="zh-CN" altLang="en-US" sz="2200" i="0">
                <a:latin typeface="Times New Roman" pitchFamily="18" charset="0"/>
              </a:rPr>
              <a:t>盘子借助于第二根柱子全部移动第</a:t>
            </a:r>
            <a:br>
              <a:rPr lang="zh-CN" altLang="en-US" sz="2200" i="0">
                <a:latin typeface="Times New Roman" pitchFamily="18" charset="0"/>
              </a:rPr>
            </a:br>
            <a:r>
              <a:rPr lang="zh-CN" altLang="en-US" sz="2200" i="0">
                <a:latin typeface="Times New Roman" pitchFamily="18" charset="0"/>
              </a:rPr>
              <a:t>            三根柱子上。</a:t>
            </a:r>
          </a:p>
          <a:p>
            <a:pPr algn="just" eaLnBrk="1" hangingPunct="1">
              <a:lnSpc>
                <a:spcPct val="120000"/>
              </a:lnSpc>
            </a:pPr>
            <a:r>
              <a:rPr lang="zh-CN" altLang="en-US" sz="2200" i="0">
                <a:latin typeface="Times New Roman" pitchFamily="18" charset="0"/>
              </a:rPr>
              <a:t>约束 </a:t>
            </a:r>
            <a:r>
              <a:rPr lang="en-US" altLang="zh-CN" sz="2200" i="0">
                <a:latin typeface="Times New Roman" pitchFamily="18" charset="0"/>
              </a:rPr>
              <a:t>: </a:t>
            </a:r>
            <a:r>
              <a:rPr lang="en-US" altLang="zh-CN" sz="2200" i="0">
                <a:latin typeface="Times New Roman" pitchFamily="18" charset="0"/>
                <a:sym typeface="Wingdings" pitchFamily="2" charset="2"/>
              </a:rPr>
              <a:t>(1)  </a:t>
            </a:r>
            <a:r>
              <a:rPr lang="zh-CN" altLang="en-US" sz="2200" i="0">
                <a:latin typeface="Times New Roman" pitchFamily="18" charset="0"/>
                <a:sym typeface="Wingdings" pitchFamily="2" charset="2"/>
              </a:rPr>
              <a:t>每次只能移动一个；</a:t>
            </a:r>
          </a:p>
          <a:p>
            <a:pPr algn="just" eaLnBrk="1" hangingPunct="1">
              <a:lnSpc>
                <a:spcPct val="120000"/>
              </a:lnSpc>
            </a:pPr>
            <a:r>
              <a:rPr lang="zh-CN" altLang="en-US" sz="2200" i="0">
                <a:latin typeface="Times New Roman" pitchFamily="18" charset="0"/>
                <a:sym typeface="Wingdings" pitchFamily="2" charset="2"/>
              </a:rPr>
              <a:t>           </a:t>
            </a:r>
            <a:r>
              <a:rPr lang="en-US" altLang="zh-CN" sz="2200" i="0">
                <a:latin typeface="Times New Roman" pitchFamily="18" charset="0"/>
                <a:sym typeface="Wingdings" pitchFamily="2" charset="2"/>
              </a:rPr>
              <a:t>(2)  </a:t>
            </a:r>
            <a:r>
              <a:rPr lang="zh-CN" altLang="en-US" sz="2200" i="0">
                <a:latin typeface="Times New Roman" pitchFamily="18" charset="0"/>
                <a:sym typeface="Wingdings" pitchFamily="2" charset="2"/>
              </a:rPr>
              <a:t>只能在三根柱子上来回移动，不能放在它处；</a:t>
            </a:r>
          </a:p>
          <a:p>
            <a:pPr algn="just" eaLnBrk="1" hangingPunct="1">
              <a:lnSpc>
                <a:spcPct val="120000"/>
              </a:lnSpc>
            </a:pPr>
            <a:r>
              <a:rPr lang="zh-CN" altLang="en-US" sz="2200" i="0">
                <a:latin typeface="Times New Roman" pitchFamily="18" charset="0"/>
                <a:sym typeface="Wingdings" pitchFamily="2" charset="2"/>
              </a:rPr>
              <a:t>           </a:t>
            </a:r>
            <a:r>
              <a:rPr lang="en-US" altLang="zh-CN" sz="2200" i="0">
                <a:latin typeface="Times New Roman" pitchFamily="18" charset="0"/>
                <a:sym typeface="Wingdings" pitchFamily="2" charset="2"/>
              </a:rPr>
              <a:t>(3) </a:t>
            </a:r>
            <a:r>
              <a:rPr lang="zh-CN" altLang="en-US" sz="2200" i="0">
                <a:latin typeface="Times New Roman" pitchFamily="18" charset="0"/>
                <a:sym typeface="Wingdings" pitchFamily="2" charset="2"/>
              </a:rPr>
              <a:t>在移动过程中，三根柱子上的盘子必须始终保持大在</a:t>
            </a:r>
            <a:br>
              <a:rPr lang="zh-CN" altLang="en-US" sz="2200" i="0">
                <a:latin typeface="Times New Roman" pitchFamily="18" charset="0"/>
                <a:sym typeface="Wingdings" pitchFamily="2" charset="2"/>
              </a:rPr>
            </a:br>
            <a:r>
              <a:rPr lang="zh-CN" altLang="en-US" sz="2200" i="0">
                <a:latin typeface="Times New Roman" pitchFamily="18" charset="0"/>
                <a:sym typeface="Wingdings" pitchFamily="2" charset="2"/>
              </a:rPr>
              <a:t>                 下、小在上。</a:t>
            </a:r>
          </a:p>
        </p:txBody>
      </p:sp>
      <p:grpSp>
        <p:nvGrpSpPr>
          <p:cNvPr id="28676" name="Group 4"/>
          <p:cNvGrpSpPr>
            <a:grpSpLocks/>
          </p:cNvGrpSpPr>
          <p:nvPr/>
        </p:nvGrpSpPr>
        <p:grpSpPr bwMode="auto">
          <a:xfrm>
            <a:off x="1835150" y="1150938"/>
            <a:ext cx="5105400" cy="2592387"/>
            <a:chOff x="1296" y="2042"/>
            <a:chExt cx="3216" cy="1990"/>
          </a:xfrm>
        </p:grpSpPr>
        <p:sp>
          <p:nvSpPr>
            <p:cNvPr id="247813" name="AutoShape 5"/>
            <p:cNvSpPr>
              <a:spLocks noChangeArrowheads="1"/>
            </p:cNvSpPr>
            <p:nvPr/>
          </p:nvSpPr>
          <p:spPr bwMode="auto">
            <a:xfrm>
              <a:off x="1296" y="3696"/>
              <a:ext cx="3216" cy="336"/>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8678" name="AutoShape 6"/>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1</a:t>
              </a:r>
            </a:p>
          </p:txBody>
        </p:sp>
        <p:sp>
          <p:nvSpPr>
            <p:cNvPr id="28679" name="AutoShape 7"/>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2</a:t>
              </a:r>
            </a:p>
          </p:txBody>
        </p:sp>
        <p:sp>
          <p:nvSpPr>
            <p:cNvPr id="28680" name="AutoShape 8"/>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3</a:t>
              </a:r>
            </a:p>
          </p:txBody>
        </p:sp>
        <p:sp>
          <p:nvSpPr>
            <p:cNvPr id="28681" name="AutoShape 9"/>
            <p:cNvSpPr>
              <a:spLocks noChangeArrowheads="1"/>
            </p:cNvSpPr>
            <p:nvPr/>
          </p:nvSpPr>
          <p:spPr bwMode="auto">
            <a:xfrm>
              <a:off x="1466" y="3600"/>
              <a:ext cx="912" cy="192"/>
            </a:xfrm>
            <a:prstGeom prst="can">
              <a:avLst>
                <a:gd name="adj" fmla="val 25000"/>
              </a:avLst>
            </a:prstGeom>
            <a:gradFill rotWithShape="0">
              <a:gsLst>
                <a:gs pos="0">
                  <a:srgbClr val="16ECEC"/>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00EC2"/>
                  </a:solidFill>
                </a:rPr>
                <a:t>C</a:t>
              </a:r>
            </a:p>
          </p:txBody>
        </p:sp>
        <p:sp>
          <p:nvSpPr>
            <p:cNvPr id="28682" name="AutoShape 10"/>
            <p:cNvSpPr>
              <a:spLocks noChangeArrowheads="1"/>
            </p:cNvSpPr>
            <p:nvPr/>
          </p:nvSpPr>
          <p:spPr bwMode="auto">
            <a:xfrm>
              <a:off x="1525" y="3452"/>
              <a:ext cx="768" cy="192"/>
            </a:xfrm>
            <a:prstGeom prst="can">
              <a:avLst>
                <a:gd name="adj" fmla="val 25000"/>
              </a:avLst>
            </a:prstGeom>
            <a:gradFill rotWithShape="0">
              <a:gsLst>
                <a:gs pos="0">
                  <a:srgbClr val="F95FA1"/>
                </a:gs>
                <a:gs pos="100000">
                  <a:srgbClr val="F58377"/>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00EC2"/>
                  </a:solidFill>
                </a:rPr>
                <a:t>B</a:t>
              </a:r>
            </a:p>
          </p:txBody>
        </p:sp>
        <p:sp>
          <p:nvSpPr>
            <p:cNvPr id="28683" name="AutoShape 11"/>
            <p:cNvSpPr>
              <a:spLocks noChangeArrowheads="1"/>
            </p:cNvSpPr>
            <p:nvPr/>
          </p:nvSpPr>
          <p:spPr bwMode="auto">
            <a:xfrm>
              <a:off x="1610" y="3275"/>
              <a:ext cx="624" cy="192"/>
            </a:xfrm>
            <a:prstGeom prst="can">
              <a:avLst>
                <a:gd name="adj" fmla="val 7292"/>
              </a:avLst>
            </a:prstGeom>
            <a:gradFill rotWithShape="0">
              <a:gsLst>
                <a:gs pos="0">
                  <a:srgbClr val="F95FA1"/>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00EC2"/>
                  </a:solidFill>
                </a:rPr>
                <a:t>A</a:t>
              </a:r>
            </a:p>
          </p:txBody>
        </p:sp>
      </p:grpSp>
    </p:spTree>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250825" y="115888"/>
            <a:ext cx="8424863" cy="609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解题过程（</a:t>
            </a:r>
            <a:r>
              <a:rPr lang="en-US" altLang="zh-CN" smtClean="0"/>
              <a:t>3</a:t>
            </a:r>
            <a:r>
              <a:rPr lang="zh-CN" altLang="en-US" smtClean="0"/>
              <a:t>个圆盘问题）</a:t>
            </a:r>
          </a:p>
        </p:txBody>
      </p:sp>
      <p:grpSp>
        <p:nvGrpSpPr>
          <p:cNvPr id="2" name="Group 3"/>
          <p:cNvGrpSpPr>
            <a:grpSpLocks/>
          </p:cNvGrpSpPr>
          <p:nvPr/>
        </p:nvGrpSpPr>
        <p:grpSpPr bwMode="auto">
          <a:xfrm>
            <a:off x="6172200" y="5181600"/>
            <a:ext cx="2133600" cy="1295400"/>
            <a:chOff x="3888" y="3264"/>
            <a:chExt cx="1344" cy="816"/>
          </a:xfrm>
        </p:grpSpPr>
        <p:grpSp>
          <p:nvGrpSpPr>
            <p:cNvPr id="29770" name="Group 4"/>
            <p:cNvGrpSpPr>
              <a:grpSpLocks/>
            </p:cNvGrpSpPr>
            <p:nvPr/>
          </p:nvGrpSpPr>
          <p:grpSpPr bwMode="auto">
            <a:xfrm>
              <a:off x="3888" y="3264"/>
              <a:ext cx="1344" cy="816"/>
              <a:chOff x="1296" y="2042"/>
              <a:chExt cx="3216" cy="1990"/>
            </a:xfrm>
          </p:grpSpPr>
          <p:sp>
            <p:nvSpPr>
              <p:cNvPr id="220165" name="AutoShape 5"/>
              <p:cNvSpPr>
                <a:spLocks noChangeArrowheads="1"/>
              </p:cNvSpPr>
              <p:nvPr/>
            </p:nvSpPr>
            <p:spPr bwMode="auto">
              <a:xfrm>
                <a:off x="1296" y="3695"/>
                <a:ext cx="3216" cy="337"/>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9775" name="AutoShape 6"/>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1</a:t>
                </a:r>
              </a:p>
            </p:txBody>
          </p:sp>
          <p:sp>
            <p:nvSpPr>
              <p:cNvPr id="29776" name="AutoShape 7"/>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2</a:t>
                </a:r>
              </a:p>
            </p:txBody>
          </p:sp>
          <p:sp>
            <p:nvSpPr>
              <p:cNvPr id="29777" name="AutoShape 8"/>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3</a:t>
                </a:r>
              </a:p>
            </p:txBody>
          </p:sp>
        </p:grpSp>
        <p:sp>
          <p:nvSpPr>
            <p:cNvPr id="29771" name="AutoShape 9"/>
            <p:cNvSpPr>
              <a:spLocks noChangeArrowheads="1"/>
            </p:cNvSpPr>
            <p:nvPr/>
          </p:nvSpPr>
          <p:spPr bwMode="auto">
            <a:xfrm>
              <a:off x="4774" y="3762"/>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72" name="AutoShape 10"/>
            <p:cNvSpPr>
              <a:spLocks noChangeArrowheads="1"/>
            </p:cNvSpPr>
            <p:nvPr/>
          </p:nvSpPr>
          <p:spPr bwMode="auto">
            <a:xfrm>
              <a:off x="4737" y="3884"/>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73" name="AutoShape 11"/>
            <p:cNvSpPr>
              <a:spLocks noChangeArrowheads="1"/>
            </p:cNvSpPr>
            <p:nvPr/>
          </p:nvSpPr>
          <p:spPr bwMode="auto">
            <a:xfrm>
              <a:off x="4848" y="3688"/>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grpSp>
      <p:grpSp>
        <p:nvGrpSpPr>
          <p:cNvPr id="4" name="Group 12"/>
          <p:cNvGrpSpPr>
            <a:grpSpLocks/>
          </p:cNvGrpSpPr>
          <p:nvPr/>
        </p:nvGrpSpPr>
        <p:grpSpPr bwMode="auto">
          <a:xfrm>
            <a:off x="457200" y="1752600"/>
            <a:ext cx="3200400" cy="1295400"/>
            <a:chOff x="288" y="1104"/>
            <a:chExt cx="2016" cy="816"/>
          </a:xfrm>
        </p:grpSpPr>
        <p:grpSp>
          <p:nvGrpSpPr>
            <p:cNvPr id="29761" name="Group 13"/>
            <p:cNvGrpSpPr>
              <a:grpSpLocks/>
            </p:cNvGrpSpPr>
            <p:nvPr/>
          </p:nvGrpSpPr>
          <p:grpSpPr bwMode="auto">
            <a:xfrm>
              <a:off x="288" y="1104"/>
              <a:ext cx="1344" cy="816"/>
              <a:chOff x="1296" y="2042"/>
              <a:chExt cx="3216" cy="1990"/>
            </a:xfrm>
          </p:grpSpPr>
          <p:sp>
            <p:nvSpPr>
              <p:cNvPr id="220174" name="AutoShape 14"/>
              <p:cNvSpPr>
                <a:spLocks noChangeArrowheads="1"/>
              </p:cNvSpPr>
              <p:nvPr/>
            </p:nvSpPr>
            <p:spPr bwMode="auto">
              <a:xfrm>
                <a:off x="1296" y="3695"/>
                <a:ext cx="3216" cy="337"/>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9767" name="AutoShape 1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1</a:t>
                </a:r>
              </a:p>
            </p:txBody>
          </p:sp>
          <p:sp>
            <p:nvSpPr>
              <p:cNvPr id="29768" name="AutoShape 1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2</a:t>
                </a:r>
              </a:p>
            </p:txBody>
          </p:sp>
          <p:sp>
            <p:nvSpPr>
              <p:cNvPr id="29769" name="AutoShape 1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3</a:t>
                </a:r>
              </a:p>
            </p:txBody>
          </p:sp>
        </p:grpSp>
        <p:sp>
          <p:nvSpPr>
            <p:cNvPr id="29762" name="AutoShape 18"/>
            <p:cNvSpPr>
              <a:spLocks noChangeArrowheads="1"/>
            </p:cNvSpPr>
            <p:nvPr/>
          </p:nvSpPr>
          <p:spPr bwMode="auto">
            <a:xfrm>
              <a:off x="292" y="1728"/>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63" name="AutoShape 19"/>
            <p:cNvSpPr>
              <a:spLocks noChangeArrowheads="1"/>
            </p:cNvSpPr>
            <p:nvPr/>
          </p:nvSpPr>
          <p:spPr bwMode="auto">
            <a:xfrm>
              <a:off x="339" y="1632"/>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64" name="AutoShape 20"/>
            <p:cNvSpPr>
              <a:spLocks noChangeArrowheads="1"/>
            </p:cNvSpPr>
            <p:nvPr/>
          </p:nvSpPr>
          <p:spPr bwMode="auto">
            <a:xfrm>
              <a:off x="406" y="1584"/>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20181" name="Line 21"/>
            <p:cNvSpPr>
              <a:spLocks noChangeShapeType="1"/>
            </p:cNvSpPr>
            <p:nvPr/>
          </p:nvSpPr>
          <p:spPr bwMode="auto">
            <a:xfrm>
              <a:off x="1872" y="1440"/>
              <a:ext cx="432" cy="0"/>
            </a:xfrm>
            <a:prstGeom prst="line">
              <a:avLst/>
            </a:prstGeom>
            <a:noFill/>
            <a:ln w="50800">
              <a:solidFill>
                <a:srgbClr val="00FFFF"/>
              </a:solidFill>
              <a:round/>
              <a:headEnd/>
              <a:tailEnd type="triangle" w="lg" len="lg"/>
            </a:ln>
            <a:effectLst/>
            <a:scene3d>
              <a:camera prst="legacyPerspectiveTopRight"/>
              <a:lightRig rig="legacyFlat3" dir="b"/>
            </a:scene3d>
            <a:sp3d extrusionH="887400" prstMaterial="legacyMatte">
              <a:bevelT w="13500" h="13500" prst="angle"/>
              <a:bevelB w="13500" h="13500" prst="angle"/>
              <a:extrusionClr>
                <a:srgbClr val="00FFFF"/>
              </a:extrusionClr>
            </a:sp3d>
          </p:spPr>
          <p:txBody>
            <a:bodyPr>
              <a:flatTx/>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6" name="Group 22"/>
          <p:cNvGrpSpPr>
            <a:grpSpLocks/>
          </p:cNvGrpSpPr>
          <p:nvPr/>
        </p:nvGrpSpPr>
        <p:grpSpPr bwMode="auto">
          <a:xfrm>
            <a:off x="3657600" y="1752600"/>
            <a:ext cx="2895600" cy="1295400"/>
            <a:chOff x="2304" y="1104"/>
            <a:chExt cx="1824" cy="816"/>
          </a:xfrm>
        </p:grpSpPr>
        <p:grpSp>
          <p:nvGrpSpPr>
            <p:cNvPr id="29752" name="Group 23"/>
            <p:cNvGrpSpPr>
              <a:grpSpLocks/>
            </p:cNvGrpSpPr>
            <p:nvPr/>
          </p:nvGrpSpPr>
          <p:grpSpPr bwMode="auto">
            <a:xfrm>
              <a:off x="2304" y="1104"/>
              <a:ext cx="1344" cy="816"/>
              <a:chOff x="1296" y="2042"/>
              <a:chExt cx="3216" cy="1990"/>
            </a:xfrm>
          </p:grpSpPr>
          <p:sp>
            <p:nvSpPr>
              <p:cNvPr id="220184" name="AutoShape 24"/>
              <p:cNvSpPr>
                <a:spLocks noChangeArrowheads="1"/>
              </p:cNvSpPr>
              <p:nvPr/>
            </p:nvSpPr>
            <p:spPr bwMode="auto">
              <a:xfrm>
                <a:off x="1296" y="3695"/>
                <a:ext cx="3216" cy="337"/>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9758" name="AutoShape 2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1</a:t>
                </a:r>
              </a:p>
            </p:txBody>
          </p:sp>
          <p:sp>
            <p:nvSpPr>
              <p:cNvPr id="29759" name="AutoShape 2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2</a:t>
                </a:r>
              </a:p>
            </p:txBody>
          </p:sp>
          <p:sp>
            <p:nvSpPr>
              <p:cNvPr id="29760" name="AutoShape 2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3</a:t>
                </a:r>
              </a:p>
            </p:txBody>
          </p:sp>
        </p:grpSp>
        <p:sp>
          <p:nvSpPr>
            <p:cNvPr id="29753" name="AutoShape 28"/>
            <p:cNvSpPr>
              <a:spLocks noChangeArrowheads="1"/>
            </p:cNvSpPr>
            <p:nvPr/>
          </p:nvSpPr>
          <p:spPr bwMode="auto">
            <a:xfrm>
              <a:off x="3264" y="1728"/>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54" name="AutoShape 29"/>
            <p:cNvSpPr>
              <a:spLocks noChangeArrowheads="1"/>
            </p:cNvSpPr>
            <p:nvPr/>
          </p:nvSpPr>
          <p:spPr bwMode="auto">
            <a:xfrm>
              <a:off x="2334" y="1606"/>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55" name="AutoShape 30"/>
            <p:cNvSpPr>
              <a:spLocks noChangeArrowheads="1"/>
            </p:cNvSpPr>
            <p:nvPr/>
          </p:nvSpPr>
          <p:spPr bwMode="auto">
            <a:xfrm>
              <a:off x="2308" y="1728"/>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20191" name="Line 31"/>
            <p:cNvSpPr>
              <a:spLocks noChangeShapeType="1"/>
            </p:cNvSpPr>
            <p:nvPr/>
          </p:nvSpPr>
          <p:spPr bwMode="auto">
            <a:xfrm>
              <a:off x="3696" y="1488"/>
              <a:ext cx="432" cy="0"/>
            </a:xfrm>
            <a:prstGeom prst="line">
              <a:avLst/>
            </a:prstGeom>
            <a:noFill/>
            <a:ln w="50800">
              <a:solidFill>
                <a:srgbClr val="00FFFF"/>
              </a:solidFill>
              <a:round/>
              <a:headEnd/>
              <a:tailEnd type="triangle" w="lg" len="lg"/>
            </a:ln>
            <a:effectLst/>
            <a:scene3d>
              <a:camera prst="legacyPerspectiveTopRight"/>
              <a:lightRig rig="legacyFlat3" dir="b"/>
            </a:scene3d>
            <a:sp3d extrusionH="887400" prstMaterial="legacyMatte">
              <a:bevelT w="13500" h="13500" prst="angle"/>
              <a:bevelB w="13500" h="13500" prst="angle"/>
              <a:extrusionClr>
                <a:srgbClr val="00FFFF"/>
              </a:extrusionClr>
            </a:sp3d>
          </p:spPr>
          <p:txBody>
            <a:bodyPr>
              <a:flatTx/>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8" name="Group 32"/>
          <p:cNvGrpSpPr>
            <a:grpSpLocks/>
          </p:cNvGrpSpPr>
          <p:nvPr/>
        </p:nvGrpSpPr>
        <p:grpSpPr bwMode="auto">
          <a:xfrm>
            <a:off x="1295400" y="3429000"/>
            <a:ext cx="2133600" cy="1295400"/>
            <a:chOff x="816" y="2160"/>
            <a:chExt cx="1344" cy="816"/>
          </a:xfrm>
        </p:grpSpPr>
        <p:grpSp>
          <p:nvGrpSpPr>
            <p:cNvPr id="29744" name="Group 33"/>
            <p:cNvGrpSpPr>
              <a:grpSpLocks/>
            </p:cNvGrpSpPr>
            <p:nvPr/>
          </p:nvGrpSpPr>
          <p:grpSpPr bwMode="auto">
            <a:xfrm>
              <a:off x="816" y="2160"/>
              <a:ext cx="1344" cy="816"/>
              <a:chOff x="1296" y="2042"/>
              <a:chExt cx="3216" cy="1990"/>
            </a:xfrm>
          </p:grpSpPr>
          <p:sp>
            <p:nvSpPr>
              <p:cNvPr id="220194" name="AutoShape 34"/>
              <p:cNvSpPr>
                <a:spLocks noChangeArrowheads="1"/>
              </p:cNvSpPr>
              <p:nvPr/>
            </p:nvSpPr>
            <p:spPr bwMode="auto">
              <a:xfrm>
                <a:off x="1296" y="3695"/>
                <a:ext cx="3216" cy="337"/>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9749" name="AutoShape 3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1</a:t>
                </a:r>
              </a:p>
            </p:txBody>
          </p:sp>
          <p:sp>
            <p:nvSpPr>
              <p:cNvPr id="29750" name="AutoShape 3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2</a:t>
                </a:r>
              </a:p>
            </p:txBody>
          </p:sp>
          <p:sp>
            <p:nvSpPr>
              <p:cNvPr id="29751" name="AutoShape 3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3</a:t>
                </a:r>
              </a:p>
            </p:txBody>
          </p:sp>
        </p:grpSp>
        <p:sp>
          <p:nvSpPr>
            <p:cNvPr id="29745" name="AutoShape 38"/>
            <p:cNvSpPr>
              <a:spLocks noChangeArrowheads="1"/>
            </p:cNvSpPr>
            <p:nvPr/>
          </p:nvSpPr>
          <p:spPr bwMode="auto">
            <a:xfrm>
              <a:off x="1296" y="2752"/>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46" name="AutoShape 39"/>
            <p:cNvSpPr>
              <a:spLocks noChangeArrowheads="1"/>
            </p:cNvSpPr>
            <p:nvPr/>
          </p:nvSpPr>
          <p:spPr bwMode="auto">
            <a:xfrm>
              <a:off x="816" y="2736"/>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47" name="AutoShape 40"/>
            <p:cNvSpPr>
              <a:spLocks noChangeArrowheads="1"/>
            </p:cNvSpPr>
            <p:nvPr/>
          </p:nvSpPr>
          <p:spPr bwMode="auto">
            <a:xfrm>
              <a:off x="1370" y="2688"/>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grpSp>
      <p:sp>
        <p:nvSpPr>
          <p:cNvPr id="220201" name="Line 41"/>
          <p:cNvSpPr>
            <a:spLocks noChangeShapeType="1"/>
          </p:cNvSpPr>
          <p:nvPr/>
        </p:nvSpPr>
        <p:spPr bwMode="auto">
          <a:xfrm>
            <a:off x="4067175" y="4005263"/>
            <a:ext cx="685800" cy="0"/>
          </a:xfrm>
          <a:prstGeom prst="line">
            <a:avLst/>
          </a:prstGeom>
          <a:noFill/>
          <a:ln w="50800">
            <a:solidFill>
              <a:srgbClr val="00FFFF"/>
            </a:solidFill>
            <a:round/>
            <a:headEnd/>
            <a:tailEnd type="triangle" w="lg" len="lg"/>
          </a:ln>
          <a:effectLst/>
          <a:scene3d>
            <a:camera prst="legacyPerspectiveTopRight"/>
            <a:lightRig rig="legacyFlat3" dir="b"/>
          </a:scene3d>
          <a:sp3d extrusionH="887400" prstMaterial="legacyMatte">
            <a:bevelT w="13500" h="13500" prst="angle"/>
            <a:bevelB w="13500" h="13500" prst="angle"/>
            <a:extrusionClr>
              <a:srgbClr val="00FFFF"/>
            </a:extrusionClr>
          </a:sp3d>
        </p:spPr>
        <p:txBody>
          <a:bodyPr>
            <a:flatTx/>
          </a:bodyPr>
          <a:lstStyle/>
          <a:p>
            <a:pPr eaLnBrk="1" hangingPunct="1">
              <a:defRPr/>
            </a:pPr>
            <a:endParaRPr lang="zh-CN" altLang="en-US">
              <a:effectLst>
                <a:outerShdw blurRad="38100" dist="38100" dir="2700000" algn="tl">
                  <a:srgbClr val="000000">
                    <a:alpha val="43137"/>
                  </a:srgbClr>
                </a:outerShdw>
              </a:effectLst>
            </a:endParaRPr>
          </a:p>
        </p:txBody>
      </p:sp>
      <p:grpSp>
        <p:nvGrpSpPr>
          <p:cNvPr id="10" name="Group 42"/>
          <p:cNvGrpSpPr>
            <a:grpSpLocks/>
          </p:cNvGrpSpPr>
          <p:nvPr/>
        </p:nvGrpSpPr>
        <p:grpSpPr bwMode="auto">
          <a:xfrm>
            <a:off x="304800" y="5181600"/>
            <a:ext cx="2971800" cy="1295400"/>
            <a:chOff x="192" y="3264"/>
            <a:chExt cx="1872" cy="816"/>
          </a:xfrm>
        </p:grpSpPr>
        <p:grpSp>
          <p:nvGrpSpPr>
            <p:cNvPr id="29735" name="Group 43"/>
            <p:cNvGrpSpPr>
              <a:grpSpLocks/>
            </p:cNvGrpSpPr>
            <p:nvPr/>
          </p:nvGrpSpPr>
          <p:grpSpPr bwMode="auto">
            <a:xfrm>
              <a:off x="192" y="3264"/>
              <a:ext cx="1344" cy="816"/>
              <a:chOff x="1296" y="2042"/>
              <a:chExt cx="3216" cy="1990"/>
            </a:xfrm>
          </p:grpSpPr>
          <p:sp>
            <p:nvSpPr>
              <p:cNvPr id="220204" name="AutoShape 44"/>
              <p:cNvSpPr>
                <a:spLocks noChangeArrowheads="1"/>
              </p:cNvSpPr>
              <p:nvPr/>
            </p:nvSpPr>
            <p:spPr bwMode="auto">
              <a:xfrm>
                <a:off x="1296" y="3695"/>
                <a:ext cx="3216" cy="337"/>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9741" name="AutoShape 4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1</a:t>
                </a:r>
              </a:p>
            </p:txBody>
          </p:sp>
          <p:sp>
            <p:nvSpPr>
              <p:cNvPr id="29742" name="AutoShape 4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2</a:t>
                </a:r>
              </a:p>
            </p:txBody>
          </p:sp>
          <p:sp>
            <p:nvSpPr>
              <p:cNvPr id="29743" name="AutoShape 4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3</a:t>
                </a:r>
              </a:p>
            </p:txBody>
          </p:sp>
        </p:grpSp>
        <p:sp>
          <p:nvSpPr>
            <p:cNvPr id="29736" name="AutoShape 48"/>
            <p:cNvSpPr>
              <a:spLocks noChangeArrowheads="1"/>
            </p:cNvSpPr>
            <p:nvPr/>
          </p:nvSpPr>
          <p:spPr bwMode="auto">
            <a:xfrm>
              <a:off x="318" y="3862"/>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37" name="AutoShape 49"/>
            <p:cNvSpPr>
              <a:spLocks noChangeArrowheads="1"/>
            </p:cNvSpPr>
            <p:nvPr/>
          </p:nvSpPr>
          <p:spPr bwMode="auto">
            <a:xfrm>
              <a:off x="661" y="3851"/>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38" name="AutoShape 50"/>
            <p:cNvSpPr>
              <a:spLocks noChangeArrowheads="1"/>
            </p:cNvSpPr>
            <p:nvPr/>
          </p:nvSpPr>
          <p:spPr bwMode="auto">
            <a:xfrm>
              <a:off x="1056" y="3851"/>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20211" name="Line 51"/>
            <p:cNvSpPr>
              <a:spLocks noChangeShapeType="1"/>
            </p:cNvSpPr>
            <p:nvPr/>
          </p:nvSpPr>
          <p:spPr bwMode="auto">
            <a:xfrm>
              <a:off x="1632" y="3552"/>
              <a:ext cx="432" cy="0"/>
            </a:xfrm>
            <a:prstGeom prst="line">
              <a:avLst/>
            </a:prstGeom>
            <a:noFill/>
            <a:ln w="50800">
              <a:solidFill>
                <a:srgbClr val="00FFFF"/>
              </a:solidFill>
              <a:round/>
              <a:headEnd/>
              <a:tailEnd type="triangle" w="lg" len="lg"/>
            </a:ln>
            <a:effectLst/>
            <a:scene3d>
              <a:camera prst="legacyPerspectiveTopRight"/>
              <a:lightRig rig="legacyFlat3" dir="b"/>
            </a:scene3d>
            <a:sp3d extrusionH="887400" prstMaterial="legacyMatte">
              <a:bevelT w="13500" h="13500" prst="angle"/>
              <a:bevelB w="13500" h="13500" prst="angle"/>
              <a:extrusionClr>
                <a:srgbClr val="00FFFF"/>
              </a:extrusionClr>
            </a:sp3d>
          </p:spPr>
          <p:txBody>
            <a:bodyPr>
              <a:flatTx/>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12" name="Group 52"/>
          <p:cNvGrpSpPr>
            <a:grpSpLocks/>
          </p:cNvGrpSpPr>
          <p:nvPr/>
        </p:nvGrpSpPr>
        <p:grpSpPr bwMode="auto">
          <a:xfrm>
            <a:off x="3352800" y="5181600"/>
            <a:ext cx="2895600" cy="1295400"/>
            <a:chOff x="2112" y="3264"/>
            <a:chExt cx="1824" cy="816"/>
          </a:xfrm>
        </p:grpSpPr>
        <p:grpSp>
          <p:nvGrpSpPr>
            <p:cNvPr id="29726" name="Group 53"/>
            <p:cNvGrpSpPr>
              <a:grpSpLocks/>
            </p:cNvGrpSpPr>
            <p:nvPr/>
          </p:nvGrpSpPr>
          <p:grpSpPr bwMode="auto">
            <a:xfrm>
              <a:off x="2112" y="3264"/>
              <a:ext cx="1344" cy="816"/>
              <a:chOff x="1296" y="2042"/>
              <a:chExt cx="3216" cy="1990"/>
            </a:xfrm>
          </p:grpSpPr>
          <p:sp>
            <p:nvSpPr>
              <p:cNvPr id="220214" name="AutoShape 54"/>
              <p:cNvSpPr>
                <a:spLocks noChangeArrowheads="1"/>
              </p:cNvSpPr>
              <p:nvPr/>
            </p:nvSpPr>
            <p:spPr bwMode="auto">
              <a:xfrm>
                <a:off x="1296" y="3695"/>
                <a:ext cx="3216" cy="337"/>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9732" name="AutoShape 5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1</a:t>
                </a:r>
              </a:p>
            </p:txBody>
          </p:sp>
          <p:sp>
            <p:nvSpPr>
              <p:cNvPr id="29733" name="AutoShape 5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2</a:t>
                </a:r>
              </a:p>
            </p:txBody>
          </p:sp>
          <p:sp>
            <p:nvSpPr>
              <p:cNvPr id="29734" name="AutoShape 5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3</a:t>
                </a:r>
              </a:p>
            </p:txBody>
          </p:sp>
        </p:grpSp>
        <p:sp>
          <p:nvSpPr>
            <p:cNvPr id="29727" name="AutoShape 58"/>
            <p:cNvSpPr>
              <a:spLocks noChangeArrowheads="1"/>
            </p:cNvSpPr>
            <p:nvPr/>
          </p:nvSpPr>
          <p:spPr bwMode="auto">
            <a:xfrm>
              <a:off x="2230" y="3884"/>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28" name="AutoShape 59"/>
            <p:cNvSpPr>
              <a:spLocks noChangeArrowheads="1"/>
            </p:cNvSpPr>
            <p:nvPr/>
          </p:nvSpPr>
          <p:spPr bwMode="auto">
            <a:xfrm>
              <a:off x="2983" y="3873"/>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29" name="AutoShape 60"/>
            <p:cNvSpPr>
              <a:spLocks noChangeArrowheads="1"/>
            </p:cNvSpPr>
            <p:nvPr/>
          </p:nvSpPr>
          <p:spPr bwMode="auto">
            <a:xfrm>
              <a:off x="3016" y="3744"/>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20221" name="Line 61"/>
            <p:cNvSpPr>
              <a:spLocks noChangeShapeType="1"/>
            </p:cNvSpPr>
            <p:nvPr/>
          </p:nvSpPr>
          <p:spPr bwMode="auto">
            <a:xfrm>
              <a:off x="3504" y="3552"/>
              <a:ext cx="432" cy="0"/>
            </a:xfrm>
            <a:prstGeom prst="line">
              <a:avLst/>
            </a:prstGeom>
            <a:noFill/>
            <a:ln w="50800">
              <a:solidFill>
                <a:srgbClr val="00FFFF"/>
              </a:solidFill>
              <a:round/>
              <a:headEnd/>
              <a:tailEnd type="triangle" w="lg" len="lg"/>
            </a:ln>
            <a:effectLst/>
            <a:scene3d>
              <a:camera prst="legacyPerspectiveTopRight"/>
              <a:lightRig rig="legacyFlat3" dir="b"/>
            </a:scene3d>
            <a:sp3d extrusionH="887400" prstMaterial="legacyMatte">
              <a:bevelT w="13500" h="13500" prst="angle"/>
              <a:bevelB w="13500" h="13500" prst="angle"/>
              <a:extrusionClr>
                <a:srgbClr val="00FFFF"/>
              </a:extrusionClr>
            </a:sp3d>
          </p:spPr>
          <p:txBody>
            <a:bodyPr>
              <a:flatTx/>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14" name="Group 62"/>
          <p:cNvGrpSpPr>
            <a:grpSpLocks/>
          </p:cNvGrpSpPr>
          <p:nvPr/>
        </p:nvGrpSpPr>
        <p:grpSpPr bwMode="auto">
          <a:xfrm>
            <a:off x="5181600" y="3429000"/>
            <a:ext cx="3200400" cy="1295400"/>
            <a:chOff x="3264" y="2304"/>
            <a:chExt cx="2016" cy="816"/>
          </a:xfrm>
        </p:grpSpPr>
        <p:grpSp>
          <p:nvGrpSpPr>
            <p:cNvPr id="29717" name="Group 63"/>
            <p:cNvGrpSpPr>
              <a:grpSpLocks/>
            </p:cNvGrpSpPr>
            <p:nvPr/>
          </p:nvGrpSpPr>
          <p:grpSpPr bwMode="auto">
            <a:xfrm>
              <a:off x="3264" y="2304"/>
              <a:ext cx="1344" cy="816"/>
              <a:chOff x="1296" y="2042"/>
              <a:chExt cx="3216" cy="1990"/>
            </a:xfrm>
          </p:grpSpPr>
          <p:sp>
            <p:nvSpPr>
              <p:cNvPr id="220224" name="AutoShape 64"/>
              <p:cNvSpPr>
                <a:spLocks noChangeArrowheads="1"/>
              </p:cNvSpPr>
              <p:nvPr/>
            </p:nvSpPr>
            <p:spPr bwMode="auto">
              <a:xfrm>
                <a:off x="1296" y="3695"/>
                <a:ext cx="3216" cy="337"/>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9723" name="AutoShape 6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1</a:t>
                </a:r>
              </a:p>
            </p:txBody>
          </p:sp>
          <p:sp>
            <p:nvSpPr>
              <p:cNvPr id="29724" name="AutoShape 6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2</a:t>
                </a:r>
              </a:p>
            </p:txBody>
          </p:sp>
          <p:sp>
            <p:nvSpPr>
              <p:cNvPr id="29725" name="AutoShape 6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3</a:t>
                </a:r>
              </a:p>
            </p:txBody>
          </p:sp>
        </p:grpSp>
        <p:sp>
          <p:nvSpPr>
            <p:cNvPr id="29718" name="AutoShape 68"/>
            <p:cNvSpPr>
              <a:spLocks noChangeArrowheads="1"/>
            </p:cNvSpPr>
            <p:nvPr/>
          </p:nvSpPr>
          <p:spPr bwMode="auto">
            <a:xfrm>
              <a:off x="3718" y="2887"/>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19" name="AutoShape 69"/>
            <p:cNvSpPr>
              <a:spLocks noChangeArrowheads="1"/>
            </p:cNvSpPr>
            <p:nvPr/>
          </p:nvSpPr>
          <p:spPr bwMode="auto">
            <a:xfrm>
              <a:off x="3789" y="2806"/>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20" name="AutoShape 70"/>
            <p:cNvSpPr>
              <a:spLocks noChangeArrowheads="1"/>
            </p:cNvSpPr>
            <p:nvPr/>
          </p:nvSpPr>
          <p:spPr bwMode="auto">
            <a:xfrm>
              <a:off x="4124" y="2891"/>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20231" name="Line 71"/>
            <p:cNvSpPr>
              <a:spLocks noChangeShapeType="1"/>
            </p:cNvSpPr>
            <p:nvPr/>
          </p:nvSpPr>
          <p:spPr bwMode="auto">
            <a:xfrm>
              <a:off x="4848" y="2592"/>
              <a:ext cx="432" cy="0"/>
            </a:xfrm>
            <a:prstGeom prst="line">
              <a:avLst/>
            </a:prstGeom>
            <a:noFill/>
            <a:ln w="50800">
              <a:solidFill>
                <a:srgbClr val="00FFFF"/>
              </a:solidFill>
              <a:round/>
              <a:headEnd/>
              <a:tailEnd type="triangle" w="lg" len="lg"/>
            </a:ln>
            <a:effectLst/>
            <a:scene3d>
              <a:camera prst="legacyPerspectiveTopRight"/>
              <a:lightRig rig="legacyFlat3" dir="b"/>
            </a:scene3d>
            <a:sp3d extrusionH="887400" prstMaterial="legacyMatte">
              <a:bevelT w="13500" h="13500" prst="angle"/>
              <a:bevelB w="13500" h="13500" prst="angle"/>
              <a:extrusionClr>
                <a:srgbClr val="00FFFF"/>
              </a:extrusionClr>
            </a:sp3d>
          </p:spPr>
          <p:txBody>
            <a:bodyPr>
              <a:flatTx/>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16" name="Group 72"/>
          <p:cNvGrpSpPr>
            <a:grpSpLocks/>
          </p:cNvGrpSpPr>
          <p:nvPr/>
        </p:nvGrpSpPr>
        <p:grpSpPr bwMode="auto">
          <a:xfrm>
            <a:off x="609600" y="1752600"/>
            <a:ext cx="8001000" cy="2362200"/>
            <a:chOff x="384" y="1104"/>
            <a:chExt cx="5040" cy="1488"/>
          </a:xfrm>
        </p:grpSpPr>
        <p:grpSp>
          <p:nvGrpSpPr>
            <p:cNvPr id="29708" name="Group 73"/>
            <p:cNvGrpSpPr>
              <a:grpSpLocks/>
            </p:cNvGrpSpPr>
            <p:nvPr/>
          </p:nvGrpSpPr>
          <p:grpSpPr bwMode="auto">
            <a:xfrm>
              <a:off x="4080" y="1104"/>
              <a:ext cx="1344" cy="816"/>
              <a:chOff x="1296" y="2042"/>
              <a:chExt cx="3216" cy="1990"/>
            </a:xfrm>
          </p:grpSpPr>
          <p:sp>
            <p:nvSpPr>
              <p:cNvPr id="220234" name="AutoShape 74"/>
              <p:cNvSpPr>
                <a:spLocks noChangeArrowheads="1"/>
              </p:cNvSpPr>
              <p:nvPr/>
            </p:nvSpPr>
            <p:spPr bwMode="auto">
              <a:xfrm>
                <a:off x="1296" y="3695"/>
                <a:ext cx="3216" cy="337"/>
              </a:xfrm>
              <a:prstGeom prst="can">
                <a:avLst>
                  <a:gd name="adj" fmla="val 31546"/>
                </a:avLst>
              </a:prstGeom>
              <a:gradFill rotWithShape="0">
                <a:gsLst>
                  <a:gs pos="0">
                    <a:srgbClr val="F5ED4B"/>
                  </a:gs>
                  <a:gs pos="100000">
                    <a:srgbClr val="EE962C"/>
                  </a:gs>
                </a:gsLst>
                <a:path path="rect">
                  <a:fillToRect l="50000" t="50000" r="50000" b="50000"/>
                </a:path>
              </a:gradFill>
              <a:ln w="6350">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9714" name="AutoShape 75"/>
              <p:cNvSpPr>
                <a:spLocks noChangeArrowheads="1"/>
              </p:cNvSpPr>
              <p:nvPr/>
            </p:nvSpPr>
            <p:spPr bwMode="auto">
              <a:xfrm>
                <a:off x="1776" y="2064"/>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1</a:t>
                </a:r>
              </a:p>
            </p:txBody>
          </p:sp>
          <p:sp>
            <p:nvSpPr>
              <p:cNvPr id="29715" name="AutoShape 76"/>
              <p:cNvSpPr>
                <a:spLocks noChangeArrowheads="1"/>
              </p:cNvSpPr>
              <p:nvPr/>
            </p:nvSpPr>
            <p:spPr bwMode="auto">
              <a:xfrm>
                <a:off x="2784" y="2042"/>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2</a:t>
                </a:r>
              </a:p>
            </p:txBody>
          </p:sp>
          <p:sp>
            <p:nvSpPr>
              <p:cNvPr id="29716" name="AutoShape 77"/>
              <p:cNvSpPr>
                <a:spLocks noChangeArrowheads="1"/>
              </p:cNvSpPr>
              <p:nvPr/>
            </p:nvSpPr>
            <p:spPr bwMode="auto">
              <a:xfrm>
                <a:off x="3792" y="2053"/>
                <a:ext cx="240" cy="1728"/>
              </a:xfrm>
              <a:prstGeom prst="can">
                <a:avLst>
                  <a:gd name="adj" fmla="val 23367"/>
                </a:avLst>
              </a:prstGeom>
              <a:gradFill rotWithShape="0">
                <a:gsLst>
                  <a:gs pos="0">
                    <a:srgbClr val="F5ED4B"/>
                  </a:gs>
                  <a:gs pos="100000">
                    <a:srgbClr val="EE962C"/>
                  </a:gs>
                </a:gsLst>
                <a:path path="rect">
                  <a:fillToRect l="50000" t="50000" r="50000" b="50000"/>
                </a:path>
              </a:gradFill>
              <a:ln w="6350">
                <a:solidFill>
                  <a:schemeClr val="tx2"/>
                </a:solidFill>
                <a:round/>
                <a:headEnd/>
                <a:tailEnd/>
              </a:ln>
            </p:spPr>
            <p:txBody>
              <a:bodyPr wrap="none" anchor="ctr"/>
              <a:lstStyle/>
              <a:p>
                <a:pPr algn="ctr" eaLnBrk="1" hangingPunct="1"/>
                <a:r>
                  <a:rPr lang="en-US" altLang="zh-CN" sz="2400" b="0">
                    <a:solidFill>
                      <a:srgbClr val="066015"/>
                    </a:solidFill>
                  </a:rPr>
                  <a:t>3</a:t>
                </a:r>
              </a:p>
            </p:txBody>
          </p:sp>
        </p:grpSp>
        <p:sp>
          <p:nvSpPr>
            <p:cNvPr id="29709" name="AutoShape 78"/>
            <p:cNvSpPr>
              <a:spLocks noChangeArrowheads="1"/>
            </p:cNvSpPr>
            <p:nvPr/>
          </p:nvSpPr>
          <p:spPr bwMode="auto">
            <a:xfrm>
              <a:off x="5040" y="1724"/>
              <a:ext cx="262" cy="85"/>
            </a:xfrm>
            <a:prstGeom prst="can">
              <a:avLst>
                <a:gd name="adj" fmla="val 7292"/>
              </a:avLst>
            </a:prstGeom>
            <a:gradFill rotWithShape="0">
              <a:gsLst>
                <a:gs pos="0">
                  <a:srgbClr val="000EC2"/>
                </a:gs>
                <a:gs pos="100000">
                  <a:srgbClr val="066015"/>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10" name="AutoShape 79"/>
            <p:cNvSpPr>
              <a:spLocks noChangeArrowheads="1"/>
            </p:cNvSpPr>
            <p:nvPr/>
          </p:nvSpPr>
          <p:spPr bwMode="auto">
            <a:xfrm>
              <a:off x="4560" y="1691"/>
              <a:ext cx="407" cy="128"/>
            </a:xfrm>
            <a:prstGeom prst="can">
              <a:avLst>
                <a:gd name="adj" fmla="val 25000"/>
              </a:avLst>
            </a:prstGeom>
            <a:gradFill rotWithShape="0">
              <a:gsLst>
                <a:gs pos="0">
                  <a:schemeClr val="tx1"/>
                </a:gs>
                <a:gs pos="100000">
                  <a:srgbClr val="FFFF99"/>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9711" name="AutoShape 80"/>
            <p:cNvSpPr>
              <a:spLocks noChangeArrowheads="1"/>
            </p:cNvSpPr>
            <p:nvPr/>
          </p:nvSpPr>
          <p:spPr bwMode="auto">
            <a:xfrm>
              <a:off x="4084" y="1713"/>
              <a:ext cx="476" cy="96"/>
            </a:xfrm>
            <a:prstGeom prst="can">
              <a:avLst>
                <a:gd name="adj" fmla="val 25000"/>
              </a:avLst>
            </a:prstGeom>
            <a:gradFill rotWithShape="0">
              <a:gsLst>
                <a:gs pos="0">
                  <a:schemeClr val="hlink"/>
                </a:gs>
                <a:gs pos="100000">
                  <a:srgbClr val="000EC2"/>
                </a:gs>
              </a:gsLst>
              <a:path path="rect">
                <a:fillToRect l="50000" t="50000" r="50000" b="50000"/>
              </a:path>
            </a:gradFill>
            <a:ln w="6350">
              <a:solidFill>
                <a:schemeClr val="tx2"/>
              </a:solidFill>
              <a:round/>
              <a:headEnd/>
              <a:tailEnd/>
            </a:ln>
          </p:spPr>
          <p:txBody>
            <a:bodyPr wrap="none" anchor="ctr"/>
            <a:lstStyle/>
            <a:p>
              <a:pPr algn="ctr" eaLnBrk="1" hangingPunct="1"/>
              <a:endParaRPr lang="zh-CN" altLang="en-US" sz="2400" b="0">
                <a:solidFill>
                  <a:srgbClr val="000EC2"/>
                </a:solidFill>
              </a:endParaRPr>
            </a:p>
          </p:txBody>
        </p:sp>
        <p:sp>
          <p:nvSpPr>
            <p:cNvPr id="220241" name="Line 81"/>
            <p:cNvSpPr>
              <a:spLocks noChangeShapeType="1"/>
            </p:cNvSpPr>
            <p:nvPr/>
          </p:nvSpPr>
          <p:spPr bwMode="auto">
            <a:xfrm>
              <a:off x="384" y="2592"/>
              <a:ext cx="432" cy="0"/>
            </a:xfrm>
            <a:prstGeom prst="line">
              <a:avLst/>
            </a:prstGeom>
            <a:noFill/>
            <a:ln w="50800">
              <a:solidFill>
                <a:srgbClr val="00FFFF"/>
              </a:solidFill>
              <a:round/>
              <a:headEnd/>
              <a:tailEnd type="triangle" w="lg" len="lg"/>
            </a:ln>
            <a:effectLst/>
            <a:scene3d>
              <a:camera prst="legacyPerspectiveTopRight"/>
              <a:lightRig rig="legacyFlat3" dir="b"/>
            </a:scene3d>
            <a:sp3d extrusionH="887400" prstMaterial="legacyMatte">
              <a:bevelT w="13500" h="13500" prst="angle"/>
              <a:bevelB w="13500" h="13500" prst="angle"/>
              <a:extrusionClr>
                <a:srgbClr val="00FFFF"/>
              </a:extrusionClr>
            </a:sp3d>
          </p:spPr>
          <p:txBody>
            <a:bodyPr>
              <a:flatTx/>
            </a:bodyPr>
            <a:lstStyle/>
            <a:p>
              <a:pPr eaLnBrk="1" hangingPunct="1">
                <a:defRPr/>
              </a:pPr>
              <a:endParaRPr lang="zh-CN" altLang="en-US">
                <a:effectLst>
                  <a:outerShdw blurRad="38100" dist="38100" dir="2700000" algn="tl">
                    <a:srgbClr val="000000">
                      <a:alpha val="43137"/>
                    </a:srgbClr>
                  </a:outerShdw>
                </a:effectLst>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outHorizont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02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outHorizontal)">
                                      <p:cBhvr>
                                        <p:cTn id="28" dur="500"/>
                                        <p:tgtEl>
                                          <p:spTgt spid="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outHorizontal)">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outHorizontal)">
                                      <p:cBhvr>
                                        <p:cTn id="38" dur="500"/>
                                        <p:tgtEl>
                                          <p:spTgt spid="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250825" y="188913"/>
            <a:ext cx="7086600" cy="533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smtClean="0">
                <a:solidFill>
                  <a:schemeClr val="tx1"/>
                </a:solidFill>
              </a:rPr>
              <a:t>多圆盘梵天塔难题演示</a:t>
            </a:r>
          </a:p>
        </p:txBody>
      </p:sp>
      <p:pic>
        <p:nvPicPr>
          <p:cNvPr id="2" name="2.1_4disk.avi">
            <a:hlinkClick r:id="" action="ppaction://media"/>
          </p:cNvPr>
          <p:cNvPicPr>
            <a:picLocks noRot="1" noChangeAspect="1"/>
          </p:cNvPicPr>
          <p:nvPr>
            <a:videoFile r:link="rId1"/>
          </p:nvPr>
        </p:nvPicPr>
        <p:blipFill>
          <a:blip r:embed="rId4" cstate="print"/>
          <a:srcRect/>
          <a:stretch>
            <a:fillRect/>
          </a:stretch>
        </p:blipFill>
        <p:spPr bwMode="auto">
          <a:xfrm>
            <a:off x="571500" y="1274763"/>
            <a:ext cx="4914900" cy="2247900"/>
          </a:xfrm>
          <a:prstGeom prst="rect">
            <a:avLst/>
          </a:prstGeom>
          <a:noFill/>
          <a:ln w="9525">
            <a:noFill/>
            <a:miter lim="800000"/>
            <a:headEnd/>
            <a:tailEnd/>
          </a:ln>
        </p:spPr>
      </p:pic>
      <p:pic>
        <p:nvPicPr>
          <p:cNvPr id="3" name="2.2_5disk.avi">
            <a:hlinkClick r:id="" action="ppaction://media"/>
          </p:cNvPr>
          <p:cNvPicPr>
            <a:picLocks noRot="1" noChangeAspect="1"/>
          </p:cNvPicPr>
          <p:nvPr>
            <a:videoFile r:link="rId2"/>
          </p:nvPr>
        </p:nvPicPr>
        <p:blipFill>
          <a:blip r:embed="rId5" cstate="print"/>
          <a:srcRect/>
          <a:stretch>
            <a:fillRect/>
          </a:stretch>
        </p:blipFill>
        <p:spPr bwMode="auto">
          <a:xfrm>
            <a:off x="3321050" y="4076700"/>
            <a:ext cx="5029200" cy="2286000"/>
          </a:xfrm>
          <a:prstGeom prst="rect">
            <a:avLst/>
          </a:prstGeom>
          <a:noFill/>
          <a:ln w="9525">
            <a:noFill/>
            <a:miter lim="800000"/>
            <a:headEnd/>
            <a:tailEnd/>
          </a:ln>
        </p:spPr>
      </p:pic>
    </p:spTree>
  </p:cSld>
  <p:clrMapOvr>
    <a:masterClrMapping/>
  </p:clrMapOvr>
  <p:transition>
    <p:zoom/>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video>
              <p:cMediaNode vol="80000">
                <p:cTn id="13" fill="hold" display="0">
                  <p:stCondLst>
                    <p:cond delay="indefinite"/>
                  </p:stCondLst>
                </p:cTn>
                <p:tgtEl>
                  <p:spTgt spid="3"/>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smtClean="0">
                <a:solidFill>
                  <a:schemeClr val="tx1"/>
                </a:solidFill>
              </a:rPr>
              <a:t>多圆盘梵天塔难题演示</a:t>
            </a:r>
          </a:p>
        </p:txBody>
      </p:sp>
      <p:graphicFrame>
        <p:nvGraphicFramePr>
          <p:cNvPr id="31747" name="Object 3"/>
          <p:cNvGraphicFramePr>
            <a:graphicFrameLocks noChangeAspect="1"/>
          </p:cNvGraphicFramePr>
          <p:nvPr/>
        </p:nvGraphicFramePr>
        <p:xfrm>
          <a:off x="838200" y="990600"/>
          <a:ext cx="6858000" cy="2438400"/>
        </p:xfrm>
        <a:graphic>
          <a:graphicData uri="http://schemas.openxmlformats.org/presentationml/2006/ole">
            <p:oleObj spid="_x0000_s31747" name="Picture2" r:id="rId3" imgW="4425696" imgH="1360932" progId="Word.Picture.8">
              <p:embed/>
            </p:oleObj>
          </a:graphicData>
        </a:graphic>
      </p:graphicFrame>
      <p:graphicFrame>
        <p:nvGraphicFramePr>
          <p:cNvPr id="31748" name="Object 4"/>
          <p:cNvGraphicFramePr>
            <a:graphicFrameLocks noChangeAspect="1"/>
          </p:cNvGraphicFramePr>
          <p:nvPr/>
        </p:nvGraphicFramePr>
        <p:xfrm>
          <a:off x="838200" y="4038600"/>
          <a:ext cx="6934200" cy="2286000"/>
        </p:xfrm>
        <a:graphic>
          <a:graphicData uri="http://schemas.openxmlformats.org/presentationml/2006/ole">
            <p:oleObj spid="_x0000_s31748" name="Picture" r:id="rId4" imgW="4419600" imgH="1358900" progId="Word.Picture.8">
              <p:embed/>
            </p:oleObj>
          </a:graphicData>
        </a:graphic>
      </p:graphicFrame>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Text Box 16"/>
          <p:cNvSpPr txBox="1">
            <a:spLocks noChangeArrowheads="1"/>
          </p:cNvSpPr>
          <p:nvPr/>
        </p:nvSpPr>
        <p:spPr bwMode="auto">
          <a:xfrm>
            <a:off x="163513" y="0"/>
            <a:ext cx="2363787" cy="83026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典型科学问题求解</a:t>
            </a:r>
            <a:endParaRPr lang="en-US" altLang="zh-CN" i="0" dirty="0">
              <a:solidFill>
                <a:schemeClr val="accent6"/>
              </a:solidFill>
              <a:latin typeface="Arial" charset="0"/>
              <a:ea typeface="华文中宋" pitchFamily="2" charset="-122"/>
            </a:endParaRPr>
          </a:p>
          <a:p>
            <a:pPr eaLnBrk="1" hangingPunct="1">
              <a:lnSpc>
                <a:spcPct val="120000"/>
              </a:lnSpc>
              <a:defRPr/>
            </a:pPr>
            <a:r>
              <a:rPr lang="en-US" altLang="zh-CN" i="0" dirty="0">
                <a:solidFill>
                  <a:schemeClr val="accent6"/>
                </a:solidFill>
                <a:latin typeface="Arial" charset="0"/>
                <a:ea typeface="华文中宋" pitchFamily="2" charset="-122"/>
              </a:rPr>
              <a:t>(1) </a:t>
            </a:r>
            <a:r>
              <a:rPr lang="zh-CN" altLang="en-US" i="0" dirty="0">
                <a:solidFill>
                  <a:schemeClr val="accent6"/>
                </a:solidFill>
                <a:latin typeface="Arial" charset="0"/>
                <a:ea typeface="华文中宋" pitchFamily="2" charset="-122"/>
              </a:rPr>
              <a:t>什么是科学问题</a:t>
            </a:r>
            <a:endParaRPr lang="en-US" altLang="zh-CN" i="0" dirty="0">
              <a:solidFill>
                <a:schemeClr val="accent6"/>
              </a:solidFill>
              <a:latin typeface="Arial" charset="0"/>
              <a:ea typeface="华文中宋" pitchFamily="2" charset="-122"/>
            </a:endParaRPr>
          </a:p>
        </p:txBody>
      </p:sp>
      <p:sp>
        <p:nvSpPr>
          <p:cNvPr id="15" name="Rectangle 3"/>
          <p:cNvSpPr txBox="1">
            <a:spLocks noRot="1" noChangeArrowheads="1"/>
          </p:cNvSpPr>
          <p:nvPr/>
        </p:nvSpPr>
        <p:spPr>
          <a:xfrm>
            <a:off x="301625" y="1600200"/>
            <a:ext cx="8540750" cy="4498975"/>
          </a:xfrm>
          <a:prstGeom prst="rect">
            <a:avLst/>
          </a:prstGeom>
        </p:spPr>
        <p:txBody>
          <a:bodyPr/>
          <a:lstStyle/>
          <a:p>
            <a:pPr marL="342900" indent="-342900" eaLnBrk="1" hangingPunct="1">
              <a:spcBef>
                <a:spcPct val="20000"/>
              </a:spcBef>
              <a:buFontTx/>
              <a:buChar char="•"/>
              <a:defRPr/>
            </a:pPr>
            <a:r>
              <a:rPr lang="zh-CN" altLang="en-US" sz="2800" i="0" kern="0" dirty="0">
                <a:latin typeface="宋体" pitchFamily="2" charset="-122"/>
                <a:ea typeface="+mn-ea"/>
              </a:rPr>
              <a:t>科学问题是指一定时代的科学认识主体，在已完成的科学知识和科学实践的基础上，提出的</a:t>
            </a:r>
            <a:r>
              <a:rPr lang="zh-CN" altLang="en-US" sz="2800" i="0" kern="0" dirty="0">
                <a:solidFill>
                  <a:srgbClr val="0066FF"/>
                </a:solidFill>
                <a:latin typeface="宋体" pitchFamily="2" charset="-122"/>
                <a:ea typeface="+mn-ea"/>
              </a:rPr>
              <a:t>需要解决</a:t>
            </a:r>
            <a:r>
              <a:rPr lang="zh-CN" altLang="en-US" sz="2800" i="0" kern="0" dirty="0">
                <a:latin typeface="宋体" pitchFamily="2" charset="-122"/>
                <a:ea typeface="+mn-ea"/>
              </a:rPr>
              <a:t>且有</a:t>
            </a:r>
            <a:r>
              <a:rPr lang="zh-CN" altLang="en-US" sz="2800" i="0" kern="0" dirty="0">
                <a:solidFill>
                  <a:srgbClr val="0066FF"/>
                </a:solidFill>
                <a:latin typeface="宋体" pitchFamily="2" charset="-122"/>
                <a:ea typeface="+mn-ea"/>
              </a:rPr>
              <a:t>可能解决</a:t>
            </a:r>
            <a:r>
              <a:rPr lang="zh-CN" altLang="en-US" sz="2800" i="0" kern="0" dirty="0">
                <a:latin typeface="宋体" pitchFamily="2" charset="-122"/>
                <a:ea typeface="+mn-ea"/>
              </a:rPr>
              <a:t>的问题。它包含一定的求解目标和应答域，但尚无确定的答案。</a:t>
            </a:r>
            <a:endParaRPr lang="en-US" altLang="zh-CN" sz="2800" i="0" kern="0" dirty="0">
              <a:latin typeface="宋体" pitchFamily="2" charset="-122"/>
              <a:ea typeface="+mn-ea"/>
            </a:endParaRPr>
          </a:p>
          <a:p>
            <a:pPr marL="342900" indent="-342900" eaLnBrk="1" hangingPunct="1">
              <a:spcBef>
                <a:spcPct val="20000"/>
              </a:spcBef>
              <a:buFont typeface="Wingdings 2" pitchFamily="18" charset="2"/>
              <a:buNone/>
              <a:defRPr/>
            </a:pPr>
            <a:endParaRPr lang="en-US" altLang="zh-CN" sz="2800" i="0" kern="0" dirty="0">
              <a:latin typeface="宋体" pitchFamily="2" charset="-122"/>
              <a:ea typeface="+mn-ea"/>
            </a:endParaRPr>
          </a:p>
          <a:p>
            <a:pPr marL="342900" indent="-342900" algn="just" eaLnBrk="1" hangingPunct="1">
              <a:spcBef>
                <a:spcPct val="20000"/>
              </a:spcBef>
              <a:buFontTx/>
              <a:buChar char="•"/>
              <a:defRPr/>
            </a:pPr>
            <a:r>
              <a:rPr lang="zh-CN" altLang="en-US" sz="2800" i="0" kern="0" dirty="0">
                <a:latin typeface="+mn-lt"/>
                <a:ea typeface="+mn-ea"/>
              </a:rPr>
              <a:t>能否在所从事的工作中提出关键和重要的科学问题，对我们每个人来说都是一个挑战。</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23850" y="1254125"/>
            <a:ext cx="7924800" cy="3282950"/>
          </a:xfrm>
          <a:prstGeom prst="rect">
            <a:avLst/>
          </a:prstGeom>
          <a:noFill/>
          <a:ln w="9525">
            <a:noFill/>
            <a:miter lim="800000"/>
            <a:headEnd/>
            <a:tailEnd/>
          </a:ln>
        </p:spPr>
        <p:txBody>
          <a:bodyPr>
            <a:spAutoFit/>
          </a:bodyPr>
          <a:lstStyle/>
          <a:p>
            <a:pPr algn="just" eaLnBrk="1" hangingPunct="1">
              <a:lnSpc>
                <a:spcPct val="120000"/>
              </a:lnSpc>
            </a:pPr>
            <a:r>
              <a:rPr lang="zh-CN" altLang="en-US" sz="2200" i="0">
                <a:latin typeface="Times New Roman" pitchFamily="18" charset="0"/>
              </a:rPr>
              <a:t>解</a:t>
            </a:r>
            <a:r>
              <a:rPr lang="en-US" altLang="zh-CN" sz="2200" i="0">
                <a:latin typeface="Times New Roman" pitchFamily="18" charset="0"/>
              </a:rPr>
              <a:t>: </a:t>
            </a:r>
            <a:r>
              <a:rPr lang="zh-CN" altLang="en-US" sz="2200" i="0">
                <a:latin typeface="Times New Roman" pitchFamily="18" charset="0"/>
              </a:rPr>
              <a:t>采用递归的思想：将一个较大的问题归约为一个或多个子问题的求解，子问题比原问题简单，且结构与原问题相同。</a:t>
            </a:r>
          </a:p>
          <a:p>
            <a:pPr algn="just" eaLnBrk="1" hangingPunct="1"/>
            <a:r>
              <a:rPr lang="zh-CN" altLang="en-US" sz="2200" i="0">
                <a:latin typeface="Times New Roman" pitchFamily="18" charset="0"/>
              </a:rPr>
              <a:t>        </a:t>
            </a:r>
            <a:r>
              <a:rPr lang="zh-CN" altLang="en-US" i="0">
                <a:latin typeface="Times New Roman" pitchFamily="18" charset="0"/>
              </a:rPr>
              <a:t>  </a:t>
            </a:r>
            <a:r>
              <a:rPr lang="zh-CN" altLang="en-US" sz="2200" i="0">
                <a:latin typeface="Times New Roman" pitchFamily="18" charset="0"/>
              </a:rPr>
              <a:t>             </a:t>
            </a:r>
            <a:r>
              <a:rPr lang="en-US" altLang="zh-CN" sz="2200" i="0">
                <a:latin typeface="Times New Roman" pitchFamily="18" charset="0"/>
              </a:rPr>
              <a:t>h(n)=2h(n-1)+1</a:t>
            </a:r>
          </a:p>
          <a:p>
            <a:pPr algn="ctr">
              <a:lnSpc>
                <a:spcPct val="115000"/>
              </a:lnSpc>
              <a:buClr>
                <a:srgbClr val="66FF33"/>
              </a:buClr>
            </a:pPr>
            <a:r>
              <a:rPr lang="en-US" altLang="zh-CN" sz="2200" i="0">
                <a:latin typeface="Times New Roman" pitchFamily="18" charset="0"/>
              </a:rPr>
              <a:t> =2(2h(n-2)+1)+1=2</a:t>
            </a:r>
            <a:r>
              <a:rPr lang="en-US" altLang="zh-CN" sz="2200" i="0" baseline="30000">
                <a:latin typeface="Times New Roman" pitchFamily="18" charset="0"/>
              </a:rPr>
              <a:t>2</a:t>
            </a:r>
            <a:r>
              <a:rPr lang="en-US" altLang="zh-CN" sz="2200" i="0">
                <a:latin typeface="Times New Roman" pitchFamily="18" charset="0"/>
              </a:rPr>
              <a:t>h(n-2)+2+1</a:t>
            </a:r>
          </a:p>
          <a:p>
            <a:pPr algn="just">
              <a:lnSpc>
                <a:spcPct val="115000"/>
              </a:lnSpc>
              <a:buClr>
                <a:srgbClr val="66FF33"/>
              </a:buClr>
            </a:pPr>
            <a:r>
              <a:rPr lang="en-US" altLang="zh-CN" sz="2200" i="0">
                <a:latin typeface="Times New Roman" pitchFamily="18" charset="0"/>
              </a:rPr>
              <a:t>                              =2</a:t>
            </a:r>
            <a:r>
              <a:rPr lang="en-US" altLang="zh-CN" sz="2200" i="0" baseline="30000">
                <a:latin typeface="Times New Roman" pitchFamily="18" charset="0"/>
              </a:rPr>
              <a:t>3</a:t>
            </a:r>
            <a:r>
              <a:rPr lang="en-US" altLang="zh-CN" sz="2200" i="0">
                <a:latin typeface="Times New Roman" pitchFamily="18" charset="0"/>
              </a:rPr>
              <a:t>h(n-3)+2</a:t>
            </a:r>
            <a:r>
              <a:rPr lang="en-US" altLang="zh-CN" sz="2200" i="0" baseline="30000">
                <a:latin typeface="Times New Roman" pitchFamily="18" charset="0"/>
              </a:rPr>
              <a:t>2</a:t>
            </a:r>
            <a:r>
              <a:rPr lang="en-US" altLang="zh-CN" sz="2200" i="0">
                <a:latin typeface="Times New Roman" pitchFamily="18" charset="0"/>
              </a:rPr>
              <a:t>+2+1</a:t>
            </a:r>
          </a:p>
          <a:p>
            <a:pPr algn="just">
              <a:lnSpc>
                <a:spcPct val="115000"/>
              </a:lnSpc>
              <a:buClr>
                <a:srgbClr val="66FF33"/>
              </a:buClr>
            </a:pPr>
            <a:r>
              <a:rPr lang="en-US" altLang="zh-CN" sz="2200" i="0">
                <a:latin typeface="Times New Roman" pitchFamily="18" charset="0"/>
              </a:rPr>
              <a:t>                                       …</a:t>
            </a:r>
          </a:p>
          <a:p>
            <a:pPr algn="just">
              <a:lnSpc>
                <a:spcPct val="115000"/>
              </a:lnSpc>
              <a:buClr>
                <a:srgbClr val="66FF33"/>
              </a:buClr>
            </a:pPr>
            <a:r>
              <a:rPr lang="en-US" altLang="zh-CN" sz="2200" i="0">
                <a:latin typeface="Times New Roman" pitchFamily="18" charset="0"/>
              </a:rPr>
              <a:t>                              =2</a:t>
            </a:r>
            <a:r>
              <a:rPr lang="en-US" altLang="zh-CN" sz="2200" i="0" baseline="30000">
                <a:latin typeface="Times New Roman" pitchFamily="18" charset="0"/>
              </a:rPr>
              <a:t>n</a:t>
            </a:r>
            <a:r>
              <a:rPr lang="en-US" altLang="zh-CN" sz="2200" i="0">
                <a:latin typeface="Times New Roman" pitchFamily="18" charset="0"/>
              </a:rPr>
              <a:t>h(0)+2</a:t>
            </a:r>
            <a:r>
              <a:rPr lang="en-US" altLang="zh-CN" sz="2200" i="0" baseline="30000">
                <a:latin typeface="Times New Roman" pitchFamily="18" charset="0"/>
              </a:rPr>
              <a:t>n-1</a:t>
            </a:r>
            <a:r>
              <a:rPr lang="en-US" altLang="zh-CN" sz="2200" i="0">
                <a:latin typeface="Times New Roman" pitchFamily="18" charset="0"/>
              </a:rPr>
              <a:t>+ … +2</a:t>
            </a:r>
            <a:r>
              <a:rPr lang="en-US" altLang="zh-CN" sz="2200" i="0" baseline="30000">
                <a:latin typeface="Times New Roman" pitchFamily="18" charset="0"/>
              </a:rPr>
              <a:t>2</a:t>
            </a:r>
            <a:r>
              <a:rPr lang="en-US" altLang="zh-CN" sz="2200" i="0">
                <a:latin typeface="Times New Roman" pitchFamily="18" charset="0"/>
              </a:rPr>
              <a:t>+2+1</a:t>
            </a:r>
          </a:p>
          <a:p>
            <a:pPr algn="just">
              <a:lnSpc>
                <a:spcPct val="115000"/>
              </a:lnSpc>
              <a:buClr>
                <a:srgbClr val="66FF33"/>
              </a:buClr>
            </a:pPr>
            <a:r>
              <a:rPr lang="en-US" altLang="zh-CN" sz="2200" i="0">
                <a:latin typeface="Times New Roman" pitchFamily="18" charset="0"/>
              </a:rPr>
              <a:t>                              =2</a:t>
            </a:r>
            <a:r>
              <a:rPr lang="en-US" altLang="zh-CN" sz="2200" i="0" baseline="30000">
                <a:latin typeface="Times New Roman" pitchFamily="18" charset="0"/>
              </a:rPr>
              <a:t>n-1</a:t>
            </a:r>
            <a:r>
              <a:rPr lang="en-US" altLang="zh-CN" sz="2200" i="0">
                <a:latin typeface="Times New Roman" pitchFamily="18" charset="0"/>
              </a:rPr>
              <a:t>+ … +2</a:t>
            </a:r>
            <a:r>
              <a:rPr lang="en-US" altLang="zh-CN" sz="2200" i="0" baseline="30000">
                <a:latin typeface="Times New Roman" pitchFamily="18" charset="0"/>
              </a:rPr>
              <a:t>2</a:t>
            </a:r>
            <a:r>
              <a:rPr lang="en-US" altLang="zh-CN" sz="2200" i="0">
                <a:latin typeface="Times New Roman" pitchFamily="18" charset="0"/>
              </a:rPr>
              <a:t>+2+1=2</a:t>
            </a:r>
            <a:r>
              <a:rPr lang="en-US" altLang="zh-CN" sz="2200" i="0" baseline="30000">
                <a:latin typeface="Times New Roman" pitchFamily="18" charset="0"/>
              </a:rPr>
              <a:t>n</a:t>
            </a:r>
            <a:r>
              <a:rPr lang="en-US" altLang="zh-CN" sz="2200" i="0">
                <a:latin typeface="Times New Roman" pitchFamily="18" charset="0"/>
              </a:rPr>
              <a:t>-1</a:t>
            </a:r>
          </a:p>
        </p:txBody>
      </p:sp>
      <p:sp>
        <p:nvSpPr>
          <p:cNvPr id="32771"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smtClean="0">
                <a:solidFill>
                  <a:schemeClr val="tx1"/>
                </a:solidFill>
              </a:rPr>
              <a:t>梵天塔问题解法</a:t>
            </a:r>
          </a:p>
        </p:txBody>
      </p:sp>
      <p:sp>
        <p:nvSpPr>
          <p:cNvPr id="4" name="Rectangle 2"/>
          <p:cNvSpPr>
            <a:spLocks noChangeArrowheads="1"/>
          </p:cNvSpPr>
          <p:nvPr/>
        </p:nvSpPr>
        <p:spPr bwMode="auto">
          <a:xfrm>
            <a:off x="319088" y="4484688"/>
            <a:ext cx="7924800" cy="2192337"/>
          </a:xfrm>
          <a:prstGeom prst="rect">
            <a:avLst/>
          </a:prstGeom>
          <a:noFill/>
          <a:ln w="9525">
            <a:noFill/>
            <a:miter lim="800000"/>
            <a:headEnd/>
            <a:tailEnd/>
          </a:ln>
        </p:spPr>
        <p:txBody>
          <a:bodyPr>
            <a:spAutoFit/>
          </a:bodyPr>
          <a:lstStyle/>
          <a:p>
            <a:pPr algn="just">
              <a:lnSpc>
                <a:spcPct val="115000"/>
              </a:lnSpc>
              <a:buClr>
                <a:srgbClr val="66FF33"/>
              </a:buClr>
              <a:buFontTx/>
              <a:buChar char="•"/>
            </a:pPr>
            <a:r>
              <a:rPr lang="en-US" altLang="zh-CN" sz="2200" i="0">
                <a:solidFill>
                  <a:schemeClr val="folHlink"/>
                </a:solidFill>
                <a:latin typeface="Times New Roman" pitchFamily="18" charset="0"/>
              </a:rPr>
              <a:t> </a:t>
            </a:r>
            <a:r>
              <a:rPr lang="en-US" altLang="zh-CN" sz="2200" i="0">
                <a:latin typeface="Times New Roman" pitchFamily="18" charset="0"/>
              </a:rPr>
              <a:t>2</a:t>
            </a:r>
            <a:r>
              <a:rPr lang="en-US" altLang="zh-CN" sz="2200" i="0" baseline="30000">
                <a:latin typeface="Times New Roman" pitchFamily="18" charset="0"/>
              </a:rPr>
              <a:t>64</a:t>
            </a:r>
            <a:r>
              <a:rPr lang="en-US" altLang="zh-CN" sz="2200" i="0">
                <a:latin typeface="Times New Roman" pitchFamily="18" charset="0"/>
              </a:rPr>
              <a:t>-1=18446744073709551615</a:t>
            </a:r>
          </a:p>
          <a:p>
            <a:pPr algn="just">
              <a:lnSpc>
                <a:spcPct val="115000"/>
              </a:lnSpc>
              <a:buClr>
                <a:srgbClr val="66FF33"/>
              </a:buClr>
              <a:buFontTx/>
              <a:buChar char="•"/>
            </a:pPr>
            <a:r>
              <a:rPr lang="en-US" altLang="zh-CN" sz="2200" i="0">
                <a:latin typeface="Times New Roman" pitchFamily="18" charset="0"/>
              </a:rPr>
              <a:t> 1</a:t>
            </a:r>
            <a:r>
              <a:rPr lang="zh-CN" altLang="en-US" sz="2200" i="0">
                <a:latin typeface="Times New Roman" pitchFamily="18" charset="0"/>
              </a:rPr>
              <a:t>次</a:t>
            </a:r>
            <a:r>
              <a:rPr lang="en-US" altLang="zh-CN" sz="2200" i="0">
                <a:latin typeface="Times New Roman" pitchFamily="18" charset="0"/>
              </a:rPr>
              <a:t>/</a:t>
            </a:r>
            <a:r>
              <a:rPr lang="zh-CN" altLang="en-US" sz="2200" i="0">
                <a:latin typeface="Times New Roman" pitchFamily="18" charset="0"/>
              </a:rPr>
              <a:t>秒，</a:t>
            </a:r>
            <a:r>
              <a:rPr lang="en-US" altLang="zh-CN" sz="2200" i="0">
                <a:latin typeface="Times New Roman" pitchFamily="18" charset="0"/>
              </a:rPr>
              <a:t>2</a:t>
            </a:r>
            <a:r>
              <a:rPr lang="en-US" altLang="zh-CN" sz="2200" i="0" baseline="30000">
                <a:latin typeface="Times New Roman" pitchFamily="18" charset="0"/>
              </a:rPr>
              <a:t>64</a:t>
            </a:r>
            <a:r>
              <a:rPr lang="en-US" altLang="zh-CN" sz="2200" i="0">
                <a:latin typeface="Times New Roman" pitchFamily="18" charset="0"/>
              </a:rPr>
              <a:t>-1/31536000(</a:t>
            </a:r>
            <a:r>
              <a:rPr lang="zh-CN" altLang="en-US" sz="2200" i="0">
                <a:latin typeface="Times New Roman" pitchFamily="18" charset="0"/>
              </a:rPr>
              <a:t>秒</a:t>
            </a:r>
            <a:r>
              <a:rPr lang="en-US" altLang="zh-CN" sz="2200" i="0">
                <a:latin typeface="Times New Roman" pitchFamily="18" charset="0"/>
              </a:rPr>
              <a:t>)=5849</a:t>
            </a:r>
            <a:r>
              <a:rPr lang="zh-CN" altLang="en-US" sz="2200" i="0">
                <a:latin typeface="Times New Roman" pitchFamily="18" charset="0"/>
              </a:rPr>
              <a:t>亿年</a:t>
            </a:r>
            <a:r>
              <a:rPr lang="en-US" altLang="zh-CN" sz="2200" i="0">
                <a:latin typeface="Times New Roman" pitchFamily="18" charset="0"/>
              </a:rPr>
              <a:t>(</a:t>
            </a:r>
            <a:r>
              <a:rPr lang="zh-CN" altLang="en-US" sz="2200" i="0">
                <a:latin typeface="Times New Roman" pitchFamily="18" charset="0"/>
              </a:rPr>
              <a:t>世界末日</a:t>
            </a:r>
            <a:r>
              <a:rPr lang="en-US" altLang="zh-CN" sz="2200" i="0">
                <a:latin typeface="Times New Roman" pitchFamily="18" charset="0"/>
              </a:rPr>
              <a:t>)</a:t>
            </a:r>
          </a:p>
          <a:p>
            <a:pPr algn="just">
              <a:lnSpc>
                <a:spcPct val="115000"/>
              </a:lnSpc>
              <a:buClr>
                <a:srgbClr val="66FF33"/>
              </a:buClr>
              <a:buFontTx/>
              <a:buChar char="•"/>
            </a:pPr>
            <a:r>
              <a:rPr lang="en-US" altLang="zh-CN" sz="2200" i="0">
                <a:latin typeface="Times New Roman" pitchFamily="18" charset="0"/>
              </a:rPr>
              <a:t> 2</a:t>
            </a:r>
            <a:r>
              <a:rPr lang="en-US" altLang="zh-CN" sz="2200" i="0" baseline="30000">
                <a:latin typeface="Times New Roman" pitchFamily="18" charset="0"/>
              </a:rPr>
              <a:t>64</a:t>
            </a:r>
            <a:r>
              <a:rPr lang="en-US" altLang="zh-CN" sz="2200" i="0">
                <a:latin typeface="Times New Roman" pitchFamily="18" charset="0"/>
              </a:rPr>
              <a:t>-1/1000</a:t>
            </a:r>
            <a:r>
              <a:rPr lang="zh-CN" altLang="en-US" sz="2200" i="0">
                <a:latin typeface="Times New Roman" pitchFamily="18" charset="0"/>
              </a:rPr>
              <a:t>万次</a:t>
            </a:r>
            <a:r>
              <a:rPr lang="en-US" altLang="zh-CN" sz="2200" i="0">
                <a:latin typeface="Times New Roman" pitchFamily="18" charset="0"/>
              </a:rPr>
              <a:t>=58490</a:t>
            </a:r>
            <a:r>
              <a:rPr lang="zh-CN" altLang="en-US" sz="2200" i="0">
                <a:latin typeface="Times New Roman" pitchFamily="18" charset="0"/>
              </a:rPr>
              <a:t>年</a:t>
            </a:r>
          </a:p>
          <a:p>
            <a:pPr algn="just">
              <a:lnSpc>
                <a:spcPct val="115000"/>
              </a:lnSpc>
              <a:spcBef>
                <a:spcPts val="1200"/>
              </a:spcBef>
              <a:buClr>
                <a:srgbClr val="66FF33"/>
              </a:buClr>
            </a:pPr>
            <a:r>
              <a:rPr lang="zh-CN" altLang="en-US" sz="2200" i="0">
                <a:latin typeface="Times New Roman" pitchFamily="18" charset="0"/>
              </a:rPr>
              <a:t>                        </a:t>
            </a:r>
            <a:r>
              <a:rPr lang="zh-CN" altLang="en-US" sz="900" i="0">
                <a:latin typeface="Times New Roman" pitchFamily="18" charset="0"/>
              </a:rPr>
              <a:t>  </a:t>
            </a:r>
            <a:r>
              <a:rPr lang="zh-CN" altLang="en-US" sz="2200" i="0">
                <a:latin typeface="Times New Roman" pitchFamily="18" charset="0"/>
              </a:rPr>
              <a:t>能行问题 </a:t>
            </a:r>
            <a:r>
              <a:rPr lang="en-US" altLang="zh-CN" sz="2200" i="0">
                <a:latin typeface="Times New Roman" pitchFamily="18" charset="0"/>
              </a:rPr>
              <a:t>O(2</a:t>
            </a:r>
            <a:r>
              <a:rPr lang="en-US" altLang="zh-CN" sz="2200" i="0" baseline="30000">
                <a:latin typeface="Times New Roman" pitchFamily="18" charset="0"/>
              </a:rPr>
              <a:t>n</a:t>
            </a:r>
            <a:r>
              <a:rPr lang="en-US" altLang="zh-CN" sz="2200" i="0">
                <a:latin typeface="Times New Roman" pitchFamily="18" charset="0"/>
              </a:rPr>
              <a:t>)</a:t>
            </a:r>
          </a:p>
          <a:p>
            <a:pPr algn="just">
              <a:lnSpc>
                <a:spcPct val="115000"/>
              </a:lnSpc>
              <a:buClr>
                <a:srgbClr val="66FF33"/>
              </a:buClr>
            </a:pPr>
            <a:r>
              <a:rPr lang="en-US" altLang="zh-CN" sz="2200" i="0">
                <a:latin typeface="Times New Roman" pitchFamily="18" charset="0"/>
              </a:rPr>
              <a:t>                         P=</a:t>
            </a:r>
            <a:r>
              <a:rPr lang="zh-CN" altLang="en-US" sz="2200" i="0">
                <a:latin typeface="Times New Roman" pitchFamily="18" charset="0"/>
              </a:rPr>
              <a:t>？</a:t>
            </a:r>
            <a:r>
              <a:rPr lang="en-US" altLang="zh-CN" sz="2200" i="0">
                <a:latin typeface="Times New Roman" pitchFamily="18" charset="0"/>
              </a:rPr>
              <a:t>NP</a:t>
            </a:r>
            <a:r>
              <a:rPr lang="zh-CN" altLang="en-US" sz="2200" i="0">
                <a:latin typeface="Times New Roman" pitchFamily="18" charset="0"/>
              </a:rPr>
              <a:t>问题</a:t>
            </a:r>
            <a:endParaRPr lang="zh-CN" altLang="en-US" sz="2200" i="0">
              <a:latin typeface="Times New Roman" pitchFamily="18" charset="0"/>
              <a:sym typeface="Wingdings" pitchFamily="2" charset="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79388" y="152400"/>
            <a:ext cx="8640762" cy="6127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3</a:t>
            </a:r>
            <a:r>
              <a:rPr lang="zh-CN" altLang="en-US" smtClean="0"/>
              <a:t>、</a:t>
            </a:r>
            <a:r>
              <a:rPr lang="eu-ES" altLang="zh-CN" smtClean="0"/>
              <a:t>P</a:t>
            </a:r>
            <a:r>
              <a:rPr lang="zh-CN" altLang="eu-ES" smtClean="0"/>
              <a:t>类问题与</a:t>
            </a:r>
            <a:r>
              <a:rPr lang="eu-ES" altLang="zh-CN" smtClean="0"/>
              <a:t>NP</a:t>
            </a:r>
            <a:r>
              <a:rPr lang="zh-CN" altLang="eu-ES" smtClean="0"/>
              <a:t>类问题</a:t>
            </a:r>
            <a:endParaRPr lang="zh-CN" altLang="en-US" smtClean="0"/>
          </a:p>
        </p:txBody>
      </p:sp>
      <p:sp>
        <p:nvSpPr>
          <p:cNvPr id="3481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算法复杂性包括算法的空间以及时间两方面的复杂性问题，梵天塔问题主要讲的是</a:t>
            </a:r>
            <a:r>
              <a:rPr lang="zh-CN" altLang="en-US" smtClean="0">
                <a:solidFill>
                  <a:srgbClr val="FF0000"/>
                </a:solidFill>
              </a:rPr>
              <a:t>算法的时间复杂性</a:t>
            </a:r>
            <a:r>
              <a:rPr lang="zh-CN" altLang="en-US" smtClean="0"/>
              <a:t>。</a:t>
            </a:r>
          </a:p>
          <a:p>
            <a:pPr eaLnBrk="1" hangingPunct="1"/>
            <a:endParaRPr lang="en-US" altLang="zh-CN" smtClean="0"/>
          </a:p>
          <a:p>
            <a:pPr eaLnBrk="1" hangingPunct="1"/>
            <a:r>
              <a:rPr lang="zh-CN" altLang="en-US" smtClean="0"/>
              <a:t>将所有可以在多项式时间内求解的问题称为</a:t>
            </a:r>
            <a:r>
              <a:rPr lang="en-US" altLang="zh-CN" smtClean="0">
                <a:solidFill>
                  <a:srgbClr val="FF0000"/>
                </a:solidFill>
              </a:rPr>
              <a:t>P</a:t>
            </a:r>
            <a:r>
              <a:rPr lang="zh-CN" altLang="en-US" smtClean="0">
                <a:solidFill>
                  <a:srgbClr val="FF0000"/>
                </a:solidFill>
              </a:rPr>
              <a:t>类问题</a:t>
            </a:r>
            <a:r>
              <a:rPr lang="zh-CN" altLang="en-US" smtClean="0"/>
              <a:t>。</a:t>
            </a:r>
          </a:p>
          <a:p>
            <a:pPr eaLnBrk="1" hangingPunct="1"/>
            <a:endParaRPr lang="en-US" altLang="zh-CN" smtClean="0"/>
          </a:p>
          <a:p>
            <a:pPr eaLnBrk="1" hangingPunct="1"/>
            <a:r>
              <a:rPr lang="zh-CN" altLang="en-US" smtClean="0"/>
              <a:t>将所有在多项式时间内可以验证的问题称为</a:t>
            </a:r>
            <a:r>
              <a:rPr lang="en-US" altLang="zh-CN" smtClean="0">
                <a:solidFill>
                  <a:srgbClr val="FF0000"/>
                </a:solidFill>
              </a:rPr>
              <a:t>NP</a:t>
            </a:r>
            <a:r>
              <a:rPr lang="zh-CN" altLang="en-US" smtClean="0">
                <a:solidFill>
                  <a:srgbClr val="FF0000"/>
                </a:solidFill>
              </a:rPr>
              <a:t>类问题</a:t>
            </a:r>
            <a:r>
              <a:rPr lang="zh-CN" altLang="en-US" smtClean="0"/>
              <a:t>。</a:t>
            </a:r>
          </a:p>
          <a:p>
            <a:pPr eaLnBrk="1" hangingPunct="1"/>
            <a:endParaRPr lang="zh-CN" altLang="en-US" smtClean="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50825" y="115888"/>
            <a:ext cx="8424863" cy="647700"/>
          </a:xfrm>
          <a:prstGeom prst="rect">
            <a:avLst/>
          </a:prstGeom>
          <a:noFill/>
          <a:ln w="9525">
            <a:noFill/>
            <a:miter lim="800000"/>
            <a:headEnd/>
            <a:tailEnd/>
          </a:ln>
        </p:spPr>
        <p:txBody>
          <a:bodyPr>
            <a:spAutoFit/>
          </a:bodyPr>
          <a:lstStyle/>
          <a:p>
            <a:pPr eaLnBrk="1" hangingPunct="1">
              <a:defRPr/>
            </a:pPr>
            <a:r>
              <a:rPr lang="eu-ES" altLang="zh-CN" sz="3600" i="0" dirty="0">
                <a:effectLst>
                  <a:outerShdw blurRad="38100" dist="38100" dir="2700000" algn="tl">
                    <a:srgbClr val="C0C0C0"/>
                  </a:outerShdw>
                </a:effectLst>
                <a:latin typeface="Times New Roman" pitchFamily="18" charset="0"/>
                <a:ea typeface="黑体" pitchFamily="2" charset="-122"/>
                <a:cs typeface="+mj-cs"/>
              </a:rPr>
              <a:t>P</a:t>
            </a:r>
            <a:r>
              <a:rPr lang="zh-CN" altLang="eu-ES" sz="3600" i="0" dirty="0">
                <a:effectLst>
                  <a:outerShdw blurRad="38100" dist="38100" dir="2700000" algn="tl">
                    <a:srgbClr val="C0C0C0"/>
                  </a:outerShdw>
                </a:effectLst>
                <a:latin typeface="Times New Roman" pitchFamily="18" charset="0"/>
                <a:ea typeface="黑体" pitchFamily="2" charset="-122"/>
                <a:cs typeface="+mj-cs"/>
              </a:rPr>
              <a:t>类问题与</a:t>
            </a:r>
            <a:r>
              <a:rPr lang="eu-ES" altLang="zh-CN" sz="3600" i="0" dirty="0">
                <a:effectLst>
                  <a:outerShdw blurRad="38100" dist="38100" dir="2700000" algn="tl">
                    <a:srgbClr val="C0C0C0"/>
                  </a:outerShdw>
                </a:effectLst>
                <a:latin typeface="Times New Roman" pitchFamily="18" charset="0"/>
                <a:ea typeface="黑体" pitchFamily="2" charset="-122"/>
                <a:cs typeface="+mj-cs"/>
              </a:rPr>
              <a:t>NP</a:t>
            </a:r>
            <a:r>
              <a:rPr lang="zh-CN" altLang="eu-ES" sz="3600" i="0" dirty="0">
                <a:effectLst>
                  <a:outerShdw blurRad="38100" dist="38100" dir="2700000" algn="tl">
                    <a:srgbClr val="C0C0C0"/>
                  </a:outerShdw>
                </a:effectLst>
                <a:latin typeface="Times New Roman" pitchFamily="18" charset="0"/>
                <a:ea typeface="黑体" pitchFamily="2" charset="-122"/>
                <a:cs typeface="+mj-cs"/>
              </a:rPr>
              <a:t>类问题</a:t>
            </a:r>
            <a:endParaRPr lang="zh-CN" altLang="en-US" sz="3600" i="0" dirty="0">
              <a:effectLst>
                <a:outerShdw blurRad="38100" dist="38100" dir="2700000" algn="tl">
                  <a:srgbClr val="C0C0C0"/>
                </a:outerShdw>
              </a:effectLst>
              <a:latin typeface="Times New Roman" pitchFamily="18" charset="0"/>
              <a:ea typeface="黑体" pitchFamily="2" charset="-122"/>
              <a:cs typeface="+mj-cs"/>
            </a:endParaRPr>
          </a:p>
        </p:txBody>
      </p:sp>
      <p:sp>
        <p:nvSpPr>
          <p:cNvPr id="189443" name="Rectangle 3"/>
          <p:cNvSpPr>
            <a:spLocks noChangeArrowheads="1"/>
          </p:cNvSpPr>
          <p:nvPr/>
        </p:nvSpPr>
        <p:spPr bwMode="auto">
          <a:xfrm>
            <a:off x="539750" y="1773238"/>
            <a:ext cx="8604250" cy="3416300"/>
          </a:xfrm>
          <a:prstGeom prst="rect">
            <a:avLst/>
          </a:prstGeom>
          <a:noFill/>
          <a:ln w="9525">
            <a:noFill/>
            <a:miter lim="800000"/>
            <a:headEnd/>
            <a:tailEnd/>
          </a:ln>
          <a:effectLst/>
        </p:spPr>
        <p:txBody>
          <a:bodyPr>
            <a:spAutoFit/>
          </a:bodyPr>
          <a:lstStyle/>
          <a:p>
            <a:pPr algn="just">
              <a:lnSpc>
                <a:spcPct val="150000"/>
              </a:lnSpc>
              <a:buClr>
                <a:srgbClr val="66FF33"/>
              </a:buClr>
              <a:defRPr/>
            </a:pPr>
            <a:r>
              <a:rPr lang="zh-CN" altLang="en-US" sz="2400" i="0" dirty="0">
                <a:solidFill>
                  <a:srgbClr val="0000FF"/>
                </a:solidFill>
                <a:latin typeface="Times New Roman" pitchFamily="18" charset="0"/>
              </a:rPr>
              <a:t>问题的引入</a:t>
            </a:r>
            <a:r>
              <a:rPr lang="en-US" altLang="zh-CN" sz="2400" i="0" dirty="0">
                <a:solidFill>
                  <a:srgbClr val="0000FF"/>
                </a:solidFill>
                <a:latin typeface="Times New Roman" pitchFamily="18" charset="0"/>
              </a:rPr>
              <a:t>——</a:t>
            </a:r>
            <a:r>
              <a:rPr lang="zh-CN" altLang="en-US" sz="2400" i="0" dirty="0">
                <a:solidFill>
                  <a:srgbClr val="0000FF"/>
                </a:solidFill>
                <a:latin typeface="Times New Roman" pitchFamily="18" charset="0"/>
              </a:rPr>
              <a:t>国王求婚 问题</a:t>
            </a:r>
          </a:p>
          <a:p>
            <a:pPr algn="just">
              <a:lnSpc>
                <a:spcPct val="150000"/>
              </a:lnSpc>
              <a:buClr>
                <a:srgbClr val="66FF33"/>
              </a:buClr>
              <a:defRPr/>
            </a:pPr>
            <a:r>
              <a:rPr lang="zh-CN" altLang="en-US" sz="2400" i="0" dirty="0"/>
              <a:t>求出</a:t>
            </a:r>
            <a:r>
              <a:rPr lang="en-US" altLang="zh-CN" sz="2400" i="0" dirty="0"/>
              <a:t>48 770 428 433 377 171 </a:t>
            </a:r>
            <a:r>
              <a:rPr lang="zh-CN" altLang="en-US" sz="2400" i="0" dirty="0"/>
              <a:t>（</a:t>
            </a:r>
            <a:r>
              <a:rPr lang="en-US" altLang="zh-CN" sz="2400" i="0" dirty="0"/>
              <a:t>17</a:t>
            </a:r>
            <a:r>
              <a:rPr lang="zh-CN" altLang="en-US" sz="2400" i="0" dirty="0"/>
              <a:t>位数）的一个真因子。</a:t>
            </a:r>
            <a:r>
              <a:rPr lang="zh-CN" altLang="en-US" sz="2400" i="0" dirty="0">
                <a:effectLst>
                  <a:outerShdw blurRad="38100" dist="38100" dir="2700000" algn="tl">
                    <a:srgbClr val="C0C0C0"/>
                  </a:outerShdw>
                </a:effectLst>
              </a:rPr>
              <a:t> </a:t>
            </a:r>
          </a:p>
          <a:p>
            <a:pPr algn="just">
              <a:lnSpc>
                <a:spcPct val="150000"/>
              </a:lnSpc>
              <a:buClr>
                <a:srgbClr val="66FF33"/>
              </a:buClr>
              <a:defRPr/>
            </a:pPr>
            <a:r>
              <a:rPr lang="zh-CN" altLang="en-US" sz="2400" i="0" dirty="0">
                <a:latin typeface="Times New Roman" pitchFamily="18" charset="0"/>
              </a:rPr>
              <a:t>算法</a:t>
            </a:r>
            <a:r>
              <a:rPr lang="en-US" altLang="zh-CN" sz="2400" i="0" dirty="0">
                <a:latin typeface="Times New Roman" pitchFamily="18" charset="0"/>
              </a:rPr>
              <a:t>1</a:t>
            </a:r>
            <a:r>
              <a:rPr lang="zh-CN" altLang="en-US" sz="2400" i="0" dirty="0">
                <a:latin typeface="Times New Roman" pitchFamily="18" charset="0"/>
              </a:rPr>
              <a:t>：从</a:t>
            </a:r>
            <a:r>
              <a:rPr lang="en-US" altLang="zh-CN" sz="2400" i="0" dirty="0">
                <a:latin typeface="Times New Roman" pitchFamily="18" charset="0"/>
              </a:rPr>
              <a:t>2</a:t>
            </a:r>
            <a:r>
              <a:rPr lang="zh-CN" altLang="en-US" sz="2400" i="0" dirty="0">
                <a:latin typeface="Times New Roman" pitchFamily="18" charset="0"/>
              </a:rPr>
              <a:t>开始逐个除，一秒一个，一天算</a:t>
            </a:r>
            <a:r>
              <a:rPr lang="en-US" altLang="zh-CN" sz="2400" i="0" dirty="0">
                <a:latin typeface="Times New Roman" pitchFamily="18" charset="0"/>
              </a:rPr>
              <a:t>86400</a:t>
            </a:r>
            <a:r>
              <a:rPr lang="zh-CN" altLang="en-US" sz="2400" i="0" dirty="0">
                <a:latin typeface="Times New Roman" pitchFamily="18" charset="0"/>
              </a:rPr>
              <a:t>个</a:t>
            </a:r>
            <a:endParaRPr lang="en-US" altLang="zh-CN" sz="2400" i="0" dirty="0">
              <a:latin typeface="Times New Roman" pitchFamily="18" charset="0"/>
            </a:endParaRPr>
          </a:p>
          <a:p>
            <a:pPr algn="just">
              <a:lnSpc>
                <a:spcPct val="150000"/>
              </a:lnSpc>
              <a:buClr>
                <a:srgbClr val="66FF33"/>
              </a:buClr>
              <a:defRPr/>
            </a:pPr>
            <a:r>
              <a:rPr lang="zh-CN" altLang="en-US" sz="2400" i="0" dirty="0"/>
              <a:t>       答案：</a:t>
            </a:r>
            <a:r>
              <a:rPr lang="en-US" altLang="zh-CN" sz="2400" i="0" dirty="0"/>
              <a:t>223 092 827</a:t>
            </a:r>
            <a:r>
              <a:rPr lang="zh-CN" altLang="en-US" sz="2400" i="0" dirty="0"/>
              <a:t>。</a:t>
            </a:r>
            <a:endParaRPr lang="en-US" altLang="zh-CN" sz="2400" i="0" dirty="0">
              <a:latin typeface="Times New Roman" pitchFamily="18" charset="0"/>
            </a:endParaRPr>
          </a:p>
          <a:p>
            <a:pPr algn="just">
              <a:lnSpc>
                <a:spcPct val="150000"/>
              </a:lnSpc>
              <a:buClr>
                <a:srgbClr val="66FF33"/>
              </a:buClr>
              <a:defRPr/>
            </a:pPr>
            <a:r>
              <a:rPr lang="zh-CN" altLang="en-US" sz="2400" i="0" dirty="0">
                <a:latin typeface="Times New Roman" pitchFamily="18" charset="0"/>
              </a:rPr>
              <a:t>算法</a:t>
            </a:r>
            <a:r>
              <a:rPr lang="en-US" altLang="zh-CN" sz="2400" i="0" dirty="0">
                <a:latin typeface="Times New Roman" pitchFamily="18" charset="0"/>
              </a:rPr>
              <a:t>2</a:t>
            </a:r>
            <a:r>
              <a:rPr lang="zh-CN" altLang="en-US" sz="2400" i="0" dirty="0">
                <a:latin typeface="Times New Roman" pitchFamily="18" charset="0"/>
              </a:rPr>
              <a:t>：最小的真因子不会超过</a:t>
            </a:r>
            <a:r>
              <a:rPr lang="en-US" altLang="zh-CN" sz="2400" i="0" dirty="0">
                <a:latin typeface="Times New Roman" pitchFamily="18" charset="0"/>
              </a:rPr>
              <a:t>9</a:t>
            </a:r>
            <a:r>
              <a:rPr lang="zh-CN" altLang="en-US" sz="2400" i="0" dirty="0">
                <a:latin typeface="Times New Roman" pitchFamily="18" charset="0"/>
              </a:rPr>
              <a:t>位，全民动员</a:t>
            </a:r>
          </a:p>
          <a:p>
            <a:pPr>
              <a:lnSpc>
                <a:spcPct val="150000"/>
              </a:lnSpc>
              <a:buClr>
                <a:srgbClr val="66FF33"/>
              </a:buClr>
              <a:defRPr/>
            </a:pPr>
            <a:r>
              <a:rPr lang="zh-CN" altLang="en-US" sz="2400" i="0" dirty="0">
                <a:latin typeface="Times New Roman" pitchFamily="18" charset="0"/>
              </a:rPr>
              <a:t>               串行与并行，时间与空间，折衷</a:t>
            </a:r>
          </a:p>
        </p:txBody>
      </p:sp>
      <p:sp>
        <p:nvSpPr>
          <p:cNvPr id="35844" name="Rectangle 11"/>
          <p:cNvSpPr>
            <a:spLocks noChangeArrowheads="1"/>
          </p:cNvSpPr>
          <p:nvPr/>
        </p:nvSpPr>
        <p:spPr bwMode="auto">
          <a:xfrm>
            <a:off x="274638" y="1317625"/>
            <a:ext cx="8545512" cy="400050"/>
          </a:xfrm>
          <a:prstGeom prst="rect">
            <a:avLst/>
          </a:prstGeom>
          <a:noFill/>
          <a:ln w="9525">
            <a:noFill/>
            <a:miter lim="800000"/>
            <a:headEnd/>
            <a:tailEnd/>
          </a:ln>
        </p:spPr>
        <p:txBody>
          <a:bodyPr>
            <a:spAutoFit/>
          </a:bodyPr>
          <a:lstStyle/>
          <a:p>
            <a:pPr marL="469900" indent="-469900" eaLnBrk="1" hangingPunct="1"/>
            <a:r>
              <a:rPr lang="zh-CN" altLang="en-US" i="0"/>
              <a:t>证比求易问题</a:t>
            </a:r>
          </a:p>
        </p:txBody>
      </p:sp>
    </p:spTree>
  </p:cSld>
  <p:clrMapOvr>
    <a:masterClrMapping/>
  </p:clrMapOvr>
  <p:transition spd="med">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339725"/>
            <a:ext cx="8893175" cy="461963"/>
          </a:xfrm>
          <a:prstGeom prst="rect">
            <a:avLst/>
          </a:prstGeom>
          <a:noFill/>
          <a:ln w="9525">
            <a:noFill/>
            <a:miter lim="800000"/>
            <a:headEnd/>
            <a:tailEnd/>
          </a:ln>
        </p:spPr>
        <p:txBody>
          <a:bodyPr>
            <a:spAutoFit/>
          </a:bodyPr>
          <a:lstStyle/>
          <a:p>
            <a:pPr algn="just">
              <a:buClr>
                <a:srgbClr val="66FF33"/>
              </a:buClr>
              <a:buFont typeface="Wingdings" pitchFamily="2" charset="2"/>
              <a:buNone/>
              <a:defRPr/>
            </a:pPr>
            <a:r>
              <a:rPr lang="zh-CN" altLang="en-US" sz="2400" i="0" dirty="0">
                <a:effectLst>
                  <a:outerShdw blurRad="38100" dist="38100" dir="2700000" algn="tl">
                    <a:srgbClr val="C0C0C0"/>
                  </a:outerShdw>
                </a:effectLst>
                <a:latin typeface="Times New Roman" pitchFamily="18" charset="0"/>
                <a:ea typeface="黑体" pitchFamily="2" charset="-122"/>
                <a:cs typeface="+mj-cs"/>
              </a:rPr>
              <a:t> </a:t>
            </a:r>
            <a:r>
              <a:rPr lang="en-US" altLang="zh-CN" sz="2400" i="0" dirty="0">
                <a:effectLst>
                  <a:outerShdw blurRad="38100" dist="38100" dir="2700000" algn="tl">
                    <a:srgbClr val="C0C0C0"/>
                  </a:outerShdw>
                </a:effectLst>
                <a:latin typeface="Times New Roman" pitchFamily="18" charset="0"/>
                <a:ea typeface="黑体" pitchFamily="2" charset="-122"/>
                <a:cs typeface="+mj-cs"/>
              </a:rPr>
              <a:t>4 </a:t>
            </a:r>
            <a:r>
              <a:rPr lang="zh-CN" altLang="eu-ES" sz="2400" i="0" dirty="0">
                <a:effectLst>
                  <a:outerShdw blurRad="38100" dist="38100" dir="2700000" algn="tl">
                    <a:srgbClr val="C0C0C0"/>
                  </a:outerShdw>
                </a:effectLst>
                <a:latin typeface="Times New Roman" pitchFamily="18" charset="0"/>
                <a:ea typeface="黑体" pitchFamily="2" charset="-122"/>
                <a:cs typeface="+mj-cs"/>
              </a:rPr>
              <a:t>旅行商（货郎担）问题</a:t>
            </a:r>
            <a:r>
              <a:rPr lang="zh-CN" altLang="eu-ES" sz="2400" i="0" dirty="0">
                <a:latin typeface="Times New Roman" pitchFamily="18" charset="0"/>
              </a:rPr>
              <a:t>  </a:t>
            </a:r>
            <a:r>
              <a:rPr lang="en-US" altLang="zh-CN" sz="2400" i="0" dirty="0">
                <a:latin typeface="Times New Roman" pitchFamily="18" charset="0"/>
              </a:rPr>
              <a:t>(</a:t>
            </a:r>
            <a:r>
              <a:rPr lang="eu-ES" altLang="zh-CN" sz="2400" i="0" dirty="0">
                <a:latin typeface="Times New Roman" pitchFamily="18" charset="0"/>
              </a:rPr>
              <a:t>Traveling Salesman Problem</a:t>
            </a:r>
            <a:r>
              <a:rPr lang="zh-CN" altLang="eu-ES" sz="2400" i="0" dirty="0">
                <a:latin typeface="Times New Roman" pitchFamily="18" charset="0"/>
              </a:rPr>
              <a:t>，</a:t>
            </a:r>
            <a:r>
              <a:rPr lang="eu-ES" altLang="zh-CN" sz="2400" i="0" dirty="0">
                <a:latin typeface="Times New Roman" pitchFamily="18" charset="0"/>
              </a:rPr>
              <a:t>TSP)</a:t>
            </a:r>
            <a:endParaRPr lang="zh-CN" altLang="eu-ES" sz="2400" i="0" dirty="0">
              <a:latin typeface="Times New Roman" pitchFamily="18" charset="0"/>
            </a:endParaRPr>
          </a:p>
        </p:txBody>
      </p:sp>
      <p:sp>
        <p:nvSpPr>
          <p:cNvPr id="37891" name="Rectangle 3"/>
          <p:cNvSpPr>
            <a:spLocks noChangeArrowheads="1"/>
          </p:cNvSpPr>
          <p:nvPr/>
        </p:nvSpPr>
        <p:spPr bwMode="auto">
          <a:xfrm>
            <a:off x="685800" y="4343400"/>
            <a:ext cx="8458200" cy="1317625"/>
          </a:xfrm>
          <a:prstGeom prst="rect">
            <a:avLst/>
          </a:prstGeom>
          <a:noFill/>
          <a:ln w="9525">
            <a:noFill/>
            <a:miter lim="800000"/>
            <a:headEnd/>
            <a:tailEnd/>
          </a:ln>
        </p:spPr>
        <p:txBody>
          <a:bodyPr>
            <a:spAutoFit/>
          </a:bodyPr>
          <a:lstStyle/>
          <a:p>
            <a:pPr algn="just">
              <a:lnSpc>
                <a:spcPct val="180000"/>
              </a:lnSpc>
              <a:spcAft>
                <a:spcPts val="1200"/>
              </a:spcAft>
              <a:buClr>
                <a:srgbClr val="66FF33"/>
              </a:buClr>
            </a:pPr>
            <a:r>
              <a:rPr lang="zh-CN" altLang="en-US" sz="2400" i="0">
                <a:latin typeface="Times New Roman" pitchFamily="18" charset="0"/>
              </a:rPr>
              <a:t>经且只经每个城市一次，回到出发点，路程</a:t>
            </a:r>
            <a:r>
              <a:rPr lang="zh-CN" altLang="eu-ES" sz="2400" i="0">
                <a:latin typeface="Times New Roman" pitchFamily="18" charset="0"/>
              </a:rPr>
              <a:t>(</a:t>
            </a:r>
            <a:r>
              <a:rPr lang="zh-CN" altLang="en-US" sz="2400" i="0">
                <a:latin typeface="Times New Roman" pitchFamily="18" charset="0"/>
              </a:rPr>
              <a:t>费用</a:t>
            </a:r>
            <a:r>
              <a:rPr lang="zh-CN" altLang="eu-ES" sz="2400" i="0">
                <a:latin typeface="Times New Roman" pitchFamily="18" charset="0"/>
              </a:rPr>
              <a:t>)</a:t>
            </a:r>
            <a:r>
              <a:rPr lang="zh-CN" altLang="en-US" sz="2400" i="0">
                <a:latin typeface="Times New Roman" pitchFamily="18" charset="0"/>
              </a:rPr>
              <a:t>最短</a:t>
            </a:r>
            <a:r>
              <a:rPr lang="zh-CN" altLang="eu-ES" sz="2400" i="0">
                <a:latin typeface="Times New Roman" pitchFamily="18" charset="0"/>
              </a:rPr>
              <a:t>(</a:t>
            </a:r>
            <a:r>
              <a:rPr lang="zh-CN" altLang="en-US" sz="2400" i="0">
                <a:latin typeface="Times New Roman" pitchFamily="18" charset="0"/>
              </a:rPr>
              <a:t>少</a:t>
            </a:r>
            <a:r>
              <a:rPr lang="zh-CN" altLang="eu-ES" sz="2400" i="0">
                <a:latin typeface="Times New Roman" pitchFamily="18" charset="0"/>
              </a:rPr>
              <a:t>)</a:t>
            </a:r>
            <a:endParaRPr lang="en-US" altLang="zh-CN" sz="2400" i="0">
              <a:latin typeface="Times New Roman" pitchFamily="18" charset="0"/>
            </a:endParaRPr>
          </a:p>
          <a:p>
            <a:pPr eaLnBrk="1" hangingPunct="1">
              <a:buFont typeface="Wingdings" pitchFamily="2" charset="2"/>
              <a:buNone/>
            </a:pPr>
            <a:r>
              <a:rPr lang="zh-CN" altLang="en-US" sz="2400" i="0"/>
              <a:t>旅行商（货郎担）问题是比哈密尔顿回路更强约束的问题</a:t>
            </a:r>
            <a:endParaRPr lang="zh-CN" altLang="eu-ES" sz="2400" i="0">
              <a:latin typeface="Times New Roman" pitchFamily="18" charset="0"/>
            </a:endParaRPr>
          </a:p>
        </p:txBody>
      </p:sp>
      <p:grpSp>
        <p:nvGrpSpPr>
          <p:cNvPr id="37892" name="Group 4"/>
          <p:cNvGrpSpPr>
            <a:grpSpLocks/>
          </p:cNvGrpSpPr>
          <p:nvPr/>
        </p:nvGrpSpPr>
        <p:grpSpPr bwMode="auto">
          <a:xfrm>
            <a:off x="1752600" y="1628775"/>
            <a:ext cx="5143500" cy="2362200"/>
            <a:chOff x="1104" y="1200"/>
            <a:chExt cx="3240" cy="1488"/>
          </a:xfrm>
        </p:grpSpPr>
        <p:sp>
          <p:nvSpPr>
            <p:cNvPr id="207877" name="Line 5"/>
            <p:cNvSpPr>
              <a:spLocks noChangeShapeType="1"/>
            </p:cNvSpPr>
            <p:nvPr/>
          </p:nvSpPr>
          <p:spPr bwMode="auto">
            <a:xfrm>
              <a:off x="1504" y="1944"/>
              <a:ext cx="2448" cy="0"/>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7878" name="Line 6"/>
            <p:cNvSpPr>
              <a:spLocks noChangeShapeType="1"/>
            </p:cNvSpPr>
            <p:nvPr/>
          </p:nvSpPr>
          <p:spPr bwMode="auto">
            <a:xfrm flipV="1">
              <a:off x="2736" y="1584"/>
              <a:ext cx="0" cy="720"/>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7895" name="Oval 7"/>
            <p:cNvSpPr>
              <a:spLocks noChangeArrowheads="1"/>
            </p:cNvSpPr>
            <p:nvPr/>
          </p:nvSpPr>
          <p:spPr bwMode="auto">
            <a:xfrm>
              <a:off x="2544" y="1200"/>
              <a:ext cx="384" cy="384"/>
            </a:xfrm>
            <a:prstGeom prst="ellipse">
              <a:avLst/>
            </a:prstGeom>
            <a:noFill/>
            <a:ln w="38100">
              <a:solidFill>
                <a:srgbClr val="00FF00"/>
              </a:solidFill>
              <a:round/>
              <a:headEnd/>
              <a:tailEnd/>
            </a:ln>
          </p:spPr>
          <p:txBody>
            <a:bodyPr wrap="none" anchor="ctr"/>
            <a:lstStyle/>
            <a:p>
              <a:pPr algn="ctr" eaLnBrk="1" hangingPunct="1"/>
              <a:r>
                <a:rPr lang="en-US" altLang="zh-CN" sz="2400">
                  <a:latin typeface="Times New Roman" pitchFamily="18" charset="0"/>
                </a:rPr>
                <a:t>B</a:t>
              </a:r>
            </a:p>
          </p:txBody>
        </p:sp>
        <p:sp>
          <p:nvSpPr>
            <p:cNvPr id="37896" name="Oval 8"/>
            <p:cNvSpPr>
              <a:spLocks noChangeArrowheads="1"/>
            </p:cNvSpPr>
            <p:nvPr/>
          </p:nvSpPr>
          <p:spPr bwMode="auto">
            <a:xfrm>
              <a:off x="2544" y="2304"/>
              <a:ext cx="384" cy="384"/>
            </a:xfrm>
            <a:prstGeom prst="ellipse">
              <a:avLst/>
            </a:prstGeom>
            <a:noFill/>
            <a:ln w="38100">
              <a:solidFill>
                <a:srgbClr val="00FF00"/>
              </a:solidFill>
              <a:round/>
              <a:headEnd/>
              <a:tailEnd/>
            </a:ln>
          </p:spPr>
          <p:txBody>
            <a:bodyPr wrap="none" anchor="ctr"/>
            <a:lstStyle/>
            <a:p>
              <a:pPr algn="ctr" eaLnBrk="1" hangingPunct="1"/>
              <a:r>
                <a:rPr lang="eu-ES" altLang="zh-CN" sz="2400">
                  <a:latin typeface="Times New Roman" pitchFamily="18" charset="0"/>
                </a:rPr>
                <a:t>D</a:t>
              </a:r>
              <a:endParaRPr lang="en-US" altLang="zh-CN" sz="2400">
                <a:latin typeface="Times New Roman" pitchFamily="18" charset="0"/>
              </a:endParaRPr>
            </a:p>
          </p:txBody>
        </p:sp>
        <p:sp>
          <p:nvSpPr>
            <p:cNvPr id="37897" name="Oval 9"/>
            <p:cNvSpPr>
              <a:spLocks noChangeArrowheads="1"/>
            </p:cNvSpPr>
            <p:nvPr/>
          </p:nvSpPr>
          <p:spPr bwMode="auto">
            <a:xfrm>
              <a:off x="1104" y="1752"/>
              <a:ext cx="384" cy="384"/>
            </a:xfrm>
            <a:prstGeom prst="ellipse">
              <a:avLst/>
            </a:prstGeom>
            <a:noFill/>
            <a:ln w="38100">
              <a:solidFill>
                <a:srgbClr val="00FF00"/>
              </a:solidFill>
              <a:round/>
              <a:headEnd/>
              <a:tailEnd/>
            </a:ln>
          </p:spPr>
          <p:txBody>
            <a:bodyPr wrap="none" anchor="ctr"/>
            <a:lstStyle/>
            <a:p>
              <a:pPr algn="ctr" eaLnBrk="1" hangingPunct="1"/>
              <a:r>
                <a:rPr lang="eu-ES" altLang="zh-CN" sz="2400">
                  <a:latin typeface="Times New Roman" pitchFamily="18" charset="0"/>
                </a:rPr>
                <a:t>A</a:t>
              </a:r>
              <a:endParaRPr lang="en-US" altLang="zh-CN" sz="2400">
                <a:latin typeface="Times New Roman" pitchFamily="18" charset="0"/>
              </a:endParaRPr>
            </a:p>
          </p:txBody>
        </p:sp>
        <p:sp>
          <p:nvSpPr>
            <p:cNvPr id="37898" name="Oval 10"/>
            <p:cNvSpPr>
              <a:spLocks noChangeArrowheads="1"/>
            </p:cNvSpPr>
            <p:nvPr/>
          </p:nvSpPr>
          <p:spPr bwMode="auto">
            <a:xfrm>
              <a:off x="3960" y="1752"/>
              <a:ext cx="384" cy="384"/>
            </a:xfrm>
            <a:prstGeom prst="ellipse">
              <a:avLst/>
            </a:prstGeom>
            <a:noFill/>
            <a:ln w="38100">
              <a:solidFill>
                <a:srgbClr val="00FF00"/>
              </a:solidFill>
              <a:round/>
              <a:headEnd/>
              <a:tailEnd/>
            </a:ln>
          </p:spPr>
          <p:txBody>
            <a:bodyPr wrap="none" anchor="ctr"/>
            <a:lstStyle/>
            <a:p>
              <a:pPr algn="ctr" eaLnBrk="1" hangingPunct="1"/>
              <a:r>
                <a:rPr lang="eu-ES" altLang="zh-CN" sz="2400">
                  <a:latin typeface="Times New Roman" pitchFamily="18" charset="0"/>
                </a:rPr>
                <a:t>C</a:t>
              </a:r>
              <a:endParaRPr lang="en-US" altLang="zh-CN" sz="2400">
                <a:latin typeface="Times New Roman" pitchFamily="18" charset="0"/>
              </a:endParaRPr>
            </a:p>
          </p:txBody>
        </p:sp>
        <p:sp>
          <p:nvSpPr>
            <p:cNvPr id="207883" name="Line 11"/>
            <p:cNvSpPr>
              <a:spLocks noChangeShapeType="1"/>
            </p:cNvSpPr>
            <p:nvPr/>
          </p:nvSpPr>
          <p:spPr bwMode="auto">
            <a:xfrm flipV="1">
              <a:off x="1488" y="1411"/>
              <a:ext cx="1056" cy="461"/>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7884" name="Line 12"/>
            <p:cNvSpPr>
              <a:spLocks noChangeShapeType="1"/>
            </p:cNvSpPr>
            <p:nvPr/>
          </p:nvSpPr>
          <p:spPr bwMode="auto">
            <a:xfrm>
              <a:off x="1488" y="2035"/>
              <a:ext cx="1056" cy="461"/>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37901" name="Group 13"/>
            <p:cNvGrpSpPr>
              <a:grpSpLocks/>
            </p:cNvGrpSpPr>
            <p:nvPr/>
          </p:nvGrpSpPr>
          <p:grpSpPr bwMode="auto">
            <a:xfrm flipH="1">
              <a:off x="2928" y="1411"/>
              <a:ext cx="1056" cy="1085"/>
              <a:chOff x="2496" y="1411"/>
              <a:chExt cx="1056" cy="1085"/>
            </a:xfrm>
          </p:grpSpPr>
          <p:sp>
            <p:nvSpPr>
              <p:cNvPr id="207886" name="Line 14"/>
              <p:cNvSpPr>
                <a:spLocks noChangeShapeType="1"/>
              </p:cNvSpPr>
              <p:nvPr/>
            </p:nvSpPr>
            <p:spPr bwMode="auto">
              <a:xfrm flipV="1">
                <a:off x="2496" y="1411"/>
                <a:ext cx="1056" cy="461"/>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7887" name="Line 15"/>
              <p:cNvSpPr>
                <a:spLocks noChangeShapeType="1"/>
              </p:cNvSpPr>
              <p:nvPr/>
            </p:nvSpPr>
            <p:spPr bwMode="auto">
              <a:xfrm>
                <a:off x="2496" y="2035"/>
                <a:ext cx="1056" cy="461"/>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37902" name="Text Box 16"/>
            <p:cNvSpPr txBox="1">
              <a:spLocks noChangeArrowheads="1"/>
            </p:cNvSpPr>
            <p:nvPr/>
          </p:nvSpPr>
          <p:spPr bwMode="auto">
            <a:xfrm>
              <a:off x="1776" y="1344"/>
              <a:ext cx="336" cy="288"/>
            </a:xfrm>
            <a:prstGeom prst="rect">
              <a:avLst/>
            </a:prstGeom>
            <a:noFill/>
            <a:ln w="38100">
              <a:noFill/>
              <a:miter lim="800000"/>
              <a:headEnd/>
              <a:tailEnd/>
            </a:ln>
          </p:spPr>
          <p:txBody>
            <a:bodyPr>
              <a:spAutoFit/>
            </a:bodyPr>
            <a:lstStyle/>
            <a:p>
              <a:pPr algn="ctr" eaLnBrk="1" hangingPunct="1">
                <a:spcBef>
                  <a:spcPct val="50000"/>
                </a:spcBef>
              </a:pPr>
              <a:r>
                <a:rPr lang="en-US" altLang="zh-CN" sz="2400">
                  <a:latin typeface="Times New Roman" pitchFamily="18" charset="0"/>
                </a:rPr>
                <a:t>2</a:t>
              </a:r>
            </a:p>
          </p:txBody>
        </p:sp>
        <p:sp>
          <p:nvSpPr>
            <p:cNvPr id="37903" name="Text Box 17"/>
            <p:cNvSpPr txBox="1">
              <a:spLocks noChangeArrowheads="1"/>
            </p:cNvSpPr>
            <p:nvPr/>
          </p:nvSpPr>
          <p:spPr bwMode="auto">
            <a:xfrm>
              <a:off x="1776" y="2256"/>
              <a:ext cx="336" cy="288"/>
            </a:xfrm>
            <a:prstGeom prst="rect">
              <a:avLst/>
            </a:prstGeom>
            <a:noFill/>
            <a:ln w="38100">
              <a:noFill/>
              <a:miter lim="800000"/>
              <a:headEnd/>
              <a:tailEnd/>
            </a:ln>
          </p:spPr>
          <p:txBody>
            <a:bodyPr>
              <a:spAutoFit/>
            </a:bodyPr>
            <a:lstStyle/>
            <a:p>
              <a:pPr algn="ctr" eaLnBrk="1" hangingPunct="1">
                <a:spcBef>
                  <a:spcPct val="50000"/>
                </a:spcBef>
              </a:pPr>
              <a:r>
                <a:rPr lang="en-US" altLang="zh-CN" sz="2400">
                  <a:latin typeface="Times New Roman" pitchFamily="18" charset="0"/>
                </a:rPr>
                <a:t>5</a:t>
              </a:r>
            </a:p>
          </p:txBody>
        </p:sp>
        <p:sp>
          <p:nvSpPr>
            <p:cNvPr id="37904" name="Text Box 18"/>
            <p:cNvSpPr txBox="1">
              <a:spLocks noChangeArrowheads="1"/>
            </p:cNvSpPr>
            <p:nvPr/>
          </p:nvSpPr>
          <p:spPr bwMode="auto">
            <a:xfrm>
              <a:off x="3264" y="1344"/>
              <a:ext cx="336" cy="288"/>
            </a:xfrm>
            <a:prstGeom prst="rect">
              <a:avLst/>
            </a:prstGeom>
            <a:noFill/>
            <a:ln w="38100">
              <a:noFill/>
              <a:miter lim="800000"/>
              <a:headEnd/>
              <a:tailEnd/>
            </a:ln>
          </p:spPr>
          <p:txBody>
            <a:bodyPr>
              <a:spAutoFit/>
            </a:bodyPr>
            <a:lstStyle/>
            <a:p>
              <a:pPr algn="ctr" eaLnBrk="1" hangingPunct="1">
                <a:spcBef>
                  <a:spcPct val="50000"/>
                </a:spcBef>
              </a:pPr>
              <a:r>
                <a:rPr lang="zh-CN" altLang="eu-ES" sz="2400">
                  <a:latin typeface="Times New Roman" pitchFamily="18" charset="0"/>
                </a:rPr>
                <a:t>4</a:t>
              </a:r>
              <a:endParaRPr lang="en-US" altLang="zh-CN" sz="2400">
                <a:latin typeface="Times New Roman" pitchFamily="18" charset="0"/>
              </a:endParaRPr>
            </a:p>
          </p:txBody>
        </p:sp>
        <p:sp>
          <p:nvSpPr>
            <p:cNvPr id="37905" name="Text Box 19"/>
            <p:cNvSpPr txBox="1">
              <a:spLocks noChangeArrowheads="1"/>
            </p:cNvSpPr>
            <p:nvPr/>
          </p:nvSpPr>
          <p:spPr bwMode="auto">
            <a:xfrm>
              <a:off x="3264" y="2256"/>
              <a:ext cx="336" cy="288"/>
            </a:xfrm>
            <a:prstGeom prst="rect">
              <a:avLst/>
            </a:prstGeom>
            <a:noFill/>
            <a:ln w="38100">
              <a:noFill/>
              <a:miter lim="800000"/>
              <a:headEnd/>
              <a:tailEnd/>
            </a:ln>
          </p:spPr>
          <p:txBody>
            <a:bodyPr>
              <a:spAutoFit/>
            </a:bodyPr>
            <a:lstStyle/>
            <a:p>
              <a:pPr algn="ctr" eaLnBrk="1" hangingPunct="1">
                <a:spcBef>
                  <a:spcPct val="50000"/>
                </a:spcBef>
              </a:pPr>
              <a:r>
                <a:rPr lang="zh-CN" altLang="eu-ES" sz="2400">
                  <a:latin typeface="Times New Roman" pitchFamily="18" charset="0"/>
                </a:rPr>
                <a:t>2</a:t>
              </a:r>
              <a:endParaRPr lang="en-US" altLang="zh-CN" sz="2400">
                <a:latin typeface="Times New Roman" pitchFamily="18" charset="0"/>
              </a:endParaRPr>
            </a:p>
          </p:txBody>
        </p:sp>
        <p:sp>
          <p:nvSpPr>
            <p:cNvPr id="37906" name="Text Box 20"/>
            <p:cNvSpPr txBox="1">
              <a:spLocks noChangeArrowheads="1"/>
            </p:cNvSpPr>
            <p:nvPr/>
          </p:nvSpPr>
          <p:spPr bwMode="auto">
            <a:xfrm>
              <a:off x="2664" y="1576"/>
              <a:ext cx="336" cy="288"/>
            </a:xfrm>
            <a:prstGeom prst="rect">
              <a:avLst/>
            </a:prstGeom>
            <a:noFill/>
            <a:ln w="38100">
              <a:noFill/>
              <a:miter lim="800000"/>
              <a:headEnd/>
              <a:tailEnd/>
            </a:ln>
          </p:spPr>
          <p:txBody>
            <a:bodyPr>
              <a:spAutoFit/>
            </a:bodyPr>
            <a:lstStyle/>
            <a:p>
              <a:pPr algn="ctr" eaLnBrk="1" hangingPunct="1">
                <a:spcBef>
                  <a:spcPct val="50000"/>
                </a:spcBef>
              </a:pPr>
              <a:r>
                <a:rPr lang="zh-CN" altLang="eu-ES" sz="2400">
                  <a:latin typeface="Times New Roman" pitchFamily="18" charset="0"/>
                </a:rPr>
                <a:t>4</a:t>
              </a:r>
              <a:endParaRPr lang="en-US" altLang="zh-CN" sz="2400">
                <a:latin typeface="Times New Roman" pitchFamily="18" charset="0"/>
              </a:endParaRPr>
            </a:p>
          </p:txBody>
        </p:sp>
        <p:sp>
          <p:nvSpPr>
            <p:cNvPr id="37907" name="Text Box 21"/>
            <p:cNvSpPr txBox="1">
              <a:spLocks noChangeArrowheads="1"/>
            </p:cNvSpPr>
            <p:nvPr/>
          </p:nvSpPr>
          <p:spPr bwMode="auto">
            <a:xfrm>
              <a:off x="3120" y="1688"/>
              <a:ext cx="336" cy="288"/>
            </a:xfrm>
            <a:prstGeom prst="rect">
              <a:avLst/>
            </a:prstGeom>
            <a:noFill/>
            <a:ln w="38100">
              <a:noFill/>
              <a:miter lim="800000"/>
              <a:headEnd/>
              <a:tailEnd/>
            </a:ln>
          </p:spPr>
          <p:txBody>
            <a:bodyPr>
              <a:spAutoFit/>
            </a:bodyPr>
            <a:lstStyle/>
            <a:p>
              <a:pPr algn="ctr" eaLnBrk="1" hangingPunct="1">
                <a:spcBef>
                  <a:spcPct val="50000"/>
                </a:spcBef>
              </a:pPr>
              <a:r>
                <a:rPr lang="zh-CN" altLang="eu-ES" sz="2400">
                  <a:latin typeface="Times New Roman" pitchFamily="18" charset="0"/>
                </a:rPr>
                <a:t>6</a:t>
              </a:r>
              <a:endParaRPr lang="en-US" altLang="zh-CN" sz="2400">
                <a:latin typeface="Times New Roman" pitchFamily="18" charset="0"/>
              </a:endParaRPr>
            </a:p>
          </p:txBody>
        </p:sp>
      </p:grpSp>
    </p:spTree>
  </p:cSld>
  <p:clrMapOvr>
    <a:masterClrMapping/>
  </p:clrMapOvr>
  <p:transition spd="med">
    <p:pull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smtClean="0"/>
              <a:t>旅行商问题与组合爆炸问题</a:t>
            </a:r>
          </a:p>
        </p:txBody>
      </p:sp>
      <p:graphicFrame>
        <p:nvGraphicFramePr>
          <p:cNvPr id="39939" name="Object 3"/>
          <p:cNvGraphicFramePr>
            <a:graphicFrameLocks noChangeAspect="1"/>
          </p:cNvGraphicFramePr>
          <p:nvPr>
            <p:ph type="body" idx="1"/>
          </p:nvPr>
        </p:nvGraphicFramePr>
        <p:xfrm>
          <a:off x="847725" y="1114425"/>
          <a:ext cx="7377113" cy="4176713"/>
        </p:xfrm>
        <a:graphic>
          <a:graphicData uri="http://schemas.openxmlformats.org/presentationml/2006/ole">
            <p:oleObj spid="_x0000_s39939" name="位图图像" r:id="rId4" imgW="6419048" imgH="4885714" progId="Paint.Picture">
              <p:embed/>
            </p:oleObj>
          </a:graphicData>
        </a:graphic>
      </p:graphicFrame>
      <p:sp>
        <p:nvSpPr>
          <p:cNvPr id="208900" name="Rectangle 4"/>
          <p:cNvSpPr>
            <a:spLocks noChangeArrowheads="1"/>
          </p:cNvSpPr>
          <p:nvPr/>
        </p:nvSpPr>
        <p:spPr bwMode="auto">
          <a:xfrm>
            <a:off x="395288" y="5507038"/>
            <a:ext cx="8497887" cy="708025"/>
          </a:xfrm>
          <a:prstGeom prst="rect">
            <a:avLst/>
          </a:prstGeom>
          <a:noFill/>
          <a:ln w="9525">
            <a:noFill/>
            <a:miter lim="800000"/>
            <a:headEnd/>
            <a:tailEnd/>
          </a:ln>
          <a:effectLst/>
        </p:spPr>
        <p:txBody>
          <a:bodyPr>
            <a:spAutoFit/>
          </a:bodyPr>
          <a:lstStyle/>
          <a:p>
            <a:pPr marL="469900" indent="-469900" eaLnBrk="1" hangingPunct="1">
              <a:buFont typeface="Wingdings" pitchFamily="2" charset="2"/>
              <a:buNone/>
              <a:defRPr/>
            </a:pPr>
            <a:r>
              <a:rPr lang="zh-CN" altLang="en-US" i="0" dirty="0">
                <a:effectLst>
                  <a:outerShdw blurRad="38100" dist="38100" dir="2700000" algn="tl">
                    <a:srgbClr val="C0C0C0"/>
                  </a:outerShdw>
                </a:effectLst>
              </a:rPr>
              <a:t>若设城市数目为</a:t>
            </a:r>
            <a:r>
              <a:rPr lang="en-US" altLang="zh-CN" i="0" dirty="0">
                <a:effectLst>
                  <a:outerShdw blurRad="38100" dist="38100" dir="2700000" algn="tl">
                    <a:srgbClr val="C0C0C0"/>
                  </a:outerShdw>
                </a:effectLst>
              </a:rPr>
              <a:t>n</a:t>
            </a:r>
            <a:r>
              <a:rPr lang="zh-CN" altLang="en-US" i="0" dirty="0">
                <a:effectLst>
                  <a:outerShdw blurRad="38100" dist="38100" dir="2700000" algn="tl">
                    <a:srgbClr val="C0C0C0"/>
                  </a:outerShdw>
                </a:effectLst>
              </a:rPr>
              <a:t>时，那么组合路径数则为（</a:t>
            </a:r>
            <a:r>
              <a:rPr lang="en-US" altLang="zh-CN" i="0" dirty="0">
                <a:effectLst>
                  <a:outerShdw blurRad="38100" dist="38100" dir="2700000" algn="tl">
                    <a:srgbClr val="C0C0C0"/>
                  </a:outerShdw>
                </a:effectLst>
              </a:rPr>
              <a:t>n</a:t>
            </a:r>
            <a:r>
              <a:rPr lang="en-US" altLang="zh-CN" i="0" dirty="0">
                <a:effectLst>
                  <a:outerShdw blurRad="38100" dist="38100" dir="2700000" algn="tl">
                    <a:srgbClr val="C0C0C0"/>
                  </a:outerShdw>
                </a:effectLst>
                <a:latin typeface="Times New Roman"/>
              </a:rPr>
              <a:t>–</a:t>
            </a:r>
            <a:r>
              <a:rPr lang="en-US" altLang="zh-CN" i="0" dirty="0">
                <a:effectLst>
                  <a:outerShdw blurRad="38100" dist="38100" dir="2700000" algn="tl">
                    <a:srgbClr val="C0C0C0"/>
                  </a:outerShdw>
                </a:effectLst>
              </a:rPr>
              <a:t>1</a:t>
            </a:r>
            <a:r>
              <a:rPr lang="zh-CN" altLang="en-US" i="0" dirty="0">
                <a:effectLst>
                  <a:outerShdw blurRad="38100" dist="38100" dir="2700000" algn="tl">
                    <a:srgbClr val="C0C0C0"/>
                  </a:outerShdw>
                </a:effectLst>
              </a:rPr>
              <a:t>）！</a:t>
            </a:r>
          </a:p>
          <a:p>
            <a:pPr marL="469900" indent="-469900" eaLnBrk="1" hangingPunct="1">
              <a:buFont typeface="Wingdings" pitchFamily="2" charset="2"/>
              <a:buNone/>
              <a:defRPr/>
            </a:pPr>
            <a:r>
              <a:rPr lang="en-US" altLang="zh-CN" i="0" dirty="0">
                <a:effectLst>
                  <a:outerShdw blurRad="38100" dist="38100" dir="2700000" algn="tl">
                    <a:srgbClr val="C0C0C0"/>
                  </a:outerShdw>
                </a:effectLst>
              </a:rPr>
              <a:t>           </a:t>
            </a:r>
            <a:r>
              <a:rPr lang="eu-ES" altLang="zh-CN" i="0" dirty="0">
                <a:effectLst>
                  <a:outerShdw blurRad="38100" dist="38100" dir="2700000" algn="tl">
                    <a:srgbClr val="C0C0C0"/>
                  </a:outerShdw>
                </a:effectLst>
              </a:rPr>
              <a:t> </a:t>
            </a:r>
            <a:r>
              <a:rPr lang="eu-ES" altLang="zh-CN" i="0" dirty="0"/>
              <a:t>0 ( (n</a:t>
            </a:r>
            <a:r>
              <a:rPr lang="eu-ES" altLang="zh-CN" i="0" dirty="0">
                <a:latin typeface="Times New Roman"/>
              </a:rPr>
              <a:t>–</a:t>
            </a:r>
            <a:r>
              <a:rPr lang="eu-ES" altLang="zh-CN" i="0" dirty="0"/>
              <a:t>1) ! )</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200" smtClean="0"/>
              <a:t>旅行商问题与组合爆炸问题</a:t>
            </a:r>
          </a:p>
        </p:txBody>
      </p:sp>
      <p:sp>
        <p:nvSpPr>
          <p:cNvPr id="41987" name="内容占位符 4"/>
          <p:cNvSpPr>
            <a:spLocks noGrp="1"/>
          </p:cNvSpPr>
          <p:nvPr>
            <p:ph idx="1"/>
          </p:nvPr>
        </p:nvSpPr>
        <p:spPr bwMode="auto">
          <a:xfrm>
            <a:off x="179388" y="1052513"/>
            <a:ext cx="8569325" cy="4032250"/>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altLang="zh-CN" smtClean="0"/>
              <a:t>1998</a:t>
            </a:r>
            <a:r>
              <a:rPr lang="zh-CN" altLang="en-US" smtClean="0"/>
              <a:t>年实现</a:t>
            </a:r>
            <a:r>
              <a:rPr lang="en-US" altLang="zh-CN" smtClean="0"/>
              <a:t>13509</a:t>
            </a:r>
            <a:r>
              <a:rPr lang="zh-CN" altLang="en-US" smtClean="0"/>
              <a:t>个城市之间的</a:t>
            </a:r>
            <a:r>
              <a:rPr lang="en-US" altLang="zh-CN" smtClean="0"/>
              <a:t>TSP</a:t>
            </a:r>
            <a:r>
              <a:rPr lang="zh-CN" altLang="en-US" smtClean="0"/>
              <a:t>问题</a:t>
            </a:r>
            <a:endParaRPr lang="en-US" altLang="zh-CN" smtClean="0"/>
          </a:p>
          <a:p>
            <a:pPr>
              <a:lnSpc>
                <a:spcPct val="200000"/>
              </a:lnSpc>
            </a:pPr>
            <a:r>
              <a:rPr lang="en-US" altLang="zh-CN" smtClean="0"/>
              <a:t>2001</a:t>
            </a:r>
            <a:r>
              <a:rPr lang="zh-CN" altLang="en-US" smtClean="0"/>
              <a:t>年</a:t>
            </a:r>
            <a:r>
              <a:rPr lang="en-US" altLang="zh-CN" smtClean="0"/>
              <a:t>15112</a:t>
            </a:r>
            <a:r>
              <a:rPr lang="zh-CN" altLang="en-US" smtClean="0"/>
              <a:t>个城市的</a:t>
            </a:r>
            <a:r>
              <a:rPr lang="en-US" altLang="zh-CN" smtClean="0"/>
              <a:t>TSP</a:t>
            </a:r>
            <a:r>
              <a:rPr lang="zh-CN" altLang="en-US" smtClean="0"/>
              <a:t>，用了</a:t>
            </a:r>
            <a:r>
              <a:rPr lang="en-US" altLang="zh-CN" smtClean="0"/>
              <a:t>11</a:t>
            </a:r>
            <a:r>
              <a:rPr lang="zh-CN" altLang="en-US" smtClean="0"/>
              <a:t>台计算机，共花费</a:t>
            </a:r>
            <a:r>
              <a:rPr lang="en-US" altLang="zh-CN" smtClean="0"/>
              <a:t>22.9</a:t>
            </a:r>
            <a:r>
              <a:rPr lang="zh-CN" altLang="en-US" smtClean="0"/>
              <a:t>年</a:t>
            </a:r>
            <a:endParaRPr lang="en-US" altLang="zh-CN" smtClean="0"/>
          </a:p>
          <a:p>
            <a:pPr>
              <a:lnSpc>
                <a:spcPct val="200000"/>
              </a:lnSpc>
            </a:pPr>
            <a:r>
              <a:rPr lang="zh-CN" altLang="en-US" smtClean="0"/>
              <a:t>其他的应用如电路板钻孔，运输业、后勤服务业等</a:t>
            </a:r>
          </a:p>
          <a:p>
            <a:pPr>
              <a:lnSpc>
                <a:spcPct val="200000"/>
              </a:lnSpc>
            </a:pPr>
            <a:endParaRPr lang="zh-CN" altLang="en-US" smtClean="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200" smtClean="0"/>
              <a:t>5 </a:t>
            </a:r>
            <a:r>
              <a:rPr lang="zh-CN" altLang="en-US" sz="3200" smtClean="0"/>
              <a:t>顺序算法和并行算法</a:t>
            </a:r>
          </a:p>
        </p:txBody>
      </p:sp>
      <p:sp>
        <p:nvSpPr>
          <p:cNvPr id="44035" name="Rectangle 3"/>
          <p:cNvSpPr>
            <a:spLocks noGrp="1" noChangeArrowheads="1"/>
          </p:cNvSpPr>
          <p:nvPr>
            <p:ph type="body" idx="1"/>
          </p:nvPr>
        </p:nvSpPr>
        <p:spPr bwMode="auto">
          <a:xfrm>
            <a:off x="250825" y="1268413"/>
            <a:ext cx="8497888" cy="5040312"/>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zh-CN" altLang="en-US" smtClean="0">
                <a:solidFill>
                  <a:srgbClr val="0000FF"/>
                </a:solidFill>
              </a:rPr>
              <a:t>顺序算法</a:t>
            </a:r>
            <a:r>
              <a:rPr lang="en-US" altLang="zh-CN" smtClean="0"/>
              <a:t>--</a:t>
            </a:r>
            <a:r>
              <a:rPr lang="zh-CN" altLang="en-US" smtClean="0">
                <a:solidFill>
                  <a:srgbClr val="FF0000"/>
                </a:solidFill>
              </a:rPr>
              <a:t>时间</a:t>
            </a:r>
            <a:r>
              <a:rPr lang="zh-CN" altLang="en-US" smtClean="0"/>
              <a:t>复杂性大。</a:t>
            </a:r>
            <a:endParaRPr lang="en-US" altLang="zh-CN" smtClean="0"/>
          </a:p>
          <a:p>
            <a:pPr algn="just" eaLnBrk="1" hangingPunct="1"/>
            <a:endParaRPr lang="zh-CN" altLang="en-US" smtClean="0"/>
          </a:p>
          <a:p>
            <a:pPr algn="just" eaLnBrk="1" hangingPunct="1"/>
            <a:r>
              <a:rPr lang="zh-CN" altLang="en-US" smtClean="0">
                <a:solidFill>
                  <a:srgbClr val="0000FF"/>
                </a:solidFill>
              </a:rPr>
              <a:t>并行算法</a:t>
            </a:r>
            <a:r>
              <a:rPr lang="en-US" altLang="zh-CN" smtClean="0"/>
              <a:t>--</a:t>
            </a:r>
            <a:r>
              <a:rPr lang="zh-CN" altLang="en-US" smtClean="0">
                <a:solidFill>
                  <a:srgbClr val="FF0000"/>
                </a:solidFill>
              </a:rPr>
              <a:t>空间</a:t>
            </a:r>
            <a:r>
              <a:rPr lang="zh-CN" altLang="en-US" smtClean="0"/>
              <a:t>复杂性大。</a:t>
            </a:r>
          </a:p>
          <a:p>
            <a:pPr algn="just" eaLnBrk="1" hangingPunct="1"/>
            <a:endParaRPr lang="en-US" altLang="zh-CN" smtClean="0"/>
          </a:p>
          <a:p>
            <a:pPr algn="just" eaLnBrk="1" hangingPunct="1"/>
            <a:r>
              <a:rPr lang="zh-CN" altLang="en-US" smtClean="0"/>
              <a:t>直觉上，顺序算法解决不了的问题完全可以用并行算法来解决，是这样吗？</a:t>
            </a:r>
          </a:p>
          <a:p>
            <a:pPr algn="just" eaLnBrk="1" hangingPunct="1"/>
            <a:endParaRPr lang="zh-CN" altLang="en-US" smtClean="0"/>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79388" y="0"/>
            <a:ext cx="8429625" cy="715963"/>
          </a:xfrm>
          <a:prstGeom prst="rect">
            <a:avLst/>
          </a:prstGeom>
          <a:noFill/>
          <a:ln w="9525">
            <a:noFill/>
            <a:miter lim="800000"/>
            <a:headEnd/>
            <a:tailEnd/>
          </a:ln>
        </p:spPr>
        <p:txBody>
          <a:bodyPr>
            <a:spAutoFit/>
          </a:bodyPr>
          <a:lstStyle/>
          <a:p>
            <a:pPr algn="just">
              <a:lnSpc>
                <a:spcPct val="150000"/>
              </a:lnSpc>
              <a:buClr>
                <a:srgbClr val="66FF33"/>
              </a:buClr>
              <a:defRPr/>
            </a:pPr>
            <a:r>
              <a:rPr lang="zh-CN" altLang="en-US" sz="3200" i="0" dirty="0">
                <a:effectLst>
                  <a:outerShdw blurRad="38100" dist="38100" dir="2700000" algn="tl">
                    <a:srgbClr val="C0C0C0"/>
                  </a:outerShdw>
                </a:effectLst>
                <a:latin typeface="黑体" pitchFamily="2" charset="-122"/>
                <a:ea typeface="黑体" pitchFamily="2" charset="-122"/>
                <a:cs typeface="+mj-cs"/>
              </a:rPr>
              <a:t>阿尔达定律</a:t>
            </a:r>
            <a:r>
              <a:rPr lang="en-US" altLang="zh-CN" sz="3200" i="0" dirty="0">
                <a:effectLst>
                  <a:outerShdw blurRad="38100" dist="38100" dir="2700000" algn="tl">
                    <a:srgbClr val="C0C0C0"/>
                  </a:outerShdw>
                </a:effectLst>
                <a:latin typeface="黑体" pitchFamily="2" charset="-122"/>
                <a:ea typeface="黑体" pitchFamily="2" charset="-122"/>
                <a:cs typeface="+mj-cs"/>
              </a:rPr>
              <a:t>——(</a:t>
            </a:r>
            <a:r>
              <a:rPr lang="zh-CN" altLang="en-US" sz="3200" i="0" dirty="0">
                <a:effectLst>
                  <a:outerShdw blurRad="38100" dist="38100" dir="2700000" algn="tl">
                    <a:srgbClr val="C0C0C0"/>
                  </a:outerShdw>
                </a:effectLst>
                <a:latin typeface="黑体" pitchFamily="2" charset="-122"/>
                <a:ea typeface="黑体" pitchFamily="2" charset="-122"/>
                <a:cs typeface="+mj-cs"/>
              </a:rPr>
              <a:t>并行</a:t>
            </a:r>
            <a:r>
              <a:rPr lang="en-US" altLang="zh-CN" sz="3200" i="0" dirty="0">
                <a:effectLst>
                  <a:outerShdw blurRad="38100" dist="38100" dir="2700000" algn="tl">
                    <a:srgbClr val="C0C0C0"/>
                  </a:outerShdw>
                </a:effectLst>
                <a:latin typeface="黑体" pitchFamily="2" charset="-122"/>
                <a:ea typeface="黑体" pitchFamily="2" charset="-122"/>
                <a:cs typeface="+mj-cs"/>
              </a:rPr>
              <a:t>)</a:t>
            </a:r>
            <a:r>
              <a:rPr lang="zh-CN" altLang="en-US" sz="3200" i="0" dirty="0">
                <a:effectLst>
                  <a:outerShdw blurRad="38100" dist="38100" dir="2700000" algn="tl">
                    <a:srgbClr val="C0C0C0"/>
                  </a:outerShdw>
                </a:effectLst>
                <a:latin typeface="黑体" pitchFamily="2" charset="-122"/>
                <a:ea typeface="黑体" pitchFamily="2" charset="-122"/>
                <a:cs typeface="+mj-cs"/>
              </a:rPr>
              <a:t>加速比的局限</a:t>
            </a:r>
          </a:p>
        </p:txBody>
      </p:sp>
      <p:grpSp>
        <p:nvGrpSpPr>
          <p:cNvPr id="46083" name="Group 3"/>
          <p:cNvGrpSpPr>
            <a:grpSpLocks/>
          </p:cNvGrpSpPr>
          <p:nvPr/>
        </p:nvGrpSpPr>
        <p:grpSpPr bwMode="auto">
          <a:xfrm>
            <a:off x="2590800" y="3073400"/>
            <a:ext cx="2590800" cy="1435100"/>
            <a:chOff x="1152" y="1440"/>
            <a:chExt cx="1632" cy="904"/>
          </a:xfrm>
        </p:grpSpPr>
        <p:sp>
          <p:nvSpPr>
            <p:cNvPr id="46087" name="Text Box 4"/>
            <p:cNvSpPr txBox="1">
              <a:spLocks noChangeArrowheads="1"/>
            </p:cNvSpPr>
            <p:nvPr/>
          </p:nvSpPr>
          <p:spPr bwMode="auto">
            <a:xfrm>
              <a:off x="1152" y="1728"/>
              <a:ext cx="624" cy="288"/>
            </a:xfrm>
            <a:prstGeom prst="rect">
              <a:avLst/>
            </a:prstGeom>
            <a:noFill/>
            <a:ln w="38100">
              <a:noFill/>
              <a:miter lim="800000"/>
              <a:headEnd/>
              <a:tailEnd/>
            </a:ln>
          </p:spPr>
          <p:txBody>
            <a:bodyPr>
              <a:spAutoFit/>
            </a:bodyPr>
            <a:lstStyle/>
            <a:p>
              <a:pPr algn="ctr" eaLnBrk="1" hangingPunct="1">
                <a:spcBef>
                  <a:spcPct val="50000"/>
                </a:spcBef>
              </a:pPr>
              <a:r>
                <a:rPr lang="en-US" altLang="zh-CN" sz="2400">
                  <a:latin typeface="Times New Roman" pitchFamily="18" charset="0"/>
                </a:rPr>
                <a:t>S</a:t>
              </a:r>
              <a:r>
                <a:rPr lang="en-US" altLang="zh-CN" sz="2400" baseline="-25000">
                  <a:latin typeface="Times New Roman" pitchFamily="18" charset="0"/>
                </a:rPr>
                <a:t>P</a:t>
              </a:r>
              <a:r>
                <a:rPr lang="en-US" altLang="zh-CN" sz="2400">
                  <a:latin typeface="Times New Roman" pitchFamily="18" charset="0"/>
                </a:rPr>
                <a:t>≤</a:t>
              </a:r>
            </a:p>
          </p:txBody>
        </p:sp>
        <p:sp>
          <p:nvSpPr>
            <p:cNvPr id="190469" name="Line 5"/>
            <p:cNvSpPr>
              <a:spLocks noChangeShapeType="1"/>
            </p:cNvSpPr>
            <p:nvPr/>
          </p:nvSpPr>
          <p:spPr bwMode="auto">
            <a:xfrm>
              <a:off x="1728" y="1776"/>
              <a:ext cx="1056" cy="0"/>
            </a:xfrm>
            <a:prstGeom prst="line">
              <a:avLst/>
            </a:prstGeom>
            <a:noFill/>
            <a:ln w="25400">
              <a:solidFill>
                <a:schemeClr val="tx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6089" name="Text Box 6"/>
            <p:cNvSpPr txBox="1">
              <a:spLocks noChangeArrowheads="1"/>
            </p:cNvSpPr>
            <p:nvPr/>
          </p:nvSpPr>
          <p:spPr bwMode="auto">
            <a:xfrm>
              <a:off x="1968" y="1440"/>
              <a:ext cx="624" cy="288"/>
            </a:xfrm>
            <a:prstGeom prst="rect">
              <a:avLst/>
            </a:prstGeom>
            <a:noFill/>
            <a:ln w="38100">
              <a:noFill/>
              <a:miter lim="800000"/>
              <a:headEnd/>
              <a:tailEnd/>
            </a:ln>
          </p:spPr>
          <p:txBody>
            <a:bodyPr>
              <a:spAutoFit/>
            </a:bodyPr>
            <a:lstStyle/>
            <a:p>
              <a:pPr algn="ctr" eaLnBrk="1" hangingPunct="1">
                <a:spcBef>
                  <a:spcPct val="50000"/>
                </a:spcBef>
              </a:pPr>
              <a:r>
                <a:rPr lang="en-US" altLang="zh-CN" sz="2400">
                  <a:latin typeface="Times New Roman" pitchFamily="18" charset="0"/>
                </a:rPr>
                <a:t>1</a:t>
              </a:r>
            </a:p>
          </p:txBody>
        </p:sp>
        <p:sp>
          <p:nvSpPr>
            <p:cNvPr id="46090" name="Text Box 7"/>
            <p:cNvSpPr txBox="1">
              <a:spLocks noChangeArrowheads="1"/>
            </p:cNvSpPr>
            <p:nvPr/>
          </p:nvSpPr>
          <p:spPr bwMode="auto">
            <a:xfrm>
              <a:off x="1776" y="1920"/>
              <a:ext cx="624" cy="288"/>
            </a:xfrm>
            <a:prstGeom prst="rect">
              <a:avLst/>
            </a:prstGeom>
            <a:noFill/>
            <a:ln w="38100">
              <a:noFill/>
              <a:miter lim="800000"/>
              <a:headEnd/>
              <a:tailEnd/>
            </a:ln>
          </p:spPr>
          <p:txBody>
            <a:bodyPr>
              <a:spAutoFit/>
            </a:bodyPr>
            <a:lstStyle/>
            <a:p>
              <a:pPr algn="ctr" eaLnBrk="1" hangingPunct="1">
                <a:spcBef>
                  <a:spcPct val="50000"/>
                </a:spcBef>
              </a:pPr>
              <a:r>
                <a:rPr lang="eu-ES" altLang="zh-CN" sz="2400">
                  <a:latin typeface="Times New Roman" pitchFamily="18" charset="0"/>
                  <a:sym typeface="Symbol" pitchFamily="18" charset="2"/>
                </a:rPr>
                <a:t>f </a:t>
              </a:r>
              <a:r>
                <a:rPr lang="en-US" altLang="zh-CN" sz="2400">
                  <a:latin typeface="Times New Roman" pitchFamily="18" charset="0"/>
                </a:rPr>
                <a:t> </a:t>
              </a:r>
            </a:p>
          </p:txBody>
        </p:sp>
        <p:sp>
          <p:nvSpPr>
            <p:cNvPr id="190472" name="Line 8"/>
            <p:cNvSpPr>
              <a:spLocks noChangeShapeType="1"/>
            </p:cNvSpPr>
            <p:nvPr/>
          </p:nvSpPr>
          <p:spPr bwMode="auto">
            <a:xfrm>
              <a:off x="2256" y="2064"/>
              <a:ext cx="432" cy="0"/>
            </a:xfrm>
            <a:prstGeom prst="line">
              <a:avLst/>
            </a:prstGeom>
            <a:noFill/>
            <a:ln w="25400">
              <a:solidFill>
                <a:schemeClr val="tx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6092" name="Text Box 9"/>
            <p:cNvSpPr txBox="1">
              <a:spLocks noChangeArrowheads="1"/>
            </p:cNvSpPr>
            <p:nvPr/>
          </p:nvSpPr>
          <p:spPr bwMode="auto">
            <a:xfrm>
              <a:off x="2160" y="1776"/>
              <a:ext cx="624" cy="288"/>
            </a:xfrm>
            <a:prstGeom prst="rect">
              <a:avLst/>
            </a:prstGeom>
            <a:noFill/>
            <a:ln w="38100">
              <a:noFill/>
              <a:miter lim="800000"/>
              <a:headEnd/>
              <a:tailEnd/>
            </a:ln>
          </p:spPr>
          <p:txBody>
            <a:bodyPr>
              <a:spAutoFit/>
            </a:bodyPr>
            <a:lstStyle/>
            <a:p>
              <a:pPr algn="ctr" eaLnBrk="1" hangingPunct="1">
                <a:spcBef>
                  <a:spcPct val="50000"/>
                </a:spcBef>
              </a:pPr>
              <a:r>
                <a:rPr lang="eu-ES" altLang="zh-CN" sz="2400">
                  <a:latin typeface="Times New Roman" pitchFamily="18" charset="0"/>
                  <a:sym typeface="Symbol" pitchFamily="18" charset="2"/>
                </a:rPr>
                <a:t>1 </a:t>
              </a:r>
              <a:r>
                <a:rPr lang="eu-ES" altLang="zh-CN" sz="2400">
                  <a:latin typeface="Times New Roman" pitchFamily="18" charset="0"/>
                  <a:cs typeface="Times New Roman" pitchFamily="18" charset="0"/>
                  <a:sym typeface="Symbol" pitchFamily="18" charset="2"/>
                </a:rPr>
                <a:t>–</a:t>
              </a:r>
              <a:r>
                <a:rPr lang="en-US" altLang="zh-CN" sz="2400">
                  <a:latin typeface="Times New Roman" pitchFamily="18" charset="0"/>
                </a:rPr>
                <a:t> </a:t>
              </a:r>
              <a:r>
                <a:rPr lang="eu-ES" altLang="zh-CN" sz="2400">
                  <a:latin typeface="Times New Roman" pitchFamily="18" charset="0"/>
                </a:rPr>
                <a:t>f</a:t>
              </a:r>
              <a:endParaRPr lang="en-US" altLang="zh-CN" sz="2400">
                <a:latin typeface="Times New Roman" pitchFamily="18" charset="0"/>
              </a:endParaRPr>
            </a:p>
          </p:txBody>
        </p:sp>
        <p:sp>
          <p:nvSpPr>
            <p:cNvPr id="46093" name="Text Box 10"/>
            <p:cNvSpPr txBox="1">
              <a:spLocks noChangeArrowheads="1"/>
            </p:cNvSpPr>
            <p:nvPr/>
          </p:nvSpPr>
          <p:spPr bwMode="auto">
            <a:xfrm>
              <a:off x="2160" y="2056"/>
              <a:ext cx="624" cy="288"/>
            </a:xfrm>
            <a:prstGeom prst="rect">
              <a:avLst/>
            </a:prstGeom>
            <a:noFill/>
            <a:ln w="38100">
              <a:noFill/>
              <a:miter lim="800000"/>
              <a:headEnd/>
              <a:tailEnd/>
            </a:ln>
          </p:spPr>
          <p:txBody>
            <a:bodyPr>
              <a:spAutoFit/>
            </a:bodyPr>
            <a:lstStyle/>
            <a:p>
              <a:pPr algn="ctr" eaLnBrk="1" hangingPunct="1">
                <a:spcBef>
                  <a:spcPct val="50000"/>
                </a:spcBef>
              </a:pPr>
              <a:r>
                <a:rPr lang="eu-ES" altLang="zh-CN" sz="2400">
                  <a:latin typeface="Times New Roman" pitchFamily="18" charset="0"/>
                </a:rPr>
                <a:t>P</a:t>
              </a:r>
              <a:endParaRPr lang="en-US" altLang="zh-CN" sz="2400">
                <a:latin typeface="Times New Roman" pitchFamily="18" charset="0"/>
              </a:endParaRPr>
            </a:p>
          </p:txBody>
        </p:sp>
      </p:grpSp>
      <p:sp>
        <p:nvSpPr>
          <p:cNvPr id="46084" name="Rectangle 11"/>
          <p:cNvSpPr>
            <a:spLocks noChangeArrowheads="1"/>
          </p:cNvSpPr>
          <p:nvPr/>
        </p:nvSpPr>
        <p:spPr bwMode="auto">
          <a:xfrm>
            <a:off x="684213" y="4575175"/>
            <a:ext cx="7920037" cy="957263"/>
          </a:xfrm>
          <a:prstGeom prst="rect">
            <a:avLst/>
          </a:prstGeom>
          <a:noFill/>
          <a:ln w="9525">
            <a:noFill/>
            <a:miter lim="800000"/>
            <a:headEnd/>
            <a:tailEnd/>
          </a:ln>
        </p:spPr>
        <p:txBody>
          <a:bodyPr>
            <a:spAutoFit/>
          </a:bodyPr>
          <a:lstStyle/>
          <a:p>
            <a:pPr algn="just">
              <a:lnSpc>
                <a:spcPct val="150000"/>
              </a:lnSpc>
              <a:buClr>
                <a:srgbClr val="66FF33"/>
              </a:buClr>
            </a:pPr>
            <a:r>
              <a:rPr lang="zh-CN" altLang="en-US" i="0"/>
              <a:t>对难解性问题而言，增加</a:t>
            </a:r>
            <a:r>
              <a:rPr lang="en-US" altLang="zh-CN" i="0"/>
              <a:t>P</a:t>
            </a:r>
            <a:r>
              <a:rPr lang="zh-CN" altLang="en-US" i="0"/>
              <a:t>不是万灵药，</a:t>
            </a:r>
            <a:r>
              <a:rPr lang="zh-CN" altLang="en-US" i="0">
                <a:solidFill>
                  <a:srgbClr val="FF0000"/>
                </a:solidFill>
                <a:latin typeface="Times New Roman" pitchFamily="18" charset="0"/>
              </a:rPr>
              <a:t>降低算法复杂度的数量级</a:t>
            </a:r>
            <a:r>
              <a:rPr lang="zh-CN" altLang="en-US" i="0">
                <a:latin typeface="Times New Roman" pitchFamily="18" charset="0"/>
              </a:rPr>
              <a:t>是关键！</a:t>
            </a:r>
          </a:p>
        </p:txBody>
      </p:sp>
      <p:sp>
        <p:nvSpPr>
          <p:cNvPr id="190476" name="Rectangle 12"/>
          <p:cNvSpPr>
            <a:spLocks noChangeArrowheads="1"/>
          </p:cNvSpPr>
          <p:nvPr/>
        </p:nvSpPr>
        <p:spPr bwMode="auto">
          <a:xfrm>
            <a:off x="250825" y="1293813"/>
            <a:ext cx="8424863" cy="1681162"/>
          </a:xfrm>
          <a:prstGeom prst="rect">
            <a:avLst/>
          </a:prstGeom>
          <a:noFill/>
          <a:ln w="9525">
            <a:noFill/>
            <a:miter lim="800000"/>
            <a:headEnd/>
            <a:tailEnd/>
          </a:ln>
          <a:effectLst/>
        </p:spPr>
        <p:txBody>
          <a:bodyPr>
            <a:spAutoFit/>
          </a:bodyPr>
          <a:lstStyle/>
          <a:p>
            <a:pPr marL="469900" indent="-469900" eaLnBrk="1" hangingPunct="1">
              <a:lnSpc>
                <a:spcPct val="150000"/>
              </a:lnSpc>
              <a:buFont typeface="Wingdings" pitchFamily="2" charset="2"/>
              <a:buNone/>
              <a:defRPr/>
            </a:pPr>
            <a:r>
              <a:rPr lang="zh-CN" altLang="en-US" sz="2400" i="0" dirty="0">
                <a:effectLst>
                  <a:outerShdw blurRad="38100" dist="38100" dir="2700000" algn="tl">
                    <a:srgbClr val="C0C0C0"/>
                  </a:outerShdw>
                </a:effectLst>
              </a:rPr>
              <a:t>   设</a:t>
            </a:r>
            <a:r>
              <a:rPr lang="en-US" altLang="zh-CN" sz="2400" i="0" dirty="0">
                <a:solidFill>
                  <a:srgbClr val="0000FF"/>
                </a:solidFill>
                <a:effectLst>
                  <a:outerShdw blurRad="38100" dist="38100" dir="2700000" algn="tl">
                    <a:srgbClr val="C0C0C0"/>
                  </a:outerShdw>
                </a:effectLst>
              </a:rPr>
              <a:t>f</a:t>
            </a:r>
            <a:r>
              <a:rPr lang="zh-CN" altLang="en-US" sz="2400" i="0" dirty="0">
                <a:effectLst>
                  <a:outerShdw blurRad="38100" dist="38100" dir="2700000" algn="tl">
                    <a:srgbClr val="C0C0C0"/>
                  </a:outerShdw>
                </a:effectLst>
              </a:rPr>
              <a:t>为求解某个问题的计算存在的必须串行执行操作占整个计算的百分比，</a:t>
            </a:r>
            <a:r>
              <a:rPr lang="en-US" altLang="zh-CN" sz="2400" i="0" dirty="0">
                <a:solidFill>
                  <a:srgbClr val="0000FF"/>
                </a:solidFill>
                <a:effectLst>
                  <a:outerShdw blurRad="38100" dist="38100" dir="2700000" algn="tl">
                    <a:srgbClr val="C0C0C0"/>
                  </a:outerShdw>
                </a:effectLst>
              </a:rPr>
              <a:t>p</a:t>
            </a:r>
            <a:r>
              <a:rPr lang="zh-CN" altLang="en-US" sz="2400" i="0" dirty="0">
                <a:effectLst>
                  <a:outerShdw blurRad="38100" dist="38100" dir="2700000" algn="tl">
                    <a:srgbClr val="C0C0C0"/>
                  </a:outerShdw>
                </a:effectLst>
              </a:rPr>
              <a:t>为处理器的数目，</a:t>
            </a:r>
            <a:r>
              <a:rPr lang="en-US" altLang="zh-CN" sz="2400" i="0" dirty="0">
                <a:solidFill>
                  <a:srgbClr val="0000FF"/>
                </a:solidFill>
                <a:effectLst>
                  <a:outerShdw blurRad="38100" dist="38100" dir="2700000" algn="tl">
                    <a:srgbClr val="C0C0C0"/>
                  </a:outerShdw>
                </a:effectLst>
              </a:rPr>
              <a:t>Sp</a:t>
            </a:r>
            <a:r>
              <a:rPr lang="zh-CN" altLang="en-US" sz="2400" i="0" dirty="0">
                <a:effectLst>
                  <a:outerShdw blurRad="38100" dist="38100" dir="2700000" algn="tl">
                    <a:srgbClr val="C0C0C0"/>
                  </a:outerShdw>
                </a:effectLst>
              </a:rPr>
              <a:t>为并行计算机系统最大的加速能力，则：</a:t>
            </a:r>
          </a:p>
        </p:txBody>
      </p:sp>
      <p:sp>
        <p:nvSpPr>
          <p:cNvPr id="46086" name="TextBox 12"/>
          <p:cNvSpPr txBox="1">
            <a:spLocks noChangeArrowheads="1"/>
          </p:cNvSpPr>
          <p:nvPr/>
        </p:nvSpPr>
        <p:spPr bwMode="auto">
          <a:xfrm>
            <a:off x="6300788" y="3357563"/>
            <a:ext cx="1800225" cy="1028700"/>
          </a:xfrm>
          <a:prstGeom prst="rect">
            <a:avLst/>
          </a:prstGeom>
          <a:noFill/>
          <a:ln w="9525">
            <a:noFill/>
            <a:miter lim="800000"/>
            <a:headEnd/>
            <a:tailEnd/>
          </a:ln>
        </p:spPr>
        <p:txBody>
          <a:bodyPr>
            <a:spAutoFit/>
          </a:bodyPr>
          <a:lstStyle/>
          <a:p>
            <a:pPr eaLnBrk="1" hangingPunct="1">
              <a:lnSpc>
                <a:spcPct val="150000"/>
              </a:lnSpc>
              <a:buFont typeface="Wingdings" pitchFamily="2" charset="2"/>
              <a:buNone/>
            </a:pPr>
            <a:r>
              <a:rPr lang="en-US" altLang="zh-CN" sz="2200">
                <a:solidFill>
                  <a:srgbClr val="0070C0"/>
                </a:solidFill>
              </a:rPr>
              <a:t>P→+</a:t>
            </a:r>
            <a:r>
              <a:rPr lang="zh-CN" altLang="en-US" sz="2200">
                <a:solidFill>
                  <a:srgbClr val="0070C0"/>
                </a:solidFill>
              </a:rPr>
              <a:t>无穷大 </a:t>
            </a:r>
            <a:r>
              <a:rPr lang="en-US" altLang="zh-CN" sz="2200">
                <a:solidFill>
                  <a:srgbClr val="0070C0"/>
                </a:solidFill>
              </a:rPr>
              <a:t>S</a:t>
            </a:r>
            <a:r>
              <a:rPr lang="en-US" altLang="zh-CN" sz="2200" baseline="-25000">
                <a:solidFill>
                  <a:srgbClr val="0070C0"/>
                </a:solidFill>
              </a:rPr>
              <a:t>p</a:t>
            </a:r>
            <a:r>
              <a:rPr lang="en-US" altLang="zh-CN" sz="2200">
                <a:solidFill>
                  <a:srgbClr val="0070C0"/>
                </a:solidFill>
              </a:rPr>
              <a:t>=1/f</a:t>
            </a:r>
            <a:endParaRPr lang="zh-CN" altLang="en-US" sz="2200">
              <a:solidFill>
                <a:srgbClr val="0070C0"/>
              </a:solidFill>
            </a:endParaRPr>
          </a:p>
        </p:txBody>
      </p:sp>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50825" y="188913"/>
            <a:ext cx="7599363" cy="584200"/>
          </a:xfrm>
          <a:prstGeom prst="rect">
            <a:avLst/>
          </a:prstGeom>
          <a:noFill/>
          <a:ln w="9525">
            <a:noFill/>
            <a:miter lim="800000"/>
            <a:headEnd/>
            <a:tailEnd/>
          </a:ln>
        </p:spPr>
        <p:txBody>
          <a:bodyPr>
            <a:spAutoFit/>
          </a:bodyPr>
          <a:lstStyle/>
          <a:p>
            <a:pPr eaLnBrk="1" hangingPunct="1">
              <a:defRPr/>
            </a:pPr>
            <a:r>
              <a:rPr lang="en-US" altLang="zh-CN" sz="3200" b="0" i="0" dirty="0">
                <a:effectLst>
                  <a:outerShdw blurRad="38100" dist="38100" dir="2700000" algn="tl">
                    <a:srgbClr val="C0C0C0"/>
                  </a:outerShdw>
                </a:effectLst>
                <a:latin typeface="黑体" pitchFamily="2" charset="-122"/>
                <a:ea typeface="黑体" pitchFamily="2" charset="-122"/>
                <a:cs typeface="+mj-cs"/>
              </a:rPr>
              <a:t>6</a:t>
            </a:r>
            <a:r>
              <a:rPr lang="zh-CN" altLang="en-US" sz="3200" b="0" i="0" dirty="0">
                <a:effectLst>
                  <a:outerShdw blurRad="38100" dist="38100" dir="2700000" algn="tl">
                    <a:srgbClr val="C0C0C0"/>
                  </a:outerShdw>
                </a:effectLst>
                <a:latin typeface="黑体" pitchFamily="2" charset="-122"/>
                <a:ea typeface="黑体" pitchFamily="2" charset="-122"/>
                <a:cs typeface="+mj-cs"/>
              </a:rPr>
              <a:t> </a:t>
            </a:r>
            <a:r>
              <a:rPr lang="en-US" altLang="zh-CN" sz="3200" b="0" i="0" dirty="0">
                <a:effectLst>
                  <a:outerShdw blurRad="38100" dist="38100" dir="2700000" algn="tl">
                    <a:srgbClr val="C0C0C0"/>
                  </a:outerShdw>
                </a:effectLst>
                <a:latin typeface="黑体" pitchFamily="2" charset="-122"/>
                <a:ea typeface="黑体" pitchFamily="2" charset="-122"/>
                <a:cs typeface="+mj-cs"/>
              </a:rPr>
              <a:t>P=</a:t>
            </a:r>
            <a:r>
              <a:rPr lang="zh-CN" altLang="en-US" sz="3200" b="0" i="0" dirty="0">
                <a:effectLst>
                  <a:outerShdw blurRad="38100" dist="38100" dir="2700000" algn="tl">
                    <a:srgbClr val="C0C0C0"/>
                  </a:outerShdw>
                </a:effectLst>
                <a:latin typeface="黑体" pitchFamily="2" charset="-122"/>
                <a:ea typeface="黑体" pitchFamily="2" charset="-122"/>
                <a:cs typeface="+mj-cs"/>
              </a:rPr>
              <a:t>？</a:t>
            </a:r>
            <a:r>
              <a:rPr lang="en-US" altLang="zh-CN" sz="3200" b="0" i="0" dirty="0">
                <a:effectLst>
                  <a:outerShdw blurRad="38100" dist="38100" dir="2700000" algn="tl">
                    <a:srgbClr val="C0C0C0"/>
                  </a:outerShdw>
                </a:effectLst>
                <a:latin typeface="黑体" pitchFamily="2" charset="-122"/>
                <a:ea typeface="黑体" pitchFamily="2" charset="-122"/>
                <a:cs typeface="+mj-cs"/>
              </a:rPr>
              <a:t>NP</a:t>
            </a:r>
          </a:p>
        </p:txBody>
      </p:sp>
      <p:sp>
        <p:nvSpPr>
          <p:cNvPr id="191491" name="Rectangle 3"/>
          <p:cNvSpPr>
            <a:spLocks noChangeArrowheads="1"/>
          </p:cNvSpPr>
          <p:nvPr/>
        </p:nvSpPr>
        <p:spPr bwMode="auto">
          <a:xfrm>
            <a:off x="323850" y="1166813"/>
            <a:ext cx="8280400" cy="3079750"/>
          </a:xfrm>
          <a:prstGeom prst="rect">
            <a:avLst/>
          </a:prstGeom>
          <a:noFill/>
          <a:ln w="9525">
            <a:noFill/>
            <a:miter lim="800000"/>
            <a:headEnd/>
            <a:tailEnd/>
          </a:ln>
          <a:effectLst/>
        </p:spPr>
        <p:txBody>
          <a:bodyPr>
            <a:spAutoFit/>
          </a:bodyPr>
          <a:lstStyle/>
          <a:p>
            <a:pPr marL="355600" indent="-355600" algn="just">
              <a:lnSpc>
                <a:spcPct val="114000"/>
              </a:lnSpc>
              <a:spcBef>
                <a:spcPts val="600"/>
              </a:spcBef>
              <a:spcAft>
                <a:spcPts val="600"/>
              </a:spcAft>
              <a:buClr>
                <a:srgbClr val="C00000"/>
              </a:buClr>
              <a:buFont typeface="Wingdings" pitchFamily="2" charset="2"/>
              <a:buChar char="p"/>
              <a:defRPr/>
            </a:pPr>
            <a:r>
              <a:rPr lang="zh-CN" altLang="en-US" sz="2400" i="0" dirty="0">
                <a:latin typeface="Times New Roman" pitchFamily="18" charset="0"/>
                <a:cs typeface="Times New Roman" pitchFamily="18" charset="0"/>
              </a:rPr>
              <a:t>  </a:t>
            </a:r>
            <a:r>
              <a:rPr lang="en-US" altLang="zh-CN" sz="2400" i="0" dirty="0">
                <a:latin typeface="Times New Roman" pitchFamily="18" charset="0"/>
                <a:cs typeface="Times New Roman" pitchFamily="18" charset="0"/>
              </a:rPr>
              <a:t>P</a:t>
            </a:r>
            <a:r>
              <a:rPr lang="zh-CN" altLang="en-US" sz="2400" i="0" dirty="0">
                <a:latin typeface="Times New Roman" pitchFamily="18" charset="0"/>
                <a:cs typeface="Times New Roman" pitchFamily="18" charset="0"/>
              </a:rPr>
              <a:t>和</a:t>
            </a:r>
            <a:r>
              <a:rPr lang="en-US" altLang="zh-CN" sz="2400" i="0" dirty="0">
                <a:latin typeface="Times New Roman" pitchFamily="18" charset="0"/>
                <a:cs typeface="Times New Roman" pitchFamily="18" charset="0"/>
                <a:sym typeface="Symbol" pitchFamily="18" charset="2"/>
              </a:rPr>
              <a:t>NP</a:t>
            </a:r>
            <a:r>
              <a:rPr lang="zh-CN" altLang="en-US" sz="2400" i="0" dirty="0">
                <a:latin typeface="Times New Roman" pitchFamily="18" charset="0"/>
                <a:cs typeface="Times New Roman" pitchFamily="18" charset="0"/>
                <a:sym typeface="Symbol" pitchFamily="18" charset="2"/>
              </a:rPr>
              <a:t>类问题</a:t>
            </a:r>
            <a:endParaRPr lang="en-US" altLang="zh-CN" sz="2400" i="0" dirty="0">
              <a:latin typeface="Times New Roman" pitchFamily="18" charset="0"/>
              <a:cs typeface="Times New Roman" pitchFamily="18" charset="0"/>
            </a:endParaRPr>
          </a:p>
          <a:p>
            <a:pPr marL="812800" lvl="1" indent="-355600" algn="just">
              <a:lnSpc>
                <a:spcPct val="114000"/>
              </a:lnSpc>
              <a:spcBef>
                <a:spcPts val="600"/>
              </a:spcBef>
              <a:spcAft>
                <a:spcPts val="600"/>
              </a:spcAft>
              <a:buClr>
                <a:srgbClr val="C00000"/>
              </a:buClr>
              <a:buFont typeface="Wingdings" pitchFamily="2" charset="2"/>
              <a:buChar char="p"/>
              <a:defRPr/>
            </a:pPr>
            <a:r>
              <a:rPr lang="zh-CN" altLang="eu-ES" sz="2400" i="0" dirty="0">
                <a:latin typeface="Times New Roman" pitchFamily="18" charset="0"/>
                <a:cs typeface="Times New Roman" pitchFamily="18" charset="0"/>
              </a:rPr>
              <a:t>将所有可以在多项式时间内</a:t>
            </a:r>
            <a:r>
              <a:rPr lang="zh-CN" altLang="eu-ES" sz="2400" i="0" u="sng" dirty="0">
                <a:solidFill>
                  <a:srgbClr val="FF0000"/>
                </a:solidFill>
                <a:latin typeface="Times New Roman" pitchFamily="18" charset="0"/>
                <a:cs typeface="Times New Roman" pitchFamily="18" charset="0"/>
              </a:rPr>
              <a:t>求解</a:t>
            </a:r>
            <a:r>
              <a:rPr lang="zh-CN" altLang="eu-ES" sz="2400" i="0" dirty="0">
                <a:latin typeface="Times New Roman" pitchFamily="18" charset="0"/>
                <a:cs typeface="Times New Roman" pitchFamily="18" charset="0"/>
              </a:rPr>
              <a:t>的问题称为</a:t>
            </a:r>
            <a:r>
              <a:rPr lang="eu-ES" altLang="zh-CN" sz="2400" i="0" dirty="0">
                <a:latin typeface="Times New Roman" pitchFamily="18" charset="0"/>
                <a:cs typeface="Times New Roman" pitchFamily="18" charset="0"/>
              </a:rPr>
              <a:t>P</a:t>
            </a:r>
            <a:r>
              <a:rPr lang="zh-CN" altLang="eu-ES" sz="2400" i="0" dirty="0">
                <a:latin typeface="Times New Roman" pitchFamily="18" charset="0"/>
                <a:cs typeface="Times New Roman" pitchFamily="18" charset="0"/>
              </a:rPr>
              <a:t>类问题 </a:t>
            </a:r>
            <a:r>
              <a:rPr lang="eu-ES" altLang="zh-CN" sz="2400" i="0" dirty="0">
                <a:latin typeface="Times New Roman" pitchFamily="18" charset="0"/>
                <a:cs typeface="Times New Roman" pitchFamily="18" charset="0"/>
              </a:rPr>
              <a:t>(P</a:t>
            </a:r>
            <a:r>
              <a:rPr lang="eu-ES" altLang="eu-ES" sz="2400" i="0" dirty="0">
                <a:latin typeface="Times New Roman" pitchFamily="18" charset="0"/>
                <a:cs typeface="Times New Roman" pitchFamily="18" charset="0"/>
              </a:rPr>
              <a:t>olynomial</a:t>
            </a:r>
            <a:r>
              <a:rPr lang="eu-ES" altLang="zh-CN" sz="2400" i="0" dirty="0">
                <a:latin typeface="Times New Roman" pitchFamily="18" charset="0"/>
                <a:cs typeface="Times New Roman" pitchFamily="18" charset="0"/>
              </a:rPr>
              <a:t> problem)</a:t>
            </a:r>
            <a:r>
              <a:rPr lang="zh-CN" altLang="eu-ES" sz="2400" i="0" dirty="0">
                <a:latin typeface="Times New Roman" pitchFamily="18" charset="0"/>
                <a:cs typeface="Times New Roman" pitchFamily="18" charset="0"/>
              </a:rPr>
              <a:t>。</a:t>
            </a:r>
            <a:endParaRPr lang="eu-ES" altLang="zh-CN" sz="2400" i="0" dirty="0">
              <a:latin typeface="Times New Roman" pitchFamily="18" charset="0"/>
              <a:cs typeface="Times New Roman" pitchFamily="18" charset="0"/>
            </a:endParaRPr>
          </a:p>
          <a:p>
            <a:pPr marL="812800" lvl="1" indent="-355600" algn="just">
              <a:lnSpc>
                <a:spcPct val="114000"/>
              </a:lnSpc>
              <a:spcBef>
                <a:spcPts val="600"/>
              </a:spcBef>
              <a:spcAft>
                <a:spcPts val="600"/>
              </a:spcAft>
              <a:buClr>
                <a:srgbClr val="C00000"/>
              </a:buClr>
              <a:buFont typeface="Wingdings" pitchFamily="2" charset="2"/>
              <a:buChar char="p"/>
              <a:defRPr/>
            </a:pPr>
            <a:r>
              <a:rPr lang="zh-CN" altLang="en-US" sz="2400" i="0" dirty="0">
                <a:latin typeface="Times New Roman" pitchFamily="18" charset="0"/>
                <a:cs typeface="Times New Roman" pitchFamily="18" charset="0"/>
              </a:rPr>
              <a:t> 将所有在多项式时间内</a:t>
            </a:r>
            <a:r>
              <a:rPr lang="zh-CN" altLang="en-US" sz="2400" i="0" u="sng" dirty="0">
                <a:solidFill>
                  <a:srgbClr val="FF0000"/>
                </a:solidFill>
                <a:latin typeface="Times New Roman" pitchFamily="18" charset="0"/>
                <a:cs typeface="Times New Roman" pitchFamily="18" charset="0"/>
              </a:rPr>
              <a:t>可以验证</a:t>
            </a:r>
            <a:r>
              <a:rPr lang="zh-CN" altLang="en-US" sz="2400" i="0" dirty="0">
                <a:latin typeface="Times New Roman" pitchFamily="18" charset="0"/>
                <a:cs typeface="Times New Roman" pitchFamily="18" charset="0"/>
              </a:rPr>
              <a:t>的问题称为</a:t>
            </a:r>
            <a:r>
              <a:rPr lang="en-US" altLang="zh-CN" sz="2400" i="0" dirty="0">
                <a:latin typeface="Times New Roman" pitchFamily="18" charset="0"/>
                <a:cs typeface="Times New Roman" pitchFamily="18" charset="0"/>
              </a:rPr>
              <a:t>NP</a:t>
            </a:r>
            <a:r>
              <a:rPr lang="zh-CN" altLang="en-US" sz="2400" i="0" dirty="0">
                <a:latin typeface="Times New Roman" pitchFamily="18" charset="0"/>
                <a:cs typeface="Times New Roman" pitchFamily="18" charset="0"/>
              </a:rPr>
              <a:t>类问题 </a:t>
            </a:r>
            <a:r>
              <a:rPr lang="en-US" altLang="zh-CN" sz="2400" i="0" dirty="0">
                <a:latin typeface="Times New Roman" pitchFamily="18" charset="0"/>
                <a:cs typeface="Times New Roman" pitchFamily="18" charset="0"/>
              </a:rPr>
              <a:t>(Non-deterministic</a:t>
            </a:r>
            <a:r>
              <a:rPr lang="zh-CN" altLang="en-US" sz="2400" i="0" dirty="0">
                <a:effectLst>
                  <a:outerShdw blurRad="38100" dist="38100" dir="2700000" algn="tl">
                    <a:srgbClr val="C0C0C0"/>
                  </a:outerShdw>
                </a:effectLst>
                <a:latin typeface="Times New Roman" pitchFamily="18" charset="0"/>
                <a:cs typeface="Times New Roman" pitchFamily="18" charset="0"/>
              </a:rPr>
              <a:t> </a:t>
            </a:r>
            <a:r>
              <a:rPr lang="eu-ES" altLang="zh-CN" sz="2400" i="0" dirty="0">
                <a:latin typeface="Times New Roman" pitchFamily="18" charset="0"/>
                <a:cs typeface="Times New Roman" pitchFamily="18" charset="0"/>
              </a:rPr>
              <a:t>P</a:t>
            </a:r>
            <a:r>
              <a:rPr lang="eu-ES" altLang="eu-ES" sz="2400" i="0" dirty="0">
                <a:latin typeface="Times New Roman" pitchFamily="18" charset="0"/>
                <a:cs typeface="Times New Roman" pitchFamily="18" charset="0"/>
              </a:rPr>
              <a:t>olynomial</a:t>
            </a:r>
            <a:r>
              <a:rPr lang="eu-ES" altLang="zh-CN" sz="2400" i="0" dirty="0">
                <a:latin typeface="Times New Roman" pitchFamily="18" charset="0"/>
                <a:cs typeface="Times New Roman" pitchFamily="18" charset="0"/>
              </a:rPr>
              <a:t> problem</a:t>
            </a:r>
            <a:r>
              <a:rPr lang="en-US" altLang="zh-CN" sz="2400" i="0" dirty="0">
                <a:latin typeface="Times New Roman" pitchFamily="18" charset="0"/>
                <a:cs typeface="Times New Roman" pitchFamily="18" charset="0"/>
              </a:rPr>
              <a:t>)</a:t>
            </a:r>
            <a:r>
              <a:rPr lang="zh-CN" altLang="en-US" sz="2400" i="0" dirty="0">
                <a:latin typeface="Times New Roman" pitchFamily="18" charset="0"/>
                <a:cs typeface="Times New Roman" pitchFamily="18" charset="0"/>
              </a:rPr>
              <a:t>。</a:t>
            </a:r>
          </a:p>
          <a:p>
            <a:pPr eaLnBrk="1" hangingPunct="1">
              <a:lnSpc>
                <a:spcPct val="114000"/>
              </a:lnSpc>
              <a:spcBef>
                <a:spcPts val="600"/>
              </a:spcBef>
              <a:spcAft>
                <a:spcPts val="600"/>
              </a:spcAft>
              <a:defRPr/>
            </a:pPr>
            <a:r>
              <a:rPr lang="en-US" altLang="zh-CN" sz="2400" i="0" dirty="0">
                <a:latin typeface="Times New Roman" pitchFamily="18" charset="0"/>
                <a:cs typeface="Times New Roman" pitchFamily="18" charset="0"/>
              </a:rPr>
              <a:t>P </a:t>
            </a:r>
            <a:r>
              <a:rPr lang="en-US" altLang="zh-CN" sz="2400" i="0" dirty="0">
                <a:latin typeface="Times New Roman" pitchFamily="18" charset="0"/>
                <a:cs typeface="Times New Roman" pitchFamily="18" charset="0"/>
                <a:sym typeface="Symbol" pitchFamily="18" charset="2"/>
              </a:rPr>
              <a:t></a:t>
            </a:r>
            <a:r>
              <a:rPr lang="en-US" altLang="zh-CN" sz="2400" i="0" dirty="0">
                <a:latin typeface="Times New Roman" pitchFamily="18" charset="0"/>
                <a:cs typeface="Times New Roman" pitchFamily="18" charset="0"/>
              </a:rPr>
              <a:t> NP    </a:t>
            </a:r>
            <a:r>
              <a:rPr lang="zh-CN" altLang="en-US" sz="2400" i="0" dirty="0">
                <a:latin typeface="Times New Roman" pitchFamily="18" charset="0"/>
                <a:cs typeface="Times New Roman" pitchFamily="18" charset="0"/>
              </a:rPr>
              <a:t>即能求解一定能验证</a:t>
            </a:r>
          </a:p>
        </p:txBody>
      </p:sp>
    </p:spTree>
  </p:cSld>
  <p:clrMapOvr>
    <a:masterClrMapping/>
  </p:clrMapOvr>
  <p:transition spd="med">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50825" y="493713"/>
            <a:ext cx="7599363" cy="584200"/>
          </a:xfrm>
          <a:prstGeom prst="rect">
            <a:avLst/>
          </a:prstGeom>
          <a:noFill/>
          <a:ln w="9525">
            <a:noFill/>
            <a:miter lim="800000"/>
            <a:headEnd/>
            <a:tailEnd/>
          </a:ln>
        </p:spPr>
        <p:txBody>
          <a:bodyPr>
            <a:spAutoFit/>
          </a:bodyPr>
          <a:lstStyle/>
          <a:p>
            <a:pPr eaLnBrk="1" hangingPunct="1">
              <a:defRPr/>
            </a:pPr>
            <a:r>
              <a:rPr lang="en-US" altLang="zh-CN" sz="3200" b="0" i="0" dirty="0">
                <a:effectLst>
                  <a:outerShdw blurRad="38100" dist="38100" dir="2700000" algn="tl">
                    <a:srgbClr val="C0C0C0"/>
                  </a:outerShdw>
                </a:effectLst>
                <a:latin typeface="黑体" pitchFamily="2" charset="-122"/>
                <a:ea typeface="黑体" pitchFamily="2" charset="-122"/>
                <a:cs typeface="+mj-cs"/>
              </a:rPr>
              <a:t>P=</a:t>
            </a:r>
            <a:r>
              <a:rPr lang="zh-CN" altLang="en-US" sz="3200" b="0" i="0" dirty="0">
                <a:effectLst>
                  <a:outerShdw blurRad="38100" dist="38100" dir="2700000" algn="tl">
                    <a:srgbClr val="C0C0C0"/>
                  </a:outerShdw>
                </a:effectLst>
                <a:latin typeface="黑体" pitchFamily="2" charset="-122"/>
                <a:ea typeface="黑体" pitchFamily="2" charset="-122"/>
                <a:cs typeface="+mj-cs"/>
              </a:rPr>
              <a:t>？</a:t>
            </a:r>
            <a:r>
              <a:rPr lang="en-US" altLang="zh-CN" sz="3200" b="0" i="0" dirty="0">
                <a:effectLst>
                  <a:outerShdw blurRad="38100" dist="38100" dir="2700000" algn="tl">
                    <a:srgbClr val="C0C0C0"/>
                  </a:outerShdw>
                </a:effectLst>
                <a:latin typeface="黑体" pitchFamily="2" charset="-122"/>
                <a:ea typeface="黑体" pitchFamily="2" charset="-122"/>
                <a:cs typeface="+mj-cs"/>
              </a:rPr>
              <a:t>NP</a:t>
            </a:r>
          </a:p>
        </p:txBody>
      </p:sp>
      <p:sp>
        <p:nvSpPr>
          <p:cNvPr id="50179" name="Rectangle 3"/>
          <p:cNvSpPr>
            <a:spLocks noChangeArrowheads="1"/>
          </p:cNvSpPr>
          <p:nvPr/>
        </p:nvSpPr>
        <p:spPr bwMode="auto">
          <a:xfrm>
            <a:off x="323850" y="1285875"/>
            <a:ext cx="8285163" cy="2803525"/>
          </a:xfrm>
          <a:prstGeom prst="rect">
            <a:avLst/>
          </a:prstGeom>
          <a:noFill/>
          <a:ln w="9525">
            <a:noFill/>
            <a:miter lim="800000"/>
            <a:headEnd/>
            <a:tailEnd/>
          </a:ln>
        </p:spPr>
        <p:txBody>
          <a:bodyPr>
            <a:spAutoFit/>
          </a:bodyPr>
          <a:lstStyle/>
          <a:p>
            <a:pPr marL="355600" indent="-355600">
              <a:lnSpc>
                <a:spcPct val="150000"/>
              </a:lnSpc>
              <a:spcBef>
                <a:spcPts val="600"/>
              </a:spcBef>
              <a:spcAft>
                <a:spcPts val="600"/>
              </a:spcAft>
              <a:buClr>
                <a:srgbClr val="C00000"/>
              </a:buClr>
              <a:buFont typeface="Wingdings" pitchFamily="2" charset="2"/>
              <a:buChar char="p"/>
            </a:pPr>
            <a:r>
              <a:rPr lang="en-US" altLang="zh-CN" i="0">
                <a:latin typeface="Times New Roman" pitchFamily="18" charset="0"/>
                <a:sym typeface="Symbol" pitchFamily="18" charset="2"/>
              </a:rPr>
              <a:t>P=</a:t>
            </a:r>
            <a:r>
              <a:rPr lang="zh-CN" altLang="en-US" i="0">
                <a:latin typeface="Times New Roman" pitchFamily="18" charset="0"/>
                <a:sym typeface="Symbol" pitchFamily="18" charset="2"/>
              </a:rPr>
              <a:t>？</a:t>
            </a:r>
            <a:r>
              <a:rPr lang="en-US" altLang="zh-CN" i="0">
                <a:latin typeface="Times New Roman" pitchFamily="18" charset="0"/>
                <a:sym typeface="Symbol" pitchFamily="18" charset="2"/>
              </a:rPr>
              <a:t>NP —— </a:t>
            </a:r>
            <a:r>
              <a:rPr lang="zh-CN" altLang="en-US" i="0">
                <a:latin typeface="Times New Roman" pitchFamily="18" charset="0"/>
                <a:sym typeface="Symbol" pitchFamily="18" charset="2"/>
              </a:rPr>
              <a:t>悬而未决的最大问题。</a:t>
            </a:r>
            <a:endParaRPr lang="en-US" altLang="zh-CN" i="0">
              <a:latin typeface="Times New Roman" pitchFamily="18" charset="0"/>
              <a:sym typeface="Symbol" pitchFamily="18" charset="2"/>
            </a:endParaRPr>
          </a:p>
          <a:p>
            <a:pPr marL="355600" indent="-355600">
              <a:lnSpc>
                <a:spcPct val="150000"/>
              </a:lnSpc>
              <a:spcBef>
                <a:spcPts val="600"/>
              </a:spcBef>
              <a:spcAft>
                <a:spcPts val="600"/>
              </a:spcAft>
              <a:buClr>
                <a:srgbClr val="C00000"/>
              </a:buClr>
              <a:buFont typeface="Wingdings" pitchFamily="2" charset="2"/>
              <a:buChar char="p"/>
            </a:pPr>
            <a:r>
              <a:rPr lang="zh-CN" altLang="en-US" i="0">
                <a:latin typeface="Times New Roman" pitchFamily="18" charset="0"/>
              </a:rPr>
              <a:t>如果</a:t>
            </a:r>
            <a:r>
              <a:rPr lang="en-US" altLang="zh-CN" i="0">
                <a:latin typeface="Times New Roman" pitchFamily="18" charset="0"/>
              </a:rPr>
              <a:t>P=NP，</a:t>
            </a:r>
            <a:r>
              <a:rPr lang="zh-CN" altLang="en-US" i="0">
                <a:latin typeface="Times New Roman" pitchFamily="18" charset="0"/>
              </a:rPr>
              <a:t>则所有在多项式时间内可验证的问题都将是在多项式时间内可求解（或可判定）的问题。</a:t>
            </a:r>
            <a:endParaRPr lang="zh-CN" altLang="en-US" i="0">
              <a:latin typeface="Times New Roman" pitchFamily="18" charset="0"/>
              <a:sym typeface="Symbol" pitchFamily="18" charset="2"/>
            </a:endParaRPr>
          </a:p>
          <a:p>
            <a:pPr marL="355600" indent="-355600" algn="just">
              <a:lnSpc>
                <a:spcPct val="150000"/>
              </a:lnSpc>
              <a:spcBef>
                <a:spcPts val="600"/>
              </a:spcBef>
              <a:spcAft>
                <a:spcPts val="600"/>
              </a:spcAft>
              <a:buClr>
                <a:srgbClr val="C00000"/>
              </a:buClr>
              <a:buFont typeface="Wingdings" pitchFamily="2" charset="2"/>
              <a:buChar char="p"/>
            </a:pPr>
            <a:r>
              <a:rPr lang="en-US" altLang="zh-CN" i="0">
                <a:latin typeface="Times New Roman" pitchFamily="18" charset="0"/>
              </a:rPr>
              <a:t>NP</a:t>
            </a:r>
            <a:r>
              <a:rPr lang="zh-CN" altLang="en-US" i="0">
                <a:latin typeface="Times New Roman" pitchFamily="18" charset="0"/>
              </a:rPr>
              <a:t>中某些问题中寻找多项式时间算法，从未成功</a:t>
            </a:r>
          </a:p>
          <a:p>
            <a:pPr marL="355600" indent="-355600" algn="just">
              <a:lnSpc>
                <a:spcPct val="150000"/>
              </a:lnSpc>
              <a:spcBef>
                <a:spcPts val="600"/>
              </a:spcBef>
              <a:spcAft>
                <a:spcPts val="600"/>
              </a:spcAft>
              <a:buClr>
                <a:srgbClr val="C00000"/>
              </a:buClr>
              <a:buFont typeface="Wingdings" pitchFamily="2" charset="2"/>
              <a:buChar char="p"/>
            </a:pPr>
            <a:r>
              <a:rPr lang="zh-CN" altLang="en-US" i="0"/>
              <a:t>趋向于</a:t>
            </a:r>
            <a:r>
              <a:rPr lang="en-US" altLang="zh-CN" i="0"/>
              <a:t>NP </a:t>
            </a:r>
            <a:r>
              <a:rPr lang="en-US" altLang="zh-CN" i="0">
                <a:sym typeface="Symbol" pitchFamily="18" charset="2"/>
              </a:rPr>
              <a:t></a:t>
            </a:r>
            <a:r>
              <a:rPr lang="en-US" altLang="zh-CN" i="0"/>
              <a:t> P </a:t>
            </a:r>
            <a:r>
              <a:rPr lang="zh-CN" altLang="en-US" i="0"/>
              <a:t>不成立，到目前为止</a:t>
            </a:r>
            <a:r>
              <a:rPr lang="en-US" altLang="zh-CN" i="0">
                <a:latin typeface="Times New Roman" pitchFamily="18" charset="0"/>
              </a:rPr>
              <a:t>P </a:t>
            </a:r>
            <a:r>
              <a:rPr lang="en-US" altLang="zh-CN" i="0">
                <a:latin typeface="Times New Roman" pitchFamily="18" charset="0"/>
                <a:sym typeface="Symbol" pitchFamily="18" charset="2"/>
              </a:rPr>
              <a:t> NP</a:t>
            </a:r>
            <a:r>
              <a:rPr lang="zh-CN" altLang="en-US" i="0">
                <a:latin typeface="Times New Roman" pitchFamily="18" charset="0"/>
                <a:sym typeface="Symbol" pitchFamily="18" charset="2"/>
              </a:rPr>
              <a:t>又无法证明</a:t>
            </a:r>
          </a:p>
        </p:txBody>
      </p:sp>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4294967295"/>
          </p:nvPr>
        </p:nvSpPr>
        <p:spPr bwMode="auto">
          <a:xfrm>
            <a:off x="6553200" y="6245225"/>
            <a:ext cx="2289175" cy="476250"/>
          </a:xfrm>
          <a:prstGeom prst="rect">
            <a:avLst/>
          </a:prstGeom>
          <a:noFill/>
          <a:ln>
            <a:miter lim="800000"/>
            <a:headEnd/>
            <a:tailEnd/>
          </a:ln>
        </p:spPr>
        <p:txBody>
          <a:bodyPr/>
          <a:lstStyle/>
          <a:p>
            <a:pPr eaLnBrk="1" hangingPunct="1"/>
            <a:fld id="{8E95FF72-6AC5-474E-9B2C-7F0F4C876500}" type="slidenum">
              <a:rPr lang="zh-CN" altLang="en-US"/>
              <a:pPr eaLnBrk="1" hangingPunct="1"/>
              <a:t>3</a:t>
            </a:fld>
            <a:endParaRPr lang="en-US" altLang="zh-CN"/>
          </a:p>
        </p:txBody>
      </p:sp>
      <p:sp>
        <p:nvSpPr>
          <p:cNvPr id="9219" name="Rectangle 3"/>
          <p:cNvSpPr>
            <a:spLocks noGrp="1" noRot="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zh-CN" altLang="en-US" sz="2800" b="1" smtClean="0"/>
              <a:t>时代性：每一个时代都有它自己的科学问题</a:t>
            </a:r>
          </a:p>
          <a:p>
            <a:pPr algn="just" eaLnBrk="1" hangingPunct="1"/>
            <a:r>
              <a:rPr lang="zh-CN" altLang="en-US" sz="2800" b="1" smtClean="0"/>
              <a:t>混沌性：渴望对新知识的追求，追求开始的时候是模糊不清的</a:t>
            </a:r>
          </a:p>
          <a:p>
            <a:pPr algn="just" eaLnBrk="1" hangingPunct="1"/>
            <a:r>
              <a:rPr lang="zh-CN" altLang="en-US" sz="2800" b="1" smtClean="0"/>
              <a:t>可解决性</a:t>
            </a:r>
          </a:p>
          <a:p>
            <a:pPr algn="just" eaLnBrk="1" hangingPunct="1"/>
            <a:r>
              <a:rPr lang="zh-CN" altLang="en-US" sz="2800" b="1" smtClean="0"/>
              <a:t>可变异性：能引出另外具有可解决性的科学问题</a:t>
            </a:r>
          </a:p>
          <a:p>
            <a:pPr algn="just" eaLnBrk="1" hangingPunct="1"/>
            <a:r>
              <a:rPr lang="zh-CN" altLang="en-US" sz="2800" b="1" smtClean="0"/>
              <a:t>可待解性：绝非永远不可解决</a:t>
            </a:r>
            <a:endParaRPr lang="zh-CN" altLang="en-US" sz="2800" b="1" smtClean="0">
              <a:ea typeface="楷体_GB2312"/>
              <a:cs typeface="楷体_GB2312"/>
            </a:endParaRPr>
          </a:p>
          <a:p>
            <a:pPr eaLnBrk="1" hangingPunct="1"/>
            <a:endParaRPr lang="zh-CN" altLang="en-US" smtClean="0"/>
          </a:p>
        </p:txBody>
      </p:sp>
      <p:sp>
        <p:nvSpPr>
          <p:cNvPr id="8" name="Text Box 16"/>
          <p:cNvSpPr txBox="1">
            <a:spLocks noChangeArrowheads="1"/>
          </p:cNvSpPr>
          <p:nvPr/>
        </p:nvSpPr>
        <p:spPr bwMode="auto">
          <a:xfrm>
            <a:off x="163513" y="0"/>
            <a:ext cx="2292350" cy="83026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典型科学问题求解</a:t>
            </a:r>
            <a:endParaRPr lang="en-US" altLang="zh-CN" i="0" dirty="0">
              <a:solidFill>
                <a:schemeClr val="accent6"/>
              </a:solidFill>
              <a:latin typeface="Arial" charset="0"/>
              <a:ea typeface="华文中宋" pitchFamily="2" charset="-122"/>
            </a:endParaRPr>
          </a:p>
          <a:p>
            <a:pPr eaLnBrk="1" hangingPunct="1">
              <a:lnSpc>
                <a:spcPct val="120000"/>
              </a:lnSpc>
              <a:defRPr/>
            </a:pPr>
            <a:r>
              <a:rPr lang="en-US" altLang="zh-CN" i="0" dirty="0">
                <a:solidFill>
                  <a:schemeClr val="accent6"/>
                </a:solidFill>
                <a:latin typeface="Arial" charset="0"/>
                <a:ea typeface="华文中宋" pitchFamily="2" charset="-122"/>
              </a:rPr>
              <a:t>(2)</a:t>
            </a:r>
            <a:r>
              <a:rPr lang="zh-CN" altLang="en-US" i="0" dirty="0">
                <a:solidFill>
                  <a:schemeClr val="accent6"/>
                </a:solidFill>
                <a:latin typeface="Arial" charset="0"/>
                <a:ea typeface="华文中宋" pitchFamily="2" charset="-122"/>
              </a:rPr>
              <a:t>科学问题的特征</a:t>
            </a:r>
            <a:endParaRPr lang="en-US" altLang="zh-CN" i="0" dirty="0">
              <a:solidFill>
                <a:schemeClr val="accent6"/>
              </a:solidFill>
              <a:latin typeface="Arial" charset="0"/>
              <a:ea typeface="华文中宋" pitchFamily="2" charset="-122"/>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900113" y="5445125"/>
            <a:ext cx="7924800" cy="676275"/>
          </a:xfrm>
          <a:prstGeom prst="rect">
            <a:avLst/>
          </a:prstGeom>
          <a:noFill/>
          <a:ln w="9525">
            <a:noFill/>
            <a:miter lim="800000"/>
            <a:headEnd/>
            <a:tailEnd/>
          </a:ln>
        </p:spPr>
        <p:txBody>
          <a:bodyPr>
            <a:spAutoFit/>
          </a:bodyPr>
          <a:lstStyle/>
          <a:p>
            <a:pPr algn="just">
              <a:lnSpc>
                <a:spcPct val="160000"/>
              </a:lnSpc>
              <a:buClr>
                <a:srgbClr val="66FF33"/>
              </a:buClr>
              <a:buFontTx/>
              <a:buChar char="•"/>
            </a:pPr>
            <a:r>
              <a:rPr lang="zh-CN" altLang="en-US" sz="2400">
                <a:solidFill>
                  <a:schemeClr val="folHlink"/>
                </a:solidFill>
                <a:latin typeface="Times New Roman" pitchFamily="18" charset="0"/>
              </a:rPr>
              <a:t> </a:t>
            </a:r>
            <a:endParaRPr lang="en-US" altLang="zh-CN" sz="2400">
              <a:solidFill>
                <a:schemeClr val="folHlink"/>
              </a:solidFill>
              <a:latin typeface="Times New Roman" pitchFamily="18" charset="0"/>
            </a:endParaRPr>
          </a:p>
        </p:txBody>
      </p:sp>
      <p:sp>
        <p:nvSpPr>
          <p:cNvPr id="52227" name="Rectangle 3"/>
          <p:cNvSpPr>
            <a:spLocks noChangeArrowheads="1"/>
          </p:cNvSpPr>
          <p:nvPr/>
        </p:nvSpPr>
        <p:spPr bwMode="auto">
          <a:xfrm>
            <a:off x="250825" y="1125538"/>
            <a:ext cx="8642350" cy="4564062"/>
          </a:xfrm>
          <a:prstGeom prst="rect">
            <a:avLst/>
          </a:prstGeom>
          <a:noFill/>
          <a:ln w="9525">
            <a:noFill/>
            <a:miter lim="800000"/>
            <a:headEnd/>
            <a:tailEnd/>
          </a:ln>
        </p:spPr>
        <p:txBody>
          <a:bodyPr>
            <a:spAutoFit/>
          </a:bodyPr>
          <a:lstStyle/>
          <a:p>
            <a:pPr marL="469900" indent="-469900" algn="just" eaLnBrk="1" hangingPunct="1">
              <a:lnSpc>
                <a:spcPct val="120000"/>
              </a:lnSpc>
              <a:spcAft>
                <a:spcPts val="600"/>
              </a:spcAft>
            </a:pPr>
            <a:r>
              <a:rPr lang="en-US" altLang="zh-CN" i="0">
                <a:solidFill>
                  <a:srgbClr val="0000FF"/>
                </a:solidFill>
              </a:rPr>
              <a:t>NP</a:t>
            </a:r>
            <a:r>
              <a:rPr lang="zh-CN" altLang="en-US" i="0">
                <a:solidFill>
                  <a:srgbClr val="0000FF"/>
                </a:solidFill>
              </a:rPr>
              <a:t>完全性问题</a:t>
            </a:r>
            <a:endParaRPr lang="en-US" altLang="zh-CN" i="0"/>
          </a:p>
          <a:p>
            <a:pPr marL="927100" lvl="1" indent="-469900" algn="just" eaLnBrk="1" hangingPunct="1">
              <a:lnSpc>
                <a:spcPct val="120000"/>
              </a:lnSpc>
              <a:spcAft>
                <a:spcPts val="600"/>
              </a:spcAft>
              <a:buFont typeface="Wingdings" pitchFamily="2" charset="2"/>
              <a:buChar char="n"/>
            </a:pPr>
            <a:r>
              <a:rPr lang="zh-CN" altLang="en-US" sz="2400" i="0"/>
              <a:t>针对</a:t>
            </a:r>
            <a:r>
              <a:rPr lang="en-US" altLang="zh-CN" sz="2400" i="0"/>
              <a:t>P</a:t>
            </a:r>
            <a:r>
              <a:rPr lang="zh-CN" altLang="en-US" sz="2400" i="0"/>
              <a:t>＝</a:t>
            </a:r>
            <a:r>
              <a:rPr lang="en-US" altLang="zh-CN" sz="2400" i="0"/>
              <a:t>NP</a:t>
            </a:r>
            <a:r>
              <a:rPr lang="zh-CN" altLang="en-US" sz="2400" i="0"/>
              <a:t>是否成立的问题，库克（</a:t>
            </a:r>
            <a:r>
              <a:rPr lang="en-US" altLang="zh-CN" sz="2400" i="0"/>
              <a:t>S.A.Cook</a:t>
            </a:r>
            <a:r>
              <a:rPr lang="zh-CN" altLang="en-US" sz="2400" i="0"/>
              <a:t>）等人认为</a:t>
            </a:r>
            <a:r>
              <a:rPr lang="en-US" altLang="zh-CN" sz="2400" i="0"/>
              <a:t>NP</a:t>
            </a:r>
            <a:r>
              <a:rPr lang="zh-CN" altLang="en-US" sz="2400" i="0"/>
              <a:t>类中的某些问题的复杂性与整个类的复杂性有关，当这些问题中的任何一个存在多项式时间算法时，则所有这些</a:t>
            </a:r>
            <a:r>
              <a:rPr lang="en-US" altLang="zh-CN" sz="2400" i="0"/>
              <a:t>NP</a:t>
            </a:r>
            <a:r>
              <a:rPr lang="zh-CN" altLang="en-US" sz="2400" i="0"/>
              <a:t>问题都是多项式时间可解的，这些问题被称为</a:t>
            </a:r>
            <a:r>
              <a:rPr lang="en-US" altLang="zh-CN" sz="2400" i="0">
                <a:solidFill>
                  <a:srgbClr val="0000FF"/>
                </a:solidFill>
              </a:rPr>
              <a:t>NP</a:t>
            </a:r>
            <a:r>
              <a:rPr lang="zh-CN" altLang="en-US" sz="2400" i="0">
                <a:solidFill>
                  <a:srgbClr val="0000FF"/>
                </a:solidFill>
              </a:rPr>
              <a:t>完全性问题。</a:t>
            </a:r>
          </a:p>
          <a:p>
            <a:pPr marL="469900" indent="-469900" algn="just" eaLnBrk="1" hangingPunct="1">
              <a:lnSpc>
                <a:spcPct val="120000"/>
              </a:lnSpc>
              <a:spcAft>
                <a:spcPts val="600"/>
              </a:spcAft>
            </a:pPr>
            <a:r>
              <a:rPr lang="zh-CN" altLang="en-US" i="0"/>
              <a:t>存在多达数千个</a:t>
            </a:r>
            <a:r>
              <a:rPr lang="en-US" altLang="zh-CN" i="0"/>
              <a:t>NP</a:t>
            </a:r>
            <a:r>
              <a:rPr lang="zh-CN" altLang="en-US" i="0"/>
              <a:t>完全性问题。</a:t>
            </a:r>
            <a:endParaRPr lang="en-US" altLang="zh-CN" i="0"/>
          </a:p>
          <a:p>
            <a:pPr marL="927100" lvl="1" indent="-469900" algn="just" eaLnBrk="1" hangingPunct="1">
              <a:lnSpc>
                <a:spcPct val="120000"/>
              </a:lnSpc>
              <a:spcAft>
                <a:spcPts val="600"/>
              </a:spcAft>
              <a:buFont typeface="Wingdings" pitchFamily="2" charset="2"/>
              <a:buChar char="n"/>
            </a:pPr>
            <a:r>
              <a:rPr lang="zh-CN" altLang="en-US" sz="2400" i="0"/>
              <a:t>有代表性的有：哈密尔顿回路问题、旅行商问题（也称货郎担问题）、划分问题、带优先级次序的处理机调度问题、顶点覆盖问题等。</a:t>
            </a:r>
          </a:p>
        </p:txBody>
      </p:sp>
      <p:sp>
        <p:nvSpPr>
          <p:cNvPr id="51204" name="Rectangle 4"/>
          <p:cNvSpPr>
            <a:spLocks noChangeArrowheads="1"/>
          </p:cNvSpPr>
          <p:nvPr/>
        </p:nvSpPr>
        <p:spPr bwMode="auto">
          <a:xfrm>
            <a:off x="250825" y="188913"/>
            <a:ext cx="7777163" cy="584200"/>
          </a:xfrm>
          <a:prstGeom prst="rect">
            <a:avLst/>
          </a:prstGeom>
          <a:noFill/>
          <a:ln w="9525">
            <a:noFill/>
            <a:miter lim="800000"/>
            <a:headEnd/>
            <a:tailEnd/>
          </a:ln>
        </p:spPr>
        <p:txBody>
          <a:bodyPr>
            <a:spAutoFit/>
          </a:bodyPr>
          <a:lstStyle/>
          <a:p>
            <a:pPr marL="469900" indent="-469900" eaLnBrk="1" hangingPunct="1">
              <a:buFont typeface="Wingdings" pitchFamily="2" charset="2"/>
              <a:buNone/>
              <a:defRPr/>
            </a:pPr>
            <a:r>
              <a:rPr lang="en-US" altLang="zh-CN" sz="3200" b="0" i="0" dirty="0">
                <a:effectLst>
                  <a:outerShdw blurRad="38100" dist="38100" dir="2700000" algn="tl">
                    <a:srgbClr val="C0C0C0"/>
                  </a:outerShdw>
                </a:effectLst>
                <a:latin typeface="黑体" pitchFamily="2" charset="-122"/>
                <a:ea typeface="黑体" pitchFamily="2" charset="-122"/>
                <a:cs typeface="+mj-cs"/>
              </a:rPr>
              <a:t>NP</a:t>
            </a:r>
            <a:r>
              <a:rPr lang="zh-CN" altLang="en-US" sz="3200" b="0" i="0" dirty="0">
                <a:effectLst>
                  <a:outerShdw blurRad="38100" dist="38100" dir="2700000" algn="tl">
                    <a:srgbClr val="C0C0C0"/>
                  </a:outerShdw>
                </a:effectLst>
                <a:latin typeface="黑体" pitchFamily="2" charset="-122"/>
                <a:ea typeface="黑体" pitchFamily="2" charset="-122"/>
                <a:cs typeface="+mj-cs"/>
              </a:rPr>
              <a:t>完全性问题</a:t>
            </a:r>
          </a:p>
        </p:txBody>
      </p:sp>
    </p:spTree>
  </p:cSld>
  <p:clrMapOvr>
    <a:masterClrMapping/>
  </p:clrMapOvr>
  <p:transition spd="med">
    <p:pull dir="l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900113" y="5445125"/>
            <a:ext cx="7924800" cy="676275"/>
          </a:xfrm>
          <a:prstGeom prst="rect">
            <a:avLst/>
          </a:prstGeom>
          <a:noFill/>
          <a:ln w="9525">
            <a:noFill/>
            <a:miter lim="800000"/>
            <a:headEnd/>
            <a:tailEnd/>
          </a:ln>
        </p:spPr>
        <p:txBody>
          <a:bodyPr>
            <a:spAutoFit/>
          </a:bodyPr>
          <a:lstStyle/>
          <a:p>
            <a:pPr algn="just">
              <a:lnSpc>
                <a:spcPct val="160000"/>
              </a:lnSpc>
              <a:buClr>
                <a:srgbClr val="66FF33"/>
              </a:buClr>
              <a:buFontTx/>
              <a:buChar char="•"/>
            </a:pPr>
            <a:r>
              <a:rPr lang="zh-CN" altLang="en-US" sz="2400">
                <a:solidFill>
                  <a:schemeClr val="folHlink"/>
                </a:solidFill>
                <a:latin typeface="Times New Roman" pitchFamily="18" charset="0"/>
              </a:rPr>
              <a:t> </a:t>
            </a:r>
            <a:endParaRPr lang="en-US" altLang="zh-CN" sz="2400">
              <a:solidFill>
                <a:schemeClr val="folHlink"/>
              </a:solidFill>
              <a:latin typeface="Times New Roman" pitchFamily="18" charset="0"/>
            </a:endParaRPr>
          </a:p>
        </p:txBody>
      </p:sp>
      <p:sp>
        <p:nvSpPr>
          <p:cNvPr id="54275" name="Rectangle 3"/>
          <p:cNvSpPr>
            <a:spLocks noChangeArrowheads="1"/>
          </p:cNvSpPr>
          <p:nvPr/>
        </p:nvSpPr>
        <p:spPr bwMode="auto">
          <a:xfrm>
            <a:off x="250825" y="1125538"/>
            <a:ext cx="8642350" cy="4391025"/>
          </a:xfrm>
          <a:prstGeom prst="rect">
            <a:avLst/>
          </a:prstGeom>
          <a:noFill/>
          <a:ln w="9525">
            <a:noFill/>
            <a:miter lim="800000"/>
            <a:headEnd/>
            <a:tailEnd/>
          </a:ln>
        </p:spPr>
        <p:txBody>
          <a:bodyPr>
            <a:spAutoFit/>
          </a:bodyPr>
          <a:lstStyle/>
          <a:p>
            <a:pPr marL="469900" indent="-469900" eaLnBrk="1" hangingPunct="1">
              <a:lnSpc>
                <a:spcPct val="150000"/>
              </a:lnSpc>
              <a:spcAft>
                <a:spcPts val="600"/>
              </a:spcAft>
              <a:buFont typeface="Wingdings" pitchFamily="2" charset="2"/>
              <a:buChar char="p"/>
            </a:pPr>
            <a:r>
              <a:rPr lang="zh-CN" altLang="en-US" sz="2600" i="0">
                <a:sym typeface="Symbol" pitchFamily="18" charset="2"/>
              </a:rPr>
              <a:t>目前，只能对</a:t>
            </a:r>
            <a:r>
              <a:rPr lang="en-US" altLang="zh-CN" sz="2600" i="0">
                <a:sym typeface="Symbol" pitchFamily="18" charset="2"/>
              </a:rPr>
              <a:t>NP</a:t>
            </a:r>
            <a:r>
              <a:rPr lang="zh-CN" altLang="en-US" sz="2600" i="0">
                <a:sym typeface="Symbol" pitchFamily="18" charset="2"/>
              </a:rPr>
              <a:t>完全问题求近似解，次优解（能在多项式时间即有效时间内完成）</a:t>
            </a:r>
          </a:p>
          <a:p>
            <a:pPr marL="469900" indent="-469900" eaLnBrk="1" hangingPunct="1">
              <a:lnSpc>
                <a:spcPct val="150000"/>
              </a:lnSpc>
              <a:spcAft>
                <a:spcPts val="600"/>
              </a:spcAft>
              <a:buFont typeface="Wingdings" pitchFamily="2" charset="2"/>
              <a:buChar char="p"/>
            </a:pPr>
            <a:r>
              <a:rPr lang="eu-ES" altLang="zh-CN" sz="2600" i="0"/>
              <a:t>NP</a:t>
            </a:r>
            <a:r>
              <a:rPr lang="zh-CN" altLang="eu-ES" sz="2600" i="0"/>
              <a:t>完全性问题例</a:t>
            </a:r>
            <a:r>
              <a:rPr lang="zh-CN" altLang="en-US" sz="2600" i="0">
                <a:sym typeface="Symbol" pitchFamily="18" charset="2"/>
              </a:rPr>
              <a:t>：</a:t>
            </a:r>
            <a:r>
              <a:rPr lang="zh-CN" altLang="eu-ES" sz="2600" i="0"/>
              <a:t>可满足性问题</a:t>
            </a:r>
            <a:r>
              <a:rPr lang="en-US" altLang="zh-CN" sz="2600" i="0"/>
              <a:t>(</a:t>
            </a:r>
            <a:r>
              <a:rPr lang="zh-CN" altLang="zh-CN" sz="2400" i="0">
                <a:latin typeface="Times New Roman" pitchFamily="18" charset="0"/>
                <a:cs typeface="Times New Roman" pitchFamily="18" charset="0"/>
              </a:rPr>
              <a:t>Satisfiability Problem,</a:t>
            </a:r>
            <a:r>
              <a:rPr lang="en-US" altLang="zh-CN" sz="2400" i="0">
                <a:latin typeface="Times New Roman" pitchFamily="18" charset="0"/>
                <a:cs typeface="Times New Roman" pitchFamily="18" charset="0"/>
              </a:rPr>
              <a:t> </a:t>
            </a:r>
            <a:r>
              <a:rPr lang="zh-CN" altLang="zh-CN" sz="2400" i="0">
                <a:latin typeface="Times New Roman" pitchFamily="18" charset="0"/>
                <a:cs typeface="Times New Roman" pitchFamily="18" charset="0"/>
              </a:rPr>
              <a:t>简称SAT </a:t>
            </a:r>
            <a:r>
              <a:rPr lang="en-US" altLang="zh-CN" sz="2400" i="0">
                <a:latin typeface="Times New Roman" pitchFamily="18" charset="0"/>
                <a:cs typeface="Times New Roman" pitchFamily="18" charset="0"/>
              </a:rPr>
              <a:t> </a:t>
            </a:r>
            <a:r>
              <a:rPr lang="zh-CN" altLang="zh-CN" sz="2400" i="0">
                <a:latin typeface="Times New Roman" pitchFamily="18" charset="0"/>
                <a:cs typeface="Times New Roman" pitchFamily="18" charset="0"/>
              </a:rPr>
              <a:t>Problem</a:t>
            </a:r>
            <a:r>
              <a:rPr lang="en-US" altLang="zh-CN" sz="2600" i="0"/>
              <a:t>)</a:t>
            </a:r>
            <a:endParaRPr lang="zh-CN" altLang="eu-ES" sz="2600" i="0"/>
          </a:p>
          <a:p>
            <a:pPr lvl="1" eaLnBrk="1" hangingPunct="1">
              <a:lnSpc>
                <a:spcPct val="150000"/>
              </a:lnSpc>
              <a:spcAft>
                <a:spcPts val="600"/>
              </a:spcAft>
              <a:buFont typeface="Wingdings" pitchFamily="2" charset="2"/>
              <a:buChar char="n"/>
            </a:pPr>
            <a:r>
              <a:rPr lang="zh-CN" altLang="en-US" sz="2400" i="0"/>
              <a:t> 判定一个布尔公式是否可满足的；</a:t>
            </a:r>
          </a:p>
          <a:p>
            <a:pPr lvl="1" eaLnBrk="1" hangingPunct="1">
              <a:lnSpc>
                <a:spcPct val="150000"/>
              </a:lnSpc>
              <a:spcAft>
                <a:spcPts val="600"/>
              </a:spcAft>
              <a:buFont typeface="Wingdings" pitchFamily="2" charset="2"/>
              <a:buChar char="n"/>
            </a:pPr>
            <a:r>
              <a:rPr lang="zh-CN" altLang="en-US" sz="2400" i="0"/>
              <a:t> </a:t>
            </a:r>
            <a:r>
              <a:rPr lang="en-US" altLang="zh-CN" sz="2400" i="0"/>
              <a:t>SAT = { </a:t>
            </a:r>
            <a:r>
              <a:rPr lang="eu-ES" altLang="zh-CN" sz="2400" i="0"/>
              <a:t>&lt;</a:t>
            </a:r>
            <a:r>
              <a:rPr lang="eu-ES" altLang="zh-CN" sz="2400" i="0">
                <a:sym typeface="Symbol" pitchFamily="18" charset="2"/>
              </a:rPr>
              <a:t></a:t>
            </a:r>
            <a:r>
              <a:rPr lang="eu-ES" altLang="zh-CN" sz="2400" i="0"/>
              <a:t>&gt; </a:t>
            </a:r>
            <a:r>
              <a:rPr lang="eu-ES" altLang="zh-CN" sz="2400" i="0">
                <a:sym typeface="Symbol" pitchFamily="18" charset="2"/>
              </a:rPr>
              <a:t> </a:t>
            </a:r>
            <a:r>
              <a:rPr lang="zh-CN" altLang="eu-ES" sz="2400" i="0">
                <a:sym typeface="Symbol" pitchFamily="18" charset="2"/>
              </a:rPr>
              <a:t>是可满足的布尔公式</a:t>
            </a:r>
            <a:r>
              <a:rPr lang="zh-CN" altLang="en-US" sz="2400" i="0"/>
              <a:t> </a:t>
            </a:r>
            <a:r>
              <a:rPr lang="en-US" altLang="zh-CN" sz="2400" i="0"/>
              <a:t>}</a:t>
            </a:r>
            <a:r>
              <a:rPr lang="zh-CN" altLang="en-US" sz="2400" i="0"/>
              <a:t>；</a:t>
            </a:r>
            <a:endParaRPr lang="en-US" altLang="zh-CN" sz="2400" i="0"/>
          </a:p>
          <a:p>
            <a:pPr lvl="1" eaLnBrk="1" hangingPunct="1">
              <a:lnSpc>
                <a:spcPct val="150000"/>
              </a:lnSpc>
              <a:spcAft>
                <a:spcPts val="600"/>
              </a:spcAft>
              <a:buFont typeface="Wingdings" pitchFamily="2" charset="2"/>
              <a:buChar char="n"/>
            </a:pPr>
            <a:r>
              <a:rPr lang="zh-CN" altLang="en-US" sz="2400" i="0"/>
              <a:t> 库克结论： </a:t>
            </a:r>
            <a:r>
              <a:rPr lang="en-US" altLang="zh-CN" sz="2400" i="0"/>
              <a:t>SAT </a:t>
            </a:r>
            <a:r>
              <a:rPr lang="en-US" altLang="zh-CN" sz="2400" i="0">
                <a:sym typeface="Symbol" pitchFamily="18" charset="2"/>
              </a:rPr>
              <a:t> P</a:t>
            </a:r>
            <a:r>
              <a:rPr lang="zh-CN" altLang="en-US" sz="2400" i="0">
                <a:sym typeface="Symbol" pitchFamily="18" charset="2"/>
              </a:rPr>
              <a:t>，当且仅当 </a:t>
            </a:r>
            <a:r>
              <a:rPr lang="en-US" altLang="zh-CN" sz="2400" i="0">
                <a:sym typeface="Symbol" pitchFamily="18" charset="2"/>
              </a:rPr>
              <a:t>P = NP</a:t>
            </a:r>
            <a:r>
              <a:rPr lang="zh-CN" altLang="en-US" sz="2400" i="0">
                <a:sym typeface="Symbol" pitchFamily="18" charset="2"/>
              </a:rPr>
              <a:t>。</a:t>
            </a:r>
          </a:p>
        </p:txBody>
      </p:sp>
      <p:sp>
        <p:nvSpPr>
          <p:cNvPr id="51204" name="Rectangle 4"/>
          <p:cNvSpPr>
            <a:spLocks noChangeArrowheads="1"/>
          </p:cNvSpPr>
          <p:nvPr/>
        </p:nvSpPr>
        <p:spPr bwMode="auto">
          <a:xfrm>
            <a:off x="250825" y="188913"/>
            <a:ext cx="7777163" cy="584200"/>
          </a:xfrm>
          <a:prstGeom prst="rect">
            <a:avLst/>
          </a:prstGeom>
          <a:noFill/>
          <a:ln w="9525">
            <a:noFill/>
            <a:miter lim="800000"/>
            <a:headEnd/>
            <a:tailEnd/>
          </a:ln>
        </p:spPr>
        <p:txBody>
          <a:bodyPr>
            <a:spAutoFit/>
          </a:bodyPr>
          <a:lstStyle/>
          <a:p>
            <a:pPr marL="469900" indent="-469900" eaLnBrk="1" hangingPunct="1">
              <a:buFont typeface="Wingdings" pitchFamily="2" charset="2"/>
              <a:buNone/>
              <a:defRPr/>
            </a:pPr>
            <a:r>
              <a:rPr lang="en-US" altLang="zh-CN" sz="3200" b="0" i="0" dirty="0">
                <a:effectLst>
                  <a:outerShdw blurRad="38100" dist="38100" dir="2700000" algn="tl">
                    <a:srgbClr val="C0C0C0"/>
                  </a:outerShdw>
                </a:effectLst>
                <a:latin typeface="黑体" pitchFamily="2" charset="-122"/>
                <a:ea typeface="黑体" pitchFamily="2" charset="-122"/>
                <a:cs typeface="+mj-cs"/>
              </a:rPr>
              <a:t>NP</a:t>
            </a:r>
            <a:r>
              <a:rPr lang="zh-CN" altLang="en-US" sz="3200" b="0" i="0" dirty="0">
                <a:effectLst>
                  <a:outerShdw blurRad="38100" dist="38100" dir="2700000" algn="tl">
                    <a:srgbClr val="C0C0C0"/>
                  </a:outerShdw>
                </a:effectLst>
                <a:latin typeface="黑体" pitchFamily="2" charset="-122"/>
                <a:ea typeface="黑体" pitchFamily="2" charset="-122"/>
                <a:cs typeface="+mj-cs"/>
              </a:rPr>
              <a:t>完全性问题</a:t>
            </a:r>
          </a:p>
        </p:txBody>
      </p:sp>
    </p:spTree>
  </p:cSld>
  <p:clrMapOvr>
    <a:masterClrMapping/>
  </p:clrMapOvr>
  <p:transition spd="med">
    <p:pull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95288" y="1196975"/>
            <a:ext cx="7924800" cy="4400550"/>
          </a:xfrm>
          <a:prstGeom prst="rect">
            <a:avLst/>
          </a:prstGeom>
          <a:noFill/>
          <a:ln w="9525">
            <a:noFill/>
            <a:miter lim="800000"/>
            <a:headEnd/>
            <a:tailEnd/>
          </a:ln>
        </p:spPr>
        <p:txBody>
          <a:bodyPr>
            <a:spAutoFit/>
          </a:bodyPr>
          <a:lstStyle/>
          <a:p>
            <a:pPr algn="just">
              <a:lnSpc>
                <a:spcPct val="150000"/>
              </a:lnSpc>
              <a:spcBef>
                <a:spcPts val="600"/>
              </a:spcBef>
              <a:spcAft>
                <a:spcPts val="600"/>
              </a:spcAft>
              <a:buClr>
                <a:srgbClr val="C00000"/>
              </a:buClr>
              <a:buFont typeface="Wingdings" pitchFamily="2" charset="2"/>
              <a:buChar char="p"/>
            </a:pPr>
            <a:r>
              <a:rPr lang="zh-CN" altLang="en-US" i="0">
                <a:latin typeface="Times New Roman" pitchFamily="18" charset="0"/>
                <a:cs typeface="Times New Roman" pitchFamily="18" charset="0"/>
              </a:rPr>
              <a:t> </a:t>
            </a:r>
            <a:r>
              <a:rPr lang="zh-CN" altLang="en-US" i="0">
                <a:solidFill>
                  <a:srgbClr val="FF0000"/>
                </a:solidFill>
                <a:latin typeface="Times New Roman" pitchFamily="18" charset="0"/>
                <a:cs typeface="Times New Roman" pitchFamily="18" charset="0"/>
              </a:rPr>
              <a:t>私钥密码体制</a:t>
            </a:r>
            <a:r>
              <a:rPr lang="zh-CN" altLang="en-US" i="0">
                <a:latin typeface="Times New Roman" pitchFamily="18" charset="0"/>
                <a:cs typeface="Times New Roman" pitchFamily="18" charset="0"/>
              </a:rPr>
              <a:t>，加、解密规则一致，易破解</a:t>
            </a:r>
            <a:endParaRPr lang="en-US" altLang="zh-CN" i="0">
              <a:latin typeface="Times New Roman" pitchFamily="18" charset="0"/>
              <a:cs typeface="Times New Roman" pitchFamily="18" charset="0"/>
            </a:endParaRPr>
          </a:p>
          <a:p>
            <a:pPr marL="457200" lvl="2" algn="just">
              <a:lnSpc>
                <a:spcPct val="150000"/>
              </a:lnSpc>
              <a:spcBef>
                <a:spcPts val="600"/>
              </a:spcBef>
              <a:spcAft>
                <a:spcPts val="600"/>
              </a:spcAft>
              <a:buClr>
                <a:srgbClr val="C00000"/>
              </a:buClr>
              <a:buFont typeface="Wingdings" pitchFamily="2" charset="2"/>
              <a:buChar char="n"/>
            </a:pPr>
            <a:r>
              <a:rPr lang="zh-CN" altLang="en-US" sz="2400" i="0">
                <a:latin typeface="Times New Roman" pitchFamily="18" charset="0"/>
                <a:cs typeface="Times New Roman" pitchFamily="18" charset="0"/>
              </a:rPr>
              <a:t>明文、密钥、密文、加密算法、解密算法</a:t>
            </a:r>
            <a:r>
              <a:rPr lang="zh-CN" altLang="en-US" i="0">
                <a:latin typeface="Times New Roman" pitchFamily="18" charset="0"/>
                <a:cs typeface="Times New Roman" pitchFamily="18" charset="0"/>
              </a:rPr>
              <a:t> </a:t>
            </a:r>
            <a:endParaRPr lang="en-US" altLang="zh-CN" i="0">
              <a:latin typeface="Times New Roman" pitchFamily="18" charset="0"/>
              <a:cs typeface="Times New Roman" pitchFamily="18" charset="0"/>
            </a:endParaRPr>
          </a:p>
          <a:p>
            <a:pPr algn="just">
              <a:lnSpc>
                <a:spcPct val="150000"/>
              </a:lnSpc>
              <a:spcBef>
                <a:spcPts val="600"/>
              </a:spcBef>
              <a:spcAft>
                <a:spcPts val="600"/>
              </a:spcAft>
              <a:buClr>
                <a:srgbClr val="C00000"/>
              </a:buClr>
              <a:buFont typeface="Wingdings" pitchFamily="2" charset="2"/>
              <a:buChar char="p"/>
            </a:pPr>
            <a:r>
              <a:rPr lang="zh-CN" altLang="eu-ES" i="0">
                <a:solidFill>
                  <a:srgbClr val="FF0000"/>
                </a:solidFill>
                <a:latin typeface="Times New Roman" pitchFamily="18" charset="0"/>
                <a:cs typeface="Times New Roman" pitchFamily="18" charset="0"/>
              </a:rPr>
              <a:t> 公钥密码系统 </a:t>
            </a:r>
            <a:r>
              <a:rPr lang="eu-ES" altLang="zh-CN" i="0">
                <a:latin typeface="Times New Roman" pitchFamily="18" charset="0"/>
                <a:cs typeface="Times New Roman" pitchFamily="18" charset="0"/>
              </a:rPr>
              <a:t>RSA</a:t>
            </a:r>
            <a:r>
              <a:rPr lang="en-US" altLang="zh-CN" i="0">
                <a:solidFill>
                  <a:schemeClr val="folHlink"/>
                </a:solidFill>
                <a:latin typeface="Times New Roman" pitchFamily="18" charset="0"/>
                <a:cs typeface="Times New Roman" pitchFamily="18" charset="0"/>
              </a:rPr>
              <a:t>——</a:t>
            </a:r>
            <a:r>
              <a:rPr lang="zh-CN" altLang="en-US" i="0">
                <a:latin typeface="Times New Roman" pitchFamily="18" charset="0"/>
                <a:cs typeface="Times New Roman" pitchFamily="18" charset="0"/>
              </a:rPr>
              <a:t>提出者获得图灵奖</a:t>
            </a:r>
          </a:p>
          <a:p>
            <a:pPr lvl="1" eaLnBrk="1" hangingPunct="1">
              <a:lnSpc>
                <a:spcPct val="150000"/>
              </a:lnSpc>
              <a:spcBef>
                <a:spcPts val="600"/>
              </a:spcBef>
              <a:spcAft>
                <a:spcPts val="600"/>
              </a:spcAft>
              <a:buFont typeface="Wingdings" pitchFamily="2" charset="2"/>
              <a:buChar char="n"/>
            </a:pPr>
            <a:r>
              <a:rPr lang="zh-CN" altLang="en-US" sz="2400" i="0">
                <a:latin typeface="Times New Roman" pitchFamily="18" charset="0"/>
                <a:cs typeface="Times New Roman" pitchFamily="18" charset="0"/>
              </a:rPr>
              <a:t>利用加密秘钥→解密密钥 是一个</a:t>
            </a:r>
            <a:r>
              <a:rPr lang="en-US" altLang="zh-CN" sz="2400" i="0">
                <a:latin typeface="Times New Roman" pitchFamily="18" charset="0"/>
                <a:cs typeface="Times New Roman" pitchFamily="18" charset="0"/>
              </a:rPr>
              <a:t>NP Complete</a:t>
            </a:r>
            <a:r>
              <a:rPr lang="zh-CN" altLang="en-US" sz="2400" i="0">
                <a:latin typeface="Times New Roman" pitchFamily="18" charset="0"/>
                <a:cs typeface="Times New Roman" pitchFamily="18" charset="0"/>
              </a:rPr>
              <a:t>问题，在有效时间不可能求解，本质是大合数的真因子分解</a:t>
            </a:r>
          </a:p>
          <a:p>
            <a:pPr lvl="1" eaLnBrk="1" hangingPunct="1">
              <a:lnSpc>
                <a:spcPct val="150000"/>
              </a:lnSpc>
              <a:spcBef>
                <a:spcPts val="600"/>
              </a:spcBef>
              <a:spcAft>
                <a:spcPts val="600"/>
              </a:spcAft>
              <a:buFont typeface="Wingdings" pitchFamily="2" charset="2"/>
              <a:buChar char="n"/>
            </a:pPr>
            <a:r>
              <a:rPr lang="zh-CN" altLang="en-US" sz="2400" i="0">
                <a:latin typeface="Times New Roman" pitchFamily="18" charset="0"/>
                <a:cs typeface="Times New Roman" pitchFamily="18" charset="0"/>
              </a:rPr>
              <a:t>密码体系建立在</a:t>
            </a:r>
            <a:r>
              <a:rPr lang="en-US" altLang="zh-CN" sz="2400" i="0">
                <a:latin typeface="Times New Roman" pitchFamily="18" charset="0"/>
                <a:cs typeface="Times New Roman" pitchFamily="18" charset="0"/>
              </a:rPr>
              <a:t>NP Complete</a:t>
            </a:r>
            <a:r>
              <a:rPr lang="zh-CN" altLang="en-US" sz="2400" i="0">
                <a:latin typeface="Times New Roman" pitchFamily="18" charset="0"/>
                <a:cs typeface="Times New Roman" pitchFamily="18" charset="0"/>
              </a:rPr>
              <a:t>问题上，若</a:t>
            </a:r>
            <a:r>
              <a:rPr lang="en-US" altLang="zh-CN" sz="2400" i="0">
                <a:latin typeface="Times New Roman" pitchFamily="18" charset="0"/>
                <a:cs typeface="Times New Roman" pitchFamily="18" charset="0"/>
              </a:rPr>
              <a:t>NP Complete</a:t>
            </a:r>
            <a:r>
              <a:rPr lang="zh-CN" altLang="en-US" sz="2400" i="0">
                <a:latin typeface="Times New Roman" pitchFamily="18" charset="0"/>
                <a:cs typeface="Times New Roman" pitchFamily="18" charset="0"/>
              </a:rPr>
              <a:t>能在多项式时间内求解，则结果是可怕的</a:t>
            </a:r>
            <a:endParaRPr lang="en-US" altLang="zh-CN" sz="2400" i="0">
              <a:latin typeface="Times New Roman" pitchFamily="18" charset="0"/>
              <a:cs typeface="Times New Roman" pitchFamily="18" charset="0"/>
            </a:endParaRPr>
          </a:p>
        </p:txBody>
      </p:sp>
      <p:sp>
        <p:nvSpPr>
          <p:cNvPr id="52227" name="Rectangle 3"/>
          <p:cNvSpPr>
            <a:spLocks noChangeArrowheads="1"/>
          </p:cNvSpPr>
          <p:nvPr/>
        </p:nvSpPr>
        <p:spPr bwMode="auto">
          <a:xfrm>
            <a:off x="250825" y="188913"/>
            <a:ext cx="5519738" cy="584200"/>
          </a:xfrm>
          <a:prstGeom prst="rect">
            <a:avLst/>
          </a:prstGeom>
          <a:noFill/>
          <a:ln w="9525">
            <a:noFill/>
            <a:miter lim="800000"/>
            <a:headEnd/>
            <a:tailEnd/>
          </a:ln>
        </p:spPr>
        <p:txBody>
          <a:bodyPr wrap="none">
            <a:spAutoFit/>
          </a:bodyPr>
          <a:lstStyle/>
          <a:p>
            <a:pPr marL="469900" indent="-469900" eaLnBrk="1" hangingPunct="1">
              <a:buFont typeface="Wingdings" pitchFamily="2" charset="2"/>
              <a:buNone/>
              <a:defRPr/>
            </a:pPr>
            <a:r>
              <a:rPr lang="zh-CN" altLang="en-US" sz="3200" b="0" i="0" dirty="0">
                <a:effectLst>
                  <a:outerShdw blurRad="38100" dist="38100" dir="2700000" algn="tl">
                    <a:srgbClr val="C0C0C0"/>
                  </a:outerShdw>
                </a:effectLst>
                <a:latin typeface="黑体" pitchFamily="2" charset="-122"/>
                <a:ea typeface="黑体" pitchFamily="2" charset="-122"/>
                <a:cs typeface="+mj-cs"/>
              </a:rPr>
              <a:t>计算复杂性理论应用</a:t>
            </a:r>
            <a:r>
              <a:rPr lang="en-US" altLang="zh-CN" sz="3200" b="0" i="0" dirty="0">
                <a:effectLst>
                  <a:outerShdw blurRad="38100" dist="38100" dir="2700000" algn="tl">
                    <a:srgbClr val="C0C0C0"/>
                  </a:outerShdw>
                </a:effectLst>
                <a:latin typeface="黑体" pitchFamily="2" charset="-122"/>
                <a:ea typeface="黑体" pitchFamily="2" charset="-122"/>
                <a:cs typeface="+mj-cs"/>
              </a:rPr>
              <a:t>—</a:t>
            </a:r>
            <a:r>
              <a:rPr lang="zh-CN" altLang="en-US" sz="3200" b="0" i="0" dirty="0">
                <a:effectLst>
                  <a:outerShdw blurRad="38100" dist="38100" dir="2700000" algn="tl">
                    <a:srgbClr val="C0C0C0"/>
                  </a:outerShdw>
                </a:effectLst>
                <a:latin typeface="黑体" pitchFamily="2" charset="-122"/>
                <a:ea typeface="黑体" pitchFamily="2" charset="-122"/>
                <a:cs typeface="+mj-cs"/>
              </a:rPr>
              <a:t>密码学</a:t>
            </a:r>
          </a:p>
        </p:txBody>
      </p:sp>
    </p:spTree>
  </p:cSld>
  <p:clrMapOvr>
    <a:masterClrMapping/>
  </p:clrMapOvr>
  <p:transition spd="med">
    <p:pull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95288" y="981075"/>
            <a:ext cx="7924800" cy="1673225"/>
          </a:xfrm>
          <a:prstGeom prst="rect">
            <a:avLst/>
          </a:prstGeom>
          <a:noFill/>
          <a:ln w="9525">
            <a:noFill/>
            <a:miter lim="800000"/>
            <a:headEnd/>
            <a:tailEnd/>
          </a:ln>
        </p:spPr>
        <p:txBody>
          <a:bodyPr>
            <a:spAutoFit/>
          </a:bodyPr>
          <a:lstStyle/>
          <a:p>
            <a:pPr algn="just">
              <a:lnSpc>
                <a:spcPct val="180000"/>
              </a:lnSpc>
              <a:buClr>
                <a:srgbClr val="C00000"/>
              </a:buClr>
              <a:buFont typeface="Wingdings" pitchFamily="2" charset="2"/>
              <a:buChar char="p"/>
            </a:pPr>
            <a:r>
              <a:rPr lang="zh-CN" altLang="en-US" i="0">
                <a:latin typeface="Times New Roman" pitchFamily="18" charset="0"/>
              </a:rPr>
              <a:t> </a:t>
            </a:r>
            <a:r>
              <a:rPr lang="zh-CN" altLang="eu-ES" i="0">
                <a:latin typeface="Times New Roman" pitchFamily="18" charset="0"/>
              </a:rPr>
              <a:t>公钥密码系统 </a:t>
            </a:r>
            <a:r>
              <a:rPr lang="eu-ES" altLang="zh-CN" i="0">
                <a:latin typeface="Times New Roman" pitchFamily="18" charset="0"/>
              </a:rPr>
              <a:t>RSA</a:t>
            </a:r>
          </a:p>
          <a:p>
            <a:pPr algn="just">
              <a:lnSpc>
                <a:spcPct val="180000"/>
              </a:lnSpc>
              <a:buClr>
                <a:srgbClr val="66FF33"/>
              </a:buClr>
            </a:pPr>
            <a:r>
              <a:rPr lang="en-US" altLang="zh-CN" i="0">
                <a:latin typeface="Times New Roman" pitchFamily="18" charset="0"/>
              </a:rPr>
              <a:t>   </a:t>
            </a:r>
            <a:r>
              <a:rPr lang="zh-CN" altLang="en-US" i="0">
                <a:latin typeface="Times New Roman" pitchFamily="18" charset="0"/>
              </a:rPr>
              <a:t>加密密钥公开，解密密钥私有</a:t>
            </a:r>
          </a:p>
          <a:p>
            <a:pPr algn="just">
              <a:lnSpc>
                <a:spcPct val="180000"/>
              </a:lnSpc>
              <a:buClr>
                <a:srgbClr val="66FF33"/>
              </a:buClr>
            </a:pPr>
            <a:r>
              <a:rPr lang="zh-CN" altLang="en-US" i="0">
                <a:latin typeface="Times New Roman" pitchFamily="18" charset="0"/>
              </a:rPr>
              <a:t>   例：三月二十八日早晨七点不发起总攻</a:t>
            </a:r>
            <a:r>
              <a:rPr lang="zh-CN" altLang="en-US" i="0"/>
              <a:t>  </a:t>
            </a:r>
          </a:p>
        </p:txBody>
      </p:sp>
      <p:sp>
        <p:nvSpPr>
          <p:cNvPr id="52227" name="Rectangle 3"/>
          <p:cNvSpPr>
            <a:spLocks noChangeArrowheads="1"/>
          </p:cNvSpPr>
          <p:nvPr/>
        </p:nvSpPr>
        <p:spPr bwMode="auto">
          <a:xfrm>
            <a:off x="250825" y="188913"/>
            <a:ext cx="5519738" cy="584200"/>
          </a:xfrm>
          <a:prstGeom prst="rect">
            <a:avLst/>
          </a:prstGeom>
          <a:noFill/>
          <a:ln w="9525">
            <a:noFill/>
            <a:miter lim="800000"/>
            <a:headEnd/>
            <a:tailEnd/>
          </a:ln>
        </p:spPr>
        <p:txBody>
          <a:bodyPr wrap="none">
            <a:spAutoFit/>
          </a:bodyPr>
          <a:lstStyle/>
          <a:p>
            <a:pPr marL="469900" indent="-469900" eaLnBrk="1" hangingPunct="1">
              <a:buFont typeface="Wingdings" pitchFamily="2" charset="2"/>
              <a:buNone/>
              <a:defRPr/>
            </a:pPr>
            <a:r>
              <a:rPr lang="zh-CN" altLang="en-US" sz="3200" b="0" i="0" dirty="0">
                <a:effectLst>
                  <a:outerShdw blurRad="38100" dist="38100" dir="2700000" algn="tl">
                    <a:srgbClr val="C0C0C0"/>
                  </a:outerShdw>
                </a:effectLst>
                <a:latin typeface="黑体" pitchFamily="2" charset="-122"/>
                <a:ea typeface="黑体" pitchFamily="2" charset="-122"/>
                <a:cs typeface="+mj-cs"/>
              </a:rPr>
              <a:t>计算复杂性理论应用</a:t>
            </a:r>
            <a:r>
              <a:rPr lang="en-US" altLang="zh-CN" sz="3200" b="0" i="0" dirty="0">
                <a:effectLst>
                  <a:outerShdw blurRad="38100" dist="38100" dir="2700000" algn="tl">
                    <a:srgbClr val="C0C0C0"/>
                  </a:outerShdw>
                </a:effectLst>
                <a:latin typeface="黑体" pitchFamily="2" charset="-122"/>
                <a:ea typeface="黑体" pitchFamily="2" charset="-122"/>
                <a:cs typeface="+mj-cs"/>
              </a:rPr>
              <a:t>—</a:t>
            </a:r>
            <a:r>
              <a:rPr lang="zh-CN" altLang="en-US" sz="3200" b="0" i="0" dirty="0">
                <a:effectLst>
                  <a:outerShdw blurRad="38100" dist="38100" dir="2700000" algn="tl">
                    <a:srgbClr val="C0C0C0"/>
                  </a:outerShdw>
                </a:effectLst>
                <a:latin typeface="黑体" pitchFamily="2" charset="-122"/>
                <a:ea typeface="黑体" pitchFamily="2" charset="-122"/>
                <a:cs typeface="+mj-cs"/>
              </a:rPr>
              <a:t>密码学</a:t>
            </a:r>
          </a:p>
        </p:txBody>
      </p:sp>
      <p:sp>
        <p:nvSpPr>
          <p:cNvPr id="193541" name="Rectangle 5"/>
          <p:cNvSpPr>
            <a:spLocks noChangeArrowheads="1"/>
          </p:cNvSpPr>
          <p:nvPr/>
        </p:nvSpPr>
        <p:spPr bwMode="auto">
          <a:xfrm>
            <a:off x="827088" y="3429000"/>
            <a:ext cx="7632700" cy="1200150"/>
          </a:xfrm>
          <a:prstGeom prst="rect">
            <a:avLst/>
          </a:prstGeom>
          <a:noFill/>
          <a:ln w="9525">
            <a:noFill/>
            <a:miter lim="800000"/>
            <a:headEnd/>
            <a:tailEnd/>
          </a:ln>
        </p:spPr>
        <p:txBody>
          <a:bodyPr>
            <a:spAutoFit/>
          </a:bodyPr>
          <a:lstStyle/>
          <a:p>
            <a:pPr marL="469900" indent="-469900" eaLnBrk="1" hangingPunct="1">
              <a:lnSpc>
                <a:spcPct val="120000"/>
              </a:lnSpc>
              <a:buFont typeface="Wingdings" pitchFamily="2" charset="2"/>
              <a:buNone/>
            </a:pPr>
            <a:r>
              <a:rPr lang="zh-CN" altLang="en-US" i="0">
                <a:solidFill>
                  <a:schemeClr val="folHlink"/>
                </a:solidFill>
              </a:rPr>
              <a:t>   </a:t>
            </a:r>
            <a:r>
              <a:rPr lang="zh-CN" altLang="en-US" i="0"/>
              <a:t>三</a:t>
            </a:r>
            <a:r>
              <a:rPr lang="zh-CN" altLang="en-US" i="0">
                <a:solidFill>
                  <a:srgbClr val="FF0000"/>
                </a:solidFill>
              </a:rPr>
              <a:t>月二</a:t>
            </a:r>
            <a:r>
              <a:rPr lang="zh-CN" altLang="en-US" i="0"/>
              <a:t>十</a:t>
            </a:r>
            <a:r>
              <a:rPr lang="zh-CN" altLang="en-US" i="0">
                <a:solidFill>
                  <a:srgbClr val="FF0000"/>
                </a:solidFill>
              </a:rPr>
              <a:t>八</a:t>
            </a:r>
            <a:r>
              <a:rPr lang="zh-CN" altLang="en-US" i="0"/>
              <a:t>日</a:t>
            </a:r>
            <a:r>
              <a:rPr lang="zh-CN" altLang="en-US" i="0">
                <a:solidFill>
                  <a:srgbClr val="FF0000"/>
                </a:solidFill>
              </a:rPr>
              <a:t>早</a:t>
            </a:r>
            <a:r>
              <a:rPr lang="zh-CN" altLang="en-US" i="0"/>
              <a:t>晨七点</a:t>
            </a:r>
            <a:r>
              <a:rPr lang="zh-CN" altLang="en-US" i="0">
                <a:solidFill>
                  <a:srgbClr val="FF0000"/>
                </a:solidFill>
              </a:rPr>
              <a:t>不</a:t>
            </a:r>
            <a:r>
              <a:rPr lang="zh-CN" altLang="en-US" i="0"/>
              <a:t>发起总攻</a:t>
            </a:r>
            <a:endParaRPr lang="en-US" altLang="zh-CN" i="0"/>
          </a:p>
          <a:p>
            <a:pPr marL="469900" indent="-469900" eaLnBrk="1" hangingPunct="1">
              <a:lnSpc>
                <a:spcPct val="120000"/>
              </a:lnSpc>
              <a:buFont typeface="Wingdings" pitchFamily="2" charset="2"/>
              <a:buNone/>
            </a:pPr>
            <a:r>
              <a:rPr lang="en-US" altLang="zh-CN" i="0"/>
              <a:t>   </a:t>
            </a:r>
            <a:r>
              <a:rPr lang="zh-CN" altLang="en-US" i="0"/>
              <a:t>解密密钥：质数位无效。</a:t>
            </a:r>
            <a:endParaRPr lang="en-US" altLang="zh-CN" i="0"/>
          </a:p>
          <a:p>
            <a:pPr marL="469900" lvl="1" indent="-469900" eaLnBrk="1" hangingPunct="1">
              <a:lnSpc>
                <a:spcPct val="120000"/>
              </a:lnSpc>
              <a:buFont typeface="Wingdings" pitchFamily="2" charset="2"/>
              <a:buNone/>
            </a:pPr>
            <a:r>
              <a:rPr lang="zh-CN" altLang="en-US" i="0"/>
              <a:t>   嵌入了干扰字符，可利用猜、统计、数学方法等解密。</a:t>
            </a:r>
          </a:p>
        </p:txBody>
      </p:sp>
    </p:spTree>
  </p:cSld>
  <p:clrMapOvr>
    <a:masterClrMapping/>
  </p:clrMapOvr>
  <p:transition spd="med">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3541"/>
                                        </p:tgtEl>
                                        <p:attrNameLst>
                                          <p:attrName>style.visibility</p:attrName>
                                        </p:attrNameLst>
                                      </p:cBhvr>
                                      <p:to>
                                        <p:strVal val="visible"/>
                                      </p:to>
                                    </p:set>
                                    <p:animEffect transition="in" filter="fade">
                                      <p:cBhvr>
                                        <p:cTn id="7" dur="10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23850" y="44450"/>
            <a:ext cx="7777163" cy="757238"/>
          </a:xfrm>
          <a:prstGeom prst="rect">
            <a:avLst/>
          </a:prstGeom>
          <a:noFill/>
          <a:ln w="9525">
            <a:noFill/>
            <a:miter lim="800000"/>
            <a:headEnd/>
            <a:tailEnd/>
          </a:ln>
        </p:spPr>
        <p:txBody>
          <a:bodyPr>
            <a:spAutoFit/>
          </a:bodyPr>
          <a:lstStyle/>
          <a:p>
            <a:pPr algn="just" eaLnBrk="1" hangingPunct="1">
              <a:lnSpc>
                <a:spcPct val="120000"/>
              </a:lnSpc>
              <a:defRPr/>
            </a:pPr>
            <a:r>
              <a:rPr lang="en-US" altLang="zh-CN" sz="3600" i="0" dirty="0">
                <a:effectLst>
                  <a:outerShdw blurRad="38100" dist="38100" dir="2700000" algn="tl">
                    <a:srgbClr val="C0C0C0"/>
                  </a:outerShdw>
                </a:effectLst>
                <a:latin typeface="Times New Roman" pitchFamily="18" charset="0"/>
                <a:ea typeface="黑体" pitchFamily="2" charset="-122"/>
                <a:cs typeface="+mj-cs"/>
              </a:rPr>
              <a:t>7</a:t>
            </a:r>
            <a:r>
              <a:rPr lang="eu-ES" altLang="zh-CN" sz="3600" i="0" dirty="0">
                <a:effectLst>
                  <a:outerShdw blurRad="38100" dist="38100" dir="2700000" algn="tl">
                    <a:srgbClr val="C0C0C0"/>
                  </a:outerShdw>
                </a:effectLst>
                <a:latin typeface="Times New Roman" pitchFamily="18" charset="0"/>
                <a:ea typeface="黑体" pitchFamily="2" charset="-122"/>
                <a:cs typeface="+mj-cs"/>
              </a:rPr>
              <a:t>、</a:t>
            </a:r>
            <a:r>
              <a:rPr lang="zh-CN" altLang="en-US" sz="3600" i="0" dirty="0">
                <a:effectLst>
                  <a:outerShdw blurRad="38100" dist="38100" dir="2700000" algn="tl">
                    <a:srgbClr val="C0C0C0"/>
                  </a:outerShdw>
                </a:effectLst>
                <a:latin typeface="Times New Roman" pitchFamily="18" charset="0"/>
                <a:ea typeface="黑体" pitchFamily="2" charset="-122"/>
                <a:cs typeface="+mj-cs"/>
              </a:rPr>
              <a:t>哲学家共餐问题</a:t>
            </a:r>
          </a:p>
        </p:txBody>
      </p:sp>
      <p:grpSp>
        <p:nvGrpSpPr>
          <p:cNvPr id="60419" name="Group 3"/>
          <p:cNvGrpSpPr>
            <a:grpSpLocks/>
          </p:cNvGrpSpPr>
          <p:nvPr/>
        </p:nvGrpSpPr>
        <p:grpSpPr bwMode="auto">
          <a:xfrm>
            <a:off x="1258888" y="1266825"/>
            <a:ext cx="2451100" cy="2349500"/>
            <a:chOff x="1008" y="798"/>
            <a:chExt cx="1544" cy="1480"/>
          </a:xfrm>
        </p:grpSpPr>
        <p:sp>
          <p:nvSpPr>
            <p:cNvPr id="195588" name="Oval 4"/>
            <p:cNvSpPr>
              <a:spLocks noChangeArrowheads="1"/>
            </p:cNvSpPr>
            <p:nvPr/>
          </p:nvSpPr>
          <p:spPr bwMode="auto">
            <a:xfrm>
              <a:off x="1090" y="798"/>
              <a:ext cx="1306" cy="1307"/>
            </a:xfrm>
            <a:prstGeom prst="ellipse">
              <a:avLst/>
            </a:prstGeom>
            <a:noFill/>
            <a:ln w="38100">
              <a:solidFill>
                <a:srgbClr val="00FF00"/>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589" name="Oval 5"/>
            <p:cNvSpPr>
              <a:spLocks noChangeArrowheads="1"/>
            </p:cNvSpPr>
            <p:nvPr/>
          </p:nvSpPr>
          <p:spPr bwMode="auto">
            <a:xfrm>
              <a:off x="1108" y="873"/>
              <a:ext cx="116"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grpSp>
          <p:nvGrpSpPr>
            <p:cNvPr id="60425" name="Group 6"/>
            <p:cNvGrpSpPr>
              <a:grpSpLocks/>
            </p:cNvGrpSpPr>
            <p:nvPr/>
          </p:nvGrpSpPr>
          <p:grpSpPr bwMode="auto">
            <a:xfrm>
              <a:off x="1326" y="1060"/>
              <a:ext cx="123" cy="122"/>
              <a:chOff x="1248" y="2496"/>
              <a:chExt cx="240" cy="240"/>
            </a:xfrm>
          </p:grpSpPr>
          <p:sp>
            <p:nvSpPr>
              <p:cNvPr id="195591" name="Oval 7"/>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592" name="Line 8"/>
              <p:cNvSpPr>
                <a:spLocks noChangeShapeType="1"/>
              </p:cNvSpPr>
              <p:nvPr/>
            </p:nvSpPr>
            <p:spPr bwMode="auto">
              <a:xfrm flipH="1">
                <a:off x="1281" y="2496"/>
                <a:ext cx="111"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593" name="Line 9"/>
              <p:cNvSpPr>
                <a:spLocks noChangeShapeType="1"/>
              </p:cNvSpPr>
              <p:nvPr/>
            </p:nvSpPr>
            <p:spPr bwMode="auto">
              <a:xfrm flipH="1">
                <a:off x="1344" y="2543"/>
                <a:ext cx="111"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grpSp>
        <p:grpSp>
          <p:nvGrpSpPr>
            <p:cNvPr id="60426" name="Group 10"/>
            <p:cNvGrpSpPr>
              <a:grpSpLocks/>
            </p:cNvGrpSpPr>
            <p:nvPr/>
          </p:nvGrpSpPr>
          <p:grpSpPr bwMode="auto">
            <a:xfrm>
              <a:off x="1947" y="1002"/>
              <a:ext cx="122" cy="123"/>
              <a:chOff x="1248" y="2496"/>
              <a:chExt cx="240" cy="240"/>
            </a:xfrm>
          </p:grpSpPr>
          <p:sp>
            <p:nvSpPr>
              <p:cNvPr id="195595" name="Oval 11"/>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596" name="Line 12"/>
              <p:cNvSpPr>
                <a:spLocks noChangeShapeType="1"/>
              </p:cNvSpPr>
              <p:nvPr/>
            </p:nvSpPr>
            <p:spPr bwMode="auto">
              <a:xfrm flipH="1">
                <a:off x="1281" y="2496"/>
                <a:ext cx="110" cy="191"/>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597" name="Line 13"/>
              <p:cNvSpPr>
                <a:spLocks noChangeShapeType="1"/>
              </p:cNvSpPr>
              <p:nvPr/>
            </p:nvSpPr>
            <p:spPr bwMode="auto">
              <a:xfrm flipH="1">
                <a:off x="1344" y="2545"/>
                <a:ext cx="110" cy="191"/>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grpSp>
        <p:grpSp>
          <p:nvGrpSpPr>
            <p:cNvPr id="60427" name="Group 14"/>
            <p:cNvGrpSpPr>
              <a:grpSpLocks/>
            </p:cNvGrpSpPr>
            <p:nvPr/>
          </p:nvGrpSpPr>
          <p:grpSpPr bwMode="auto">
            <a:xfrm>
              <a:off x="1294" y="1642"/>
              <a:ext cx="122" cy="122"/>
              <a:chOff x="1248" y="2496"/>
              <a:chExt cx="240" cy="240"/>
            </a:xfrm>
          </p:grpSpPr>
          <p:sp>
            <p:nvSpPr>
              <p:cNvPr id="195599" name="Oval 15"/>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00" name="Line 16"/>
              <p:cNvSpPr>
                <a:spLocks noChangeShapeType="1"/>
              </p:cNvSpPr>
              <p:nvPr/>
            </p:nvSpPr>
            <p:spPr bwMode="auto">
              <a:xfrm flipH="1">
                <a:off x="1281" y="2496"/>
                <a:ext cx="110"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01" name="Line 17"/>
              <p:cNvSpPr>
                <a:spLocks noChangeShapeType="1"/>
              </p:cNvSpPr>
              <p:nvPr/>
            </p:nvSpPr>
            <p:spPr bwMode="auto">
              <a:xfrm flipH="1">
                <a:off x="1344" y="2543"/>
                <a:ext cx="110"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grpSp>
        <p:grpSp>
          <p:nvGrpSpPr>
            <p:cNvPr id="60428" name="Group 18"/>
            <p:cNvGrpSpPr>
              <a:grpSpLocks/>
            </p:cNvGrpSpPr>
            <p:nvPr/>
          </p:nvGrpSpPr>
          <p:grpSpPr bwMode="auto">
            <a:xfrm>
              <a:off x="1715" y="1860"/>
              <a:ext cx="123" cy="122"/>
              <a:chOff x="1248" y="2496"/>
              <a:chExt cx="240" cy="240"/>
            </a:xfrm>
          </p:grpSpPr>
          <p:sp>
            <p:nvSpPr>
              <p:cNvPr id="195603" name="Oval 19"/>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04" name="Line 20"/>
              <p:cNvSpPr>
                <a:spLocks noChangeShapeType="1"/>
              </p:cNvSpPr>
              <p:nvPr/>
            </p:nvSpPr>
            <p:spPr bwMode="auto">
              <a:xfrm flipH="1">
                <a:off x="1281" y="2496"/>
                <a:ext cx="111"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05" name="Line 21"/>
              <p:cNvSpPr>
                <a:spLocks noChangeShapeType="1"/>
              </p:cNvSpPr>
              <p:nvPr/>
            </p:nvSpPr>
            <p:spPr bwMode="auto">
              <a:xfrm flipH="1">
                <a:off x="1344" y="2543"/>
                <a:ext cx="111"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grpSp>
        <p:grpSp>
          <p:nvGrpSpPr>
            <p:cNvPr id="60429" name="Group 22"/>
            <p:cNvGrpSpPr>
              <a:grpSpLocks/>
            </p:cNvGrpSpPr>
            <p:nvPr/>
          </p:nvGrpSpPr>
          <p:grpSpPr bwMode="auto">
            <a:xfrm>
              <a:off x="2142" y="1524"/>
              <a:ext cx="122" cy="123"/>
              <a:chOff x="1248" y="2496"/>
              <a:chExt cx="240" cy="240"/>
            </a:xfrm>
          </p:grpSpPr>
          <p:sp>
            <p:nvSpPr>
              <p:cNvPr id="195607" name="Oval 23"/>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08" name="Line 24"/>
              <p:cNvSpPr>
                <a:spLocks noChangeShapeType="1"/>
              </p:cNvSpPr>
              <p:nvPr/>
            </p:nvSpPr>
            <p:spPr bwMode="auto">
              <a:xfrm flipH="1">
                <a:off x="1281" y="2496"/>
                <a:ext cx="110" cy="191"/>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09" name="Line 25"/>
              <p:cNvSpPr>
                <a:spLocks noChangeShapeType="1"/>
              </p:cNvSpPr>
              <p:nvPr/>
            </p:nvSpPr>
            <p:spPr bwMode="auto">
              <a:xfrm flipH="1">
                <a:off x="1344" y="2545"/>
                <a:ext cx="110" cy="191"/>
              </a:xfrm>
              <a:prstGeom prst="lin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grpSp>
        <p:sp>
          <p:nvSpPr>
            <p:cNvPr id="195610" name="Oval 26"/>
            <p:cNvSpPr>
              <a:spLocks noChangeArrowheads="1"/>
            </p:cNvSpPr>
            <p:nvPr/>
          </p:nvSpPr>
          <p:spPr bwMode="auto">
            <a:xfrm>
              <a:off x="2192" y="839"/>
              <a:ext cx="115"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11" name="Oval 27"/>
            <p:cNvSpPr>
              <a:spLocks noChangeArrowheads="1"/>
            </p:cNvSpPr>
            <p:nvPr/>
          </p:nvSpPr>
          <p:spPr bwMode="auto">
            <a:xfrm>
              <a:off x="2436" y="1574"/>
              <a:ext cx="116"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12" name="Oval 28"/>
            <p:cNvSpPr>
              <a:spLocks noChangeArrowheads="1"/>
            </p:cNvSpPr>
            <p:nvPr/>
          </p:nvSpPr>
          <p:spPr bwMode="auto">
            <a:xfrm>
              <a:off x="1739" y="2162"/>
              <a:ext cx="116"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13" name="Oval 29"/>
            <p:cNvSpPr>
              <a:spLocks noChangeArrowheads="1"/>
            </p:cNvSpPr>
            <p:nvPr/>
          </p:nvSpPr>
          <p:spPr bwMode="auto">
            <a:xfrm>
              <a:off x="1008" y="1778"/>
              <a:ext cx="116"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14" name="Line 30"/>
            <p:cNvSpPr>
              <a:spLocks noChangeShapeType="1"/>
            </p:cNvSpPr>
            <p:nvPr/>
          </p:nvSpPr>
          <p:spPr bwMode="auto">
            <a:xfrm>
              <a:off x="1090" y="1410"/>
              <a:ext cx="285" cy="0"/>
            </a:xfrm>
            <a:prstGeom prst="line">
              <a:avLst/>
            </a:prstGeom>
            <a:noFill/>
            <a:ln w="38100">
              <a:solidFill>
                <a:srgbClr val="00FF00"/>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15" name="Line 31"/>
            <p:cNvSpPr>
              <a:spLocks noChangeShapeType="1"/>
            </p:cNvSpPr>
            <p:nvPr/>
          </p:nvSpPr>
          <p:spPr bwMode="auto">
            <a:xfrm>
              <a:off x="1661" y="798"/>
              <a:ext cx="41" cy="245"/>
            </a:xfrm>
            <a:prstGeom prst="line">
              <a:avLst/>
            </a:prstGeom>
            <a:noFill/>
            <a:ln w="38100">
              <a:solidFill>
                <a:srgbClr val="00FF00"/>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16" name="Line 32"/>
            <p:cNvSpPr>
              <a:spLocks noChangeShapeType="1"/>
            </p:cNvSpPr>
            <p:nvPr/>
          </p:nvSpPr>
          <p:spPr bwMode="auto">
            <a:xfrm flipH="1">
              <a:off x="2110" y="1247"/>
              <a:ext cx="245" cy="41"/>
            </a:xfrm>
            <a:prstGeom prst="line">
              <a:avLst/>
            </a:prstGeom>
            <a:noFill/>
            <a:ln w="38100">
              <a:solidFill>
                <a:srgbClr val="00FF00"/>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17" name="Line 33"/>
            <p:cNvSpPr>
              <a:spLocks noChangeShapeType="1"/>
            </p:cNvSpPr>
            <p:nvPr/>
          </p:nvSpPr>
          <p:spPr bwMode="auto">
            <a:xfrm flipH="1" flipV="1">
              <a:off x="1987" y="1819"/>
              <a:ext cx="123" cy="163"/>
            </a:xfrm>
            <a:prstGeom prst="line">
              <a:avLst/>
            </a:prstGeom>
            <a:noFill/>
            <a:ln w="38100">
              <a:solidFill>
                <a:srgbClr val="00FF00"/>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5618" name="Line 34"/>
            <p:cNvSpPr>
              <a:spLocks noChangeShapeType="1"/>
            </p:cNvSpPr>
            <p:nvPr/>
          </p:nvSpPr>
          <p:spPr bwMode="auto">
            <a:xfrm flipV="1">
              <a:off x="1416" y="1819"/>
              <a:ext cx="123" cy="204"/>
            </a:xfrm>
            <a:prstGeom prst="line">
              <a:avLst/>
            </a:prstGeom>
            <a:noFill/>
            <a:ln w="38100">
              <a:solidFill>
                <a:srgbClr val="00FF00"/>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grpSp>
      <p:sp>
        <p:nvSpPr>
          <p:cNvPr id="60420" name="Rectangle 35"/>
          <p:cNvSpPr>
            <a:spLocks noChangeArrowheads="1"/>
          </p:cNvSpPr>
          <p:nvPr/>
        </p:nvSpPr>
        <p:spPr bwMode="auto">
          <a:xfrm>
            <a:off x="4284663" y="1143000"/>
            <a:ext cx="4038600" cy="4159250"/>
          </a:xfrm>
          <a:prstGeom prst="rect">
            <a:avLst/>
          </a:prstGeom>
          <a:noFill/>
          <a:ln w="9525">
            <a:noFill/>
            <a:miter lim="800000"/>
            <a:headEnd/>
            <a:tailEnd/>
          </a:ln>
        </p:spPr>
        <p:txBody>
          <a:bodyPr>
            <a:spAutoFit/>
          </a:bodyPr>
          <a:lstStyle/>
          <a:p>
            <a:pPr algn="just" eaLnBrk="1" hangingPunct="1">
              <a:lnSpc>
                <a:spcPct val="110000"/>
              </a:lnSpc>
            </a:pPr>
            <a:r>
              <a:rPr lang="en-US" altLang="zh-CN" sz="2200" i="0">
                <a:latin typeface="Times New Roman" pitchFamily="18" charset="0"/>
              </a:rPr>
              <a:t>5</a:t>
            </a:r>
            <a:r>
              <a:rPr lang="zh-CN" altLang="en-US" sz="2200" i="0">
                <a:latin typeface="Times New Roman" pitchFamily="18" charset="0"/>
              </a:rPr>
              <a:t>个哲学家围坐在一张圆桌旁，每个人的面前摆有一碗面条，碗的两旁各摆有一只筷子。</a:t>
            </a:r>
          </a:p>
          <a:p>
            <a:pPr algn="just" eaLnBrk="1" hangingPunct="1">
              <a:lnSpc>
                <a:spcPct val="110000"/>
              </a:lnSpc>
            </a:pPr>
            <a:r>
              <a:rPr lang="zh-CN" altLang="en-US" sz="2200" i="0">
                <a:latin typeface="Times New Roman" pitchFamily="18" charset="0"/>
              </a:rPr>
              <a:t>一个哲学专家的生活进程：</a:t>
            </a:r>
          </a:p>
          <a:p>
            <a:pPr algn="just" eaLnBrk="1" hangingPunct="1">
              <a:lnSpc>
                <a:spcPct val="110000"/>
              </a:lnSpc>
            </a:pPr>
            <a:r>
              <a:rPr lang="zh-CN" altLang="en-US" sz="2200" i="0">
                <a:latin typeface="Times New Roman" pitchFamily="18" charset="0"/>
              </a:rPr>
              <a:t>     </a:t>
            </a:r>
            <a:r>
              <a:rPr lang="en-US" altLang="zh-CN" sz="2200" i="0">
                <a:latin typeface="Times New Roman" pitchFamily="18" charset="0"/>
                <a:sym typeface="Wingdings" pitchFamily="2" charset="2"/>
              </a:rPr>
              <a:t>(1)  </a:t>
            </a:r>
            <a:r>
              <a:rPr lang="zh-CN" altLang="en-US" sz="2200" i="0">
                <a:latin typeface="Times New Roman" pitchFamily="18" charset="0"/>
                <a:sym typeface="Wingdings" pitchFamily="2" charset="2"/>
              </a:rPr>
              <a:t>思考问题</a:t>
            </a:r>
          </a:p>
          <a:p>
            <a:pPr algn="just" eaLnBrk="1" hangingPunct="1">
              <a:lnSpc>
                <a:spcPct val="110000"/>
              </a:lnSpc>
            </a:pPr>
            <a:r>
              <a:rPr lang="zh-CN" altLang="en-US" sz="2200" i="0">
                <a:latin typeface="Times New Roman" pitchFamily="18" charset="0"/>
                <a:sym typeface="Wingdings" pitchFamily="2" charset="2"/>
              </a:rPr>
              <a:t>     </a:t>
            </a:r>
            <a:r>
              <a:rPr lang="en-US" altLang="zh-CN" sz="2200" i="0">
                <a:latin typeface="Times New Roman" pitchFamily="18" charset="0"/>
                <a:sym typeface="Wingdings" pitchFamily="2" charset="2"/>
              </a:rPr>
              <a:t>(2)  </a:t>
            </a:r>
            <a:r>
              <a:rPr lang="zh-CN" altLang="en-US" sz="2200" i="0">
                <a:latin typeface="Times New Roman" pitchFamily="18" charset="0"/>
                <a:sym typeface="Wingdings" pitchFamily="2" charset="2"/>
              </a:rPr>
              <a:t>左手拿筷   （等待的可能）</a:t>
            </a:r>
          </a:p>
          <a:p>
            <a:pPr algn="just" eaLnBrk="1" hangingPunct="1">
              <a:lnSpc>
                <a:spcPct val="110000"/>
              </a:lnSpc>
            </a:pPr>
            <a:r>
              <a:rPr lang="zh-CN" altLang="en-US" sz="2200" i="0">
                <a:latin typeface="Times New Roman" pitchFamily="18" charset="0"/>
                <a:sym typeface="Wingdings" pitchFamily="2" charset="2"/>
              </a:rPr>
              <a:t>     </a:t>
            </a:r>
            <a:r>
              <a:rPr lang="en-US" altLang="zh-CN" sz="2200" i="0">
                <a:latin typeface="Times New Roman" pitchFamily="18" charset="0"/>
                <a:sym typeface="Wingdings" pitchFamily="2" charset="2"/>
              </a:rPr>
              <a:t>(3)  </a:t>
            </a:r>
            <a:r>
              <a:rPr lang="zh-CN" altLang="en-US" sz="2200" i="0">
                <a:latin typeface="Times New Roman" pitchFamily="18" charset="0"/>
                <a:sym typeface="Wingdings" pitchFamily="2" charset="2"/>
              </a:rPr>
              <a:t>右手拿筷   （等待的可能）</a:t>
            </a:r>
          </a:p>
          <a:p>
            <a:pPr algn="just" eaLnBrk="1" hangingPunct="1">
              <a:lnSpc>
                <a:spcPct val="110000"/>
              </a:lnSpc>
            </a:pPr>
            <a:r>
              <a:rPr lang="zh-CN" altLang="en-US" sz="2200" i="0">
                <a:latin typeface="Times New Roman" pitchFamily="18" charset="0"/>
                <a:sym typeface="Wingdings" pitchFamily="2" charset="2"/>
              </a:rPr>
              <a:t>     </a:t>
            </a:r>
            <a:r>
              <a:rPr lang="en-US" altLang="zh-CN" sz="2200" i="0">
                <a:latin typeface="Times New Roman" pitchFamily="18" charset="0"/>
                <a:sym typeface="Wingdings" pitchFamily="2" charset="2"/>
              </a:rPr>
              <a:t>(4)  </a:t>
            </a:r>
            <a:r>
              <a:rPr lang="zh-CN" altLang="en-US" sz="2200" i="0">
                <a:latin typeface="Times New Roman" pitchFamily="18" charset="0"/>
                <a:sym typeface="Wingdings" pitchFamily="2" charset="2"/>
              </a:rPr>
              <a:t>进餐</a:t>
            </a:r>
          </a:p>
          <a:p>
            <a:pPr algn="just" eaLnBrk="1" hangingPunct="1">
              <a:lnSpc>
                <a:spcPct val="110000"/>
              </a:lnSpc>
            </a:pPr>
            <a:r>
              <a:rPr lang="zh-CN" altLang="en-US" sz="2200" i="0">
                <a:latin typeface="Times New Roman" pitchFamily="18" charset="0"/>
                <a:sym typeface="Wingdings" pitchFamily="2" charset="2"/>
              </a:rPr>
              <a:t>     </a:t>
            </a:r>
            <a:r>
              <a:rPr lang="en-US" altLang="zh-CN" sz="2200" i="0">
                <a:latin typeface="Times New Roman" pitchFamily="18" charset="0"/>
                <a:sym typeface="Wingdings" pitchFamily="2" charset="2"/>
              </a:rPr>
              <a:t>(5)  </a:t>
            </a:r>
            <a:r>
              <a:rPr lang="zh-CN" altLang="en-US" sz="2200" i="0">
                <a:latin typeface="Times New Roman" pitchFamily="18" charset="0"/>
                <a:sym typeface="Wingdings" pitchFamily="2" charset="2"/>
              </a:rPr>
              <a:t>放右筷</a:t>
            </a:r>
          </a:p>
          <a:p>
            <a:pPr algn="just" eaLnBrk="1" hangingPunct="1">
              <a:lnSpc>
                <a:spcPct val="110000"/>
              </a:lnSpc>
            </a:pPr>
            <a:r>
              <a:rPr lang="zh-CN" altLang="en-US" sz="2200" i="0">
                <a:latin typeface="Times New Roman" pitchFamily="18" charset="0"/>
                <a:sym typeface="Wingdings" pitchFamily="2" charset="2"/>
              </a:rPr>
              <a:t>     </a:t>
            </a:r>
            <a:r>
              <a:rPr lang="en-US" altLang="zh-CN" sz="2200" i="0">
                <a:latin typeface="Times New Roman" pitchFamily="18" charset="0"/>
                <a:sym typeface="Wingdings" pitchFamily="2" charset="2"/>
              </a:rPr>
              <a:t>(6)  </a:t>
            </a:r>
            <a:r>
              <a:rPr lang="zh-CN" altLang="en-US" sz="2200" i="0">
                <a:latin typeface="Times New Roman" pitchFamily="18" charset="0"/>
                <a:sym typeface="Wingdings" pitchFamily="2" charset="2"/>
              </a:rPr>
              <a:t>放左筷</a:t>
            </a:r>
          </a:p>
          <a:p>
            <a:pPr algn="just" eaLnBrk="1" hangingPunct="1">
              <a:lnSpc>
                <a:spcPct val="110000"/>
              </a:lnSpc>
            </a:pPr>
            <a:r>
              <a:rPr lang="zh-CN" altLang="en-US" sz="2200" i="0">
                <a:latin typeface="Times New Roman" pitchFamily="18" charset="0"/>
                <a:sym typeface="Wingdings" pitchFamily="2" charset="2"/>
              </a:rPr>
              <a:t>     </a:t>
            </a:r>
            <a:r>
              <a:rPr lang="en-US" altLang="zh-CN" sz="2200" i="0">
                <a:latin typeface="Times New Roman" pitchFamily="18" charset="0"/>
                <a:sym typeface="Wingdings" pitchFamily="2" charset="2"/>
              </a:rPr>
              <a:t>(7)  </a:t>
            </a:r>
            <a:r>
              <a:rPr lang="zh-CN" altLang="en-US" sz="2200" i="0">
                <a:latin typeface="Times New Roman" pitchFamily="18" charset="0"/>
                <a:sym typeface="Wingdings" pitchFamily="2" charset="2"/>
              </a:rPr>
              <a:t>返回  </a:t>
            </a:r>
            <a:r>
              <a:rPr lang="en-US" altLang="zh-CN" sz="2200" i="0">
                <a:latin typeface="Times New Roman" pitchFamily="18" charset="0"/>
                <a:sym typeface="Wingdings" pitchFamily="2" charset="2"/>
              </a:rPr>
              <a:t>(1) </a:t>
            </a:r>
          </a:p>
        </p:txBody>
      </p:sp>
      <p:sp>
        <p:nvSpPr>
          <p:cNvPr id="60421" name="Rectangle 37"/>
          <p:cNvSpPr>
            <a:spLocks noChangeArrowheads="1"/>
          </p:cNvSpPr>
          <p:nvPr/>
        </p:nvSpPr>
        <p:spPr bwMode="auto">
          <a:xfrm>
            <a:off x="611188" y="5273675"/>
            <a:ext cx="8064500" cy="1273175"/>
          </a:xfrm>
          <a:prstGeom prst="rect">
            <a:avLst/>
          </a:prstGeom>
          <a:noFill/>
          <a:ln w="9525">
            <a:noFill/>
            <a:miter lim="800000"/>
            <a:headEnd/>
            <a:tailEnd/>
          </a:ln>
        </p:spPr>
        <p:txBody>
          <a:bodyPr>
            <a:spAutoFit/>
          </a:bodyPr>
          <a:lstStyle/>
          <a:p>
            <a:pPr algn="just" eaLnBrk="1" hangingPunct="1">
              <a:lnSpc>
                <a:spcPct val="120000"/>
              </a:lnSpc>
              <a:buClr>
                <a:srgbClr val="C00000"/>
              </a:buClr>
            </a:pPr>
            <a:r>
              <a:rPr lang="zh-CN" altLang="en-US" sz="2200" i="0">
                <a:latin typeface="Times New Roman" pitchFamily="18" charset="0"/>
              </a:rPr>
              <a:t> 问题：如何协调</a:t>
            </a:r>
            <a:r>
              <a:rPr lang="en-US" altLang="zh-CN" sz="2200" i="0">
                <a:latin typeface="Times New Roman" pitchFamily="18" charset="0"/>
              </a:rPr>
              <a:t>5</a:t>
            </a:r>
            <a:r>
              <a:rPr lang="zh-CN" altLang="en-US" sz="2200" i="0">
                <a:latin typeface="Times New Roman" pitchFamily="18" charset="0"/>
              </a:rPr>
              <a:t>人的生活进程，使得每一人最终都可进餐。</a:t>
            </a:r>
          </a:p>
          <a:p>
            <a:pPr algn="just" eaLnBrk="1" hangingPunct="1">
              <a:lnSpc>
                <a:spcPct val="120000"/>
              </a:lnSpc>
            </a:pPr>
            <a:r>
              <a:rPr lang="zh-CN" altLang="en-US" sz="2200" i="0">
                <a:latin typeface="Times New Roman" pitchFamily="18" charset="0"/>
              </a:rPr>
              <a:t>                 饿死例： </a:t>
            </a:r>
            <a:r>
              <a:rPr lang="en-US" altLang="zh-CN" sz="2200" i="0">
                <a:latin typeface="Times New Roman" pitchFamily="18" charset="0"/>
                <a:sym typeface="Wingdings" pitchFamily="2" charset="2"/>
              </a:rPr>
              <a:t>(1)  </a:t>
            </a:r>
            <a:r>
              <a:rPr lang="zh-CN" altLang="en-US" sz="2200" i="0">
                <a:latin typeface="Times New Roman" pitchFamily="18" charset="0"/>
                <a:sym typeface="Wingdings" pitchFamily="2" charset="2"/>
              </a:rPr>
              <a:t>同时拿起左手筷</a:t>
            </a:r>
            <a:r>
              <a:rPr lang="en-US" altLang="zh-CN" sz="2200" i="0">
                <a:latin typeface="Times New Roman" pitchFamily="18" charset="0"/>
                <a:sym typeface="Wingdings" pitchFamily="2" charset="2"/>
              </a:rPr>
              <a:t>——</a:t>
            </a:r>
            <a:r>
              <a:rPr lang="zh-CN" altLang="en-US" sz="2200" i="0">
                <a:latin typeface="Times New Roman" pitchFamily="18" charset="0"/>
                <a:sym typeface="Wingdings" pitchFamily="2" charset="2"/>
              </a:rPr>
              <a:t>全等待</a:t>
            </a:r>
          </a:p>
          <a:p>
            <a:pPr algn="just" eaLnBrk="1" hangingPunct="1">
              <a:lnSpc>
                <a:spcPct val="120000"/>
              </a:lnSpc>
            </a:pPr>
            <a:r>
              <a:rPr lang="zh-CN" altLang="en-US" sz="2200" i="0">
                <a:latin typeface="Times New Roman" pitchFamily="18" charset="0"/>
                <a:sym typeface="Wingdings" pitchFamily="2" charset="2"/>
              </a:rPr>
              <a:t>                                  </a:t>
            </a:r>
            <a:r>
              <a:rPr lang="en-US" altLang="zh-CN" sz="2200" i="0">
                <a:latin typeface="Times New Roman" pitchFamily="18" charset="0"/>
                <a:sym typeface="Wingdings" pitchFamily="2" charset="2"/>
              </a:rPr>
              <a:t>(2)  </a:t>
            </a:r>
            <a:r>
              <a:rPr lang="zh-CN" altLang="en-US" sz="2200" i="0">
                <a:latin typeface="Times New Roman" pitchFamily="18" charset="0"/>
                <a:sym typeface="Wingdings" pitchFamily="2" charset="2"/>
              </a:rPr>
              <a:t>同时放、同时拿的循环</a:t>
            </a:r>
            <a:r>
              <a:rPr lang="zh-CN" altLang="en-US" sz="2200" i="0">
                <a:latin typeface="Times New Roman" pitchFamily="18" charset="0"/>
              </a:rPr>
              <a:t> </a:t>
            </a:r>
          </a:p>
        </p:txBody>
      </p:sp>
      <p:sp>
        <p:nvSpPr>
          <p:cNvPr id="60422" name="Rectangle 38"/>
          <p:cNvSpPr>
            <a:spLocks noChangeArrowheads="1"/>
          </p:cNvSpPr>
          <p:nvPr/>
        </p:nvSpPr>
        <p:spPr bwMode="auto">
          <a:xfrm>
            <a:off x="420688" y="5087938"/>
            <a:ext cx="249237" cy="396875"/>
          </a:xfrm>
          <a:prstGeom prst="rect">
            <a:avLst/>
          </a:prstGeom>
          <a:noFill/>
          <a:ln w="38100">
            <a:noFill/>
            <a:miter lim="800000"/>
            <a:headEnd/>
            <a:tailEnd/>
          </a:ln>
        </p:spPr>
        <p:txBody>
          <a:bodyPr wrap="none">
            <a:spAutoFit/>
          </a:bodyPr>
          <a:lstStyle/>
          <a:p>
            <a:pPr algn="ctr" eaLnBrk="1" hangingPunct="1"/>
            <a:r>
              <a:rPr lang="zh-CN" altLang="en-US" i="0">
                <a:latin typeface="Times New Roman" pitchFamily="18" charset="0"/>
              </a:rPr>
              <a:t> </a:t>
            </a:r>
          </a:p>
        </p:txBody>
      </p:sp>
    </p:spTree>
  </p:cSld>
  <p:clrMapOvr>
    <a:masterClrMapping/>
  </p:clrMapOvr>
  <p:transition spd="med">
    <p:cover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23850" y="44450"/>
            <a:ext cx="7777163" cy="693738"/>
          </a:xfrm>
          <a:prstGeom prst="rect">
            <a:avLst/>
          </a:prstGeom>
          <a:noFill/>
          <a:ln w="9525">
            <a:noFill/>
            <a:miter lim="800000"/>
            <a:headEnd/>
            <a:tailEnd/>
          </a:ln>
        </p:spPr>
        <p:txBody>
          <a:bodyPr>
            <a:spAutoFit/>
          </a:bodyPr>
          <a:lstStyle/>
          <a:p>
            <a:pPr algn="just" eaLnBrk="1" hangingPunct="1">
              <a:lnSpc>
                <a:spcPct val="120000"/>
              </a:lnSpc>
              <a:defRPr/>
            </a:pPr>
            <a:r>
              <a:rPr lang="zh-CN" altLang="en-US" sz="3600" i="0" dirty="0">
                <a:effectLst>
                  <a:outerShdw blurRad="38100" dist="38100" dir="2700000" algn="tl">
                    <a:srgbClr val="C0C0C0"/>
                  </a:outerShdw>
                </a:effectLst>
                <a:latin typeface="Times New Roman" pitchFamily="18" charset="0"/>
                <a:ea typeface="黑体" pitchFamily="2" charset="-122"/>
                <a:cs typeface="+mj-cs"/>
              </a:rPr>
              <a:t>哲学家共餐问题</a:t>
            </a:r>
          </a:p>
        </p:txBody>
      </p:sp>
      <p:grpSp>
        <p:nvGrpSpPr>
          <p:cNvPr id="62467" name="Group 3"/>
          <p:cNvGrpSpPr>
            <a:grpSpLocks/>
          </p:cNvGrpSpPr>
          <p:nvPr/>
        </p:nvGrpSpPr>
        <p:grpSpPr bwMode="auto">
          <a:xfrm>
            <a:off x="1258888" y="1266825"/>
            <a:ext cx="2451100" cy="2349500"/>
            <a:chOff x="1008" y="798"/>
            <a:chExt cx="1544" cy="1480"/>
          </a:xfrm>
        </p:grpSpPr>
        <p:sp>
          <p:nvSpPr>
            <p:cNvPr id="195588" name="Oval 4"/>
            <p:cNvSpPr>
              <a:spLocks noChangeArrowheads="1"/>
            </p:cNvSpPr>
            <p:nvPr/>
          </p:nvSpPr>
          <p:spPr bwMode="auto">
            <a:xfrm>
              <a:off x="1090" y="798"/>
              <a:ext cx="1306" cy="1307"/>
            </a:xfrm>
            <a:prstGeom prst="ellips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589" name="Oval 5"/>
            <p:cNvSpPr>
              <a:spLocks noChangeArrowheads="1"/>
            </p:cNvSpPr>
            <p:nvPr/>
          </p:nvSpPr>
          <p:spPr bwMode="auto">
            <a:xfrm>
              <a:off x="1108" y="873"/>
              <a:ext cx="116"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62473" name="Group 6"/>
            <p:cNvGrpSpPr>
              <a:grpSpLocks/>
            </p:cNvGrpSpPr>
            <p:nvPr/>
          </p:nvGrpSpPr>
          <p:grpSpPr bwMode="auto">
            <a:xfrm>
              <a:off x="1326" y="1060"/>
              <a:ext cx="123" cy="122"/>
              <a:chOff x="1248" y="2496"/>
              <a:chExt cx="240" cy="240"/>
            </a:xfrm>
          </p:grpSpPr>
          <p:sp>
            <p:nvSpPr>
              <p:cNvPr id="195591" name="Oval 7"/>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592" name="Line 8"/>
              <p:cNvSpPr>
                <a:spLocks noChangeShapeType="1"/>
              </p:cNvSpPr>
              <p:nvPr/>
            </p:nvSpPr>
            <p:spPr bwMode="auto">
              <a:xfrm flipH="1">
                <a:off x="1281" y="2496"/>
                <a:ext cx="111"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593" name="Line 9"/>
              <p:cNvSpPr>
                <a:spLocks noChangeShapeType="1"/>
              </p:cNvSpPr>
              <p:nvPr/>
            </p:nvSpPr>
            <p:spPr bwMode="auto">
              <a:xfrm flipH="1">
                <a:off x="1344" y="2543"/>
                <a:ext cx="111"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62474" name="Group 10"/>
            <p:cNvGrpSpPr>
              <a:grpSpLocks/>
            </p:cNvGrpSpPr>
            <p:nvPr/>
          </p:nvGrpSpPr>
          <p:grpSpPr bwMode="auto">
            <a:xfrm>
              <a:off x="1947" y="1002"/>
              <a:ext cx="122" cy="123"/>
              <a:chOff x="1248" y="2496"/>
              <a:chExt cx="240" cy="240"/>
            </a:xfrm>
          </p:grpSpPr>
          <p:sp>
            <p:nvSpPr>
              <p:cNvPr id="195595" name="Oval 11"/>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596" name="Line 12"/>
              <p:cNvSpPr>
                <a:spLocks noChangeShapeType="1"/>
              </p:cNvSpPr>
              <p:nvPr/>
            </p:nvSpPr>
            <p:spPr bwMode="auto">
              <a:xfrm flipH="1">
                <a:off x="1281" y="2496"/>
                <a:ext cx="110" cy="191"/>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597" name="Line 13"/>
              <p:cNvSpPr>
                <a:spLocks noChangeShapeType="1"/>
              </p:cNvSpPr>
              <p:nvPr/>
            </p:nvSpPr>
            <p:spPr bwMode="auto">
              <a:xfrm flipH="1">
                <a:off x="1344" y="2545"/>
                <a:ext cx="110" cy="191"/>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62475" name="Group 14"/>
            <p:cNvGrpSpPr>
              <a:grpSpLocks/>
            </p:cNvGrpSpPr>
            <p:nvPr/>
          </p:nvGrpSpPr>
          <p:grpSpPr bwMode="auto">
            <a:xfrm>
              <a:off x="1294" y="1642"/>
              <a:ext cx="122" cy="122"/>
              <a:chOff x="1248" y="2496"/>
              <a:chExt cx="240" cy="240"/>
            </a:xfrm>
          </p:grpSpPr>
          <p:sp>
            <p:nvSpPr>
              <p:cNvPr id="195599" name="Oval 15"/>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00" name="Line 16"/>
              <p:cNvSpPr>
                <a:spLocks noChangeShapeType="1"/>
              </p:cNvSpPr>
              <p:nvPr/>
            </p:nvSpPr>
            <p:spPr bwMode="auto">
              <a:xfrm flipH="1">
                <a:off x="1281" y="2496"/>
                <a:ext cx="110"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01" name="Line 17"/>
              <p:cNvSpPr>
                <a:spLocks noChangeShapeType="1"/>
              </p:cNvSpPr>
              <p:nvPr/>
            </p:nvSpPr>
            <p:spPr bwMode="auto">
              <a:xfrm flipH="1">
                <a:off x="1344" y="2543"/>
                <a:ext cx="110"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62476" name="Group 18"/>
            <p:cNvGrpSpPr>
              <a:grpSpLocks/>
            </p:cNvGrpSpPr>
            <p:nvPr/>
          </p:nvGrpSpPr>
          <p:grpSpPr bwMode="auto">
            <a:xfrm>
              <a:off x="1715" y="1860"/>
              <a:ext cx="123" cy="122"/>
              <a:chOff x="1248" y="2496"/>
              <a:chExt cx="240" cy="240"/>
            </a:xfrm>
          </p:grpSpPr>
          <p:sp>
            <p:nvSpPr>
              <p:cNvPr id="195603" name="Oval 19"/>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04" name="Line 20"/>
              <p:cNvSpPr>
                <a:spLocks noChangeShapeType="1"/>
              </p:cNvSpPr>
              <p:nvPr/>
            </p:nvSpPr>
            <p:spPr bwMode="auto">
              <a:xfrm flipH="1">
                <a:off x="1281" y="2496"/>
                <a:ext cx="111"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05" name="Line 21"/>
              <p:cNvSpPr>
                <a:spLocks noChangeShapeType="1"/>
              </p:cNvSpPr>
              <p:nvPr/>
            </p:nvSpPr>
            <p:spPr bwMode="auto">
              <a:xfrm flipH="1">
                <a:off x="1344" y="2543"/>
                <a:ext cx="111" cy="193"/>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62477" name="Group 22"/>
            <p:cNvGrpSpPr>
              <a:grpSpLocks/>
            </p:cNvGrpSpPr>
            <p:nvPr/>
          </p:nvGrpSpPr>
          <p:grpSpPr bwMode="auto">
            <a:xfrm>
              <a:off x="2142" y="1524"/>
              <a:ext cx="122" cy="123"/>
              <a:chOff x="1248" y="2496"/>
              <a:chExt cx="240" cy="240"/>
            </a:xfrm>
          </p:grpSpPr>
          <p:sp>
            <p:nvSpPr>
              <p:cNvPr id="195607" name="Oval 23"/>
              <p:cNvSpPr>
                <a:spLocks noChangeArrowheads="1"/>
              </p:cNvSpPr>
              <p:nvPr/>
            </p:nvSpPr>
            <p:spPr bwMode="auto">
              <a:xfrm>
                <a:off x="1248" y="2496"/>
                <a:ext cx="240" cy="240"/>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08" name="Line 24"/>
              <p:cNvSpPr>
                <a:spLocks noChangeShapeType="1"/>
              </p:cNvSpPr>
              <p:nvPr/>
            </p:nvSpPr>
            <p:spPr bwMode="auto">
              <a:xfrm flipH="1">
                <a:off x="1281" y="2496"/>
                <a:ext cx="110" cy="191"/>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09" name="Line 25"/>
              <p:cNvSpPr>
                <a:spLocks noChangeShapeType="1"/>
              </p:cNvSpPr>
              <p:nvPr/>
            </p:nvSpPr>
            <p:spPr bwMode="auto">
              <a:xfrm flipH="1">
                <a:off x="1344" y="2545"/>
                <a:ext cx="110" cy="191"/>
              </a:xfrm>
              <a:prstGeom prst="lin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195610" name="Oval 26"/>
            <p:cNvSpPr>
              <a:spLocks noChangeArrowheads="1"/>
            </p:cNvSpPr>
            <p:nvPr/>
          </p:nvSpPr>
          <p:spPr bwMode="auto">
            <a:xfrm>
              <a:off x="2192" y="839"/>
              <a:ext cx="115"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11" name="Oval 27"/>
            <p:cNvSpPr>
              <a:spLocks noChangeArrowheads="1"/>
            </p:cNvSpPr>
            <p:nvPr/>
          </p:nvSpPr>
          <p:spPr bwMode="auto">
            <a:xfrm>
              <a:off x="2436" y="1574"/>
              <a:ext cx="116"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12" name="Oval 28"/>
            <p:cNvSpPr>
              <a:spLocks noChangeArrowheads="1"/>
            </p:cNvSpPr>
            <p:nvPr/>
          </p:nvSpPr>
          <p:spPr bwMode="auto">
            <a:xfrm>
              <a:off x="1739" y="2162"/>
              <a:ext cx="116"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13" name="Oval 29"/>
            <p:cNvSpPr>
              <a:spLocks noChangeArrowheads="1"/>
            </p:cNvSpPr>
            <p:nvPr/>
          </p:nvSpPr>
          <p:spPr bwMode="auto">
            <a:xfrm>
              <a:off x="1008" y="1778"/>
              <a:ext cx="116" cy="116"/>
            </a:xfrm>
            <a:prstGeom prst="ellipse">
              <a:avLst/>
            </a:prstGeom>
            <a:noFill/>
            <a:ln w="38100">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14" name="Line 30"/>
            <p:cNvSpPr>
              <a:spLocks noChangeShapeType="1"/>
            </p:cNvSpPr>
            <p:nvPr/>
          </p:nvSpPr>
          <p:spPr bwMode="auto">
            <a:xfrm>
              <a:off x="1090" y="1410"/>
              <a:ext cx="285" cy="0"/>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15" name="Line 31"/>
            <p:cNvSpPr>
              <a:spLocks noChangeShapeType="1"/>
            </p:cNvSpPr>
            <p:nvPr/>
          </p:nvSpPr>
          <p:spPr bwMode="auto">
            <a:xfrm>
              <a:off x="1661" y="798"/>
              <a:ext cx="41" cy="245"/>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16" name="Line 32"/>
            <p:cNvSpPr>
              <a:spLocks noChangeShapeType="1"/>
            </p:cNvSpPr>
            <p:nvPr/>
          </p:nvSpPr>
          <p:spPr bwMode="auto">
            <a:xfrm flipH="1">
              <a:off x="2110" y="1247"/>
              <a:ext cx="245" cy="41"/>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17" name="Line 33"/>
            <p:cNvSpPr>
              <a:spLocks noChangeShapeType="1"/>
            </p:cNvSpPr>
            <p:nvPr/>
          </p:nvSpPr>
          <p:spPr bwMode="auto">
            <a:xfrm flipH="1" flipV="1">
              <a:off x="1987" y="1819"/>
              <a:ext cx="123" cy="163"/>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5618" name="Line 34"/>
            <p:cNvSpPr>
              <a:spLocks noChangeShapeType="1"/>
            </p:cNvSpPr>
            <p:nvPr/>
          </p:nvSpPr>
          <p:spPr bwMode="auto">
            <a:xfrm flipV="1">
              <a:off x="1416" y="1819"/>
              <a:ext cx="123" cy="204"/>
            </a:xfrm>
            <a:prstGeom prst="line">
              <a:avLst/>
            </a:prstGeom>
            <a:noFill/>
            <a:ln w="38100">
              <a:solidFill>
                <a:srgbClr val="00FF00"/>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62468" name="Rectangle 37"/>
          <p:cNvSpPr>
            <a:spLocks noChangeArrowheads="1"/>
          </p:cNvSpPr>
          <p:nvPr/>
        </p:nvSpPr>
        <p:spPr bwMode="auto">
          <a:xfrm>
            <a:off x="611188" y="3922713"/>
            <a:ext cx="8064500" cy="2263775"/>
          </a:xfrm>
          <a:prstGeom prst="rect">
            <a:avLst/>
          </a:prstGeom>
          <a:noFill/>
          <a:ln w="9525">
            <a:noFill/>
            <a:miter lim="800000"/>
            <a:headEnd/>
            <a:tailEnd/>
          </a:ln>
        </p:spPr>
        <p:txBody>
          <a:bodyPr>
            <a:spAutoFit/>
          </a:bodyPr>
          <a:lstStyle/>
          <a:p>
            <a:pPr eaLnBrk="1" hangingPunct="1">
              <a:lnSpc>
                <a:spcPct val="120000"/>
              </a:lnSpc>
            </a:pPr>
            <a:r>
              <a:rPr lang="zh-CN" altLang="en-US" sz="2400" i="0"/>
              <a:t>关键：协调、资源调度问题</a:t>
            </a:r>
            <a:endParaRPr lang="en-US" altLang="zh-CN" sz="2400" i="0"/>
          </a:p>
          <a:p>
            <a:pPr lvl="1" eaLnBrk="1" hangingPunct="1">
              <a:lnSpc>
                <a:spcPct val="120000"/>
              </a:lnSpc>
              <a:buFont typeface="Wingdings" pitchFamily="2" charset="2"/>
              <a:buChar char="n"/>
            </a:pPr>
            <a:r>
              <a:rPr lang="en-US" altLang="zh-CN" sz="2400" i="0"/>
              <a:t>5</a:t>
            </a:r>
            <a:r>
              <a:rPr lang="zh-CN" altLang="en-US" sz="2400" i="0"/>
              <a:t>只筷子→同时只能有</a:t>
            </a:r>
            <a:r>
              <a:rPr lang="en-US" altLang="zh-CN" sz="2400" i="0"/>
              <a:t>2</a:t>
            </a:r>
            <a:r>
              <a:rPr lang="zh-CN" altLang="en-US" sz="2400" i="0"/>
              <a:t>个人能进餐</a:t>
            </a:r>
          </a:p>
          <a:p>
            <a:pPr eaLnBrk="1" hangingPunct="1">
              <a:lnSpc>
                <a:spcPct val="120000"/>
              </a:lnSpc>
            </a:pPr>
            <a:r>
              <a:rPr lang="zh-CN" altLang="en-US" sz="2400" i="0"/>
              <a:t>操作系统：进程调度问题，</a:t>
            </a:r>
            <a:r>
              <a:rPr lang="en-US" altLang="zh-CN" sz="2400" i="0"/>
              <a:t>I/O</a:t>
            </a:r>
            <a:r>
              <a:rPr lang="zh-CN" altLang="en-US" sz="2400" i="0"/>
              <a:t>、</a:t>
            </a:r>
            <a:r>
              <a:rPr lang="en-US" altLang="zh-CN" sz="2400" i="0"/>
              <a:t>CPU</a:t>
            </a:r>
            <a:r>
              <a:rPr lang="zh-CN" altLang="en-US" sz="2400" i="0"/>
              <a:t>之间的协调</a:t>
            </a:r>
          </a:p>
          <a:p>
            <a:pPr eaLnBrk="1" hangingPunct="1">
              <a:lnSpc>
                <a:spcPct val="120000"/>
              </a:lnSpc>
            </a:pPr>
            <a:r>
              <a:rPr lang="zh-CN" altLang="en-US" sz="2400" i="0"/>
              <a:t>哲学家共餐问题也是解决死锁的理论和机制，引入信号灯的概念</a:t>
            </a:r>
          </a:p>
        </p:txBody>
      </p:sp>
      <p:sp>
        <p:nvSpPr>
          <p:cNvPr id="62469" name="Rectangle 38"/>
          <p:cNvSpPr>
            <a:spLocks noChangeArrowheads="1"/>
          </p:cNvSpPr>
          <p:nvPr/>
        </p:nvSpPr>
        <p:spPr bwMode="auto">
          <a:xfrm>
            <a:off x="420688" y="5087938"/>
            <a:ext cx="249237" cy="396875"/>
          </a:xfrm>
          <a:prstGeom prst="rect">
            <a:avLst/>
          </a:prstGeom>
          <a:noFill/>
          <a:ln w="38100">
            <a:noFill/>
            <a:miter lim="800000"/>
            <a:headEnd/>
            <a:tailEnd/>
          </a:ln>
        </p:spPr>
        <p:txBody>
          <a:bodyPr wrap="none">
            <a:spAutoFit/>
          </a:bodyPr>
          <a:lstStyle/>
          <a:p>
            <a:pPr algn="ctr" eaLnBrk="1" hangingPunct="1"/>
            <a:r>
              <a:rPr lang="zh-CN" altLang="en-US">
                <a:latin typeface="Times New Roman" pitchFamily="18" charset="0"/>
              </a:rPr>
              <a:t> </a:t>
            </a:r>
            <a:endParaRPr lang="zh-CN" altLang="en-US">
              <a:solidFill>
                <a:schemeClr val="folHlink"/>
              </a:solidFill>
              <a:latin typeface="Times New Roman" pitchFamily="18" charset="0"/>
            </a:endParaRPr>
          </a:p>
        </p:txBody>
      </p:sp>
      <p:sp>
        <p:nvSpPr>
          <p:cNvPr id="62470" name="矩形 36"/>
          <p:cNvSpPr>
            <a:spLocks noChangeArrowheads="1"/>
          </p:cNvSpPr>
          <p:nvPr/>
        </p:nvSpPr>
        <p:spPr bwMode="auto">
          <a:xfrm>
            <a:off x="4211638" y="1343025"/>
            <a:ext cx="4572000" cy="2085975"/>
          </a:xfrm>
          <a:prstGeom prst="rect">
            <a:avLst/>
          </a:prstGeom>
          <a:noFill/>
          <a:ln w="9525">
            <a:noFill/>
            <a:miter lim="800000"/>
            <a:headEnd/>
            <a:tailEnd/>
          </a:ln>
        </p:spPr>
        <p:txBody>
          <a:bodyPr>
            <a:spAutoFit/>
          </a:bodyPr>
          <a:lstStyle/>
          <a:p>
            <a:pPr algn="just">
              <a:lnSpc>
                <a:spcPct val="135000"/>
              </a:lnSpc>
              <a:buClr>
                <a:srgbClr val="C00000"/>
              </a:buClr>
            </a:pPr>
            <a:r>
              <a:rPr lang="zh-CN" altLang="en-US" sz="2400" i="0">
                <a:latin typeface="Times New Roman" pitchFamily="18" charset="0"/>
              </a:rPr>
              <a:t> 程序并发执行时进程同步的两个问题：</a:t>
            </a:r>
            <a:r>
              <a:rPr lang="zh-CN" altLang="en-US" sz="2400" i="0">
                <a:solidFill>
                  <a:srgbClr val="FF0000"/>
                </a:solidFill>
                <a:latin typeface="Times New Roman" pitchFamily="18" charset="0"/>
              </a:rPr>
              <a:t>死锁</a:t>
            </a:r>
            <a:r>
              <a:rPr lang="zh-CN" altLang="en-US" sz="2400" i="0">
                <a:latin typeface="Times New Roman" pitchFamily="18" charset="0"/>
              </a:rPr>
              <a:t>与</a:t>
            </a:r>
            <a:r>
              <a:rPr lang="zh-CN" altLang="en-US" sz="2400" i="0">
                <a:solidFill>
                  <a:srgbClr val="FF0000"/>
                </a:solidFill>
                <a:latin typeface="Times New Roman" pitchFamily="18" charset="0"/>
              </a:rPr>
              <a:t>饥饿</a:t>
            </a:r>
            <a:endParaRPr lang="en-US" altLang="zh-CN" sz="2400" i="0">
              <a:solidFill>
                <a:srgbClr val="FF0000"/>
              </a:solidFill>
              <a:latin typeface="Times New Roman" pitchFamily="18" charset="0"/>
            </a:endParaRPr>
          </a:p>
          <a:p>
            <a:pPr algn="just">
              <a:lnSpc>
                <a:spcPct val="135000"/>
              </a:lnSpc>
              <a:buClr>
                <a:srgbClr val="C00000"/>
              </a:buClr>
            </a:pPr>
            <a:r>
              <a:rPr lang="en-US" altLang="zh-CN" sz="2400" i="0">
                <a:latin typeface="Times New Roman" pitchFamily="18" charset="0"/>
              </a:rPr>
              <a:t> </a:t>
            </a:r>
            <a:r>
              <a:rPr lang="zh-CN" altLang="en-US" sz="2400" i="0">
                <a:latin typeface="Times New Roman" pitchFamily="18" charset="0"/>
              </a:rPr>
              <a:t>一般性问题，</a:t>
            </a:r>
            <a:r>
              <a:rPr lang="en-US" altLang="zh-CN" sz="2400" i="0">
                <a:latin typeface="Times New Roman" pitchFamily="18" charset="0"/>
              </a:rPr>
              <a:t>n</a:t>
            </a:r>
            <a:r>
              <a:rPr lang="zh-CN" altLang="en-US" sz="2400" i="0">
                <a:latin typeface="Times New Roman" pitchFamily="18" charset="0"/>
              </a:rPr>
              <a:t>个进程与</a:t>
            </a:r>
            <a:r>
              <a:rPr lang="en-US" altLang="zh-CN" sz="2400" i="0">
                <a:latin typeface="Times New Roman" pitchFamily="18" charset="0"/>
              </a:rPr>
              <a:t>m</a:t>
            </a:r>
            <a:r>
              <a:rPr lang="zh-CN" altLang="en-US" sz="2400" i="0">
                <a:latin typeface="Times New Roman" pitchFamily="18" charset="0"/>
              </a:rPr>
              <a:t>个共享资源的问题</a:t>
            </a:r>
            <a:endParaRPr lang="zh-CN" altLang="en-US" sz="2400" i="0">
              <a:solidFill>
                <a:schemeClr val="folHlink"/>
              </a:solidFill>
              <a:latin typeface="Times New Roman" pitchFamily="18" charset="0"/>
            </a:endParaRPr>
          </a:p>
        </p:txBody>
      </p:sp>
    </p:spTree>
  </p:cSld>
  <p:clrMapOvr>
    <a:masterClrMapping/>
  </p:clrMapOvr>
  <p:transition spd="med">
    <p:cover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50825" y="115888"/>
            <a:ext cx="8497888" cy="584200"/>
          </a:xfrm>
          <a:prstGeom prst="rect">
            <a:avLst/>
          </a:prstGeom>
          <a:noFill/>
          <a:ln w="9525">
            <a:noFill/>
            <a:miter lim="800000"/>
            <a:headEnd/>
            <a:tailEnd/>
          </a:ln>
        </p:spPr>
        <p:txBody>
          <a:bodyPr>
            <a:spAutoFit/>
          </a:bodyPr>
          <a:lstStyle/>
          <a:p>
            <a:pPr eaLnBrk="1" hangingPunct="1">
              <a:defRPr/>
            </a:pPr>
            <a:r>
              <a:rPr lang="en-US" altLang="zh-CN" sz="3200" i="0" dirty="0">
                <a:effectLst>
                  <a:outerShdw blurRad="38100" dist="38100" dir="2700000" algn="tl">
                    <a:srgbClr val="C0C0C0"/>
                  </a:outerShdw>
                </a:effectLst>
                <a:latin typeface="Times New Roman" pitchFamily="18" charset="0"/>
                <a:ea typeface="黑体" pitchFamily="2" charset="-122"/>
                <a:cs typeface="+mj-cs"/>
              </a:rPr>
              <a:t>8</a:t>
            </a:r>
            <a:r>
              <a:rPr lang="zh-CN" altLang="en-US" sz="3200" i="0" dirty="0">
                <a:effectLst>
                  <a:outerShdw blurRad="38100" dist="38100" dir="2700000" algn="tl">
                    <a:srgbClr val="C0C0C0"/>
                  </a:outerShdw>
                </a:effectLst>
                <a:latin typeface="Times New Roman" pitchFamily="18" charset="0"/>
                <a:ea typeface="黑体" pitchFamily="2" charset="-122"/>
                <a:cs typeface="+mj-cs"/>
              </a:rPr>
              <a:t>、</a:t>
            </a:r>
            <a:r>
              <a:rPr lang="en-US" altLang="zh-CN" sz="3200" i="0" dirty="0" err="1">
                <a:effectLst>
                  <a:outerShdw blurRad="38100" dist="38100" dir="2700000" algn="tl">
                    <a:srgbClr val="C0C0C0"/>
                  </a:outerShdw>
                </a:effectLst>
                <a:latin typeface="Times New Roman" pitchFamily="18" charset="0"/>
                <a:ea typeface="黑体" pitchFamily="2" charset="-122"/>
                <a:cs typeface="+mj-cs"/>
              </a:rPr>
              <a:t>GoTo</a:t>
            </a:r>
            <a:r>
              <a:rPr lang="zh-CN" altLang="en-US" sz="3200" i="0" dirty="0">
                <a:effectLst>
                  <a:outerShdw blurRad="38100" dist="38100" dir="2700000" algn="tl">
                    <a:srgbClr val="C0C0C0"/>
                  </a:outerShdw>
                </a:effectLst>
                <a:latin typeface="Times New Roman" pitchFamily="18" charset="0"/>
                <a:ea typeface="黑体" pitchFamily="2" charset="-122"/>
                <a:cs typeface="+mj-cs"/>
              </a:rPr>
              <a:t>语句问题以及程序设计方法学</a:t>
            </a:r>
          </a:p>
        </p:txBody>
      </p:sp>
      <p:sp>
        <p:nvSpPr>
          <p:cNvPr id="64515" name="Rectangle 3"/>
          <p:cNvSpPr>
            <a:spLocks noChangeArrowheads="1"/>
          </p:cNvSpPr>
          <p:nvPr/>
        </p:nvSpPr>
        <p:spPr bwMode="auto">
          <a:xfrm>
            <a:off x="250825" y="1246188"/>
            <a:ext cx="8497888" cy="830262"/>
          </a:xfrm>
          <a:prstGeom prst="rect">
            <a:avLst/>
          </a:prstGeom>
          <a:noFill/>
          <a:ln w="9525">
            <a:noFill/>
            <a:miter lim="800000"/>
            <a:headEnd/>
            <a:tailEnd/>
          </a:ln>
        </p:spPr>
        <p:txBody>
          <a:bodyPr>
            <a:spAutoFit/>
          </a:bodyPr>
          <a:lstStyle/>
          <a:p>
            <a:pPr algn="just">
              <a:buClr>
                <a:srgbClr val="C00000"/>
              </a:buClr>
              <a:buFont typeface="Wingdings" pitchFamily="2" charset="2"/>
              <a:buChar char="p"/>
            </a:pPr>
            <a:r>
              <a:rPr lang="zh-CN" altLang="en-US" sz="2400" i="0">
                <a:latin typeface="Times New Roman" pitchFamily="18" charset="0"/>
              </a:rPr>
              <a:t>任何程序的逻辑结构都可以用</a:t>
            </a:r>
            <a:r>
              <a:rPr lang="en-US" altLang="zh-CN" sz="2400" i="0">
                <a:latin typeface="Times New Roman" pitchFamily="18" charset="0"/>
              </a:rPr>
              <a:t>3</a:t>
            </a:r>
            <a:r>
              <a:rPr lang="zh-CN" altLang="en-US" sz="2400" i="0">
                <a:latin typeface="Times New Roman" pitchFamily="18" charset="0"/>
              </a:rPr>
              <a:t>种最基本的结构</a:t>
            </a:r>
            <a:r>
              <a:rPr lang="zh-CN" altLang="eu-ES" sz="2400" i="0">
                <a:latin typeface="Times New Roman" pitchFamily="18" charset="0"/>
              </a:rPr>
              <a:t>顺序结构、选择结构、循环结构</a:t>
            </a:r>
            <a:r>
              <a:rPr lang="zh-CN" altLang="en-US" sz="2400" i="0">
                <a:latin typeface="Times New Roman" pitchFamily="18" charset="0"/>
              </a:rPr>
              <a:t>来表示。</a:t>
            </a:r>
          </a:p>
        </p:txBody>
      </p:sp>
      <p:pic>
        <p:nvPicPr>
          <p:cNvPr id="64516" name="Picture 5"/>
          <p:cNvPicPr>
            <a:picLocks noChangeAspect="1" noChangeArrowheads="1"/>
          </p:cNvPicPr>
          <p:nvPr/>
        </p:nvPicPr>
        <p:blipFill>
          <a:blip r:embed="rId2" cstate="print"/>
          <a:srcRect/>
          <a:stretch>
            <a:fillRect/>
          </a:stretch>
        </p:blipFill>
        <p:spPr bwMode="auto">
          <a:xfrm>
            <a:off x="755650" y="2336800"/>
            <a:ext cx="7715250" cy="4637088"/>
          </a:xfrm>
          <a:prstGeom prst="rect">
            <a:avLst/>
          </a:prstGeom>
          <a:noFill/>
          <a:ln w="9525">
            <a:noFill/>
            <a:miter lim="800000"/>
            <a:headEnd/>
            <a:tailEnd/>
          </a:ln>
        </p:spPr>
      </p:pic>
      <p:sp>
        <p:nvSpPr>
          <p:cNvPr id="258053" name="AutoShape 5"/>
          <p:cNvSpPr>
            <a:spLocks noChangeArrowheads="1"/>
          </p:cNvSpPr>
          <p:nvPr/>
        </p:nvSpPr>
        <p:spPr bwMode="auto">
          <a:xfrm>
            <a:off x="2843213" y="2220913"/>
            <a:ext cx="1150937" cy="503237"/>
          </a:xfrm>
          <a:prstGeom prst="wedgeRoundRectCallout">
            <a:avLst>
              <a:gd name="adj1" fmla="val -111792"/>
              <a:gd name="adj2" fmla="val 100472"/>
              <a:gd name="adj3" fmla="val 16667"/>
            </a:avLst>
          </a:prstGeom>
          <a:solidFill>
            <a:schemeClr val="accent1"/>
          </a:solidFill>
          <a:ln w="9525">
            <a:solidFill>
              <a:schemeClr val="tx1"/>
            </a:solidFill>
            <a:miter lim="800000"/>
            <a:headEnd/>
            <a:tailEnd/>
          </a:ln>
        </p:spPr>
        <p:txBody>
          <a:bodyPr/>
          <a:lstStyle/>
          <a:p>
            <a:pPr eaLnBrk="1" hangingPunct="1"/>
            <a:r>
              <a:rPr lang="zh-CN" altLang="en-US" b="0">
                <a:solidFill>
                  <a:schemeClr val="tx2"/>
                </a:solidFill>
                <a:latin typeface="Times New Roman" pitchFamily="18" charset="0"/>
              </a:rPr>
              <a:t>处理框</a:t>
            </a:r>
          </a:p>
        </p:txBody>
      </p:sp>
      <p:sp>
        <p:nvSpPr>
          <p:cNvPr id="2" name="AutoShape 5"/>
          <p:cNvSpPr>
            <a:spLocks noChangeArrowheads="1"/>
          </p:cNvSpPr>
          <p:nvPr/>
        </p:nvSpPr>
        <p:spPr bwMode="auto">
          <a:xfrm>
            <a:off x="4932363" y="2292350"/>
            <a:ext cx="1150937" cy="503238"/>
          </a:xfrm>
          <a:prstGeom prst="wedgeRoundRectCallout">
            <a:avLst>
              <a:gd name="adj1" fmla="val -111792"/>
              <a:gd name="adj2" fmla="val 100472"/>
              <a:gd name="adj3" fmla="val 16667"/>
            </a:avLst>
          </a:prstGeom>
          <a:solidFill>
            <a:schemeClr val="accent1"/>
          </a:solidFill>
          <a:ln w="9525">
            <a:solidFill>
              <a:schemeClr val="tx1"/>
            </a:solidFill>
            <a:miter lim="800000"/>
            <a:headEnd/>
            <a:tailEnd/>
          </a:ln>
        </p:spPr>
        <p:txBody>
          <a:bodyPr/>
          <a:lstStyle/>
          <a:p>
            <a:pPr eaLnBrk="1" hangingPunct="1"/>
            <a:r>
              <a:rPr lang="zh-CN" altLang="en-US" b="0">
                <a:solidFill>
                  <a:schemeClr val="tx2"/>
                </a:solidFill>
                <a:latin typeface="Times New Roman" pitchFamily="18" charset="0"/>
              </a:rPr>
              <a:t>判断框</a:t>
            </a:r>
          </a:p>
        </p:txBody>
      </p:sp>
      <p:sp>
        <p:nvSpPr>
          <p:cNvPr id="3" name="AutoShape 5"/>
          <p:cNvSpPr>
            <a:spLocks noChangeArrowheads="1"/>
          </p:cNvSpPr>
          <p:nvPr/>
        </p:nvSpPr>
        <p:spPr bwMode="auto">
          <a:xfrm>
            <a:off x="7670800" y="2509838"/>
            <a:ext cx="1079500" cy="503237"/>
          </a:xfrm>
          <a:prstGeom prst="wedgeRoundRectCallout">
            <a:avLst>
              <a:gd name="adj1" fmla="val -52648"/>
              <a:gd name="adj2" fmla="val 100472"/>
              <a:gd name="adj3" fmla="val 16667"/>
            </a:avLst>
          </a:prstGeom>
          <a:solidFill>
            <a:schemeClr val="accent1"/>
          </a:solidFill>
          <a:ln w="9525">
            <a:solidFill>
              <a:schemeClr val="tx1"/>
            </a:solidFill>
            <a:miter lim="800000"/>
            <a:headEnd/>
            <a:tailEnd/>
          </a:ln>
        </p:spPr>
        <p:txBody>
          <a:bodyPr/>
          <a:lstStyle/>
          <a:p>
            <a:pPr eaLnBrk="1" hangingPunct="1"/>
            <a:r>
              <a:rPr lang="zh-CN" altLang="en-US" b="0">
                <a:solidFill>
                  <a:schemeClr val="tx2"/>
                </a:solidFill>
                <a:latin typeface="Times New Roman" pitchFamily="18" charset="0"/>
              </a:rPr>
              <a:t>循环体</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Effect transition="in" filter="checkerboard(across)">
                                      <p:cBhvr>
                                        <p:cTn id="7" dur="500"/>
                                        <p:tgtEl>
                                          <p:spTgt spid="258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258053"/>
                                        </p:tgtEl>
                                      </p:cBhvr>
                                    </p:animEffect>
                                    <p:set>
                                      <p:cBhvr>
                                        <p:cTn id="12" dur="1" fill="hold">
                                          <p:stCondLst>
                                            <p:cond delay="499"/>
                                          </p:stCondLst>
                                        </p:cTn>
                                        <p:tgtEl>
                                          <p:spTgt spid="25805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animBg="1"/>
      <p:bldP spid="258053" grpId="1" animBg="1"/>
      <p:bldP spid="2" grpId="0" animBg="1"/>
      <p:bldP spid="2" grpId="1" animBg="1"/>
      <p:bldP spid="3" grpId="0" animBg="1"/>
      <p:bldP spid="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tx1"/>
                </a:solidFill>
                <a:ea typeface="黑体" pitchFamily="49" charset="-122"/>
              </a:rPr>
              <a:t>GOTO</a:t>
            </a:r>
            <a:r>
              <a:rPr lang="zh-CN" altLang="en-US" smtClean="0">
                <a:solidFill>
                  <a:schemeClr val="tx1"/>
                </a:solidFill>
                <a:ea typeface="黑体" pitchFamily="49" charset="-122"/>
              </a:rPr>
              <a:t>语句</a:t>
            </a:r>
          </a:p>
        </p:txBody>
      </p:sp>
      <p:sp>
        <p:nvSpPr>
          <p:cNvPr id="65539" name="Rectangle 3"/>
          <p:cNvSpPr>
            <a:spLocks noGrp="1" noChangeArrowheads="1"/>
          </p:cNvSpPr>
          <p:nvPr>
            <p:ph type="body" idx="1"/>
          </p:nvPr>
        </p:nvSpPr>
        <p:spPr bwMode="auto">
          <a:xfrm>
            <a:off x="250825" y="1236663"/>
            <a:ext cx="8642350" cy="5400675"/>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ts val="1200"/>
              </a:spcBef>
              <a:spcAft>
                <a:spcPts val="1200"/>
              </a:spcAft>
            </a:pPr>
            <a:r>
              <a:rPr lang="en-US" altLang="zh-CN" smtClean="0">
                <a:cs typeface="Times New Roman" pitchFamily="18" charset="0"/>
              </a:rPr>
              <a:t>1968</a:t>
            </a:r>
            <a:r>
              <a:rPr lang="zh-CN" altLang="en-US" smtClean="0">
                <a:cs typeface="Times New Roman" pitchFamily="18" charset="0"/>
              </a:rPr>
              <a:t>年，</a:t>
            </a:r>
            <a:r>
              <a:rPr lang="en-US" altLang="zh-CN" smtClean="0">
                <a:cs typeface="Times New Roman" pitchFamily="18" charset="0"/>
              </a:rPr>
              <a:t>E</a:t>
            </a:r>
            <a:r>
              <a:rPr lang="eu-ES" altLang="zh-CN" smtClean="0">
                <a:cs typeface="Times New Roman" pitchFamily="18" charset="0"/>
              </a:rPr>
              <a:t>.W.Dijkstra：“GoTo</a:t>
            </a:r>
            <a:r>
              <a:rPr lang="zh-CN" altLang="eu-ES" smtClean="0">
                <a:cs typeface="Times New Roman" pitchFamily="18" charset="0"/>
              </a:rPr>
              <a:t>语句是有害的”。</a:t>
            </a:r>
            <a:endParaRPr lang="zh-CN" altLang="en-US" smtClean="0">
              <a:cs typeface="Times New Roman" pitchFamily="18" charset="0"/>
            </a:endParaRPr>
          </a:p>
          <a:p>
            <a:pPr eaLnBrk="1" hangingPunct="1">
              <a:spcBef>
                <a:spcPts val="1200"/>
              </a:spcBef>
              <a:spcAft>
                <a:spcPts val="1200"/>
              </a:spcAft>
            </a:pPr>
            <a:r>
              <a:rPr lang="zh-CN" altLang="en-US" smtClean="0">
                <a:cs typeface="Times New Roman" pitchFamily="18" charset="0"/>
                <a:sym typeface="Symbol" pitchFamily="18" charset="2"/>
              </a:rPr>
              <a:t>结论：滥用</a:t>
            </a:r>
            <a:r>
              <a:rPr lang="en-US" altLang="zh-CN" smtClean="0">
                <a:cs typeface="Times New Roman" pitchFamily="18" charset="0"/>
                <a:sym typeface="Symbol" pitchFamily="18" charset="2"/>
              </a:rPr>
              <a:t>GoTo</a:t>
            </a:r>
            <a:r>
              <a:rPr lang="zh-CN" altLang="en-US" smtClean="0">
                <a:cs typeface="Times New Roman" pitchFamily="18" charset="0"/>
                <a:sym typeface="Symbol" pitchFamily="18" charset="2"/>
              </a:rPr>
              <a:t>语句是有害的，完全禁止也不明智。</a:t>
            </a:r>
          </a:p>
          <a:p>
            <a:pPr eaLnBrk="1" hangingPunct="1">
              <a:spcBef>
                <a:spcPts val="1200"/>
              </a:spcBef>
              <a:spcAft>
                <a:spcPts val="1200"/>
              </a:spcAft>
            </a:pPr>
            <a:r>
              <a:rPr lang="zh-CN" altLang="en-US" smtClean="0">
                <a:cs typeface="Times New Roman" pitchFamily="18" charset="0"/>
                <a:sym typeface="Symbol" pitchFamily="18" charset="2"/>
              </a:rPr>
              <a:t>好的程序应是逻辑正确、结构清晰、朴实无华。 </a:t>
            </a:r>
          </a:p>
          <a:p>
            <a:pPr eaLnBrk="1" hangingPunct="1">
              <a:spcBef>
                <a:spcPts val="1200"/>
              </a:spcBef>
              <a:spcAft>
                <a:spcPts val="1200"/>
              </a:spcAft>
            </a:pPr>
            <a:r>
              <a:rPr lang="en-US" altLang="zh-CN" smtClean="0">
                <a:cs typeface="Times New Roman" pitchFamily="18" charset="0"/>
                <a:sym typeface="Symbol" pitchFamily="18" charset="2"/>
              </a:rPr>
              <a:t>GoTo</a:t>
            </a:r>
            <a:r>
              <a:rPr lang="zh-CN" altLang="en-US" smtClean="0">
                <a:cs typeface="Times New Roman" pitchFamily="18" charset="0"/>
                <a:sym typeface="Symbol" pitchFamily="18" charset="2"/>
              </a:rPr>
              <a:t>语句问题的争论导致程序设计方法学的产生。</a:t>
            </a:r>
          </a:p>
          <a:p>
            <a:pPr eaLnBrk="1" hangingPunct="1">
              <a:spcBef>
                <a:spcPts val="1200"/>
              </a:spcBef>
              <a:spcAft>
                <a:spcPts val="1200"/>
              </a:spcAft>
            </a:pPr>
            <a:endParaRPr lang="zh-CN" altLang="en-US" smtClean="0">
              <a:cs typeface="Times New Roman" pitchFamily="18" charset="0"/>
              <a:sym typeface="Symbol" pitchFamily="18" charset="2"/>
            </a:endParaRPr>
          </a:p>
          <a:p>
            <a:pPr eaLnBrk="1" hangingPunct="1">
              <a:spcBef>
                <a:spcPts val="1200"/>
              </a:spcBef>
              <a:spcAft>
                <a:spcPts val="1200"/>
              </a:spcAft>
            </a:pPr>
            <a:endParaRPr lang="zh-CN" altLang="en-US" smtClean="0">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2060"/>
                </a:solidFill>
              </a:rPr>
              <a:t>9 </a:t>
            </a:r>
            <a:r>
              <a:rPr lang="zh-CN" altLang="en-US" smtClean="0">
                <a:solidFill>
                  <a:srgbClr val="002060"/>
                </a:solidFill>
              </a:rPr>
              <a:t>人工智能中的若干哲学问题</a:t>
            </a:r>
          </a:p>
        </p:txBody>
      </p:sp>
      <p:sp>
        <p:nvSpPr>
          <p:cNvPr id="66563" name="Rectangle 3"/>
          <p:cNvSpPr>
            <a:spLocks noGrp="1" noChangeArrowheads="1"/>
          </p:cNvSpPr>
          <p:nvPr>
            <p:ph type="body" idx="1"/>
          </p:nvPr>
        </p:nvSpPr>
        <p:spPr bwMode="auto">
          <a:xfrm>
            <a:off x="179388" y="1268413"/>
            <a:ext cx="8713787" cy="525621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图灵测试</a:t>
            </a:r>
            <a:endParaRPr lang="en-US" altLang="zh-CN" smtClean="0"/>
          </a:p>
          <a:p>
            <a:pPr eaLnBrk="1" hangingPunct="1"/>
            <a:endParaRPr lang="zh-CN" altLang="en-US" smtClean="0"/>
          </a:p>
          <a:p>
            <a:pPr eaLnBrk="1" hangingPunct="1"/>
            <a:r>
              <a:rPr lang="zh-CN" altLang="en-US" smtClean="0"/>
              <a:t>西尔勒的</a:t>
            </a:r>
            <a:r>
              <a:rPr lang="zh-CN" altLang="en-US" smtClean="0">
                <a:latin typeface="Arial" pitchFamily="34" charset="0"/>
              </a:rPr>
              <a:t>“</a:t>
            </a:r>
            <a:r>
              <a:rPr lang="zh-CN" altLang="en-US" smtClean="0"/>
              <a:t>中文屋子</a:t>
            </a:r>
            <a:r>
              <a:rPr lang="zh-CN" altLang="en-US" smtClean="0">
                <a:latin typeface="Arial" pitchFamily="34" charset="0"/>
              </a:rPr>
              <a:t>”</a:t>
            </a:r>
            <a:endParaRPr lang="zh-CN" altLang="en-US" smtClean="0"/>
          </a:p>
          <a:p>
            <a:pPr eaLnBrk="1" hangingPunct="1"/>
            <a:endParaRPr lang="en-US" altLang="zh-CN" smtClean="0">
              <a:latin typeface="宋体" pitchFamily="2" charset="-122"/>
            </a:endParaRPr>
          </a:p>
          <a:p>
            <a:pPr eaLnBrk="1" hangingPunct="1"/>
            <a:r>
              <a:rPr lang="zh-CN" altLang="en-US" smtClean="0">
                <a:latin typeface="宋体" pitchFamily="2" charset="-122"/>
              </a:rPr>
              <a:t>计算机中的博弈问题</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50825" y="115888"/>
            <a:ext cx="7239000" cy="647700"/>
          </a:xfrm>
          <a:prstGeom prst="rect">
            <a:avLst/>
          </a:prstGeom>
          <a:noFill/>
          <a:ln w="9525">
            <a:noFill/>
            <a:miter lim="800000"/>
            <a:headEnd/>
            <a:tailEnd/>
          </a:ln>
        </p:spPr>
        <p:txBody>
          <a:bodyPr>
            <a:spAutoFit/>
          </a:bodyPr>
          <a:lstStyle/>
          <a:p>
            <a:pPr eaLnBrk="1" hangingPunct="1">
              <a:defRPr/>
            </a:pPr>
            <a:r>
              <a:rPr lang="zh-CN" altLang="en-US" sz="3600" i="0" dirty="0">
                <a:effectLst>
                  <a:outerShdw blurRad="38100" dist="38100" dir="2700000" algn="tl">
                    <a:srgbClr val="C0C0C0"/>
                  </a:outerShdw>
                </a:effectLst>
                <a:latin typeface="Times New Roman" pitchFamily="18" charset="0"/>
                <a:ea typeface="黑体" pitchFamily="2" charset="-122"/>
                <a:cs typeface="+mj-cs"/>
              </a:rPr>
              <a:t>图灵测试</a:t>
            </a:r>
          </a:p>
        </p:txBody>
      </p:sp>
      <p:sp>
        <p:nvSpPr>
          <p:cNvPr id="67587" name="Rectangle 4"/>
          <p:cNvSpPr>
            <a:spLocks noChangeArrowheads="1"/>
          </p:cNvSpPr>
          <p:nvPr/>
        </p:nvSpPr>
        <p:spPr bwMode="auto">
          <a:xfrm>
            <a:off x="468313" y="1125538"/>
            <a:ext cx="7920037" cy="5318125"/>
          </a:xfrm>
          <a:prstGeom prst="rect">
            <a:avLst/>
          </a:prstGeom>
          <a:noFill/>
          <a:ln w="9525">
            <a:noFill/>
            <a:miter lim="800000"/>
            <a:headEnd/>
            <a:tailEnd/>
          </a:ln>
        </p:spPr>
        <p:txBody>
          <a:bodyPr>
            <a:spAutoFit/>
          </a:bodyPr>
          <a:lstStyle/>
          <a:p>
            <a:pPr eaLnBrk="1" hangingPunct="1">
              <a:lnSpc>
                <a:spcPct val="125000"/>
              </a:lnSpc>
              <a:spcAft>
                <a:spcPts val="3000"/>
              </a:spcAft>
            </a:pPr>
            <a:r>
              <a:rPr lang="zh-CN" altLang="en-US" sz="2400" i="0">
                <a:latin typeface="Times New Roman" pitchFamily="18" charset="0"/>
                <a:cs typeface="Times New Roman" pitchFamily="18" charset="0"/>
              </a:rPr>
              <a:t> 图灵于</a:t>
            </a:r>
            <a:r>
              <a:rPr lang="en-US" altLang="zh-CN" sz="2400" i="0">
                <a:latin typeface="Times New Roman" pitchFamily="18" charset="0"/>
                <a:cs typeface="Times New Roman" pitchFamily="18" charset="0"/>
              </a:rPr>
              <a:t>1950</a:t>
            </a:r>
            <a:r>
              <a:rPr lang="zh-CN" altLang="en-US" sz="2400" i="0">
                <a:latin typeface="Times New Roman" pitchFamily="18" charset="0"/>
                <a:cs typeface="Times New Roman" pitchFamily="18" charset="0"/>
              </a:rPr>
              <a:t>年在英国</a:t>
            </a:r>
            <a:r>
              <a:rPr lang="en-US" altLang="zh-CN" sz="2400" i="0">
                <a:latin typeface="Times New Roman" pitchFamily="18" charset="0"/>
                <a:cs typeface="Times New Roman" pitchFamily="18" charset="0"/>
              </a:rPr>
              <a:t>《</a:t>
            </a:r>
            <a:r>
              <a:rPr lang="zh-CN" altLang="en-US" sz="2400" i="0">
                <a:latin typeface="Times New Roman" pitchFamily="18" charset="0"/>
                <a:cs typeface="Times New Roman" pitchFamily="18" charset="0"/>
              </a:rPr>
              <a:t>心</a:t>
            </a:r>
            <a:r>
              <a:rPr lang="en-US" altLang="zh-CN" sz="2400" i="0">
                <a:latin typeface="Times New Roman" pitchFamily="18" charset="0"/>
                <a:cs typeface="Times New Roman" pitchFamily="18" charset="0"/>
              </a:rPr>
              <a:t>》</a:t>
            </a:r>
            <a:r>
              <a:rPr lang="zh-CN" altLang="en-US" sz="2400" i="0">
                <a:latin typeface="Times New Roman" pitchFamily="18" charset="0"/>
                <a:cs typeface="Times New Roman" pitchFamily="18" charset="0"/>
              </a:rPr>
              <a:t>（</a:t>
            </a:r>
            <a:r>
              <a:rPr lang="en-US" altLang="zh-CN" sz="2400" i="0">
                <a:latin typeface="Times New Roman" pitchFamily="18" charset="0"/>
                <a:cs typeface="Times New Roman" pitchFamily="18" charset="0"/>
              </a:rPr>
              <a:t>Mind</a:t>
            </a:r>
            <a:r>
              <a:rPr lang="zh-CN" altLang="en-US" sz="2400" i="0">
                <a:latin typeface="Times New Roman" pitchFamily="18" charset="0"/>
                <a:cs typeface="Times New Roman" pitchFamily="18" charset="0"/>
              </a:rPr>
              <a:t>）杂志上发表了</a:t>
            </a:r>
            <a:r>
              <a:rPr lang="en-US" altLang="zh-CN" sz="2400" i="0">
                <a:latin typeface="Times New Roman" pitchFamily="18" charset="0"/>
                <a:cs typeface="Times New Roman" pitchFamily="18" charset="0"/>
              </a:rPr>
              <a:t>《</a:t>
            </a:r>
            <a:r>
              <a:rPr lang="zh-CN" altLang="en-US" sz="2400" i="0">
                <a:latin typeface="Times New Roman" pitchFamily="18" charset="0"/>
                <a:cs typeface="Times New Roman" pitchFamily="18" charset="0"/>
              </a:rPr>
              <a:t>计算机器和智能</a:t>
            </a:r>
            <a:r>
              <a:rPr lang="en-US" altLang="zh-CN" sz="2400" i="0">
                <a:latin typeface="Times New Roman" pitchFamily="18" charset="0"/>
                <a:cs typeface="Times New Roman" pitchFamily="18" charset="0"/>
              </a:rPr>
              <a:t>》</a:t>
            </a:r>
            <a:r>
              <a:rPr lang="zh-CN" altLang="en-US" sz="2400" i="0">
                <a:latin typeface="Times New Roman" pitchFamily="18" charset="0"/>
                <a:cs typeface="Times New Roman" pitchFamily="18" charset="0"/>
              </a:rPr>
              <a:t>（</a:t>
            </a:r>
            <a:r>
              <a:rPr lang="en-US" altLang="zh-CN" sz="2400" i="0">
                <a:latin typeface="Times New Roman" pitchFamily="18" charset="0"/>
                <a:cs typeface="Times New Roman" pitchFamily="18" charset="0"/>
              </a:rPr>
              <a:t>Computing Machinery and Intelligence</a:t>
            </a:r>
            <a:r>
              <a:rPr lang="zh-CN" altLang="en-US" sz="2400" i="0">
                <a:latin typeface="Times New Roman" pitchFamily="18" charset="0"/>
                <a:cs typeface="Times New Roman" pitchFamily="18" charset="0"/>
              </a:rPr>
              <a:t>）一文，文中提出了“机器能思维吗？”这样一个问题，并给出了一个被称作“模仿游戏（</a:t>
            </a:r>
            <a:r>
              <a:rPr lang="en-US" altLang="zh-CN" sz="2400" i="0">
                <a:latin typeface="Times New Roman" pitchFamily="18" charset="0"/>
                <a:cs typeface="Times New Roman" pitchFamily="18" charset="0"/>
              </a:rPr>
              <a:t>Imitation Game</a:t>
            </a:r>
            <a:r>
              <a:rPr lang="zh-CN" altLang="en-US" sz="2400" i="0">
                <a:latin typeface="Times New Roman" pitchFamily="18" charset="0"/>
                <a:cs typeface="Times New Roman" pitchFamily="18" charset="0"/>
              </a:rPr>
              <a:t>）”的试验，后人称之为</a:t>
            </a:r>
            <a:r>
              <a:rPr lang="zh-CN" altLang="en-US" sz="2400" i="0">
                <a:solidFill>
                  <a:srgbClr val="FF0000"/>
                </a:solidFill>
                <a:latin typeface="Times New Roman" pitchFamily="18" charset="0"/>
                <a:cs typeface="Times New Roman" pitchFamily="18" charset="0"/>
              </a:rPr>
              <a:t>图灵测试（</a:t>
            </a:r>
            <a:r>
              <a:rPr lang="en-US" altLang="zh-CN" sz="2400" i="0">
                <a:solidFill>
                  <a:srgbClr val="FF0000"/>
                </a:solidFill>
                <a:latin typeface="Times New Roman" pitchFamily="18" charset="0"/>
                <a:cs typeface="Times New Roman" pitchFamily="18" charset="0"/>
              </a:rPr>
              <a:t>Turing Test</a:t>
            </a:r>
            <a:r>
              <a:rPr lang="zh-CN" altLang="en-US" sz="2400" i="0">
                <a:solidFill>
                  <a:srgbClr val="FF0000"/>
                </a:solidFill>
                <a:latin typeface="Times New Roman" pitchFamily="18" charset="0"/>
                <a:cs typeface="Times New Roman" pitchFamily="18" charset="0"/>
              </a:rPr>
              <a:t>）</a:t>
            </a:r>
            <a:r>
              <a:rPr lang="zh-CN" altLang="en-US" sz="2400" i="0">
                <a:latin typeface="Times New Roman" pitchFamily="18" charset="0"/>
                <a:cs typeface="Times New Roman" pitchFamily="18" charset="0"/>
              </a:rPr>
              <a:t>。</a:t>
            </a:r>
          </a:p>
          <a:p>
            <a:pPr eaLnBrk="1" hangingPunct="1">
              <a:lnSpc>
                <a:spcPct val="125000"/>
              </a:lnSpc>
              <a:spcAft>
                <a:spcPts val="600"/>
              </a:spcAft>
            </a:pPr>
            <a:r>
              <a:rPr lang="zh-CN" altLang="en-US" sz="2400" i="0">
                <a:latin typeface="Times New Roman" pitchFamily="18" charset="0"/>
                <a:cs typeface="Times New Roman" pitchFamily="18" charset="0"/>
              </a:rPr>
              <a:t> 图灵测试（又称“图灵判断”）是图灵提出的一个关于机器人的著名判断原则。</a:t>
            </a:r>
            <a:endParaRPr lang="en-US" altLang="zh-CN" sz="2400" i="0">
              <a:latin typeface="Times New Roman" pitchFamily="18" charset="0"/>
              <a:cs typeface="Times New Roman" pitchFamily="18" charset="0"/>
            </a:endParaRPr>
          </a:p>
          <a:p>
            <a:pPr lvl="1" eaLnBrk="1" hangingPunct="1">
              <a:lnSpc>
                <a:spcPct val="125000"/>
              </a:lnSpc>
              <a:spcAft>
                <a:spcPts val="600"/>
              </a:spcAft>
            </a:pPr>
            <a:r>
              <a:rPr lang="zh-CN" altLang="en-US" sz="2400" i="0">
                <a:latin typeface="Times New Roman" pitchFamily="18" charset="0"/>
                <a:cs typeface="Times New Roman" pitchFamily="18" charset="0"/>
              </a:rPr>
              <a:t>所谓</a:t>
            </a:r>
            <a:r>
              <a:rPr lang="zh-CN" altLang="en-US" sz="2400" i="0">
                <a:solidFill>
                  <a:srgbClr val="FF0000"/>
                </a:solidFill>
                <a:latin typeface="Times New Roman" pitchFamily="18" charset="0"/>
                <a:cs typeface="Times New Roman" pitchFamily="18" charset="0"/>
              </a:rPr>
              <a:t>图灵测试</a:t>
            </a:r>
            <a:r>
              <a:rPr lang="zh-CN" altLang="en-US" sz="2400" i="0">
                <a:latin typeface="Times New Roman" pitchFamily="18" charset="0"/>
                <a:cs typeface="Times New Roman" pitchFamily="18" charset="0"/>
              </a:rPr>
              <a:t>是一种测试机器是不是具备人类智能的方法。被测试的有一个人，另一个是声称自己有人类智力的机器。</a:t>
            </a:r>
            <a:endParaRPr lang="en-US" altLang="zh-CN" sz="2400" i="0">
              <a:latin typeface="Times New Roman" pitchFamily="18" charset="0"/>
              <a:cs typeface="Times New Roman" pitchFamily="18" charset="0"/>
            </a:endParaRPr>
          </a:p>
        </p:txBody>
      </p:sp>
    </p:spTree>
  </p:cSld>
  <p:clrMapOvr>
    <a:masterClrMapping/>
  </p:clrMapOvr>
  <p:transition spd="med">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bwMode="auto">
          <a:xfrm>
            <a:off x="6553200" y="6245225"/>
            <a:ext cx="2289175" cy="476250"/>
          </a:xfrm>
          <a:prstGeom prst="rect">
            <a:avLst/>
          </a:prstGeom>
          <a:noFill/>
          <a:ln>
            <a:miter lim="800000"/>
            <a:headEnd/>
            <a:tailEnd/>
          </a:ln>
        </p:spPr>
        <p:txBody>
          <a:bodyPr/>
          <a:lstStyle/>
          <a:p>
            <a:pPr eaLnBrk="1" hangingPunct="1"/>
            <a:fld id="{758CF039-5EF7-4F67-BB1A-E39095C39BEE}" type="slidenum">
              <a:rPr lang="zh-CN" altLang="en-US"/>
              <a:pPr eaLnBrk="1" hangingPunct="1"/>
              <a:t>4</a:t>
            </a:fld>
            <a:endParaRPr lang="en-US" altLang="zh-CN"/>
          </a:p>
        </p:txBody>
      </p:sp>
      <p:sp>
        <p:nvSpPr>
          <p:cNvPr id="8" name="Text Box 16"/>
          <p:cNvSpPr txBox="1">
            <a:spLocks noChangeArrowheads="1"/>
          </p:cNvSpPr>
          <p:nvPr/>
        </p:nvSpPr>
        <p:spPr bwMode="auto">
          <a:xfrm>
            <a:off x="163513" y="0"/>
            <a:ext cx="5013325" cy="83026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典型科学问题求解</a:t>
            </a:r>
            <a:endParaRPr lang="en-US" altLang="zh-CN" i="0" dirty="0">
              <a:solidFill>
                <a:schemeClr val="accent6"/>
              </a:solidFill>
              <a:latin typeface="Arial" charset="0"/>
              <a:ea typeface="华文中宋" pitchFamily="2" charset="-122"/>
            </a:endParaRPr>
          </a:p>
          <a:p>
            <a:pPr eaLnBrk="1" hangingPunct="1">
              <a:lnSpc>
                <a:spcPct val="120000"/>
              </a:lnSpc>
              <a:defRPr/>
            </a:pPr>
            <a:r>
              <a:rPr lang="en-US" altLang="zh-CN" i="0" dirty="0">
                <a:solidFill>
                  <a:schemeClr val="accent6"/>
                </a:solidFill>
                <a:latin typeface="Arial" charset="0"/>
                <a:ea typeface="华文中宋" pitchFamily="2" charset="-122"/>
              </a:rPr>
              <a:t>(3)</a:t>
            </a:r>
            <a:r>
              <a:rPr lang="zh-CN" altLang="en-US" i="0" dirty="0">
                <a:solidFill>
                  <a:schemeClr val="accent6"/>
                </a:solidFill>
                <a:latin typeface="Arial" charset="0"/>
                <a:ea typeface="华文中宋" pitchFamily="2" charset="-122"/>
              </a:rPr>
              <a:t>科学问题的复杂度度量</a:t>
            </a:r>
            <a:r>
              <a:rPr lang="en-US" altLang="zh-CN" i="0" dirty="0">
                <a:solidFill>
                  <a:schemeClr val="accent6"/>
                </a:solidFill>
                <a:latin typeface="Arial" charset="0"/>
                <a:ea typeface="华文中宋" pitchFamily="2" charset="-122"/>
              </a:rPr>
              <a:t>- </a:t>
            </a:r>
            <a:r>
              <a:rPr lang="zh-CN" altLang="en-US" i="0" dirty="0">
                <a:solidFill>
                  <a:schemeClr val="accent6"/>
                </a:solidFill>
                <a:latin typeface="Arial" charset="0"/>
                <a:ea typeface="华文中宋" pitchFamily="2" charset="-122"/>
              </a:rPr>
              <a:t>算法时间复杂度</a:t>
            </a:r>
            <a:endParaRPr lang="en-US" altLang="zh-CN" i="0" dirty="0">
              <a:solidFill>
                <a:schemeClr val="accent6"/>
              </a:solidFill>
              <a:latin typeface="Arial" charset="0"/>
              <a:ea typeface="华文中宋" pitchFamily="2" charset="-122"/>
            </a:endParaRPr>
          </a:p>
        </p:txBody>
      </p:sp>
      <p:sp>
        <p:nvSpPr>
          <p:cNvPr id="10244" name="Rectangle 2"/>
          <p:cNvSpPr>
            <a:spLocks noGrp="1" noRot="1" noChangeArrowheads="1"/>
          </p:cNvSpPr>
          <p:nvPr>
            <p:ph type="title"/>
          </p:nvPr>
        </p:nvSpPr>
        <p:spPr bwMode="auto">
          <a:xfrm>
            <a:off x="347663" y="1265238"/>
            <a:ext cx="8540750" cy="503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400" b="1" smtClean="0"/>
              <a:t>算法的时间复杂度（</a:t>
            </a:r>
            <a:r>
              <a:rPr lang="en-US" altLang="zh-CN" sz="2400" b="1" smtClean="0"/>
              <a:t> Time complexity </a:t>
            </a:r>
            <a:r>
              <a:rPr lang="zh-CN" altLang="en-US" sz="2400" b="1" smtClean="0"/>
              <a:t>）</a:t>
            </a:r>
          </a:p>
        </p:txBody>
      </p:sp>
      <p:sp>
        <p:nvSpPr>
          <p:cNvPr id="10" name="Rectangle 3"/>
          <p:cNvSpPr txBox="1">
            <a:spLocks noRot="1" noChangeArrowheads="1"/>
          </p:cNvSpPr>
          <p:nvPr/>
        </p:nvSpPr>
        <p:spPr>
          <a:xfrm>
            <a:off x="301625" y="1676400"/>
            <a:ext cx="8540750" cy="4824413"/>
          </a:xfrm>
          <a:prstGeom prst="rect">
            <a:avLst/>
          </a:prstGeom>
        </p:spPr>
        <p:txBody>
          <a:bodyPr/>
          <a:lstStyle/>
          <a:p>
            <a:pPr marL="342900" indent="-342900" eaLnBrk="1" hangingPunct="1">
              <a:lnSpc>
                <a:spcPct val="120000"/>
              </a:lnSpc>
              <a:spcBef>
                <a:spcPct val="20000"/>
              </a:spcBef>
              <a:buFontTx/>
              <a:buChar char="•"/>
              <a:defRPr/>
            </a:pPr>
            <a:r>
              <a:rPr lang="zh-CN" altLang="en-US" sz="2400" i="0" kern="0" dirty="0">
                <a:latin typeface="+mn-lt"/>
                <a:ea typeface="+mn-ea"/>
              </a:rPr>
              <a:t>定义：如果一个问题的规模是</a:t>
            </a:r>
            <a:r>
              <a:rPr lang="en-US" altLang="zh-CN" sz="2400" i="0" kern="0" dirty="0">
                <a:latin typeface="+mn-lt"/>
                <a:ea typeface="+mn-ea"/>
              </a:rPr>
              <a:t>n</a:t>
            </a:r>
            <a:r>
              <a:rPr lang="zh-CN" altLang="en-US" sz="2400" i="0" kern="0" dirty="0">
                <a:latin typeface="+mn-lt"/>
                <a:ea typeface="+mn-ea"/>
              </a:rPr>
              <a:t>，解这一问题的某一算法所需要的时间为</a:t>
            </a:r>
            <a:r>
              <a:rPr lang="en-US" altLang="zh-CN" sz="2400" i="0" kern="0" dirty="0">
                <a:latin typeface="+mn-lt"/>
                <a:ea typeface="+mn-ea"/>
              </a:rPr>
              <a:t>T(n)</a:t>
            </a:r>
            <a:r>
              <a:rPr lang="zh-CN" altLang="en-US" sz="2400" i="0" kern="0" dirty="0">
                <a:latin typeface="+mn-lt"/>
                <a:ea typeface="+mn-ea"/>
              </a:rPr>
              <a:t>，它是</a:t>
            </a:r>
            <a:r>
              <a:rPr lang="en-US" altLang="zh-CN" sz="2400" i="0" kern="0" dirty="0">
                <a:latin typeface="+mn-lt"/>
                <a:ea typeface="+mn-ea"/>
              </a:rPr>
              <a:t>n</a:t>
            </a:r>
            <a:r>
              <a:rPr lang="zh-CN" altLang="en-US" sz="2400" i="0" kern="0" dirty="0">
                <a:latin typeface="+mn-lt"/>
                <a:ea typeface="+mn-ea"/>
              </a:rPr>
              <a:t>的某一函数 </a:t>
            </a:r>
            <a:r>
              <a:rPr lang="en-US" altLang="zh-CN" sz="2400" i="0" kern="0" dirty="0">
                <a:latin typeface="+mn-lt"/>
                <a:ea typeface="+mn-ea"/>
              </a:rPr>
              <a:t>T(n)</a:t>
            </a:r>
            <a:r>
              <a:rPr lang="zh-CN" altLang="en-US" sz="2400" i="0" kern="0" dirty="0">
                <a:latin typeface="+mn-lt"/>
                <a:ea typeface="+mn-ea"/>
              </a:rPr>
              <a:t>称为这一算法的“时间复杂性”。</a:t>
            </a:r>
          </a:p>
          <a:p>
            <a:pPr marL="342900" indent="-342900" eaLnBrk="1" hangingPunct="1">
              <a:lnSpc>
                <a:spcPct val="120000"/>
              </a:lnSpc>
              <a:spcBef>
                <a:spcPct val="20000"/>
              </a:spcBef>
              <a:buFontTx/>
              <a:buChar char="•"/>
              <a:defRPr/>
            </a:pPr>
            <a:r>
              <a:rPr lang="zh-CN" altLang="en-US" sz="2400" i="0" kern="0" dirty="0">
                <a:latin typeface="+mn-lt"/>
                <a:ea typeface="+mn-ea"/>
              </a:rPr>
              <a:t>常用大</a:t>
            </a:r>
            <a:r>
              <a:rPr lang="en-US" altLang="zh-CN" sz="2400" i="0" kern="0" dirty="0">
                <a:latin typeface="+mn-lt"/>
                <a:ea typeface="+mn-ea"/>
              </a:rPr>
              <a:t>O</a:t>
            </a:r>
            <a:r>
              <a:rPr lang="zh-CN" altLang="en-US" sz="2400" i="0" kern="0" dirty="0">
                <a:latin typeface="+mn-lt"/>
                <a:ea typeface="+mn-ea"/>
              </a:rPr>
              <a:t>表示法表示时间复杂性：</a:t>
            </a:r>
          </a:p>
          <a:p>
            <a:pPr marL="342900" indent="-342900" eaLnBrk="1" hangingPunct="1">
              <a:lnSpc>
                <a:spcPct val="120000"/>
              </a:lnSpc>
              <a:spcBef>
                <a:spcPct val="20000"/>
              </a:spcBef>
              <a:buFont typeface="Wingdings 2" pitchFamily="18" charset="2"/>
              <a:buNone/>
              <a:defRPr/>
            </a:pPr>
            <a:r>
              <a:rPr lang="zh-CN" altLang="en-US" sz="2400" i="0" kern="0" dirty="0">
                <a:latin typeface="+mn-lt"/>
                <a:ea typeface="+mn-ea"/>
              </a:rPr>
              <a:t>	设</a:t>
            </a:r>
            <a:r>
              <a:rPr lang="en-US" altLang="zh-CN" sz="2400" i="0" kern="0" dirty="0">
                <a:latin typeface="+mn-lt"/>
                <a:ea typeface="+mn-ea"/>
              </a:rPr>
              <a:t>f(n)</a:t>
            </a:r>
            <a:r>
              <a:rPr lang="zh-CN" altLang="en-US" sz="2400" i="0" kern="0" dirty="0">
                <a:latin typeface="+mn-lt"/>
                <a:ea typeface="+mn-ea"/>
              </a:rPr>
              <a:t>是一个关于正整数</a:t>
            </a:r>
            <a:r>
              <a:rPr lang="en-US" altLang="zh-CN" sz="2400" i="0" kern="0" dirty="0">
                <a:latin typeface="+mn-lt"/>
                <a:ea typeface="+mn-ea"/>
              </a:rPr>
              <a:t>n</a:t>
            </a:r>
            <a:r>
              <a:rPr lang="zh-CN" altLang="en-US" sz="2400" i="0" kern="0" dirty="0">
                <a:latin typeface="+mn-lt"/>
                <a:ea typeface="+mn-ea"/>
              </a:rPr>
              <a:t>的函数，若存在一个正整数</a:t>
            </a:r>
            <a:r>
              <a:rPr lang="en-US" altLang="zh-CN" sz="2400" i="0" kern="0" dirty="0">
                <a:latin typeface="+mn-lt"/>
                <a:ea typeface="+mn-ea"/>
              </a:rPr>
              <a:t>n</a:t>
            </a:r>
            <a:r>
              <a:rPr lang="en-US" altLang="zh-CN" sz="2400" i="0" kern="0" baseline="-25000" dirty="0">
                <a:latin typeface="+mn-lt"/>
                <a:ea typeface="+mn-ea"/>
              </a:rPr>
              <a:t>0</a:t>
            </a:r>
            <a:r>
              <a:rPr lang="zh-CN" altLang="en-US" sz="2400" i="0" kern="0" dirty="0">
                <a:latin typeface="+mn-lt"/>
                <a:ea typeface="+mn-ea"/>
              </a:rPr>
              <a:t>和一个常数</a:t>
            </a:r>
            <a:r>
              <a:rPr lang="en-US" altLang="zh-CN" sz="2400" i="0" kern="0" dirty="0">
                <a:latin typeface="+mn-lt"/>
                <a:ea typeface="+mn-ea"/>
              </a:rPr>
              <a:t>C</a:t>
            </a:r>
            <a:r>
              <a:rPr lang="zh-CN" altLang="en-US" sz="2400" i="0" kern="0" dirty="0">
                <a:latin typeface="+mn-lt"/>
                <a:ea typeface="+mn-ea"/>
              </a:rPr>
              <a:t>，当</a:t>
            </a:r>
            <a:r>
              <a:rPr lang="en-US" altLang="zh-CN" sz="2400" i="0" kern="0" dirty="0">
                <a:latin typeface="+mn-lt"/>
                <a:ea typeface="+mn-ea"/>
              </a:rPr>
              <a:t>n&gt;= n</a:t>
            </a:r>
            <a:r>
              <a:rPr lang="en-US" altLang="zh-CN" sz="2400" i="0" kern="0" baseline="-25000" dirty="0">
                <a:latin typeface="+mn-lt"/>
                <a:ea typeface="+mn-ea"/>
              </a:rPr>
              <a:t>0</a:t>
            </a:r>
            <a:r>
              <a:rPr lang="zh-CN" altLang="en-US" sz="2400" i="0" kern="0" dirty="0">
                <a:latin typeface="+mn-lt"/>
                <a:ea typeface="+mn-ea"/>
              </a:rPr>
              <a:t>时，</a:t>
            </a:r>
            <a:r>
              <a:rPr lang="en-US" altLang="zh-CN" sz="2400" i="0" kern="0" dirty="0">
                <a:latin typeface="+mn-lt"/>
                <a:ea typeface="+mn-ea"/>
              </a:rPr>
              <a:t>|T(n)|&lt;=|</a:t>
            </a:r>
            <a:r>
              <a:rPr lang="en-US" altLang="zh-CN" sz="2400" i="0" kern="0" dirty="0" err="1">
                <a:latin typeface="+mn-lt"/>
                <a:ea typeface="+mn-ea"/>
              </a:rPr>
              <a:t>Cf</a:t>
            </a:r>
            <a:r>
              <a:rPr lang="en-US" altLang="zh-CN" sz="2400" i="0" kern="0" dirty="0">
                <a:latin typeface="+mn-lt"/>
                <a:ea typeface="+mn-ea"/>
              </a:rPr>
              <a:t>(n|</a:t>
            </a:r>
            <a:r>
              <a:rPr lang="zh-CN" altLang="en-US" sz="2400" i="0" kern="0" dirty="0">
                <a:latin typeface="+mn-lt"/>
                <a:ea typeface="+mn-ea"/>
              </a:rPr>
              <a:t>均成立，则称</a:t>
            </a:r>
            <a:r>
              <a:rPr lang="en-US" altLang="zh-CN" sz="2400" i="0" kern="0" dirty="0">
                <a:latin typeface="+mn-lt"/>
                <a:ea typeface="+mn-ea"/>
              </a:rPr>
              <a:t>f(n)</a:t>
            </a:r>
            <a:r>
              <a:rPr lang="zh-CN" altLang="en-US" sz="2400" i="0" kern="0" dirty="0">
                <a:latin typeface="+mn-lt"/>
                <a:ea typeface="+mn-ea"/>
              </a:rPr>
              <a:t>为</a:t>
            </a:r>
            <a:r>
              <a:rPr lang="en-US" altLang="zh-CN" sz="2400" i="0" kern="0" dirty="0">
                <a:latin typeface="+mn-lt"/>
                <a:ea typeface="+mn-ea"/>
              </a:rPr>
              <a:t>T(n)</a:t>
            </a:r>
            <a:r>
              <a:rPr lang="zh-CN" altLang="en-US" sz="2400" i="0" kern="0" dirty="0">
                <a:latin typeface="+mn-lt"/>
                <a:ea typeface="+mn-ea"/>
              </a:rPr>
              <a:t>的同数量级的函数，算法时间复杂度</a:t>
            </a:r>
            <a:r>
              <a:rPr lang="en-US" altLang="zh-CN" sz="2400" i="0" kern="0" dirty="0">
                <a:latin typeface="+mn-lt"/>
                <a:ea typeface="+mn-ea"/>
              </a:rPr>
              <a:t>T(n)</a:t>
            </a:r>
            <a:r>
              <a:rPr lang="zh-CN" altLang="en-US" sz="2400" i="0" kern="0" dirty="0">
                <a:latin typeface="+mn-lt"/>
                <a:ea typeface="+mn-ea"/>
              </a:rPr>
              <a:t>可表示为：</a:t>
            </a:r>
          </a:p>
          <a:p>
            <a:pPr marL="342900" indent="-342900" eaLnBrk="1" hangingPunct="1">
              <a:lnSpc>
                <a:spcPct val="120000"/>
              </a:lnSpc>
              <a:spcBef>
                <a:spcPct val="20000"/>
              </a:spcBef>
              <a:buFont typeface="Wingdings 2" pitchFamily="18" charset="2"/>
              <a:buNone/>
              <a:defRPr/>
            </a:pPr>
            <a:r>
              <a:rPr lang="zh-CN" altLang="en-US" sz="2400" i="0" kern="0" dirty="0">
                <a:latin typeface="+mn-lt"/>
                <a:ea typeface="+mn-ea"/>
              </a:rPr>
              <a:t>                                  </a:t>
            </a:r>
            <a:r>
              <a:rPr lang="en-US" altLang="zh-CN" sz="2400" i="0" kern="0" dirty="0">
                <a:latin typeface="+mn-lt"/>
                <a:ea typeface="+mn-ea"/>
              </a:rPr>
              <a:t>T(n)=O(f(n))</a:t>
            </a:r>
          </a:p>
          <a:p>
            <a:pPr marL="342900" indent="-342900" eaLnBrk="1" hangingPunct="1">
              <a:lnSpc>
                <a:spcPct val="120000"/>
              </a:lnSpc>
              <a:spcBef>
                <a:spcPct val="20000"/>
              </a:spcBef>
              <a:buFontTx/>
              <a:buChar char="•"/>
              <a:defRPr/>
            </a:pPr>
            <a:r>
              <a:rPr lang="zh-CN" altLang="en-US" sz="2400" i="0" kern="0" dirty="0">
                <a:latin typeface="+mn-lt"/>
                <a:ea typeface="+mn-ea"/>
              </a:rPr>
              <a:t>如果某个算法的复杂性到达了这个问题复杂性的下界，那就称这样的算法是最佳算法</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50825" y="115888"/>
            <a:ext cx="7239000" cy="647700"/>
          </a:xfrm>
          <a:prstGeom prst="rect">
            <a:avLst/>
          </a:prstGeom>
          <a:noFill/>
          <a:ln w="9525">
            <a:noFill/>
            <a:miter lim="800000"/>
            <a:headEnd/>
            <a:tailEnd/>
          </a:ln>
        </p:spPr>
        <p:txBody>
          <a:bodyPr>
            <a:spAutoFit/>
          </a:bodyPr>
          <a:lstStyle/>
          <a:p>
            <a:pPr eaLnBrk="1" hangingPunct="1">
              <a:defRPr/>
            </a:pPr>
            <a:r>
              <a:rPr lang="zh-CN" altLang="en-US" sz="3600" i="0" dirty="0">
                <a:effectLst>
                  <a:outerShdw blurRad="38100" dist="38100" dir="2700000" algn="tl">
                    <a:srgbClr val="C0C0C0"/>
                  </a:outerShdw>
                </a:effectLst>
                <a:latin typeface="Times New Roman" pitchFamily="18" charset="0"/>
                <a:ea typeface="黑体" pitchFamily="2" charset="-122"/>
                <a:cs typeface="+mj-cs"/>
              </a:rPr>
              <a:t>图灵测试</a:t>
            </a:r>
          </a:p>
        </p:txBody>
      </p:sp>
      <p:sp>
        <p:nvSpPr>
          <p:cNvPr id="69635" name="Rectangle 4"/>
          <p:cNvSpPr>
            <a:spLocks noChangeArrowheads="1"/>
          </p:cNvSpPr>
          <p:nvPr/>
        </p:nvSpPr>
        <p:spPr bwMode="auto">
          <a:xfrm>
            <a:off x="615950" y="3898900"/>
            <a:ext cx="7772400" cy="1406525"/>
          </a:xfrm>
          <a:prstGeom prst="rect">
            <a:avLst/>
          </a:prstGeom>
          <a:noFill/>
          <a:ln w="9525">
            <a:noFill/>
            <a:miter lim="800000"/>
            <a:headEnd/>
            <a:tailEnd/>
          </a:ln>
        </p:spPr>
        <p:txBody>
          <a:bodyPr>
            <a:spAutoFit/>
          </a:bodyPr>
          <a:lstStyle/>
          <a:p>
            <a:pPr algn="just">
              <a:lnSpc>
                <a:spcPct val="120000"/>
              </a:lnSpc>
              <a:buClr>
                <a:srgbClr val="66FF33"/>
              </a:buClr>
            </a:pPr>
            <a:r>
              <a:rPr lang="zh-CN" altLang="en-US" sz="2400" i="0">
                <a:latin typeface="Times New Roman" pitchFamily="18" charset="0"/>
              </a:rPr>
              <a:t>        如果在</a:t>
            </a:r>
            <a:r>
              <a:rPr lang="en-US" altLang="zh-CN" sz="2400" i="0">
                <a:latin typeface="Times New Roman" pitchFamily="18" charset="0"/>
              </a:rPr>
              <a:t>C</a:t>
            </a:r>
            <a:r>
              <a:rPr lang="zh-CN" altLang="en-US" sz="2400" i="0">
                <a:latin typeface="Times New Roman" pitchFamily="18" charset="0"/>
              </a:rPr>
              <a:t>、</a:t>
            </a:r>
            <a:r>
              <a:rPr lang="en-US" altLang="zh-CN" sz="2400" i="0">
                <a:latin typeface="Times New Roman" pitchFamily="18" charset="0"/>
              </a:rPr>
              <a:t>X</a:t>
            </a:r>
            <a:r>
              <a:rPr lang="zh-CN" altLang="en-US" sz="2400" i="0">
                <a:latin typeface="Times New Roman" pitchFamily="18" charset="0"/>
              </a:rPr>
              <a:t>、</a:t>
            </a:r>
            <a:r>
              <a:rPr lang="en-US" altLang="zh-CN" sz="2400" i="0">
                <a:latin typeface="Times New Roman" pitchFamily="18" charset="0"/>
              </a:rPr>
              <a:t>Y</a:t>
            </a:r>
            <a:r>
              <a:rPr lang="zh-CN" altLang="en-US" sz="2400" i="0">
                <a:latin typeface="Times New Roman" pitchFamily="18" charset="0"/>
              </a:rPr>
              <a:t>的游戏中作出的错误判断与在计算机、</a:t>
            </a:r>
            <a:r>
              <a:rPr lang="en-US" altLang="zh-CN" sz="2400" i="0">
                <a:latin typeface="Times New Roman" pitchFamily="18" charset="0"/>
              </a:rPr>
              <a:t>C</a:t>
            </a:r>
            <a:r>
              <a:rPr lang="zh-CN" altLang="en-US" sz="2400" i="0">
                <a:latin typeface="Times New Roman" pitchFamily="18" charset="0"/>
              </a:rPr>
              <a:t>、</a:t>
            </a:r>
            <a:r>
              <a:rPr lang="en-US" altLang="zh-CN" sz="2400" i="0">
                <a:latin typeface="Times New Roman" pitchFamily="18" charset="0"/>
              </a:rPr>
              <a:t>Y</a:t>
            </a:r>
            <a:r>
              <a:rPr lang="zh-CN" altLang="en-US" sz="2400" i="0">
                <a:latin typeface="Times New Roman" pitchFamily="18" charset="0"/>
              </a:rPr>
              <a:t>的游戏中作出的错误判断次数相同，那么，机器是能够思维的（非结构，而是从功能角度上）。</a:t>
            </a:r>
            <a:endParaRPr lang="zh-CN" altLang="eu-ES" sz="2400" i="0">
              <a:latin typeface="Times New Roman" pitchFamily="18" charset="0"/>
            </a:endParaRPr>
          </a:p>
        </p:txBody>
      </p:sp>
      <p:grpSp>
        <p:nvGrpSpPr>
          <p:cNvPr id="69636" name="Group 5"/>
          <p:cNvGrpSpPr>
            <a:grpSpLocks/>
          </p:cNvGrpSpPr>
          <p:nvPr/>
        </p:nvGrpSpPr>
        <p:grpSpPr bwMode="auto">
          <a:xfrm>
            <a:off x="611188" y="1295400"/>
            <a:ext cx="5562600" cy="2516188"/>
            <a:chOff x="1104" y="816"/>
            <a:chExt cx="3504" cy="1585"/>
          </a:xfrm>
        </p:grpSpPr>
        <p:sp>
          <p:nvSpPr>
            <p:cNvPr id="197638" name="Line 6"/>
            <p:cNvSpPr>
              <a:spLocks noChangeShapeType="1"/>
            </p:cNvSpPr>
            <p:nvPr/>
          </p:nvSpPr>
          <p:spPr bwMode="auto">
            <a:xfrm>
              <a:off x="1680" y="1632"/>
              <a:ext cx="2928" cy="0"/>
            </a:xfrm>
            <a:prstGeom prst="line">
              <a:avLst/>
            </a:prstGeom>
            <a:noFill/>
            <a:ln w="38100">
              <a:solidFill>
                <a:srgbClr val="00FF00"/>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69639" name="Oval 7"/>
            <p:cNvSpPr>
              <a:spLocks noChangeArrowheads="1"/>
            </p:cNvSpPr>
            <p:nvPr/>
          </p:nvSpPr>
          <p:spPr bwMode="auto">
            <a:xfrm>
              <a:off x="2016" y="1104"/>
              <a:ext cx="336" cy="336"/>
            </a:xfrm>
            <a:prstGeom prst="ellipse">
              <a:avLst/>
            </a:prstGeom>
            <a:noFill/>
            <a:ln w="28575">
              <a:solidFill>
                <a:srgbClr val="00FF00"/>
              </a:solidFill>
              <a:round/>
              <a:headEnd/>
              <a:tailEnd/>
            </a:ln>
          </p:spPr>
          <p:txBody>
            <a:bodyPr wrap="none" anchor="ctr"/>
            <a:lstStyle/>
            <a:p>
              <a:pPr algn="ctr" eaLnBrk="1" hangingPunct="1"/>
              <a:r>
                <a:rPr lang="en-US" altLang="zh-CN" i="0">
                  <a:latin typeface="Times New Roman" pitchFamily="18" charset="0"/>
                </a:rPr>
                <a:t>X</a:t>
              </a:r>
            </a:p>
          </p:txBody>
        </p:sp>
        <p:sp>
          <p:nvSpPr>
            <p:cNvPr id="69640" name="Oval 8"/>
            <p:cNvSpPr>
              <a:spLocks noChangeArrowheads="1"/>
            </p:cNvSpPr>
            <p:nvPr/>
          </p:nvSpPr>
          <p:spPr bwMode="auto">
            <a:xfrm>
              <a:off x="3792" y="1104"/>
              <a:ext cx="336" cy="336"/>
            </a:xfrm>
            <a:prstGeom prst="ellipse">
              <a:avLst/>
            </a:prstGeom>
            <a:noFill/>
            <a:ln w="28575">
              <a:solidFill>
                <a:srgbClr val="00FF00"/>
              </a:solidFill>
              <a:round/>
              <a:headEnd/>
              <a:tailEnd/>
            </a:ln>
          </p:spPr>
          <p:txBody>
            <a:bodyPr wrap="none" anchor="ctr"/>
            <a:lstStyle/>
            <a:p>
              <a:pPr algn="ctr" eaLnBrk="1" hangingPunct="1"/>
              <a:r>
                <a:rPr lang="en-US" altLang="zh-CN" i="0">
                  <a:latin typeface="Times New Roman" pitchFamily="18" charset="0"/>
                </a:rPr>
                <a:t>Y</a:t>
              </a:r>
            </a:p>
          </p:txBody>
        </p:sp>
        <p:sp>
          <p:nvSpPr>
            <p:cNvPr id="69641" name="Oval 9"/>
            <p:cNvSpPr>
              <a:spLocks noChangeArrowheads="1"/>
            </p:cNvSpPr>
            <p:nvPr/>
          </p:nvSpPr>
          <p:spPr bwMode="auto">
            <a:xfrm>
              <a:off x="2904" y="1824"/>
              <a:ext cx="336" cy="336"/>
            </a:xfrm>
            <a:prstGeom prst="ellipse">
              <a:avLst/>
            </a:prstGeom>
            <a:noFill/>
            <a:ln w="28575">
              <a:solidFill>
                <a:srgbClr val="00FF00"/>
              </a:solidFill>
              <a:round/>
              <a:headEnd/>
              <a:tailEnd/>
            </a:ln>
          </p:spPr>
          <p:txBody>
            <a:bodyPr wrap="none" anchor="ctr"/>
            <a:lstStyle/>
            <a:p>
              <a:pPr algn="ctr" eaLnBrk="1" hangingPunct="1"/>
              <a:r>
                <a:rPr lang="en-US" altLang="zh-CN" i="0">
                  <a:latin typeface="Times New Roman" pitchFamily="18" charset="0"/>
                </a:rPr>
                <a:t>C</a:t>
              </a:r>
            </a:p>
          </p:txBody>
        </p:sp>
        <p:sp>
          <p:nvSpPr>
            <p:cNvPr id="69642" name="Text Box 10"/>
            <p:cNvSpPr txBox="1">
              <a:spLocks noChangeArrowheads="1"/>
            </p:cNvSpPr>
            <p:nvPr/>
          </p:nvSpPr>
          <p:spPr bwMode="auto">
            <a:xfrm>
              <a:off x="1824" y="816"/>
              <a:ext cx="720" cy="250"/>
            </a:xfrm>
            <a:prstGeom prst="rect">
              <a:avLst/>
            </a:prstGeom>
            <a:noFill/>
            <a:ln w="38100">
              <a:noFill/>
              <a:miter lim="800000"/>
              <a:headEnd/>
              <a:tailEnd/>
            </a:ln>
          </p:spPr>
          <p:txBody>
            <a:bodyPr>
              <a:spAutoFit/>
            </a:bodyPr>
            <a:lstStyle/>
            <a:p>
              <a:pPr algn="ctr" eaLnBrk="1" hangingPunct="1">
                <a:spcBef>
                  <a:spcPct val="50000"/>
                </a:spcBef>
              </a:pPr>
              <a:r>
                <a:rPr lang="zh-CN" altLang="en-US" i="0">
                  <a:latin typeface="Times New Roman" pitchFamily="18" charset="0"/>
                </a:rPr>
                <a:t>男（</a:t>
              </a:r>
              <a:r>
                <a:rPr lang="en-US" altLang="zh-CN" i="0">
                  <a:latin typeface="Times New Roman" pitchFamily="18" charset="0"/>
                </a:rPr>
                <a:t>A</a:t>
              </a:r>
              <a:r>
                <a:rPr lang="zh-CN" altLang="en-US" i="0">
                  <a:latin typeface="Times New Roman" pitchFamily="18" charset="0"/>
                </a:rPr>
                <a:t>）</a:t>
              </a:r>
            </a:p>
          </p:txBody>
        </p:sp>
        <p:sp>
          <p:nvSpPr>
            <p:cNvPr id="69643" name="Text Box 11"/>
            <p:cNvSpPr txBox="1">
              <a:spLocks noChangeArrowheads="1"/>
            </p:cNvSpPr>
            <p:nvPr/>
          </p:nvSpPr>
          <p:spPr bwMode="auto">
            <a:xfrm>
              <a:off x="3600" y="816"/>
              <a:ext cx="720" cy="250"/>
            </a:xfrm>
            <a:prstGeom prst="rect">
              <a:avLst/>
            </a:prstGeom>
            <a:noFill/>
            <a:ln w="38100">
              <a:noFill/>
              <a:miter lim="800000"/>
              <a:headEnd/>
              <a:tailEnd/>
            </a:ln>
          </p:spPr>
          <p:txBody>
            <a:bodyPr>
              <a:spAutoFit/>
            </a:bodyPr>
            <a:lstStyle/>
            <a:p>
              <a:pPr algn="ctr" eaLnBrk="1" hangingPunct="1">
                <a:spcBef>
                  <a:spcPct val="50000"/>
                </a:spcBef>
              </a:pPr>
              <a:r>
                <a:rPr lang="zh-CN" altLang="en-US" i="0">
                  <a:latin typeface="Times New Roman" pitchFamily="18" charset="0"/>
                </a:rPr>
                <a:t>女（</a:t>
              </a:r>
              <a:r>
                <a:rPr lang="en-US" altLang="zh-CN" i="0">
                  <a:latin typeface="Times New Roman" pitchFamily="18" charset="0"/>
                </a:rPr>
                <a:t>B</a:t>
              </a:r>
              <a:r>
                <a:rPr lang="zh-CN" altLang="en-US" i="0">
                  <a:latin typeface="Times New Roman" pitchFamily="18" charset="0"/>
                </a:rPr>
                <a:t>）</a:t>
              </a:r>
            </a:p>
          </p:txBody>
        </p:sp>
        <p:sp>
          <p:nvSpPr>
            <p:cNvPr id="69644" name="Oval 12"/>
            <p:cNvSpPr>
              <a:spLocks noChangeArrowheads="1"/>
            </p:cNvSpPr>
            <p:nvPr/>
          </p:nvSpPr>
          <p:spPr bwMode="auto">
            <a:xfrm>
              <a:off x="1104" y="1145"/>
              <a:ext cx="816" cy="245"/>
            </a:xfrm>
            <a:prstGeom prst="ellipse">
              <a:avLst/>
            </a:prstGeom>
            <a:noFill/>
            <a:ln w="38100">
              <a:solidFill>
                <a:schemeClr val="folHlink"/>
              </a:solidFill>
              <a:round/>
              <a:headEnd/>
              <a:tailEnd/>
            </a:ln>
          </p:spPr>
          <p:txBody>
            <a:bodyPr lIns="0" tIns="0" rIns="0" bIns="0">
              <a:spAutoFit/>
            </a:bodyPr>
            <a:lstStyle/>
            <a:p>
              <a:pPr algn="ctr" eaLnBrk="1" hangingPunct="1">
                <a:spcBef>
                  <a:spcPct val="50000"/>
                </a:spcBef>
              </a:pPr>
              <a:r>
                <a:rPr lang="zh-CN" altLang="en-US" sz="1800" i="0">
                  <a:latin typeface="Times New Roman" pitchFamily="18" charset="0"/>
                </a:rPr>
                <a:t>计算机</a:t>
              </a:r>
            </a:p>
          </p:txBody>
        </p:sp>
        <p:sp>
          <p:nvSpPr>
            <p:cNvPr id="197645" name="Line 13"/>
            <p:cNvSpPr>
              <a:spLocks noChangeShapeType="1"/>
            </p:cNvSpPr>
            <p:nvPr/>
          </p:nvSpPr>
          <p:spPr bwMode="auto">
            <a:xfrm>
              <a:off x="2304" y="1392"/>
              <a:ext cx="624" cy="528"/>
            </a:xfrm>
            <a:prstGeom prst="line">
              <a:avLst/>
            </a:prstGeom>
            <a:noFill/>
            <a:ln w="28575">
              <a:solidFill>
                <a:srgbClr val="00FF00"/>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7646" name="Line 14"/>
            <p:cNvSpPr>
              <a:spLocks noChangeShapeType="1"/>
            </p:cNvSpPr>
            <p:nvPr/>
          </p:nvSpPr>
          <p:spPr bwMode="auto">
            <a:xfrm flipH="1">
              <a:off x="3232" y="1392"/>
              <a:ext cx="624" cy="528"/>
            </a:xfrm>
            <a:prstGeom prst="line">
              <a:avLst/>
            </a:prstGeom>
            <a:noFill/>
            <a:ln w="28575">
              <a:solidFill>
                <a:srgbClr val="00FF00"/>
              </a:solidFill>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197647" name="Line 15"/>
            <p:cNvSpPr>
              <a:spLocks noChangeShapeType="1"/>
            </p:cNvSpPr>
            <p:nvPr/>
          </p:nvSpPr>
          <p:spPr bwMode="auto">
            <a:xfrm flipH="1" flipV="1">
              <a:off x="1632" y="1488"/>
              <a:ext cx="1296" cy="576"/>
            </a:xfrm>
            <a:prstGeom prst="line">
              <a:avLst/>
            </a:prstGeom>
            <a:noFill/>
            <a:ln w="28575">
              <a:solidFill>
                <a:srgbClr val="00FF00"/>
              </a:solidFill>
              <a:prstDash val="dash"/>
              <a:round/>
              <a:headEnd/>
              <a:tailEnd/>
            </a:ln>
            <a:effectLst/>
          </p:spPr>
          <p:txBody>
            <a:bodyPr wrap="none" anchor="ctr"/>
            <a:lstStyle/>
            <a:p>
              <a:pPr eaLnBrk="1" hangingPunct="1">
                <a:defRPr/>
              </a:pPr>
              <a:endParaRPr lang="zh-CN" altLang="en-US" i="0">
                <a:effectLst>
                  <a:outerShdw blurRad="38100" dist="38100" dir="2700000" algn="tl">
                    <a:srgbClr val="000000">
                      <a:alpha val="43137"/>
                    </a:srgbClr>
                  </a:outerShdw>
                </a:effectLst>
              </a:endParaRPr>
            </a:p>
          </p:txBody>
        </p:sp>
        <p:sp>
          <p:nvSpPr>
            <p:cNvPr id="69648" name="Oval 16"/>
            <p:cNvSpPr>
              <a:spLocks noChangeArrowheads="1"/>
            </p:cNvSpPr>
            <p:nvPr/>
          </p:nvSpPr>
          <p:spPr bwMode="auto">
            <a:xfrm>
              <a:off x="2688" y="2156"/>
              <a:ext cx="816" cy="245"/>
            </a:xfrm>
            <a:prstGeom prst="ellipse">
              <a:avLst/>
            </a:prstGeom>
            <a:noFill/>
            <a:ln w="38100">
              <a:noFill/>
              <a:round/>
              <a:headEnd/>
              <a:tailEnd/>
            </a:ln>
          </p:spPr>
          <p:txBody>
            <a:bodyPr lIns="0" tIns="0" rIns="0" bIns="0">
              <a:spAutoFit/>
            </a:bodyPr>
            <a:lstStyle/>
            <a:p>
              <a:pPr algn="ctr" eaLnBrk="1" hangingPunct="1">
                <a:spcBef>
                  <a:spcPct val="50000"/>
                </a:spcBef>
              </a:pPr>
              <a:r>
                <a:rPr lang="zh-CN" altLang="en-US" sz="1800" i="0">
                  <a:latin typeface="Times New Roman" pitchFamily="18" charset="0"/>
                </a:rPr>
                <a:t>提问者</a:t>
              </a:r>
            </a:p>
          </p:txBody>
        </p:sp>
      </p:grpSp>
      <p:pic>
        <p:nvPicPr>
          <p:cNvPr id="69637" name="Picture 2" descr="E:\lrx_1\Teaching\计算机科学中的问题求解初探\2013\download\图灵测试01.jpg"/>
          <p:cNvPicPr>
            <a:picLocks noChangeAspect="1" noChangeArrowheads="1"/>
          </p:cNvPicPr>
          <p:nvPr/>
        </p:nvPicPr>
        <p:blipFill>
          <a:blip r:embed="rId3" cstate="print"/>
          <a:srcRect/>
          <a:stretch>
            <a:fillRect/>
          </a:stretch>
        </p:blipFill>
        <p:spPr bwMode="auto">
          <a:xfrm>
            <a:off x="6604000" y="1700213"/>
            <a:ext cx="2540000" cy="1498600"/>
          </a:xfrm>
          <a:prstGeom prst="rect">
            <a:avLst/>
          </a:prstGeom>
          <a:noFill/>
          <a:ln w="9525">
            <a:noFill/>
            <a:miter lim="800000"/>
            <a:headEnd/>
            <a:tailEnd/>
          </a:ln>
        </p:spPr>
      </p:pic>
    </p:spTree>
  </p:cSld>
  <p:clrMapOvr>
    <a:masterClrMapping/>
  </p:clrMapOvr>
  <p:transition spd="med">
    <p:split orient="vert"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50825" y="115888"/>
            <a:ext cx="7239000" cy="647700"/>
          </a:xfrm>
          <a:prstGeom prst="rect">
            <a:avLst/>
          </a:prstGeom>
          <a:noFill/>
          <a:ln w="9525">
            <a:noFill/>
            <a:miter lim="800000"/>
            <a:headEnd/>
            <a:tailEnd/>
          </a:ln>
        </p:spPr>
        <p:txBody>
          <a:bodyPr>
            <a:spAutoFit/>
          </a:bodyPr>
          <a:lstStyle/>
          <a:p>
            <a:pPr eaLnBrk="1" hangingPunct="1">
              <a:defRPr/>
            </a:pPr>
            <a:r>
              <a:rPr lang="zh-CN" altLang="en-US" sz="3600" i="0" dirty="0">
                <a:effectLst>
                  <a:outerShdw blurRad="38100" dist="38100" dir="2700000" algn="tl">
                    <a:srgbClr val="C0C0C0"/>
                  </a:outerShdw>
                </a:effectLst>
                <a:latin typeface="Times New Roman" pitchFamily="18" charset="0"/>
                <a:ea typeface="黑体" pitchFamily="2" charset="-122"/>
                <a:cs typeface="+mj-cs"/>
              </a:rPr>
              <a:t>图灵测试</a:t>
            </a:r>
          </a:p>
        </p:txBody>
      </p:sp>
      <p:sp>
        <p:nvSpPr>
          <p:cNvPr id="71683" name="Rectangle 4"/>
          <p:cNvSpPr>
            <a:spLocks noChangeArrowheads="1"/>
          </p:cNvSpPr>
          <p:nvPr/>
        </p:nvSpPr>
        <p:spPr bwMode="auto">
          <a:xfrm>
            <a:off x="468313" y="1341438"/>
            <a:ext cx="7920037" cy="1892300"/>
          </a:xfrm>
          <a:prstGeom prst="rect">
            <a:avLst/>
          </a:prstGeom>
          <a:noFill/>
          <a:ln w="9525">
            <a:noFill/>
            <a:miter lim="800000"/>
            <a:headEnd/>
            <a:tailEnd/>
          </a:ln>
        </p:spPr>
        <p:txBody>
          <a:bodyPr>
            <a:spAutoFit/>
          </a:bodyPr>
          <a:lstStyle/>
          <a:p>
            <a:pPr eaLnBrk="1" hangingPunct="1">
              <a:lnSpc>
                <a:spcPct val="125000"/>
              </a:lnSpc>
              <a:spcAft>
                <a:spcPts val="1200"/>
              </a:spcAft>
            </a:pPr>
            <a:r>
              <a:rPr lang="zh-CN" altLang="en-US" sz="2400" i="0">
                <a:latin typeface="Times New Roman" pitchFamily="18" charset="0"/>
                <a:cs typeface="Times New Roman" pitchFamily="18" charset="0"/>
              </a:rPr>
              <a:t>根据图灵的预测，到</a:t>
            </a:r>
            <a:r>
              <a:rPr lang="en-US" altLang="zh-CN" sz="2400" i="0">
                <a:latin typeface="Times New Roman" pitchFamily="18" charset="0"/>
                <a:cs typeface="Times New Roman" pitchFamily="18" charset="0"/>
              </a:rPr>
              <a:t>2000</a:t>
            </a:r>
            <a:r>
              <a:rPr lang="zh-CN" altLang="en-US" sz="2400" i="0">
                <a:latin typeface="Times New Roman" pitchFamily="18" charset="0"/>
                <a:cs typeface="Times New Roman" pitchFamily="18" charset="0"/>
              </a:rPr>
              <a:t>年，此类机器能通过测试。现在，在某些特定的领域，如博弈领域，“图灵测试”已取得了成功，</a:t>
            </a:r>
            <a:r>
              <a:rPr lang="en-US" altLang="zh-CN" sz="2400" i="0">
                <a:latin typeface="Times New Roman" pitchFamily="18" charset="0"/>
                <a:cs typeface="Times New Roman" pitchFamily="18" charset="0"/>
              </a:rPr>
              <a:t>1997</a:t>
            </a:r>
            <a:r>
              <a:rPr lang="zh-CN" altLang="en-US" sz="2400" i="0">
                <a:latin typeface="Times New Roman" pitchFamily="18" charset="0"/>
                <a:cs typeface="Times New Roman" pitchFamily="18" charset="0"/>
              </a:rPr>
              <a:t>年，</a:t>
            </a:r>
            <a:r>
              <a:rPr lang="en-US" altLang="zh-CN" sz="2400" i="0">
                <a:latin typeface="Times New Roman" pitchFamily="18" charset="0"/>
                <a:cs typeface="Times New Roman" pitchFamily="18" charset="0"/>
              </a:rPr>
              <a:t>IBM</a:t>
            </a:r>
            <a:r>
              <a:rPr lang="zh-CN" altLang="en-US" sz="2400" i="0">
                <a:latin typeface="Times New Roman" pitchFamily="18" charset="0"/>
                <a:cs typeface="Times New Roman" pitchFamily="18" charset="0"/>
              </a:rPr>
              <a:t>公司研制的计算机“深蓝”就战胜了国际象棋冠军卡斯帕罗夫。</a:t>
            </a:r>
            <a:endParaRPr lang="en-US" altLang="zh-CN" sz="2400" i="0">
              <a:latin typeface="Times New Roman" pitchFamily="18" charset="0"/>
              <a:cs typeface="Times New Roman" pitchFamily="18" charset="0"/>
            </a:endParaRPr>
          </a:p>
        </p:txBody>
      </p:sp>
      <p:sp>
        <p:nvSpPr>
          <p:cNvPr id="4" name="Rectangle 3"/>
          <p:cNvSpPr>
            <a:spLocks noChangeArrowheads="1"/>
          </p:cNvSpPr>
          <p:nvPr/>
        </p:nvSpPr>
        <p:spPr bwMode="auto">
          <a:xfrm>
            <a:off x="539750" y="4652963"/>
            <a:ext cx="7632700" cy="427037"/>
          </a:xfrm>
          <a:prstGeom prst="rect">
            <a:avLst/>
          </a:prstGeom>
          <a:noFill/>
          <a:ln w="9525">
            <a:noFill/>
            <a:miter lim="800000"/>
            <a:headEnd/>
            <a:tailEnd/>
          </a:ln>
        </p:spPr>
        <p:txBody>
          <a:bodyPr>
            <a:spAutoFit/>
          </a:bodyPr>
          <a:lstStyle/>
          <a:p>
            <a:pPr algn="just">
              <a:lnSpc>
                <a:spcPct val="120000"/>
              </a:lnSpc>
              <a:buClr>
                <a:srgbClr val="66FF33"/>
              </a:buClr>
              <a:buFont typeface="Wingdings" pitchFamily="2" charset="2"/>
              <a:buNone/>
            </a:pPr>
            <a:r>
              <a:rPr lang="zh-CN" altLang="eu-ES" i="0">
                <a:latin typeface="Times New Roman" pitchFamily="18" charset="0"/>
              </a:rPr>
              <a:t>人类思维的本质尚未真正了解 </a:t>
            </a:r>
            <a:r>
              <a:rPr lang="zh-CN" altLang="eu-ES" i="0">
                <a:latin typeface="Times New Roman" pitchFamily="18" charset="0"/>
                <a:sym typeface="Symbol" pitchFamily="18" charset="2"/>
              </a:rPr>
              <a:t> 人工智能并无实质性突破</a:t>
            </a:r>
            <a:endParaRPr lang="zh-CN" altLang="eu-ES" i="0">
              <a:latin typeface="Times New Roman" pitchFamily="18" charset="0"/>
            </a:endParaRPr>
          </a:p>
        </p:txBody>
      </p:sp>
    </p:spTree>
  </p:cSld>
  <p:clrMapOvr>
    <a:masterClrMapping/>
  </p:clrMapOvr>
  <p:transition spd="med">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5"/>
          <p:cNvSpPr txBox="1">
            <a:spLocks noChangeArrowheads="1"/>
          </p:cNvSpPr>
          <p:nvPr/>
        </p:nvSpPr>
        <p:spPr bwMode="auto">
          <a:xfrm>
            <a:off x="457200" y="1495425"/>
            <a:ext cx="8305800" cy="708025"/>
          </a:xfrm>
          <a:prstGeom prst="rect">
            <a:avLst/>
          </a:prstGeom>
          <a:noFill/>
          <a:ln w="9525">
            <a:noFill/>
            <a:miter lim="800000"/>
            <a:headEnd/>
            <a:tailEnd/>
          </a:ln>
        </p:spPr>
        <p:txBody>
          <a:bodyPr>
            <a:spAutoFit/>
          </a:bodyPr>
          <a:lstStyle/>
          <a:p>
            <a:r>
              <a:rPr lang="en-US" altLang="zh-CN" sz="4000"/>
              <a:t>2016</a:t>
            </a:r>
            <a:r>
              <a:rPr lang="zh-CN" altLang="en-US" sz="4000"/>
              <a:t>：李世石 </a:t>
            </a:r>
            <a:r>
              <a:rPr lang="en-US" altLang="zh-CN" sz="4000"/>
              <a:t>VS  AlphaGo</a:t>
            </a:r>
            <a:endParaRPr lang="zh-CN" altLang="en-US" sz="4000"/>
          </a:p>
        </p:txBody>
      </p:sp>
      <p:sp>
        <p:nvSpPr>
          <p:cNvPr id="73731" name="标题 7"/>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b="1" smtClean="0"/>
              <a:t>世纪人机大战</a:t>
            </a:r>
          </a:p>
        </p:txBody>
      </p:sp>
      <p:sp>
        <p:nvSpPr>
          <p:cNvPr id="73732" name="文本框 8"/>
          <p:cNvSpPr txBox="1">
            <a:spLocks noChangeArrowheads="1"/>
          </p:cNvSpPr>
          <p:nvPr/>
        </p:nvSpPr>
        <p:spPr bwMode="auto">
          <a:xfrm>
            <a:off x="381000" y="3113088"/>
            <a:ext cx="8305800" cy="708025"/>
          </a:xfrm>
          <a:prstGeom prst="rect">
            <a:avLst/>
          </a:prstGeom>
          <a:noFill/>
          <a:ln w="9525">
            <a:noFill/>
            <a:miter lim="800000"/>
            <a:headEnd/>
            <a:tailEnd/>
          </a:ln>
        </p:spPr>
        <p:txBody>
          <a:bodyPr>
            <a:spAutoFit/>
          </a:bodyPr>
          <a:lstStyle/>
          <a:p>
            <a:r>
              <a:rPr lang="en-US" altLang="zh-CN" sz="4000"/>
              <a:t>2017</a:t>
            </a:r>
            <a:r>
              <a:rPr lang="zh-CN" altLang="en-US" sz="4000"/>
              <a:t>：柯洁   </a:t>
            </a:r>
            <a:r>
              <a:rPr lang="en-US" altLang="zh-CN" sz="4000"/>
              <a:t>VS  AlphaGo</a:t>
            </a:r>
            <a:endParaRPr lang="zh-CN" altLang="en-US" sz="4000"/>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50825" y="188913"/>
            <a:ext cx="7239000" cy="646112"/>
          </a:xfrm>
          <a:prstGeom prst="rect">
            <a:avLst/>
          </a:prstGeom>
          <a:noFill/>
          <a:ln w="9525">
            <a:noFill/>
            <a:miter lim="800000"/>
            <a:headEnd/>
            <a:tailEnd/>
          </a:ln>
        </p:spPr>
        <p:txBody>
          <a:bodyPr>
            <a:spAutoFit/>
          </a:bodyPr>
          <a:lstStyle/>
          <a:p>
            <a:pPr eaLnBrk="1" hangingPunct="1">
              <a:defRPr/>
            </a:pPr>
            <a:r>
              <a:rPr lang="eu-ES" altLang="zh-CN" sz="3600" i="0" dirty="0">
                <a:effectLst>
                  <a:outerShdw blurRad="38100" dist="38100" dir="2700000" algn="tl">
                    <a:srgbClr val="C0C0C0"/>
                  </a:outerShdw>
                </a:effectLst>
                <a:latin typeface="Times New Roman" pitchFamily="18" charset="0"/>
                <a:ea typeface="黑体" pitchFamily="2" charset="-122"/>
                <a:cs typeface="+mj-cs"/>
              </a:rPr>
              <a:t>J. R. Searle </a:t>
            </a:r>
            <a:r>
              <a:rPr lang="zh-CN" altLang="eu-ES" sz="3600" i="0" dirty="0">
                <a:effectLst>
                  <a:outerShdw blurRad="38100" dist="38100" dir="2700000" algn="tl">
                    <a:srgbClr val="C0C0C0"/>
                  </a:outerShdw>
                </a:effectLst>
                <a:latin typeface="Times New Roman" pitchFamily="18" charset="0"/>
                <a:ea typeface="黑体" pitchFamily="2" charset="-122"/>
                <a:cs typeface="+mj-cs"/>
              </a:rPr>
              <a:t>的“中文屋子”</a:t>
            </a:r>
            <a:endParaRPr lang="zh-CN" altLang="en-US" sz="3600" i="0" dirty="0">
              <a:effectLst>
                <a:outerShdw blurRad="38100" dist="38100" dir="2700000" algn="tl">
                  <a:srgbClr val="C0C0C0"/>
                </a:outerShdw>
              </a:effectLst>
              <a:latin typeface="Times New Roman" pitchFamily="18" charset="0"/>
              <a:ea typeface="黑体" pitchFamily="2" charset="-122"/>
              <a:cs typeface="+mj-cs"/>
            </a:endParaRPr>
          </a:p>
        </p:txBody>
      </p:sp>
      <p:sp>
        <p:nvSpPr>
          <p:cNvPr id="74755" name="Rectangle 3"/>
          <p:cNvSpPr>
            <a:spLocks noChangeArrowheads="1"/>
          </p:cNvSpPr>
          <p:nvPr/>
        </p:nvSpPr>
        <p:spPr bwMode="auto">
          <a:xfrm>
            <a:off x="4859338" y="1204913"/>
            <a:ext cx="4213225" cy="5491162"/>
          </a:xfrm>
          <a:prstGeom prst="rect">
            <a:avLst/>
          </a:prstGeom>
          <a:noFill/>
          <a:ln w="9525">
            <a:noFill/>
            <a:miter lim="800000"/>
            <a:headEnd/>
            <a:tailEnd/>
          </a:ln>
        </p:spPr>
        <p:txBody>
          <a:bodyPr>
            <a:spAutoFit/>
          </a:bodyPr>
          <a:lstStyle/>
          <a:p>
            <a:pPr eaLnBrk="1" hangingPunct="1">
              <a:lnSpc>
                <a:spcPct val="120000"/>
              </a:lnSpc>
              <a:spcAft>
                <a:spcPts val="600"/>
              </a:spcAft>
            </a:pPr>
            <a:r>
              <a:rPr lang="zh-CN" altLang="en-US" i="0"/>
              <a:t>假设西尔勒被单独关在一个屋子里，屋子里有序地堆放着足量的汉语字符，而他对中文是一窍不通。</a:t>
            </a:r>
            <a:endParaRPr lang="en-US" altLang="zh-CN" i="0"/>
          </a:p>
          <a:p>
            <a:pPr eaLnBrk="1" hangingPunct="1">
              <a:lnSpc>
                <a:spcPct val="120000"/>
              </a:lnSpc>
              <a:spcAft>
                <a:spcPts val="600"/>
              </a:spcAft>
            </a:pPr>
            <a:r>
              <a:rPr lang="zh-CN" altLang="en-US" i="0"/>
              <a:t>这时屋外的人递进一串汉语字符，同时还附一本用英文写的处理汉语字符的规则，这些规则将递进来的字符和屋子里的字符之间的转换作了形式化的规定，西尔勒按规则指令对这些字符进行一番搬弄之后，将一串新组成的字符送出屋外。</a:t>
            </a:r>
            <a:endParaRPr lang="en-US" altLang="zh-CN" i="0"/>
          </a:p>
          <a:p>
            <a:pPr eaLnBrk="1" hangingPunct="1">
              <a:lnSpc>
                <a:spcPct val="120000"/>
              </a:lnSpc>
              <a:spcAft>
                <a:spcPts val="600"/>
              </a:spcAft>
            </a:pPr>
            <a:r>
              <a:rPr lang="zh-CN" altLang="en-US" i="0"/>
              <a:t>事实上他根本不知道送进来的字符串就是屋外人提出的“问题”，也不知道送出去的就是所谓“问题的答案”。</a:t>
            </a:r>
          </a:p>
        </p:txBody>
      </p:sp>
      <p:pic>
        <p:nvPicPr>
          <p:cNvPr id="74756" name="Picture 5" descr="http://t1.baidu.com/it/u=1528653684,2049657144&amp;fm=21&amp;gp=0.jpg"/>
          <p:cNvPicPr>
            <a:picLocks noChangeAspect="1" noChangeArrowheads="1"/>
          </p:cNvPicPr>
          <p:nvPr/>
        </p:nvPicPr>
        <p:blipFill>
          <a:blip r:embed="rId3" cstate="print"/>
          <a:srcRect/>
          <a:stretch>
            <a:fillRect/>
          </a:stretch>
        </p:blipFill>
        <p:spPr bwMode="auto">
          <a:xfrm>
            <a:off x="395288" y="1125538"/>
            <a:ext cx="4148137" cy="2508250"/>
          </a:xfrm>
          <a:prstGeom prst="rect">
            <a:avLst/>
          </a:prstGeom>
          <a:noFill/>
          <a:ln w="9525">
            <a:noFill/>
            <a:miter lim="800000"/>
            <a:headEnd/>
            <a:tailEnd/>
          </a:ln>
        </p:spPr>
      </p:pic>
      <p:sp>
        <p:nvSpPr>
          <p:cNvPr id="74757" name="TextBox 4"/>
          <p:cNvSpPr txBox="1">
            <a:spLocks noChangeArrowheads="1"/>
          </p:cNvSpPr>
          <p:nvPr/>
        </p:nvSpPr>
        <p:spPr bwMode="auto">
          <a:xfrm>
            <a:off x="250825" y="4076700"/>
            <a:ext cx="4465638" cy="2271713"/>
          </a:xfrm>
          <a:prstGeom prst="rect">
            <a:avLst/>
          </a:prstGeom>
          <a:noFill/>
          <a:ln w="9525">
            <a:noFill/>
            <a:miter lim="800000"/>
            <a:headEnd/>
            <a:tailEnd/>
          </a:ln>
        </p:spPr>
        <p:txBody>
          <a:bodyPr>
            <a:spAutoFit/>
          </a:bodyPr>
          <a:lstStyle/>
          <a:p>
            <a:pPr eaLnBrk="1" hangingPunct="1">
              <a:lnSpc>
                <a:spcPct val="120000"/>
              </a:lnSpc>
            </a:pPr>
            <a:r>
              <a:rPr lang="zh-CN" altLang="en-US" i="0"/>
              <a:t>假设西尔勒很擅长按照指令娴熟地处理一些汉字符号，而程序设计师又擅长编写程序（即规则），那么，西尔勒的答案将会与一个地道的中国人作出的答案没什么不同。</a:t>
            </a:r>
            <a:endParaRPr lang="en-US" altLang="zh-CN" i="0"/>
          </a:p>
          <a:p>
            <a:pPr eaLnBrk="1" hangingPunct="1">
              <a:lnSpc>
                <a:spcPct val="120000"/>
              </a:lnSpc>
            </a:pPr>
            <a:r>
              <a:rPr lang="zh-CN" altLang="en-US" i="0"/>
              <a:t>但是，我们能说西尔勒真的懂中文吗？</a:t>
            </a:r>
          </a:p>
        </p:txBody>
      </p:sp>
    </p:spTree>
  </p:cSld>
  <p:clrMapOvr>
    <a:masterClrMapping/>
  </p:clrMapOvr>
  <p:transition spd="med">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50825" y="188913"/>
            <a:ext cx="7239000" cy="646112"/>
          </a:xfrm>
          <a:prstGeom prst="rect">
            <a:avLst/>
          </a:prstGeom>
          <a:noFill/>
          <a:ln w="9525">
            <a:noFill/>
            <a:miter lim="800000"/>
            <a:headEnd/>
            <a:tailEnd/>
          </a:ln>
        </p:spPr>
        <p:txBody>
          <a:bodyPr>
            <a:spAutoFit/>
          </a:bodyPr>
          <a:lstStyle/>
          <a:p>
            <a:pPr eaLnBrk="1" hangingPunct="1">
              <a:defRPr/>
            </a:pPr>
            <a:r>
              <a:rPr lang="eu-ES" altLang="zh-CN" sz="3600" i="0" dirty="0">
                <a:effectLst>
                  <a:outerShdw blurRad="38100" dist="38100" dir="2700000" algn="tl">
                    <a:srgbClr val="C0C0C0"/>
                  </a:outerShdw>
                </a:effectLst>
                <a:latin typeface="Times New Roman" pitchFamily="18" charset="0"/>
                <a:ea typeface="黑体" pitchFamily="2" charset="-122"/>
                <a:cs typeface="+mj-cs"/>
              </a:rPr>
              <a:t>J. R. Searle </a:t>
            </a:r>
            <a:r>
              <a:rPr lang="zh-CN" altLang="eu-ES" sz="3600" i="0" dirty="0">
                <a:effectLst>
                  <a:outerShdw blurRad="38100" dist="38100" dir="2700000" algn="tl">
                    <a:srgbClr val="C0C0C0"/>
                  </a:outerShdw>
                </a:effectLst>
                <a:latin typeface="Times New Roman" pitchFamily="18" charset="0"/>
                <a:ea typeface="黑体" pitchFamily="2" charset="-122"/>
                <a:cs typeface="+mj-cs"/>
              </a:rPr>
              <a:t>的“中文屋子”</a:t>
            </a:r>
            <a:endParaRPr lang="zh-CN" altLang="en-US" sz="3600" i="0" dirty="0">
              <a:effectLst>
                <a:outerShdw blurRad="38100" dist="38100" dir="2700000" algn="tl">
                  <a:srgbClr val="C0C0C0"/>
                </a:outerShdw>
              </a:effectLst>
              <a:latin typeface="Times New Roman" pitchFamily="18" charset="0"/>
              <a:ea typeface="黑体" pitchFamily="2" charset="-122"/>
              <a:cs typeface="+mj-cs"/>
            </a:endParaRPr>
          </a:p>
        </p:txBody>
      </p:sp>
      <p:sp>
        <p:nvSpPr>
          <p:cNvPr id="198659" name="Rectangle 3"/>
          <p:cNvSpPr>
            <a:spLocks noChangeArrowheads="1"/>
          </p:cNvSpPr>
          <p:nvPr/>
        </p:nvSpPr>
        <p:spPr bwMode="auto">
          <a:xfrm>
            <a:off x="323850" y="1125538"/>
            <a:ext cx="8591550" cy="5332412"/>
          </a:xfrm>
          <a:prstGeom prst="rect">
            <a:avLst/>
          </a:prstGeom>
          <a:noFill/>
          <a:ln w="9525">
            <a:noFill/>
            <a:miter lim="800000"/>
            <a:headEnd/>
            <a:tailEnd/>
          </a:ln>
          <a:effectLst/>
        </p:spPr>
        <p:txBody>
          <a:bodyPr>
            <a:spAutoFit/>
          </a:bodyPr>
          <a:lstStyle/>
          <a:p>
            <a:pPr marL="266700" indent="-266700" algn="just">
              <a:lnSpc>
                <a:spcPct val="160000"/>
              </a:lnSpc>
              <a:buClr>
                <a:srgbClr val="C00000"/>
              </a:buClr>
              <a:buFont typeface="Wingdings" pitchFamily="2" charset="2"/>
              <a:buChar char="p"/>
              <a:defRPr/>
            </a:pPr>
            <a:r>
              <a:rPr lang="zh-CN" altLang="eu-ES" sz="2400" i="0" dirty="0">
                <a:latin typeface="Times New Roman" pitchFamily="18" charset="0"/>
              </a:rPr>
              <a:t> </a:t>
            </a:r>
            <a:r>
              <a:rPr lang="eu-ES" altLang="zh-CN" sz="2400" i="0" dirty="0">
                <a:latin typeface="Times New Roman" pitchFamily="18" charset="0"/>
              </a:rPr>
              <a:t>Searle </a:t>
            </a:r>
            <a:r>
              <a:rPr lang="zh-CN" altLang="eu-ES" sz="2400" i="0" dirty="0">
                <a:latin typeface="Times New Roman" pitchFamily="18" charset="0"/>
              </a:rPr>
              <a:t>真的懂中文吗？</a:t>
            </a:r>
          </a:p>
          <a:p>
            <a:pPr marL="723900" lvl="1" indent="-266700" algn="just">
              <a:lnSpc>
                <a:spcPct val="160000"/>
              </a:lnSpc>
              <a:buClr>
                <a:srgbClr val="C00000"/>
              </a:buClr>
              <a:buFont typeface="Wingdings" pitchFamily="2" charset="2"/>
              <a:buChar char="n"/>
              <a:defRPr/>
            </a:pPr>
            <a:r>
              <a:rPr lang="zh-CN" altLang="eu-ES" sz="2200" i="0" dirty="0">
                <a:latin typeface="Times New Roman" pitchFamily="18" charset="0"/>
              </a:rPr>
              <a:t>  形式化的计算机仅有语法，没有语义</a:t>
            </a:r>
          </a:p>
          <a:p>
            <a:pPr marL="723900" lvl="1" indent="-266700" algn="just">
              <a:lnSpc>
                <a:spcPct val="160000"/>
              </a:lnSpc>
              <a:buClr>
                <a:srgbClr val="C00000"/>
              </a:buClr>
              <a:buFont typeface="Wingdings" pitchFamily="2" charset="2"/>
              <a:buChar char="n"/>
              <a:defRPr/>
            </a:pPr>
            <a:r>
              <a:rPr lang="zh-CN" altLang="en-US" sz="2200" i="0" dirty="0">
                <a:latin typeface="Times New Roman" pitchFamily="18" charset="0"/>
                <a:cs typeface="Times New Roman" pitchFamily="18" charset="0"/>
              </a:rPr>
              <a:t> </a:t>
            </a:r>
            <a:r>
              <a:rPr lang="zh-CN" altLang="eu-ES" sz="2200" i="0" dirty="0">
                <a:latin typeface="Times New Roman" pitchFamily="18" charset="0"/>
              </a:rPr>
              <a:t>人在计算能力上超过机器是不现实的</a:t>
            </a:r>
          </a:p>
          <a:p>
            <a:pPr marL="723900" lvl="1" indent="-266700" algn="just">
              <a:lnSpc>
                <a:spcPct val="160000"/>
              </a:lnSpc>
              <a:spcAft>
                <a:spcPts val="1800"/>
              </a:spcAft>
              <a:buClr>
                <a:srgbClr val="C00000"/>
              </a:buClr>
              <a:buFont typeface="Wingdings" pitchFamily="2" charset="2"/>
              <a:buChar char="n"/>
              <a:defRPr/>
            </a:pPr>
            <a:r>
              <a:rPr lang="zh-CN" altLang="eu-ES" sz="2200" i="0" dirty="0">
                <a:latin typeface="Times New Roman" pitchFamily="18" charset="0"/>
              </a:rPr>
              <a:t> 机器永远也不可能代替人脑</a:t>
            </a:r>
            <a:endParaRPr lang="en-US" altLang="zh-CN" sz="2400" i="0" dirty="0">
              <a:latin typeface="Times New Roman" pitchFamily="18" charset="0"/>
            </a:endParaRPr>
          </a:p>
          <a:p>
            <a:pPr algn="just" eaLnBrk="1" fontAlgn="t">
              <a:buClr>
                <a:srgbClr val="C00000"/>
              </a:buClr>
              <a:buFont typeface="Wingdings" pitchFamily="2" charset="2"/>
              <a:buChar char="p"/>
              <a:defRPr/>
            </a:pPr>
            <a:r>
              <a:rPr lang="zh-CN" altLang="en-US" sz="2400" i="0" dirty="0">
                <a:latin typeface="Times New Roman" pitchFamily="18" charset="0"/>
              </a:rPr>
              <a:t> 美国哲学家约翰·西尔勒（</a:t>
            </a:r>
            <a:r>
              <a:rPr lang="en-US" altLang="zh-CN" sz="2400" i="0" dirty="0" err="1">
                <a:latin typeface="Times New Roman" pitchFamily="18" charset="0"/>
              </a:rPr>
              <a:t>J.R.Searle</a:t>
            </a:r>
            <a:r>
              <a:rPr lang="en-US" altLang="zh-CN" sz="2400" i="0" dirty="0">
                <a:latin typeface="Times New Roman" pitchFamily="18" charset="0"/>
              </a:rPr>
              <a:t>）</a:t>
            </a:r>
            <a:r>
              <a:rPr lang="zh-CN" altLang="en-US" sz="2400" i="0" dirty="0">
                <a:latin typeface="Times New Roman" pitchFamily="18" charset="0"/>
              </a:rPr>
              <a:t>将有关人工智能的研究划分为强人工智能（</a:t>
            </a:r>
            <a:r>
              <a:rPr lang="en-US" altLang="zh-CN" sz="2400" i="0" dirty="0">
                <a:latin typeface="Times New Roman" pitchFamily="18" charset="0"/>
              </a:rPr>
              <a:t>Strong Artificial Intelligence，</a:t>
            </a:r>
            <a:r>
              <a:rPr lang="zh-CN" altLang="en-US" sz="2400" i="0" dirty="0">
                <a:latin typeface="Times New Roman" pitchFamily="18" charset="0"/>
              </a:rPr>
              <a:t>强</a:t>
            </a:r>
            <a:r>
              <a:rPr lang="en-US" altLang="zh-CN" sz="2400" i="0" dirty="0">
                <a:latin typeface="Times New Roman" pitchFamily="18" charset="0"/>
              </a:rPr>
              <a:t>AI）</a:t>
            </a:r>
            <a:r>
              <a:rPr lang="zh-CN" altLang="en-US" sz="2400" i="0" dirty="0">
                <a:latin typeface="Times New Roman" pitchFamily="18" charset="0"/>
              </a:rPr>
              <a:t>和弱人工智能（</a:t>
            </a:r>
            <a:r>
              <a:rPr lang="en-US" altLang="zh-CN" sz="2400" i="0" dirty="0">
                <a:latin typeface="Times New Roman" pitchFamily="18" charset="0"/>
              </a:rPr>
              <a:t>Soft Artificial Intelligence，</a:t>
            </a:r>
            <a:r>
              <a:rPr lang="zh-CN" altLang="en-US" sz="2400" i="0" dirty="0">
                <a:latin typeface="Times New Roman" pitchFamily="18" charset="0"/>
              </a:rPr>
              <a:t>弱</a:t>
            </a:r>
            <a:r>
              <a:rPr lang="en-US" altLang="zh-CN" sz="2400" i="0" dirty="0">
                <a:latin typeface="Times New Roman" pitchFamily="18" charset="0"/>
              </a:rPr>
              <a:t>AI）</a:t>
            </a:r>
            <a:r>
              <a:rPr lang="zh-CN" altLang="en-US" sz="2400" i="0" dirty="0">
                <a:latin typeface="Times New Roman" pitchFamily="18" charset="0"/>
              </a:rPr>
              <a:t>两个派别。</a:t>
            </a:r>
            <a:r>
              <a:rPr lang="zh-CN" altLang="en-US" i="0" dirty="0">
                <a:effectLst>
                  <a:outerShdw blurRad="38100" dist="38100" dir="2700000" algn="tl">
                    <a:srgbClr val="C0C0C0"/>
                  </a:outerShdw>
                </a:effectLst>
              </a:rPr>
              <a:t> </a:t>
            </a:r>
          </a:p>
          <a:p>
            <a:pPr marL="723900" lvl="1" indent="-266700" algn="just">
              <a:lnSpc>
                <a:spcPct val="160000"/>
              </a:lnSpc>
              <a:buClr>
                <a:srgbClr val="C00000"/>
              </a:buClr>
              <a:buFont typeface="Wingdings" pitchFamily="2" charset="2"/>
              <a:buChar char="n"/>
              <a:defRPr/>
            </a:pPr>
            <a:r>
              <a:rPr lang="eu-ES" altLang="zh-CN" sz="2200" i="0" dirty="0">
                <a:latin typeface="Times New Roman" pitchFamily="18" charset="0"/>
              </a:rPr>
              <a:t> Soft </a:t>
            </a:r>
            <a:r>
              <a:rPr lang="en-US" altLang="zh-CN" sz="2200" i="0" dirty="0">
                <a:latin typeface="Times New Roman" pitchFamily="18" charset="0"/>
              </a:rPr>
              <a:t>AI</a:t>
            </a:r>
            <a:r>
              <a:rPr lang="eu-ES" altLang="zh-CN" sz="2200" i="0" dirty="0">
                <a:latin typeface="Times New Roman" pitchFamily="18" charset="0"/>
              </a:rPr>
              <a:t>：</a:t>
            </a:r>
            <a:r>
              <a:rPr lang="zh-CN" altLang="eu-ES" sz="2200" i="0" dirty="0">
                <a:latin typeface="Times New Roman" pitchFamily="18" charset="0"/>
              </a:rPr>
              <a:t>计算机是一个工具</a:t>
            </a:r>
          </a:p>
          <a:p>
            <a:pPr marL="723900" lvl="1" indent="-266700" algn="just">
              <a:lnSpc>
                <a:spcPct val="160000"/>
              </a:lnSpc>
              <a:buClr>
                <a:srgbClr val="C00000"/>
              </a:buClr>
              <a:buFont typeface="Wingdings" pitchFamily="2" charset="2"/>
              <a:buChar char="n"/>
              <a:defRPr/>
            </a:pPr>
            <a:r>
              <a:rPr lang="zh-CN" altLang="eu-ES" sz="2200" i="0" dirty="0">
                <a:latin typeface="Times New Roman" pitchFamily="18" charset="0"/>
              </a:rPr>
              <a:t> </a:t>
            </a:r>
            <a:r>
              <a:rPr lang="eu-ES" altLang="zh-CN" sz="2200" i="0" dirty="0">
                <a:latin typeface="Times New Roman" pitchFamily="18" charset="0"/>
              </a:rPr>
              <a:t>Strong AI：</a:t>
            </a:r>
            <a:r>
              <a:rPr lang="zh-CN" altLang="eu-ES" sz="2200" i="0" dirty="0">
                <a:latin typeface="Times New Roman" pitchFamily="18" charset="0"/>
              </a:rPr>
              <a:t>不仅是一个工具，而且具有意识</a:t>
            </a:r>
          </a:p>
          <a:p>
            <a:pPr marL="723900" lvl="1" indent="-266700" algn="just">
              <a:lnSpc>
                <a:spcPct val="160000"/>
              </a:lnSpc>
              <a:buClr>
                <a:srgbClr val="C00000"/>
              </a:buClr>
              <a:buFont typeface="Wingdings" pitchFamily="2" charset="2"/>
              <a:buChar char="n"/>
              <a:defRPr/>
            </a:pPr>
            <a:r>
              <a:rPr lang="zh-CN" altLang="eu-ES" sz="2200" i="0" dirty="0">
                <a:latin typeface="Times New Roman" pitchFamily="18" charset="0"/>
              </a:rPr>
              <a:t> “中文屋子”反驳</a:t>
            </a:r>
            <a:r>
              <a:rPr lang="zh-CN" altLang="en-US" sz="2200" i="0" dirty="0"/>
              <a:t>强人工智能</a:t>
            </a:r>
            <a:r>
              <a:rPr lang="en-US" altLang="zh-CN" sz="2200" i="0" dirty="0"/>
              <a:t>(</a:t>
            </a:r>
            <a:r>
              <a:rPr lang="eu-ES" altLang="zh-CN" sz="2200" i="0" dirty="0">
                <a:latin typeface="Times New Roman" pitchFamily="18" charset="0"/>
              </a:rPr>
              <a:t>SAI</a:t>
            </a:r>
            <a:r>
              <a:rPr lang="eu-ES" altLang="zh-CN" sz="2200" i="0" dirty="0"/>
              <a:t>)</a:t>
            </a:r>
            <a:r>
              <a:rPr lang="zh-CN" altLang="eu-ES" sz="2200" i="0" dirty="0">
                <a:latin typeface="Times New Roman" pitchFamily="18" charset="0"/>
              </a:rPr>
              <a:t>观点</a:t>
            </a:r>
          </a:p>
        </p:txBody>
      </p:sp>
    </p:spTree>
  </p:cSld>
  <p:clrMapOvr>
    <a:masterClrMapping/>
  </p:clrMapOvr>
  <p:transition spd="med">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179388" y="87313"/>
            <a:ext cx="8964612" cy="6778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博弈树搜索</a:t>
            </a:r>
            <a:endParaRPr lang="zh-CN" altLang="en-US" sz="2800" smtClean="0"/>
          </a:p>
        </p:txBody>
      </p:sp>
      <p:sp>
        <p:nvSpPr>
          <p:cNvPr id="78851" name="Rectangle 3"/>
          <p:cNvSpPr>
            <a:spLocks noGrp="1" noChangeArrowheads="1"/>
          </p:cNvSpPr>
          <p:nvPr>
            <p:ph type="body" idx="1"/>
          </p:nvPr>
        </p:nvSpPr>
        <p:spPr bwMode="auto">
          <a:xfrm>
            <a:off x="250825" y="1196975"/>
            <a:ext cx="8359775" cy="5127625"/>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zh-CN" altLang="en-US" smtClean="0"/>
              <a:t>所谓双人完备博弈就是两位选手对垒，轮流走步，其中一方完全知道另一方已经走过的棋步以及未来可能的走步，对弈的结果要么是一方赢（另一方输），要么是和局。</a:t>
            </a:r>
          </a:p>
          <a:p>
            <a:pPr lvl="1" algn="just" eaLnBrk="1" hangingPunct="1"/>
            <a:r>
              <a:rPr lang="zh-CN" altLang="en-US" smtClean="0"/>
              <a:t>国际象棋、西洋跳棋、围棋、中国象棋都属于双人完备博弈。</a:t>
            </a:r>
            <a:endParaRPr lang="en-US" altLang="zh-CN" smtClean="0"/>
          </a:p>
          <a:p>
            <a:pPr algn="just" eaLnBrk="1" hangingPunct="1"/>
            <a:endParaRPr lang="en-US" altLang="zh-CN" smtClean="0"/>
          </a:p>
          <a:p>
            <a:pPr algn="just" eaLnBrk="1" hangingPunct="1"/>
            <a:r>
              <a:rPr lang="zh-CN" altLang="en-US" smtClean="0"/>
              <a:t>对于任何一种双人完备博弈，都可以用一个</a:t>
            </a:r>
            <a:r>
              <a:rPr lang="zh-CN" altLang="en-US" smtClean="0">
                <a:solidFill>
                  <a:srgbClr val="FF0000"/>
                </a:solidFill>
              </a:rPr>
              <a:t>博弈树</a:t>
            </a:r>
            <a:r>
              <a:rPr lang="zh-CN" altLang="en-US" smtClean="0"/>
              <a:t>（与或树）来描述，并通过博弈树搜索策略寻找最佳解。</a:t>
            </a:r>
          </a:p>
          <a:p>
            <a:pPr eaLnBrk="1" hangingPunct="1">
              <a:buFont typeface="Wingdings" pitchFamily="2" charset="2"/>
              <a:buNone/>
            </a:pPr>
            <a:endParaRPr lang="zh-CN" altLang="en-US" smtClean="0"/>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250825" y="71438"/>
            <a:ext cx="7461250" cy="62071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博弈树</a:t>
            </a:r>
          </a:p>
        </p:txBody>
      </p:sp>
      <p:sp>
        <p:nvSpPr>
          <p:cNvPr id="217091" name="Rectangle 3"/>
          <p:cNvSpPr>
            <a:spLocks noGrp="1" noChangeArrowheads="1"/>
          </p:cNvSpPr>
          <p:nvPr>
            <p:ph type="body" idx="1"/>
          </p:nvPr>
        </p:nvSpPr>
        <p:spPr>
          <a:xfrm>
            <a:off x="250825" y="1100138"/>
            <a:ext cx="8497888" cy="5805487"/>
          </a:xfrm>
        </p:spPr>
        <p:txBody>
          <a:bodyPr/>
          <a:lstStyle/>
          <a:p>
            <a:pPr algn="just" eaLnBrk="1" hangingPunct="1">
              <a:defRPr/>
            </a:pPr>
            <a:r>
              <a:rPr lang="zh-CN" altLang="en-US" dirty="0" smtClean="0"/>
              <a:t>博弈树类似于问题求解搜索中使用的搜索树。</a:t>
            </a:r>
            <a:endParaRPr lang="en-US" altLang="zh-CN" dirty="0" smtClean="0"/>
          </a:p>
          <a:p>
            <a:pPr marL="781050" lvl="1" indent="-342900" algn="just" eaLnBrk="1" hangingPunct="1">
              <a:defRPr/>
            </a:pPr>
            <a:r>
              <a:rPr lang="zh-CN" altLang="en-US" dirty="0" smtClean="0"/>
              <a:t>搜索树上的第一个结点对应一个棋局，树的分支表示棋的走步，根节点表示棋局的开始，叶节点表示棋局的结束。</a:t>
            </a:r>
            <a:endParaRPr lang="en-US" altLang="zh-CN" dirty="0" smtClean="0"/>
          </a:p>
          <a:p>
            <a:pPr marL="781050" lvl="1" indent="-342900" algn="just" eaLnBrk="1" hangingPunct="1">
              <a:defRPr/>
            </a:pPr>
            <a:r>
              <a:rPr lang="zh-CN" altLang="en-US" dirty="0" smtClean="0"/>
              <a:t>一个棋局的结果可以是赢、输或者和局。</a:t>
            </a:r>
            <a:endParaRPr lang="en-US" altLang="zh-CN" dirty="0" smtClean="0"/>
          </a:p>
          <a:p>
            <a:pPr marL="781050" lvl="1" indent="-342900" algn="just" eaLnBrk="1" hangingPunct="1">
              <a:defRPr/>
            </a:pPr>
            <a:endParaRPr lang="zh-CN" altLang="en-US" dirty="0" smtClean="0"/>
          </a:p>
          <a:p>
            <a:pPr algn="just" eaLnBrk="1" hangingPunct="1">
              <a:defRPr/>
            </a:pPr>
            <a:r>
              <a:rPr lang="zh-CN" altLang="en-US" dirty="0" smtClean="0"/>
              <a:t>博弈树的规模：</a:t>
            </a:r>
          </a:p>
          <a:p>
            <a:pPr lvl="1" algn="just" eaLnBrk="1" hangingPunct="1">
              <a:defRPr/>
            </a:pPr>
            <a:r>
              <a:rPr lang="zh-CN" altLang="en-US" dirty="0" smtClean="0"/>
              <a:t>国际跳棋</a:t>
            </a:r>
            <a:r>
              <a:rPr lang="en-US" altLang="zh-CN" dirty="0" smtClean="0"/>
              <a:t>--10</a:t>
            </a:r>
            <a:r>
              <a:rPr lang="en-US" altLang="zh-CN" baseline="30000" dirty="0" smtClean="0"/>
              <a:t>40</a:t>
            </a:r>
            <a:r>
              <a:rPr lang="zh-CN" altLang="en-US" dirty="0" smtClean="0"/>
              <a:t>个结点</a:t>
            </a:r>
          </a:p>
          <a:p>
            <a:pPr lvl="1" algn="just" eaLnBrk="1" hangingPunct="1">
              <a:defRPr/>
            </a:pPr>
            <a:r>
              <a:rPr lang="zh-CN" altLang="en-US" dirty="0" smtClean="0"/>
              <a:t>国际象棋</a:t>
            </a:r>
            <a:r>
              <a:rPr lang="en-US" altLang="zh-CN" dirty="0" smtClean="0"/>
              <a:t>--10</a:t>
            </a:r>
            <a:r>
              <a:rPr lang="en-US" altLang="zh-CN" baseline="30000" dirty="0" smtClean="0"/>
              <a:t>120</a:t>
            </a:r>
            <a:r>
              <a:rPr lang="zh-CN" altLang="en-US" dirty="0" smtClean="0"/>
              <a:t>个结点（棋局总数）</a:t>
            </a:r>
          </a:p>
          <a:p>
            <a:pPr lvl="1" algn="just" eaLnBrk="1" hangingPunct="1">
              <a:defRPr/>
            </a:pPr>
            <a:r>
              <a:rPr lang="zh-CN" altLang="en-US" dirty="0" smtClean="0"/>
              <a:t>中国象棋</a:t>
            </a:r>
            <a:r>
              <a:rPr lang="en-US" altLang="zh-CN" dirty="0" smtClean="0"/>
              <a:t>--</a:t>
            </a:r>
            <a:r>
              <a:rPr lang="zh-CN" altLang="en-US" dirty="0" smtClean="0"/>
              <a:t>估计有10</a:t>
            </a:r>
            <a:r>
              <a:rPr lang="zh-CN" altLang="en-US" baseline="30000" dirty="0" smtClean="0"/>
              <a:t>160</a:t>
            </a:r>
            <a:r>
              <a:rPr lang="zh-CN" altLang="en-US" dirty="0" smtClean="0"/>
              <a:t>个结点，</a:t>
            </a:r>
          </a:p>
          <a:p>
            <a:pPr lvl="1" algn="just" eaLnBrk="1" hangingPunct="1">
              <a:defRPr/>
            </a:pPr>
            <a:r>
              <a:rPr lang="zh-CN" altLang="en-US" dirty="0" smtClean="0"/>
              <a:t>围棋</a:t>
            </a:r>
            <a:r>
              <a:rPr lang="en-US" altLang="zh-CN" dirty="0" smtClean="0"/>
              <a:t>--</a:t>
            </a:r>
            <a:r>
              <a:rPr lang="zh-CN" altLang="en-US" dirty="0" smtClean="0"/>
              <a:t>盘面状态达10</a:t>
            </a:r>
            <a:r>
              <a:rPr lang="zh-CN" altLang="en-US" baseline="30000" dirty="0" smtClean="0"/>
              <a:t>768</a:t>
            </a:r>
            <a:r>
              <a:rPr lang="zh-CN" altLang="en-US" dirty="0" smtClean="0"/>
              <a:t>。</a:t>
            </a:r>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latin typeface="Arial" pitchFamily="34" charset="0"/>
              </a:rPr>
              <a:t>“</a:t>
            </a:r>
            <a:r>
              <a:rPr lang="zh-CN" altLang="en-US" smtClean="0"/>
              <a:t>井字棋</a:t>
            </a:r>
            <a:r>
              <a:rPr lang="zh-CN" altLang="en-US" smtClean="0">
                <a:latin typeface="Arial" pitchFamily="34" charset="0"/>
              </a:rPr>
              <a:t>”</a:t>
            </a:r>
            <a:r>
              <a:rPr lang="zh-CN" altLang="en-US" smtClean="0"/>
              <a:t>游戏</a:t>
            </a:r>
          </a:p>
        </p:txBody>
      </p:sp>
      <p:sp>
        <p:nvSpPr>
          <p:cNvPr id="80899" name="Rectangle 3"/>
          <p:cNvSpPr>
            <a:spLocks noGrp="1" noChangeArrowheads="1"/>
          </p:cNvSpPr>
          <p:nvPr>
            <p:ph type="body" idx="1"/>
          </p:nvPr>
        </p:nvSpPr>
        <p:spPr bwMode="auto">
          <a:xfrm>
            <a:off x="457200" y="1166813"/>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smtClean="0">
                <a:cs typeface="Times New Roman" pitchFamily="18" charset="0"/>
              </a:rPr>
              <a:t>“井字棋”游戏（又叫“三子棋”），是一款十分经典的益智小游戏。“井字棋”的棋盘很简单，是一个</a:t>
            </a:r>
            <a:r>
              <a:rPr lang="en-US" altLang="zh-CN" sz="2800" smtClean="0">
                <a:cs typeface="Times New Roman" pitchFamily="18" charset="0"/>
              </a:rPr>
              <a:t>3×3</a:t>
            </a:r>
            <a:r>
              <a:rPr lang="zh-CN" altLang="en-US" sz="2800" smtClean="0">
                <a:cs typeface="Times New Roman" pitchFamily="18" charset="0"/>
              </a:rPr>
              <a:t>的格子，很像中国文字中的“井”字，所以得名“井字棋”。</a:t>
            </a:r>
            <a:endParaRPr lang="en-US" altLang="zh-CN" sz="2800" smtClean="0">
              <a:cs typeface="Times New Roman" pitchFamily="18" charset="0"/>
            </a:endParaRPr>
          </a:p>
          <a:p>
            <a:pPr eaLnBrk="1" hangingPunct="1"/>
            <a:endParaRPr lang="zh-CN" altLang="en-US" sz="2800" smtClean="0">
              <a:cs typeface="Times New Roman" pitchFamily="18" charset="0"/>
            </a:endParaRPr>
          </a:p>
          <a:p>
            <a:pPr eaLnBrk="1" hangingPunct="1"/>
            <a:r>
              <a:rPr lang="zh-CN" altLang="en-US" sz="2800" smtClean="0">
                <a:cs typeface="Times New Roman" pitchFamily="18" charset="0"/>
              </a:rPr>
              <a:t>设有九个空格，由</a:t>
            </a:r>
            <a:r>
              <a:rPr lang="en-US" altLang="zh-CN" sz="2800" smtClean="0">
                <a:cs typeface="Times New Roman" pitchFamily="18" charset="0"/>
              </a:rPr>
              <a:t>MAX</a:t>
            </a:r>
            <a:r>
              <a:rPr lang="zh-CN" altLang="en-US" sz="2800" smtClean="0">
                <a:cs typeface="Times New Roman" pitchFamily="18" charset="0"/>
              </a:rPr>
              <a:t>，</a:t>
            </a:r>
            <a:r>
              <a:rPr lang="en-US" altLang="zh-CN" sz="2800" smtClean="0">
                <a:cs typeface="Times New Roman" pitchFamily="18" charset="0"/>
              </a:rPr>
              <a:t>MIN</a:t>
            </a:r>
            <a:r>
              <a:rPr lang="zh-CN" altLang="en-US" sz="2800" smtClean="0">
                <a:cs typeface="Times New Roman" pitchFamily="18" charset="0"/>
              </a:rPr>
              <a:t>二人对弈，轮到谁走棋谁就往空格上放一只自己的棋子，每次一步，谁先使自己的棋子构成“三子成一线”</a:t>
            </a:r>
            <a:r>
              <a:rPr lang="en-US" altLang="zh-CN" sz="2800" smtClean="0">
                <a:cs typeface="Times New Roman" pitchFamily="18" charset="0"/>
              </a:rPr>
              <a:t>(</a:t>
            </a:r>
            <a:r>
              <a:rPr lang="zh-CN" altLang="en-US" sz="2800" smtClean="0">
                <a:cs typeface="Times New Roman" pitchFamily="18" charset="0"/>
              </a:rPr>
              <a:t>同一行或列或对角线全是某人的棋子</a:t>
            </a:r>
            <a:r>
              <a:rPr lang="en-US" altLang="zh-CN" sz="2800" smtClean="0">
                <a:cs typeface="Times New Roman" pitchFamily="18" charset="0"/>
              </a:rPr>
              <a:t>)</a:t>
            </a:r>
            <a:r>
              <a:rPr lang="zh-CN" altLang="en-US" sz="2800" smtClean="0">
                <a:cs typeface="Times New Roman" pitchFamily="18" charset="0"/>
              </a:rPr>
              <a:t>，谁就取得了胜利。 用叉号表示</a:t>
            </a:r>
            <a:r>
              <a:rPr lang="en-US" altLang="zh-CN" sz="2800" smtClean="0">
                <a:cs typeface="Times New Roman" pitchFamily="18" charset="0"/>
              </a:rPr>
              <a:t>MAX</a:t>
            </a:r>
            <a:r>
              <a:rPr lang="zh-CN" altLang="en-US" sz="2800" smtClean="0">
                <a:cs typeface="Times New Roman" pitchFamily="18" charset="0"/>
              </a:rPr>
              <a:t>，用圆圈代表</a:t>
            </a:r>
            <a:r>
              <a:rPr lang="en-US" altLang="zh-CN" sz="2800" smtClean="0">
                <a:cs typeface="Times New Roman" pitchFamily="18" charset="0"/>
              </a:rPr>
              <a:t>MIN</a:t>
            </a:r>
            <a:r>
              <a:rPr lang="zh-CN" altLang="en-US" sz="2800" smtClean="0">
                <a:cs typeface="Times New Roman" pitchFamily="18" charset="0"/>
              </a:rPr>
              <a:t>。</a:t>
            </a:r>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ChangeArrowheads="1"/>
          </p:cNvSpPr>
          <p:nvPr/>
        </p:nvSpPr>
        <p:spPr bwMode="auto">
          <a:xfrm>
            <a:off x="468313" y="1219200"/>
            <a:ext cx="4824412" cy="1195388"/>
          </a:xfrm>
          <a:prstGeom prst="rect">
            <a:avLst/>
          </a:prstGeom>
          <a:noFill/>
          <a:ln w="9525">
            <a:noFill/>
            <a:miter lim="800000"/>
            <a:headEnd/>
            <a:tailEnd/>
          </a:ln>
        </p:spPr>
        <p:txBody>
          <a:bodyPr>
            <a:spAutoFit/>
          </a:bodyPr>
          <a:lstStyle/>
          <a:p>
            <a:pPr algn="just">
              <a:lnSpc>
                <a:spcPct val="160000"/>
              </a:lnSpc>
              <a:buClr>
                <a:srgbClr val="66FF33"/>
              </a:buClr>
            </a:pPr>
            <a:r>
              <a:rPr lang="en-US" altLang="zh-CN" sz="2400" i="0">
                <a:latin typeface="Times New Roman" pitchFamily="18" charset="0"/>
              </a:rPr>
              <a:t>1. </a:t>
            </a:r>
            <a:r>
              <a:rPr lang="zh-CN" altLang="en-US" sz="2400" i="0">
                <a:latin typeface="Times New Roman" pitchFamily="18" charset="0"/>
              </a:rPr>
              <a:t>井字棋例，下一步机器（</a:t>
            </a:r>
            <a:r>
              <a:rPr lang="en-US" altLang="zh-CN" sz="2400" i="0">
                <a:latin typeface="Times New Roman" pitchFamily="18" charset="0"/>
              </a:rPr>
              <a:t>O</a:t>
            </a:r>
            <a:r>
              <a:rPr lang="zh-CN" altLang="en-US" sz="2400" i="0">
                <a:latin typeface="Times New Roman" pitchFamily="18" charset="0"/>
              </a:rPr>
              <a:t>）走，定义搜索树，局部到底 </a:t>
            </a:r>
            <a:r>
              <a:rPr lang="en-US" altLang="zh-CN" sz="2400" i="0">
                <a:latin typeface="Times New Roman" pitchFamily="18" charset="0"/>
              </a:rPr>
              <a:t>(</a:t>
            </a:r>
            <a:r>
              <a:rPr lang="zh-CN" altLang="en-US" sz="2400" i="0">
                <a:latin typeface="Times New Roman" pitchFamily="18" charset="0"/>
              </a:rPr>
              <a:t>叶节点</a:t>
            </a:r>
            <a:r>
              <a:rPr lang="en-US" altLang="zh-CN" sz="2400" i="0">
                <a:latin typeface="Times New Roman" pitchFamily="18" charset="0"/>
              </a:rPr>
              <a:t>)</a:t>
            </a:r>
            <a:endParaRPr lang="zh-CN" altLang="eu-ES" sz="2400" i="0">
              <a:latin typeface="Times New Roman" pitchFamily="18" charset="0"/>
            </a:endParaRPr>
          </a:p>
        </p:txBody>
      </p:sp>
      <p:sp>
        <p:nvSpPr>
          <p:cNvPr id="199685" name="Rectangle 5"/>
          <p:cNvSpPr>
            <a:spLocks noChangeArrowheads="1"/>
          </p:cNvSpPr>
          <p:nvPr/>
        </p:nvSpPr>
        <p:spPr bwMode="auto">
          <a:xfrm>
            <a:off x="395288" y="3141663"/>
            <a:ext cx="5545137" cy="3240087"/>
          </a:xfrm>
          <a:prstGeom prst="rect">
            <a:avLst/>
          </a:prstGeom>
          <a:noFill/>
          <a:ln w="9525">
            <a:noFill/>
            <a:miter lim="800000"/>
            <a:headEnd/>
            <a:tailEnd/>
          </a:ln>
        </p:spPr>
        <p:txBody>
          <a:bodyPr/>
          <a:lstStyle/>
          <a:p>
            <a:pPr algn="just">
              <a:lnSpc>
                <a:spcPct val="120000"/>
              </a:lnSpc>
              <a:buClr>
                <a:srgbClr val="66FF33"/>
              </a:buClr>
            </a:pPr>
            <a:r>
              <a:rPr lang="zh-CN" altLang="en-US" sz="2400" i="0">
                <a:latin typeface="Times New Roman" pitchFamily="18" charset="0"/>
              </a:rPr>
              <a:t> </a:t>
            </a:r>
            <a:r>
              <a:rPr lang="en-US" altLang="zh-CN" sz="2400" i="0">
                <a:latin typeface="Times New Roman" pitchFamily="18" charset="0"/>
              </a:rPr>
              <a:t>2. </a:t>
            </a:r>
            <a:r>
              <a:rPr lang="zh-CN" altLang="en-US" sz="2400" i="0">
                <a:latin typeface="Times New Roman" pitchFamily="18" charset="0"/>
              </a:rPr>
              <a:t>在汉诺塔中，</a:t>
            </a:r>
          </a:p>
          <a:p>
            <a:pPr algn="just">
              <a:lnSpc>
                <a:spcPct val="120000"/>
              </a:lnSpc>
              <a:buClr>
                <a:srgbClr val="66FF33"/>
              </a:buClr>
            </a:pPr>
            <a:r>
              <a:rPr lang="zh-CN" altLang="en-US" sz="2400" i="0">
                <a:latin typeface="Times New Roman" pitchFamily="18" charset="0"/>
              </a:rPr>
              <a:t>    </a:t>
            </a:r>
            <a:r>
              <a:rPr lang="en-US" altLang="zh-CN" sz="2400" i="0">
                <a:latin typeface="Times New Roman" pitchFamily="18" charset="0"/>
              </a:rPr>
              <a:t>1)  </a:t>
            </a:r>
            <a:r>
              <a:rPr lang="zh-CN" altLang="en-US" sz="2400" i="0">
                <a:latin typeface="Times New Roman" pitchFamily="18" charset="0"/>
              </a:rPr>
              <a:t>先把最小的盘移到</a:t>
            </a:r>
            <a:r>
              <a:rPr lang="en-US" altLang="zh-CN" sz="2400" i="0">
                <a:latin typeface="Times New Roman" pitchFamily="18" charset="0"/>
              </a:rPr>
              <a:t>B;</a:t>
            </a:r>
          </a:p>
          <a:p>
            <a:pPr algn="just">
              <a:lnSpc>
                <a:spcPct val="120000"/>
              </a:lnSpc>
              <a:buClr>
                <a:srgbClr val="66FF33"/>
              </a:buClr>
            </a:pPr>
            <a:r>
              <a:rPr lang="en-US" altLang="zh-CN" sz="2400" i="0">
                <a:latin typeface="Times New Roman" pitchFamily="18" charset="0"/>
              </a:rPr>
              <a:t>    2)  </a:t>
            </a:r>
            <a:r>
              <a:rPr lang="zh-CN" altLang="en-US" sz="2400" i="0">
                <a:latin typeface="Times New Roman" pitchFamily="18" charset="0"/>
              </a:rPr>
              <a:t>调用</a:t>
            </a:r>
            <a:r>
              <a:rPr lang="en-US" altLang="zh-CN" sz="2400" i="0">
                <a:latin typeface="Times New Roman" pitchFamily="18" charset="0"/>
              </a:rPr>
              <a:t>63</a:t>
            </a:r>
            <a:r>
              <a:rPr lang="zh-CN" altLang="en-US" sz="2400" i="0">
                <a:latin typeface="Times New Roman" pitchFamily="18" charset="0"/>
              </a:rPr>
              <a:t>个盘的移动过程，移到</a:t>
            </a:r>
            <a:r>
              <a:rPr lang="en-US" altLang="zh-CN" sz="2400" i="0">
                <a:latin typeface="Times New Roman" pitchFamily="18" charset="0"/>
              </a:rPr>
              <a:t>C;</a:t>
            </a:r>
          </a:p>
          <a:p>
            <a:pPr algn="just">
              <a:lnSpc>
                <a:spcPct val="120000"/>
              </a:lnSpc>
              <a:buClr>
                <a:srgbClr val="66FF33"/>
              </a:buClr>
            </a:pPr>
            <a:r>
              <a:rPr lang="en-US" altLang="zh-CN" sz="2400" i="0">
                <a:latin typeface="Times New Roman" pitchFamily="18" charset="0"/>
              </a:rPr>
              <a:t>    3)  </a:t>
            </a:r>
            <a:r>
              <a:rPr lang="zh-CN" altLang="en-US" sz="2400" i="0">
                <a:latin typeface="Times New Roman" pitchFamily="18" charset="0"/>
              </a:rPr>
              <a:t>把</a:t>
            </a:r>
            <a:r>
              <a:rPr lang="en-US" altLang="zh-CN" sz="2400" i="0">
                <a:latin typeface="Times New Roman" pitchFamily="18" charset="0"/>
              </a:rPr>
              <a:t>B</a:t>
            </a:r>
            <a:r>
              <a:rPr lang="zh-CN" altLang="en-US" sz="2400" i="0">
                <a:latin typeface="Times New Roman" pitchFamily="18" charset="0"/>
              </a:rPr>
              <a:t>中的小盘移到</a:t>
            </a:r>
            <a:r>
              <a:rPr lang="en-US" altLang="zh-CN" sz="2400" i="0">
                <a:latin typeface="Times New Roman" pitchFamily="18" charset="0"/>
              </a:rPr>
              <a:t>C</a:t>
            </a:r>
            <a:r>
              <a:rPr lang="zh-CN" altLang="en-US" sz="2400" i="0">
                <a:latin typeface="Times New Roman" pitchFamily="18" charset="0"/>
              </a:rPr>
              <a:t>。</a:t>
            </a:r>
            <a:endParaRPr lang="en-US" altLang="zh-CN" sz="2400" i="0">
              <a:latin typeface="Times New Roman" pitchFamily="18" charset="0"/>
            </a:endParaRPr>
          </a:p>
          <a:p>
            <a:pPr algn="just">
              <a:lnSpc>
                <a:spcPct val="120000"/>
              </a:lnSpc>
              <a:buClr>
                <a:srgbClr val="66FF33"/>
              </a:buClr>
            </a:pPr>
            <a:r>
              <a:rPr lang="zh-CN" altLang="en-US" sz="2400" i="0">
                <a:latin typeface="Times New Roman" pitchFamily="18" charset="0"/>
              </a:rPr>
              <a:t>则</a:t>
            </a:r>
            <a:r>
              <a:rPr lang="en-US" altLang="zh-CN" i="0"/>
              <a:t>h(n)=h(n-1)+2</a:t>
            </a:r>
            <a:r>
              <a:rPr lang="zh-CN" altLang="en-US" i="0"/>
              <a:t>； </a:t>
            </a:r>
            <a:r>
              <a:rPr lang="en-US" altLang="zh-CN" i="0"/>
              <a:t>h(n)=2n</a:t>
            </a:r>
          </a:p>
          <a:p>
            <a:pPr algn="just">
              <a:lnSpc>
                <a:spcPct val="120000"/>
              </a:lnSpc>
              <a:buClr>
                <a:srgbClr val="66FF33"/>
              </a:buClr>
            </a:pPr>
            <a:r>
              <a:rPr lang="zh-CN" altLang="en-US" i="0"/>
              <a:t> </a:t>
            </a:r>
            <a:r>
              <a:rPr lang="zh-CN" altLang="en-US" sz="2400" i="0"/>
              <a:t>算法时间复杂度为</a:t>
            </a:r>
            <a:r>
              <a:rPr lang="en-US" altLang="zh-CN" sz="2400" i="0"/>
              <a:t>O</a:t>
            </a:r>
            <a:r>
              <a:rPr lang="zh-CN" altLang="en-US" sz="2400" i="0"/>
              <a:t>（</a:t>
            </a:r>
            <a:r>
              <a:rPr lang="en-US" altLang="zh-CN" sz="2400" i="0"/>
              <a:t>n</a:t>
            </a:r>
            <a:r>
              <a:rPr lang="zh-CN" altLang="en-US" sz="2400" i="0"/>
              <a:t>）。</a:t>
            </a:r>
          </a:p>
          <a:p>
            <a:pPr algn="just">
              <a:lnSpc>
                <a:spcPct val="120000"/>
              </a:lnSpc>
              <a:buClr>
                <a:srgbClr val="66FF33"/>
              </a:buClr>
            </a:pPr>
            <a:r>
              <a:rPr lang="zh-CN" altLang="en-US" sz="2400" i="0"/>
              <a:t> 上述分析有问题吗？</a:t>
            </a:r>
            <a:endParaRPr lang="zh-CN" altLang="eu-ES" sz="2400" i="0"/>
          </a:p>
        </p:txBody>
      </p:sp>
      <p:graphicFrame>
        <p:nvGraphicFramePr>
          <p:cNvPr id="81924" name="Object 6"/>
          <p:cNvGraphicFramePr>
            <a:graphicFrameLocks noChangeAspect="1"/>
          </p:cNvGraphicFramePr>
          <p:nvPr/>
        </p:nvGraphicFramePr>
        <p:xfrm>
          <a:off x="5724525" y="1196975"/>
          <a:ext cx="2952750" cy="2089150"/>
        </p:xfrm>
        <a:graphic>
          <a:graphicData uri="http://schemas.openxmlformats.org/presentationml/2006/ole">
            <p:oleObj spid="_x0000_s81924" name="Picture2" r:id="rId4" imgW="1620012" imgH="981456" progId="Word.Picture.8">
              <p:embed/>
            </p:oleObj>
          </a:graphicData>
        </a:graphic>
      </p:graphicFrame>
      <p:sp>
        <p:nvSpPr>
          <p:cNvPr id="81925" name="Rectangle 7"/>
          <p:cNvSpPr>
            <a:spLocks noChangeArrowheads="1"/>
          </p:cNvSpPr>
          <p:nvPr/>
        </p:nvSpPr>
        <p:spPr bwMode="auto">
          <a:xfrm>
            <a:off x="250825" y="173038"/>
            <a:ext cx="3600450" cy="646112"/>
          </a:xfrm>
          <a:prstGeom prst="rect">
            <a:avLst/>
          </a:prstGeom>
          <a:noFill/>
          <a:ln w="9525">
            <a:noFill/>
            <a:miter lim="800000"/>
            <a:headEnd/>
            <a:tailEnd/>
          </a:ln>
        </p:spPr>
        <p:txBody>
          <a:bodyPr>
            <a:spAutoFit/>
          </a:bodyPr>
          <a:lstStyle/>
          <a:p>
            <a:pPr marL="0" lvl="4" eaLnBrk="1" hangingPunct="1">
              <a:buFont typeface="Wingdings" pitchFamily="2" charset="2"/>
              <a:buNone/>
            </a:pPr>
            <a:r>
              <a:rPr lang="zh-CN" altLang="en-US" sz="3600" i="0">
                <a:latin typeface="黑体" pitchFamily="49" charset="-122"/>
                <a:ea typeface="黑体" pitchFamily="49" charset="-122"/>
              </a:rPr>
              <a:t>思考题</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685"/>
                                        </p:tgtEl>
                                        <p:attrNameLst>
                                          <p:attrName>style.visibility</p:attrName>
                                        </p:attrNameLst>
                                      </p:cBhvr>
                                      <p:to>
                                        <p:strVal val="visible"/>
                                      </p:to>
                                    </p:set>
                                    <p:animEffect transition="in" filter="fade">
                                      <p:cBhvr>
                                        <p:cTn id="7" dur="500"/>
                                        <p:tgtEl>
                                          <p:spTgt spid="19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342900" indent="-342900"/>
            <a:r>
              <a:rPr lang="zh-CN" altLang="en-US" smtClean="0"/>
              <a:t>思考题</a:t>
            </a:r>
          </a:p>
        </p:txBody>
      </p:sp>
      <p:sp>
        <p:nvSpPr>
          <p:cNvPr id="83971" name="内容占位符 2"/>
          <p:cNvSpPr>
            <a:spLocks noGrp="1"/>
          </p:cNvSpPr>
          <p:nvPr>
            <p:ph idx="1"/>
          </p:nvPr>
        </p:nvSpPr>
        <p:spPr bwMode="auto">
          <a:xfrm>
            <a:off x="179388" y="1325563"/>
            <a:ext cx="8785225" cy="5472112"/>
          </a:xfrm>
          <a:noFill/>
          <a:ln>
            <a:miter lim="800000"/>
            <a:headEnd/>
            <a:tailEnd/>
          </a:ln>
        </p:spPr>
        <p:txBody>
          <a:bodyPr vert="horz" wrap="square" lIns="91440" tIns="45720" rIns="91440" bIns="45720" numCol="1" anchor="t" anchorCtr="0" compatLnSpc="1">
            <a:prstTxWarp prst="textNoShape">
              <a:avLst/>
            </a:prstTxWarp>
          </a:bodyPr>
          <a:lstStyle/>
          <a:p>
            <a:r>
              <a:rPr lang="zh-CN" altLang="zh-CN" sz="2400" smtClean="0">
                <a:cs typeface="Times New Roman" pitchFamily="18" charset="0"/>
              </a:rPr>
              <a:t>赛纳河流经巴黎的这一段河中有两个岛，河岸与岛间架设了</a:t>
            </a:r>
            <a:r>
              <a:rPr lang="en-US" altLang="zh-CN" sz="2400" smtClean="0">
                <a:cs typeface="Times New Roman" pitchFamily="18" charset="0"/>
              </a:rPr>
              <a:t>15</a:t>
            </a:r>
            <a:r>
              <a:rPr lang="zh-CN" altLang="zh-CN" sz="2400" smtClean="0">
                <a:cs typeface="Times New Roman" pitchFamily="18" charset="0"/>
              </a:rPr>
              <a:t>座桥</a:t>
            </a:r>
            <a:r>
              <a:rPr lang="zh-CN" altLang="en-US" sz="2400" smtClean="0">
                <a:cs typeface="Times New Roman" pitchFamily="18" charset="0"/>
              </a:rPr>
              <a:t>，</a:t>
            </a:r>
            <a:r>
              <a:rPr lang="zh-CN" altLang="zh-CN" sz="2400" smtClean="0">
                <a:cs typeface="Times New Roman" pitchFamily="18" charset="0"/>
              </a:rPr>
              <a:t>如下图所示。问：</a:t>
            </a:r>
          </a:p>
          <a:p>
            <a:pPr>
              <a:buFont typeface="Wingdings" pitchFamily="2" charset="2"/>
              <a:buNone/>
            </a:pPr>
            <a:r>
              <a:rPr lang="en-US" altLang="zh-CN" sz="2400" smtClean="0">
                <a:cs typeface="Times New Roman" pitchFamily="18" charset="0"/>
              </a:rPr>
              <a:t>   </a:t>
            </a:r>
            <a:r>
              <a:rPr lang="zh-CN" altLang="zh-CN" sz="2400" smtClean="0">
                <a:cs typeface="Times New Roman" pitchFamily="18" charset="0"/>
              </a:rPr>
              <a:t>（</a:t>
            </a:r>
            <a:r>
              <a:rPr lang="en-US" altLang="zh-CN" sz="2400" smtClean="0">
                <a:cs typeface="Times New Roman" pitchFamily="18" charset="0"/>
              </a:rPr>
              <a:t>l</a:t>
            </a:r>
            <a:r>
              <a:rPr lang="zh-CN" altLang="zh-CN" sz="2400" smtClean="0">
                <a:cs typeface="Times New Roman" pitchFamily="18" charset="0"/>
              </a:rPr>
              <a:t>）能否从某地出发，经过这</a:t>
            </a:r>
            <a:r>
              <a:rPr lang="en-US" altLang="zh-CN" sz="2400" smtClean="0">
                <a:cs typeface="Times New Roman" pitchFamily="18" charset="0"/>
              </a:rPr>
              <a:t>15</a:t>
            </a:r>
            <a:r>
              <a:rPr lang="zh-CN" altLang="zh-CN" sz="2400" smtClean="0">
                <a:cs typeface="Times New Roman" pitchFamily="18" charset="0"/>
              </a:rPr>
              <a:t>座桥各一次后再回到出发点？</a:t>
            </a:r>
            <a:r>
              <a:rPr lang="en-US" altLang="zh-CN" sz="2400" smtClean="0">
                <a:cs typeface="Times New Roman" pitchFamily="18" charset="0"/>
              </a:rPr>
              <a:t> </a:t>
            </a:r>
            <a:endParaRPr lang="zh-CN" altLang="zh-CN" sz="2400" smtClean="0">
              <a:cs typeface="Times New Roman" pitchFamily="18" charset="0"/>
            </a:endParaRPr>
          </a:p>
          <a:p>
            <a:pPr>
              <a:buFont typeface="Wingdings" pitchFamily="2" charset="2"/>
              <a:buNone/>
            </a:pPr>
            <a:r>
              <a:rPr lang="en-US" altLang="zh-CN" sz="2400" smtClean="0">
                <a:cs typeface="Times New Roman" pitchFamily="18" charset="0"/>
              </a:rPr>
              <a:t>   </a:t>
            </a:r>
            <a:r>
              <a:rPr lang="zh-CN" altLang="zh-CN" sz="2400" smtClean="0">
                <a:cs typeface="Times New Roman" pitchFamily="18" charset="0"/>
              </a:rPr>
              <a:t>（</a:t>
            </a:r>
            <a:r>
              <a:rPr lang="en-US" altLang="zh-CN" sz="2400" smtClean="0">
                <a:cs typeface="Times New Roman" pitchFamily="18" charset="0"/>
              </a:rPr>
              <a:t>2</a:t>
            </a:r>
            <a:r>
              <a:rPr lang="zh-CN" altLang="zh-CN" sz="2400" smtClean="0">
                <a:cs typeface="Times New Roman" pitchFamily="18" charset="0"/>
              </a:rPr>
              <a:t>）若不要求回到出发点，能否在一次散步中，穿过所有的桥各一次？若可以，请把路径写出。</a:t>
            </a:r>
            <a:r>
              <a:rPr lang="en-US" altLang="zh-CN" sz="2400" smtClean="0">
                <a:cs typeface="Times New Roman" pitchFamily="18" charset="0"/>
              </a:rPr>
              <a:t> </a:t>
            </a:r>
            <a:endParaRPr lang="zh-CN" altLang="zh-CN" sz="2400" smtClean="0">
              <a:cs typeface="Times New Roman" pitchFamily="18" charset="0"/>
            </a:endParaRPr>
          </a:p>
        </p:txBody>
      </p:sp>
      <p:pic>
        <p:nvPicPr>
          <p:cNvPr id="83972" name="Picture 2" descr="tff"/>
          <p:cNvPicPr>
            <a:picLocks noChangeAspect="1" noChangeArrowheads="1"/>
          </p:cNvPicPr>
          <p:nvPr/>
        </p:nvPicPr>
        <p:blipFill>
          <a:blip r:embed="rId3" cstate="print"/>
          <a:srcRect/>
          <a:stretch>
            <a:fillRect/>
          </a:stretch>
        </p:blipFill>
        <p:spPr bwMode="auto">
          <a:xfrm>
            <a:off x="1104900" y="3611563"/>
            <a:ext cx="7272338" cy="3024187"/>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4294967295"/>
          </p:nvPr>
        </p:nvSpPr>
        <p:spPr bwMode="auto">
          <a:xfrm>
            <a:off x="6553200" y="6245225"/>
            <a:ext cx="2289175" cy="476250"/>
          </a:xfrm>
          <a:prstGeom prst="rect">
            <a:avLst/>
          </a:prstGeom>
          <a:noFill/>
          <a:ln>
            <a:miter lim="800000"/>
            <a:headEnd/>
            <a:tailEnd/>
          </a:ln>
        </p:spPr>
        <p:txBody>
          <a:bodyPr/>
          <a:lstStyle/>
          <a:p>
            <a:pPr eaLnBrk="1" hangingPunct="1"/>
            <a:fld id="{F4A582CC-8AB1-4CE8-B536-B7B5DA226F6D}" type="slidenum">
              <a:rPr lang="zh-CN" altLang="en-US"/>
              <a:pPr eaLnBrk="1" hangingPunct="1"/>
              <a:t>5</a:t>
            </a:fld>
            <a:endParaRPr lang="en-US" altLang="zh-CN"/>
          </a:p>
        </p:txBody>
      </p:sp>
      <p:sp>
        <p:nvSpPr>
          <p:cNvPr id="8" name="Text Box 16"/>
          <p:cNvSpPr txBox="1">
            <a:spLocks noChangeArrowheads="1"/>
          </p:cNvSpPr>
          <p:nvPr/>
        </p:nvSpPr>
        <p:spPr bwMode="auto">
          <a:xfrm>
            <a:off x="163513" y="0"/>
            <a:ext cx="5013325" cy="83026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典型科学问题求解</a:t>
            </a:r>
            <a:endParaRPr lang="en-US" altLang="zh-CN" i="0" dirty="0">
              <a:solidFill>
                <a:schemeClr val="accent6"/>
              </a:solidFill>
              <a:latin typeface="Arial" charset="0"/>
              <a:ea typeface="华文中宋" pitchFamily="2" charset="-122"/>
            </a:endParaRPr>
          </a:p>
          <a:p>
            <a:pPr eaLnBrk="1" hangingPunct="1">
              <a:lnSpc>
                <a:spcPct val="120000"/>
              </a:lnSpc>
              <a:defRPr/>
            </a:pPr>
            <a:r>
              <a:rPr lang="en-US" altLang="zh-CN" i="0" dirty="0">
                <a:solidFill>
                  <a:schemeClr val="accent6"/>
                </a:solidFill>
                <a:latin typeface="Arial" charset="0"/>
                <a:ea typeface="华文中宋" pitchFamily="2" charset="-122"/>
              </a:rPr>
              <a:t>(3)</a:t>
            </a:r>
            <a:r>
              <a:rPr lang="zh-CN" altLang="en-US" i="0" dirty="0">
                <a:solidFill>
                  <a:schemeClr val="accent6"/>
                </a:solidFill>
                <a:latin typeface="Arial" charset="0"/>
                <a:ea typeface="华文中宋" pitchFamily="2" charset="-122"/>
              </a:rPr>
              <a:t>科学问题的复杂度度量</a:t>
            </a:r>
            <a:r>
              <a:rPr lang="en-US" altLang="zh-CN" i="0" dirty="0">
                <a:solidFill>
                  <a:schemeClr val="accent6"/>
                </a:solidFill>
                <a:latin typeface="Arial" charset="0"/>
                <a:ea typeface="华文中宋" pitchFamily="2" charset="-122"/>
              </a:rPr>
              <a:t>- </a:t>
            </a:r>
            <a:r>
              <a:rPr lang="zh-CN" altLang="en-US" i="0" dirty="0">
                <a:solidFill>
                  <a:schemeClr val="accent6"/>
                </a:solidFill>
                <a:latin typeface="Arial" charset="0"/>
                <a:ea typeface="华文中宋" pitchFamily="2" charset="-122"/>
              </a:rPr>
              <a:t>算法空间复杂度</a:t>
            </a:r>
            <a:endParaRPr lang="en-US" altLang="zh-CN" i="0" dirty="0">
              <a:solidFill>
                <a:schemeClr val="accent6"/>
              </a:solidFill>
              <a:latin typeface="Arial" charset="0"/>
              <a:ea typeface="华文中宋" pitchFamily="2" charset="-122"/>
            </a:endParaRPr>
          </a:p>
        </p:txBody>
      </p:sp>
      <p:sp>
        <p:nvSpPr>
          <p:cNvPr id="11" name="Rectangle 3"/>
          <p:cNvSpPr txBox="1">
            <a:spLocks noRot="1" noChangeArrowheads="1"/>
          </p:cNvSpPr>
          <p:nvPr/>
        </p:nvSpPr>
        <p:spPr>
          <a:xfrm>
            <a:off x="301625" y="2073275"/>
            <a:ext cx="8540750" cy="2178050"/>
          </a:xfrm>
          <a:prstGeom prst="rect">
            <a:avLst/>
          </a:prstGeom>
        </p:spPr>
        <p:txBody>
          <a:bodyPr/>
          <a:lstStyle/>
          <a:p>
            <a:pPr marL="342900" indent="-342900" eaLnBrk="1" hangingPunct="1">
              <a:spcBef>
                <a:spcPct val="20000"/>
              </a:spcBef>
              <a:buFontTx/>
              <a:buChar char="•"/>
              <a:defRPr/>
            </a:pPr>
            <a:r>
              <a:rPr lang="zh-CN" altLang="en-US" sz="2400" i="0" kern="0" dirty="0">
                <a:latin typeface="+mn-lt"/>
                <a:ea typeface="+mn-ea"/>
              </a:rPr>
              <a:t>空间复杂度是指算法在计算机内执行时所需存储空间的度量。记作</a:t>
            </a:r>
            <a:r>
              <a:rPr lang="en-US" altLang="zh-CN" sz="2400" i="0" kern="0" dirty="0">
                <a:latin typeface="+mn-lt"/>
                <a:ea typeface="+mn-ea"/>
              </a:rPr>
              <a:t>: </a:t>
            </a:r>
          </a:p>
          <a:p>
            <a:pPr marL="342900" indent="-342900" eaLnBrk="1" hangingPunct="1">
              <a:spcBef>
                <a:spcPct val="20000"/>
              </a:spcBef>
              <a:buFont typeface="Wingdings 2" pitchFamily="18" charset="2"/>
              <a:buNone/>
              <a:defRPr/>
            </a:pPr>
            <a:r>
              <a:rPr lang="zh-CN" altLang="en-US" sz="2400" i="0" kern="0" dirty="0">
                <a:latin typeface="+mn-lt"/>
                <a:ea typeface="+mn-ea"/>
              </a:rPr>
              <a:t>  　　</a:t>
            </a:r>
            <a:r>
              <a:rPr lang="en-US" altLang="zh-CN" sz="2400" i="0" kern="0" dirty="0">
                <a:latin typeface="+mn-lt"/>
                <a:ea typeface="+mn-ea"/>
              </a:rPr>
              <a:t>S(n)=O(f(n)) </a:t>
            </a:r>
            <a:endParaRPr lang="zh-CN" altLang="en-US" sz="2400" i="0" kern="0" dirty="0">
              <a:latin typeface="+mn-lt"/>
              <a:ea typeface="+mn-ea"/>
            </a:endParaRPr>
          </a:p>
        </p:txBody>
      </p:sp>
      <p:sp>
        <p:nvSpPr>
          <p:cNvPr id="12293" name="Rectangle 2"/>
          <p:cNvSpPr>
            <a:spLocks noGrp="1" noRot="1" noChangeArrowheads="1"/>
          </p:cNvSpPr>
          <p:nvPr>
            <p:ph type="title"/>
          </p:nvPr>
        </p:nvSpPr>
        <p:spPr bwMode="auto">
          <a:xfrm>
            <a:off x="301625" y="1371600"/>
            <a:ext cx="854075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400" b="1" smtClean="0"/>
              <a:t>算法的空间复杂度（</a:t>
            </a:r>
            <a:r>
              <a:rPr lang="en-US" altLang="zh-CN" sz="2400" b="1" smtClean="0"/>
              <a:t>Space  complexity </a:t>
            </a:r>
            <a:r>
              <a:rPr lang="zh-CN" altLang="en-US" sz="2400" b="1" smtClean="0"/>
              <a:t>）</a:t>
            </a: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思考题</a:t>
            </a:r>
          </a:p>
        </p:txBody>
      </p:sp>
      <p:sp>
        <p:nvSpPr>
          <p:cNvPr id="86019" name="内容占位符 2"/>
          <p:cNvSpPr>
            <a:spLocks noGrp="1"/>
          </p:cNvSpPr>
          <p:nvPr>
            <p:ph idx="1"/>
          </p:nvPr>
        </p:nvSpPr>
        <p:spPr bwMode="auto">
          <a:xfrm>
            <a:off x="457200" y="1327150"/>
            <a:ext cx="8229600" cy="4525963"/>
          </a:xfrm>
          <a:noFill/>
          <a:ln>
            <a:miter lim="800000"/>
            <a:headEnd/>
            <a:tailEnd/>
          </a:ln>
        </p:spPr>
        <p:txBody>
          <a:bodyPr vert="horz" wrap="square" lIns="91440" tIns="45720" rIns="91440" bIns="45720" numCol="1" anchor="t" anchorCtr="0" compatLnSpc="1">
            <a:prstTxWarp prst="textNoShape">
              <a:avLst/>
            </a:prstTxWarp>
          </a:bodyPr>
          <a:lstStyle/>
          <a:p>
            <a:r>
              <a:rPr lang="zh-CN" altLang="zh-CN" smtClean="0"/>
              <a:t>判断下列图中，哪个存在欧拉路径，哪个存在欧拉回路。</a:t>
            </a:r>
          </a:p>
          <a:p>
            <a:endParaRPr lang="zh-CN" altLang="en-US" smtClean="0"/>
          </a:p>
        </p:txBody>
      </p:sp>
      <p:pic>
        <p:nvPicPr>
          <p:cNvPr id="86020" name="Picture 2" descr="d"/>
          <p:cNvPicPr>
            <a:picLocks noChangeAspect="1" noChangeArrowheads="1"/>
          </p:cNvPicPr>
          <p:nvPr/>
        </p:nvPicPr>
        <p:blipFill>
          <a:blip r:embed="rId3" cstate="print"/>
          <a:srcRect/>
          <a:stretch>
            <a:fillRect/>
          </a:stretch>
        </p:blipFill>
        <p:spPr bwMode="auto">
          <a:xfrm>
            <a:off x="755650" y="2349500"/>
            <a:ext cx="7488238" cy="40179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思考题</a:t>
            </a:r>
          </a:p>
        </p:txBody>
      </p:sp>
      <p:sp>
        <p:nvSpPr>
          <p:cNvPr id="88067"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zh-CN" smtClean="0"/>
              <a:t>判断下列图中，哪个存在哈密尔顿回路</a:t>
            </a:r>
          </a:p>
          <a:p>
            <a:endParaRPr lang="zh-CN" altLang="en-US" smtClean="0"/>
          </a:p>
        </p:txBody>
      </p:sp>
      <p:pic>
        <p:nvPicPr>
          <p:cNvPr id="88068" name="Picture 2" descr="edee"/>
          <p:cNvPicPr>
            <a:picLocks noChangeAspect="1" noChangeArrowheads="1"/>
          </p:cNvPicPr>
          <p:nvPr/>
        </p:nvPicPr>
        <p:blipFill>
          <a:blip r:embed="rId3" cstate="print"/>
          <a:srcRect/>
          <a:stretch>
            <a:fillRect/>
          </a:stretch>
        </p:blipFill>
        <p:spPr bwMode="auto">
          <a:xfrm>
            <a:off x="755650" y="2133600"/>
            <a:ext cx="7570788" cy="396081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思考题</a:t>
            </a:r>
          </a:p>
        </p:txBody>
      </p:sp>
      <p:sp>
        <p:nvSpPr>
          <p:cNvPr id="90115"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zh-CN" smtClean="0"/>
              <a:t>对于本质上可以进行并行计算的特定问题（如</a:t>
            </a:r>
            <a:r>
              <a:rPr lang="en-US" altLang="zh-CN" smtClean="0"/>
              <a:t>Google</a:t>
            </a:r>
            <a:r>
              <a:rPr lang="zh-CN" altLang="zh-CN" smtClean="0"/>
              <a:t>的搜索引擎，其计算本质上是并行的，该引擎可以在不同的处理器上运行不同的查询），阿姆达尔定律对这类问题适用吗？</a:t>
            </a:r>
            <a:endParaRPr lang="zh-CN" altLang="en-US" smtClean="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95288" y="1125538"/>
            <a:ext cx="4343400" cy="427037"/>
          </a:xfrm>
          <a:prstGeom prst="rect">
            <a:avLst/>
          </a:prstGeom>
          <a:noFill/>
          <a:ln w="9525">
            <a:noFill/>
            <a:miter lim="800000"/>
            <a:headEnd/>
            <a:tailEnd/>
          </a:ln>
        </p:spPr>
        <p:txBody>
          <a:bodyPr>
            <a:spAutoFit/>
          </a:bodyPr>
          <a:lstStyle/>
          <a:p>
            <a:pPr algn="just" eaLnBrk="1" hangingPunct="1">
              <a:lnSpc>
                <a:spcPct val="120000"/>
              </a:lnSpc>
            </a:pPr>
            <a:r>
              <a:rPr lang="zh-CN" altLang="en-US" i="0">
                <a:latin typeface="Times New Roman" pitchFamily="18" charset="0"/>
              </a:rPr>
              <a:t>例：配袜子（</a:t>
            </a:r>
            <a:r>
              <a:rPr lang="en-US" altLang="zh-CN" i="0">
                <a:latin typeface="Times New Roman" pitchFamily="18" charset="0"/>
              </a:rPr>
              <a:t>n</a:t>
            </a:r>
            <a:r>
              <a:rPr lang="zh-CN" altLang="en-US" i="0">
                <a:latin typeface="Times New Roman" pitchFamily="18" charset="0"/>
              </a:rPr>
              <a:t>双）</a:t>
            </a:r>
          </a:p>
        </p:txBody>
      </p:sp>
      <p:sp>
        <p:nvSpPr>
          <p:cNvPr id="13315" name="Rectangle 3"/>
          <p:cNvSpPr>
            <a:spLocks noChangeArrowheads="1"/>
          </p:cNvSpPr>
          <p:nvPr/>
        </p:nvSpPr>
        <p:spPr bwMode="auto">
          <a:xfrm>
            <a:off x="417513" y="1773238"/>
            <a:ext cx="7467600" cy="4154487"/>
          </a:xfrm>
          <a:prstGeom prst="rect">
            <a:avLst/>
          </a:prstGeom>
          <a:noFill/>
          <a:ln w="9525">
            <a:noFill/>
            <a:miter lim="800000"/>
            <a:headEnd/>
            <a:tailEnd/>
          </a:ln>
        </p:spPr>
        <p:txBody>
          <a:bodyPr>
            <a:spAutoFit/>
          </a:bodyPr>
          <a:lstStyle/>
          <a:p>
            <a:pPr algn="just" eaLnBrk="1" hangingPunct="1">
              <a:lnSpc>
                <a:spcPct val="120000"/>
              </a:lnSpc>
            </a:pPr>
            <a:r>
              <a:rPr lang="zh-CN" altLang="en-US" i="0">
                <a:latin typeface="Times New Roman" pitchFamily="18" charset="0"/>
              </a:rPr>
              <a:t>算法</a:t>
            </a:r>
            <a:r>
              <a:rPr lang="en-US" altLang="zh-CN" i="0">
                <a:latin typeface="Times New Roman" pitchFamily="18" charset="0"/>
              </a:rPr>
              <a:t>1</a:t>
            </a:r>
            <a:r>
              <a:rPr lang="zh-CN" altLang="en-US" i="0">
                <a:solidFill>
                  <a:schemeClr val="folHlink"/>
                </a:solidFill>
                <a:latin typeface="Times New Roman" pitchFamily="18" charset="0"/>
              </a:rPr>
              <a:t>：</a:t>
            </a:r>
            <a:r>
              <a:rPr lang="zh-CN" altLang="en-US" i="0">
                <a:latin typeface="Times New Roman" pitchFamily="18" charset="0"/>
              </a:rPr>
              <a:t>      </a:t>
            </a:r>
            <a:r>
              <a:rPr lang="en-US" altLang="zh-CN" i="0">
                <a:latin typeface="Times New Roman" pitchFamily="18" charset="0"/>
              </a:rPr>
              <a:t>2n-1  </a:t>
            </a:r>
          </a:p>
          <a:p>
            <a:pPr algn="just" eaLnBrk="1" hangingPunct="1">
              <a:lnSpc>
                <a:spcPct val="120000"/>
              </a:lnSpc>
            </a:pPr>
            <a:r>
              <a:rPr lang="en-US" altLang="zh-CN" i="0">
                <a:latin typeface="Times New Roman" pitchFamily="18" charset="0"/>
              </a:rPr>
              <a:t>                    2n-3</a:t>
            </a:r>
          </a:p>
          <a:p>
            <a:pPr algn="just" eaLnBrk="1" hangingPunct="1">
              <a:lnSpc>
                <a:spcPct val="120000"/>
              </a:lnSpc>
            </a:pPr>
            <a:r>
              <a:rPr lang="en-US" altLang="zh-CN" i="0">
                <a:latin typeface="Times New Roman" pitchFamily="18" charset="0"/>
              </a:rPr>
              <a:t>                       </a:t>
            </a:r>
            <a:r>
              <a:rPr lang="en-US" altLang="zh-CN" i="0">
                <a:latin typeface="W"/>
                <a:sym typeface="MT Extra" pitchFamily="18" charset="2"/>
              </a:rPr>
              <a:t></a:t>
            </a:r>
            <a:r>
              <a:rPr lang="en-US" altLang="zh-CN" i="0">
                <a:latin typeface="Times New Roman" pitchFamily="18" charset="0"/>
              </a:rPr>
              <a:t> </a:t>
            </a:r>
          </a:p>
          <a:p>
            <a:pPr algn="just" eaLnBrk="1" hangingPunct="1">
              <a:lnSpc>
                <a:spcPct val="120000"/>
              </a:lnSpc>
            </a:pPr>
            <a:r>
              <a:rPr lang="en-US" altLang="zh-CN" i="0">
                <a:latin typeface="Times New Roman" pitchFamily="18" charset="0"/>
              </a:rPr>
              <a:t>                       3</a:t>
            </a:r>
          </a:p>
          <a:p>
            <a:pPr algn="just" eaLnBrk="1" hangingPunct="1">
              <a:lnSpc>
                <a:spcPct val="120000"/>
              </a:lnSpc>
            </a:pPr>
            <a:r>
              <a:rPr lang="en-US" altLang="zh-CN" i="0">
                <a:latin typeface="Times New Roman" pitchFamily="18" charset="0"/>
              </a:rPr>
              <a:t>      (2n-1)+(2n-3)+…+3+(n-1)=n</a:t>
            </a:r>
            <a:r>
              <a:rPr lang="en-US" altLang="zh-CN" i="0" baseline="30000">
                <a:latin typeface="Times New Roman" pitchFamily="18" charset="0"/>
              </a:rPr>
              <a:t>2</a:t>
            </a:r>
            <a:r>
              <a:rPr lang="en-US" altLang="zh-CN" i="0">
                <a:latin typeface="Times New Roman" pitchFamily="18" charset="0"/>
              </a:rPr>
              <a:t>+n-2        O(n</a:t>
            </a:r>
            <a:r>
              <a:rPr lang="en-US" altLang="zh-CN" i="0" baseline="30000">
                <a:latin typeface="Times New Roman" pitchFamily="18" charset="0"/>
              </a:rPr>
              <a:t>2</a:t>
            </a:r>
            <a:r>
              <a:rPr lang="en-US" altLang="zh-CN" i="0">
                <a:latin typeface="Times New Roman" pitchFamily="18" charset="0"/>
              </a:rPr>
              <a:t>)</a:t>
            </a:r>
          </a:p>
          <a:p>
            <a:pPr algn="just" eaLnBrk="1" hangingPunct="1">
              <a:lnSpc>
                <a:spcPct val="120000"/>
              </a:lnSpc>
            </a:pPr>
            <a:endParaRPr lang="en-US" altLang="zh-CN" i="0">
              <a:latin typeface="Times New Roman" pitchFamily="18" charset="0"/>
            </a:endParaRPr>
          </a:p>
          <a:p>
            <a:pPr algn="just" eaLnBrk="1" hangingPunct="1">
              <a:lnSpc>
                <a:spcPct val="120000"/>
              </a:lnSpc>
            </a:pPr>
            <a:endParaRPr lang="en-US" altLang="zh-CN" i="0">
              <a:latin typeface="Times New Roman" pitchFamily="18" charset="0"/>
            </a:endParaRPr>
          </a:p>
          <a:p>
            <a:pPr algn="just" eaLnBrk="1" hangingPunct="1">
              <a:lnSpc>
                <a:spcPct val="120000"/>
              </a:lnSpc>
            </a:pPr>
            <a:endParaRPr lang="en-US" altLang="zh-CN" i="0">
              <a:latin typeface="Times New Roman" pitchFamily="18" charset="0"/>
            </a:endParaRPr>
          </a:p>
          <a:p>
            <a:pPr algn="just" eaLnBrk="1" hangingPunct="1">
              <a:lnSpc>
                <a:spcPct val="120000"/>
              </a:lnSpc>
            </a:pPr>
            <a:r>
              <a:rPr lang="zh-CN" altLang="en-US" i="0">
                <a:latin typeface="Times New Roman" pitchFamily="18" charset="0"/>
              </a:rPr>
              <a:t>算法</a:t>
            </a:r>
            <a:r>
              <a:rPr lang="en-US" altLang="zh-CN" i="0">
                <a:latin typeface="Times New Roman" pitchFamily="18" charset="0"/>
              </a:rPr>
              <a:t>2</a:t>
            </a:r>
            <a:r>
              <a:rPr lang="zh-CN" altLang="en-US" i="0">
                <a:latin typeface="Times New Roman" pitchFamily="18" charset="0"/>
              </a:rPr>
              <a:t>：        </a:t>
            </a:r>
            <a:r>
              <a:rPr lang="en-US" altLang="zh-CN" i="0">
                <a:latin typeface="Times New Roman" pitchFamily="18" charset="0"/>
              </a:rPr>
              <a:t>n</a:t>
            </a:r>
          </a:p>
          <a:p>
            <a:pPr algn="just" eaLnBrk="1" hangingPunct="1">
              <a:lnSpc>
                <a:spcPct val="120000"/>
              </a:lnSpc>
            </a:pPr>
            <a:r>
              <a:rPr lang="en-US" altLang="zh-CN" i="0">
                <a:latin typeface="Times New Roman" pitchFamily="18" charset="0"/>
              </a:rPr>
              <a:t>                      n</a:t>
            </a:r>
          </a:p>
          <a:p>
            <a:pPr algn="just" eaLnBrk="1" hangingPunct="1">
              <a:lnSpc>
                <a:spcPct val="120000"/>
              </a:lnSpc>
            </a:pPr>
            <a:r>
              <a:rPr lang="en-US" altLang="zh-CN" i="0">
                <a:latin typeface="Times New Roman" pitchFamily="18" charset="0"/>
              </a:rPr>
              <a:t>            n+n=2n                                               O(n)</a:t>
            </a:r>
          </a:p>
        </p:txBody>
      </p:sp>
      <p:sp>
        <p:nvSpPr>
          <p:cNvPr id="5" name="TextBox 4"/>
          <p:cNvSpPr txBox="1">
            <a:spLocks noChangeArrowheads="1"/>
          </p:cNvSpPr>
          <p:nvPr/>
        </p:nvSpPr>
        <p:spPr bwMode="auto">
          <a:xfrm>
            <a:off x="4572000" y="1333500"/>
            <a:ext cx="4032250" cy="1939925"/>
          </a:xfrm>
          <a:prstGeom prst="rect">
            <a:avLst/>
          </a:prstGeom>
          <a:noFill/>
          <a:ln w="9525">
            <a:noFill/>
            <a:miter lim="800000"/>
            <a:headEnd/>
            <a:tailEnd/>
          </a:ln>
        </p:spPr>
        <p:txBody>
          <a:bodyPr>
            <a:spAutoFit/>
          </a:bodyPr>
          <a:lstStyle/>
          <a:p>
            <a:pPr eaLnBrk="1" hangingPunct="1"/>
            <a:r>
              <a:rPr lang="zh-CN" altLang="en-US" i="0"/>
              <a:t>先拎一只出来作为待配袜子（剩下</a:t>
            </a:r>
            <a:r>
              <a:rPr lang="en-US" altLang="zh-CN" i="0"/>
              <a:t>2n-1</a:t>
            </a:r>
            <a:r>
              <a:rPr lang="zh-CN" altLang="en-US" i="0"/>
              <a:t>只）</a:t>
            </a:r>
            <a:endParaRPr lang="en-US" altLang="zh-CN" i="0"/>
          </a:p>
          <a:p>
            <a:pPr eaLnBrk="1" hangingPunct="1"/>
            <a:r>
              <a:rPr lang="zh-CN" altLang="en-US" i="0"/>
              <a:t>弯腰拾袜子，不配扔地上</a:t>
            </a:r>
            <a:endParaRPr lang="en-US" altLang="zh-CN" i="0"/>
          </a:p>
          <a:p>
            <a:pPr eaLnBrk="1" hangingPunct="1"/>
            <a:r>
              <a:rPr lang="zh-CN" altLang="en-US" i="0">
                <a:solidFill>
                  <a:srgbClr val="FF0000"/>
                </a:solidFill>
              </a:rPr>
              <a:t>只考虑读操作</a:t>
            </a:r>
            <a:r>
              <a:rPr lang="zh-CN" altLang="en-US" i="0"/>
              <a:t>，内存只分配一个单元：每次从剩下的</a:t>
            </a:r>
            <a:r>
              <a:rPr lang="en-US" altLang="zh-CN" i="0"/>
              <a:t>2n-1</a:t>
            </a:r>
            <a:r>
              <a:rPr lang="zh-CN" altLang="en-US" i="0"/>
              <a:t>中取一只袜子放内存中和待配袜子比较</a:t>
            </a:r>
          </a:p>
        </p:txBody>
      </p:sp>
      <p:sp>
        <p:nvSpPr>
          <p:cNvPr id="8" name="Text Box 16"/>
          <p:cNvSpPr txBox="1">
            <a:spLocks noChangeArrowheads="1"/>
          </p:cNvSpPr>
          <p:nvPr/>
        </p:nvSpPr>
        <p:spPr bwMode="auto">
          <a:xfrm>
            <a:off x="163513" y="0"/>
            <a:ext cx="5013325" cy="79851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典型科学问题求解</a:t>
            </a:r>
            <a:endParaRPr lang="en-US" altLang="zh-CN" i="0" dirty="0">
              <a:solidFill>
                <a:schemeClr val="accent6"/>
              </a:solidFill>
              <a:latin typeface="Arial" charset="0"/>
              <a:ea typeface="华文中宋" pitchFamily="2" charset="-122"/>
            </a:endParaRPr>
          </a:p>
          <a:p>
            <a:pPr eaLnBrk="1" hangingPunct="1">
              <a:lnSpc>
                <a:spcPct val="120000"/>
              </a:lnSpc>
              <a:defRPr/>
            </a:pPr>
            <a:r>
              <a:rPr lang="en-US" altLang="zh-CN" i="0" dirty="0">
                <a:solidFill>
                  <a:schemeClr val="accent6"/>
                </a:solidFill>
                <a:latin typeface="Arial" charset="0"/>
                <a:ea typeface="华文中宋" pitchFamily="2" charset="-122"/>
              </a:rPr>
              <a:t>(3)</a:t>
            </a:r>
            <a:r>
              <a:rPr lang="zh-CN" altLang="en-US" i="0" dirty="0">
                <a:solidFill>
                  <a:schemeClr val="accent6"/>
                </a:solidFill>
                <a:latin typeface="Arial" charset="0"/>
                <a:ea typeface="华文中宋" pitchFamily="2" charset="-122"/>
              </a:rPr>
              <a:t>科学问题的复杂度度量</a:t>
            </a:r>
            <a:r>
              <a:rPr lang="en-US" altLang="zh-CN" i="0" dirty="0">
                <a:solidFill>
                  <a:schemeClr val="accent6"/>
                </a:solidFill>
                <a:latin typeface="Arial" charset="0"/>
                <a:ea typeface="华文中宋" pitchFamily="2" charset="-122"/>
              </a:rPr>
              <a:t>- </a:t>
            </a:r>
            <a:r>
              <a:rPr lang="zh-CN" altLang="en-US" i="0" dirty="0">
                <a:solidFill>
                  <a:schemeClr val="accent6"/>
                </a:solidFill>
                <a:latin typeface="Arial" charset="0"/>
                <a:ea typeface="华文中宋" pitchFamily="2" charset="-122"/>
              </a:rPr>
              <a:t>算法复杂度例子</a:t>
            </a:r>
            <a:endParaRPr lang="en-US" altLang="zh-CN" i="0" dirty="0">
              <a:solidFill>
                <a:schemeClr val="accent6"/>
              </a:solidFill>
              <a:latin typeface="Arial" charset="0"/>
              <a:ea typeface="华文中宋" pitchFamily="2" charset="-122"/>
            </a:endParaRPr>
          </a:p>
        </p:txBody>
      </p:sp>
      <p:sp>
        <p:nvSpPr>
          <p:cNvPr id="9" name="TextBox 8"/>
          <p:cNvSpPr txBox="1">
            <a:spLocks noChangeArrowheads="1"/>
          </p:cNvSpPr>
          <p:nvPr/>
        </p:nvSpPr>
        <p:spPr bwMode="auto">
          <a:xfrm>
            <a:off x="4648200" y="4092575"/>
            <a:ext cx="4032250" cy="1322388"/>
          </a:xfrm>
          <a:prstGeom prst="rect">
            <a:avLst/>
          </a:prstGeom>
          <a:noFill/>
          <a:ln w="9525">
            <a:noFill/>
            <a:miter lim="800000"/>
            <a:headEnd/>
            <a:tailEnd/>
          </a:ln>
        </p:spPr>
        <p:txBody>
          <a:bodyPr>
            <a:spAutoFit/>
          </a:bodyPr>
          <a:lstStyle/>
          <a:p>
            <a:pPr eaLnBrk="1" hangingPunct="1"/>
            <a:r>
              <a:rPr lang="zh-CN" altLang="en-US" i="0"/>
              <a:t>内存中分配</a:t>
            </a:r>
            <a:r>
              <a:rPr lang="en-US" altLang="zh-CN" i="0"/>
              <a:t>n+1</a:t>
            </a:r>
            <a:r>
              <a:rPr lang="zh-CN" altLang="en-US" i="0"/>
              <a:t>个单元格</a:t>
            </a:r>
            <a:endParaRPr lang="en-US" altLang="zh-CN" i="0"/>
          </a:p>
          <a:p>
            <a:pPr eaLnBrk="1" hangingPunct="1"/>
            <a:r>
              <a:rPr lang="zh-CN" altLang="en-US" i="0"/>
              <a:t>首先读</a:t>
            </a:r>
            <a:r>
              <a:rPr lang="en-US" altLang="zh-CN" i="0"/>
              <a:t>n</a:t>
            </a:r>
            <a:r>
              <a:rPr lang="zh-CN" altLang="en-US" i="0"/>
              <a:t>次，取</a:t>
            </a:r>
            <a:r>
              <a:rPr lang="en-US" altLang="zh-CN" i="0"/>
              <a:t>n</a:t>
            </a:r>
            <a:r>
              <a:rPr lang="zh-CN" altLang="en-US" i="0"/>
              <a:t>个袜子到内存</a:t>
            </a:r>
            <a:endParaRPr lang="en-US" altLang="zh-CN" i="0"/>
          </a:p>
          <a:p>
            <a:pPr eaLnBrk="1" hangingPunct="1"/>
            <a:r>
              <a:rPr lang="zh-CN" altLang="en-US" i="0"/>
              <a:t>然后逐只读取剩下的袜子到内存和前</a:t>
            </a:r>
            <a:r>
              <a:rPr lang="en-US" altLang="zh-CN" i="0"/>
              <a:t>n</a:t>
            </a:r>
            <a:r>
              <a:rPr lang="zh-CN" altLang="en-US" i="0"/>
              <a:t>只比较</a:t>
            </a:r>
          </a:p>
        </p:txBody>
      </p:sp>
      <p:sp>
        <p:nvSpPr>
          <p:cNvPr id="13319" name="TextBox 9"/>
          <p:cNvSpPr txBox="1">
            <a:spLocks noChangeArrowheads="1"/>
          </p:cNvSpPr>
          <p:nvPr/>
        </p:nvSpPr>
        <p:spPr bwMode="auto">
          <a:xfrm>
            <a:off x="2005013" y="6240463"/>
            <a:ext cx="3797300" cy="400050"/>
          </a:xfrm>
          <a:prstGeom prst="rect">
            <a:avLst/>
          </a:prstGeom>
          <a:noFill/>
          <a:ln w="9525">
            <a:noFill/>
            <a:miter lim="800000"/>
            <a:headEnd/>
            <a:tailEnd/>
          </a:ln>
        </p:spPr>
        <p:txBody>
          <a:bodyPr wrap="none">
            <a:spAutoFit/>
          </a:bodyPr>
          <a:lstStyle/>
          <a:p>
            <a:pPr eaLnBrk="1" hangingPunct="1"/>
            <a:r>
              <a:rPr lang="zh-CN" altLang="en-US"/>
              <a:t>时间和空间的折中：空间换时间</a:t>
            </a:r>
          </a:p>
        </p:txBody>
      </p:sp>
    </p:spTree>
  </p:cSld>
  <p:clrMapOvr>
    <a:masterClrMapping/>
  </p:clrMapOvr>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O(1)</a:t>
            </a:r>
          </a:p>
          <a:p>
            <a:r>
              <a:rPr lang="en-US" altLang="zh-CN" smtClean="0"/>
              <a:t>O(log(n))</a:t>
            </a:r>
          </a:p>
          <a:p>
            <a:r>
              <a:rPr lang="en-US" altLang="zh-CN" smtClean="0"/>
              <a:t>O(n)</a:t>
            </a:r>
          </a:p>
          <a:p>
            <a:r>
              <a:rPr lang="en-US" altLang="zh-CN" smtClean="0"/>
              <a:t>O(nlog(n))</a:t>
            </a:r>
          </a:p>
          <a:p>
            <a:r>
              <a:rPr lang="en-US" altLang="zh-CN" smtClean="0"/>
              <a:t>O(n</a:t>
            </a:r>
            <a:r>
              <a:rPr lang="en-US" altLang="zh-CN" baseline="30000" smtClean="0"/>
              <a:t>2</a:t>
            </a:r>
            <a:r>
              <a:rPr lang="en-US" altLang="zh-CN" smtClean="0"/>
              <a:t>)</a:t>
            </a:r>
          </a:p>
          <a:p>
            <a:r>
              <a:rPr lang="en-US" altLang="zh-CN" smtClean="0"/>
              <a:t>O(2</a:t>
            </a:r>
            <a:r>
              <a:rPr lang="en-US" altLang="zh-CN" baseline="30000" smtClean="0"/>
              <a:t>n</a:t>
            </a:r>
            <a:r>
              <a:rPr lang="en-US" altLang="zh-CN" smtClean="0"/>
              <a:t>)</a:t>
            </a:r>
          </a:p>
          <a:p>
            <a:r>
              <a:rPr lang="en-US" altLang="zh-CN" smtClean="0"/>
              <a:t>O(n!)</a:t>
            </a:r>
            <a:endParaRPr lang="zh-CN" altLang="en-US" baseline="30000" smtClean="0"/>
          </a:p>
        </p:txBody>
      </p:sp>
      <p:pic>
        <p:nvPicPr>
          <p:cNvPr id="15363" name="Picture 2" descr="E:\lrx_1\Teaching\计算机科学与技术方法论\PPT(下载)\图片\algorithm efficiency.gif"/>
          <p:cNvPicPr>
            <a:picLocks noChangeAspect="1" noChangeArrowheads="1"/>
          </p:cNvPicPr>
          <p:nvPr/>
        </p:nvPicPr>
        <p:blipFill>
          <a:blip r:embed="rId3" cstate="print"/>
          <a:srcRect/>
          <a:stretch>
            <a:fillRect/>
          </a:stretch>
        </p:blipFill>
        <p:spPr bwMode="auto">
          <a:xfrm>
            <a:off x="3814763" y="2205038"/>
            <a:ext cx="4789487" cy="4652962"/>
          </a:xfrm>
          <a:prstGeom prst="rect">
            <a:avLst/>
          </a:prstGeom>
          <a:noFill/>
          <a:ln w="9525">
            <a:noFill/>
            <a:miter lim="800000"/>
            <a:headEnd/>
            <a:tailEnd/>
          </a:ln>
        </p:spPr>
      </p:pic>
      <p:sp>
        <p:nvSpPr>
          <p:cNvPr id="6" name="Text Box 16"/>
          <p:cNvSpPr txBox="1">
            <a:spLocks noChangeArrowheads="1"/>
          </p:cNvSpPr>
          <p:nvPr/>
        </p:nvSpPr>
        <p:spPr bwMode="auto">
          <a:xfrm>
            <a:off x="163513" y="0"/>
            <a:ext cx="5781675" cy="83026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典型科学问题求解</a:t>
            </a:r>
            <a:endParaRPr lang="en-US" altLang="zh-CN" i="0" dirty="0">
              <a:solidFill>
                <a:schemeClr val="accent6"/>
              </a:solidFill>
              <a:latin typeface="Arial" charset="0"/>
              <a:ea typeface="华文中宋" pitchFamily="2" charset="-122"/>
            </a:endParaRPr>
          </a:p>
          <a:p>
            <a:pPr eaLnBrk="1" hangingPunct="1">
              <a:lnSpc>
                <a:spcPct val="120000"/>
              </a:lnSpc>
              <a:defRPr/>
            </a:pPr>
            <a:r>
              <a:rPr lang="en-US" altLang="zh-CN" i="0" dirty="0">
                <a:solidFill>
                  <a:schemeClr val="accent6"/>
                </a:solidFill>
                <a:latin typeface="Arial" charset="0"/>
                <a:ea typeface="华文中宋" pitchFamily="2" charset="-122"/>
              </a:rPr>
              <a:t>(3)</a:t>
            </a:r>
            <a:r>
              <a:rPr lang="zh-CN" altLang="en-US" i="0" dirty="0">
                <a:solidFill>
                  <a:schemeClr val="accent6"/>
                </a:solidFill>
                <a:latin typeface="Arial" charset="0"/>
                <a:ea typeface="华文中宋" pitchFamily="2" charset="-122"/>
              </a:rPr>
              <a:t>科学问题的复杂度度量</a:t>
            </a:r>
            <a:r>
              <a:rPr lang="en-US" altLang="zh-CN" i="0" dirty="0">
                <a:solidFill>
                  <a:schemeClr val="accent6"/>
                </a:solidFill>
                <a:latin typeface="Arial" charset="0"/>
                <a:ea typeface="华文中宋" pitchFamily="2" charset="-122"/>
              </a:rPr>
              <a:t>- </a:t>
            </a:r>
            <a:r>
              <a:rPr lang="zh-CN" altLang="en-US" i="0" dirty="0">
                <a:solidFill>
                  <a:schemeClr val="accent6"/>
                </a:solidFill>
                <a:latin typeface="Arial" charset="0"/>
                <a:ea typeface="华文中宋" pitchFamily="2" charset="-122"/>
              </a:rPr>
              <a:t>常见的算法时间复杂度</a:t>
            </a:r>
            <a:endParaRPr lang="en-US" altLang="zh-CN" i="0" dirty="0">
              <a:solidFill>
                <a:schemeClr val="accent6"/>
              </a:solidFill>
              <a:latin typeface="Arial" charset="0"/>
              <a:ea typeface="华文中宋" pitchFamily="2" charset="-122"/>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827088" y="1989138"/>
            <a:ext cx="7561262" cy="2301875"/>
          </a:xfrm>
          <a:prstGeom prst="rect">
            <a:avLst/>
          </a:prstGeom>
          <a:noFill/>
          <a:ln w="9525">
            <a:noFill/>
            <a:miter lim="800000"/>
            <a:headEnd/>
            <a:tailEnd/>
          </a:ln>
        </p:spPr>
        <p:txBody>
          <a:bodyPr>
            <a:spAutoFit/>
          </a:bodyPr>
          <a:lstStyle/>
          <a:p>
            <a:pPr eaLnBrk="1" hangingPunct="1">
              <a:lnSpc>
                <a:spcPct val="110000"/>
              </a:lnSpc>
            </a:pPr>
            <a:r>
              <a:rPr lang="zh-CN" altLang="en-US" sz="2800" i="0">
                <a:latin typeface="Times New Roman" pitchFamily="18" charset="0"/>
              </a:rPr>
              <a:t>反映计算学科某一方面本质特性的典型实例</a:t>
            </a:r>
            <a:endParaRPr lang="en-US" altLang="zh-CN" sz="2800" i="0">
              <a:latin typeface="Times New Roman" pitchFamily="18" charset="0"/>
            </a:endParaRPr>
          </a:p>
          <a:p>
            <a:pPr eaLnBrk="1" hangingPunct="1">
              <a:lnSpc>
                <a:spcPct val="110000"/>
              </a:lnSpc>
            </a:pPr>
            <a:endParaRPr lang="en-US" altLang="zh-CN" sz="2800" i="0">
              <a:latin typeface="Times New Roman" pitchFamily="18" charset="0"/>
            </a:endParaRPr>
          </a:p>
          <a:p>
            <a:pPr eaLnBrk="1" hangingPunct="1">
              <a:lnSpc>
                <a:spcPct val="110000"/>
              </a:lnSpc>
            </a:pPr>
            <a:endParaRPr lang="en-US" altLang="zh-CN" sz="2800" i="0">
              <a:latin typeface="Times New Roman" pitchFamily="18" charset="0"/>
            </a:endParaRPr>
          </a:p>
          <a:p>
            <a:pPr eaLnBrk="1" hangingPunct="1">
              <a:lnSpc>
                <a:spcPct val="110000"/>
              </a:lnSpc>
              <a:buFont typeface="Wingdings" pitchFamily="2" charset="2"/>
              <a:buNone/>
            </a:pPr>
            <a:r>
              <a:rPr lang="zh-CN" altLang="en-US" sz="2800" i="0"/>
              <a:t>著名的问题可以促进计算机软件、算法的进步</a:t>
            </a:r>
          </a:p>
          <a:p>
            <a:pPr eaLnBrk="1" hangingPunct="1">
              <a:lnSpc>
                <a:spcPct val="110000"/>
              </a:lnSpc>
            </a:pPr>
            <a:endParaRPr lang="zh-CN" altLang="en-US">
              <a:latin typeface="Times New Roman" pitchFamily="18" charset="0"/>
            </a:endParaRPr>
          </a:p>
        </p:txBody>
      </p:sp>
      <p:sp>
        <p:nvSpPr>
          <p:cNvPr id="5" name="Text Box 16"/>
          <p:cNvSpPr txBox="1">
            <a:spLocks noChangeArrowheads="1"/>
          </p:cNvSpPr>
          <p:nvPr/>
        </p:nvSpPr>
        <p:spPr bwMode="auto">
          <a:xfrm>
            <a:off x="163513" y="0"/>
            <a:ext cx="3062287" cy="83026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典型科学问题求解</a:t>
            </a:r>
            <a:endParaRPr lang="en-US" altLang="zh-CN" i="0" dirty="0">
              <a:solidFill>
                <a:schemeClr val="accent6"/>
              </a:solidFill>
              <a:latin typeface="Arial" charset="0"/>
              <a:ea typeface="华文中宋" pitchFamily="2" charset="-122"/>
            </a:endParaRPr>
          </a:p>
          <a:p>
            <a:pPr eaLnBrk="1" hangingPunct="1">
              <a:lnSpc>
                <a:spcPct val="120000"/>
              </a:lnSpc>
              <a:defRPr/>
            </a:pPr>
            <a:r>
              <a:rPr lang="en-US" altLang="zh-CN" i="0" dirty="0">
                <a:solidFill>
                  <a:schemeClr val="accent6"/>
                </a:solidFill>
                <a:latin typeface="Arial" charset="0"/>
                <a:ea typeface="华文中宋" pitchFamily="2" charset="-122"/>
              </a:rPr>
              <a:t>(4)</a:t>
            </a:r>
            <a:r>
              <a:rPr lang="zh-CN" altLang="en-US" i="0" dirty="0">
                <a:solidFill>
                  <a:schemeClr val="accent6"/>
                </a:solidFill>
                <a:latin typeface="Arial" charset="0"/>
                <a:ea typeface="华文中宋" pitchFamily="2" charset="-122"/>
              </a:rPr>
              <a:t>计算学科中的典型问题</a:t>
            </a:r>
            <a:endParaRPr lang="en-US" altLang="zh-CN" i="0" dirty="0">
              <a:solidFill>
                <a:schemeClr val="accent6"/>
              </a:solidFill>
              <a:latin typeface="Arial" charset="0"/>
              <a:ea typeface="华文中宋" pitchFamily="2" charset="-122"/>
            </a:endParaRPr>
          </a:p>
        </p:txBody>
      </p: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250825" y="188913"/>
            <a:ext cx="8424863" cy="6127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200" smtClean="0">
                <a:solidFill>
                  <a:schemeClr val="tx1"/>
                </a:solidFill>
              </a:rPr>
              <a:t>1</a:t>
            </a:r>
            <a:r>
              <a:rPr lang="zh-CN" altLang="en-US" sz="3200" smtClean="0">
                <a:solidFill>
                  <a:schemeClr val="tx1"/>
                </a:solidFill>
              </a:rPr>
              <a:t>、哥尼斯堡</a:t>
            </a:r>
            <a:r>
              <a:rPr lang="en-US" altLang="zh-CN" sz="3200" smtClean="0">
                <a:solidFill>
                  <a:schemeClr val="tx1"/>
                </a:solidFill>
              </a:rPr>
              <a:t>(</a:t>
            </a:r>
            <a:r>
              <a:rPr lang="eu-ES" altLang="zh-CN" sz="3200" smtClean="0">
                <a:solidFill>
                  <a:schemeClr val="tx1"/>
                </a:solidFill>
              </a:rPr>
              <a:t>Konigsberg</a:t>
            </a:r>
            <a:r>
              <a:rPr lang="en-US" altLang="zh-CN" sz="3200" smtClean="0">
                <a:solidFill>
                  <a:schemeClr val="tx1"/>
                </a:solidFill>
              </a:rPr>
              <a:t>)</a:t>
            </a:r>
            <a:r>
              <a:rPr lang="zh-CN" altLang="en-US" sz="3200" smtClean="0">
                <a:solidFill>
                  <a:schemeClr val="tx1"/>
                </a:solidFill>
              </a:rPr>
              <a:t>七桥问题</a:t>
            </a:r>
          </a:p>
        </p:txBody>
      </p:sp>
      <p:sp>
        <p:nvSpPr>
          <p:cNvPr id="18435" name="Rectangle 3"/>
          <p:cNvSpPr>
            <a:spLocks noGrp="1" noChangeArrowheads="1"/>
          </p:cNvSpPr>
          <p:nvPr>
            <p:ph type="body" idx="1"/>
          </p:nvPr>
        </p:nvSpPr>
        <p:spPr bwMode="auto">
          <a:xfrm>
            <a:off x="0" y="1212850"/>
            <a:ext cx="9144000" cy="52498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400" smtClean="0"/>
              <a:t>17</a:t>
            </a:r>
            <a:r>
              <a:rPr lang="zh-CN" altLang="en-US" sz="2400" smtClean="0">
                <a:latin typeface="宋体" pitchFamily="2" charset="-122"/>
              </a:rPr>
              <a:t>世纪的东普鲁士有一座哥尼斯堡城</a:t>
            </a:r>
            <a:r>
              <a:rPr lang="en-US" altLang="zh-CN" sz="2400" smtClean="0">
                <a:latin typeface="宋体" pitchFamily="2" charset="-122"/>
              </a:rPr>
              <a:t>，</a:t>
            </a:r>
            <a:r>
              <a:rPr lang="zh-CN" altLang="en-US" sz="2400" smtClean="0">
                <a:latin typeface="宋体" pitchFamily="2" charset="-122"/>
              </a:rPr>
              <a:t>城中有一座奈佛夫岛，普雷格尔河的两条支流环绕其旁，并将整个城市分成北区、东区、南区和岛区</a:t>
            </a:r>
            <a:r>
              <a:rPr lang="zh-CN" altLang="en-US" sz="2400" smtClean="0"/>
              <a:t>4</a:t>
            </a:r>
            <a:r>
              <a:rPr lang="zh-CN" altLang="en-US" sz="2400" smtClean="0">
                <a:latin typeface="宋体" pitchFamily="2" charset="-122"/>
              </a:rPr>
              <a:t>个区域，全城共有</a:t>
            </a:r>
            <a:r>
              <a:rPr lang="zh-CN" altLang="en-US" sz="2400" smtClean="0"/>
              <a:t>7</a:t>
            </a:r>
            <a:r>
              <a:rPr lang="zh-CN" altLang="en-US" sz="2400" smtClean="0">
                <a:latin typeface="宋体" pitchFamily="2" charset="-122"/>
              </a:rPr>
              <a:t>座桥将</a:t>
            </a:r>
            <a:r>
              <a:rPr lang="zh-CN" altLang="en-US" sz="2400" smtClean="0"/>
              <a:t>4</a:t>
            </a:r>
            <a:r>
              <a:rPr lang="zh-CN" altLang="en-US" sz="2400" smtClean="0">
                <a:latin typeface="宋体" pitchFamily="2" charset="-122"/>
              </a:rPr>
              <a:t>个城区相连起来。</a:t>
            </a:r>
          </a:p>
          <a:p>
            <a:pPr lvl="1" eaLnBrk="1" hangingPunct="1">
              <a:buFont typeface="Wingdings" pitchFamily="2" charset="2"/>
              <a:buNone/>
            </a:pPr>
            <a:r>
              <a:rPr lang="zh-CN" altLang="en-US" sz="2400" smtClean="0">
                <a:latin typeface="宋体" pitchFamily="2" charset="-122"/>
              </a:rPr>
              <a:t>  人们常通过这</a:t>
            </a:r>
            <a:r>
              <a:rPr lang="zh-CN" altLang="en-US" sz="2400" smtClean="0">
                <a:cs typeface="Times New Roman" pitchFamily="18" charset="0"/>
              </a:rPr>
              <a:t>7</a:t>
            </a:r>
            <a:r>
              <a:rPr lang="zh-CN" altLang="en-US" sz="2400" smtClean="0">
                <a:latin typeface="宋体" pitchFamily="2" charset="-122"/>
              </a:rPr>
              <a:t>座桥到各城区游玩，于是产生了一个有趣的</a:t>
            </a:r>
          </a:p>
          <a:p>
            <a:pPr lvl="1" eaLnBrk="1" hangingPunct="1">
              <a:buFont typeface="Wingdings" pitchFamily="2" charset="2"/>
              <a:buNone/>
            </a:pPr>
            <a:r>
              <a:rPr lang="zh-CN" altLang="en-US" sz="2400" smtClean="0">
                <a:latin typeface="宋体" pitchFamily="2" charset="-122"/>
              </a:rPr>
              <a:t>数学难题：寻找走遍这</a:t>
            </a:r>
            <a:r>
              <a:rPr lang="zh-CN" altLang="en-US" sz="2400" smtClean="0">
                <a:cs typeface="Times New Roman" pitchFamily="18" charset="0"/>
              </a:rPr>
              <a:t>7</a:t>
            </a:r>
            <a:r>
              <a:rPr lang="zh-CN" altLang="en-US" sz="2400" smtClean="0">
                <a:latin typeface="宋体" pitchFamily="2" charset="-122"/>
              </a:rPr>
              <a:t>座桥，且只许走过每座桥一次，最后</a:t>
            </a:r>
          </a:p>
          <a:p>
            <a:pPr lvl="1" eaLnBrk="1" hangingPunct="1">
              <a:buFont typeface="Wingdings" pitchFamily="2" charset="2"/>
              <a:buNone/>
            </a:pPr>
            <a:r>
              <a:rPr lang="zh-CN" altLang="en-US" sz="2400" smtClean="0">
                <a:latin typeface="宋体" pitchFamily="2" charset="-122"/>
              </a:rPr>
              <a:t>又回到原出发点的路径。该问题就是著名的</a:t>
            </a:r>
            <a:r>
              <a:rPr lang="zh-CN" altLang="en-US" sz="2400" smtClean="0"/>
              <a:t>“</a:t>
            </a:r>
            <a:r>
              <a:rPr lang="zh-CN" altLang="en-US" sz="2400" smtClean="0">
                <a:latin typeface="宋体" pitchFamily="2" charset="-122"/>
              </a:rPr>
              <a:t>哥尼斯堡七桥问</a:t>
            </a:r>
          </a:p>
          <a:p>
            <a:pPr lvl="1" eaLnBrk="1" hangingPunct="1">
              <a:buFont typeface="Wingdings" pitchFamily="2" charset="2"/>
              <a:buNone/>
            </a:pPr>
            <a:r>
              <a:rPr lang="zh-CN" altLang="en-US" sz="2400" smtClean="0">
                <a:latin typeface="宋体" pitchFamily="2" charset="-122"/>
              </a:rPr>
              <a:t>题</a:t>
            </a:r>
            <a:r>
              <a:rPr lang="zh-CN" altLang="en-US" sz="2400" smtClean="0"/>
              <a:t>”</a:t>
            </a:r>
            <a:r>
              <a:rPr lang="zh-CN" altLang="en-US" sz="2400" smtClean="0">
                <a:latin typeface="宋体" pitchFamily="2" charset="-122"/>
              </a:rPr>
              <a:t>。</a:t>
            </a:r>
          </a:p>
        </p:txBody>
      </p:sp>
      <p:graphicFrame>
        <p:nvGraphicFramePr>
          <p:cNvPr id="18436" name="Object 4"/>
          <p:cNvGraphicFramePr>
            <a:graphicFrameLocks noChangeAspect="1"/>
          </p:cNvGraphicFramePr>
          <p:nvPr/>
        </p:nvGraphicFramePr>
        <p:xfrm>
          <a:off x="1908175" y="3797300"/>
          <a:ext cx="6767513" cy="3016250"/>
        </p:xfrm>
        <a:graphic>
          <a:graphicData uri="http://schemas.openxmlformats.org/presentationml/2006/ole">
            <p:oleObj spid="_x0000_s18436" r:id="rId3" imgW="3541776" imgH="2148840" progId="Word.Picture.8">
              <p:embed/>
            </p:oleObj>
          </a:graphicData>
        </a:graphic>
      </p:graphicFrame>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000" b="1" i="1"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000" b="1" i="1"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000" b="1" i="1"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000" b="1" i="1"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30322</TotalTime>
  <Words>6836</Words>
  <Application>Microsoft Office PowerPoint</Application>
  <PresentationFormat>全屏显示(4:3)</PresentationFormat>
  <Paragraphs>587</Paragraphs>
  <Slides>52</Slides>
  <Notes>33</Notes>
  <HiddenSlides>0</HiddenSlides>
  <MMClips>2</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52</vt:i4>
      </vt:variant>
    </vt:vector>
  </HeadingPairs>
  <TitlesOfParts>
    <vt:vector size="70" baseType="lpstr">
      <vt:lpstr>Arial</vt:lpstr>
      <vt:lpstr>宋体</vt:lpstr>
      <vt:lpstr>Times New Roman</vt:lpstr>
      <vt:lpstr>华文隶书</vt:lpstr>
      <vt:lpstr>隶书</vt:lpstr>
      <vt:lpstr>黑体</vt:lpstr>
      <vt:lpstr>华文中宋</vt:lpstr>
      <vt:lpstr>Wingdings 2</vt:lpstr>
      <vt:lpstr>楷体_GB2312</vt:lpstr>
      <vt:lpstr>W</vt:lpstr>
      <vt:lpstr>MT Extra</vt:lpstr>
      <vt:lpstr>Wingdings</vt:lpstr>
      <vt:lpstr>Symbol</vt:lpstr>
      <vt:lpstr>自定义设计方案</vt:lpstr>
      <vt:lpstr>默认设计模板</vt:lpstr>
      <vt:lpstr>Microsoft Word 图片</vt:lpstr>
      <vt:lpstr>Microsoft Word Picture</vt:lpstr>
      <vt:lpstr>位图图像</vt:lpstr>
      <vt:lpstr>幻灯片 1</vt:lpstr>
      <vt:lpstr>幻灯片 2</vt:lpstr>
      <vt:lpstr>幻灯片 3</vt:lpstr>
      <vt:lpstr>算法的时间复杂度（ Time complexity ）</vt:lpstr>
      <vt:lpstr>算法的空间复杂度（Space  complexity ）</vt:lpstr>
      <vt:lpstr>幻灯片 6</vt:lpstr>
      <vt:lpstr>幻灯片 7</vt:lpstr>
      <vt:lpstr>幻灯片 8</vt:lpstr>
      <vt:lpstr>1、哥尼斯堡(Konigsberg)七桥问题</vt:lpstr>
      <vt:lpstr>Konigsberg 七桥问题</vt:lpstr>
      <vt:lpstr>幻灯片 11</vt:lpstr>
      <vt:lpstr>欧拉回路</vt:lpstr>
      <vt:lpstr>哈密尔顿回路问题</vt:lpstr>
      <vt:lpstr>图论的形成和发展</vt:lpstr>
      <vt:lpstr>2、Hanoi塔问题</vt:lpstr>
      <vt:lpstr>幻灯片 16</vt:lpstr>
      <vt:lpstr>解题过程（3个圆盘问题）</vt:lpstr>
      <vt:lpstr>多圆盘梵天塔难题演示</vt:lpstr>
      <vt:lpstr>多圆盘梵天塔难题演示</vt:lpstr>
      <vt:lpstr>梵天塔问题解法</vt:lpstr>
      <vt:lpstr>3、P类问题与NP类问题</vt:lpstr>
      <vt:lpstr>幻灯片 22</vt:lpstr>
      <vt:lpstr>幻灯片 23</vt:lpstr>
      <vt:lpstr>旅行商问题与组合爆炸问题</vt:lpstr>
      <vt:lpstr>旅行商问题与组合爆炸问题</vt:lpstr>
      <vt:lpstr>5 顺序算法和并行算法</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GOTO语句</vt:lpstr>
      <vt:lpstr>9 人工智能中的若干哲学问题</vt:lpstr>
      <vt:lpstr>幻灯片 39</vt:lpstr>
      <vt:lpstr>幻灯片 40</vt:lpstr>
      <vt:lpstr>幻灯片 41</vt:lpstr>
      <vt:lpstr>世纪人机大战</vt:lpstr>
      <vt:lpstr>幻灯片 43</vt:lpstr>
      <vt:lpstr>幻灯片 44</vt:lpstr>
      <vt:lpstr>博弈树搜索</vt:lpstr>
      <vt:lpstr>博弈树</vt:lpstr>
      <vt:lpstr>“井字棋”游戏</vt:lpstr>
      <vt:lpstr>幻灯片 48</vt:lpstr>
      <vt:lpstr>思考题</vt:lpstr>
      <vt:lpstr>思考题</vt:lpstr>
      <vt:lpstr>思考题</vt:lpstr>
      <vt:lpstr>思考题</vt:lpstr>
    </vt:vector>
  </TitlesOfParts>
  <Company>哈尔滨工业大学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战德臣</dc:creator>
  <cp:lastModifiedBy>Windows 用户</cp:lastModifiedBy>
  <cp:revision>1499</cp:revision>
  <dcterms:created xsi:type="dcterms:W3CDTF">1999-01-12T07:01:06Z</dcterms:created>
  <dcterms:modified xsi:type="dcterms:W3CDTF">2019-01-14T06:33:39Z</dcterms:modified>
</cp:coreProperties>
</file>