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842" r:id="rId3"/>
    <p:sldId id="865" r:id="rId4"/>
    <p:sldId id="843" r:id="rId5"/>
    <p:sldId id="847" r:id="rId6"/>
    <p:sldId id="864" r:id="rId7"/>
    <p:sldId id="848" r:id="rId8"/>
    <p:sldId id="796" r:id="rId9"/>
    <p:sldId id="849" r:id="rId10"/>
    <p:sldId id="850" r:id="rId11"/>
    <p:sldId id="851" r:id="rId12"/>
    <p:sldId id="862" r:id="rId13"/>
    <p:sldId id="868" r:id="rId14"/>
    <p:sldId id="888" r:id="rId15"/>
    <p:sldId id="880" r:id="rId16"/>
    <p:sldId id="870" r:id="rId17"/>
    <p:sldId id="872" r:id="rId18"/>
    <p:sldId id="873" r:id="rId19"/>
    <p:sldId id="877" r:id="rId20"/>
    <p:sldId id="878" r:id="rId21"/>
    <p:sldId id="879" r:id="rId22"/>
    <p:sldId id="881" r:id="rId23"/>
  </p:sldIdLst>
  <p:sldSz cx="9144000" cy="6858000" type="screen4x3"/>
  <p:notesSz cx="6815455" cy="9942830"/>
  <p:defaultTextStyle>
    <a:defPPr>
      <a:defRPr lang="zh-CN"/>
    </a:defPPr>
    <a:lvl1pPr marL="0" lvl="0"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0099"/>
    <a:srgbClr val="4138FA"/>
    <a:srgbClr val="3399FF"/>
    <a:srgbClr val="FF9900"/>
    <a:srgbClr val="FFCC00"/>
    <a:srgbClr val="9900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87"/>
    <p:restoredTop sz="97582"/>
  </p:normalViewPr>
  <p:slideViewPr>
    <p:cSldViewPr snapToGrid="0" showGuides="1">
      <p:cViewPr varScale="1">
        <p:scale>
          <a:sx n="87" d="100"/>
          <a:sy n="87" d="100"/>
        </p:scale>
        <p:origin x="-1320" y="-91"/>
      </p:cViewPr>
      <p:guideLst>
        <p:guide orient="horz" pos="2169"/>
        <p:guide pos="288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20546" name="Rectangle 2"/>
          <p:cNvSpPr>
            <a:spLocks noGrp="1" noChangeArrowheads="1"/>
          </p:cNvSpPr>
          <p:nvPr>
            <p:ph type="hdr" sz="quarter"/>
          </p:nvPr>
        </p:nvSpPr>
        <p:spPr bwMode="auto">
          <a:xfrm>
            <a:off x="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lstStyle>
            <a:lvl1pPr algn="l"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l"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0547" name="Rectangle 3"/>
          <p:cNvSpPr>
            <a:spLocks noGrp="1" noChangeArrowheads="1"/>
          </p:cNvSpPr>
          <p:nvPr>
            <p:ph type="dt" sz="quarter" idx="1"/>
          </p:nvPr>
        </p:nvSpPr>
        <p:spPr bwMode="auto">
          <a:xfrm>
            <a:off x="386080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lstStyle>
            <a:lvl1pPr algn="r"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r"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0548" name="Rectangle 4"/>
          <p:cNvSpPr>
            <a:spLocks noGrp="1" noChangeArrowheads="1"/>
          </p:cNvSpPr>
          <p:nvPr>
            <p:ph type="ftr" sz="quarter" idx="2"/>
          </p:nvPr>
        </p:nvSpPr>
        <p:spPr bwMode="auto">
          <a:xfrm>
            <a:off x="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lstStyle>
            <a:lvl1pPr algn="l"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l"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0549" name="Rectangle 5"/>
          <p:cNvSpPr>
            <a:spLocks noGrp="1" noChangeArrowheads="1"/>
          </p:cNvSpPr>
          <p:nvPr>
            <p:ph type="sldNum" sz="quarter" idx="3"/>
          </p:nvPr>
        </p:nvSpPr>
        <p:spPr bwMode="auto">
          <a:xfrm>
            <a:off x="386080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p>
            <a:pPr lvl="0" algn="r" defTabSz="916305" eaLnBrk="1" fontAlgn="base" hangingPunct="1"/>
            <a:fld id="{9A0DB2DC-4C9A-4742-B13C-FB6460FD3503}" type="slidenum">
              <a:rPr lang="en-US" altLang="zh-CN" sz="1200" b="0" strike="noStrike" noProof="1" dirty="0">
                <a:solidFill>
                  <a:schemeClr val="tx1"/>
                </a:solidFill>
                <a:latin typeface="Arial" panose="020B0604020202020204" pitchFamily="34" charset="0"/>
                <a:ea typeface="宋体" panose="02010600030101010101" pitchFamily="2" charset="-122"/>
                <a:cs typeface="+mn-cs"/>
              </a:rPr>
            </a:fld>
            <a:endParaRPr lang="en-US" altLang="zh-CN" sz="1200" b="0" strike="noStrike" noProof="1" dirty="0">
              <a:solidFill>
                <a:schemeClr val="tx1"/>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lstStyle>
            <a:lvl1pPr algn="l"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l"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3" name="Rectangle 3"/>
          <p:cNvSpPr>
            <a:spLocks noGrp="1" noChangeArrowheads="1"/>
          </p:cNvSpPr>
          <p:nvPr>
            <p:ph type="dt" idx="1"/>
          </p:nvPr>
        </p:nvSpPr>
        <p:spPr bwMode="auto">
          <a:xfrm>
            <a:off x="386080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lstStyle>
            <a:lvl1pPr algn="r"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r"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Rot="1" noTextEdit="1"/>
          </p:cNvSpPr>
          <p:nvPr>
            <p:ph type="sldImg"/>
          </p:nvPr>
        </p:nvSpPr>
        <p:spPr>
          <a:xfrm>
            <a:off x="922338" y="746125"/>
            <a:ext cx="4970462" cy="372745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681038" y="4722813"/>
            <a:ext cx="545306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Grp="1" noChangeArrowheads="1"/>
          </p:cNvSpPr>
          <p:nvPr>
            <p:ph type="ftr" sz="quarter" idx="4"/>
          </p:nvPr>
        </p:nvSpPr>
        <p:spPr bwMode="auto">
          <a:xfrm>
            <a:off x="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lstStyle>
            <a:lvl1pPr algn="l"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l"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7" name="Rectangle 7"/>
          <p:cNvSpPr>
            <a:spLocks noGrp="1" noChangeArrowheads="1"/>
          </p:cNvSpPr>
          <p:nvPr>
            <p:ph type="sldNum" sz="quarter" idx="5"/>
          </p:nvPr>
        </p:nvSpPr>
        <p:spPr bwMode="auto">
          <a:xfrm>
            <a:off x="386080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p>
            <a:pPr lvl="0" algn="r" defTabSz="916305" eaLnBrk="1" fontAlgn="base" hangingPunct="1"/>
            <a:fld id="{9A0DB2DC-4C9A-4742-B13C-FB6460FD3503}" type="slidenum">
              <a:rPr lang="en-US" altLang="zh-CN" sz="1200" b="0" strike="noStrike" noProof="1" dirty="0">
                <a:solidFill>
                  <a:schemeClr val="tx1"/>
                </a:solidFill>
                <a:latin typeface="Arial" panose="020B0604020202020204" pitchFamily="34" charset="0"/>
                <a:ea typeface="宋体" panose="02010600030101010101" pitchFamily="2" charset="-122"/>
                <a:cs typeface="+mn-cs"/>
              </a:rPr>
            </a:fld>
            <a:endParaRPr lang="en-US" altLang="zh-CN" sz="1200" b="0" strike="noStrike" noProof="1"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3.png"/><Relationship Id="rId3" Type="http://schemas.openxmlformats.org/officeDocument/2006/relationships/oleObject" Target="../embeddings/oleObject1.bin"/><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ctrTitle"/>
          </p:nvPr>
        </p:nvSpPr>
        <p:spPr>
          <a:xfrm>
            <a:off x="627063" y="1654175"/>
            <a:ext cx="7772400" cy="1409700"/>
          </a:xfrm>
        </p:spPr>
        <p:txBody>
          <a:bodyPr anchor="ctr"/>
          <a:lstStyle>
            <a:lvl1pPr>
              <a:defRPr>
                <a:effectLst/>
              </a:defRPr>
            </a:lvl1pPr>
          </a:lstStyle>
          <a:p>
            <a:pPr lvl="0" fontAlgn="base"/>
            <a:r>
              <a:rPr lang="en-US" altLang="zh-CN" strike="noStrike" noProof="0" smtClean="0"/>
              <a:t>Click to edit Master title style</a:t>
            </a:r>
            <a:endParaRPr lang="en-US" altLang="zh-CN" strike="noStrike" noProof="0" smtClean="0"/>
          </a:p>
        </p:txBody>
      </p:sp>
      <p:sp>
        <p:nvSpPr>
          <p:cNvPr id="218115" name="Rectangle 3"/>
          <p:cNvSpPr>
            <a:spLocks noGrp="1" noChangeArrowheads="1"/>
          </p:cNvSpPr>
          <p:nvPr>
            <p:ph type="subTitle" idx="1"/>
          </p:nvPr>
        </p:nvSpPr>
        <p:spPr>
          <a:xfrm>
            <a:off x="641350" y="4646613"/>
            <a:ext cx="7861300" cy="585787"/>
          </a:xfrm>
        </p:spPr>
        <p:txBody>
          <a:bodyPr anchor="ctr"/>
          <a:lstStyle>
            <a:lvl1pPr marL="0" indent="0">
              <a:spcBef>
                <a:spcPct val="0"/>
              </a:spcBef>
              <a:buFont typeface="Wingdings" panose="05000000000000000000" pitchFamily="2" charset="2"/>
              <a:buNone/>
              <a:defRPr sz="3600">
                <a:effectLst/>
              </a:defRPr>
            </a:lvl1pPr>
          </a:lstStyle>
          <a:p>
            <a:pPr lvl="0" fontAlgn="base"/>
            <a:r>
              <a:rPr lang="en-US" altLang="zh-CN" strike="noStrike" noProof="0" smtClean="0"/>
              <a:t>Click to edit Master subtitle style</a:t>
            </a:r>
            <a:endParaRPr lang="en-US" altLang="zh-CN" strike="noStrike" noProof="0" smtClean="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9088" y="595313"/>
            <a:ext cx="2100262"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53150"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showMasterSp="0">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312988" y="4505325"/>
            <a:ext cx="1752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2" indent="0" algn="l" defTabSz="914400" rtl="0" eaLnBrk="1" fontAlgn="base" latinLnBrk="0" hangingPunct="1">
              <a:lnSpc>
                <a:spcPct val="120000"/>
              </a:lnSpc>
              <a:spcBef>
                <a:spcPct val="50000"/>
              </a:spcBef>
              <a:spcAft>
                <a:spcPct val="0"/>
              </a:spcAft>
              <a:buClr>
                <a:schemeClr val="tx2"/>
              </a:buClr>
              <a:buSzPct val="95000"/>
              <a:buFont typeface="Wingdings" panose="05000000000000000000" pitchFamily="2" charset="2"/>
              <a:buNone/>
              <a:defRPr/>
            </a:pPr>
            <a:endParaRPr kumimoji="0" lang="zh-CN" altLang="zh-CN" sz="1800" b="0" i="0" u="none" strike="noStrike" kern="1200" cap="none" spc="0" normalizeH="0" baseline="0" noProof="0" smtClean="0">
              <a:ln>
                <a:noFill/>
              </a:ln>
              <a:solidFill>
                <a:srgbClr val="4138FA"/>
              </a:solidFill>
              <a:effectLst/>
              <a:uLnTx/>
              <a:uFillTx/>
              <a:latin typeface="Arial" panose="020B0604020202020204" pitchFamily="34" charset="0"/>
              <a:ea typeface="宋体" panose="02010600030101010101" pitchFamily="2" charset="-122"/>
              <a:cs typeface="+mn-cs"/>
            </a:endParaRPr>
          </a:p>
        </p:txBody>
      </p:sp>
      <p:graphicFrame>
        <p:nvGraphicFramePr>
          <p:cNvPr id="3075"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3" imgW="838200" imgH="647700" progId="Paint.Picture">
                  <p:embed/>
                </p:oleObj>
              </mc:Choice>
              <mc:Fallback>
                <p:oleObj name="" r:id="rId3" imgW="838200" imgH="647700" progId="Paint.Picture">
                  <p:embed/>
                  <p:pic>
                    <p:nvPicPr>
                      <p:cNvPr id="0" name="图片 3077"/>
                      <p:cNvPicPr/>
                      <p:nvPr/>
                    </p:nvPicPr>
                    <p:blipFill>
                      <a:blip r:embed="rId4"/>
                      <a:stretch>
                        <a:fillRect/>
                      </a:stretch>
                    </p:blipFill>
                    <p:spPr>
                      <a:xfrm>
                        <a:off x="0" y="0"/>
                        <a:ext cx="838200" cy="517525"/>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301625" y="685800"/>
            <a:ext cx="854075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04800"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1375"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8" name="日期占位符 4"/>
          <p:cNvSpPr>
            <a:spLocks noGrp="1"/>
          </p:cNvSpPr>
          <p:nvPr>
            <p:ph type="dt" sz="half" idx="12"/>
          </p:nvPr>
        </p:nvSpPr>
        <p:spPr>
          <a:xfrm>
            <a:off x="301625" y="6019800"/>
            <a:ext cx="2289175" cy="476250"/>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rgbClr val="4138FA"/>
              </a:solidFill>
              <a:effectLst/>
              <a:uLnTx/>
              <a:uFillTx/>
              <a:latin typeface="Arial" panose="020B0604020202020204" pitchFamily="34" charset="0"/>
              <a:ea typeface="宋体" panose="02010600030101010101" pitchFamily="2" charset="-122"/>
              <a:cs typeface="+mn-cs"/>
            </a:endParaRPr>
          </a:p>
        </p:txBody>
      </p:sp>
      <p:sp>
        <p:nvSpPr>
          <p:cNvPr id="9" name="页脚占位符 5"/>
          <p:cNvSpPr>
            <a:spLocks noGrp="1"/>
          </p:cNvSpPr>
          <p:nvPr>
            <p:ph type="ftr" sz="quarter" idx="3"/>
          </p:nvPr>
        </p:nvSpPr>
        <p:spPr>
          <a:xfrm>
            <a:off x="3124200" y="6019800"/>
            <a:ext cx="2895600" cy="476250"/>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rgbClr val="4138FA"/>
              </a:solidFill>
              <a:effectLst/>
              <a:uLnTx/>
              <a:uFillTx/>
              <a:latin typeface="Arial" panose="020B060402020202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a:xfrm>
            <a:off x="6553200" y="6019800"/>
            <a:ext cx="2289175" cy="476250"/>
          </a:xfrm>
          <a:prstGeom prst="rect">
            <a:avLst/>
          </a:prstGeom>
        </p:spPr>
        <p:txBody>
          <a:bodyPr vert="horz" wrap="square" lIns="91440" tIns="45720" rIns="91440" bIns="45720" numCol="1" anchor="t" anchorCtr="0" compatLnSpc="1"/>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7975"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1375" y="1803400"/>
            <a:ext cx="4117975"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bg2"/>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217090" name="Rectangle 2"/>
          <p:cNvSpPr>
            <a:spLocks noGrp="1" noChangeArrowheads="1"/>
          </p:cNvSpPr>
          <p:nvPr>
            <p:ph type="title"/>
          </p:nvPr>
        </p:nvSpPr>
        <p:spPr bwMode="auto">
          <a:xfrm>
            <a:off x="363538" y="595313"/>
            <a:ext cx="83931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fontAlgn="base"/>
            <a:r>
              <a:rPr lang="en-US" altLang="zh-CN" strike="noStrike" noProof="1" smtClean="0"/>
              <a:t>Click to edit Title Slide</a:t>
            </a:r>
            <a:endParaRPr lang="en-US" altLang="zh-CN" strike="noStrike" noProof="1" smtClean="0"/>
          </a:p>
        </p:txBody>
      </p:sp>
      <p:sp>
        <p:nvSpPr>
          <p:cNvPr id="217091" name="Rectangle 3"/>
          <p:cNvSpPr>
            <a:spLocks noGrp="1" noChangeArrowheads="1"/>
          </p:cNvSpPr>
          <p:nvPr>
            <p:ph type="body" idx="1"/>
          </p:nvPr>
        </p:nvSpPr>
        <p:spPr bwMode="auto">
          <a:xfrm>
            <a:off x="381000" y="1803400"/>
            <a:ext cx="8388350" cy="22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fontAlgn="base"/>
            <a:r>
              <a:rPr lang="en-US" altLang="zh-CN" strike="noStrike" noProof="1" smtClean="0"/>
              <a:t>Click to edit Master text styles</a:t>
            </a:r>
            <a:endParaRPr lang="en-US" altLang="zh-CN" strike="noStrike" noProof="1" smtClean="0"/>
          </a:p>
          <a:p>
            <a:pPr lvl="1" fontAlgn="base"/>
            <a:r>
              <a:rPr lang="en-US" altLang="zh-CN" strike="noStrike" noProof="1" smtClean="0"/>
              <a:t>Second level</a:t>
            </a:r>
            <a:endParaRPr lang="en-US" altLang="zh-CN" strike="noStrike" noProof="1" smtClean="0"/>
          </a:p>
          <a:p>
            <a:pPr lvl="2" fontAlgn="base"/>
            <a:r>
              <a:rPr lang="en-US" altLang="zh-CN" strike="noStrike" noProof="1" smtClean="0"/>
              <a:t>Third level</a:t>
            </a:r>
            <a:endParaRPr lang="en-US" altLang="zh-CN" strike="noStrike" noProof="1" smtClean="0"/>
          </a:p>
          <a:p>
            <a:pPr lvl="3" fontAlgn="base"/>
            <a:r>
              <a:rPr lang="en-US" altLang="zh-CN" strike="noStrike" noProof="1" smtClean="0"/>
              <a:t>Fourth level</a:t>
            </a:r>
            <a:endParaRPr lang="en-US" altLang="zh-CN" strike="noStrike" noProof="1" smtClean="0"/>
          </a:p>
          <a:p>
            <a:pPr lvl="4" fontAlgn="base"/>
            <a:r>
              <a:rPr lang="en-US" altLang="zh-CN" strike="noStrike" noProof="1" smtClean="0"/>
              <a:t>Fifth level</a:t>
            </a:r>
            <a:endParaRPr lang="en-US" altLang="zh-CN" strike="noStrike" noProof="1" smtClean="0"/>
          </a:p>
        </p:txBody>
      </p:sp>
      <p:sp>
        <p:nvSpPr>
          <p:cNvPr id="217092" name="Text Box 4"/>
          <p:cNvSpPr txBox="1">
            <a:spLocks noChangeArrowheads="1"/>
          </p:cNvSpPr>
          <p:nvPr/>
        </p:nvSpPr>
        <p:spPr bwMode="auto">
          <a:xfrm>
            <a:off x="2312988" y="4505325"/>
            <a:ext cx="1752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2" indent="0" algn="l" defTabSz="914400" rtl="0" eaLnBrk="1" fontAlgn="base" latinLnBrk="0" hangingPunct="1">
              <a:lnSpc>
                <a:spcPct val="120000"/>
              </a:lnSpc>
              <a:spcBef>
                <a:spcPct val="50000"/>
              </a:spcBef>
              <a:spcAft>
                <a:spcPct val="0"/>
              </a:spcAft>
              <a:buClr>
                <a:schemeClr val="tx2"/>
              </a:buClr>
              <a:buSzPct val="95000"/>
              <a:buFont typeface="Wingdings" panose="05000000000000000000" pitchFamily="2" charset="2"/>
              <a:buNone/>
              <a:defRPr/>
            </a:pPr>
            <a:endParaRPr kumimoji="0" lang="zh-CN" altLang="zh-CN" sz="1800" b="0" i="0" u="none" strike="noStrike" kern="1200" cap="none" spc="0" normalizeH="0" baseline="0" noProof="0" smtClean="0">
              <a:ln>
                <a:noFill/>
              </a:ln>
              <a:solidFill>
                <a:srgbClr val="4138FA"/>
              </a:solidFill>
              <a:effectLst/>
              <a:uLnTx/>
              <a:uFillTx/>
              <a:latin typeface="Arial" panose="020B0604020202020204" pitchFamily="34" charset="0"/>
              <a:ea typeface="宋体" panose="02010600030101010101" pitchFamily="2" charset="-122"/>
              <a:cs typeface="+mn-cs"/>
            </a:endParaRPr>
          </a:p>
        </p:txBody>
      </p:sp>
      <p:graphicFrame>
        <p:nvGraphicFramePr>
          <p:cNvPr id="1029"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algn="l" rtl="0" eaLnBrk="0" fontAlgn="base" hangingPunct="0">
        <a:lnSpc>
          <a:spcPct val="90000"/>
        </a:lnSpc>
        <a:spcBef>
          <a:spcPct val="0"/>
        </a:spcBef>
        <a:spcAft>
          <a:spcPct val="0"/>
        </a:spcAft>
        <a:defRPr sz="4800" b="1"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2pPr>
      <a:lvl3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3pPr>
      <a:lvl4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4pPr>
      <a:lvl5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5pPr>
      <a:lvl6pPr marL="4572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6pPr>
      <a:lvl7pPr marL="9144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7pPr>
      <a:lvl8pPr marL="13716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8pPr>
      <a:lvl9pPr marL="18288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9pPr>
    </p:titleStyle>
    <p:body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7"/>
        </a:buBlip>
        <a:defRPr sz="3200" kern="1200">
          <a:solidFill>
            <a:schemeClr val="bg2"/>
          </a:solidFill>
          <a:effectLst>
            <a:outerShdw blurRad="38100" dist="38100" dir="2700000" algn="tl">
              <a:srgbClr val="C0C0C0"/>
            </a:outerShdw>
          </a:effectLst>
          <a:latin typeface="+mn-lt"/>
          <a:ea typeface="+mn-ea"/>
          <a:cs typeface="+mn-cs"/>
        </a:defRPr>
      </a:lvl1pPr>
      <a:lvl2pPr marL="1028700" indent="-45593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7"/>
        </a:buBlip>
        <a:defRPr sz="2800" kern="1200">
          <a:solidFill>
            <a:schemeClr val="bg2"/>
          </a:solidFill>
          <a:effectLst>
            <a:outerShdw blurRad="38100" dist="38100" dir="2700000" algn="tl">
              <a:srgbClr val="C0C0C0"/>
            </a:outerShdw>
          </a:effectLst>
          <a:latin typeface="+mn-lt"/>
          <a:ea typeface="+mn-ea"/>
          <a:cs typeface="+mn-cs"/>
        </a:defRPr>
      </a:lvl2pPr>
      <a:lvl3pPr marL="1428750" indent="-3987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7"/>
        </a:buBlip>
        <a:defRPr sz="2400" kern="1200">
          <a:solidFill>
            <a:schemeClr val="bg2"/>
          </a:solidFill>
          <a:effectLst>
            <a:outerShdw blurRad="38100" dist="38100" dir="2700000" algn="tl">
              <a:srgbClr val="C0C0C0"/>
            </a:outerShdw>
          </a:effectLst>
          <a:latin typeface="+mn-lt"/>
          <a:ea typeface="+mn-ea"/>
          <a:cs typeface="+mn-cs"/>
        </a:defRPr>
      </a:lvl3pPr>
      <a:lvl4pPr marL="1752600" indent="-3225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7"/>
        </a:buBlip>
        <a:defRPr sz="2000" kern="1200">
          <a:solidFill>
            <a:schemeClr val="bg2"/>
          </a:solidFill>
          <a:effectLst>
            <a:outerShdw blurRad="38100" dist="38100" dir="2700000" algn="tl">
              <a:srgbClr val="C0C0C0"/>
            </a:outerShdw>
          </a:effectLst>
          <a:latin typeface="+mn-lt"/>
          <a:ea typeface="+mn-ea"/>
          <a:cs typeface="+mn-cs"/>
        </a:defRPr>
      </a:lvl4pPr>
      <a:lvl5pPr marL="2092325" indent="-338455"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7"/>
        </a:buBlip>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a:xfrm>
            <a:off x="365125" y="596900"/>
            <a:ext cx="8629650" cy="589280"/>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sz="3600" b="1" i="0" u="none" strike="noStrike" kern="1200" cap="none" spc="0" normalizeH="0" baseline="0" noProof="0" dirty="0" smtClean="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rPr>
              <a:t>实验</a:t>
            </a:r>
            <a:r>
              <a:rPr kumimoji="0" lang="zh-CN" altLang="en-US" sz="3600" b="1" i="0" u="none" strike="noStrike" kern="1200" cap="none" spc="0" normalizeH="0" baseline="0" noProof="0" dirty="0" smtClean="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rPr>
              <a:t>一</a:t>
            </a:r>
            <a:r>
              <a:rPr kumimoji="0" lang="zh-CN" sz="3600" b="1" i="0" u="none" strike="noStrike" kern="1200" cap="none" spc="0" normalizeH="0" baseline="0" noProof="0" dirty="0" smtClean="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rPr>
              <a:t>、</a:t>
            </a:r>
            <a:r>
              <a:rPr kumimoji="0" lang="zh-CN" altLang="en-US" sz="3600" b="1" i="0" u="none" strike="noStrike" kern="1200" cap="none" spc="0" normalizeH="0" baseline="0" noProof="0" dirty="0" smtClean="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rPr>
              <a:t>进程控制与</a:t>
            </a:r>
            <a:r>
              <a:rPr kumimoji="0" lang="zh-CN" altLang="en-US" sz="3600" b="1" i="0" u="none" strike="noStrike" kern="1200" cap="none" spc="0" normalizeH="0" baseline="0" noProof="0" dirty="0" smtClean="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rPr>
              <a:t>通信</a:t>
            </a:r>
            <a:endParaRPr kumimoji="0" lang="zh-CN" sz="3600" b="1" i="0" u="none" strike="noStrike" kern="1200" cap="none" spc="0" normalizeH="0" baseline="0" noProof="0" dirty="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4099" name="Rectangle 3"/>
          <p:cNvSpPr>
            <a:spLocks noGrp="1" noChangeArrowheads="1"/>
          </p:cNvSpPr>
          <p:nvPr>
            <p:ph idx="1"/>
          </p:nvPr>
        </p:nvSpPr>
        <p:spPr>
          <a:xfrm>
            <a:off x="276225" y="1803400"/>
            <a:ext cx="8569325" cy="3633788"/>
          </a:xfrm>
        </p:spPr>
        <p:txBody>
          <a:bodyPr vert="horz" wrap="square" lIns="91440" tIns="45720" rIns="91440" bIns="45720" numCol="1" anchor="t" anchorCtr="0" compatLnSpc="1">
            <a:spAutoFit/>
          </a:bodyPr>
          <a:lstStyle/>
          <a:p>
            <a:pPr marL="571500" marR="0" lvl="0" indent="-57150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None/>
              <a:defRPr/>
            </a:pPr>
            <a:r>
              <a:rPr kumimoji="0" lang="zh-CN" sz="3200" b="0"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rPr>
              <a:t>一、实验目的</a:t>
            </a:r>
            <a:endParaRPr kumimoji="0" lang="zh-CN" sz="3200" b="0"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加深对进程的理解</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进一步认识并发执行的实质；</a:t>
            </a:r>
            <a:endPar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2</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分析进程争用资源现象；</a:t>
            </a:r>
            <a:endPar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3</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掌握</a:t>
            </a: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Linux</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进程</a:t>
            </a: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基本</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控制</a:t>
            </a: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endPar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4</a:t>
            </a: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、掌握</a:t>
            </a: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Linux</a:t>
            </a: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系统</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中</a:t>
            </a:r>
            <a:r>
              <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的</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软中断</a:t>
            </a: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信号</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和</a:t>
            </a:r>
            <a:r>
              <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管道通信。</a:t>
            </a:r>
            <a:endParaRPr kumimoji="0" 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2"/>
          <p:cNvSpPr>
            <a:spLocks noGrp="1" noRot="1" noChangeArrowheads="1"/>
          </p:cNvSpPr>
          <p:nvPr>
            <p:ph type="title"/>
          </p:nvPr>
        </p:nvSpPr>
        <p:spPr>
          <a:xfrm>
            <a:off x="301625" y="685800"/>
            <a:ext cx="8540750"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控制函数</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进程退出</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5362" name="Rectangle 3"/>
          <p:cNvSpPr>
            <a:spLocks noGrp="1" noRot="1"/>
          </p:cNvSpPr>
          <p:nvPr>
            <p:ph type="body" sz="half" idx="1"/>
          </p:nvPr>
        </p:nvSpPr>
        <p:spPr>
          <a:xfrm>
            <a:off x="342900" y="1571625"/>
            <a:ext cx="8497888" cy="4019550"/>
          </a:xfrm>
        </p:spPr>
        <p:txBody>
          <a:bodyPr vert="horz" wrap="square" lIns="91440" tIns="45720" rIns="91440" bIns="45720" anchor="t">
            <a:spAutoFit/>
          </a:bodyPr>
          <a:p>
            <a:pPr>
              <a:lnSpc>
                <a:spcPct val="80000"/>
              </a:lnSpc>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正常退出：在</a:t>
            </a:r>
            <a:r>
              <a:rPr lang="en-US" altLang="zh-CN" sz="2400" b="1" dirty="0">
                <a:solidFill>
                  <a:schemeClr val="tx1"/>
                </a:solidFill>
                <a:effectLst/>
                <a:latin typeface="宋体" panose="02010600030101010101" pitchFamily="2" charset="-122"/>
                <a:ea typeface="宋体" panose="02010600030101010101" pitchFamily="2" charset="-122"/>
              </a:rPr>
              <a:t>main()</a:t>
            </a:r>
            <a:r>
              <a:rPr lang="zh-CN" altLang="en-US" sz="2400" b="1" dirty="0">
                <a:solidFill>
                  <a:schemeClr val="tx1"/>
                </a:solidFill>
                <a:effectLst/>
                <a:latin typeface="宋体" panose="02010600030101010101" pitchFamily="2" charset="-122"/>
                <a:ea typeface="宋体" panose="02010600030101010101" pitchFamily="2" charset="-122"/>
              </a:rPr>
              <a:t>函数中执行</a:t>
            </a:r>
            <a:r>
              <a:rPr lang="en-US" altLang="zh-CN" sz="2400" b="1" dirty="0">
                <a:solidFill>
                  <a:schemeClr val="tx1"/>
                </a:solidFill>
                <a:effectLst/>
                <a:latin typeface="宋体" panose="02010600030101010101" pitchFamily="2" charset="-122"/>
                <a:ea typeface="宋体" panose="02010600030101010101" pitchFamily="2" charset="-122"/>
              </a:rPr>
              <a:t>return</a:t>
            </a:r>
            <a:r>
              <a:rPr lang="zh-CN" altLang="en-US" sz="2400" b="1" dirty="0">
                <a:solidFill>
                  <a:schemeClr val="tx1"/>
                </a:solidFill>
                <a:effectLst/>
                <a:latin typeface="宋体" panose="02010600030101010101" pitchFamily="2" charset="-122"/>
                <a:ea typeface="宋体" panose="02010600030101010101" pitchFamily="2" charset="-122"/>
              </a:rPr>
              <a:t>、调用</a:t>
            </a:r>
            <a:r>
              <a:rPr lang="en-US" altLang="zh-CN" sz="2400" b="1" dirty="0">
                <a:solidFill>
                  <a:schemeClr val="tx1"/>
                </a:solidFill>
                <a:effectLst/>
                <a:latin typeface="宋体" panose="02010600030101010101" pitchFamily="2" charset="-122"/>
                <a:ea typeface="宋体" panose="02010600030101010101" pitchFamily="2" charset="-122"/>
              </a:rPr>
              <a:t>exit()</a:t>
            </a:r>
            <a:r>
              <a:rPr lang="zh-CN" altLang="en-US" sz="2400" b="1" dirty="0">
                <a:solidFill>
                  <a:schemeClr val="tx1"/>
                </a:solidFill>
                <a:effectLst/>
                <a:latin typeface="宋体" panose="02010600030101010101" pitchFamily="2" charset="-122"/>
                <a:ea typeface="宋体" panose="02010600030101010101" pitchFamily="2" charset="-122"/>
              </a:rPr>
              <a:t>函数或</a:t>
            </a:r>
            <a:r>
              <a:rPr lang="en-US" altLang="zh-CN" sz="2400" b="1" dirty="0">
                <a:solidFill>
                  <a:schemeClr val="tx1"/>
                </a:solidFill>
                <a:effectLst/>
                <a:latin typeface="宋体" panose="02010600030101010101" pitchFamily="2" charset="-122"/>
                <a:ea typeface="宋体" panose="02010600030101010101" pitchFamily="2" charset="-122"/>
              </a:rPr>
              <a:t>_exit()</a:t>
            </a:r>
            <a:r>
              <a:rPr lang="zh-CN" altLang="en-US" sz="2400" b="1" dirty="0">
                <a:solidFill>
                  <a:schemeClr val="tx1"/>
                </a:solidFill>
                <a:effectLst/>
                <a:latin typeface="宋体" panose="02010600030101010101" pitchFamily="2" charset="-122"/>
                <a:ea typeface="宋体" panose="02010600030101010101" pitchFamily="2" charset="-122"/>
              </a:rPr>
              <a:t>函数</a:t>
            </a:r>
            <a:endParaRPr lang="zh-CN" altLang="en-US" sz="2400" b="1" dirty="0">
              <a:solidFill>
                <a:schemeClr val="tx1"/>
              </a:solidFill>
              <a:effectLst/>
              <a:latin typeface="宋体" panose="02010600030101010101" pitchFamily="2" charset="-122"/>
              <a:ea typeface="宋体" panose="02010600030101010101" pitchFamily="2" charset="-122"/>
            </a:endParaRPr>
          </a:p>
          <a:p>
            <a:pPr>
              <a:lnSpc>
                <a:spcPct val="80000"/>
              </a:lnSpc>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异常退出：调用</a:t>
            </a:r>
            <a:r>
              <a:rPr lang="en-US" altLang="zh-CN" sz="2400" b="1" dirty="0">
                <a:solidFill>
                  <a:schemeClr val="tx1"/>
                </a:solidFill>
                <a:effectLst/>
                <a:latin typeface="宋体" panose="02010600030101010101" pitchFamily="2" charset="-122"/>
                <a:ea typeface="宋体" panose="02010600030101010101" pitchFamily="2" charset="-122"/>
              </a:rPr>
              <a:t>abort()</a:t>
            </a:r>
            <a:r>
              <a:rPr lang="zh-CN" altLang="en-US" sz="2400" b="1" dirty="0">
                <a:solidFill>
                  <a:schemeClr val="tx1"/>
                </a:solidFill>
                <a:effectLst/>
                <a:latin typeface="宋体" panose="02010600030101010101" pitchFamily="2" charset="-122"/>
                <a:ea typeface="宋体" panose="02010600030101010101" pitchFamily="2" charset="-122"/>
              </a:rPr>
              <a:t>函数、进程收到信号而终止</a:t>
            </a:r>
            <a:endParaRPr lang="zh-CN" altLang="en-US" sz="2400" b="1" dirty="0">
              <a:solidFill>
                <a:schemeClr val="tx1"/>
              </a:solidFill>
              <a:effectLst/>
              <a:latin typeface="宋体" panose="02010600030101010101" pitchFamily="2" charset="-122"/>
              <a:ea typeface="宋体" panose="02010600030101010101" pitchFamily="2" charset="-122"/>
            </a:endParaRPr>
          </a:p>
          <a:p>
            <a:pPr>
              <a:lnSpc>
                <a:spcPct val="80000"/>
              </a:lnSpc>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区别</a:t>
            </a:r>
            <a:endParaRPr lang="zh-CN" altLang="en-US" sz="24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exit</a:t>
            </a:r>
            <a:r>
              <a:rPr lang="zh-CN" altLang="en-US" sz="2000" b="1" dirty="0">
                <a:solidFill>
                  <a:schemeClr val="tx1"/>
                </a:solidFill>
                <a:effectLst/>
                <a:latin typeface="宋体" panose="02010600030101010101" pitchFamily="2" charset="-122"/>
                <a:ea typeface="宋体" panose="02010600030101010101" pitchFamily="2" charset="-122"/>
              </a:rPr>
              <a:t>是一个函数，有参数，把控制权交给系统</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buNone/>
            </a:pPr>
            <a:r>
              <a:rPr lang="zh-CN" altLang="en-US" sz="2000" b="1" dirty="0">
                <a:solidFill>
                  <a:schemeClr val="tx1"/>
                </a:solidFill>
                <a:effectLst/>
                <a:latin typeface="宋体" panose="02010600030101010101" pitchFamily="2" charset="-122"/>
                <a:ea typeface="宋体" panose="02010600030101010101" pitchFamily="2" charset="-122"/>
              </a:rPr>
              <a:t>	</a:t>
            </a:r>
            <a:r>
              <a:rPr lang="en-US" altLang="zh-CN" sz="2000" b="1" dirty="0">
                <a:solidFill>
                  <a:schemeClr val="tx1"/>
                </a:solidFill>
                <a:effectLst/>
                <a:latin typeface="宋体" panose="02010600030101010101" pitchFamily="2" charset="-122"/>
                <a:ea typeface="宋体" panose="02010600030101010101" pitchFamily="2" charset="-122"/>
              </a:rPr>
              <a:t>return</a:t>
            </a:r>
            <a:r>
              <a:rPr lang="zh-CN" altLang="en-US" sz="2000" b="1" dirty="0">
                <a:solidFill>
                  <a:schemeClr val="tx1"/>
                </a:solidFill>
                <a:effectLst/>
                <a:latin typeface="宋体" panose="02010600030101010101" pitchFamily="2" charset="-122"/>
                <a:ea typeface="宋体" panose="02010600030101010101" pitchFamily="2" charset="-122"/>
              </a:rPr>
              <a:t>是函数执行完后的返回，将控制权交给调用函数</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exit</a:t>
            </a:r>
            <a:r>
              <a:rPr lang="zh-CN" altLang="en-US" sz="2000" b="1" dirty="0">
                <a:solidFill>
                  <a:schemeClr val="tx1"/>
                </a:solidFill>
                <a:effectLst/>
                <a:latin typeface="宋体" panose="02010600030101010101" pitchFamily="2" charset="-122"/>
                <a:ea typeface="宋体" panose="02010600030101010101" pitchFamily="2" charset="-122"/>
              </a:rPr>
              <a:t>是正常终止进程，</a:t>
            </a:r>
            <a:r>
              <a:rPr lang="en-US" altLang="zh-CN" sz="2000" b="1" dirty="0">
                <a:solidFill>
                  <a:schemeClr val="tx1"/>
                </a:solidFill>
                <a:effectLst/>
                <a:latin typeface="宋体" panose="02010600030101010101" pitchFamily="2" charset="-122"/>
                <a:ea typeface="宋体" panose="02010600030101010101" pitchFamily="2" charset="-122"/>
              </a:rPr>
              <a:t>abort</a:t>
            </a:r>
            <a:r>
              <a:rPr lang="zh-CN" altLang="en-US" sz="2000" b="1" dirty="0">
                <a:solidFill>
                  <a:schemeClr val="tx1"/>
                </a:solidFill>
                <a:effectLst/>
                <a:latin typeface="宋体" panose="02010600030101010101" pitchFamily="2" charset="-122"/>
                <a:ea typeface="宋体" panose="02010600030101010101" pitchFamily="2" charset="-122"/>
              </a:rPr>
              <a:t>是异常终止</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exit</a:t>
            </a:r>
            <a:r>
              <a:rPr lang="zh-CN" altLang="en-US" sz="2000" b="1" dirty="0">
                <a:solidFill>
                  <a:schemeClr val="tx1"/>
                </a:solidFill>
                <a:effectLst/>
                <a:latin typeface="宋体" panose="02010600030101010101" pitchFamily="2" charset="-122"/>
                <a:ea typeface="宋体" panose="02010600030101010101" pitchFamily="2" charset="-122"/>
              </a:rPr>
              <a:t>中参数为</a:t>
            </a:r>
            <a:r>
              <a:rPr lang="en-US" altLang="zh-CN" sz="2000" b="1" dirty="0">
                <a:solidFill>
                  <a:schemeClr val="tx1"/>
                </a:solidFill>
                <a:effectLst/>
                <a:latin typeface="宋体" panose="02010600030101010101" pitchFamily="2" charset="-122"/>
                <a:ea typeface="宋体" panose="02010600030101010101" pitchFamily="2" charset="-122"/>
              </a:rPr>
              <a:t>0</a:t>
            </a:r>
            <a:r>
              <a:rPr lang="zh-CN" altLang="en-US" sz="2000" b="1" dirty="0">
                <a:solidFill>
                  <a:schemeClr val="tx1"/>
                </a:solidFill>
                <a:effectLst/>
                <a:latin typeface="宋体" panose="02010600030101010101" pitchFamily="2" charset="-122"/>
                <a:ea typeface="宋体" panose="02010600030101010101" pitchFamily="2" charset="-122"/>
              </a:rPr>
              <a:t>代表进程正常终止，为其他值表示程序执行过程中有错误发生</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exit()</a:t>
            </a:r>
            <a:r>
              <a:rPr lang="zh-CN" altLang="en-US" sz="2000" b="1" dirty="0">
                <a:solidFill>
                  <a:schemeClr val="tx1"/>
                </a:solidFill>
                <a:effectLst/>
                <a:latin typeface="宋体" panose="02010600030101010101" pitchFamily="2" charset="-122"/>
                <a:ea typeface="宋体" panose="02010600030101010101" pitchFamily="2" charset="-122"/>
              </a:rPr>
              <a:t>在头文件</a:t>
            </a:r>
            <a:r>
              <a:rPr lang="en-US" altLang="zh-CN" sz="2000" b="1" dirty="0">
                <a:solidFill>
                  <a:schemeClr val="tx1"/>
                </a:solidFill>
                <a:effectLst/>
                <a:latin typeface="宋体" panose="02010600030101010101" pitchFamily="2" charset="-122"/>
                <a:ea typeface="宋体" panose="02010600030101010101" pitchFamily="2" charset="-122"/>
              </a:rPr>
              <a:t>stdlib.h</a:t>
            </a:r>
            <a:r>
              <a:rPr lang="zh-CN" altLang="en-US" sz="2000" b="1" dirty="0">
                <a:solidFill>
                  <a:schemeClr val="tx1"/>
                </a:solidFill>
                <a:effectLst/>
                <a:latin typeface="宋体" panose="02010600030101010101" pitchFamily="2" charset="-122"/>
                <a:ea typeface="宋体" panose="02010600030101010101" pitchFamily="2" charset="-122"/>
              </a:rPr>
              <a:t>中声明，先执行清除操作，再将控制权返回给内核</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buNone/>
            </a:pPr>
            <a:r>
              <a:rPr lang="zh-CN" altLang="en-US" sz="2000" b="1" dirty="0">
                <a:solidFill>
                  <a:schemeClr val="tx1"/>
                </a:solidFill>
                <a:effectLst/>
                <a:latin typeface="宋体" panose="02010600030101010101" pitchFamily="2" charset="-122"/>
                <a:ea typeface="宋体" panose="02010600030101010101" pitchFamily="2" charset="-122"/>
              </a:rPr>
              <a:t>	</a:t>
            </a:r>
            <a:r>
              <a:rPr lang="en-US" altLang="zh-CN" sz="2000" b="1" dirty="0">
                <a:solidFill>
                  <a:schemeClr val="tx1"/>
                </a:solidFill>
                <a:effectLst/>
                <a:latin typeface="宋体" panose="02010600030101010101" pitchFamily="2" charset="-122"/>
                <a:ea typeface="宋体" panose="02010600030101010101" pitchFamily="2" charset="-122"/>
              </a:rPr>
              <a:t>_exit()</a:t>
            </a:r>
            <a:r>
              <a:rPr lang="zh-CN" altLang="en-US" sz="2000" b="1" dirty="0">
                <a:solidFill>
                  <a:schemeClr val="tx1"/>
                </a:solidFill>
                <a:effectLst/>
                <a:latin typeface="宋体" panose="02010600030101010101" pitchFamily="2" charset="-122"/>
                <a:ea typeface="宋体" panose="02010600030101010101" pitchFamily="2" charset="-122"/>
              </a:rPr>
              <a:t>在头文件</a:t>
            </a:r>
            <a:r>
              <a:rPr lang="en-US" altLang="zh-CN" sz="2000" b="1" dirty="0">
                <a:solidFill>
                  <a:schemeClr val="tx1"/>
                </a:solidFill>
                <a:effectLst/>
                <a:latin typeface="宋体" panose="02010600030101010101" pitchFamily="2" charset="-122"/>
                <a:ea typeface="宋体" panose="02010600030101010101" pitchFamily="2" charset="-122"/>
              </a:rPr>
              <a:t>unistd.h</a:t>
            </a:r>
            <a:r>
              <a:rPr lang="zh-CN" altLang="en-US" sz="2000" b="1" dirty="0">
                <a:solidFill>
                  <a:schemeClr val="tx1"/>
                </a:solidFill>
                <a:effectLst/>
                <a:latin typeface="宋体" panose="02010600030101010101" pitchFamily="2" charset="-122"/>
                <a:ea typeface="宋体" panose="02010600030101010101" pitchFamily="2" charset="-122"/>
              </a:rPr>
              <a:t>中声明，执行后立即返回给内核</a:t>
            </a:r>
            <a:endParaRPr lang="zh-CN" altLang="en-US" sz="2000" b="1" dirty="0">
              <a:solidFill>
                <a:schemeClr val="tx1"/>
              </a:solidFill>
              <a:effectLst/>
              <a:latin typeface="宋体" panose="02010600030101010101" pitchFamily="2" charset="-122"/>
              <a:ea typeface="宋体" panose="02010600030101010101" pitchFamily="2" charset="-122"/>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0068" name="Rectangle 4"/>
          <p:cNvSpPr>
            <a:spLocks noChangeArrowheads="1"/>
          </p:cNvSpPr>
          <p:nvPr/>
        </p:nvSpPr>
        <p:spPr bwMode="auto">
          <a:xfrm>
            <a:off x="152400" y="598488"/>
            <a:ext cx="83185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4. </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控制函数</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等待进程终止</a:t>
            </a:r>
            <a:endPar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endParaRPr>
          </a:p>
        </p:txBody>
      </p:sp>
      <p:sp>
        <p:nvSpPr>
          <p:cNvPr id="1240069" name="Rectangle 5"/>
          <p:cNvSpPr/>
          <p:nvPr/>
        </p:nvSpPr>
        <p:spPr>
          <a:xfrm>
            <a:off x="649288" y="1428750"/>
            <a:ext cx="5378450" cy="571500"/>
          </a:xfrm>
          <a:prstGeom prst="rect">
            <a:avLst/>
          </a:prstGeom>
          <a:noFill/>
          <a:ln w="9525">
            <a:noFill/>
          </a:ln>
        </p:spPr>
        <p:txBody>
          <a:bodyPr anchor="t">
            <a:spAutoFit/>
          </a:bodyPr>
          <a:p>
            <a:pPr marL="533400" indent="-533400">
              <a:lnSpc>
                <a:spcPct val="130000"/>
              </a:lnSpc>
              <a:spcBef>
                <a:spcPct val="30000"/>
              </a:spcBef>
              <a:buClr>
                <a:schemeClr val="tx2"/>
              </a:buClr>
              <a:buSzPct val="95000"/>
            </a:pPr>
            <a:r>
              <a:rPr lang="en-US" altLang="zh-CN" sz="2400" b="0" dirty="0">
                <a:solidFill>
                  <a:schemeClr val="tx1"/>
                </a:solidFill>
                <a:latin typeface="Times New Roman" panose="02020603050405020304" pitchFamily="18" charset="0"/>
                <a:ea typeface="宋体" panose="02010600030101010101" pitchFamily="2" charset="-122"/>
              </a:rPr>
              <a:t>wait();    waitpid();</a:t>
            </a:r>
            <a:r>
              <a:rPr lang="zh-CN" altLang="en-US" sz="2400" b="0" dirty="0">
                <a:solidFill>
                  <a:schemeClr val="tx1"/>
                </a:solidFill>
                <a:latin typeface="Times New Roman" panose="02020603050405020304" pitchFamily="18" charset="0"/>
                <a:ea typeface="宋体" panose="02010600030101010101" pitchFamily="2" charset="-122"/>
              </a:rPr>
              <a:t>	</a:t>
            </a: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1240072" name="Rectangle 8"/>
          <p:cNvSpPr/>
          <p:nvPr/>
        </p:nvSpPr>
        <p:spPr>
          <a:xfrm>
            <a:off x="398463" y="2089150"/>
            <a:ext cx="8470900" cy="2185988"/>
          </a:xfrm>
          <a:prstGeom prst="rect">
            <a:avLst/>
          </a:prstGeom>
          <a:noFill/>
          <a:ln w="9525">
            <a:noFill/>
          </a:ln>
        </p:spPr>
        <p:txBody>
          <a:bodyPr anchor="t">
            <a:spAutoFit/>
          </a:bodyPr>
          <a:p>
            <a:pPr marL="533400" indent="-533400">
              <a:lnSpc>
                <a:spcPct val="130000"/>
              </a:lnSpc>
              <a:spcBef>
                <a:spcPct val="30000"/>
              </a:spcBef>
              <a:buClr>
                <a:schemeClr val="tx2"/>
              </a:buClr>
              <a:buSzPct val="95000"/>
            </a:pPr>
            <a:r>
              <a:rPr lang="en-US" altLang="zh-CN" sz="2000" dirty="0">
                <a:solidFill>
                  <a:srgbClr val="000099"/>
                </a:solidFill>
                <a:latin typeface="Times New Roman" panose="02020603050405020304" pitchFamily="18" charset="0"/>
                <a:ea typeface="宋体" panose="02010600030101010101" pitchFamily="2" charset="-122"/>
              </a:rPr>
              <a:t>① wait() </a:t>
            </a:r>
            <a:r>
              <a:rPr lang="zh-CN" altLang="en-US" sz="2000" dirty="0">
                <a:solidFill>
                  <a:srgbClr val="000099"/>
                </a:solidFill>
                <a:latin typeface="Times New Roman" panose="02020603050405020304" pitchFamily="18" charset="0"/>
                <a:ea typeface="宋体" panose="02010600030101010101" pitchFamily="2" charset="-122"/>
              </a:rPr>
              <a:t>语法格式：</a:t>
            </a:r>
            <a:r>
              <a:rPr lang="zh-CN" altLang="en-US"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tx1"/>
                </a:solidFill>
                <a:latin typeface="Times New Roman" panose="02020603050405020304" pitchFamily="18" charset="0"/>
                <a:ea typeface="宋体" panose="02010600030101010101" pitchFamily="2" charset="-122"/>
              </a:rPr>
              <a:t>pid=wait(stat_addr);</a:t>
            </a:r>
            <a:endParaRPr lang="en-US" altLang="zh-CN" sz="2000" dirty="0">
              <a:solidFill>
                <a:schemeClr val="tx1"/>
              </a:solidFill>
              <a:latin typeface="Times New Roman" panose="02020603050405020304" pitchFamily="18" charset="0"/>
              <a:ea typeface="宋体" panose="02010600030101010101" pitchFamily="2" charset="-122"/>
            </a:endParaRPr>
          </a:p>
          <a:p>
            <a:pPr marL="533400" indent="-533400">
              <a:lnSpc>
                <a:spcPct val="13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     </a:t>
            </a:r>
            <a:r>
              <a:rPr lang="zh-CN" altLang="en-US" sz="2000" b="0" dirty="0">
                <a:solidFill>
                  <a:schemeClr val="tx1"/>
                </a:solidFill>
                <a:latin typeface="Times New Roman" panose="02020603050405020304" pitchFamily="18" charset="0"/>
                <a:ea typeface="宋体" panose="02010600030101010101" pitchFamily="2" charset="-122"/>
              </a:rPr>
              <a:t>wait()函数使父进程暂停执行，直到它的一个子进程结束为止，该函数的返回值是终止运行的子进程的PID。参数status所指向的变量存放子进程的退出码，即从子进程的main函数返回的值或子进程中exit()函数的参数。如果status不是一个空指针，状态信息将被写入它指向的变量。</a:t>
            </a:r>
            <a:endParaRPr lang="zh-CN" altLang="en-US" sz="2000" b="0" dirty="0">
              <a:solidFill>
                <a:schemeClr val="tx1"/>
              </a:solidFill>
              <a:latin typeface="Times New Roman" panose="02020603050405020304" pitchFamily="18" charset="0"/>
              <a:ea typeface="宋体" panose="02010600030101010101" pitchFamily="2" charset="-122"/>
            </a:endParaRPr>
          </a:p>
        </p:txBody>
      </p:sp>
      <p:sp>
        <p:nvSpPr>
          <p:cNvPr id="16388" name="Text Box 9"/>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pPr>
            <a:r>
              <a:rPr lang="en-US" altLang="zh-CN" b="0" dirty="0">
                <a:solidFill>
                  <a:schemeClr val="tx2"/>
                </a:solidFill>
                <a:latin typeface="Times New Roman" panose="02020603050405020304" pitchFamily="18" charset="0"/>
                <a:ea typeface="宋体" panose="02010600030101010101" pitchFamily="2" charset="-122"/>
              </a:rPr>
              <a:t>76</a:t>
            </a:r>
            <a:endParaRPr lang="en-US" altLang="zh-CN" b="0" dirty="0">
              <a:solidFill>
                <a:schemeClr val="tx2"/>
              </a:solidFill>
              <a:latin typeface="Times New Roman" panose="02020603050405020304" pitchFamily="18" charset="0"/>
              <a:ea typeface="宋体" panose="02010600030101010101" pitchFamily="2" charset="-122"/>
            </a:endParaRPr>
          </a:p>
        </p:txBody>
      </p:sp>
      <p:sp>
        <p:nvSpPr>
          <p:cNvPr id="7" name="Rectangle 4"/>
          <p:cNvSpPr/>
          <p:nvPr/>
        </p:nvSpPr>
        <p:spPr>
          <a:xfrm>
            <a:off x="398463" y="4276725"/>
            <a:ext cx="8267700" cy="1878013"/>
          </a:xfrm>
          <a:prstGeom prst="rect">
            <a:avLst/>
          </a:prstGeom>
          <a:noFill/>
          <a:ln w="9525">
            <a:noFill/>
          </a:ln>
        </p:spPr>
        <p:txBody>
          <a:bodyPr anchor="t">
            <a:spAutoFit/>
          </a:bodyPr>
          <a:p>
            <a:pPr marL="533400" indent="-533400">
              <a:lnSpc>
                <a:spcPct val="130000"/>
              </a:lnSpc>
              <a:spcBef>
                <a:spcPct val="30000"/>
              </a:spcBef>
              <a:buClr>
                <a:schemeClr val="tx2"/>
              </a:buClr>
              <a:buSzPct val="95000"/>
            </a:pPr>
            <a:r>
              <a:rPr lang="en-US" altLang="zh-CN" sz="2000" dirty="0">
                <a:solidFill>
                  <a:srgbClr val="000099"/>
                </a:solidFill>
                <a:latin typeface="Times New Roman" panose="02020603050405020304" pitchFamily="18" charset="0"/>
                <a:ea typeface="宋体" panose="02010600030101010101" pitchFamily="2" charset="-122"/>
              </a:rPr>
              <a:t>② waitpid() </a:t>
            </a:r>
            <a:r>
              <a:rPr lang="zh-CN" altLang="en-US" sz="2000" dirty="0">
                <a:solidFill>
                  <a:srgbClr val="000099"/>
                </a:solidFill>
                <a:latin typeface="Times New Roman" panose="02020603050405020304" pitchFamily="18" charset="0"/>
                <a:ea typeface="宋体" panose="02010600030101010101" pitchFamily="2" charset="-122"/>
              </a:rPr>
              <a:t>语法格式：</a:t>
            </a:r>
            <a:r>
              <a:rPr lang="en-US" altLang="zh-CN" sz="2000" dirty="0">
                <a:solidFill>
                  <a:schemeClr val="tx1"/>
                </a:solidFill>
                <a:latin typeface="Times New Roman" panose="02020603050405020304" pitchFamily="18" charset="0"/>
                <a:ea typeface="宋体" panose="02010600030101010101" pitchFamily="2" charset="-122"/>
              </a:rPr>
              <a:t>waitpid(pid_t pid,int * status,int options)</a:t>
            </a:r>
            <a:endParaRPr lang="en-US" altLang="zh-CN" sz="2000" dirty="0">
              <a:solidFill>
                <a:schemeClr val="tx1"/>
              </a:solidFill>
              <a:latin typeface="Times New Roman" panose="02020603050405020304" pitchFamily="18" charset="0"/>
              <a:ea typeface="宋体" panose="02010600030101010101" pitchFamily="2" charset="-122"/>
            </a:endParaRPr>
          </a:p>
          <a:p>
            <a:pPr marL="533400" indent="-533400">
              <a:lnSpc>
                <a:spcPct val="13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     </a:t>
            </a:r>
            <a:r>
              <a:rPr lang="zh-CN" altLang="en-US" sz="2000" b="0" dirty="0">
                <a:solidFill>
                  <a:schemeClr val="tx1"/>
                </a:solidFill>
                <a:latin typeface="Times New Roman" panose="02020603050405020304" pitchFamily="18" charset="0"/>
                <a:ea typeface="宋体" panose="02010600030101010101" pitchFamily="2" charset="-122"/>
              </a:rPr>
              <a:t>用来等待子进程的结束，但它用于等待某个特定进程结束。</a:t>
            </a:r>
            <a:endParaRPr lang="zh-CN" altLang="en-US" sz="2000" b="0" dirty="0">
              <a:solidFill>
                <a:schemeClr val="tx1"/>
              </a:solidFill>
              <a:latin typeface="Times New Roman" panose="02020603050405020304" pitchFamily="18" charset="0"/>
              <a:ea typeface="宋体" panose="02010600030101010101" pitchFamily="2" charset="-122"/>
            </a:endParaRPr>
          </a:p>
          <a:p>
            <a:pPr marL="533400" indent="-533400">
              <a:lnSpc>
                <a:spcPct val="130000"/>
              </a:lnSpc>
              <a:spcBef>
                <a:spcPct val="30000"/>
              </a:spcBef>
              <a:buClr>
                <a:schemeClr val="tx2"/>
              </a:buClr>
              <a:buSzPct val="95000"/>
            </a:pPr>
            <a:r>
              <a:rPr lang="zh-CN" altLang="en-US" sz="2000" b="0" dirty="0">
                <a:solidFill>
                  <a:schemeClr val="tx1"/>
                </a:solidFill>
                <a:latin typeface="Times New Roman" panose="02020603050405020304" pitchFamily="18" charset="0"/>
                <a:ea typeface="宋体" panose="02010600030101010101" pitchFamily="2" charset="-122"/>
              </a:rPr>
              <a:t>     参数</a:t>
            </a:r>
            <a:r>
              <a:rPr lang="en-US" altLang="zh-CN" sz="2000" b="0" dirty="0">
                <a:solidFill>
                  <a:schemeClr val="tx1"/>
                </a:solidFill>
                <a:latin typeface="Times New Roman" panose="02020603050405020304" pitchFamily="18" charset="0"/>
                <a:ea typeface="宋体" panose="02010600030101010101" pitchFamily="2" charset="-122"/>
              </a:rPr>
              <a:t>pid</a:t>
            </a:r>
            <a:r>
              <a:rPr lang="zh-CN" altLang="en-US" sz="2000" b="0" dirty="0">
                <a:solidFill>
                  <a:schemeClr val="tx1"/>
                </a:solidFill>
                <a:latin typeface="Times New Roman" panose="02020603050405020304" pitchFamily="18" charset="0"/>
                <a:ea typeface="宋体" panose="02010600030101010101" pitchFamily="2" charset="-122"/>
              </a:rPr>
              <a:t>指明要等待的子进程的</a:t>
            </a:r>
            <a:r>
              <a:rPr lang="en-US" altLang="zh-CN" sz="2000" b="0" dirty="0">
                <a:solidFill>
                  <a:schemeClr val="tx1"/>
                </a:solidFill>
                <a:latin typeface="Times New Roman" panose="02020603050405020304" pitchFamily="18" charset="0"/>
                <a:ea typeface="宋体" panose="02010600030101010101" pitchFamily="2" charset="-122"/>
              </a:rPr>
              <a:t>PID</a:t>
            </a:r>
            <a:r>
              <a:rPr lang="zh-CN" altLang="en-US" sz="2000" b="0" dirty="0">
                <a:solidFill>
                  <a:schemeClr val="tx1"/>
                </a:solidFill>
                <a:latin typeface="Times New Roman" panose="02020603050405020304" pitchFamily="18" charset="0"/>
                <a:ea typeface="宋体" panose="02010600030101010101" pitchFamily="2" charset="-122"/>
              </a:rPr>
              <a:t>，参数</a:t>
            </a:r>
            <a:r>
              <a:rPr lang="en-US" altLang="zh-CN" sz="2000" b="0" dirty="0">
                <a:solidFill>
                  <a:schemeClr val="tx1"/>
                </a:solidFill>
                <a:latin typeface="Times New Roman" panose="02020603050405020304" pitchFamily="18" charset="0"/>
                <a:ea typeface="宋体" panose="02010600030101010101" pitchFamily="2" charset="-122"/>
              </a:rPr>
              <a:t>status</a:t>
            </a:r>
            <a:r>
              <a:rPr lang="zh-CN" altLang="en-US" sz="2000" b="0" dirty="0">
                <a:solidFill>
                  <a:schemeClr val="tx1"/>
                </a:solidFill>
                <a:latin typeface="Times New Roman" panose="02020603050405020304" pitchFamily="18" charset="0"/>
                <a:ea typeface="宋体" panose="02010600030101010101" pitchFamily="2" charset="-122"/>
              </a:rPr>
              <a:t>的含义与</a:t>
            </a:r>
            <a:r>
              <a:rPr lang="en-US" altLang="zh-CN" sz="2000" b="0" dirty="0">
                <a:solidFill>
                  <a:schemeClr val="tx1"/>
                </a:solidFill>
                <a:latin typeface="Times New Roman" panose="02020603050405020304" pitchFamily="18" charset="0"/>
                <a:ea typeface="宋体" panose="02010600030101010101" pitchFamily="2" charset="-122"/>
              </a:rPr>
              <a:t>wait()</a:t>
            </a:r>
            <a:r>
              <a:rPr lang="zh-CN" altLang="en-US" sz="2000" b="0" dirty="0">
                <a:solidFill>
                  <a:schemeClr val="tx1"/>
                </a:solidFill>
                <a:latin typeface="Times New Roman" panose="02020603050405020304" pitchFamily="18" charset="0"/>
                <a:ea typeface="宋体" panose="02010600030101010101" pitchFamily="2" charset="-122"/>
              </a:rPr>
              <a:t>函数中的</a:t>
            </a:r>
            <a:r>
              <a:rPr lang="en-US" altLang="zh-CN" sz="2000" b="0" dirty="0">
                <a:solidFill>
                  <a:schemeClr val="tx1"/>
                </a:solidFill>
                <a:latin typeface="Times New Roman" panose="02020603050405020304" pitchFamily="18" charset="0"/>
                <a:ea typeface="宋体" panose="02010600030101010101" pitchFamily="2" charset="-122"/>
              </a:rPr>
              <a:t>status</a:t>
            </a:r>
            <a:r>
              <a:rPr lang="zh-CN" altLang="en-US" sz="2000" b="0" dirty="0">
                <a:solidFill>
                  <a:schemeClr val="tx1"/>
                </a:solidFill>
                <a:latin typeface="Times New Roman" panose="02020603050405020304" pitchFamily="18" charset="0"/>
                <a:ea typeface="宋体" panose="02010600030101010101" pitchFamily="2" charset="-122"/>
              </a:rPr>
              <a:t>相同。</a:t>
            </a:r>
            <a:endParaRPr lang="zh-CN" altLang="en-US" sz="20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0068">
                                            <p:txEl>
                                              <p:charRg st="0" end="20"/>
                                            </p:txEl>
                                          </p:spTgt>
                                        </p:tgtEl>
                                        <p:attrNameLst>
                                          <p:attrName>style.visibility</p:attrName>
                                        </p:attrNameLst>
                                      </p:cBhvr>
                                      <p:to>
                                        <p:strVal val="visible"/>
                                      </p:to>
                                    </p:set>
                                    <p:anim calcmode="lin" valueType="num">
                                      <p:cBhvr additive="base">
                                        <p:cTn id="7" dur="1000" fill="hold"/>
                                        <p:tgtEl>
                                          <p:spTgt spid="1240068">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0068">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400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40072"/>
                                        </p:tgtEl>
                                        <p:attrNameLst>
                                          <p:attrName>style.visibility</p:attrName>
                                        </p:attrNameLst>
                                      </p:cBhvr>
                                      <p:to>
                                        <p:strVal val="visible"/>
                                      </p:to>
                                    </p:set>
                                    <p:anim calcmode="lin" valueType="num">
                                      <p:cBhvr additive="base">
                                        <p:cTn id="17" dur="500" fill="hold"/>
                                        <p:tgtEl>
                                          <p:spTgt spid="1240072"/>
                                        </p:tgtEl>
                                        <p:attrNameLst>
                                          <p:attrName>ppt_x</p:attrName>
                                        </p:attrNameLst>
                                      </p:cBhvr>
                                      <p:tavLst>
                                        <p:tav tm="0">
                                          <p:val>
                                            <p:strVal val="#ppt_x"/>
                                          </p:val>
                                        </p:tav>
                                        <p:tav tm="100000">
                                          <p:val>
                                            <p:strVal val="#ppt_x"/>
                                          </p:val>
                                        </p:tav>
                                      </p:tavLst>
                                    </p:anim>
                                    <p:anim calcmode="lin" valueType="num">
                                      <p:cBhvr additive="base">
                                        <p:cTn id="18"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8" grpId="0" build="p"/>
      <p:bldP spid="1240069" grpId="0"/>
      <p:bldP spid="1240072"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0068" name="Rectangle 4"/>
          <p:cNvSpPr>
            <a:spLocks noChangeArrowheads="1"/>
          </p:cNvSpPr>
          <p:nvPr/>
        </p:nvSpPr>
        <p:spPr bwMode="auto">
          <a:xfrm>
            <a:off x="152400" y="598488"/>
            <a:ext cx="83185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5. </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进程的软中断通信</a:t>
            </a:r>
            <a:endPar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endParaRPr>
          </a:p>
        </p:txBody>
      </p:sp>
      <p:sp>
        <p:nvSpPr>
          <p:cNvPr id="1240072" name="Rectangle 8"/>
          <p:cNvSpPr/>
          <p:nvPr/>
        </p:nvSpPr>
        <p:spPr>
          <a:xfrm>
            <a:off x="398463" y="1330325"/>
            <a:ext cx="8356600" cy="4400550"/>
          </a:xfrm>
          <a:prstGeom prst="rect">
            <a:avLst/>
          </a:prstGeom>
          <a:noFill/>
          <a:ln w="9525">
            <a:noFill/>
          </a:ln>
        </p:spPr>
        <p:txBody>
          <a:bodyPr anchor="t">
            <a:spAutoFit/>
          </a:bodyPr>
          <a:p>
            <a:pPr marL="342900" indent="-342900" eaLnBrk="0" hangingPunct="0">
              <a:buFont typeface="Arial" panose="020B0604020202020204" pitchFamily="34" charset="0"/>
              <a:buChar char="•"/>
            </a:pPr>
            <a:r>
              <a:rPr lang="zh-CN" altLang="en-US" sz="2000" dirty="0">
                <a:solidFill>
                  <a:schemeClr val="tx1"/>
                </a:solidFill>
                <a:latin typeface="Times New Roman" panose="02020603050405020304" pitchFamily="18" charset="0"/>
                <a:ea typeface="宋体" panose="02010600030101010101" pitchFamily="2" charset="-122"/>
              </a:rPr>
              <a:t>即信号机制，提供一种简单的处理异步事件的方法，在一个或多个进程之间传递异步信号</a:t>
            </a:r>
            <a:endParaRPr lang="zh-CN" altLang="en-US"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1) SIGHUP 		2) </a:t>
            </a:r>
            <a:r>
              <a:rPr lang="en-US" altLang="zh-CN" sz="2000" b="0" dirty="0">
                <a:solidFill>
                  <a:srgbClr val="FF0000"/>
                </a:solidFill>
                <a:latin typeface="Arial" panose="020B0604020202020204" pitchFamily="34" charset="0"/>
                <a:ea typeface="宋体" panose="02010600030101010101" pitchFamily="2" charset="-122"/>
              </a:rPr>
              <a:t>SIGINT </a:t>
            </a:r>
            <a:r>
              <a:rPr lang="en-US" altLang="zh-CN" sz="2000" b="0" dirty="0">
                <a:solidFill>
                  <a:schemeClr val="tx1"/>
                </a:solidFill>
                <a:latin typeface="Arial" panose="020B0604020202020204" pitchFamily="34" charset="0"/>
                <a:ea typeface="宋体" panose="02010600030101010101" pitchFamily="2" charset="-122"/>
              </a:rPr>
              <a:t>		3) SIGQUIT</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4) SIGILL 		5) SIGTRAP 		6) SIGABRT</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7) SIGBUS 		8) SIGFPE 		9) SIGKILL</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10) </a:t>
            </a:r>
            <a:r>
              <a:rPr lang="en-US" altLang="zh-CN" sz="2000" b="0" dirty="0">
                <a:solidFill>
                  <a:srgbClr val="FF0000"/>
                </a:solidFill>
                <a:latin typeface="Arial" panose="020B0604020202020204" pitchFamily="34" charset="0"/>
                <a:ea typeface="宋体" panose="02010600030101010101" pitchFamily="2" charset="-122"/>
              </a:rPr>
              <a:t>SIGUSR1</a:t>
            </a:r>
            <a:r>
              <a:rPr lang="en-US" altLang="zh-CN" sz="2000" b="0" dirty="0">
                <a:solidFill>
                  <a:schemeClr val="tx1"/>
                </a:solidFill>
                <a:latin typeface="Arial" panose="020B0604020202020204" pitchFamily="34" charset="0"/>
                <a:ea typeface="宋体" panose="02010600030101010101" pitchFamily="2" charset="-122"/>
              </a:rPr>
              <a:t> 	11) SIGSEGV 		12)</a:t>
            </a:r>
            <a:r>
              <a:rPr lang="en-US" altLang="zh-CN" sz="2000" b="0" dirty="0">
                <a:solidFill>
                  <a:srgbClr val="FF0000"/>
                </a:solidFill>
                <a:latin typeface="Arial" panose="020B0604020202020204" pitchFamily="34" charset="0"/>
                <a:ea typeface="宋体" panose="02010600030101010101" pitchFamily="2" charset="-122"/>
              </a:rPr>
              <a:t> SIGUSR2</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13) SIGPIPE 	14) SIGALRM 		15) SIGTERM</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16) SIGSTKFLT 	17) SIGCHLD 		18) SIGCONT</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19) SIGSTOP</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20) SIGTSTP 	21) SIGTTIN 		22) SIGTTOU</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23) SIGURG 	24) SIGXCPU 		25) SIGXFSZ</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26) SIGVTALRM 	27) SIGPROF 		28) SIGWINCH</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29) SIGIO 		30) SIGPWR 		31) SIGSYS</a:t>
            </a:r>
            <a:br>
              <a:rPr lang="en-US" altLang="zh-CN" sz="2000" b="0" dirty="0">
                <a:solidFill>
                  <a:schemeClr val="tx1"/>
                </a:solidFill>
                <a:latin typeface="Arial" panose="020B0604020202020204" pitchFamily="34" charset="0"/>
                <a:ea typeface="宋体" panose="02010600030101010101" pitchFamily="2" charset="-122"/>
              </a:rPr>
            </a:b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17411" name="Text Box 9"/>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pPr>
            <a:r>
              <a:rPr lang="en-US" altLang="zh-CN" b="0" dirty="0">
                <a:solidFill>
                  <a:schemeClr val="tx2"/>
                </a:solidFill>
                <a:latin typeface="Times New Roman" panose="02020603050405020304" pitchFamily="18" charset="0"/>
                <a:ea typeface="宋体" panose="02010600030101010101" pitchFamily="2" charset="-122"/>
              </a:rPr>
              <a:t>76</a:t>
            </a:r>
            <a:endParaRPr lang="en-US" altLang="zh-CN" b="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0068">
                                            <p:txEl>
                                              <p:charRg st="0" end="12"/>
                                            </p:txEl>
                                          </p:spTgt>
                                        </p:tgtEl>
                                        <p:attrNameLst>
                                          <p:attrName>style.visibility</p:attrName>
                                        </p:attrNameLst>
                                      </p:cBhvr>
                                      <p:to>
                                        <p:strVal val="visible"/>
                                      </p:to>
                                    </p:set>
                                    <p:anim calcmode="lin" valueType="num">
                                      <p:cBhvr additive="base">
                                        <p:cTn id="7" dur="1000" fill="hold"/>
                                        <p:tgtEl>
                                          <p:spTgt spid="1240068">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006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0072"/>
                                        </p:tgtEl>
                                        <p:attrNameLst>
                                          <p:attrName>style.visibility</p:attrName>
                                        </p:attrNameLst>
                                      </p:cBhvr>
                                      <p:to>
                                        <p:strVal val="visible"/>
                                      </p:to>
                                    </p:set>
                                    <p:anim calcmode="lin" valueType="num">
                                      <p:cBhvr additive="base">
                                        <p:cTn id="13" dur="500" fill="hold"/>
                                        <p:tgtEl>
                                          <p:spTgt spid="1240072"/>
                                        </p:tgtEl>
                                        <p:attrNameLst>
                                          <p:attrName>ppt_x</p:attrName>
                                        </p:attrNameLst>
                                      </p:cBhvr>
                                      <p:tavLst>
                                        <p:tav tm="0">
                                          <p:val>
                                            <p:strVal val="#ppt_x"/>
                                          </p:val>
                                        </p:tav>
                                        <p:tav tm="100000">
                                          <p:val>
                                            <p:strVal val="#ppt_x"/>
                                          </p:val>
                                        </p:tav>
                                      </p:tavLst>
                                    </p:anim>
                                    <p:anim calcmode="lin" valueType="num">
                                      <p:cBhvr additive="base">
                                        <p:cTn id="14"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8" grpId="0" build="p"/>
      <p:bldP spid="12400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Rectangle 2"/>
          <p:cNvSpPr>
            <a:spLocks noGrp="1"/>
          </p:cNvSpPr>
          <p:nvPr>
            <p:ph type="title" idx="4294967295"/>
          </p:nvPr>
        </p:nvSpPr>
        <p:spPr/>
        <p:txBody>
          <a:bodyPr vert="horz" wrap="square" anchor="t">
            <a:spAutoFit/>
          </a:bodyPr>
          <a:p>
            <a:pPr eaLnBrk="1" hangingPunct="1"/>
            <a:r>
              <a:rPr lang="zh-CN" altLang="en-US">
                <a:ea typeface="宋体" panose="02010600030101010101" pitchFamily="2" charset="-122"/>
              </a:rPr>
              <a:t>信号的处理与检测</a:t>
            </a:r>
            <a:endParaRPr lang="zh-CN" altLang="en-US">
              <a:ea typeface="宋体" panose="02010600030101010101" pitchFamily="2" charset="-122"/>
            </a:endParaRPr>
          </a:p>
        </p:txBody>
      </p:sp>
      <p:pic>
        <p:nvPicPr>
          <p:cNvPr id="234498" name="Picture 3" descr="signal"/>
          <p:cNvPicPr>
            <a:picLocks noGrp="1" noChangeAspect="1"/>
          </p:cNvPicPr>
          <p:nvPr>
            <p:ph idx="4294967295"/>
          </p:nvPr>
        </p:nvPicPr>
        <p:blipFill>
          <a:blip r:embed="rId1"/>
          <a:stretch>
            <a:fillRect/>
          </a:stretch>
        </p:blipFill>
        <p:spPr>
          <a:xfrm>
            <a:off x="360363" y="1266825"/>
            <a:ext cx="8732837" cy="4756150"/>
          </a:xfr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0072" name="Rectangle 8"/>
          <p:cNvSpPr>
            <a:spLocks noChangeArrowheads="1"/>
          </p:cNvSpPr>
          <p:nvPr/>
        </p:nvSpPr>
        <p:spPr bwMode="auto">
          <a:xfrm>
            <a:off x="323850" y="558800"/>
            <a:ext cx="8545513" cy="566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当某个信号出现时，系统有三种处理方式：</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忽略信号：大多数信号使用，但</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SIGKILL</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和</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SIGSTOP</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不能被忽略</a:t>
            </a:r>
            <a:endPar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捕捉信号：通知内核在某种信号发生时，调用一个用户函数</a:t>
            </a:r>
            <a:endPar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执行系统默认动作：异常终止</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(abort)</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、退出</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(exit)</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、忽略</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(ignore)</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、停止</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(stop)</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或继续</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(continue)</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5715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功能</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108585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发送信号：发送进程把信号送到指定进程信号域的某一位上，如目标进程正在一个可被中断的优先级上睡眠，核心便将其唤醒</a:t>
            </a:r>
            <a:endPar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108585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预置对信号的处理方式：进程处于核心态时，即使受到软中断也不予理睬；只有当它返回到用户态后，才处理软中断信号</a:t>
            </a:r>
            <a:endPar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108585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收受信号的进程按事先规定完成对相应事件的处理</a:t>
            </a:r>
            <a:endPar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18434" name="Text Box 9"/>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pPr>
            <a:r>
              <a:rPr lang="en-US" altLang="zh-CN" b="0" dirty="0">
                <a:solidFill>
                  <a:schemeClr val="tx2"/>
                </a:solidFill>
                <a:latin typeface="Times New Roman" panose="02020603050405020304" pitchFamily="18" charset="0"/>
                <a:ea typeface="宋体" panose="02010600030101010101" pitchFamily="2" charset="-122"/>
              </a:rPr>
              <a:t>76</a:t>
            </a:r>
            <a:endParaRPr lang="en-US" altLang="zh-CN" b="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0072"/>
                                        </p:tgtEl>
                                        <p:attrNameLst>
                                          <p:attrName>style.visibility</p:attrName>
                                        </p:attrNameLst>
                                      </p:cBhvr>
                                      <p:to>
                                        <p:strVal val="visible"/>
                                      </p:to>
                                    </p:set>
                                    <p:anim calcmode="lin" valueType="num">
                                      <p:cBhvr additive="base">
                                        <p:cTn id="7" dur="500" fill="hold"/>
                                        <p:tgtEl>
                                          <p:spTgt spid="1240072"/>
                                        </p:tgtEl>
                                        <p:attrNameLst>
                                          <p:attrName>ppt_x</p:attrName>
                                        </p:attrNameLst>
                                      </p:cBhvr>
                                      <p:tavLst>
                                        <p:tav tm="0">
                                          <p:val>
                                            <p:strVal val="#ppt_x"/>
                                          </p:val>
                                        </p:tav>
                                        <p:tav tm="100000">
                                          <p:val>
                                            <p:strVal val="#ppt_x"/>
                                          </p:val>
                                        </p:tav>
                                      </p:tavLst>
                                    </p:anim>
                                    <p:anim calcmode="lin" valueType="num">
                                      <p:cBhvr additive="base">
                                        <p:cTn id="8"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7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0068" name="Rectangle 4"/>
          <p:cNvSpPr>
            <a:spLocks noChangeArrowheads="1"/>
          </p:cNvSpPr>
          <p:nvPr/>
        </p:nvSpPr>
        <p:spPr bwMode="auto">
          <a:xfrm>
            <a:off x="152400" y="598488"/>
            <a:ext cx="83185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5. </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进程的软中断通信</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函数的使用</a:t>
            </a:r>
            <a:endPar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endParaRPr>
          </a:p>
        </p:txBody>
      </p:sp>
      <p:sp>
        <p:nvSpPr>
          <p:cNvPr id="1240072" name="Rectangle 8"/>
          <p:cNvSpPr/>
          <p:nvPr/>
        </p:nvSpPr>
        <p:spPr>
          <a:xfrm>
            <a:off x="398463" y="1330325"/>
            <a:ext cx="8356600" cy="4225925"/>
          </a:xfrm>
          <a:prstGeom prst="rect">
            <a:avLst/>
          </a:prstGeom>
          <a:noFill/>
          <a:ln w="9525">
            <a:noFill/>
          </a:ln>
        </p:spPr>
        <p:txBody>
          <a:bodyPr anchor="t">
            <a:spAutoFit/>
          </a:bodyPr>
          <a:p>
            <a:pPr marL="342900" indent="-342900" eaLnBrk="0" hangingPunct="0">
              <a:lnSpc>
                <a:spcPct val="150000"/>
              </a:lnSpc>
              <a:buFont typeface="Arial" panose="020B0604020202020204" pitchFamily="34" charset="0"/>
              <a:buChar char="•"/>
            </a:pPr>
            <a:r>
              <a:rPr lang="zh-CN" altLang="en-US" sz="2400" dirty="0">
                <a:solidFill>
                  <a:schemeClr val="tx1"/>
                </a:solidFill>
                <a:latin typeface="Times New Roman" panose="02020603050405020304" pitchFamily="18" charset="0"/>
                <a:ea typeface="宋体" panose="02010600030101010101" pitchFamily="2" charset="-122"/>
              </a:rPr>
              <a:t>向一个进程或一组进程发送一个信号：</a:t>
            </a:r>
            <a:r>
              <a:rPr lang="en-US" altLang="zh-CN" sz="2400" dirty="0">
                <a:solidFill>
                  <a:schemeClr val="tx1"/>
                </a:solidFill>
                <a:latin typeface="Times New Roman" panose="02020603050405020304" pitchFamily="18" charset="0"/>
                <a:ea typeface="宋体" panose="02010600030101010101" pitchFamily="2" charset="-122"/>
              </a:rPr>
              <a:t>int kill(pid, sig)</a:t>
            </a:r>
            <a:endParaRPr lang="en-US" altLang="zh-CN" sz="24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pid&gt;0</a:t>
            </a:r>
            <a:r>
              <a:rPr lang="zh-CN" altLang="en-US" sz="2000" dirty="0">
                <a:solidFill>
                  <a:schemeClr val="tx1"/>
                </a:solidFill>
                <a:latin typeface="Times New Roman" panose="02020603050405020304" pitchFamily="18" charset="0"/>
                <a:ea typeface="宋体" panose="02010600030101010101" pitchFamily="2" charset="-122"/>
              </a:rPr>
              <a:t>时，核心将信号发送给进程</a:t>
            </a:r>
            <a:r>
              <a:rPr lang="en-US" altLang="zh-CN" sz="2000" dirty="0">
                <a:solidFill>
                  <a:schemeClr val="tx1"/>
                </a:solidFill>
                <a:latin typeface="Times New Roman" panose="02020603050405020304" pitchFamily="18" charset="0"/>
                <a:ea typeface="宋体" panose="02010600030101010101" pitchFamily="2" charset="-122"/>
              </a:rPr>
              <a:t>pid</a:t>
            </a:r>
            <a:endParaRPr lang="en-US" altLang="zh-CN"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pid&lt;0</a:t>
            </a:r>
            <a:r>
              <a:rPr lang="zh-CN" altLang="en-US" sz="2000" dirty="0">
                <a:solidFill>
                  <a:schemeClr val="tx1"/>
                </a:solidFill>
                <a:latin typeface="Times New Roman" panose="02020603050405020304" pitchFamily="18" charset="0"/>
                <a:ea typeface="宋体" panose="02010600030101010101" pitchFamily="2" charset="-122"/>
              </a:rPr>
              <a:t>时，核心将信号发送给与发送进程同组的所有进程</a:t>
            </a:r>
            <a:endParaRPr lang="zh-CN" altLang="en-US"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pid=-1</a:t>
            </a:r>
            <a:r>
              <a:rPr lang="zh-CN" altLang="en-US" sz="2000" dirty="0">
                <a:solidFill>
                  <a:schemeClr val="tx1"/>
                </a:solidFill>
                <a:latin typeface="Times New Roman" panose="02020603050405020304" pitchFamily="18" charset="0"/>
                <a:ea typeface="宋体" panose="02010600030101010101" pitchFamily="2" charset="-122"/>
              </a:rPr>
              <a:t>时，核心将信号发送给所有用户标识符真正等于发送进程的有效用户标识号的进程</a:t>
            </a:r>
            <a:endParaRPr lang="zh-CN" altLang="en-US"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90000"/>
              </a:lnSpc>
            </a:pPr>
            <a:endParaRPr lang="zh-CN" altLang="en-US" sz="2400" dirty="0">
              <a:solidFill>
                <a:schemeClr val="tx1"/>
              </a:solidFill>
              <a:latin typeface="Times New Roman" panose="02020603050405020304" pitchFamily="18" charset="0"/>
              <a:ea typeface="宋体" panose="02010600030101010101" pitchFamily="2" charset="-122"/>
            </a:endParaRPr>
          </a:p>
          <a:p>
            <a:pPr marL="342900" indent="-342900" eaLnBrk="0" hangingPunct="0">
              <a:lnSpc>
                <a:spcPct val="150000"/>
              </a:lnSpc>
              <a:buFont typeface="Arial" panose="020B0604020202020204" pitchFamily="34" charset="0"/>
              <a:buChar char="•"/>
            </a:pPr>
            <a:r>
              <a:rPr lang="zh-CN" altLang="en-US" sz="2400" dirty="0">
                <a:solidFill>
                  <a:schemeClr val="tx1"/>
                </a:solidFill>
                <a:latin typeface="Times New Roman" panose="02020603050405020304" pitchFamily="18" charset="0"/>
                <a:ea typeface="宋体" panose="02010600030101010101" pitchFamily="2" charset="-122"/>
              </a:rPr>
              <a:t>预置信号接收后的处理方式：</a:t>
            </a:r>
            <a:r>
              <a:rPr lang="en-US" altLang="zh-CN" sz="2400" dirty="0">
                <a:solidFill>
                  <a:schemeClr val="tx1"/>
                </a:solidFill>
                <a:latin typeface="Times New Roman" panose="02020603050405020304" pitchFamily="18" charset="0"/>
                <a:ea typeface="宋体" panose="02010600030101010101" pitchFamily="2" charset="-122"/>
              </a:rPr>
              <a:t>signal(sig, function)</a:t>
            </a:r>
            <a:endParaRPr lang="en-US" altLang="zh-CN" sz="24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function=1</a:t>
            </a:r>
            <a:r>
              <a:rPr lang="zh-CN" altLang="en-US" sz="2000" dirty="0">
                <a:solidFill>
                  <a:schemeClr val="tx1"/>
                </a:solidFill>
                <a:latin typeface="Times New Roman" panose="02020603050405020304" pitchFamily="18" charset="0"/>
                <a:ea typeface="宋体" panose="02010600030101010101" pitchFamily="2" charset="-122"/>
              </a:rPr>
              <a:t>时，屏蔽该类信号</a:t>
            </a:r>
            <a:endParaRPr lang="zh-CN" altLang="en-US"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function=0</a:t>
            </a:r>
            <a:r>
              <a:rPr lang="zh-CN" altLang="en-US" sz="2000" dirty="0">
                <a:solidFill>
                  <a:schemeClr val="tx1"/>
                </a:solidFill>
                <a:latin typeface="Times New Roman" panose="02020603050405020304" pitchFamily="18" charset="0"/>
                <a:ea typeface="宋体" panose="02010600030101010101" pitchFamily="2" charset="-122"/>
              </a:rPr>
              <a:t>时，收到</a:t>
            </a:r>
            <a:r>
              <a:rPr lang="en-US" altLang="zh-CN" sz="2000" dirty="0">
                <a:solidFill>
                  <a:schemeClr val="tx1"/>
                </a:solidFill>
                <a:latin typeface="Times New Roman" panose="02020603050405020304" pitchFamily="18" charset="0"/>
                <a:ea typeface="宋体" panose="02010600030101010101" pitchFamily="2" charset="-122"/>
              </a:rPr>
              <a:t>sig</a:t>
            </a:r>
            <a:r>
              <a:rPr lang="zh-CN" altLang="en-US" sz="2000" dirty="0">
                <a:solidFill>
                  <a:schemeClr val="tx1"/>
                </a:solidFill>
                <a:latin typeface="Times New Roman" panose="02020603050405020304" pitchFamily="18" charset="0"/>
                <a:ea typeface="宋体" panose="02010600030101010101" pitchFamily="2" charset="-122"/>
              </a:rPr>
              <a:t>信号后终止自己</a:t>
            </a:r>
            <a:endParaRPr lang="zh-CN" altLang="en-US"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function</a:t>
            </a:r>
            <a:r>
              <a:rPr lang="zh-CN" altLang="en-US" sz="2000" dirty="0">
                <a:solidFill>
                  <a:schemeClr val="tx1"/>
                </a:solidFill>
                <a:latin typeface="Times New Roman" panose="02020603050405020304" pitchFamily="18" charset="0"/>
                <a:ea typeface="宋体" panose="02010600030101010101" pitchFamily="2" charset="-122"/>
              </a:rPr>
              <a:t>为非</a:t>
            </a:r>
            <a:r>
              <a:rPr lang="en-US" altLang="zh-CN" sz="2000" dirty="0">
                <a:solidFill>
                  <a:schemeClr val="tx1"/>
                </a:solidFill>
                <a:latin typeface="Times New Roman" panose="02020603050405020304" pitchFamily="18" charset="0"/>
                <a:ea typeface="宋体" panose="02010600030101010101" pitchFamily="2" charset="-122"/>
              </a:rPr>
              <a:t>0</a:t>
            </a:r>
            <a:r>
              <a:rPr lang="zh-CN" altLang="en-US" sz="2000" dirty="0">
                <a:solidFill>
                  <a:schemeClr val="tx1"/>
                </a:solidFill>
                <a:latin typeface="Times New Roman" panose="02020603050405020304" pitchFamily="18" charset="0"/>
                <a:ea typeface="宋体" panose="02010600030101010101" pitchFamily="2" charset="-122"/>
              </a:rPr>
              <a:t>、非</a:t>
            </a:r>
            <a:r>
              <a:rPr lang="en-US" altLang="zh-CN" sz="2000" dirty="0">
                <a:solidFill>
                  <a:schemeClr val="tx1"/>
                </a:solidFill>
                <a:latin typeface="Times New Roman" panose="02020603050405020304" pitchFamily="18" charset="0"/>
                <a:ea typeface="宋体" panose="02010600030101010101" pitchFamily="2" charset="-122"/>
              </a:rPr>
              <a:t>1</a:t>
            </a:r>
            <a:r>
              <a:rPr lang="zh-CN" altLang="en-US" sz="2000" dirty="0">
                <a:solidFill>
                  <a:schemeClr val="tx1"/>
                </a:solidFill>
                <a:latin typeface="Times New Roman" panose="02020603050405020304" pitchFamily="18" charset="0"/>
                <a:ea typeface="宋体" panose="02010600030101010101" pitchFamily="2" charset="-122"/>
              </a:rPr>
              <a:t>类整数时，执行用户设置的软中断处理程序</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9459" name="Text Box 9"/>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pPr>
            <a:r>
              <a:rPr lang="en-US" altLang="zh-CN" b="0" dirty="0">
                <a:solidFill>
                  <a:schemeClr val="tx2"/>
                </a:solidFill>
                <a:latin typeface="Times New Roman" panose="02020603050405020304" pitchFamily="18" charset="0"/>
                <a:ea typeface="宋体" panose="02010600030101010101" pitchFamily="2" charset="-122"/>
              </a:rPr>
              <a:t>76</a:t>
            </a:r>
            <a:endParaRPr lang="en-US" altLang="zh-CN" b="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0068">
                                            <p:txEl>
                                              <p:charRg st="0" end="19"/>
                                            </p:txEl>
                                          </p:spTgt>
                                        </p:tgtEl>
                                        <p:attrNameLst>
                                          <p:attrName>style.visibility</p:attrName>
                                        </p:attrNameLst>
                                      </p:cBhvr>
                                      <p:to>
                                        <p:strVal val="visible"/>
                                      </p:to>
                                    </p:set>
                                    <p:anim calcmode="lin" valueType="num">
                                      <p:cBhvr additive="base">
                                        <p:cTn id="7" dur="1000" fill="hold"/>
                                        <p:tgtEl>
                                          <p:spTgt spid="1240068">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0068">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0072"/>
                                        </p:tgtEl>
                                        <p:attrNameLst>
                                          <p:attrName>style.visibility</p:attrName>
                                        </p:attrNameLst>
                                      </p:cBhvr>
                                      <p:to>
                                        <p:strVal val="visible"/>
                                      </p:to>
                                    </p:set>
                                    <p:anim calcmode="lin" valueType="num">
                                      <p:cBhvr additive="base">
                                        <p:cTn id="13" dur="500" fill="hold"/>
                                        <p:tgtEl>
                                          <p:spTgt spid="1240072"/>
                                        </p:tgtEl>
                                        <p:attrNameLst>
                                          <p:attrName>ppt_x</p:attrName>
                                        </p:attrNameLst>
                                      </p:cBhvr>
                                      <p:tavLst>
                                        <p:tav tm="0">
                                          <p:val>
                                            <p:strVal val="#ppt_x"/>
                                          </p:val>
                                        </p:tav>
                                        <p:tav tm="100000">
                                          <p:val>
                                            <p:strVal val="#ppt_x"/>
                                          </p:val>
                                        </p:tav>
                                      </p:tavLst>
                                    </p:anim>
                                    <p:anim calcmode="lin" valueType="num">
                                      <p:cBhvr additive="base">
                                        <p:cTn id="14"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8" grpId="0" build="p"/>
      <p:bldP spid="12400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3"/>
          <p:cNvSpPr>
            <a:spLocks noGrp="1" noRot="1"/>
          </p:cNvSpPr>
          <p:nvPr>
            <p:ph idx="1"/>
          </p:nvPr>
        </p:nvSpPr>
        <p:spPr>
          <a:xfrm>
            <a:off x="168275" y="779463"/>
            <a:ext cx="3681413" cy="5538787"/>
          </a:xfrm>
        </p:spPr>
        <p:txBody>
          <a:bodyPr vert="horz" wrap="square" lIns="91440" tIns="45720" rIns="91440" bIns="45720" anchor="t">
            <a:spAutoFit/>
          </a:bodyPr>
          <a:lstStyle/>
          <a:p>
            <a:pPr>
              <a:buNone/>
            </a:pPr>
            <a:r>
              <a:rPr lang="en-US" altLang="zh-CN" sz="2000" b="1" dirty="0">
                <a:solidFill>
                  <a:schemeClr val="tx1"/>
                </a:solidFill>
                <a:effectLst/>
                <a:latin typeface="Times New Roman" panose="02020603050405020304" pitchFamily="18" charset="0"/>
                <a:ea typeface="宋体" panose="02010600030101010101" pitchFamily="2" charset="-122"/>
              </a:rPr>
              <a:t>include&lt;stdio.h&gt;</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#include&lt;stdlib.h&gt;</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#include&lt;signal.h&gt;</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void my_func(int sig_no) {</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     if(sig_no == SIGUSR1)</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 	printf("Receive </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SIGUSR1.\n");</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     if(sig_no == SIGUSR2)</a:t>
            </a:r>
            <a:br>
              <a:rPr lang="en-US" altLang="zh-CN" sz="2000" b="1" dirty="0">
                <a:solidFill>
                  <a:schemeClr val="tx1"/>
                </a:solidFill>
                <a:effectLst/>
                <a:latin typeface="Times New Roman" panose="02020603050405020304" pitchFamily="18" charset="0"/>
                <a:ea typeface="宋体" panose="02010600030101010101" pitchFamily="2" charset="-122"/>
              </a:rPr>
            </a:br>
            <a:r>
              <a:rPr lang="en-US" altLang="zh-CN" sz="2000" b="1" dirty="0">
                <a:solidFill>
                  <a:schemeClr val="tx1"/>
                </a:solidFill>
                <a:effectLst/>
                <a:latin typeface="Times New Roman" panose="02020603050405020304" pitchFamily="18" charset="0"/>
                <a:ea typeface="宋体" panose="02010600030101010101" pitchFamily="2" charset="-122"/>
              </a:rPr>
              <a:t>printf("Receive </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SIGUSR2.\n");</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     if(sig_no == SIGINT) {</a:t>
            </a:r>
            <a:br>
              <a:rPr lang="en-US" altLang="zh-CN" sz="2000" b="1" dirty="0">
                <a:solidFill>
                  <a:schemeClr val="tx1"/>
                </a:solidFill>
                <a:effectLst/>
                <a:latin typeface="Times New Roman" panose="02020603050405020304" pitchFamily="18" charset="0"/>
                <a:ea typeface="宋体" panose="02010600030101010101" pitchFamily="2" charset="-122"/>
              </a:rPr>
            </a:br>
            <a:r>
              <a:rPr lang="en-US" altLang="zh-CN" sz="2000" b="1" dirty="0">
                <a:solidFill>
                  <a:schemeClr val="tx1"/>
                </a:solidFill>
                <a:effectLst/>
                <a:latin typeface="Times New Roman" panose="02020603050405020304" pitchFamily="18" charset="0"/>
                <a:ea typeface="宋体" panose="02010600030101010101" pitchFamily="2" charset="-122"/>
              </a:rPr>
              <a:t>printf("Receive</a:t>
            </a:r>
            <a:br>
              <a:rPr lang="en-US" altLang="zh-CN" sz="2000" b="1" dirty="0">
                <a:solidFill>
                  <a:schemeClr val="tx1"/>
                </a:solidFill>
                <a:effectLst/>
                <a:latin typeface="Times New Roman" panose="02020603050405020304" pitchFamily="18" charset="0"/>
                <a:ea typeface="宋体" panose="02010600030101010101" pitchFamily="2" charset="-122"/>
              </a:rPr>
            </a:br>
            <a:r>
              <a:rPr lang="en-US" altLang="zh-CN" sz="2000" b="1" dirty="0">
                <a:solidFill>
                  <a:schemeClr val="tx1"/>
                </a:solidFill>
                <a:effectLst/>
                <a:latin typeface="Times New Roman" panose="02020603050405020304" pitchFamily="18" charset="0"/>
                <a:ea typeface="宋体" panose="02010600030101010101" pitchFamily="2" charset="-122"/>
              </a:rPr>
              <a:t>SIGINT.\n");</a:t>
            </a:r>
            <a:br>
              <a:rPr lang="en-US" altLang="zh-CN" sz="2000" b="1" dirty="0">
                <a:solidFill>
                  <a:schemeClr val="tx1"/>
                </a:solidFill>
                <a:effectLst/>
                <a:latin typeface="Times New Roman" panose="02020603050405020304" pitchFamily="18" charset="0"/>
                <a:ea typeface="宋体" panose="02010600030101010101" pitchFamily="2" charset="-122"/>
              </a:rPr>
            </a:br>
            <a:r>
              <a:rPr lang="en-US" altLang="zh-CN" sz="2000" b="1" dirty="0">
                <a:solidFill>
                  <a:schemeClr val="tx1"/>
                </a:solidFill>
                <a:effectLst/>
                <a:latin typeface="Times New Roman" panose="02020603050405020304" pitchFamily="18" charset="0"/>
                <a:ea typeface="宋体" panose="02010600030101010101" pitchFamily="2" charset="-122"/>
              </a:rPr>
              <a:t>exit(0);</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     }</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a:t>
            </a:r>
            <a:endParaRPr lang="zh-CN" altLang="en-US" sz="2000" b="1" dirty="0">
              <a:solidFill>
                <a:schemeClr val="tx1"/>
              </a:solidFill>
              <a:effectLst/>
              <a:latin typeface="Times New Roman" panose="02020603050405020304" pitchFamily="18" charset="0"/>
              <a:ea typeface="宋体" panose="02010600030101010101" pitchFamily="2" charset="-122"/>
            </a:endParaRPr>
          </a:p>
        </p:txBody>
      </p:sp>
      <p:sp>
        <p:nvSpPr>
          <p:cNvPr id="20482" name="Rectangle 3"/>
          <p:cNvSpPr txBox="1">
            <a:spLocks noRot="1"/>
          </p:cNvSpPr>
          <p:nvPr/>
        </p:nvSpPr>
        <p:spPr>
          <a:xfrm>
            <a:off x="4500563" y="501650"/>
            <a:ext cx="4367212" cy="6094413"/>
          </a:xfrm>
          <a:prstGeom prst="rect">
            <a:avLst/>
          </a:prstGeom>
          <a:noFill/>
          <a:ln w="9525">
            <a:noFill/>
          </a:ln>
        </p:spPr>
        <p:txBody>
          <a:bodyPr anchor="t">
            <a:spAutoFit/>
          </a:bodyPr>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int main(void) {</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if(signal(SIGUSR1, my_func) ==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SIG_ERR)</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printf("can't catch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SIGUSR1.\n'");</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if(signal(SIGUSR2, my_func) ==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SIG_ERR)</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printf("can't catch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SIGUSR2.\n'");</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if(signal(SIGINT, my_func) ==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SIG_ERR)</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printf("can't catch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SIGINT.\n'");</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    kill(getpid(),SIGINT);</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    while(1);</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return 0;</a:t>
            </a:r>
            <a:br>
              <a:rPr lang="en-US" altLang="zh-CN" sz="2000" b="0" dirty="0">
                <a:solidFill>
                  <a:schemeClr val="bg2"/>
                </a:solidFill>
                <a:latin typeface="Arial" panose="020B0604020202020204" pitchFamily="34" charset="0"/>
                <a:ea typeface="宋体" panose="02010600030101010101" pitchFamily="2" charset="-122"/>
              </a:rPr>
            </a:br>
            <a:r>
              <a:rPr lang="en-US" altLang="zh-CN" sz="2000" b="0" dirty="0">
                <a:solidFill>
                  <a:schemeClr val="bg2"/>
                </a:solidFill>
                <a:latin typeface="Arial" panose="020B0604020202020204" pitchFamily="34" charset="0"/>
                <a:ea typeface="宋体" panose="02010600030101010101" pitchFamily="2" charset="-122"/>
              </a:rPr>
              <a:t>}</a:t>
            </a:r>
            <a:endParaRPr lang="zh-CN" altLang="en-US" sz="20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noChangeArrowheads="1"/>
          </p:cNvSpPr>
          <p:nvPr>
            <p:ph type="title"/>
          </p:nvPr>
        </p:nvSpPr>
        <p:spPr>
          <a:xfrm>
            <a:off x="122238" y="685800"/>
            <a:ext cx="8842375"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Tx/>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 </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进程间通信</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无名管道</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和有名管道</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1506" name="Rectangle 3"/>
          <p:cNvSpPr>
            <a:spLocks noGrp="1" noRot="1"/>
          </p:cNvSpPr>
          <p:nvPr>
            <p:ph idx="1"/>
          </p:nvPr>
        </p:nvSpPr>
        <p:spPr>
          <a:xfrm>
            <a:off x="273050" y="1608138"/>
            <a:ext cx="8691563" cy="4560887"/>
          </a:xfrm>
        </p:spPr>
        <p:txBody>
          <a:bodyPr vert="horz" wrap="square" lIns="91440" tIns="45720" rIns="91440" bIns="45720" anchor="t">
            <a:spAutoFit/>
          </a:bodyPr>
          <a:lstStyle/>
          <a:p>
            <a:pPr>
              <a:lnSpc>
                <a:spcPct val="80000"/>
              </a:lnSpc>
            </a:pPr>
            <a:r>
              <a:rPr lang="zh-CN" altLang="en-US" sz="2400" b="1" dirty="0">
                <a:solidFill>
                  <a:schemeClr val="tx1"/>
                </a:solidFill>
                <a:effectLst/>
                <a:latin typeface="Times New Roman" panose="02020603050405020304" pitchFamily="18" charset="0"/>
                <a:ea typeface="宋体" panose="02010600030101010101" pitchFamily="2" charset="-122"/>
              </a:rPr>
              <a:t>无名管道用于具有亲缘关系进程间的通信</a:t>
            </a:r>
            <a:endParaRPr lang="zh-CN" altLang="en-US" sz="2400" b="1" dirty="0">
              <a:solidFill>
                <a:schemeClr val="tx1"/>
              </a:solidFill>
              <a:effectLst/>
              <a:latin typeface="Times New Roman" panose="02020603050405020304" pitchFamily="18" charset="0"/>
              <a:ea typeface="宋体" panose="02010600030101010101" pitchFamily="2" charset="-122"/>
            </a:endParaRPr>
          </a:p>
          <a:p>
            <a:pPr lvl="1" indent="-455295">
              <a:lnSpc>
                <a:spcPct val="125000"/>
              </a:lnSpc>
            </a:pPr>
            <a:r>
              <a:rPr lang="zh-CN" altLang="en-US" sz="2000" b="1" dirty="0">
                <a:solidFill>
                  <a:schemeClr val="tx1"/>
                </a:solidFill>
                <a:effectLst/>
                <a:latin typeface="Times New Roman" panose="02020603050405020304" pitchFamily="18" charset="0"/>
                <a:ea typeface="宋体" panose="02010600030101010101" pitchFamily="2" charset="-122"/>
              </a:rPr>
              <a:t>管道是半双工的，数据只能单向流动（双方通信需建立两个管道）</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lnSpc>
                <a:spcPct val="125000"/>
              </a:lnSpc>
            </a:pPr>
            <a:r>
              <a:rPr lang="zh-CN" altLang="en-US" sz="2000" b="1" dirty="0">
                <a:solidFill>
                  <a:schemeClr val="tx1"/>
                </a:solidFill>
                <a:effectLst/>
                <a:latin typeface="Times New Roman" panose="02020603050405020304" pitchFamily="18" charset="0"/>
                <a:ea typeface="宋体" panose="02010600030101010101" pitchFamily="2" charset="-122"/>
              </a:rPr>
              <a:t>管道只能用于父子进程或兄弟进程之间</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lnSpc>
                <a:spcPct val="125000"/>
              </a:lnSpc>
            </a:pPr>
            <a:r>
              <a:rPr lang="zh-CN" altLang="en-US" sz="2000" b="1" dirty="0">
                <a:solidFill>
                  <a:schemeClr val="tx1"/>
                </a:solidFill>
                <a:effectLst/>
                <a:latin typeface="Times New Roman" panose="02020603050405020304" pitchFamily="18" charset="0"/>
                <a:ea typeface="宋体" panose="02010600030101010101" pitchFamily="2" charset="-122"/>
              </a:rPr>
              <a:t>管道对于管道两端的进程而言就是一个文件，并单独构成一种文件系统，存在于内存中</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lnSpc>
                <a:spcPct val="125000"/>
              </a:lnSpc>
            </a:pPr>
            <a:r>
              <a:rPr lang="zh-CN" altLang="en-US" sz="2000" b="1" dirty="0">
                <a:solidFill>
                  <a:schemeClr val="tx1"/>
                </a:solidFill>
                <a:effectLst/>
                <a:latin typeface="Times New Roman" panose="02020603050405020304" pitchFamily="18" charset="0"/>
                <a:ea typeface="宋体" panose="02010600030101010101" pitchFamily="2" charset="-122"/>
              </a:rPr>
              <a:t>写管道的内容添加在管道缓冲区的末尾，读管道则从缓冲区头部读出</a:t>
            </a:r>
            <a:endParaRPr lang="zh-CN" altLang="en-US" sz="2400" b="1" dirty="0">
              <a:solidFill>
                <a:schemeClr val="tx1"/>
              </a:solidFill>
              <a:effectLst/>
              <a:latin typeface="Times New Roman" panose="02020603050405020304" pitchFamily="18" charset="0"/>
              <a:ea typeface="宋体" panose="02010600030101010101" pitchFamily="2" charset="-122"/>
            </a:endParaRPr>
          </a:p>
          <a:p>
            <a:pPr>
              <a:lnSpc>
                <a:spcPct val="125000"/>
              </a:lnSpc>
            </a:pPr>
            <a:r>
              <a:rPr lang="zh-CN" altLang="en-US" sz="2400" b="1" dirty="0">
                <a:solidFill>
                  <a:schemeClr val="tx1"/>
                </a:solidFill>
                <a:effectLst/>
                <a:latin typeface="Times New Roman" panose="02020603050405020304" pitchFamily="18" charset="0"/>
                <a:ea typeface="宋体" panose="02010600030101010101" pitchFamily="2" charset="-122"/>
              </a:rPr>
              <a:t>有名管道在普通管道具备功能基础上，通过给管道命名的方法变成管道文件，允许无亲缘关系进程间通过访问管道文件进行通信</a:t>
            </a:r>
            <a:endParaRPr lang="zh-CN" altLang="en-US" sz="2400" b="1" dirty="0">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2"/>
          <p:cNvSpPr>
            <a:spLocks noGrp="1" noRot="1" noChangeArrowheads="1"/>
          </p:cNvSpPr>
          <p:nvPr>
            <p:ph type="title"/>
          </p:nvPr>
        </p:nvSpPr>
        <p:spPr>
          <a:xfrm>
            <a:off x="301625" y="685800"/>
            <a:ext cx="8842375" cy="534988"/>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 </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管道通信的使用</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无名管道的使用</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2530" name="Rectangle 3"/>
          <p:cNvSpPr>
            <a:spLocks noGrp="1" noRot="1"/>
          </p:cNvSpPr>
          <p:nvPr>
            <p:ph idx="1"/>
          </p:nvPr>
        </p:nvSpPr>
        <p:spPr>
          <a:xfrm>
            <a:off x="323850" y="1422400"/>
            <a:ext cx="8540750" cy="5276850"/>
          </a:xfrm>
        </p:spPr>
        <p:txBody>
          <a:bodyPr vert="horz" wrap="square" lIns="91440" tIns="45720" rIns="91440" bIns="45720" anchor="t">
            <a:spAutoFit/>
          </a:bodyPr>
          <a:lstStyle/>
          <a:p>
            <a:r>
              <a:rPr lang="en-US" altLang="zh-CN" sz="2400" b="1" dirty="0">
                <a:solidFill>
                  <a:schemeClr val="tx1"/>
                </a:solidFill>
                <a:effectLst/>
                <a:latin typeface="Times New Roman" panose="02020603050405020304" pitchFamily="18" charset="0"/>
                <a:ea typeface="宋体" panose="02010600030101010101" pitchFamily="2" charset="-122"/>
              </a:rPr>
              <a:t>int pipefd[2]; 	int pipe(pipefd);	/*</a:t>
            </a:r>
            <a:r>
              <a:rPr lang="zh-CN" altLang="en-US" sz="2400" b="1" dirty="0">
                <a:solidFill>
                  <a:schemeClr val="tx1"/>
                </a:solidFill>
                <a:effectLst/>
                <a:latin typeface="Times New Roman" panose="02020603050405020304" pitchFamily="18" charset="0"/>
                <a:ea typeface="宋体" panose="02010600030101010101" pitchFamily="2" charset="-122"/>
              </a:rPr>
              <a:t>创建无名管道*</a:t>
            </a:r>
            <a:r>
              <a:rPr lang="en-US" altLang="zh-CN" sz="2400" b="1" dirty="0">
                <a:solidFill>
                  <a:schemeClr val="tx1"/>
                </a:solidFill>
                <a:effectLst/>
                <a:latin typeface="Times New Roman" panose="02020603050405020304" pitchFamily="18" charset="0"/>
                <a:ea typeface="宋体" panose="02010600030101010101" pitchFamily="2" charset="-122"/>
              </a:rPr>
              <a:t>/</a:t>
            </a:r>
            <a:br>
              <a:rPr lang="en-US" altLang="zh-CN" sz="2400" b="1" dirty="0">
                <a:solidFill>
                  <a:schemeClr val="tx1"/>
                </a:solidFill>
                <a:effectLst/>
                <a:latin typeface="Times New Roman" panose="02020603050405020304" pitchFamily="18" charset="0"/>
                <a:ea typeface="宋体" panose="02010600030101010101" pitchFamily="2" charset="-122"/>
              </a:rPr>
            </a:br>
            <a:r>
              <a:rPr lang="en-US" altLang="zh-CN" sz="2400" b="1" dirty="0">
                <a:solidFill>
                  <a:srgbClr val="FF0000"/>
                </a:solidFill>
                <a:effectLst/>
                <a:latin typeface="Times New Roman" panose="02020603050405020304" pitchFamily="18" charset="0"/>
                <a:ea typeface="宋体" panose="02010600030101010101" pitchFamily="2" charset="-122"/>
              </a:rPr>
              <a:t>pipefd[0]</a:t>
            </a:r>
            <a:r>
              <a:rPr lang="zh-CN" altLang="en-US" sz="2400" b="1" dirty="0">
                <a:solidFill>
                  <a:srgbClr val="FF0000"/>
                </a:solidFill>
                <a:effectLst/>
                <a:latin typeface="Times New Roman" panose="02020603050405020304" pitchFamily="18" charset="0"/>
                <a:ea typeface="宋体" panose="02010600030101010101" pitchFamily="2" charset="-122"/>
              </a:rPr>
              <a:t>只能用于读</a:t>
            </a:r>
            <a:r>
              <a:rPr lang="en-US" altLang="zh-CN" sz="2400" b="1" dirty="0">
                <a:solidFill>
                  <a:srgbClr val="FF0000"/>
                </a:solidFill>
                <a:effectLst/>
                <a:latin typeface="Times New Roman" panose="02020603050405020304" pitchFamily="18" charset="0"/>
                <a:ea typeface="宋体" panose="02010600030101010101" pitchFamily="2" charset="-122"/>
              </a:rPr>
              <a:t>;  	pipefd[1]</a:t>
            </a:r>
            <a:r>
              <a:rPr lang="zh-CN" altLang="en-US" sz="2400" b="1" dirty="0">
                <a:solidFill>
                  <a:srgbClr val="FF0000"/>
                </a:solidFill>
                <a:effectLst/>
                <a:latin typeface="Times New Roman" panose="02020603050405020304" pitchFamily="18" charset="0"/>
                <a:ea typeface="宋体" panose="02010600030101010101" pitchFamily="2" charset="-122"/>
              </a:rPr>
              <a:t>只能用于写</a:t>
            </a:r>
            <a:br>
              <a:rPr lang="zh-CN" altLang="en-US" sz="2400" dirty="0">
                <a:effectLst/>
                <a:ea typeface="宋体" panose="02010600030101010101" pitchFamily="2" charset="-122"/>
              </a:rPr>
            </a:br>
            <a:endParaRPr lang="en-US" altLang="zh-CN" sz="2400" b="1" dirty="0">
              <a:solidFill>
                <a:schemeClr val="tx1"/>
              </a:solidFill>
              <a:effectLst/>
              <a:latin typeface="Times New Roman" panose="02020603050405020304" pitchFamily="18" charset="0"/>
              <a:ea typeface="宋体" panose="02010600030101010101" pitchFamily="2" charset="-122"/>
            </a:endParaRPr>
          </a:p>
          <a:p>
            <a:r>
              <a:rPr lang="zh-CN" altLang="en-US" sz="2400" b="1" dirty="0">
                <a:solidFill>
                  <a:schemeClr val="tx1"/>
                </a:solidFill>
                <a:effectLst/>
                <a:latin typeface="Times New Roman" panose="02020603050405020304" pitchFamily="18" charset="0"/>
                <a:ea typeface="宋体" panose="02010600030101010101" pitchFamily="2" charset="-122"/>
              </a:rPr>
              <a:t>将数据写入管道：</a:t>
            </a:r>
            <a:r>
              <a:rPr lang="en-US" altLang="zh-CN" sz="2400" b="1" dirty="0">
                <a:solidFill>
                  <a:schemeClr val="tx1"/>
                </a:solidFill>
                <a:effectLst/>
                <a:latin typeface="Times New Roman" panose="02020603050405020304" pitchFamily="18" charset="0"/>
                <a:ea typeface="宋体" panose="02010600030101010101" pitchFamily="2" charset="-122"/>
              </a:rPr>
              <a:t>write()</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管道长度受到限制，管道满时写入操作将被阻塞，直到管道中的数据被读取</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en-US" altLang="zh-CN" sz="2000" b="1" dirty="0">
                <a:solidFill>
                  <a:schemeClr val="tx1"/>
                </a:solidFill>
                <a:effectLst/>
                <a:latin typeface="Times New Roman" panose="02020603050405020304" pitchFamily="18" charset="0"/>
                <a:ea typeface="宋体" panose="02010600030101010101" pitchFamily="2" charset="-122"/>
              </a:rPr>
              <a:t>fcntl()</a:t>
            </a:r>
            <a:r>
              <a:rPr lang="zh-CN" altLang="en-US" sz="2000" b="1" dirty="0">
                <a:solidFill>
                  <a:schemeClr val="tx1"/>
                </a:solidFill>
                <a:effectLst/>
                <a:latin typeface="Times New Roman" panose="02020603050405020304" pitchFamily="18" charset="0"/>
                <a:ea typeface="宋体" panose="02010600030101010101" pitchFamily="2" charset="-122"/>
              </a:rPr>
              <a:t>可将管道设置为非阻塞模式</a:t>
            </a:r>
            <a:endParaRPr lang="zh-CN" altLang="en-US" sz="2000" b="1" dirty="0">
              <a:solidFill>
                <a:schemeClr val="tx1"/>
              </a:solidFill>
              <a:effectLst/>
              <a:latin typeface="Times New Roman" panose="02020603050405020304" pitchFamily="18" charset="0"/>
              <a:ea typeface="宋体" panose="02010600030101010101" pitchFamily="2" charset="-122"/>
            </a:endParaRPr>
          </a:p>
          <a:p>
            <a:r>
              <a:rPr lang="zh-CN" altLang="en-US" sz="2400" b="1" dirty="0">
                <a:solidFill>
                  <a:schemeClr val="tx1"/>
                </a:solidFill>
                <a:effectLst/>
                <a:latin typeface="Times New Roman" panose="02020603050405020304" pitchFamily="18" charset="0"/>
                <a:ea typeface="宋体" panose="02010600030101010101" pitchFamily="2" charset="-122"/>
              </a:rPr>
              <a:t>从管道读取数据：</a:t>
            </a:r>
            <a:r>
              <a:rPr lang="en-US" altLang="zh-CN" sz="2400" b="1" dirty="0">
                <a:solidFill>
                  <a:schemeClr val="tx1"/>
                </a:solidFill>
                <a:effectLst/>
                <a:latin typeface="Times New Roman" panose="02020603050405020304" pitchFamily="18" charset="0"/>
                <a:ea typeface="宋体" panose="02010600030101010101" pitchFamily="2" charset="-122"/>
              </a:rPr>
              <a:t>read()</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当数据被读取后，数据将自动被管道清除</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不能由一个进程向多个进程同时传递同一个数据</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en-US" altLang="zh-CN" sz="2000" b="1" dirty="0">
                <a:solidFill>
                  <a:schemeClr val="tx1"/>
                </a:solidFill>
                <a:effectLst/>
                <a:latin typeface="Times New Roman" panose="02020603050405020304" pitchFamily="18" charset="0"/>
                <a:ea typeface="宋体" panose="02010600030101010101" pitchFamily="2" charset="-122"/>
              </a:rPr>
              <a:t>fcntl()</a:t>
            </a:r>
            <a:r>
              <a:rPr lang="zh-CN" altLang="en-US" sz="2000" b="1" dirty="0">
                <a:solidFill>
                  <a:schemeClr val="tx1"/>
                </a:solidFill>
                <a:effectLst/>
                <a:latin typeface="Times New Roman" panose="02020603050405020304" pitchFamily="18" charset="0"/>
                <a:ea typeface="宋体" panose="02010600030101010101" pitchFamily="2" charset="-122"/>
              </a:rPr>
              <a:t>可将管道读模式设置为非阻塞模式</a:t>
            </a:r>
            <a:endParaRPr lang="zh-CN" altLang="en-US" sz="2000" b="1" dirty="0">
              <a:solidFill>
                <a:schemeClr val="tx1"/>
              </a:solidFill>
              <a:effectLst/>
              <a:latin typeface="Times New Roman" panose="02020603050405020304" pitchFamily="18" charset="0"/>
              <a:ea typeface="宋体" panose="02010600030101010101" pitchFamily="2" charset="-122"/>
            </a:endParaRPr>
          </a:p>
          <a:p>
            <a:r>
              <a:rPr lang="zh-CN" altLang="en-US" sz="2400" b="1" dirty="0">
                <a:solidFill>
                  <a:schemeClr val="tx1"/>
                </a:solidFill>
                <a:effectLst/>
                <a:latin typeface="Times New Roman" panose="02020603050405020304" pitchFamily="18" charset="0"/>
                <a:ea typeface="宋体" panose="02010600030101010101" pitchFamily="2" charset="-122"/>
              </a:rPr>
              <a:t>关闭管道：</a:t>
            </a:r>
            <a:r>
              <a:rPr lang="en-US" altLang="zh-CN" sz="2400" b="1" dirty="0">
                <a:solidFill>
                  <a:schemeClr val="tx1"/>
                </a:solidFill>
                <a:effectLst/>
                <a:latin typeface="Times New Roman" panose="02020603050405020304" pitchFamily="18" charset="0"/>
                <a:ea typeface="宋体" panose="02010600030101010101" pitchFamily="2" charset="-122"/>
              </a:rPr>
              <a:t>close()</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关闭读端口时，在管道上进行写操作的进程将收到</a:t>
            </a:r>
            <a:r>
              <a:rPr lang="en-US" altLang="zh-CN" sz="2000" b="1" dirty="0">
                <a:solidFill>
                  <a:schemeClr val="tx1"/>
                </a:solidFill>
                <a:effectLst/>
                <a:latin typeface="Times New Roman" panose="02020603050405020304" pitchFamily="18" charset="0"/>
                <a:ea typeface="宋体" panose="02010600030101010101" pitchFamily="2" charset="-122"/>
              </a:rPr>
              <a:t>SIGPIPE</a:t>
            </a:r>
            <a:r>
              <a:rPr lang="zh-CN" altLang="en-US" sz="2000" b="1" dirty="0">
                <a:solidFill>
                  <a:schemeClr val="tx1"/>
                </a:solidFill>
                <a:effectLst/>
                <a:latin typeface="Times New Roman" panose="02020603050405020304" pitchFamily="18" charset="0"/>
                <a:ea typeface="宋体" panose="02010600030101010101" pitchFamily="2" charset="-122"/>
              </a:rPr>
              <a:t>信号</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关闭写端口时，进行读操作的</a:t>
            </a:r>
            <a:r>
              <a:rPr lang="en-US" altLang="zh-CN" sz="2000" b="1" dirty="0">
                <a:solidFill>
                  <a:schemeClr val="tx1"/>
                </a:solidFill>
                <a:effectLst/>
                <a:latin typeface="Times New Roman" panose="02020603050405020304" pitchFamily="18" charset="0"/>
                <a:ea typeface="宋体" panose="02010600030101010101" pitchFamily="2" charset="-122"/>
              </a:rPr>
              <a:t>read()</a:t>
            </a:r>
            <a:r>
              <a:rPr lang="zh-CN" altLang="en-US" sz="2000" b="1" dirty="0">
                <a:solidFill>
                  <a:schemeClr val="tx1"/>
                </a:solidFill>
                <a:effectLst/>
                <a:latin typeface="Times New Roman" panose="02020603050405020304" pitchFamily="18" charset="0"/>
                <a:ea typeface="宋体" panose="02010600030101010101" pitchFamily="2" charset="-122"/>
              </a:rPr>
              <a:t>函数将返回</a:t>
            </a:r>
            <a:r>
              <a:rPr lang="en-US" altLang="zh-CN" sz="2000" b="1" dirty="0">
                <a:solidFill>
                  <a:schemeClr val="tx1"/>
                </a:solidFill>
                <a:effectLst/>
                <a:latin typeface="Times New Roman" panose="02020603050405020304" pitchFamily="18" charset="0"/>
                <a:ea typeface="宋体" panose="02010600030101010101" pitchFamily="2" charset="-122"/>
              </a:rPr>
              <a:t>0</a:t>
            </a:r>
            <a:endParaRPr lang="en-US" altLang="zh-CN" sz="2000" b="1" dirty="0">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Rectangle 2"/>
          <p:cNvSpPr>
            <a:spLocks noGrp="1" noRot="1" noChangeArrowheads="1"/>
          </p:cNvSpPr>
          <p:nvPr>
            <p:ph type="title"/>
          </p:nvPr>
        </p:nvSpPr>
        <p:spPr>
          <a:xfrm>
            <a:off x="363538" y="595313"/>
            <a:ext cx="8393113" cy="534988"/>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 </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管道通信的使用</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命名管道的创建与读写</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54" name="Rectangle 3"/>
          <p:cNvSpPr>
            <a:spLocks noGrp="1" noRot="1"/>
          </p:cNvSpPr>
          <p:nvPr>
            <p:ph idx="1"/>
          </p:nvPr>
        </p:nvSpPr>
        <p:spPr>
          <a:xfrm>
            <a:off x="363538" y="1557338"/>
            <a:ext cx="8540750" cy="3509962"/>
          </a:xfrm>
        </p:spPr>
        <p:txBody>
          <a:bodyPr vert="horz" wrap="square" lIns="91440" tIns="45720" rIns="91440" bIns="45720" anchor="t">
            <a:spAutoFit/>
          </a:bodyPr>
          <a:lstStyle/>
          <a:p>
            <a:r>
              <a:rPr lang="zh-CN" altLang="fr-FR" sz="2400" b="1" dirty="0">
                <a:solidFill>
                  <a:schemeClr val="tx1"/>
                </a:solidFill>
                <a:effectLst/>
                <a:latin typeface="Times New Roman" panose="02020603050405020304" pitchFamily="18" charset="0"/>
                <a:ea typeface="宋体" panose="02010600030101010101" pitchFamily="2" charset="-122"/>
              </a:rPr>
              <a:t>创建命名管道：</a:t>
            </a:r>
            <a:endParaRPr lang="zh-CN" altLang="fr-FR" sz="2400" b="1" dirty="0">
              <a:solidFill>
                <a:schemeClr val="tx1"/>
              </a:solidFill>
              <a:effectLst/>
              <a:latin typeface="Times New Roman" panose="02020603050405020304" pitchFamily="18" charset="0"/>
              <a:ea typeface="宋体" panose="02010600030101010101" pitchFamily="2" charset="-122"/>
            </a:endParaRPr>
          </a:p>
          <a:p>
            <a:pPr>
              <a:buNone/>
            </a:pPr>
            <a:r>
              <a:rPr lang="fr-FR" altLang="zh-CN" sz="2400" b="1" dirty="0">
                <a:solidFill>
                  <a:schemeClr val="tx1"/>
                </a:solidFill>
                <a:effectLst/>
                <a:latin typeface="Times New Roman" panose="02020603050405020304" pitchFamily="18" charset="0"/>
                <a:ea typeface="宋体" panose="02010600030101010101" pitchFamily="2" charset="-122"/>
              </a:rPr>
              <a:t>	</a:t>
            </a:r>
            <a:r>
              <a:rPr lang="fr-FR" altLang="zh-CN" sz="2000" b="1" dirty="0">
                <a:solidFill>
                  <a:schemeClr val="tx1"/>
                </a:solidFill>
                <a:effectLst/>
                <a:latin typeface="Times New Roman" panose="02020603050405020304" pitchFamily="18" charset="0"/>
                <a:ea typeface="宋体" panose="02010600030101010101" pitchFamily="2" charset="-122"/>
              </a:rPr>
              <a:t>int mknod(const char *path, mode_t mod, dev_t dev)</a:t>
            </a:r>
            <a:r>
              <a:rPr lang="zh-CN" altLang="fr-FR" sz="2000" b="1" dirty="0">
                <a:solidFill>
                  <a:schemeClr val="tx1"/>
                </a:solidFill>
                <a:effectLst/>
                <a:latin typeface="Times New Roman" panose="02020603050405020304" pitchFamily="18" charset="0"/>
                <a:ea typeface="宋体" panose="02010600030101010101" pitchFamily="2" charset="-122"/>
              </a:rPr>
              <a:t>；</a:t>
            </a:r>
            <a:endParaRPr lang="zh-CN" altLang="fr-FR" sz="2000" b="1" dirty="0">
              <a:solidFill>
                <a:schemeClr val="tx1"/>
              </a:solidFill>
              <a:effectLst/>
              <a:latin typeface="Times New Roman" panose="02020603050405020304" pitchFamily="18" charset="0"/>
              <a:ea typeface="宋体" panose="02010600030101010101" pitchFamily="2" charset="-122"/>
            </a:endParaRPr>
          </a:p>
          <a:p>
            <a:pPr>
              <a:buNone/>
            </a:pPr>
            <a:r>
              <a:rPr lang="fr-FR" altLang="zh-CN" sz="2000" b="1" dirty="0">
                <a:solidFill>
                  <a:schemeClr val="tx1"/>
                </a:solidFill>
                <a:effectLst/>
                <a:latin typeface="Times New Roman" panose="02020603050405020304" pitchFamily="18" charset="0"/>
                <a:ea typeface="宋体" panose="02010600030101010101" pitchFamily="2" charset="-122"/>
              </a:rPr>
              <a:t>	int mkfifo(const char *path, mode_t mode)</a:t>
            </a:r>
            <a:r>
              <a:rPr lang="zh-CN" altLang="fr-FR" sz="2000" b="1" dirty="0">
                <a:solidFill>
                  <a:schemeClr val="tx1"/>
                </a:solidFill>
                <a:effectLst/>
                <a:latin typeface="Times New Roman" panose="02020603050405020304" pitchFamily="18" charset="0"/>
                <a:ea typeface="宋体" panose="02010600030101010101" pitchFamily="2" charset="-122"/>
              </a:rPr>
              <a:t>；</a:t>
            </a:r>
            <a:endParaRPr lang="zh-CN" altLang="fr-FR" sz="2000" b="1" dirty="0">
              <a:solidFill>
                <a:schemeClr val="tx1"/>
              </a:solidFill>
              <a:effectLst/>
              <a:latin typeface="Times New Roman" panose="02020603050405020304" pitchFamily="18" charset="0"/>
              <a:ea typeface="宋体" panose="02010600030101010101" pitchFamily="2" charset="-122"/>
            </a:endParaRPr>
          </a:p>
          <a:p>
            <a:endParaRPr lang="zh-CN" altLang="en-US" sz="2400" b="1" dirty="0">
              <a:solidFill>
                <a:schemeClr val="tx1"/>
              </a:solidFill>
              <a:effectLst/>
              <a:latin typeface="Times New Roman" panose="02020603050405020304" pitchFamily="18" charset="0"/>
              <a:ea typeface="宋体" panose="02010600030101010101" pitchFamily="2" charset="-122"/>
            </a:endParaRPr>
          </a:p>
          <a:p>
            <a:r>
              <a:rPr lang="zh-CN" altLang="en-US" sz="2400" b="1" dirty="0">
                <a:solidFill>
                  <a:schemeClr val="tx1"/>
                </a:solidFill>
                <a:effectLst/>
                <a:latin typeface="Times New Roman" panose="02020603050405020304" pitchFamily="18" charset="0"/>
                <a:ea typeface="宋体" panose="02010600030101010101" pitchFamily="2" charset="-122"/>
              </a:rPr>
              <a:t>命名管道必须先调用</a:t>
            </a:r>
            <a:r>
              <a:rPr lang="en-US" altLang="zh-CN" sz="2400" b="1" dirty="0">
                <a:solidFill>
                  <a:schemeClr val="tx1"/>
                </a:solidFill>
                <a:effectLst/>
                <a:latin typeface="Times New Roman" panose="02020603050405020304" pitchFamily="18" charset="0"/>
                <a:ea typeface="宋体" panose="02010600030101010101" pitchFamily="2" charset="-122"/>
              </a:rPr>
              <a:t>open()</a:t>
            </a:r>
            <a:r>
              <a:rPr lang="zh-CN" altLang="en-US" sz="2400" b="1" dirty="0">
                <a:solidFill>
                  <a:schemeClr val="tx1"/>
                </a:solidFill>
                <a:effectLst/>
                <a:latin typeface="Times New Roman" panose="02020603050405020304" pitchFamily="18" charset="0"/>
                <a:ea typeface="宋体" panose="02010600030101010101" pitchFamily="2" charset="-122"/>
              </a:rPr>
              <a:t>将其打开</a:t>
            </a:r>
            <a:endParaRPr lang="zh-CN" altLang="en-US" sz="24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同时用读写方式</a:t>
            </a:r>
            <a:r>
              <a:rPr lang="en-US" altLang="zh-CN" sz="2000" b="1" dirty="0">
                <a:solidFill>
                  <a:schemeClr val="tx1"/>
                </a:solidFill>
                <a:effectLst/>
                <a:latin typeface="Times New Roman" panose="02020603050405020304" pitchFamily="18" charset="0"/>
                <a:ea typeface="宋体" panose="02010600030101010101" pitchFamily="2" charset="-122"/>
              </a:rPr>
              <a:t>(O_RDWR)</a:t>
            </a:r>
            <a:r>
              <a:rPr lang="zh-CN" altLang="en-US" sz="2000" b="1" dirty="0">
                <a:solidFill>
                  <a:schemeClr val="tx1"/>
                </a:solidFill>
                <a:effectLst/>
                <a:latin typeface="Times New Roman" panose="02020603050405020304" pitchFamily="18" charset="0"/>
                <a:ea typeface="宋体" panose="02010600030101010101" pitchFamily="2" charset="-122"/>
              </a:rPr>
              <a:t>打开时，一定不会导致阻塞 </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以只读方式</a:t>
            </a:r>
            <a:r>
              <a:rPr lang="en-US" altLang="zh-CN" sz="2000" b="1" dirty="0">
                <a:solidFill>
                  <a:schemeClr val="tx1"/>
                </a:solidFill>
                <a:effectLst/>
                <a:latin typeface="Times New Roman" panose="02020603050405020304" pitchFamily="18" charset="0"/>
                <a:ea typeface="宋体" panose="02010600030101010101" pitchFamily="2" charset="-122"/>
              </a:rPr>
              <a:t>(O_RDONLY)</a:t>
            </a:r>
            <a:r>
              <a:rPr lang="zh-CN" altLang="en-US" sz="2000" b="1" dirty="0">
                <a:solidFill>
                  <a:schemeClr val="tx1"/>
                </a:solidFill>
                <a:effectLst/>
                <a:latin typeface="Times New Roman" panose="02020603050405020304" pitchFamily="18" charset="0"/>
                <a:ea typeface="宋体" panose="02010600030101010101" pitchFamily="2" charset="-122"/>
              </a:rPr>
              <a:t>打开时，调用</a:t>
            </a:r>
            <a:r>
              <a:rPr lang="en-US" altLang="zh-CN" sz="2000" b="1" dirty="0">
                <a:solidFill>
                  <a:schemeClr val="tx1"/>
                </a:solidFill>
                <a:effectLst/>
                <a:latin typeface="Times New Roman" panose="02020603050405020304" pitchFamily="18" charset="0"/>
                <a:ea typeface="宋体" panose="02010600030101010101" pitchFamily="2" charset="-122"/>
              </a:rPr>
              <a:t>open()</a:t>
            </a:r>
            <a:r>
              <a:rPr lang="zh-CN" altLang="en-US" sz="2000" b="1" dirty="0">
                <a:solidFill>
                  <a:schemeClr val="tx1"/>
                </a:solidFill>
                <a:effectLst/>
                <a:latin typeface="Times New Roman" panose="02020603050405020304" pitchFamily="18" charset="0"/>
                <a:ea typeface="宋体" panose="02010600030101010101" pitchFamily="2" charset="-122"/>
              </a:rPr>
              <a:t>函数的进程将会被阻塞直到有写方打开管道 </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以写方式</a:t>
            </a:r>
            <a:r>
              <a:rPr lang="en-US" altLang="zh-CN" sz="2000" b="1" dirty="0">
                <a:solidFill>
                  <a:schemeClr val="tx1"/>
                </a:solidFill>
                <a:effectLst/>
                <a:latin typeface="Times New Roman" panose="02020603050405020304" pitchFamily="18" charset="0"/>
                <a:ea typeface="宋体" panose="02010600030101010101" pitchFamily="2" charset="-122"/>
              </a:rPr>
              <a:t>(O_WRONLY)</a:t>
            </a:r>
            <a:r>
              <a:rPr lang="zh-CN" altLang="en-US" sz="2000" b="1" dirty="0">
                <a:solidFill>
                  <a:schemeClr val="tx1"/>
                </a:solidFill>
                <a:effectLst/>
                <a:latin typeface="Times New Roman" panose="02020603050405020304" pitchFamily="18" charset="0"/>
                <a:ea typeface="宋体" panose="02010600030101010101" pitchFamily="2" charset="-122"/>
              </a:rPr>
              <a:t>打开时，阻塞直到有读方打开管道 </a:t>
            </a:r>
            <a:endParaRPr lang="zh-CN" altLang="en-US" sz="2000" b="1" dirty="0">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1"/>
          <p:cNvSpPr>
            <a:spLocks noChangeArrowheads="1"/>
          </p:cNvSpPr>
          <p:nvPr/>
        </p:nvSpPr>
        <p:spPr bwMode="auto">
          <a:xfrm>
            <a:off x="376238" y="1133475"/>
            <a:ext cx="82296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marL="571500" marR="0" lvl="0" indent="-571500" algn="l" defTabSz="914400" rtl="0" eaLnBrk="0" fontAlgn="base" latinLnBrk="0" hangingPunct="0">
              <a:lnSpc>
                <a:spcPct val="120000"/>
              </a:lnSpc>
              <a:spcBef>
                <a:spcPct val="30000"/>
              </a:spcBef>
              <a:spcAft>
                <a:spcPct val="0"/>
              </a:spcAft>
              <a:buClr>
                <a:schemeClr val="tx2"/>
              </a:buClr>
              <a:buSzPct val="95000"/>
              <a:buFontTx/>
              <a:buNone/>
              <a:defRPr/>
            </a:pP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编写</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程序，</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演示多进程并发执行和进程</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软中断</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、管道</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通信。</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父进程</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建立一</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个无名管道</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再</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创建</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子进程</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1</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和子进程</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2</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Arial" panose="020B0604020202020204" pitchFamily="34" charset="0"/>
              <a:buChar char="•"/>
              <a:defRPr/>
            </a:pPr>
            <a:r>
              <a:rPr lang="zh-CN" altLang="en-US" sz="2000" strike="noStrike"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父</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进程每隔</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1</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秒通过管道发送消息（消息个数可设置上限）</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00000"/>
              </a:lnSpc>
              <a:spcBef>
                <a:spcPct val="30000"/>
              </a:spcBef>
              <a:spcAft>
                <a:spcPct val="0"/>
              </a:spcAft>
              <a:buClr>
                <a:schemeClr val="tx2"/>
              </a:buClr>
              <a:buSzPct val="95000"/>
              <a:buFontTx/>
              <a:buNone/>
              <a:defRPr/>
            </a:pP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I</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send you x times. (x</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初值为</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1</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，每次发送后做加一操作）</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Tx/>
              <a:buNone/>
              <a:defRPr/>
            </a:pP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子进程</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1</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2</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从管道读出信息，并显示在屏幕上；</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Arial" panose="020B0604020202020204" pitchFamily="34" charset="0"/>
              <a:buChar char="•"/>
              <a:defRPr/>
            </a:pP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父进程捕捉</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来</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中断信号</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SIGINT</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（即按</a:t>
            </a:r>
            <a:r>
              <a:rPr kumimoji="0" lang="en-US" altLang="zh-CN" sz="2000" b="1" i="0" u="none" strike="noStrike" kern="120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mn-cs"/>
                <a:sym typeface="+mn-ea"/>
              </a:rPr>
              <a:t>Ctrl+C</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键），然后向两个子进程分别发出信号</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SIGUSR1</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SIGUSR2</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Arial" panose="020B0604020202020204" pitchFamily="34" charset="0"/>
              <a:buChar char="•"/>
              <a:defRPr/>
            </a:pP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子进程捕捉到信号后分别输出</a:t>
            </a:r>
            <a:r>
              <a:rPr lang="zh-CN" altLang="zh-CN" sz="2000" strike="noStrike"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收到的消息总数和各自终止</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信息：</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00000"/>
              </a:lnSpc>
              <a:spcBef>
                <a:spcPct val="30000"/>
              </a:spcBef>
              <a:spcAft>
                <a:spcPct val="0"/>
              </a:spcAft>
              <a:buClr>
                <a:schemeClr val="tx2"/>
              </a:buClr>
              <a:buSzPct val="95000"/>
              <a:buFontTx/>
              <a:buNone/>
              <a:defRPr/>
            </a:pP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Child Process</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l is Killed by Parent!</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00000"/>
              </a:lnSpc>
              <a:spcBef>
                <a:spcPct val="30000"/>
              </a:spcBef>
              <a:spcAft>
                <a:spcPct val="0"/>
              </a:spcAft>
              <a:buClr>
                <a:schemeClr val="tx2"/>
              </a:buClr>
              <a:buSzPct val="95000"/>
              <a:buFontTx/>
              <a:buNone/>
              <a:defRPr/>
            </a:pP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Child Process</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2 is Killed by Parent!</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342900" marR="0" lvl="0" indent="-342900" algn="l" defTabSz="914400" rtl="0" eaLnBrk="0" fontAlgn="base" latinLnBrk="0" hangingPunct="0">
              <a:lnSpc>
                <a:spcPct val="120000"/>
              </a:lnSpc>
              <a:spcBef>
                <a:spcPct val="30000"/>
              </a:spcBef>
              <a:spcAft>
                <a:spcPct val="0"/>
              </a:spcAft>
              <a:buClr>
                <a:schemeClr val="tx2"/>
              </a:buClr>
              <a:buSzPct val="95000"/>
              <a:buFont typeface="Arial" panose="020B0604020202020204" pitchFamily="34" charset="0"/>
              <a:buChar char="•"/>
              <a:defRPr/>
            </a:pP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父进程等待两个子进程终止后，</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释放管道并</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输出发送的消息总数后终止</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Parent Process is Killed!</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p:txBody>
      </p:sp>
      <p:sp>
        <p:nvSpPr>
          <p:cNvPr id="3" name="Rectangle 2"/>
          <p:cNvSpPr>
            <a:spLocks noGrp="1" noChangeArrowheads="1"/>
          </p:cNvSpPr>
          <p:nvPr>
            <p:ph/>
          </p:nvPr>
        </p:nvSpPr>
        <p:spPr>
          <a:xfrm>
            <a:off x="288925" y="563563"/>
            <a:ext cx="8405813" cy="534988"/>
          </a:xfrm>
        </p:spPr>
        <p:txBody>
          <a:bodyPr vert="horz" wrap="square" lIns="91440" tIns="45720" rIns="91440" bIns="45720" numCol="1" anchor="t" anchorCtr="0" compatLnSpc="1">
            <a:spAutoFit/>
          </a:bodyPr>
          <a:lstStyle/>
          <a:p>
            <a:pPr marL="571500" marR="0" lvl="0" indent="-57150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None/>
              <a:defRPr/>
            </a:pPr>
            <a:r>
              <a:rPr kumimoji="0" lang="zh-CN" altLang="en-US" sz="3200" b="0" i="0" u="none" strike="noStrike" kern="1200" cap="none" spc="0" normalizeH="0" baseline="0" noProof="0" dirty="0" smtClean="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二</a:t>
            </a:r>
            <a:r>
              <a:rPr kumimoji="0" lang="zh-CN" sz="3200" b="0" i="0" u="none" strike="noStrike" kern="1200" cap="none" spc="0" normalizeH="0" baseline="0" noProof="0" dirty="0" smtClean="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a:t>
            </a:r>
            <a:r>
              <a:rPr kumimoji="0" lang="zh-CN" sz="3200" b="0"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实验</a:t>
            </a:r>
            <a:r>
              <a:rPr kumimoji="0" lang="zh-CN" sz="3200" b="0" i="0" u="none" strike="noStrike" kern="1200" cap="none" spc="0" normalizeH="0" baseline="0" noProof="0" dirty="0" smtClean="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内容</a:t>
            </a:r>
            <a:r>
              <a:rPr kumimoji="0" lang="en-US" altLang="zh-CN"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endParaRPr kumimoji="0" lang="zh-CN" sz="3200" b="0"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mn-lt"/>
              <a:ea typeface="宋体" panose="02010600030101010101" pitchFamily="2" charset="-122"/>
              <a:cs typeface="+mn-cs"/>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3538" y="595313"/>
            <a:ext cx="8393113" cy="534988"/>
          </a:xfrm>
        </p:spPr>
        <p:txBody>
          <a:bodyPr vert="horz" wrap="square" lIns="91440" tIns="45720" rIns="91440" bIns="45720" numCol="1" anchor="t" anchorCtr="0" compatLnSpc="1">
            <a:spAutoFit/>
          </a:bodyPr>
          <a:lstStyle/>
          <a:p>
            <a:pPr marL="571500" marR="0" lvl="0" indent="-571500" algn="l" defTabSz="914400" rtl="0" eaLnBrk="0" fontAlgn="base" latinLnBrk="0" hangingPunct="0">
              <a:lnSpc>
                <a:spcPct val="90000"/>
              </a:lnSpc>
              <a:spcBef>
                <a:spcPct val="30000"/>
              </a:spcBef>
              <a:spcAft>
                <a:spcPct val="0"/>
              </a:spcAft>
              <a:buClr>
                <a:schemeClr val="tx2"/>
              </a:buClr>
              <a:buSzPct val="95000"/>
              <a:buFontTx/>
              <a:buNone/>
              <a:defRPr/>
            </a:pPr>
            <a:r>
              <a:rPr kumimoji="0" lang="zh-CN" altLang="en-US" sz="32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rPr>
              <a:t>四、实验指导</a:t>
            </a:r>
            <a:endParaRPr kumimoji="0" lang="zh-CN" altLang="en-US" sz="32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endParaRPr>
          </a:p>
        </p:txBody>
      </p:sp>
      <p:sp>
        <p:nvSpPr>
          <p:cNvPr id="24578" name="内容占位符 2"/>
          <p:cNvSpPr>
            <a:spLocks noGrp="1"/>
          </p:cNvSpPr>
          <p:nvPr>
            <p:ph idx="1"/>
          </p:nvPr>
        </p:nvSpPr>
        <p:spPr>
          <a:xfrm>
            <a:off x="227013" y="1287463"/>
            <a:ext cx="4186237" cy="5294312"/>
          </a:xfrm>
          <a:ln>
            <a:solidFill>
              <a:schemeClr val="tx1"/>
            </a:solidFill>
            <a:miter/>
          </a:ln>
        </p:spPr>
        <p:txBody>
          <a:bodyPr vert="horz" wrap="square" lIns="91440" tIns="45720" rIns="91440" bIns="45720" anchor="t">
            <a:spAutoFit/>
          </a:bodyPr>
          <a:lstStyle/>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main( ) {</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    </a:t>
            </a:r>
            <a:r>
              <a:rPr lang="zh-CN" altLang="en-US" sz="2400" b="1" dirty="0">
                <a:solidFill>
                  <a:schemeClr val="tx1"/>
                </a:solidFill>
                <a:effectLst/>
                <a:latin typeface="Times New Roman" panose="02020603050405020304" pitchFamily="18" charset="0"/>
                <a:ea typeface="宋体" panose="02010600030101010101" pitchFamily="2" charset="-122"/>
              </a:rPr>
              <a:t>创建无名管道；</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    </a:t>
            </a:r>
            <a:r>
              <a:rPr lang="zh-CN" altLang="en-US" sz="2400" b="1" dirty="0">
                <a:solidFill>
                  <a:schemeClr val="tx1"/>
                </a:solidFill>
                <a:effectLst/>
                <a:latin typeface="Times New Roman" panose="02020603050405020304" pitchFamily="18" charset="0"/>
                <a:ea typeface="宋体" panose="02010600030101010101" pitchFamily="2" charset="-122"/>
              </a:rPr>
              <a:t>设置软中断信号</a:t>
            </a:r>
            <a:r>
              <a:rPr lang="en-US" altLang="zh-CN" sz="2400" b="1" dirty="0">
                <a:solidFill>
                  <a:schemeClr val="tx1"/>
                </a:solidFill>
                <a:effectLst/>
                <a:latin typeface="Times New Roman" panose="02020603050405020304" pitchFamily="18" charset="0"/>
                <a:ea typeface="宋体" panose="02010600030101010101" pitchFamily="2" charset="-122"/>
              </a:rPr>
              <a:t>SIGINT</a:t>
            </a:r>
            <a:r>
              <a:rPr lang="zh-CN" altLang="en-US" sz="2400" b="1" dirty="0">
                <a:solidFill>
                  <a:schemeClr val="tx1"/>
                </a:solidFill>
                <a:effectLst/>
                <a:latin typeface="Times New Roman" panose="02020603050405020304" pitchFamily="18" charset="0"/>
                <a:ea typeface="宋体" panose="02010600030101010101" pitchFamily="2" charset="-122"/>
              </a:rPr>
              <a:t>；</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    </a:t>
            </a:r>
            <a:r>
              <a:rPr lang="zh-CN" altLang="en-US" sz="2400" b="1" dirty="0">
                <a:solidFill>
                  <a:schemeClr val="tx1"/>
                </a:solidFill>
                <a:effectLst/>
                <a:latin typeface="Times New Roman" panose="02020603050405020304" pitchFamily="18" charset="0"/>
                <a:ea typeface="宋体" panose="02010600030101010101" pitchFamily="2" charset="-122"/>
              </a:rPr>
              <a:t>创建子进程</a:t>
            </a:r>
            <a:r>
              <a:rPr lang="en-US" altLang="zh-CN" sz="2400" b="1" dirty="0">
                <a:solidFill>
                  <a:schemeClr val="tx1"/>
                </a:solidFill>
                <a:effectLst/>
                <a:latin typeface="Times New Roman" panose="02020603050405020304" pitchFamily="18" charset="0"/>
                <a:ea typeface="宋体" panose="02010600030101010101" pitchFamily="2" charset="-122"/>
              </a:rPr>
              <a:t>1</a:t>
            </a:r>
            <a:r>
              <a:rPr lang="zh-CN" altLang="en-US" sz="2400" b="1" dirty="0">
                <a:solidFill>
                  <a:schemeClr val="tx1"/>
                </a:solidFill>
                <a:effectLst/>
                <a:latin typeface="Times New Roman" panose="02020603050405020304" pitchFamily="18" charset="0"/>
                <a:ea typeface="宋体" panose="02010600030101010101" pitchFamily="2" charset="-122"/>
              </a:rPr>
              <a:t>、</a:t>
            </a:r>
            <a:r>
              <a:rPr lang="en-US" altLang="zh-CN" sz="2400" b="1" dirty="0">
                <a:solidFill>
                  <a:schemeClr val="tx1"/>
                </a:solidFill>
                <a:effectLst/>
                <a:latin typeface="Times New Roman" panose="02020603050405020304" pitchFamily="18" charset="0"/>
                <a:ea typeface="宋体" panose="02010600030101010101" pitchFamily="2" charset="-122"/>
              </a:rPr>
              <a:t>2</a:t>
            </a:r>
            <a:r>
              <a:rPr lang="zh-CN" altLang="en-US" sz="2400" b="1" dirty="0">
                <a:solidFill>
                  <a:schemeClr val="tx1"/>
                </a:solidFill>
                <a:effectLst/>
                <a:latin typeface="Times New Roman" panose="02020603050405020304" pitchFamily="18" charset="0"/>
                <a:ea typeface="宋体" panose="02010600030101010101" pitchFamily="2" charset="-122"/>
              </a:rPr>
              <a:t>；</a:t>
            </a:r>
            <a:endParaRPr lang="zh-CN" altLang="en-US"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zh-CN" altLang="en-US" sz="2400" b="1" dirty="0">
                <a:solidFill>
                  <a:schemeClr val="tx1"/>
                </a:solidFill>
                <a:effectLst/>
                <a:latin typeface="Times New Roman" panose="02020603050405020304" pitchFamily="18" charset="0"/>
                <a:ea typeface="宋体" panose="02010600030101010101" pitchFamily="2" charset="-122"/>
              </a:rPr>
              <a:t>    定时发送数据；</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    </a:t>
            </a:r>
            <a:r>
              <a:rPr lang="zh-CN" altLang="en-US" sz="2400" b="1" dirty="0">
                <a:solidFill>
                  <a:schemeClr val="tx1"/>
                </a:solidFill>
                <a:effectLst/>
                <a:latin typeface="Times New Roman" panose="02020603050405020304" pitchFamily="18" charset="0"/>
                <a:ea typeface="宋体" panose="02010600030101010101" pitchFamily="2" charset="-122"/>
              </a:rPr>
              <a:t>等待子进程</a:t>
            </a:r>
            <a:r>
              <a:rPr lang="en-US" altLang="zh-CN" sz="2400" b="1" dirty="0">
                <a:solidFill>
                  <a:schemeClr val="tx1"/>
                </a:solidFill>
                <a:effectLst/>
                <a:latin typeface="Times New Roman" panose="02020603050405020304" pitchFamily="18" charset="0"/>
                <a:ea typeface="宋体" panose="02010600030101010101" pitchFamily="2" charset="-122"/>
              </a:rPr>
              <a:t>1</a:t>
            </a:r>
            <a:r>
              <a:rPr lang="zh-CN" altLang="en-US" sz="2400" b="1" dirty="0">
                <a:solidFill>
                  <a:schemeClr val="tx1"/>
                </a:solidFill>
                <a:effectLst/>
                <a:latin typeface="Times New Roman" panose="02020603050405020304" pitchFamily="18" charset="0"/>
                <a:ea typeface="宋体" panose="02010600030101010101" pitchFamily="2" charset="-122"/>
              </a:rPr>
              <a:t>、</a:t>
            </a:r>
            <a:r>
              <a:rPr lang="en-US" altLang="zh-CN" sz="2400" b="1" dirty="0">
                <a:solidFill>
                  <a:schemeClr val="tx1"/>
                </a:solidFill>
                <a:effectLst/>
                <a:latin typeface="Times New Roman" panose="02020603050405020304" pitchFamily="18" charset="0"/>
                <a:ea typeface="宋体" panose="02010600030101010101" pitchFamily="2" charset="-122"/>
              </a:rPr>
              <a:t>2</a:t>
            </a:r>
            <a:r>
              <a:rPr lang="zh-CN" altLang="en-US" sz="2400" b="1" dirty="0">
                <a:solidFill>
                  <a:schemeClr val="tx1"/>
                </a:solidFill>
                <a:effectLst/>
                <a:latin typeface="Times New Roman" panose="02020603050405020304" pitchFamily="18" charset="0"/>
                <a:ea typeface="宋体" panose="02010600030101010101" pitchFamily="2" charset="-122"/>
              </a:rPr>
              <a:t>退出；</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    </a:t>
            </a:r>
            <a:r>
              <a:rPr lang="zh-CN" altLang="en-US" sz="2400" b="1" dirty="0">
                <a:solidFill>
                  <a:schemeClr val="tx1"/>
                </a:solidFill>
                <a:effectLst/>
                <a:latin typeface="Times New Roman" panose="02020603050405020304" pitchFamily="18" charset="0"/>
                <a:ea typeface="宋体" panose="02010600030101010101" pitchFamily="2" charset="-122"/>
              </a:rPr>
              <a:t>关闭管道；</a:t>
            </a:r>
            <a:endParaRPr lang="zh-CN" altLang="en-US"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zh-CN" altLang="en-US" sz="2400" b="1" dirty="0">
                <a:solidFill>
                  <a:schemeClr val="tx1"/>
                </a:solidFill>
                <a:effectLst/>
                <a:latin typeface="Times New Roman" panose="02020603050405020304" pitchFamily="18" charset="0"/>
                <a:ea typeface="宋体" panose="02010600030101010101" pitchFamily="2" charset="-122"/>
              </a:rPr>
              <a:t>    打印信息、退出；</a:t>
            </a:r>
            <a:r>
              <a:rPr lang="en-US" altLang="zh-CN" sz="2400" b="1" dirty="0">
                <a:solidFill>
                  <a:schemeClr val="tx1"/>
                </a:solidFill>
                <a:effectLst/>
                <a:latin typeface="Times New Roman" panose="02020603050405020304" pitchFamily="18" charset="0"/>
                <a:ea typeface="宋体" panose="02010600030101010101" pitchFamily="2" charset="-122"/>
              </a:rPr>
              <a:t>}</a:t>
            </a:r>
            <a:endParaRPr lang="en-US" altLang="zh-CN" sz="2400" b="1" dirty="0">
              <a:solidFill>
                <a:schemeClr val="tx1"/>
              </a:solidFill>
              <a:effectLst/>
              <a:latin typeface="Times New Roman" panose="02020603050405020304" pitchFamily="18" charset="0"/>
              <a:ea typeface="宋体" panose="02010600030101010101" pitchFamily="2" charset="-122"/>
            </a:endParaRPr>
          </a:p>
        </p:txBody>
      </p:sp>
      <p:sp>
        <p:nvSpPr>
          <p:cNvPr id="24579" name="内容占位符 2"/>
          <p:cNvSpPr txBox="1"/>
          <p:nvPr/>
        </p:nvSpPr>
        <p:spPr>
          <a:xfrm>
            <a:off x="4656138" y="1287463"/>
            <a:ext cx="3956050" cy="4630737"/>
          </a:xfrm>
          <a:prstGeom prst="rect">
            <a:avLst/>
          </a:prstGeom>
          <a:noFill/>
          <a:ln w="9525" cap="flat" cmpd="sng">
            <a:solidFill>
              <a:schemeClr val="tx1"/>
            </a:solidFill>
            <a:prstDash val="solid"/>
            <a:miter/>
            <a:headEnd type="none" w="med" len="med"/>
            <a:tailEnd type="none" w="med" len="med"/>
          </a:ln>
        </p:spPr>
        <p:txBody>
          <a:bodyPr anchor="t">
            <a:spAutoFit/>
          </a:bodyPr>
          <a:p>
            <a:pPr eaLnBrk="0" hangingPunct="0">
              <a:lnSpc>
                <a:spcPct val="150000"/>
              </a:lnSpc>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父进程信号处理 </a:t>
            </a: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发</a:t>
            </a:r>
            <a:r>
              <a:rPr lang="en-US" altLang="zh-CN" sz="2400" dirty="0">
                <a:solidFill>
                  <a:schemeClr val="tx1"/>
                </a:solidFill>
                <a:latin typeface="Times New Roman" panose="02020603050405020304" pitchFamily="18" charset="0"/>
                <a:ea typeface="宋体" panose="02010600030101010101" pitchFamily="2" charset="-122"/>
              </a:rPr>
              <a:t>SIGUSR1</a:t>
            </a:r>
            <a:r>
              <a:rPr lang="zh-CN" altLang="en-US" sz="2400" dirty="0">
                <a:solidFill>
                  <a:schemeClr val="tx1"/>
                </a:solidFill>
                <a:latin typeface="Times New Roman" panose="02020603050405020304" pitchFamily="18" charset="0"/>
                <a:ea typeface="宋体" panose="02010600030101010101" pitchFamily="2" charset="-122"/>
              </a:rPr>
              <a:t>给子进程</a:t>
            </a:r>
            <a:r>
              <a:rPr lang="en-US" altLang="zh-CN" sz="2400" dirty="0">
                <a:solidFill>
                  <a:schemeClr val="tx1"/>
                </a:solidFill>
                <a:latin typeface="Times New Roman" panose="02020603050405020304" pitchFamily="18" charset="0"/>
                <a:ea typeface="宋体" panose="02010600030101010101" pitchFamily="2" charset="-122"/>
              </a:rPr>
              <a:t>1</a:t>
            </a:r>
            <a:r>
              <a:rPr lang="zh-CN" altLang="en-US"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    发</a:t>
            </a:r>
            <a:r>
              <a:rPr lang="en-US" altLang="zh-CN" sz="2400" dirty="0">
                <a:solidFill>
                  <a:schemeClr val="tx1"/>
                </a:solidFill>
                <a:latin typeface="Times New Roman" panose="02020603050405020304" pitchFamily="18" charset="0"/>
                <a:ea typeface="宋体" panose="02010600030101010101" pitchFamily="2" charset="-122"/>
              </a:rPr>
              <a:t>SIGUSR2</a:t>
            </a:r>
            <a:r>
              <a:rPr lang="zh-CN" altLang="en-US" sz="2400" dirty="0">
                <a:solidFill>
                  <a:schemeClr val="tx1"/>
                </a:solidFill>
                <a:latin typeface="Times New Roman" panose="02020603050405020304" pitchFamily="18" charset="0"/>
                <a:ea typeface="宋体" panose="02010600030101010101" pitchFamily="2" charset="-122"/>
              </a:rPr>
              <a:t>给子进程</a:t>
            </a:r>
            <a:r>
              <a:rPr lang="en-US" altLang="zh-CN" sz="2400" dirty="0">
                <a:solidFill>
                  <a:schemeClr val="tx1"/>
                </a:solidFill>
                <a:latin typeface="Times New Roman" panose="02020603050405020304" pitchFamily="18" charset="0"/>
                <a:ea typeface="宋体" panose="02010600030101010101" pitchFamily="2" charset="-122"/>
              </a:rPr>
              <a:t>2</a:t>
            </a:r>
            <a:r>
              <a:rPr lang="zh-CN" altLang="en-US" sz="2400" dirty="0">
                <a:solidFill>
                  <a:schemeClr val="tx1"/>
                </a:solidFill>
                <a:latin typeface="Times New Roman" panose="02020603050405020304" pitchFamily="18" charset="0"/>
                <a:ea typeface="宋体" panose="02010600030101010101" pitchFamily="2" charset="-122"/>
              </a:rPr>
              <a:t>；</a:t>
            </a:r>
            <a:endParaRPr lang="zh-CN" altLang="en-US"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    等待子进程</a:t>
            </a:r>
            <a:r>
              <a:rPr lang="en-US" altLang="zh-CN" sz="2400" dirty="0">
                <a:solidFill>
                  <a:schemeClr val="tx1"/>
                </a:solidFill>
                <a:latin typeface="Times New Roman" panose="02020603050405020304" pitchFamily="18" charset="0"/>
                <a:ea typeface="宋体" panose="02010600030101010101" pitchFamily="2" charset="-122"/>
              </a:rPr>
              <a:t>1</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2</a:t>
            </a:r>
            <a:r>
              <a:rPr lang="zh-CN" altLang="en-US" sz="2400" dirty="0">
                <a:solidFill>
                  <a:schemeClr val="tx1"/>
                </a:solidFill>
                <a:latin typeface="Times New Roman" panose="02020603050405020304" pitchFamily="18" charset="0"/>
                <a:ea typeface="宋体" panose="02010600030101010101" pitchFamily="2" charset="-122"/>
              </a:rPr>
              <a:t>退出；</a:t>
            </a:r>
            <a:endParaRPr lang="zh-CN" altLang="en-US"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关闭管道；</a:t>
            </a:r>
            <a:endParaRPr lang="zh-CN" altLang="en-US"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    打印信息、退出；</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内容占位符 2"/>
          <p:cNvSpPr txBox="1"/>
          <p:nvPr/>
        </p:nvSpPr>
        <p:spPr>
          <a:xfrm>
            <a:off x="300038" y="1141413"/>
            <a:ext cx="3990975" cy="5256212"/>
          </a:xfrm>
          <a:prstGeom prst="rect">
            <a:avLst/>
          </a:prstGeom>
          <a:noFill/>
          <a:ln w="9525" cap="flat" cmpd="sng">
            <a:solidFill>
              <a:schemeClr val="tx1"/>
            </a:solidFill>
            <a:prstDash val="solid"/>
            <a:miter/>
            <a:headEnd type="none" w="med" len="med"/>
            <a:tailEnd type="none" w="med" len="med"/>
          </a:ln>
        </p:spPr>
        <p:txBody>
          <a:bodyPr anchor="t">
            <a:spAutoFit/>
          </a:bodyPr>
          <a:p>
            <a:pPr eaLnBrk="0" hangingPunct="0">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子进程</a:t>
            </a:r>
            <a:r>
              <a:rPr lang="en-US" altLang="zh-CN" sz="2400" dirty="0">
                <a:solidFill>
                  <a:schemeClr val="tx1"/>
                </a:solidFill>
                <a:latin typeface="Times New Roman" panose="02020603050405020304" pitchFamily="18" charset="0"/>
                <a:ea typeface="宋体" panose="02010600030101010101" pitchFamily="2" charset="-122"/>
              </a:rPr>
              <a:t>1/2 {</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设置信号</a:t>
            </a:r>
            <a:r>
              <a:rPr lang="en-US" altLang="zh-CN" sz="2400" dirty="0">
                <a:solidFill>
                  <a:schemeClr val="tx1"/>
                </a:solidFill>
                <a:latin typeface="Times New Roman" panose="02020603050405020304" pitchFamily="18" charset="0"/>
                <a:ea typeface="宋体" panose="02010600030101010101" pitchFamily="2" charset="-122"/>
              </a:rPr>
              <a:t>SIGINT</a:t>
            </a:r>
            <a:r>
              <a:rPr lang="zh-CN" altLang="en-US" sz="2400" dirty="0">
                <a:solidFill>
                  <a:schemeClr val="tx1"/>
                </a:solidFill>
                <a:latin typeface="Times New Roman" panose="02020603050405020304" pitchFamily="18" charset="0"/>
                <a:ea typeface="宋体" panose="02010600030101010101" pitchFamily="2" charset="-122"/>
              </a:rPr>
              <a:t>处理；</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设置</a:t>
            </a:r>
            <a:r>
              <a:rPr lang="en-US" altLang="zh-CN" sz="2400" dirty="0">
                <a:solidFill>
                  <a:schemeClr val="tx1"/>
                </a:solidFill>
                <a:latin typeface="Times New Roman" panose="02020603050405020304" pitchFamily="18" charset="0"/>
                <a:ea typeface="宋体" panose="02010600030101010101" pitchFamily="2" charset="-122"/>
              </a:rPr>
              <a:t>SIGUSR1</a:t>
            </a:r>
            <a:r>
              <a:rPr lang="zh-CN" altLang="zh-CN" sz="2400" dirty="0">
                <a:solidFill>
                  <a:schemeClr val="tx1"/>
                </a:solidFill>
                <a:latin typeface="Times New Roman" panose="02020603050405020304" pitchFamily="18" charset="0"/>
                <a:ea typeface="宋体" panose="02010600030101010101" pitchFamily="2" charset="-122"/>
              </a:rPr>
              <a:t>或</a:t>
            </a:r>
            <a:r>
              <a:rPr lang="en-US" altLang="zh-CN" sz="2400" dirty="0">
                <a:solidFill>
                  <a:schemeClr val="tx1"/>
                </a:solidFill>
                <a:latin typeface="Times New Roman" panose="02020603050405020304" pitchFamily="18" charset="0"/>
                <a:ea typeface="宋体" panose="02010600030101010101" pitchFamily="2" charset="-122"/>
              </a:rPr>
              <a:t>2</a:t>
            </a:r>
            <a:r>
              <a:rPr lang="zh-CN" altLang="en-US" sz="2400" dirty="0">
                <a:solidFill>
                  <a:schemeClr val="tx1"/>
                </a:solidFill>
                <a:latin typeface="Times New Roman" panose="02020603050405020304" pitchFamily="18" charset="0"/>
                <a:ea typeface="宋体" panose="02010600030101010101" pitchFamily="2" charset="-122"/>
              </a:rPr>
              <a:t>处理；</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while(1) {</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从管道接收数据；</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显示数据；</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       计数器</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endParaRPr lang="zh-CN" altLang="en-US"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关闭管道；</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打印信息、退出；</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25602" name="内容占位符 2"/>
          <p:cNvSpPr txBox="1"/>
          <p:nvPr/>
        </p:nvSpPr>
        <p:spPr>
          <a:xfrm>
            <a:off x="4676775" y="1141413"/>
            <a:ext cx="3990975" cy="2378075"/>
          </a:xfrm>
          <a:prstGeom prst="rect">
            <a:avLst/>
          </a:prstGeom>
          <a:noFill/>
          <a:ln w="9525" cap="flat" cmpd="sng">
            <a:solidFill>
              <a:schemeClr val="tx1"/>
            </a:solidFill>
            <a:prstDash val="solid"/>
            <a:miter/>
            <a:headEnd type="none" w="med" len="med"/>
            <a:tailEnd type="none" w="med" len="med"/>
          </a:ln>
        </p:spPr>
        <p:txBody>
          <a:bodyPr anchor="t">
            <a:spAutoFit/>
          </a:bodyPr>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SIGUSR1/2</a:t>
            </a:r>
            <a:r>
              <a:rPr lang="zh-CN" altLang="en-US" sz="2400" dirty="0">
                <a:solidFill>
                  <a:schemeClr val="tx1"/>
                </a:solidFill>
                <a:latin typeface="Times New Roman" panose="02020603050405020304" pitchFamily="18" charset="0"/>
                <a:ea typeface="宋体" panose="02010600030101010101" pitchFamily="2" charset="-122"/>
              </a:rPr>
              <a:t>信号处理 </a:t>
            </a: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关闭管道；</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zh-CN" sz="2400" dirty="0">
                <a:solidFill>
                  <a:schemeClr val="tx1"/>
                </a:solidFill>
                <a:latin typeface="Times New Roman" panose="02020603050405020304" pitchFamily="18" charset="0"/>
                <a:ea typeface="宋体" panose="02010600030101010101" pitchFamily="2" charset="-122"/>
              </a:rPr>
              <a:t>打印</a:t>
            </a:r>
            <a:r>
              <a:rPr lang="zh-CN" altLang="en-US" sz="2400" dirty="0">
                <a:solidFill>
                  <a:schemeClr val="tx1"/>
                </a:solidFill>
                <a:latin typeface="Times New Roman" panose="02020603050405020304" pitchFamily="18" charset="0"/>
                <a:ea typeface="宋体" panose="02010600030101010101" pitchFamily="2" charset="-122"/>
              </a:rPr>
              <a:t>信息；</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退出；</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25603" name="文本框 1"/>
          <p:cNvSpPr txBox="1"/>
          <p:nvPr/>
        </p:nvSpPr>
        <p:spPr>
          <a:xfrm>
            <a:off x="4826000" y="3851275"/>
            <a:ext cx="3824288" cy="1382713"/>
          </a:xfrm>
          <a:prstGeom prst="rect">
            <a:avLst/>
          </a:prstGeom>
          <a:noFill/>
          <a:ln w="9525">
            <a:noFill/>
          </a:ln>
        </p:spPr>
        <p:txBody>
          <a:bodyPr wrap="square" anchor="t">
            <a:spAutoFit/>
          </a:bodyPr>
          <a:p>
            <a:r>
              <a:rPr lang="zh-CN" altLang="en-US" sz="2800">
                <a:latin typeface="Arial" panose="020B0604020202020204" pitchFamily="34" charset="0"/>
                <a:ea typeface="宋体" panose="02010600030101010101" pitchFamily="2" charset="-122"/>
              </a:rPr>
              <a:t>问题：如果父进程是通过消息上限发完消息，父子进程如何正常退出？</a:t>
            </a:r>
            <a:endParaRPr lang="zh-CN" altLang="en-US" sz="2800">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p:nvPr>
        </p:nvSpPr>
        <p:spPr>
          <a:xfrm>
            <a:off x="363538" y="595313"/>
            <a:ext cx="8405813" cy="534988"/>
          </a:xfrm>
        </p:spPr>
        <p:txBody>
          <a:bodyPr vert="horz" wrap="square" lIns="91440" tIns="45720" rIns="91440" bIns="45720" numCol="1" anchor="t" anchorCtr="0" compatLnSpc="1">
            <a:spAutoFit/>
          </a:bodyPr>
          <a:lstStyle/>
          <a:p>
            <a:pPr marL="571500" marR="0" lvl="0" indent="-57150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None/>
              <a:defRPr/>
            </a:pPr>
            <a:r>
              <a:rPr kumimoji="0" lang="zh-CN" altLang="en-US" sz="3200" b="0" i="0" u="none" strike="noStrike" kern="1200" cap="none" spc="0" normalizeH="0" baseline="0" noProof="0" dirty="0" smtClean="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三、</a:t>
            </a:r>
            <a:r>
              <a:rPr kumimoji="0" lang="zh-CN" altLang="en-US" sz="3200" b="0"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预备知识</a:t>
            </a:r>
            <a:endParaRPr kumimoji="0" lang="zh-CN" altLang="en-US" sz="3200" b="0"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endParaRPr>
          </a:p>
        </p:txBody>
      </p:sp>
      <p:sp>
        <p:nvSpPr>
          <p:cNvPr id="3" name="Rectangle 3"/>
          <p:cNvSpPr txBox="1">
            <a:spLocks noChangeArrowheads="1"/>
          </p:cNvSpPr>
          <p:nvPr/>
        </p:nvSpPr>
        <p:spPr>
          <a:xfrm>
            <a:off x="487363" y="1920875"/>
            <a:ext cx="8388350" cy="4364038"/>
          </a:xfrm>
          <a:prstGeom prst="rect">
            <a:avLst/>
          </a:prstGeom>
        </p:spPr>
        <p:txBody>
          <a:bodyPr/>
          <a:lst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3200" kern="1200">
                <a:solidFill>
                  <a:schemeClr val="bg2"/>
                </a:solidFill>
                <a:effectLst>
                  <a:outerShdw blurRad="38100" dist="38100" dir="2700000" algn="tl">
                    <a:srgbClr val="C0C0C0"/>
                  </a:outerShdw>
                </a:effectLst>
                <a:latin typeface="+mn-lt"/>
                <a:ea typeface="+mn-ea"/>
                <a:cs typeface="+mn-cs"/>
              </a:defRPr>
            </a:lvl1pPr>
            <a:lvl2pPr marL="1028700" indent="-45593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kern="1200">
                <a:solidFill>
                  <a:schemeClr val="bg2"/>
                </a:solidFill>
                <a:effectLst>
                  <a:outerShdw blurRad="38100" dist="38100" dir="2700000" algn="tl">
                    <a:srgbClr val="C0C0C0"/>
                  </a:outerShdw>
                </a:effectLst>
                <a:latin typeface="+mn-lt"/>
                <a:ea typeface="+mn-ea"/>
                <a:cs typeface="+mn-cs"/>
              </a:defRPr>
            </a:lvl2pPr>
            <a:lvl3pPr marL="1428750" indent="-3987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kern="1200">
                <a:solidFill>
                  <a:schemeClr val="bg2"/>
                </a:solidFill>
                <a:effectLst>
                  <a:outerShdw blurRad="38100" dist="38100" dir="2700000" algn="tl">
                    <a:srgbClr val="C0C0C0"/>
                  </a:outerShdw>
                </a:effectLst>
                <a:latin typeface="+mn-lt"/>
                <a:ea typeface="+mn-ea"/>
                <a:cs typeface="+mn-cs"/>
              </a:defRPr>
            </a:lvl3pPr>
            <a:lvl4pPr marL="1752600" indent="-3225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kern="1200">
                <a:solidFill>
                  <a:schemeClr val="bg2"/>
                </a:solidFill>
                <a:effectLst>
                  <a:outerShdw blurRad="38100" dist="38100" dir="2700000" algn="tl">
                    <a:srgbClr val="C0C0C0"/>
                  </a:outerShdw>
                </a:effectLst>
                <a:latin typeface="+mn-lt"/>
                <a:ea typeface="+mn-ea"/>
                <a:cs typeface="+mn-cs"/>
              </a:defRPr>
            </a:lvl4pPr>
            <a:lvl5pPr marL="2092325" indent="-338455"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vi ：Linux古老的、功能强大的全屏幕编辑器</a:t>
            </a:r>
            <a:endParaRPr kumimoji="0"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启动方式：</a:t>
            </a:r>
            <a:endPar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		</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--$vi 文件名   打开已有的文件或编辑新文件</a:t>
            </a: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		</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--$vi</a:t>
            </a:r>
            <a:r>
              <a:rPr kumimoji="0"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		 </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先编辑，之后命名存盘</a:t>
            </a:r>
            <a:endParaRPr kumimoji="0"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Vi的三</a:t>
            </a:r>
            <a:r>
              <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种模式：</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命令模式、输入模式和末行模式 </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572770" marR="0" lvl="1" indent="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endParaRPr kumimoji="0"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en-US" altLang="zh-CN" sz="24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gedit</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：图形编辑器</a:t>
            </a: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$gedit </a:t>
            </a:r>
            <a:r>
              <a:rPr kumimoji="0" lang="zh-CN"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文件名</a:t>
            </a:r>
            <a:endParaRPr kumimoji="0" lang="zh-CN" altLang="en-US"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p:txBody>
      </p:sp>
      <p:sp>
        <p:nvSpPr>
          <p:cNvPr id="4" name="Rectangle 2"/>
          <p:cNvSpPr txBox="1">
            <a:spLocks noChangeArrowheads="1"/>
          </p:cNvSpPr>
          <p:nvPr/>
        </p:nvSpPr>
        <p:spPr bwMode="auto">
          <a:xfrm>
            <a:off x="352425" y="1189038"/>
            <a:ext cx="839311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533400" indent="-533400" eaLnBrk="1" hangingPunct="1">
              <a:lnSpc>
                <a:spcPct val="130000"/>
              </a:lnSpc>
              <a:spcBef>
                <a:spcPct val="30000"/>
              </a:spcBef>
              <a:buClr>
                <a:schemeClr val="tx2"/>
              </a:buClr>
              <a:buSzPct val="95000"/>
              <a:buFont typeface="Wingdings" panose="05000000000000000000" pitchFamily="2" charset="2"/>
              <a:buNone/>
              <a:defRPr sz="3200">
                <a:solidFill>
                  <a:srgbClr val="990000"/>
                </a:solidFill>
                <a:effectLst>
                  <a:outerShdw blurRad="38100" dist="38100" dir="2700000" algn="tl">
                    <a:srgbClr val="C0C0C0"/>
                  </a:outerShdw>
                </a:effectLst>
                <a:latin typeface="Times New Roman" panose="02020603050405020304" pitchFamily="18" charset="0"/>
              </a:defRPr>
            </a:lvl1pPr>
            <a:lvl2pPr marL="914400" indent="-341630">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1</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、Linux文件编辑</a:t>
            </a:r>
            <a:endPar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236538" y="468313"/>
            <a:ext cx="8393113"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Tx/>
              <a:buNone/>
              <a:defRPr/>
            </a:pP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编辑、</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编译、执行</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调试</a:t>
            </a:r>
            <a:endParaRPr kumimoji="0" 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 name="Rectangle 2"/>
          <p:cNvSpPr>
            <a:spLocks noGrp="1" noChangeArrowheads="1"/>
          </p:cNvSpPr>
          <p:nvPr>
            <p:ph type="title"/>
          </p:nvPr>
        </p:nvSpPr>
        <p:spPr>
          <a:xfrm>
            <a:off x="1031875" y="1498600"/>
            <a:ext cx="7737475" cy="4741545"/>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$vi/gedit</a:t>
            </a:r>
            <a:endPar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$g</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cc </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–o  test</a:t>
            </a:r>
            <a:r>
              <a:rPr kumimoji="0" lang="en-US" alt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.out</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  -g test</a:t>
            </a:r>
            <a:r>
              <a:rPr kumimoji="0" lang="zh-CN" altLang="en-US" sz="36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c</a:t>
            </a:r>
            <a:endPar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$g</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cc </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–o sub1</a:t>
            </a:r>
            <a:r>
              <a:rPr kumimoji="0" lang="en-US" alt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.out</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 sub1.c</a:t>
            </a:r>
            <a:endPar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gdb </a:t>
            </a: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test.out</a:t>
            </a:r>
            <a:endPar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$./test.out</a:t>
            </a:r>
            <a:b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b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gcc -o Lab1.out -g Lab1.c</a:t>
            </a:r>
            <a:b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br>
            <a:r>
              <a:rPr lang="en-US" altLang="zh-CN" sz="3600" noProof="0" dirty="0" smtClean="0">
                <a:ln>
                  <a:noFill/>
                </a:ln>
                <a:solidFill>
                  <a:schemeClr val="tx1"/>
                </a:solidFill>
                <a:uLnTx/>
                <a:uFillTx/>
                <a:latin typeface="宋体" panose="02010600030101010101" pitchFamily="2" charset="-122"/>
                <a:ea typeface="宋体" panose="02010600030101010101" pitchFamily="2" charset="-122"/>
                <a:sym typeface="+mn-ea"/>
              </a:rPr>
              <a:t>./Lab1.out</a:t>
            </a:r>
            <a:endPar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236538" y="468313"/>
            <a:ext cx="8393113"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管理命令</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a:t>
            </a:r>
            <a:r>
              <a:rPr kumimoji="0" 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查看</a:t>
            </a:r>
            <a:endParaRPr kumimoji="0" 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 name="Rectangle 3"/>
          <p:cNvSpPr txBox="1">
            <a:spLocks noRot="1" noChangeArrowheads="1"/>
          </p:cNvSpPr>
          <p:nvPr/>
        </p:nvSpPr>
        <p:spPr bwMode="auto">
          <a:xfrm>
            <a:off x="411163" y="1216025"/>
            <a:ext cx="8540750" cy="524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3200" kern="1200">
                <a:solidFill>
                  <a:schemeClr val="bg2"/>
                </a:solidFill>
                <a:effectLst>
                  <a:outerShdw blurRad="38100" dist="38100" dir="2700000" algn="tl">
                    <a:srgbClr val="C0C0C0"/>
                  </a:outerShdw>
                </a:effectLst>
                <a:latin typeface="+mn-lt"/>
                <a:ea typeface="+mn-ea"/>
                <a:cs typeface="+mn-cs"/>
              </a:defRPr>
            </a:lvl1pPr>
            <a:lvl2pPr marL="1028700" indent="-45593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kern="1200">
                <a:solidFill>
                  <a:schemeClr val="bg2"/>
                </a:solidFill>
                <a:effectLst>
                  <a:outerShdw blurRad="38100" dist="38100" dir="2700000" algn="tl">
                    <a:srgbClr val="C0C0C0"/>
                  </a:outerShdw>
                </a:effectLst>
                <a:latin typeface="+mn-lt"/>
                <a:ea typeface="+mn-ea"/>
                <a:cs typeface="+mn-cs"/>
              </a:defRPr>
            </a:lvl2pPr>
            <a:lvl3pPr marL="1428750" indent="-3987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kern="1200">
                <a:solidFill>
                  <a:schemeClr val="bg2"/>
                </a:solidFill>
                <a:effectLst>
                  <a:outerShdw blurRad="38100" dist="38100" dir="2700000" algn="tl">
                    <a:srgbClr val="C0C0C0"/>
                  </a:outerShdw>
                </a:effectLst>
                <a:latin typeface="+mn-lt"/>
                <a:ea typeface="+mn-ea"/>
                <a:cs typeface="+mn-cs"/>
              </a:defRPr>
            </a:lvl3pPr>
            <a:lvl4pPr marL="1752600" indent="-3225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kern="1200">
                <a:solidFill>
                  <a:schemeClr val="bg2"/>
                </a:solidFill>
                <a:effectLst>
                  <a:outerShdw blurRad="38100" dist="38100" dir="2700000" algn="tl">
                    <a:srgbClr val="C0C0C0"/>
                  </a:outerShdw>
                </a:effectLst>
                <a:latin typeface="+mn-lt"/>
                <a:ea typeface="+mn-ea"/>
                <a:cs typeface="+mn-cs"/>
              </a:defRPr>
            </a:lvl4pPr>
            <a:lvl5pPr marL="2092325" indent="-338455"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en-US" altLang="zh-CN" sz="24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ps</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命令：报告进程标识、用户、</a:t>
            </a:r>
            <a:r>
              <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CPU</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时间</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消耗及其</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他属性</a:t>
            </a:r>
            <a:endPar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命令单独使用可以看到前台执行的进程；后台进程可以使用带参数的</a:t>
            </a:r>
            <a:r>
              <a:rPr kumimoji="0" lang="en-US" altLang="zh-CN"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ps</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命令（如</a:t>
            </a:r>
            <a:r>
              <a:rPr kumimoji="0" lang="en-US" altLang="zh-CN"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ps</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 -ax</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提供进程的一次性查看，结果不连续</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结果数据很精确，但数据量</a:t>
            </a:r>
            <a:r>
              <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庞大</a:t>
            </a:r>
            <a:endParaRPr kumimoji="0"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endParaRPr kumimoji="0" lang="zh-CN" altLang="en-US" sz="2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top</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命令：显示</a:t>
            </a:r>
            <a:r>
              <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CPU</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占用率为前几位的进程</a:t>
            </a:r>
            <a:endPar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动态显示，输出结果连续</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消耗较多的系统</a:t>
            </a:r>
            <a:r>
              <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资源</a:t>
            </a:r>
            <a:endPar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572770" marR="0" lvl="1" indent="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None/>
              <a:defRPr/>
            </a:pPr>
            <a:endParaRPr kumimoji="0" lang="zh-CN" altLang="en-US" sz="2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en-US" altLang="zh-CN" sz="24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pstree</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命令：列出当前的进程，以及它们的树状结构</a:t>
            </a:r>
            <a:endPar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将当前的执行程序以树状结构显示，弥补</a:t>
            </a:r>
            <a:r>
              <a:rPr kumimoji="0" lang="en-US" altLang="zh-CN"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ps</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命令的不足</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支持指定特定程序</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(PID)</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或使用者</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(USER)</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作为显示的起始</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noRot="1" noChangeArrowheads="1"/>
          </p:cNvSpPr>
          <p:nvPr>
            <p:ph type="title"/>
          </p:nvPr>
        </p:nvSpPr>
        <p:spPr>
          <a:xfrm>
            <a:off x="363538" y="595313"/>
            <a:ext cx="8393113"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进程管理命令</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进程终止</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1266" name="Rectangle 3"/>
          <p:cNvSpPr>
            <a:spLocks noGrp="1" noRot="1"/>
          </p:cNvSpPr>
          <p:nvPr>
            <p:ph idx="1"/>
          </p:nvPr>
        </p:nvSpPr>
        <p:spPr>
          <a:xfrm>
            <a:off x="542925" y="1681163"/>
            <a:ext cx="7874000" cy="3748087"/>
          </a:xfrm>
        </p:spPr>
        <p:txBody>
          <a:bodyPr vert="horz" wrap="square" lIns="91440" tIns="45720" rIns="91440" bIns="45720" anchor="t">
            <a:spAutoFit/>
          </a:bodyPr>
          <a:lstStyle/>
          <a:p>
            <a:r>
              <a:rPr lang="zh-CN" altLang="en-US" sz="2400" b="1" dirty="0">
                <a:solidFill>
                  <a:schemeClr val="tx1"/>
                </a:solidFill>
                <a:effectLst/>
                <a:latin typeface="宋体" panose="02010600030101010101" pitchFamily="2" charset="-122"/>
                <a:ea typeface="宋体" panose="02010600030101010101" pitchFamily="2" charset="-122"/>
              </a:rPr>
              <a:t>终止一个进程或终止一个正在运行的程序</a:t>
            </a:r>
            <a:endParaRPr lang="zh-CN" altLang="en-US" sz="24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kill</a:t>
            </a:r>
            <a:r>
              <a:rPr lang="zh-CN" altLang="en-US" sz="2000" b="1" dirty="0">
                <a:solidFill>
                  <a:schemeClr val="tx1"/>
                </a:solidFill>
                <a:effectLst/>
                <a:latin typeface="宋体" panose="02010600030101010101" pitchFamily="2" charset="-122"/>
                <a:ea typeface="宋体" panose="02010600030101010101" pitchFamily="2" charset="-122"/>
              </a:rPr>
              <a:t>命令：根据</a:t>
            </a:r>
            <a:r>
              <a:rPr lang="en-US" altLang="zh-CN" sz="2000" b="1" dirty="0">
                <a:solidFill>
                  <a:schemeClr val="tx1"/>
                </a:solidFill>
                <a:effectLst/>
                <a:latin typeface="宋体" panose="02010600030101010101" pitchFamily="2" charset="-122"/>
                <a:ea typeface="宋体" panose="02010600030101010101" pitchFamily="2" charset="-122"/>
              </a:rPr>
              <a:t>PID</a:t>
            </a:r>
            <a:r>
              <a:rPr lang="zh-CN" altLang="en-US" sz="2000" b="1" dirty="0">
                <a:solidFill>
                  <a:schemeClr val="tx1"/>
                </a:solidFill>
                <a:effectLst/>
                <a:latin typeface="宋体" panose="02010600030101010101" pitchFamily="2" charset="-122"/>
                <a:ea typeface="宋体" panose="02010600030101010101" pitchFamily="2" charset="-122"/>
              </a:rPr>
              <a:t>向进程发送信号，缺省操作是停止进程</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r>
              <a:rPr lang="zh-CN" altLang="en-US" sz="2000" b="1" dirty="0">
                <a:solidFill>
                  <a:schemeClr val="tx1"/>
                </a:solidFill>
                <a:effectLst/>
                <a:latin typeface="宋体" panose="02010600030101010101" pitchFamily="2" charset="-122"/>
                <a:ea typeface="宋体" panose="02010600030101010101" pitchFamily="2" charset="-122"/>
              </a:rPr>
              <a:t>如果进程启动了子进程，只终止父进程，子进程运行中将仍消耗资源成为“僵尸”进程，可用</a:t>
            </a:r>
            <a:r>
              <a:rPr lang="en-US" altLang="zh-CN" sz="2000" b="1" dirty="0">
                <a:solidFill>
                  <a:schemeClr val="tx1"/>
                </a:solidFill>
                <a:effectLst/>
                <a:latin typeface="宋体" panose="02010600030101010101" pitchFamily="2" charset="-122"/>
                <a:ea typeface="宋体" panose="02010600030101010101" pitchFamily="2" charset="-122"/>
              </a:rPr>
              <a:t>kill -9</a:t>
            </a:r>
            <a:r>
              <a:rPr lang="zh-CN" altLang="en-US" sz="2000" b="1" dirty="0">
                <a:solidFill>
                  <a:schemeClr val="tx1"/>
                </a:solidFill>
                <a:effectLst/>
                <a:latin typeface="宋体" panose="02010600030101010101" pitchFamily="2" charset="-122"/>
                <a:ea typeface="宋体" panose="02010600030101010101" pitchFamily="2" charset="-122"/>
              </a:rPr>
              <a:t>强制终止退出</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pkill</a:t>
            </a:r>
            <a:r>
              <a:rPr lang="zh-CN" altLang="en-US" sz="2000" b="1" dirty="0">
                <a:solidFill>
                  <a:schemeClr val="tx1"/>
                </a:solidFill>
                <a:effectLst/>
                <a:latin typeface="宋体" panose="02010600030101010101" pitchFamily="2" charset="-122"/>
                <a:ea typeface="宋体" panose="02010600030101010101" pitchFamily="2" charset="-122"/>
              </a:rPr>
              <a:t>命令：终止同一进程组内的所有进程。允许指定要终止的进程名称，而非</a:t>
            </a:r>
            <a:r>
              <a:rPr lang="en-US" altLang="zh-CN" sz="2000" b="1" dirty="0">
                <a:solidFill>
                  <a:schemeClr val="tx1"/>
                </a:solidFill>
                <a:effectLst/>
                <a:latin typeface="宋体" panose="02010600030101010101" pitchFamily="2" charset="-122"/>
                <a:ea typeface="宋体" panose="02010600030101010101" pitchFamily="2" charset="-122"/>
              </a:rPr>
              <a:t>PID</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Killall</a:t>
            </a:r>
            <a:r>
              <a:rPr lang="zh-CN" altLang="en-US" sz="2000" b="1" dirty="0">
                <a:solidFill>
                  <a:schemeClr val="tx1"/>
                </a:solidFill>
                <a:effectLst/>
                <a:latin typeface="宋体" panose="02010600030101010101" pitchFamily="2" charset="-122"/>
                <a:ea typeface="宋体" panose="02010600030101010101" pitchFamily="2" charset="-122"/>
              </a:rPr>
              <a:t>命令：与</a:t>
            </a:r>
            <a:r>
              <a:rPr lang="en-US" altLang="zh-CN" sz="2000" b="1" dirty="0">
                <a:solidFill>
                  <a:schemeClr val="tx1"/>
                </a:solidFill>
                <a:effectLst/>
                <a:latin typeface="宋体" panose="02010600030101010101" pitchFamily="2" charset="-122"/>
                <a:ea typeface="宋体" panose="02010600030101010101" pitchFamily="2" charset="-122"/>
              </a:rPr>
              <a:t>pkill</a:t>
            </a:r>
            <a:r>
              <a:rPr lang="zh-CN" altLang="en-US" sz="2000" b="1" dirty="0">
                <a:solidFill>
                  <a:schemeClr val="tx1"/>
                </a:solidFill>
                <a:effectLst/>
                <a:latin typeface="宋体" panose="02010600030101010101" pitchFamily="2" charset="-122"/>
                <a:ea typeface="宋体" panose="02010600030101010101" pitchFamily="2" charset="-122"/>
              </a:rPr>
              <a:t>应用方法类似，直接杀死运行中的程序</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r>
              <a:rPr lang="zh-CN" altLang="en-US" sz="2000" b="1" dirty="0">
                <a:solidFill>
                  <a:schemeClr val="tx1"/>
                </a:solidFill>
                <a:effectLst/>
                <a:latin typeface="宋体" panose="02010600030101010101" pitchFamily="2" charset="-122"/>
                <a:ea typeface="宋体" panose="02010600030101010101" pitchFamily="2" charset="-122"/>
              </a:rPr>
              <a:t>数据库服务器的父进程不能用这些命令杀死（容易产生更多的文件碎片导致数据库崩溃）</a:t>
            </a:r>
            <a:endParaRPr lang="zh-CN" altLang="en-US" sz="2000" b="1" dirty="0">
              <a:solidFill>
                <a:schemeClr val="tx1"/>
              </a:solidFill>
              <a:effectLst/>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03" name="Rectangle 3"/>
          <p:cNvSpPr>
            <a:spLocks noChangeArrowheads="1"/>
          </p:cNvSpPr>
          <p:nvPr/>
        </p:nvSpPr>
        <p:spPr bwMode="auto">
          <a:xfrm>
            <a:off x="168275" y="630238"/>
            <a:ext cx="83185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4</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Linux</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进程控制函数</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进程</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创建</a:t>
            </a:r>
            <a:endPar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endParaRPr>
          </a:p>
        </p:txBody>
      </p:sp>
      <p:sp>
        <p:nvSpPr>
          <p:cNvPr id="1228804" name="Rectangle 4"/>
          <p:cNvSpPr/>
          <p:nvPr/>
        </p:nvSpPr>
        <p:spPr>
          <a:xfrm>
            <a:off x="488950" y="1268413"/>
            <a:ext cx="8193088" cy="1341437"/>
          </a:xfrm>
          <a:prstGeom prst="rect">
            <a:avLst/>
          </a:prstGeom>
          <a:noFill/>
          <a:ln w="9525">
            <a:noFill/>
          </a:ln>
        </p:spPr>
        <p:txBody>
          <a:bodyPr anchor="t">
            <a:spAutoFit/>
          </a:bodyPr>
          <a:p>
            <a:pPr marL="533400" indent="-533400">
              <a:lnSpc>
                <a:spcPct val="130000"/>
              </a:lnSpc>
              <a:spcBef>
                <a:spcPct val="30000"/>
              </a:spcBef>
              <a:buClr>
                <a:schemeClr val="tx2"/>
              </a:buClr>
              <a:buSzPct val="95000"/>
            </a:pPr>
            <a:r>
              <a:rPr lang="zh-CN" altLang="en-US" sz="2000" b="0" dirty="0">
                <a:solidFill>
                  <a:schemeClr val="tx1"/>
                </a:solidFill>
                <a:latin typeface="Times New Roman" panose="02020603050405020304" pitchFamily="18" charset="0"/>
                <a:ea typeface="宋体" panose="02010600030101010101" pitchFamily="2" charset="-122"/>
              </a:rPr>
              <a:t>pid=fork();</a:t>
            </a:r>
            <a:endParaRPr lang="zh-CN" altLang="en-US" sz="2000" b="0" dirty="0">
              <a:solidFill>
                <a:schemeClr val="tx1"/>
              </a:solidFill>
              <a:latin typeface="Times New Roman" panose="02020603050405020304" pitchFamily="18" charset="0"/>
              <a:ea typeface="宋体" panose="02010600030101010101" pitchFamily="2" charset="-122"/>
            </a:endParaRPr>
          </a:p>
          <a:p>
            <a:pPr marL="533400" indent="-533400" algn="just">
              <a:lnSpc>
                <a:spcPct val="130000"/>
              </a:lnSpc>
              <a:spcBef>
                <a:spcPct val="30000"/>
              </a:spcBef>
              <a:buClr>
                <a:schemeClr val="tx2"/>
              </a:buClr>
              <a:buSzPct val="95000"/>
            </a:pPr>
            <a:r>
              <a:rPr lang="zh-CN" altLang="en-US" sz="2000" b="0" dirty="0">
                <a:solidFill>
                  <a:schemeClr val="tx1"/>
                </a:solidFill>
                <a:latin typeface="Times New Roman" panose="02020603050405020304" pitchFamily="18" charset="0"/>
                <a:ea typeface="宋体" panose="02010600030101010101" pitchFamily="2" charset="-122"/>
              </a:rPr>
              <a:t>        创建一个子进程，</a:t>
            </a:r>
            <a:r>
              <a:rPr lang="zh-CN" altLang="zh-CN" sz="2000" b="0" dirty="0">
                <a:solidFill>
                  <a:schemeClr val="tx1"/>
                </a:solidFill>
                <a:latin typeface="Times New Roman" panose="02020603050405020304" pitchFamily="18" charset="0"/>
                <a:ea typeface="宋体" panose="02010600030101010101" pitchFamily="2" charset="-122"/>
              </a:rPr>
              <a:t>被创建的子进程是父进程</a:t>
            </a:r>
            <a:r>
              <a:rPr lang="zh-CN" altLang="en-US" sz="2000" b="0" dirty="0">
                <a:solidFill>
                  <a:schemeClr val="tx1"/>
                </a:solidFill>
                <a:latin typeface="Times New Roman" panose="02020603050405020304" pitchFamily="18" charset="0"/>
                <a:ea typeface="宋体" panose="02010600030101010101" pitchFamily="2" charset="-122"/>
              </a:rPr>
              <a:t>的</a:t>
            </a:r>
            <a:r>
              <a:rPr lang="zh-CN" altLang="zh-CN" sz="2000" b="0" dirty="0">
                <a:solidFill>
                  <a:schemeClr val="tx1"/>
                </a:solidFill>
                <a:latin typeface="Times New Roman" panose="02020603050405020304" pitchFamily="18" charset="0"/>
                <a:ea typeface="宋体" panose="02010600030101010101" pitchFamily="2" charset="-122"/>
              </a:rPr>
              <a:t>进程</a:t>
            </a:r>
            <a:r>
              <a:rPr lang="zh-CN" altLang="en-US" sz="2000" b="0" dirty="0">
                <a:solidFill>
                  <a:schemeClr val="tx1"/>
                </a:solidFill>
                <a:latin typeface="Times New Roman" panose="02020603050405020304" pitchFamily="18" charset="0"/>
                <a:ea typeface="宋体" panose="02010600030101010101" pitchFamily="2" charset="-122"/>
              </a:rPr>
              <a:t>映像的一个副本 </a:t>
            </a:r>
            <a:r>
              <a:rPr lang="en-US" altLang="zh-CN" sz="2000" b="0" dirty="0">
                <a:solidFill>
                  <a:schemeClr val="tx1"/>
                </a:solidFill>
                <a:latin typeface="Times New Roman" panose="02020603050405020304" pitchFamily="18" charset="0"/>
                <a:ea typeface="宋体" panose="02010600030101010101" pitchFamily="2" charset="-122"/>
              </a:rPr>
              <a:t>(</a:t>
            </a:r>
            <a:r>
              <a:rPr lang="zh-CN" altLang="en-US" sz="2000" b="0" dirty="0">
                <a:solidFill>
                  <a:schemeClr val="tx1"/>
                </a:solidFill>
                <a:latin typeface="Times New Roman" panose="02020603050405020304" pitchFamily="18" charset="0"/>
                <a:ea typeface="宋体" panose="02010600030101010101" pitchFamily="2" charset="-122"/>
              </a:rPr>
              <a:t>除proc结构外</a:t>
            </a:r>
            <a:r>
              <a:rPr lang="en-US" altLang="zh-CN" sz="2000" b="0" dirty="0">
                <a:solidFill>
                  <a:schemeClr val="tx1"/>
                </a:solidFill>
                <a:latin typeface="Times New Roman" panose="02020603050405020304" pitchFamily="18" charset="0"/>
                <a:ea typeface="宋体" panose="02010600030101010101" pitchFamily="2" charset="-122"/>
              </a:rPr>
              <a:t>)</a:t>
            </a:r>
            <a:r>
              <a:rPr lang="zh-CN" altLang="en-US" sz="2000" b="0" dirty="0">
                <a:solidFill>
                  <a:schemeClr val="tx1"/>
                </a:solidFill>
                <a:latin typeface="Times New Roman" panose="02020603050405020304" pitchFamily="18" charset="0"/>
                <a:ea typeface="宋体" panose="02010600030101010101" pitchFamily="2" charset="-122"/>
              </a:rPr>
              <a:t> </a:t>
            </a:r>
            <a:r>
              <a:rPr lang="en-US" altLang="zh-CN" sz="2000" b="0" dirty="0">
                <a:solidFill>
                  <a:schemeClr val="tx1"/>
                </a:solidFill>
                <a:latin typeface="Times New Roman" panose="02020603050405020304" pitchFamily="18" charset="0"/>
                <a:ea typeface="宋体" panose="02010600030101010101" pitchFamily="2" charset="-122"/>
              </a:rPr>
              <a:t>。</a:t>
            </a:r>
            <a:r>
              <a:rPr lang="zh-CN" altLang="en-US" sz="2000" b="0" dirty="0">
                <a:solidFill>
                  <a:schemeClr val="tx1"/>
                </a:solidFill>
                <a:latin typeface="Times New Roman" panose="02020603050405020304" pitchFamily="18" charset="0"/>
                <a:ea typeface="宋体" panose="02010600030101010101" pitchFamily="2" charset="-122"/>
              </a:rPr>
              <a:t> </a:t>
            </a:r>
            <a:endParaRPr lang="zh-CN" altLang="en-US" sz="2000" b="0" dirty="0">
              <a:solidFill>
                <a:schemeClr val="tx1"/>
              </a:solidFill>
              <a:latin typeface="Times New Roman" panose="02020603050405020304" pitchFamily="18" charset="0"/>
              <a:ea typeface="宋体" panose="02010600030101010101" pitchFamily="2" charset="-122"/>
            </a:endParaRPr>
          </a:p>
        </p:txBody>
      </p:sp>
      <p:sp>
        <p:nvSpPr>
          <p:cNvPr id="12291" name="Text Box 6"/>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pPr>
            <a:r>
              <a:rPr lang="en-US" altLang="zh-CN" b="0" dirty="0">
                <a:solidFill>
                  <a:schemeClr val="tx2"/>
                </a:solidFill>
                <a:latin typeface="Times New Roman" panose="02020603050405020304" pitchFamily="18" charset="0"/>
                <a:ea typeface="宋体" panose="02010600030101010101" pitchFamily="2" charset="-122"/>
              </a:rPr>
              <a:t>67</a:t>
            </a:r>
            <a:endParaRPr lang="en-US" altLang="zh-CN" b="0" dirty="0">
              <a:solidFill>
                <a:schemeClr val="tx2"/>
              </a:solidFill>
              <a:latin typeface="Times New Roman" panose="02020603050405020304" pitchFamily="18" charset="0"/>
              <a:ea typeface="宋体" panose="02010600030101010101" pitchFamily="2" charset="-122"/>
            </a:endParaRPr>
          </a:p>
        </p:txBody>
      </p:sp>
      <p:graphicFrame>
        <p:nvGraphicFramePr>
          <p:cNvPr id="12292" name="对象 1"/>
          <p:cNvGraphicFramePr>
            <a:graphicFrameLocks noChangeAspect="1"/>
          </p:cNvGraphicFramePr>
          <p:nvPr/>
        </p:nvGraphicFramePr>
        <p:xfrm>
          <a:off x="1208088" y="2425700"/>
          <a:ext cx="6616700" cy="4073525"/>
        </p:xfrm>
        <a:graphic>
          <a:graphicData uri="http://schemas.openxmlformats.org/presentationml/2006/ole">
            <mc:AlternateContent xmlns:mc="http://schemas.openxmlformats.org/markup-compatibility/2006">
              <mc:Choice xmlns:v="urn:schemas-microsoft-com:vml" Requires="v">
                <p:oleObj spid="_x0000_s3076" name="" r:id="rId2" imgW="8997315" imgH="6084570" progId="Visio.Drawing.11">
                  <p:embed/>
                </p:oleObj>
              </mc:Choice>
              <mc:Fallback>
                <p:oleObj name="" r:id="rId2" imgW="8997315" imgH="6084570" progId="Visio.Drawing.11">
                  <p:embed/>
                  <p:pic>
                    <p:nvPicPr>
                      <p:cNvPr id="0" name="图片 3075"/>
                      <p:cNvPicPr/>
                      <p:nvPr/>
                    </p:nvPicPr>
                    <p:blipFill>
                      <a:blip r:embed="rId3"/>
                      <a:stretch>
                        <a:fillRect/>
                      </a:stretch>
                    </p:blipFill>
                    <p:spPr>
                      <a:xfrm>
                        <a:off x="1208088" y="2425700"/>
                        <a:ext cx="6616700" cy="4073525"/>
                      </a:xfrm>
                      <a:prstGeom prst="rect">
                        <a:avLst/>
                      </a:prstGeom>
                      <a:noFill/>
                      <a:ln w="38100">
                        <a:noFill/>
                        <a:miter/>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03">
                                            <p:txEl>
                                              <p:charRg st="0" end="20"/>
                                            </p:txEl>
                                          </p:spTgt>
                                        </p:tgtEl>
                                        <p:attrNameLst>
                                          <p:attrName>style.visibility</p:attrName>
                                        </p:attrNameLst>
                                      </p:cBhvr>
                                      <p:to>
                                        <p:strVal val="visible"/>
                                      </p:to>
                                    </p:set>
                                    <p:anim calcmode="lin" valueType="num">
                                      <p:cBhvr additive="base">
                                        <p:cTn id="7" dur="1000" fill="hold"/>
                                        <p:tgtEl>
                                          <p:spTgt spid="1228803">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8803">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8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03" grpId="0" build="p"/>
      <p:bldP spid="122880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2"/>
          <p:cNvSpPr>
            <a:spLocks noGrp="1" noRot="1" noChangeArrowheads="1"/>
          </p:cNvSpPr>
          <p:nvPr>
            <p:ph type="title"/>
          </p:nvPr>
        </p:nvSpPr>
        <p:spPr>
          <a:xfrm>
            <a:off x="301625" y="685800"/>
            <a:ext cx="8540750"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进程控制函数</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修改进程</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3314" name="Rectangle 3"/>
          <p:cNvSpPr>
            <a:spLocks noGrp="1" noRot="1"/>
          </p:cNvSpPr>
          <p:nvPr>
            <p:ph type="body" sz="half" idx="1"/>
          </p:nvPr>
        </p:nvSpPr>
        <p:spPr>
          <a:xfrm>
            <a:off x="384175" y="1411288"/>
            <a:ext cx="8064500" cy="3565525"/>
          </a:xfrm>
        </p:spPr>
        <p:txBody>
          <a:bodyPr vert="horz" wrap="square" lIns="91440" tIns="45720" rIns="91440" bIns="45720" anchor="t">
            <a:spAutoFit/>
          </a:bodyPr>
          <a:p>
            <a:pPr>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函数族</a:t>
            </a:r>
            <a:r>
              <a:rPr lang="en-US" altLang="zh-CN" sz="2400" b="1" dirty="0">
                <a:solidFill>
                  <a:schemeClr val="tx1"/>
                </a:solidFill>
                <a:effectLst/>
                <a:latin typeface="宋体" panose="02010600030101010101" pitchFamily="2" charset="-122"/>
                <a:ea typeface="宋体" panose="02010600030101010101" pitchFamily="2" charset="-122"/>
              </a:rPr>
              <a:t>exec() </a:t>
            </a:r>
            <a:r>
              <a:rPr lang="zh-CN" altLang="en-US" sz="2400" b="1" dirty="0">
                <a:solidFill>
                  <a:schemeClr val="tx1"/>
                </a:solidFill>
                <a:effectLst/>
                <a:latin typeface="宋体" panose="02010600030101010101" pitchFamily="2" charset="-122"/>
                <a:ea typeface="宋体" panose="02010600030101010101" pitchFamily="2" charset="-122"/>
              </a:rPr>
              <a:t>：启动另外的进程取代当前的进程</a:t>
            </a:r>
            <a:endParaRPr lang="zh-CN" altLang="en-US" sz="24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#include &lt;unistd.h&gt;</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execl(const char *path, const char *arg, ...);</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execlp(const char *file, const char *arg, ...);</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execle(const char *path, const char *arg, const char *envp[]);</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execv(const char *path, const char *argv[]);</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execve(const char *path, const char *argv[], const char *envp[];</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execvp(const char *file, const char *argv[]);</a:t>
            </a:r>
            <a:endParaRPr lang="en-US" altLang="zh-CN" sz="2000" b="1" dirty="0">
              <a:solidFill>
                <a:schemeClr val="tx1"/>
              </a:solidFill>
              <a:effectLst/>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522288" y="5008563"/>
            <a:ext cx="8405813" cy="1643063"/>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实例：</a:t>
            </a:r>
            <a:r>
              <a:rPr kumimoji="0" lang="en-US" altLang="zh-CN"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a:t>
            </a: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pid_t  p1；</a:t>
            </a:r>
            <a:endPar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a:t>
            </a:r>
            <a:r>
              <a:rPr kumimoji="0" lang="en-US" altLang="zh-CN"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a:t>
            </a: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if ((p1=fork()) == 0) {	</a:t>
            </a:r>
            <a:endParaRPr kumimoji="0" lang="en-US" altLang="zh-CN"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execv("./get",NULL);	</a:t>
            </a:r>
            <a:endPar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 else {  //main</a:t>
            </a:r>
            <a:endPar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a:t>
            </a:r>
            <a:endPar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a:t>
            </a:r>
            <a:endParaRPr kumimoji="0" lang="zh-CN" altLang="en-US" sz="1800" b="1" i="0" u="none" strike="noStrike" kern="1200" cap="none" spc="0" normalizeH="0" baseline="0" noProof="0" smtClean="0">
              <a:ln>
                <a:noFill/>
              </a:ln>
              <a:solidFill>
                <a:srgbClr val="000099"/>
              </a:solidFill>
              <a:effectLst/>
              <a:uLnTx/>
              <a:uFillTx/>
              <a:latin typeface="+mj-lt"/>
              <a:ea typeface="宋体" panose="02010600030101010101" pitchFamily="2" charset="-122"/>
              <a:cs typeface="+mj-cs"/>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2"/>
          <p:cNvSpPr>
            <a:spLocks noGrp="1" noRot="1" noChangeArrowheads="1"/>
          </p:cNvSpPr>
          <p:nvPr>
            <p:ph type="title"/>
          </p:nvPr>
        </p:nvSpPr>
        <p:spPr>
          <a:xfrm>
            <a:off x="301625" y="685800"/>
            <a:ext cx="8540750"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进程控制函数</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进程属性操作</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4338" name="Rectangle 3"/>
          <p:cNvSpPr>
            <a:spLocks noGrp="1" noRot="1"/>
          </p:cNvSpPr>
          <p:nvPr>
            <p:ph type="body" sz="half" idx="1"/>
          </p:nvPr>
        </p:nvSpPr>
        <p:spPr>
          <a:xfrm>
            <a:off x="395288" y="1476375"/>
            <a:ext cx="8064500" cy="3994150"/>
          </a:xfrm>
        </p:spPr>
        <p:txBody>
          <a:bodyPr vert="horz" wrap="square" lIns="91440" tIns="45720" rIns="91440" bIns="45720" anchor="t">
            <a:spAutoFit/>
          </a:bodyPr>
          <a:p>
            <a:pPr>
              <a:lnSpc>
                <a:spcPct val="80000"/>
              </a:lnSpc>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设置进程属性</a:t>
            </a:r>
            <a:endParaRPr lang="zh-CN" altLang="en-US" sz="24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nice()</a:t>
            </a:r>
            <a:r>
              <a:rPr lang="zh-CN" altLang="en-US" sz="2000" b="1" dirty="0">
                <a:solidFill>
                  <a:schemeClr val="tx1"/>
                </a:solidFill>
                <a:effectLst/>
                <a:latin typeface="宋体" panose="02010600030101010101" pitchFamily="2" charset="-122"/>
                <a:ea typeface="宋体" panose="02010600030101010101" pitchFamily="2" charset="-122"/>
              </a:rPr>
              <a:t>：改变进程执行的优先级</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setpgid()</a:t>
            </a:r>
            <a:r>
              <a:rPr lang="zh-CN" altLang="en-US" sz="2000" b="1" dirty="0">
                <a:solidFill>
                  <a:schemeClr val="tx1"/>
                </a:solidFill>
                <a:effectLst/>
                <a:latin typeface="宋体" panose="02010600030101010101" pitchFamily="2" charset="-122"/>
                <a:ea typeface="宋体" panose="02010600030101010101" pitchFamily="2" charset="-122"/>
              </a:rPr>
              <a:t>：将指定进程的组进程设为指定的组识别码</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setpgrp()</a:t>
            </a:r>
            <a:r>
              <a:rPr lang="zh-CN" altLang="en-US" sz="2000" b="1" dirty="0">
                <a:solidFill>
                  <a:schemeClr val="tx1"/>
                </a:solidFill>
                <a:effectLst/>
                <a:latin typeface="宋体" panose="02010600030101010101" pitchFamily="2" charset="-122"/>
                <a:ea typeface="宋体" panose="02010600030101010101" pitchFamily="2" charset="-122"/>
              </a:rPr>
              <a:t>：将目前进程的组进程识别码设为目前进程的进程识别码，等价于</a:t>
            </a:r>
            <a:r>
              <a:rPr lang="en-US" altLang="zh-CN" sz="2000" b="1" dirty="0">
                <a:solidFill>
                  <a:schemeClr val="tx1"/>
                </a:solidFill>
                <a:effectLst/>
                <a:latin typeface="宋体" panose="02010600030101010101" pitchFamily="2" charset="-122"/>
                <a:ea typeface="宋体" panose="02010600030101010101" pitchFamily="2" charset="-122"/>
              </a:rPr>
              <a:t>setpgid(0,0)</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setpriority()</a:t>
            </a:r>
            <a:r>
              <a:rPr lang="zh-CN" altLang="en-US" sz="2000" b="1" dirty="0">
                <a:solidFill>
                  <a:schemeClr val="tx1"/>
                </a:solidFill>
                <a:effectLst/>
                <a:latin typeface="宋体" panose="02010600030101010101" pitchFamily="2" charset="-122"/>
                <a:ea typeface="宋体" panose="02010600030101010101" pitchFamily="2" charset="-122"/>
              </a:rPr>
              <a:t>：设置进程、进程组和用户的执行优先权</a:t>
            </a:r>
            <a:endParaRPr lang="zh-CN" altLang="en-US" sz="2000" b="1" dirty="0">
              <a:solidFill>
                <a:schemeClr val="tx1"/>
              </a:solidFill>
              <a:effectLst/>
              <a:latin typeface="宋体" panose="02010600030101010101" pitchFamily="2" charset="-122"/>
              <a:ea typeface="宋体" panose="02010600030101010101" pitchFamily="2" charset="-122"/>
            </a:endParaRPr>
          </a:p>
          <a:p>
            <a:pPr>
              <a:lnSpc>
                <a:spcPct val="80000"/>
              </a:lnSpc>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获取进程属性</a:t>
            </a:r>
            <a:endParaRPr lang="zh-CN" altLang="en-US" sz="24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getpid()</a:t>
            </a:r>
            <a:r>
              <a:rPr lang="zh-CN" altLang="en-US" sz="2000" b="1" dirty="0">
                <a:solidFill>
                  <a:schemeClr val="tx1"/>
                </a:solidFill>
                <a:effectLst/>
                <a:latin typeface="宋体" panose="02010600030101010101" pitchFamily="2" charset="-122"/>
                <a:ea typeface="宋体" panose="02010600030101010101" pitchFamily="2" charset="-122"/>
              </a:rPr>
              <a:t>：获取目前进程的进程标识</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getpgid()</a:t>
            </a:r>
            <a:r>
              <a:rPr lang="zh-CN" altLang="en-US" sz="2000" b="1" dirty="0">
                <a:solidFill>
                  <a:schemeClr val="tx1"/>
                </a:solidFill>
                <a:effectLst/>
                <a:latin typeface="宋体" panose="02010600030101010101" pitchFamily="2" charset="-122"/>
                <a:ea typeface="宋体" panose="02010600030101010101" pitchFamily="2" charset="-122"/>
              </a:rPr>
              <a:t>：获得参数</a:t>
            </a:r>
            <a:r>
              <a:rPr lang="en-US" altLang="zh-CN" sz="2000" b="1" dirty="0">
                <a:solidFill>
                  <a:schemeClr val="tx1"/>
                </a:solidFill>
                <a:effectLst/>
                <a:latin typeface="宋体" panose="02010600030101010101" pitchFamily="2" charset="-122"/>
                <a:ea typeface="宋体" panose="02010600030101010101" pitchFamily="2" charset="-122"/>
              </a:rPr>
              <a:t>pid</a:t>
            </a:r>
            <a:r>
              <a:rPr lang="zh-CN" altLang="en-US" sz="2000" b="1" dirty="0">
                <a:solidFill>
                  <a:schemeClr val="tx1"/>
                </a:solidFill>
                <a:effectLst/>
                <a:latin typeface="宋体" panose="02010600030101010101" pitchFamily="2" charset="-122"/>
                <a:ea typeface="宋体" panose="02010600030101010101" pitchFamily="2" charset="-122"/>
              </a:rPr>
              <a:t>指定进程所属的组识别码</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getpgrp()</a:t>
            </a:r>
            <a:r>
              <a:rPr lang="zh-CN" altLang="en-US" sz="2000" b="1" dirty="0">
                <a:solidFill>
                  <a:schemeClr val="tx1"/>
                </a:solidFill>
                <a:effectLst/>
                <a:latin typeface="宋体" panose="02010600030101010101" pitchFamily="2" charset="-122"/>
                <a:ea typeface="宋体" panose="02010600030101010101" pitchFamily="2" charset="-122"/>
              </a:rPr>
              <a:t>：获得目前进程所属的组识别号，等价于</a:t>
            </a:r>
            <a:r>
              <a:rPr lang="en-US" altLang="zh-CN" sz="2000" b="1" dirty="0">
                <a:solidFill>
                  <a:schemeClr val="tx1"/>
                </a:solidFill>
                <a:effectLst/>
                <a:latin typeface="宋体" panose="02010600030101010101" pitchFamily="2" charset="-122"/>
                <a:ea typeface="宋体" panose="02010600030101010101" pitchFamily="2" charset="-122"/>
              </a:rPr>
              <a:t>getpgid(0)</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getpriotity()</a:t>
            </a:r>
            <a:r>
              <a:rPr lang="zh-CN" altLang="en-US" sz="2000" b="1" dirty="0">
                <a:solidFill>
                  <a:schemeClr val="tx1"/>
                </a:solidFill>
                <a:effectLst/>
                <a:latin typeface="宋体" panose="02010600030101010101" pitchFamily="2" charset="-122"/>
                <a:ea typeface="宋体" panose="02010600030101010101" pitchFamily="2" charset="-122"/>
              </a:rPr>
              <a:t>：获得进程、进程组和用户的执行优先权</a:t>
            </a:r>
            <a:endParaRPr lang="zh-CN" altLang="en-US" sz="2000" b="1" dirty="0">
              <a:solidFill>
                <a:schemeClr val="tx1"/>
              </a:solidFill>
              <a:effectLst/>
              <a:latin typeface="宋体" panose="02010600030101010101" pitchFamily="2" charset="-122"/>
              <a:ea typeface="宋体" panose="02010600030101010101" pitchFamily="2" charset="-122"/>
            </a:endParaRPr>
          </a:p>
        </p:txBody>
      </p:sp>
    </p:spTree>
  </p:cSld>
  <p:clrMapOvr>
    <a:masterClrMapping/>
  </p:clrMapOvr>
  <p:transition>
    <p:blinds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SAF_2004_Template">
  <a:themeElements>
    <a:clrScheme name="SAF_2004_Template 6">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fontScheme name="SAF_2004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914400" marR="0" indent="-34163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Blip>
            <a:blip xmlns:r="http://schemas.openxmlformats.org/officeDocument/2006/relationships" r:embed="rId1"/>
          </a:buBlip>
          <a:defRPr kumimoji="0" lang="zh-CN" altLang="en-US" sz="1400" b="1" i="0" u="none" strike="noStrike" cap="none" normalizeH="0" baseline="0" smtClean="0">
            <a:ln>
              <a:noFill/>
            </a:ln>
            <a:solidFill>
              <a:srgbClr val="4138FA"/>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914400" marR="0" indent="-34163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Blip>
            <a:blip xmlns:r="http://schemas.openxmlformats.org/officeDocument/2006/relationships" r:embed="rId1"/>
          </a:buBlip>
          <a:defRPr kumimoji="0" lang="zh-CN" altLang="en-US" sz="1400" b="1" i="0" u="none" strike="noStrike" cap="none" normalizeH="0" baseline="0" smtClean="0">
            <a:ln>
              <a:noFill/>
            </a:ln>
            <a:solidFill>
              <a:srgbClr val="4138FA"/>
            </a:solidFill>
            <a:effectLst/>
            <a:latin typeface="Arial" panose="020B0604020202020204" pitchFamily="34" charset="0"/>
            <a:ea typeface="宋体" panose="02010600030101010101" pitchFamily="2" charset="-122"/>
          </a:defRPr>
        </a:defPPr>
      </a:lstStyle>
    </a:lnDef>
  </a:objectDefaults>
  <a:extraClrSchemeLst>
    <a:extraClrScheme>
      <a:clrScheme name="SAF_2004_Template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
      <a:clrScheme name="SAF_2004_Template 2">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36832"/>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3">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7"/>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4">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5">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6">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5415</Words>
  <Application>WPS 演示</Application>
  <PresentationFormat>全屏显示(4:3)</PresentationFormat>
  <Paragraphs>273</Paragraphs>
  <Slides>21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32" baseType="lpstr">
      <vt:lpstr>Arial</vt:lpstr>
      <vt:lpstr>宋体</vt:lpstr>
      <vt:lpstr>Wingdings</vt:lpstr>
      <vt:lpstr>Times New Roman</vt:lpstr>
      <vt:lpstr>黑体</vt:lpstr>
      <vt:lpstr>微软雅黑</vt:lpstr>
      <vt:lpstr>Arial Unicode MS</vt:lpstr>
      <vt:lpstr>SAF_2004_Template</vt:lpstr>
      <vt:lpstr>Paint.Picture</vt:lpstr>
      <vt:lpstr>Paint.Picture</vt:lpstr>
      <vt:lpstr>Visio.Drawing.11</vt:lpstr>
      <vt:lpstr>实验一、进程控制与通信</vt:lpstr>
      <vt:lpstr>PowerPoint 演示文稿</vt:lpstr>
      <vt:lpstr>PowerPoint 演示文稿</vt:lpstr>
      <vt:lpstr>$./test.out</vt:lpstr>
      <vt:lpstr>3、Linux进程管理命令——进程查看</vt:lpstr>
      <vt:lpstr>3、Linux进程管理命令—进程终止</vt:lpstr>
      <vt:lpstr>PowerPoint 演示文稿</vt:lpstr>
      <vt:lpstr>     }</vt:lpstr>
      <vt:lpstr>4、 Linux进程控制函数—进程属性操作</vt:lpstr>
      <vt:lpstr>4、 Linux控制函数—进程退出</vt:lpstr>
      <vt:lpstr>PowerPoint 演示文稿</vt:lpstr>
      <vt:lpstr>PowerPoint 演示文稿</vt:lpstr>
      <vt:lpstr>信号的处理与检测</vt:lpstr>
      <vt:lpstr>PowerPoint 演示文稿</vt:lpstr>
      <vt:lpstr>PowerPoint 演示文稿</vt:lpstr>
      <vt:lpstr>PowerPoint 演示文稿</vt:lpstr>
      <vt:lpstr>6. Linux进程间通信—无名管道和有名管道</vt:lpstr>
      <vt:lpstr>6. 管道通信的使用—无名管道的使用</vt:lpstr>
      <vt:lpstr>6. 管道通信的使用—命名管道的创建与读写</vt:lpstr>
      <vt:lpstr>四、实验指导</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＠_＠</cp:lastModifiedBy>
  <cp:revision>715</cp:revision>
  <dcterms:created xsi:type="dcterms:W3CDTF">2005-06-23T01:50:00Z</dcterms:created>
  <dcterms:modified xsi:type="dcterms:W3CDTF">2020-11-02T04:12:39Z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