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5" r:id="rId3"/>
    <p:sldId id="316" r:id="rId5"/>
    <p:sldId id="313" r:id="rId6"/>
    <p:sldId id="393" r:id="rId7"/>
    <p:sldId id="433" r:id="rId8"/>
    <p:sldId id="324" r:id="rId9"/>
    <p:sldId id="312" r:id="rId10"/>
    <p:sldId id="317" r:id="rId11"/>
    <p:sldId id="318" r:id="rId12"/>
    <p:sldId id="352" r:id="rId13"/>
    <p:sldId id="343" r:id="rId14"/>
    <p:sldId id="353" r:id="rId15"/>
    <p:sldId id="344" r:id="rId16"/>
    <p:sldId id="315" r:id="rId17"/>
    <p:sldId id="354" r:id="rId18"/>
    <p:sldId id="314" r:id="rId19"/>
    <p:sldId id="415" r:id="rId20"/>
    <p:sldId id="456" r:id="rId21"/>
    <p:sldId id="423" r:id="rId22"/>
    <p:sldId id="424" r:id="rId23"/>
    <p:sldId id="425" r:id="rId24"/>
    <p:sldId id="426" r:id="rId25"/>
    <p:sldId id="429" r:id="rId26"/>
    <p:sldId id="431" r:id="rId27"/>
    <p:sldId id="307" r:id="rId28"/>
  </p:sldIdLst>
  <p:sldSz cx="12192000" cy="6858000"/>
  <p:notesSz cx="6858000" cy="9144000"/>
  <p:custDataLst>
    <p:tags r:id="rId33"/>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76"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W"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A5C"/>
    <a:srgbClr val="2B6AAB"/>
    <a:srgbClr val="5E80B0"/>
    <a:srgbClr val="7DB1CD"/>
    <a:srgbClr val="D7E7F0"/>
    <a:srgbClr val="4B649F"/>
    <a:srgbClr val="88C1D7"/>
    <a:srgbClr val="9CA3C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5432" autoAdjust="0"/>
  </p:normalViewPr>
  <p:slideViewPr>
    <p:cSldViewPr snapToGrid="0" showGuides="1">
      <p:cViewPr varScale="1">
        <p:scale>
          <a:sx n="82" d="100"/>
          <a:sy n="82" d="100"/>
        </p:scale>
        <p:origin x="466" y="62"/>
      </p:cViewPr>
      <p:guideLst>
        <p:guide orient="horz" pos="2176"/>
        <p:guide pos="2880"/>
      </p:guideLst>
    </p:cSldViewPr>
  </p:slideViewPr>
  <p:outlineViewPr>
    <p:cViewPr>
      <p:scale>
        <a:sx n="33" d="100"/>
        <a:sy n="33" d="100"/>
      </p:scale>
      <p:origin x="0" y="-11381"/>
    </p:cViewPr>
  </p:outlineViewPr>
  <p:notesTextViewPr>
    <p:cViewPr>
      <p:scale>
        <a:sx n="1" d="1"/>
        <a:sy n="1" d="1"/>
      </p:scale>
      <p:origin x="0" y="0"/>
    </p:cViewPr>
  </p:notesTextViewPr>
  <p:sorterViewPr showFormatting="0">
    <p:cViewPr>
      <p:scale>
        <a:sx n="100" d="100"/>
        <a:sy n="100" d="100"/>
      </p:scale>
      <p:origin x="0" y="-22646"/>
    </p:cViewPr>
  </p:sorterViewPr>
  <p:notesViewPr>
    <p:cSldViewPr snapToGrid="0">
      <p:cViewPr varScale="1">
        <p:scale>
          <a:sx n="65" d="100"/>
          <a:sy n="65" d="100"/>
        </p:scale>
        <p:origin x="3154" y="58"/>
      </p:cViewPr>
      <p:guideLst/>
    </p:cSldViewPr>
  </p:notes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14.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说一说纳米孔测序的原理：</a:t>
            </a:r>
            <a:r>
              <a:rPr lang="en-US" altLang="zh-CN" dirty="0"/>
              <a:t>DNA</a:t>
            </a:r>
            <a:r>
              <a:rPr lang="zh-CN" altLang="en-US" dirty="0"/>
              <a:t>双链解体成单链的形式通过纳米孔，四种碱基具有不同的化学性质，穿过纳米孔时会引起不同的电学性质变化，根据变化参数的不同，识别出碱基序列。</a:t>
            </a:r>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a:t>
            </a:r>
            <a:r>
              <a:rPr lang="en-US" altLang="zh-CN" dirty="0"/>
              <a:t>GC</a:t>
            </a:r>
            <a:r>
              <a:rPr lang="zh-CN" altLang="en-US" dirty="0"/>
              <a:t>含量要控制在</a:t>
            </a:r>
            <a:r>
              <a:rPr lang="en-US" altLang="zh-CN" dirty="0"/>
              <a:t>50%</a:t>
            </a:r>
            <a:r>
              <a:rPr lang="zh-CN" altLang="en-US" dirty="0"/>
              <a:t>？ </a:t>
            </a:r>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DNA的稳定性使得长期数据存储更加可行。事实上，它已经证明DNA可以在合适的温度下保持稳定数千年条件。此外，长期的DNA存储几乎不消耗电能，因此减少了维护成本。DNA聚合酶复制DNA的高保真度，有利于生物技术的发展数据复制和检索过程。此外，结合四种核苷酸的能力任意提供了增加数据密度的机会。已经计算出DNA的理论数据密度为1.7 × 1010gb /g。</a:t>
            </a:r>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二进制是映射规则简单，但模型存储的信息量太少。</a:t>
            </a:r>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tags" Target="../tags/tag9.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tags" Target="../tags/tag1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2202024"/>
            <a:ext cx="12192000" cy="1791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7" name="文本框 62"/>
          <p:cNvSpPr txBox="1">
            <a:spLocks noChangeArrowheads="1"/>
          </p:cNvSpPr>
          <p:nvPr/>
        </p:nvSpPr>
        <p:spPr bwMode="auto">
          <a:xfrm>
            <a:off x="1272525" y="2440612"/>
            <a:ext cx="9383697"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en-US" altLang="zh-CN" sz="8000" b="1" dirty="0">
                <a:solidFill>
                  <a:schemeClr val="bg1"/>
                </a:solidFill>
                <a:latin typeface="宋体" panose="02010600030101010101" pitchFamily="2" charset="-122"/>
                <a:ea typeface="宋体" panose="02010600030101010101" pitchFamily="2" charset="-122"/>
              </a:rPr>
              <a:t>DNA</a:t>
            </a:r>
            <a:r>
              <a:rPr lang="zh-CN" altLang="en-US" sz="8000" b="1" dirty="0">
                <a:solidFill>
                  <a:schemeClr val="bg1"/>
                </a:solidFill>
                <a:latin typeface="宋体" panose="02010600030101010101" pitchFamily="2" charset="-122"/>
                <a:ea typeface="宋体" panose="02010600030101010101" pitchFamily="2" charset="-122"/>
              </a:rPr>
              <a:t>存储</a:t>
            </a:r>
            <a:endParaRPr lang="zh-CN" altLang="en-US" sz="8000" b="1" dirty="0">
              <a:solidFill>
                <a:schemeClr val="bg1"/>
              </a:solidFill>
              <a:latin typeface="宋体" panose="02010600030101010101" pitchFamily="2" charset="-122"/>
              <a:ea typeface="宋体" panose="02010600030101010101" pitchFamily="2" charset="-122"/>
            </a:endParaRPr>
          </a:p>
        </p:txBody>
      </p:sp>
      <p:grpSp>
        <p:nvGrpSpPr>
          <p:cNvPr id="18" name="组合 1026"/>
          <p:cNvGrpSpPr/>
          <p:nvPr/>
        </p:nvGrpSpPr>
        <p:grpSpPr bwMode="auto">
          <a:xfrm>
            <a:off x="4308995" y="5070652"/>
            <a:ext cx="315913" cy="317500"/>
            <a:chOff x="2724480" y="3856218"/>
            <a:chExt cx="317004" cy="317004"/>
          </a:xfrm>
        </p:grpSpPr>
        <p:sp>
          <p:nvSpPr>
            <p:cNvPr id="19" name="椭圆 18"/>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1" name="文本框 1027"/>
          <p:cNvSpPr txBox="1">
            <a:spLocks noChangeArrowheads="1"/>
          </p:cNvSpPr>
          <p:nvPr/>
        </p:nvSpPr>
        <p:spPr bwMode="auto">
          <a:xfrm>
            <a:off x="4739561" y="5029347"/>
            <a:ext cx="476212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000" dirty="0">
                <a:latin typeface="宋体" panose="02010600030101010101" pitchFamily="2" charset="-122"/>
                <a:ea typeface="宋体" panose="02010600030101010101" pitchFamily="2" charset="-122"/>
              </a:rPr>
              <a:t>先进实验室  刘</a:t>
            </a:r>
            <a:r>
              <a:rPr lang="zh-CN" altLang="en-US" sz="2000" dirty="0">
                <a:latin typeface="宋体" panose="02010600030101010101" pitchFamily="2" charset="-122"/>
                <a:ea typeface="宋体" panose="02010600030101010101" pitchFamily="2" charset="-122"/>
              </a:rPr>
              <a:t>响</a:t>
            </a:r>
            <a:endParaRPr lang="zh-CN" altLang="en-US" sz="2000" dirty="0">
              <a:latin typeface="宋体" panose="02010600030101010101" pitchFamily="2" charset="-122"/>
              <a:ea typeface="宋体" panose="02010600030101010101" pitchFamily="2" charset="-122"/>
            </a:endParaRPr>
          </a:p>
        </p:txBody>
      </p:sp>
      <p:pic>
        <p:nvPicPr>
          <p:cNvPr id="28" name="图片 6"/>
          <p:cNvPicPr>
            <a:picLocks noChangeAspect="1" noChangeArrowheads="1"/>
          </p:cNvPicPr>
          <p:nvPr/>
        </p:nvPicPr>
        <p:blipFill>
          <a:blip r:embed="rId3"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9" name="文本框 8"/>
          <p:cNvSpPr txBox="1"/>
          <p:nvPr/>
        </p:nvSpPr>
        <p:spPr>
          <a:xfrm>
            <a:off x="1964062" y="2751190"/>
            <a:ext cx="620330" cy="1117093"/>
          </a:xfrm>
          <a:prstGeom prst="rect">
            <a:avLst/>
          </a:prstGeom>
          <a:noFill/>
        </p:spPr>
        <p:txBody>
          <a:bodyPr wrap="square" rtlCol="0">
            <a:spAutoFit/>
          </a:bodyPr>
          <a:lstStyle/>
          <a:p>
            <a:r>
              <a:rPr lang="en-US" altLang="zh-CN" sz="6600" dirty="0">
                <a:solidFill>
                  <a:schemeClr val="bg1"/>
                </a:solidFill>
              </a:rPr>
              <a:t>2</a:t>
            </a:r>
            <a:endParaRPr lang="zh-CN" altLang="en-US" sz="6600" dirty="0">
              <a:solidFill>
                <a:schemeClr val="bg1"/>
              </a:solidFill>
            </a:endParaRPr>
          </a:p>
        </p:txBody>
      </p:sp>
      <p:sp>
        <p:nvSpPr>
          <p:cNvPr id="4" name="文本框 3"/>
          <p:cNvSpPr txBox="1"/>
          <p:nvPr>
            <p:custDataLst>
              <p:tags r:id="rId3"/>
            </p:custDataLst>
          </p:nvPr>
        </p:nvSpPr>
        <p:spPr>
          <a:xfrm>
            <a:off x="960410" y="4537682"/>
            <a:ext cx="10923270" cy="1015663"/>
          </a:xfrm>
          <a:prstGeom prst="rect">
            <a:avLst/>
          </a:prstGeom>
          <a:noFill/>
        </p:spPr>
        <p:txBody>
          <a:bodyPr wrap="square" rtlCol="0">
            <a:spAutoFit/>
          </a:bodyPr>
          <a:lstStyle/>
          <a:p>
            <a:r>
              <a:rPr lang="zh-CN" altLang="en-US" sz="2000" dirty="0">
                <a:solidFill>
                  <a:schemeClr val="tx1"/>
                </a:solidFill>
                <a:latin typeface="+mn-ea"/>
                <a:ea typeface="+mn-ea"/>
              </a:rPr>
              <a:t>地址的作用：为了表明某段短链在信息中的位置，通过地址位可以快速查找和拼接各段信息。</a:t>
            </a:r>
            <a:endParaRPr lang="en-US" altLang="zh-CN" sz="2000" dirty="0">
              <a:solidFill>
                <a:schemeClr val="tx1"/>
              </a:solidFill>
              <a:latin typeface="+mn-ea"/>
              <a:ea typeface="+mn-ea"/>
            </a:endParaRPr>
          </a:p>
          <a:p>
            <a:r>
              <a:rPr lang="zh-CN" altLang="en-US" sz="2000" dirty="0">
                <a:solidFill>
                  <a:schemeClr val="tx1"/>
                </a:solidFill>
                <a:latin typeface="+mn-ea"/>
                <a:ea typeface="+mn-ea"/>
              </a:rPr>
              <a:t>引物的作用：引物是一种特定的核苷酸序列，是</a:t>
            </a:r>
            <a:r>
              <a:rPr lang="en-US" altLang="zh-CN" sz="2000" b="0" i="0" dirty="0">
                <a:solidFill>
                  <a:srgbClr val="333333"/>
                </a:solidFill>
                <a:effectLst/>
                <a:latin typeface="+mn-ea"/>
                <a:ea typeface="+mn-ea"/>
              </a:rPr>
              <a:t>DNA</a:t>
            </a:r>
            <a:r>
              <a:rPr lang="zh-CN" altLang="en-US" sz="2000" b="0" i="0" dirty="0">
                <a:solidFill>
                  <a:srgbClr val="333333"/>
                </a:solidFill>
                <a:effectLst/>
                <a:latin typeface="+mn-ea"/>
                <a:ea typeface="+mn-ea"/>
              </a:rPr>
              <a:t>聚合酶的结合位点</a:t>
            </a:r>
            <a:r>
              <a:rPr lang="en-US" altLang="zh-CN" sz="2000" b="0" i="0" dirty="0">
                <a:solidFill>
                  <a:srgbClr val="333333"/>
                </a:solidFill>
                <a:effectLst/>
                <a:latin typeface="+mn-ea"/>
                <a:ea typeface="+mn-ea"/>
              </a:rPr>
              <a:t>,</a:t>
            </a:r>
            <a:r>
              <a:rPr lang="zh-CN" altLang="en-US" sz="2000" b="0" i="0" dirty="0">
                <a:solidFill>
                  <a:srgbClr val="333333"/>
                </a:solidFill>
                <a:effectLst/>
                <a:latin typeface="+mn-ea"/>
                <a:ea typeface="+mn-ea"/>
              </a:rPr>
              <a:t>在核苷酸聚合作用下刺激</a:t>
            </a:r>
            <a:r>
              <a:rPr lang="en-US" altLang="zh-CN" sz="2000" b="0" i="0" dirty="0">
                <a:solidFill>
                  <a:srgbClr val="333333"/>
                </a:solidFill>
                <a:effectLst/>
                <a:latin typeface="+mn-ea"/>
                <a:ea typeface="+mn-ea"/>
              </a:rPr>
              <a:t>DNA</a:t>
            </a:r>
            <a:r>
              <a:rPr lang="zh-CN" altLang="en-US" sz="2000" b="0" i="0" dirty="0">
                <a:solidFill>
                  <a:srgbClr val="333333"/>
                </a:solidFill>
                <a:effectLst/>
                <a:latin typeface="+mn-ea"/>
                <a:ea typeface="+mn-ea"/>
              </a:rPr>
              <a:t>合成。在细胞外的条件下通过引物</a:t>
            </a:r>
            <a:r>
              <a:rPr lang="en-US" altLang="zh-CN" sz="2000" b="0" i="0" dirty="0">
                <a:solidFill>
                  <a:srgbClr val="333333"/>
                </a:solidFill>
                <a:effectLst/>
                <a:latin typeface="+mn-ea"/>
                <a:ea typeface="+mn-ea"/>
              </a:rPr>
              <a:t>,DNA</a:t>
            </a:r>
            <a:r>
              <a:rPr lang="zh-CN" altLang="en-US" sz="2000" b="0" i="0" dirty="0">
                <a:solidFill>
                  <a:srgbClr val="333333"/>
                </a:solidFill>
                <a:effectLst/>
                <a:latin typeface="+mn-ea"/>
                <a:ea typeface="+mn-ea"/>
              </a:rPr>
              <a:t>才可以开始进行复制。</a:t>
            </a:r>
            <a:endParaRPr kumimoji="0" lang="zh-CN" altLang="en-US" sz="2000" b="0" i="0" u="none" strike="noStrike" kern="1200" cap="none" spc="0" normalizeH="0" baseline="0" noProof="0" dirty="0">
              <a:ln>
                <a:noFill/>
              </a:ln>
              <a:solidFill>
                <a:prstClr val="black"/>
              </a:solidFill>
              <a:effectLst/>
              <a:uLnTx/>
              <a:uFillTx/>
              <a:latin typeface="+mn-ea"/>
              <a:ea typeface="+mn-ea"/>
              <a:cs typeface="+mn-cs"/>
            </a:endParaRPr>
          </a:p>
        </p:txBody>
      </p:sp>
      <p:pic>
        <p:nvPicPr>
          <p:cNvPr id="10" name="图片 9"/>
          <p:cNvPicPr>
            <a:picLocks noChangeAspect="1"/>
          </p:cNvPicPr>
          <p:nvPr/>
        </p:nvPicPr>
        <p:blipFill>
          <a:blip r:embed="rId4"/>
          <a:stretch>
            <a:fillRect/>
          </a:stretch>
        </p:blipFill>
        <p:spPr>
          <a:xfrm>
            <a:off x="812094" y="1095006"/>
            <a:ext cx="4203282" cy="3312368"/>
          </a:xfrm>
          <a:prstGeom prst="rect">
            <a:avLst/>
          </a:prstGeom>
        </p:spPr>
      </p:pic>
      <p:pic>
        <p:nvPicPr>
          <p:cNvPr id="13" name="图片 12"/>
          <p:cNvPicPr>
            <a:picLocks noChangeAspect="1"/>
          </p:cNvPicPr>
          <p:nvPr/>
        </p:nvPicPr>
        <p:blipFill>
          <a:blip r:embed="rId5"/>
          <a:stretch>
            <a:fillRect/>
          </a:stretch>
        </p:blipFill>
        <p:spPr>
          <a:xfrm>
            <a:off x="5151083" y="1735435"/>
            <a:ext cx="6542938" cy="1399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9" name="文本框 8"/>
          <p:cNvSpPr txBox="1"/>
          <p:nvPr/>
        </p:nvSpPr>
        <p:spPr>
          <a:xfrm>
            <a:off x="1964062" y="2751190"/>
            <a:ext cx="620330" cy="1117093"/>
          </a:xfrm>
          <a:prstGeom prst="rect">
            <a:avLst/>
          </a:prstGeom>
          <a:noFill/>
        </p:spPr>
        <p:txBody>
          <a:bodyPr wrap="square" rtlCol="0">
            <a:spAutoFit/>
          </a:bodyPr>
          <a:lstStyle/>
          <a:p>
            <a:r>
              <a:rPr lang="en-US" altLang="zh-CN" sz="6600" dirty="0">
                <a:solidFill>
                  <a:schemeClr val="bg1"/>
                </a:solidFill>
              </a:rPr>
              <a:t>2</a:t>
            </a:r>
            <a:endParaRPr lang="zh-CN" altLang="en-US" sz="6600" dirty="0">
              <a:solidFill>
                <a:schemeClr val="bg1"/>
              </a:solidFill>
            </a:endParaRPr>
          </a:p>
        </p:txBody>
      </p:sp>
      <p:sp>
        <p:nvSpPr>
          <p:cNvPr id="2" name="Text 3"/>
          <p:cNvSpPr/>
          <p:nvPr/>
        </p:nvSpPr>
        <p:spPr>
          <a:xfrm>
            <a:off x="445646" y="803016"/>
            <a:ext cx="8114037" cy="774134"/>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20000"/>
              </a:lnSpc>
              <a:spcBef>
                <a:spcPts val="260"/>
              </a:spcBef>
              <a:spcAft>
                <a:spcPts val="0"/>
              </a:spcAft>
              <a:buClrTx/>
              <a:buSzTx/>
              <a:buFontTx/>
              <a:buNone/>
              <a:defRPr/>
            </a:pPr>
            <a:r>
              <a:rPr lang="en-US" altLang="zh-CN" sz="4000" b="1" dirty="0">
                <a:latin typeface="黑体" panose="02010609060101010101" charset="-122"/>
                <a:ea typeface="黑体" panose="02010609060101010101" charset="-122"/>
              </a:rPr>
              <a:t>Step4</a:t>
            </a:r>
            <a:r>
              <a:rPr lang="zh-CN" altLang="en-US" sz="4000" b="1" dirty="0">
                <a:latin typeface="黑体" panose="02010609060101010101" charset="-122"/>
                <a:ea typeface="黑体" panose="02010609060101010101" charset="-122"/>
              </a:rPr>
              <a:t>：保存</a:t>
            </a:r>
            <a:endParaRPr lang="en-US" altLang="zh-CN" sz="4000" b="1" dirty="0">
              <a:latin typeface="黑体" panose="02010609060101010101" charset="-122"/>
              <a:ea typeface="黑体" panose="02010609060101010101" charset="-122"/>
            </a:endParaRPr>
          </a:p>
        </p:txBody>
      </p:sp>
      <p:pic>
        <p:nvPicPr>
          <p:cNvPr id="7" name="图片 6"/>
          <p:cNvPicPr>
            <a:picLocks noChangeAspect="1"/>
          </p:cNvPicPr>
          <p:nvPr/>
        </p:nvPicPr>
        <p:blipFill>
          <a:blip r:embed="rId3"/>
          <a:stretch>
            <a:fillRect/>
          </a:stretch>
        </p:blipFill>
        <p:spPr>
          <a:xfrm>
            <a:off x="1791547" y="2065266"/>
            <a:ext cx="8353425" cy="3086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9" name="文本框 8"/>
          <p:cNvSpPr txBox="1"/>
          <p:nvPr/>
        </p:nvSpPr>
        <p:spPr>
          <a:xfrm>
            <a:off x="1964062" y="2751190"/>
            <a:ext cx="620330" cy="1117093"/>
          </a:xfrm>
          <a:prstGeom prst="rect">
            <a:avLst/>
          </a:prstGeom>
          <a:noFill/>
        </p:spPr>
        <p:txBody>
          <a:bodyPr wrap="square" rtlCol="0">
            <a:spAutoFit/>
          </a:bodyPr>
          <a:lstStyle/>
          <a:p>
            <a:r>
              <a:rPr lang="en-US" altLang="zh-CN" sz="6600" dirty="0">
                <a:solidFill>
                  <a:schemeClr val="bg1"/>
                </a:solidFill>
              </a:rPr>
              <a:t>2</a:t>
            </a:r>
            <a:endParaRPr lang="zh-CN" altLang="en-US" sz="6600" dirty="0">
              <a:solidFill>
                <a:schemeClr val="bg1"/>
              </a:solidFill>
            </a:endParaRPr>
          </a:p>
        </p:txBody>
      </p:sp>
      <p:sp>
        <p:nvSpPr>
          <p:cNvPr id="2" name="Text 3"/>
          <p:cNvSpPr/>
          <p:nvPr/>
        </p:nvSpPr>
        <p:spPr>
          <a:xfrm>
            <a:off x="445646" y="803016"/>
            <a:ext cx="8114037" cy="581966"/>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20000"/>
              </a:lnSpc>
              <a:spcBef>
                <a:spcPts val="260"/>
              </a:spcBef>
              <a:spcAft>
                <a:spcPts val="0"/>
              </a:spcAft>
              <a:buClrTx/>
              <a:buSzTx/>
              <a:buFontTx/>
              <a:buNone/>
              <a:defRPr/>
            </a:pPr>
            <a:r>
              <a:rPr lang="en-US" altLang="zh-CN" sz="2800" b="1" dirty="0">
                <a:latin typeface="黑体" panose="02010609060101010101" charset="-122"/>
                <a:ea typeface="黑体" panose="02010609060101010101" charset="-122"/>
              </a:rPr>
              <a:t>Step5</a:t>
            </a:r>
            <a:r>
              <a:rPr lang="zh-CN" altLang="en-US" sz="2800" b="1" dirty="0">
                <a:latin typeface="黑体" panose="02010609060101010101" charset="-122"/>
                <a:ea typeface="黑体" panose="02010609060101010101" charset="-122"/>
              </a:rPr>
              <a:t>：</a:t>
            </a:r>
            <a:r>
              <a:rPr lang="en-US" altLang="zh-CN" sz="2800" b="1" dirty="0">
                <a:latin typeface="黑体" panose="02010609060101010101" charset="-122"/>
                <a:ea typeface="黑体" panose="02010609060101010101" charset="-122"/>
              </a:rPr>
              <a:t>DNA</a:t>
            </a:r>
            <a:r>
              <a:rPr lang="zh-CN" altLang="en-US" sz="2800" b="1" dirty="0">
                <a:latin typeface="黑体" panose="02010609060101010101" charset="-122"/>
                <a:ea typeface="黑体" panose="02010609060101010101" charset="-122"/>
              </a:rPr>
              <a:t>测序（数据读取）</a:t>
            </a:r>
            <a:endParaRPr lang="en-US" altLang="zh-CN" sz="2800" b="1" dirty="0">
              <a:latin typeface="黑体" panose="02010609060101010101" charset="-122"/>
              <a:ea typeface="黑体" panose="02010609060101010101" charset="-122"/>
            </a:endParaRPr>
          </a:p>
        </p:txBody>
      </p:sp>
      <p:sp>
        <p:nvSpPr>
          <p:cNvPr id="4" name="Text 3"/>
          <p:cNvSpPr/>
          <p:nvPr/>
        </p:nvSpPr>
        <p:spPr>
          <a:xfrm>
            <a:off x="317780" y="1294442"/>
            <a:ext cx="11376241" cy="453854"/>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20000"/>
              </a:lnSpc>
              <a:spcBef>
                <a:spcPts val="260"/>
              </a:spcBef>
              <a:spcAft>
                <a:spcPts val="0"/>
              </a:spcAft>
              <a:buClrTx/>
              <a:buSzTx/>
              <a:buFontTx/>
              <a:buNone/>
              <a:defRPr/>
            </a:pPr>
            <a:r>
              <a:rPr lang="zh-CN" altLang="en-US" sz="2000" b="1" dirty="0">
                <a:latin typeface="黑体" panose="02010609060101010101" charset="-122"/>
                <a:ea typeface="黑体" panose="02010609060101010101" charset="-122"/>
              </a:rPr>
              <a:t>主要是测定编码数据的</a:t>
            </a:r>
            <a:r>
              <a:rPr lang="en-US" altLang="zh-CN" sz="2000" b="1" dirty="0">
                <a:latin typeface="黑体" panose="02010609060101010101" charset="-122"/>
                <a:ea typeface="黑体" panose="02010609060101010101" charset="-122"/>
              </a:rPr>
              <a:t>DNA</a:t>
            </a:r>
            <a:r>
              <a:rPr lang="zh-CN" altLang="en-US" sz="2000" b="1" dirty="0">
                <a:latin typeface="黑体" panose="02010609060101010101" charset="-122"/>
                <a:ea typeface="黑体" panose="02010609060101010101" charset="-122"/>
              </a:rPr>
              <a:t>分子中碱基（</a:t>
            </a:r>
            <a:r>
              <a:rPr lang="en-US" altLang="zh-CN" sz="2000" b="1" dirty="0">
                <a:latin typeface="黑体" panose="02010609060101010101" charset="-122"/>
                <a:ea typeface="黑体" panose="02010609060101010101" charset="-122"/>
              </a:rPr>
              <a:t>AGCT</a:t>
            </a:r>
            <a:r>
              <a:rPr lang="zh-CN" altLang="en-US" sz="2000" b="1" dirty="0">
                <a:latin typeface="黑体" panose="02010609060101010101" charset="-122"/>
                <a:ea typeface="黑体" panose="02010609060101010101" charset="-122"/>
              </a:rPr>
              <a:t>）的排列顺序</a:t>
            </a:r>
            <a:endParaRPr lang="en-US" altLang="zh-CN" sz="2000" b="1" dirty="0">
              <a:latin typeface="黑体" panose="02010609060101010101" charset="-122"/>
              <a:ea typeface="黑体" panose="02010609060101010101" charset="-122"/>
            </a:endParaRPr>
          </a:p>
        </p:txBody>
      </p:sp>
      <p:pic>
        <p:nvPicPr>
          <p:cNvPr id="7" name="图片 6"/>
          <p:cNvPicPr>
            <a:picLocks noChangeAspect="1"/>
          </p:cNvPicPr>
          <p:nvPr/>
        </p:nvPicPr>
        <p:blipFill>
          <a:blip r:embed="rId3"/>
          <a:stretch>
            <a:fillRect/>
          </a:stretch>
        </p:blipFill>
        <p:spPr>
          <a:xfrm>
            <a:off x="3246959" y="1774067"/>
            <a:ext cx="5981015" cy="43510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Text 3"/>
          <p:cNvSpPr/>
          <p:nvPr/>
        </p:nvSpPr>
        <p:spPr>
          <a:xfrm>
            <a:off x="323726" y="710494"/>
            <a:ext cx="8114037" cy="774134"/>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20000"/>
              </a:lnSpc>
              <a:spcBef>
                <a:spcPts val="260"/>
              </a:spcBef>
              <a:spcAft>
                <a:spcPts val="0"/>
              </a:spcAft>
              <a:buClrTx/>
              <a:buSzTx/>
              <a:buFontTx/>
              <a:buNone/>
              <a:defRPr/>
            </a:pPr>
            <a:r>
              <a:rPr lang="en-US" sz="4000" b="1" dirty="0">
                <a:latin typeface="黑体" panose="02010609060101010101" charset="-122"/>
                <a:ea typeface="黑体" panose="02010609060101010101" charset="-122"/>
              </a:rPr>
              <a:t>S</a:t>
            </a:r>
            <a:r>
              <a:rPr lang="en-US" altLang="zh-CN" sz="4000" b="1" dirty="0">
                <a:latin typeface="黑体" panose="02010609060101010101" charset="-122"/>
                <a:ea typeface="黑体" panose="02010609060101010101" charset="-122"/>
              </a:rPr>
              <a:t>tep6:</a:t>
            </a:r>
            <a:r>
              <a:rPr lang="zh-CN" altLang="en-US" sz="4000" b="1" dirty="0">
                <a:latin typeface="黑体" panose="02010609060101010101" charset="-122"/>
                <a:ea typeface="黑体" panose="02010609060101010101" charset="-122"/>
              </a:rPr>
              <a:t>解码</a:t>
            </a:r>
            <a:endParaRPr lang="en-US" sz="4000" b="1" dirty="0">
              <a:latin typeface="黑体" panose="02010609060101010101" charset="-122"/>
              <a:ea typeface="黑体" panose="02010609060101010101" charset="-122"/>
            </a:endParaRPr>
          </a:p>
        </p:txBody>
      </p:sp>
      <p:sp>
        <p:nvSpPr>
          <p:cNvPr id="10" name="文本框 9"/>
          <p:cNvSpPr txBox="1"/>
          <p:nvPr/>
        </p:nvSpPr>
        <p:spPr>
          <a:xfrm>
            <a:off x="323726" y="1545561"/>
            <a:ext cx="11630097" cy="923330"/>
          </a:xfrm>
          <a:prstGeom prst="rect">
            <a:avLst/>
          </a:prstGeom>
          <a:noFill/>
        </p:spPr>
        <p:txBody>
          <a:bodyPr wrap="square">
            <a:spAutoFit/>
          </a:bodyPr>
          <a:lstStyle/>
          <a:p>
            <a:r>
              <a:rPr lang="zh-CN" altLang="en-US" sz="1800" dirty="0">
                <a:latin typeface="+mn-ea"/>
              </a:rPr>
              <a:t>测序完成后需要对碱基序列进行纠错。解码是编码的逆过程，将碱基序列重新转换为二进制序列。此后，再根据编码就可以得到原本的数字或文本信息。</a:t>
            </a:r>
            <a:endParaRPr lang="en-US" altLang="zh-CN" sz="1800" dirty="0">
              <a:latin typeface="+mn-ea"/>
            </a:endParaRPr>
          </a:p>
          <a:p>
            <a:r>
              <a:rPr lang="zh-CN" altLang="en-US" sz="1800" dirty="0">
                <a:latin typeface="+mn-ea"/>
              </a:rPr>
              <a:t>具体的纠错算法有：</a:t>
            </a:r>
            <a:r>
              <a:rPr lang="en-US" altLang="zh-CN" sz="1800" dirty="0">
                <a:latin typeface="+mn-ea"/>
              </a:rPr>
              <a:t>Reed-Solomon code;  </a:t>
            </a:r>
            <a:r>
              <a:rPr lang="zh-CN" altLang="en-US" sz="1800" dirty="0">
                <a:latin typeface="+mn-ea"/>
              </a:rPr>
              <a:t>低密度奇偶校验码（</a:t>
            </a:r>
            <a:r>
              <a:rPr lang="en-US" altLang="zh-CN" sz="1800" dirty="0">
                <a:latin typeface="+mn-ea"/>
              </a:rPr>
              <a:t>Low Density Parity Check Code. LDPC </a:t>
            </a:r>
            <a:r>
              <a:rPr lang="zh-CN" altLang="en-US" sz="1800" dirty="0">
                <a:latin typeface="+mn-ea"/>
              </a:rPr>
              <a:t>）</a:t>
            </a:r>
            <a:endParaRPr lang="en-US" altLang="zh-CN" sz="1800" dirty="0">
              <a:latin typeface="+mn-ea"/>
            </a:endParaRPr>
          </a:p>
        </p:txBody>
      </p:sp>
      <p:pic>
        <p:nvPicPr>
          <p:cNvPr id="6" name="图片 5"/>
          <p:cNvPicPr>
            <a:picLocks noChangeAspect="1"/>
          </p:cNvPicPr>
          <p:nvPr/>
        </p:nvPicPr>
        <p:blipFill>
          <a:blip r:embed="rId3"/>
          <a:stretch>
            <a:fillRect/>
          </a:stretch>
        </p:blipFill>
        <p:spPr>
          <a:xfrm>
            <a:off x="7602761" y="2490688"/>
            <a:ext cx="3212487" cy="3628002"/>
          </a:xfrm>
          <a:prstGeom prst="rect">
            <a:avLst/>
          </a:prstGeom>
        </p:spPr>
      </p:pic>
      <p:pic>
        <p:nvPicPr>
          <p:cNvPr id="7" name="图片 6"/>
          <p:cNvPicPr>
            <a:picLocks noChangeAspect="1"/>
          </p:cNvPicPr>
          <p:nvPr/>
        </p:nvPicPr>
        <p:blipFill>
          <a:blip r:embed="rId4"/>
          <a:stretch>
            <a:fillRect/>
          </a:stretch>
        </p:blipFill>
        <p:spPr>
          <a:xfrm>
            <a:off x="1272525" y="2743607"/>
            <a:ext cx="4726682" cy="28944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9" name="文本框 8"/>
          <p:cNvSpPr txBox="1"/>
          <p:nvPr/>
        </p:nvSpPr>
        <p:spPr>
          <a:xfrm>
            <a:off x="0" y="879450"/>
            <a:ext cx="12149419" cy="652486"/>
          </a:xfrm>
          <a:prstGeom prst="rect">
            <a:avLst/>
          </a:prstGeom>
          <a:noFill/>
        </p:spPr>
        <p:txBody>
          <a:bodyPr wrap="square">
            <a:spAutoFit/>
          </a:bodyPr>
          <a:lstStyle/>
          <a:p>
            <a:pPr marL="12700" algn="l" rtl="0" eaLnBrk="0">
              <a:lnSpc>
                <a:spcPct val="91000"/>
              </a:lnSpc>
            </a:pPr>
            <a:r>
              <a:rPr lang="en-US" altLang="zh-CN" sz="4000" b="1" spc="30" dirty="0">
                <a:latin typeface="黑体" panose="02010609060101010101" charset="-122"/>
                <a:ea typeface="黑体" panose="02010609060101010101" charset="-122"/>
                <a:cs typeface="微软雅黑" panose="020B0503020204020204" pitchFamily="34" charset="-122"/>
              </a:rPr>
              <a:t>1.3 DNA</a:t>
            </a:r>
            <a:r>
              <a:rPr lang="zh-CN" altLang="en-US" sz="4000" b="1" spc="30" dirty="0">
                <a:latin typeface="黑体" panose="02010609060101010101" charset="-122"/>
                <a:ea typeface="黑体" panose="02010609060101010101" charset="-122"/>
                <a:cs typeface="微软雅黑" panose="020B0503020204020204" pitchFamily="34" charset="-122"/>
              </a:rPr>
              <a:t>存储的优势</a:t>
            </a:r>
            <a:endParaRPr lang="en-US" altLang="zh-CN" sz="4000" b="1" spc="0" dirty="0">
              <a:latin typeface="黑体" panose="02010609060101010101" charset="-122"/>
              <a:ea typeface="黑体" panose="02010609060101010101" charset="-122"/>
              <a:cs typeface="微软雅黑" panose="020B0503020204020204" pitchFamily="34" charset="-122"/>
            </a:endParaRPr>
          </a:p>
        </p:txBody>
      </p:sp>
      <p:sp>
        <p:nvSpPr>
          <p:cNvPr id="2" name="文本框 1"/>
          <p:cNvSpPr txBox="1"/>
          <p:nvPr/>
        </p:nvSpPr>
        <p:spPr>
          <a:xfrm>
            <a:off x="21290" y="1673761"/>
            <a:ext cx="12149419" cy="4293483"/>
          </a:xfrm>
          <a:prstGeom prst="rect">
            <a:avLst/>
          </a:prstGeom>
          <a:noFill/>
        </p:spPr>
        <p:txBody>
          <a:bodyPr wrap="square">
            <a:spAutoFit/>
          </a:bodyPr>
          <a:lstStyle/>
          <a:p>
            <a:pPr marL="12700" algn="l" rtl="0" eaLnBrk="0">
              <a:lnSpc>
                <a:spcPct val="91000"/>
              </a:lnSpc>
            </a:pPr>
            <a:r>
              <a:rPr lang="zh-CN" altLang="en-US" sz="2000" dirty="0">
                <a:latin typeface="黑体" panose="02010609060101010101" charset="-122"/>
                <a:ea typeface="黑体" panose="02010609060101010101" charset="-122"/>
                <a:cs typeface="微软雅黑" panose="020B0503020204020204" pitchFamily="34" charset="-122"/>
              </a:rPr>
              <a:t>（</a:t>
            </a:r>
            <a:r>
              <a:rPr lang="en-US" altLang="zh-CN" sz="2000" dirty="0">
                <a:latin typeface="黑体" panose="02010609060101010101" charset="-122"/>
                <a:ea typeface="黑体" panose="02010609060101010101" charset="-122"/>
                <a:cs typeface="微软雅黑" panose="020B0503020204020204" pitchFamily="34" charset="-122"/>
              </a:rPr>
              <a:t>1</a:t>
            </a:r>
            <a:r>
              <a:rPr lang="zh-CN" altLang="en-US" sz="2000" dirty="0">
                <a:latin typeface="黑体" panose="02010609060101010101" charset="-122"/>
                <a:ea typeface="黑体" panose="02010609060101010101" charset="-122"/>
                <a:cs typeface="微软雅黑" panose="020B0503020204020204" pitchFamily="34" charset="-122"/>
              </a:rPr>
              <a:t>）存储容量大、密度高</a:t>
            </a:r>
            <a:endParaRPr lang="en-US" altLang="zh-CN" sz="200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r>
              <a:rPr lang="en-US" altLang="zh-CN" sz="2000" spc="0" dirty="0">
                <a:latin typeface="黑体" panose="02010609060101010101" charset="-122"/>
                <a:ea typeface="黑体" panose="02010609060101010101" charset="-122"/>
                <a:cs typeface="微软雅黑" panose="020B0503020204020204" pitchFamily="34" charset="-122"/>
              </a:rPr>
              <a:t>DNA</a:t>
            </a:r>
            <a:r>
              <a:rPr lang="zh-CN" altLang="en-US" sz="2000" spc="0" dirty="0">
                <a:latin typeface="黑体" panose="02010609060101010101" charset="-122"/>
                <a:ea typeface="黑体" panose="02010609060101010101" charset="-122"/>
                <a:cs typeface="微软雅黑" panose="020B0503020204020204" pitchFamily="34" charset="-122"/>
              </a:rPr>
              <a:t>具有双螺旋立体结构</a:t>
            </a:r>
            <a:r>
              <a:rPr lang="en-US" altLang="zh-CN" sz="2000" spc="0" dirty="0">
                <a:latin typeface="黑体" panose="02010609060101010101" charset="-122"/>
                <a:ea typeface="黑体" panose="02010609060101010101" charset="-122"/>
                <a:cs typeface="微软雅黑" panose="020B0503020204020204" pitchFamily="34" charset="-122"/>
              </a:rPr>
              <a:t>,</a:t>
            </a:r>
            <a:r>
              <a:rPr lang="zh-CN" altLang="en-US" sz="2000" spc="0" dirty="0">
                <a:latin typeface="黑体" panose="02010609060101010101" charset="-122"/>
                <a:ea typeface="黑体" panose="02010609060101010101" charset="-122"/>
                <a:cs typeface="微软雅黑" panose="020B0503020204020204" pitchFamily="34" charset="-122"/>
              </a:rPr>
              <a:t>单位空间的数据密度非常高</a:t>
            </a:r>
            <a:r>
              <a:rPr lang="en-US" altLang="zh-CN" sz="2000" spc="0" dirty="0">
                <a:latin typeface="黑体" panose="02010609060101010101" charset="-122"/>
                <a:ea typeface="黑体" panose="02010609060101010101" charset="-122"/>
                <a:cs typeface="微软雅黑" panose="020B0503020204020204" pitchFamily="34" charset="-122"/>
              </a:rPr>
              <a:t>,1gDNA</a:t>
            </a:r>
            <a:r>
              <a:rPr lang="zh-CN" altLang="en-US" sz="2000" spc="0" dirty="0">
                <a:latin typeface="黑体" panose="02010609060101010101" charset="-122"/>
                <a:ea typeface="黑体" panose="02010609060101010101" charset="-122"/>
                <a:cs typeface="微软雅黑" panose="020B0503020204020204" pitchFamily="34" charset="-122"/>
              </a:rPr>
              <a:t>可理论上存储</a:t>
            </a:r>
            <a:r>
              <a:rPr lang="en-US" altLang="zh-CN" sz="2000" spc="0" dirty="0">
                <a:latin typeface="黑体" panose="02010609060101010101" charset="-122"/>
                <a:ea typeface="黑体" panose="02010609060101010101" charset="-122"/>
                <a:cs typeface="微软雅黑" panose="020B0503020204020204" pitchFamily="34" charset="-122"/>
              </a:rPr>
              <a:t>4.6×10</a:t>
            </a:r>
            <a:r>
              <a:rPr lang="zh-CN" altLang="en-US" sz="2000" spc="0" dirty="0">
                <a:latin typeface="黑体" panose="02010609060101010101" charset="-122"/>
                <a:ea typeface="黑体" panose="02010609060101010101" charset="-122"/>
                <a:cs typeface="微软雅黑" panose="020B0503020204020204" pitchFamily="34" charset="-122"/>
              </a:rPr>
              <a:t>的</a:t>
            </a:r>
            <a:r>
              <a:rPr lang="en-US" altLang="zh-CN" sz="2000" spc="0" dirty="0">
                <a:latin typeface="黑体" panose="02010609060101010101" charset="-122"/>
                <a:ea typeface="黑体" panose="02010609060101010101" charset="-122"/>
                <a:cs typeface="微软雅黑" panose="020B0503020204020204" pitchFamily="34" charset="-122"/>
              </a:rPr>
              <a:t>20</a:t>
            </a:r>
            <a:r>
              <a:rPr lang="zh-CN" altLang="en-US" sz="2000" spc="0" dirty="0">
                <a:latin typeface="黑体" panose="02010609060101010101" charset="-122"/>
                <a:ea typeface="黑体" panose="02010609060101010101" charset="-122"/>
                <a:cs typeface="微软雅黑" panose="020B0503020204020204" pitchFamily="34" charset="-122"/>
              </a:rPr>
              <a:t>次方字节的数据量</a:t>
            </a:r>
            <a:r>
              <a:rPr lang="en-US" altLang="zh-CN" sz="2000" spc="0" dirty="0">
                <a:latin typeface="黑体" panose="02010609060101010101" charset="-122"/>
                <a:ea typeface="黑体" panose="02010609060101010101" charset="-122"/>
                <a:cs typeface="微软雅黑" panose="020B0503020204020204" pitchFamily="34" charset="-122"/>
              </a:rPr>
              <a:t>,</a:t>
            </a:r>
            <a:r>
              <a:rPr lang="zh-CN" altLang="en-US" sz="2000" spc="0" dirty="0">
                <a:latin typeface="黑体" panose="02010609060101010101" charset="-122"/>
                <a:ea typeface="黑体" panose="02010609060101010101" charset="-122"/>
                <a:cs typeface="微软雅黑" panose="020B0503020204020204" pitchFamily="34" charset="-122"/>
              </a:rPr>
              <a:t>存储密度比目前主流的存储介质（如磁带、</a:t>
            </a:r>
            <a:r>
              <a:rPr lang="en-US" altLang="zh-CN" sz="2000" spc="0" dirty="0">
                <a:latin typeface="黑体" panose="02010609060101010101" charset="-122"/>
                <a:ea typeface="黑体" panose="02010609060101010101" charset="-122"/>
                <a:cs typeface="微软雅黑" panose="020B0503020204020204" pitchFamily="34" charset="-122"/>
              </a:rPr>
              <a:t>HDD</a:t>
            </a:r>
            <a:r>
              <a:rPr lang="zh-CN" altLang="en-US" sz="2000" spc="0" dirty="0">
                <a:latin typeface="黑体" panose="02010609060101010101" charset="-122"/>
                <a:ea typeface="黑体" panose="02010609060101010101" charset="-122"/>
                <a:cs typeface="微软雅黑" panose="020B0503020204020204" pitchFamily="34" charset="-122"/>
              </a:rPr>
              <a:t>或固态存储）高出多个数量级。</a:t>
            </a:r>
            <a:endParaRPr lang="en-US" altLang="zh-CN" sz="2000" spc="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endParaRPr lang="en-US" altLang="zh-CN" sz="2000" spc="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r>
              <a:rPr lang="zh-CN" altLang="en-US" sz="2000" spc="0" dirty="0">
                <a:latin typeface="黑体" panose="02010609060101010101" charset="-122"/>
                <a:ea typeface="黑体" panose="02010609060101010101" charset="-122"/>
                <a:cs typeface="微软雅黑" panose="020B0503020204020204" pitchFamily="34" charset="-122"/>
              </a:rPr>
              <a:t>（</a:t>
            </a:r>
            <a:r>
              <a:rPr lang="en-US" altLang="zh-CN" sz="2000" spc="0" dirty="0">
                <a:latin typeface="黑体" panose="02010609060101010101" charset="-122"/>
                <a:ea typeface="黑体" panose="02010609060101010101" charset="-122"/>
                <a:cs typeface="微软雅黑" panose="020B0503020204020204" pitchFamily="34" charset="-122"/>
              </a:rPr>
              <a:t>2</a:t>
            </a:r>
            <a:r>
              <a:rPr lang="zh-CN" altLang="en-US" sz="2000" spc="0" dirty="0">
                <a:latin typeface="黑体" panose="02010609060101010101" charset="-122"/>
                <a:ea typeface="黑体" panose="02010609060101010101" charset="-122"/>
                <a:cs typeface="微软雅黑" panose="020B0503020204020204" pitchFamily="34" charset="-122"/>
              </a:rPr>
              <a:t>）存储寿命长</a:t>
            </a:r>
            <a:endParaRPr lang="en-US" altLang="zh-CN" sz="2000" spc="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r>
              <a:rPr lang="en-US" altLang="zh-CN" sz="2000" spc="0" dirty="0">
                <a:latin typeface="黑体" panose="02010609060101010101" charset="-122"/>
                <a:ea typeface="黑体" panose="02010609060101010101" charset="-122"/>
                <a:cs typeface="微软雅黑" panose="020B0503020204020204" pitchFamily="34" charset="-122"/>
              </a:rPr>
              <a:t>DNA </a:t>
            </a:r>
            <a:r>
              <a:rPr lang="zh-CN" altLang="en-US" sz="2000" spc="0" dirty="0">
                <a:latin typeface="黑体" panose="02010609060101010101" charset="-122"/>
                <a:ea typeface="黑体" panose="02010609060101010101" charset="-122"/>
                <a:cs typeface="微软雅黑" panose="020B0503020204020204" pitchFamily="34" charset="-122"/>
              </a:rPr>
              <a:t>分子在适当的条件下具有极高的稳定性</a:t>
            </a:r>
            <a:r>
              <a:rPr lang="en-US" altLang="zh-CN" sz="2000" spc="0" dirty="0">
                <a:latin typeface="黑体" panose="02010609060101010101" charset="-122"/>
                <a:ea typeface="黑体" panose="02010609060101010101" charset="-122"/>
                <a:cs typeface="微软雅黑" panose="020B0503020204020204" pitchFamily="34" charset="-122"/>
              </a:rPr>
              <a:t>,</a:t>
            </a:r>
            <a:r>
              <a:rPr lang="zh-CN" altLang="en-US" sz="2000" spc="0" dirty="0">
                <a:latin typeface="黑体" panose="02010609060101010101" charset="-122"/>
                <a:ea typeface="黑体" panose="02010609060101010101" charset="-122"/>
                <a:cs typeface="微软雅黑" panose="020B0503020204020204" pitchFamily="34" charset="-122"/>
              </a:rPr>
              <a:t>可以保障存储在其中的信息不会受损。</a:t>
            </a:r>
            <a:r>
              <a:rPr lang="en-US" altLang="zh-CN" sz="2000" spc="0" dirty="0">
                <a:latin typeface="黑体" panose="02010609060101010101" charset="-122"/>
                <a:ea typeface="黑体" panose="02010609060101010101" charset="-122"/>
                <a:cs typeface="微软雅黑" panose="020B0503020204020204" pitchFamily="34" charset="-122"/>
              </a:rPr>
              <a:t>Grass </a:t>
            </a:r>
            <a:r>
              <a:rPr lang="zh-CN" altLang="en-US" sz="2000" spc="0" dirty="0">
                <a:latin typeface="黑体" panose="02010609060101010101" charset="-122"/>
                <a:ea typeface="黑体" panose="02010609060101010101" charset="-122"/>
                <a:cs typeface="微软雅黑" panose="020B0503020204020204" pitchFamily="34" charset="-122"/>
              </a:rPr>
              <a:t>等将固态</a:t>
            </a:r>
            <a:r>
              <a:rPr lang="en-US" altLang="zh-CN" sz="2000" spc="0" dirty="0">
                <a:latin typeface="黑体" panose="02010609060101010101" charset="-122"/>
                <a:ea typeface="黑体" panose="02010609060101010101" charset="-122"/>
                <a:cs typeface="微软雅黑" panose="020B0503020204020204" pitchFamily="34" charset="-122"/>
              </a:rPr>
              <a:t>DNA</a:t>
            </a:r>
            <a:r>
              <a:rPr lang="zh-CN" altLang="en-US" sz="2000" spc="0" dirty="0">
                <a:latin typeface="黑体" panose="02010609060101010101" charset="-122"/>
                <a:ea typeface="黑体" panose="02010609060101010101" charset="-122"/>
                <a:cs typeface="微软雅黑" panose="020B0503020204020204" pitchFamily="34" charset="-122"/>
              </a:rPr>
              <a:t>分子封装在二氧化硅中</a:t>
            </a:r>
            <a:r>
              <a:rPr lang="en-US" altLang="zh-CN" sz="2000" spc="0" dirty="0">
                <a:latin typeface="黑体" panose="02010609060101010101" charset="-122"/>
                <a:ea typeface="黑体" panose="02010609060101010101" charset="-122"/>
                <a:cs typeface="微软雅黑" panose="020B0503020204020204" pitchFamily="34" charset="-122"/>
              </a:rPr>
              <a:t>,</a:t>
            </a:r>
            <a:r>
              <a:rPr lang="zh-CN" altLang="en-US" sz="2000" spc="0" dirty="0">
                <a:latin typeface="黑体" panose="02010609060101010101" charset="-122"/>
                <a:ea typeface="黑体" panose="02010609060101010101" charset="-122"/>
                <a:cs typeface="微软雅黑" panose="020B0503020204020204" pitchFamily="34" charset="-122"/>
              </a:rPr>
              <a:t>表现出了比纯固态</a:t>
            </a:r>
            <a:r>
              <a:rPr lang="en-US" altLang="zh-CN" sz="2000" spc="0" dirty="0">
                <a:latin typeface="黑体" panose="02010609060101010101" charset="-122"/>
                <a:ea typeface="黑体" panose="02010609060101010101" charset="-122"/>
                <a:cs typeface="微软雅黑" panose="020B0503020204020204" pitchFamily="34" charset="-122"/>
              </a:rPr>
              <a:t>DNA</a:t>
            </a:r>
            <a:r>
              <a:rPr lang="zh-CN" altLang="en-US" sz="2000" spc="0" dirty="0">
                <a:latin typeface="黑体" panose="02010609060101010101" charset="-122"/>
                <a:ea typeface="黑体" panose="02010609060101010101" charset="-122"/>
                <a:cs typeface="微软雅黑" panose="020B0503020204020204" pitchFamily="34" charset="-122"/>
              </a:rPr>
              <a:t>粉末和其他存储介质更好的存留特性</a:t>
            </a:r>
            <a:r>
              <a:rPr lang="en-US" altLang="zh-CN" sz="2000" spc="0" dirty="0">
                <a:latin typeface="黑体" panose="02010609060101010101" charset="-122"/>
                <a:ea typeface="黑体" panose="02010609060101010101" charset="-122"/>
                <a:cs typeface="微软雅黑" panose="020B0503020204020204" pitchFamily="34" charset="-122"/>
              </a:rPr>
              <a:t>,</a:t>
            </a:r>
            <a:r>
              <a:rPr lang="zh-CN" altLang="en-US" sz="2000" spc="0" dirty="0">
                <a:latin typeface="黑体" panose="02010609060101010101" charset="-122"/>
                <a:ea typeface="黑体" panose="02010609060101010101" charset="-122"/>
                <a:cs typeface="微软雅黑" panose="020B0503020204020204" pitchFamily="34" charset="-122"/>
              </a:rPr>
              <a:t>并由此推测在相同条件下其可在</a:t>
            </a:r>
            <a:r>
              <a:rPr lang="en-US" altLang="zh-CN" sz="2000" spc="0" dirty="0">
                <a:latin typeface="黑体" panose="02010609060101010101" charset="-122"/>
                <a:ea typeface="黑体" panose="02010609060101010101" charset="-122"/>
                <a:cs typeface="微软雅黑" panose="020B0503020204020204" pitchFamily="34" charset="-122"/>
              </a:rPr>
              <a:t>9.4 ℃</a:t>
            </a:r>
            <a:r>
              <a:rPr lang="zh-CN" altLang="en-US" sz="2000" spc="0" dirty="0">
                <a:latin typeface="黑体" panose="02010609060101010101" charset="-122"/>
                <a:ea typeface="黑体" panose="02010609060101010101" charset="-122"/>
                <a:cs typeface="微软雅黑" panose="020B0503020204020204" pitchFamily="34" charset="-122"/>
              </a:rPr>
              <a:t>下存留</a:t>
            </a:r>
            <a:r>
              <a:rPr lang="en-US" altLang="zh-CN" sz="2000" spc="0" dirty="0">
                <a:latin typeface="黑体" panose="02010609060101010101" charset="-122"/>
                <a:ea typeface="黑体" panose="02010609060101010101" charset="-122"/>
                <a:cs typeface="微软雅黑" panose="020B0503020204020204" pitchFamily="34" charset="-122"/>
              </a:rPr>
              <a:t>2000</a:t>
            </a:r>
            <a:r>
              <a:rPr lang="zh-CN" altLang="en-US" sz="2000" spc="0" dirty="0">
                <a:latin typeface="黑体" panose="02010609060101010101" charset="-122"/>
                <a:ea typeface="黑体" panose="02010609060101010101" charset="-122"/>
                <a:cs typeface="微软雅黑" panose="020B0503020204020204" pitchFamily="34" charset="-122"/>
              </a:rPr>
              <a:t>年</a:t>
            </a:r>
            <a:r>
              <a:rPr lang="en-US" altLang="zh-CN" sz="2000" spc="0" dirty="0">
                <a:latin typeface="黑体" panose="02010609060101010101" charset="-122"/>
                <a:ea typeface="黑体" panose="02010609060101010101" charset="-122"/>
                <a:cs typeface="微软雅黑" panose="020B0503020204020204" pitchFamily="34" charset="-122"/>
              </a:rPr>
              <a:t>,</a:t>
            </a:r>
            <a:r>
              <a:rPr lang="zh-CN" altLang="en-US" sz="2000" spc="0" dirty="0">
                <a:latin typeface="黑体" panose="02010609060101010101" charset="-122"/>
                <a:ea typeface="黑体" panose="02010609060101010101" charset="-122"/>
                <a:cs typeface="微软雅黑" panose="020B0503020204020204" pitchFamily="34" charset="-122"/>
              </a:rPr>
              <a:t>或在</a:t>
            </a:r>
            <a:r>
              <a:rPr lang="en-US" altLang="zh-CN" sz="2000" spc="0" dirty="0">
                <a:latin typeface="黑体" panose="02010609060101010101" charset="-122"/>
                <a:ea typeface="黑体" panose="02010609060101010101" charset="-122"/>
                <a:cs typeface="微软雅黑" panose="020B0503020204020204" pitchFamily="34" charset="-122"/>
              </a:rPr>
              <a:t>-18 ℃</a:t>
            </a:r>
            <a:r>
              <a:rPr lang="zh-CN" altLang="en-US" sz="2000" spc="0" dirty="0">
                <a:latin typeface="黑体" panose="02010609060101010101" charset="-122"/>
                <a:ea typeface="黑体" panose="02010609060101010101" charset="-122"/>
                <a:cs typeface="微软雅黑" panose="020B0503020204020204" pitchFamily="34" charset="-122"/>
              </a:rPr>
              <a:t>下存留</a:t>
            </a:r>
            <a:r>
              <a:rPr lang="en-US" altLang="zh-CN" sz="2000" spc="0" dirty="0">
                <a:latin typeface="黑体" panose="02010609060101010101" charset="-122"/>
                <a:ea typeface="黑体" panose="02010609060101010101" charset="-122"/>
                <a:cs typeface="微软雅黑" panose="020B0503020204020204" pitchFamily="34" charset="-122"/>
              </a:rPr>
              <a:t>200</a:t>
            </a:r>
            <a:r>
              <a:rPr lang="zh-CN" altLang="en-US" sz="2000" spc="0" dirty="0">
                <a:latin typeface="黑体" panose="02010609060101010101" charset="-122"/>
                <a:ea typeface="黑体" panose="02010609060101010101" charset="-122"/>
                <a:cs typeface="微软雅黑" panose="020B0503020204020204" pitchFamily="34" charset="-122"/>
              </a:rPr>
              <a:t>万年。</a:t>
            </a:r>
            <a:endParaRPr lang="en-US" altLang="zh-CN" sz="2000" spc="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endParaRPr lang="en-US" altLang="zh-CN" sz="2000" spc="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r>
              <a:rPr lang="zh-CN" altLang="en-US" sz="2000" spc="0" dirty="0">
                <a:latin typeface="黑体" panose="02010609060101010101" charset="-122"/>
                <a:ea typeface="黑体" panose="02010609060101010101" charset="-122"/>
                <a:cs typeface="微软雅黑" panose="020B0503020204020204" pitchFamily="34" charset="-122"/>
              </a:rPr>
              <a:t>（</a:t>
            </a:r>
            <a:r>
              <a:rPr lang="en-US" altLang="zh-CN" sz="2000" spc="0" dirty="0">
                <a:latin typeface="黑体" panose="02010609060101010101" charset="-122"/>
                <a:ea typeface="黑体" panose="02010609060101010101" charset="-122"/>
                <a:cs typeface="微软雅黑" panose="020B0503020204020204" pitchFamily="34" charset="-122"/>
              </a:rPr>
              <a:t>3</a:t>
            </a:r>
            <a:r>
              <a:rPr lang="zh-CN" altLang="en-US" sz="2000" spc="0" dirty="0">
                <a:latin typeface="黑体" panose="02010609060101010101" charset="-122"/>
                <a:ea typeface="黑体" panose="02010609060101010101" charset="-122"/>
                <a:cs typeface="微软雅黑" panose="020B0503020204020204" pitchFamily="34" charset="-122"/>
              </a:rPr>
              <a:t>）维护成本低</a:t>
            </a:r>
            <a:endParaRPr lang="en-US" altLang="zh-CN" sz="2000" spc="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r>
              <a:rPr lang="zh-CN" altLang="en-US" sz="2000" spc="0" dirty="0">
                <a:latin typeface="黑体" panose="02010609060101010101" charset="-122"/>
                <a:ea typeface="黑体" panose="02010609060101010101" charset="-122"/>
                <a:cs typeface="微软雅黑" panose="020B0503020204020204" pitchFamily="34" charset="-122"/>
              </a:rPr>
              <a:t>传统的数据存储介质总会自发地发生损耗</a:t>
            </a:r>
            <a:r>
              <a:rPr lang="en-US" altLang="zh-CN" sz="2000" spc="0" dirty="0">
                <a:latin typeface="黑体" panose="02010609060101010101" charset="-122"/>
                <a:ea typeface="黑体" panose="02010609060101010101" charset="-122"/>
                <a:cs typeface="微软雅黑" panose="020B0503020204020204" pitchFamily="34" charset="-122"/>
              </a:rPr>
              <a:t>,</a:t>
            </a:r>
            <a:r>
              <a:rPr lang="zh-CN" altLang="en-US" sz="2000" spc="0" dirty="0">
                <a:latin typeface="黑体" panose="02010609060101010101" charset="-122"/>
                <a:ea typeface="黑体" panose="02010609060101010101" charset="-122"/>
                <a:cs typeface="微软雅黑" panose="020B0503020204020204" pitchFamily="34" charset="-122"/>
              </a:rPr>
              <a:t>导致信息损坏或丢失。硬盘和闪存能够存留信息的年限不超过十几年。在传统数据存储介质中维护大量数据需要极其高昂的成本。</a:t>
            </a:r>
            <a:r>
              <a:rPr lang="en-US" altLang="zh-CN" sz="2000" spc="0" dirty="0">
                <a:latin typeface="黑体" panose="02010609060101010101" charset="-122"/>
                <a:ea typeface="黑体" panose="02010609060101010101" charset="-122"/>
                <a:cs typeface="微软雅黑" panose="020B0503020204020204" pitchFamily="34" charset="-122"/>
              </a:rPr>
              <a:t>DNA</a:t>
            </a:r>
            <a:r>
              <a:rPr lang="zh-CN" altLang="en-US" sz="2000" spc="0" dirty="0">
                <a:latin typeface="黑体" panose="02010609060101010101" charset="-122"/>
                <a:ea typeface="黑体" panose="02010609060101010101" charset="-122"/>
                <a:cs typeface="微软雅黑" panose="020B0503020204020204" pitchFamily="34" charset="-122"/>
              </a:rPr>
              <a:t>数字存储所需要的占地，资源，能源均远远小于传统存储介质。</a:t>
            </a:r>
            <a:endParaRPr lang="zh-CN" altLang="en-US" sz="2000" spc="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endParaRPr lang="zh-CN" altLang="en-US" sz="2000" spc="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endParaRPr lang="en-US" altLang="zh-CN" sz="2000" b="1" spc="0" dirty="0">
              <a:latin typeface="黑体" panose="02010609060101010101" charset="-122"/>
              <a:ea typeface="黑体" panose="02010609060101010101"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9" name="文本框 8"/>
          <p:cNvSpPr txBox="1"/>
          <p:nvPr/>
        </p:nvSpPr>
        <p:spPr>
          <a:xfrm>
            <a:off x="0" y="879450"/>
            <a:ext cx="12149419" cy="652486"/>
          </a:xfrm>
          <a:prstGeom prst="rect">
            <a:avLst/>
          </a:prstGeom>
          <a:noFill/>
        </p:spPr>
        <p:txBody>
          <a:bodyPr wrap="square">
            <a:spAutoFit/>
          </a:bodyPr>
          <a:lstStyle/>
          <a:p>
            <a:pPr marL="12700" algn="l" rtl="0" eaLnBrk="0">
              <a:lnSpc>
                <a:spcPct val="91000"/>
              </a:lnSpc>
            </a:pPr>
            <a:r>
              <a:rPr lang="en-US" altLang="zh-CN" sz="4000" b="1" spc="30" dirty="0">
                <a:latin typeface="黑体" panose="02010609060101010101" charset="-122"/>
                <a:ea typeface="黑体" panose="02010609060101010101" charset="-122"/>
                <a:cs typeface="微软雅黑" panose="020B0503020204020204" pitchFamily="34" charset="-122"/>
              </a:rPr>
              <a:t>1.3 DNA</a:t>
            </a:r>
            <a:r>
              <a:rPr lang="zh-CN" altLang="en-US" sz="4000" b="1" spc="30" dirty="0">
                <a:latin typeface="黑体" panose="02010609060101010101" charset="-122"/>
                <a:ea typeface="黑体" panose="02010609060101010101" charset="-122"/>
                <a:cs typeface="微软雅黑" panose="020B0503020204020204" pitchFamily="34" charset="-122"/>
              </a:rPr>
              <a:t>存储所面临的问题</a:t>
            </a:r>
            <a:endParaRPr lang="en-US" altLang="zh-CN" sz="4000" b="1" spc="0" dirty="0">
              <a:latin typeface="黑体" panose="02010609060101010101" charset="-122"/>
              <a:ea typeface="黑体" panose="02010609060101010101" charset="-122"/>
              <a:cs typeface="微软雅黑" panose="020B0503020204020204" pitchFamily="34" charset="-122"/>
            </a:endParaRPr>
          </a:p>
        </p:txBody>
      </p:sp>
      <p:sp>
        <p:nvSpPr>
          <p:cNvPr id="2" name="文本框 1"/>
          <p:cNvSpPr txBox="1"/>
          <p:nvPr/>
        </p:nvSpPr>
        <p:spPr>
          <a:xfrm>
            <a:off x="21290" y="1673761"/>
            <a:ext cx="12149419" cy="3173176"/>
          </a:xfrm>
          <a:prstGeom prst="rect">
            <a:avLst/>
          </a:prstGeom>
          <a:noFill/>
        </p:spPr>
        <p:txBody>
          <a:bodyPr wrap="square">
            <a:spAutoFit/>
          </a:bodyPr>
          <a:lstStyle/>
          <a:p>
            <a:pPr marL="12700" algn="l" rtl="0" eaLnBrk="0">
              <a:lnSpc>
                <a:spcPct val="91000"/>
              </a:lnSpc>
            </a:pPr>
            <a:endParaRPr lang="zh-CN" altLang="en-US" sz="200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r>
              <a:rPr lang="zh-CN" altLang="en-US" sz="2000" dirty="0">
                <a:latin typeface="黑体" panose="02010609060101010101" charset="-122"/>
                <a:ea typeface="黑体" panose="02010609060101010101" charset="-122"/>
                <a:cs typeface="微软雅黑" panose="020B0503020204020204" pitchFamily="34" charset="-122"/>
              </a:rPr>
              <a:t>（</a:t>
            </a:r>
            <a:r>
              <a:rPr lang="en-US" altLang="zh-CN" sz="2000" dirty="0">
                <a:latin typeface="黑体" panose="02010609060101010101" charset="-122"/>
                <a:ea typeface="黑体" panose="02010609060101010101" charset="-122"/>
                <a:cs typeface="微软雅黑" panose="020B0503020204020204" pitchFamily="34" charset="-122"/>
              </a:rPr>
              <a:t>1</a:t>
            </a:r>
            <a:r>
              <a:rPr lang="zh-CN" altLang="en-US" sz="2000" dirty="0">
                <a:latin typeface="黑体" panose="02010609060101010101" charset="-122"/>
                <a:ea typeface="黑体" panose="02010609060101010101" charset="-122"/>
                <a:cs typeface="微软雅黑" panose="020B0503020204020204" pitchFamily="34" charset="-122"/>
              </a:rPr>
              <a:t>）成本高。目前</a:t>
            </a:r>
            <a:r>
              <a:rPr lang="en-US" altLang="zh-CN" sz="2000" dirty="0">
                <a:latin typeface="黑体" panose="02010609060101010101" charset="-122"/>
                <a:ea typeface="黑体" panose="02010609060101010101" charset="-122"/>
                <a:cs typeface="微软雅黑" panose="020B0503020204020204" pitchFamily="34" charset="-122"/>
              </a:rPr>
              <a:t>DNA</a:t>
            </a:r>
            <a:r>
              <a:rPr lang="zh-CN" altLang="en-US" sz="2000" dirty="0">
                <a:latin typeface="黑体" panose="02010609060101010101" charset="-122"/>
                <a:ea typeface="黑体" panose="02010609060101010101" charset="-122"/>
                <a:cs typeface="微软雅黑" panose="020B0503020204020204" pitchFamily="34" charset="-122"/>
              </a:rPr>
              <a:t>合成一个碱基的费用约为</a:t>
            </a:r>
            <a:r>
              <a:rPr lang="en-US" altLang="zh-CN" sz="2000" dirty="0">
                <a:latin typeface="黑体" panose="02010609060101010101" charset="-122"/>
                <a:ea typeface="黑体" panose="02010609060101010101" charset="-122"/>
                <a:cs typeface="微软雅黑" panose="020B0503020204020204" pitchFamily="34" charset="-122"/>
              </a:rPr>
              <a:t>1.04</a:t>
            </a:r>
            <a:r>
              <a:rPr lang="zh-CN" altLang="en-US" sz="2000" dirty="0">
                <a:latin typeface="黑体" panose="02010609060101010101" charset="-122"/>
                <a:ea typeface="黑体" panose="02010609060101010101" charset="-122"/>
                <a:cs typeface="微软雅黑" panose="020B0503020204020204" pitchFamily="34" charset="-122"/>
              </a:rPr>
              <a:t>元，用</a:t>
            </a:r>
            <a:r>
              <a:rPr lang="en-US" altLang="zh-CN" sz="2000" dirty="0">
                <a:latin typeface="黑体" panose="02010609060101010101" charset="-122"/>
                <a:ea typeface="黑体" panose="02010609060101010101" charset="-122"/>
                <a:cs typeface="微软雅黑" panose="020B0503020204020204" pitchFamily="34" charset="-122"/>
              </a:rPr>
              <a:t>DNA</a:t>
            </a:r>
            <a:r>
              <a:rPr lang="zh-CN" altLang="en-US" sz="2000" dirty="0">
                <a:latin typeface="黑体" panose="02010609060101010101" charset="-122"/>
                <a:ea typeface="黑体" panose="02010609060101010101" charset="-122"/>
                <a:cs typeface="微软雅黑" panose="020B0503020204020204" pitchFamily="34" charset="-122"/>
              </a:rPr>
              <a:t>存储</a:t>
            </a:r>
            <a:r>
              <a:rPr lang="en-US" altLang="zh-CN" sz="2000" dirty="0">
                <a:latin typeface="黑体" panose="02010609060101010101" charset="-122"/>
                <a:ea typeface="黑体" panose="02010609060101010101" charset="-122"/>
                <a:cs typeface="微软雅黑" panose="020B0503020204020204" pitchFamily="34" charset="-122"/>
              </a:rPr>
              <a:t>1TB</a:t>
            </a:r>
            <a:r>
              <a:rPr lang="zh-CN" altLang="en-US" sz="2000" dirty="0">
                <a:latin typeface="黑体" panose="02010609060101010101" charset="-122"/>
                <a:ea typeface="黑体" panose="02010609060101010101" charset="-122"/>
                <a:cs typeface="微软雅黑" panose="020B0503020204020204" pitchFamily="34" charset="-122"/>
              </a:rPr>
              <a:t>内容的成本约为硬盘的七千万倍。</a:t>
            </a:r>
            <a:endParaRPr lang="zh-CN" altLang="en-US" sz="200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endParaRPr lang="zh-CN" altLang="en-US" sz="200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r>
              <a:rPr lang="zh-CN" altLang="en-US" sz="2000" dirty="0">
                <a:latin typeface="黑体" panose="02010609060101010101" charset="-122"/>
                <a:ea typeface="黑体" panose="02010609060101010101" charset="-122"/>
                <a:cs typeface="微软雅黑" panose="020B0503020204020204" pitchFamily="34" charset="-122"/>
              </a:rPr>
              <a:t>（</a:t>
            </a:r>
            <a:r>
              <a:rPr lang="en-US" altLang="zh-CN" sz="2000" dirty="0">
                <a:latin typeface="黑体" panose="02010609060101010101" charset="-122"/>
                <a:ea typeface="黑体" panose="02010609060101010101" charset="-122"/>
                <a:cs typeface="微软雅黑" panose="020B0503020204020204" pitchFamily="34" charset="-122"/>
              </a:rPr>
              <a:t>2</a:t>
            </a:r>
            <a:r>
              <a:rPr lang="zh-CN" altLang="en-US" sz="2000" dirty="0">
                <a:latin typeface="黑体" panose="02010609060101010101" charset="-122"/>
                <a:ea typeface="黑体" panose="02010609060101010101" charset="-122"/>
                <a:cs typeface="微软雅黑" panose="020B0503020204020204" pitchFamily="34" charset="-122"/>
              </a:rPr>
              <a:t>）读写速度慢耗时较长。将信息存入</a:t>
            </a:r>
            <a:r>
              <a:rPr lang="en-US" altLang="zh-CN" sz="2000" dirty="0">
                <a:latin typeface="黑体" panose="02010609060101010101" charset="-122"/>
                <a:ea typeface="黑体" panose="02010609060101010101" charset="-122"/>
                <a:cs typeface="微软雅黑" panose="020B0503020204020204" pitchFamily="34" charset="-122"/>
              </a:rPr>
              <a:t>DNA</a:t>
            </a:r>
            <a:r>
              <a:rPr lang="zh-CN" altLang="en-US" sz="2000" dirty="0">
                <a:latin typeface="黑体" panose="02010609060101010101" charset="-122"/>
                <a:ea typeface="黑体" panose="02010609060101010101" charset="-122"/>
                <a:cs typeface="微软雅黑" panose="020B0503020204020204" pitchFamily="34" charset="-122"/>
              </a:rPr>
              <a:t>中需要经历编码和</a:t>
            </a:r>
            <a:r>
              <a:rPr lang="en-US" altLang="zh-CN" sz="2000" dirty="0">
                <a:latin typeface="黑体" panose="02010609060101010101" charset="-122"/>
                <a:ea typeface="黑体" panose="02010609060101010101" charset="-122"/>
                <a:cs typeface="微软雅黑" panose="020B0503020204020204" pitchFamily="34" charset="-122"/>
              </a:rPr>
              <a:t>DNA</a:t>
            </a:r>
            <a:r>
              <a:rPr lang="zh-CN" altLang="en-US" sz="2000" dirty="0">
                <a:latin typeface="黑体" panose="02010609060101010101" charset="-122"/>
                <a:ea typeface="黑体" panose="02010609060101010101" charset="-122"/>
                <a:cs typeface="微软雅黑" panose="020B0503020204020204" pitchFamily="34" charset="-122"/>
              </a:rPr>
              <a:t>合成，信息读取需要经历</a:t>
            </a:r>
            <a:r>
              <a:rPr lang="en-US" altLang="zh-CN" sz="2000" dirty="0">
                <a:latin typeface="黑体" panose="02010609060101010101" charset="-122"/>
                <a:ea typeface="黑体" panose="02010609060101010101" charset="-122"/>
                <a:cs typeface="微软雅黑" panose="020B0503020204020204" pitchFamily="34" charset="-122"/>
              </a:rPr>
              <a:t>DNA</a:t>
            </a:r>
            <a:r>
              <a:rPr lang="zh-CN" altLang="en-US" sz="2000" dirty="0">
                <a:latin typeface="黑体" panose="02010609060101010101" charset="-122"/>
                <a:ea typeface="黑体" panose="02010609060101010101" charset="-122"/>
                <a:cs typeface="微软雅黑" panose="020B0503020204020204" pitchFamily="34" charset="-122"/>
              </a:rPr>
              <a:t>测序和解码，而</a:t>
            </a:r>
            <a:r>
              <a:rPr lang="en-US" altLang="zh-CN" sz="2000" dirty="0">
                <a:latin typeface="黑体" panose="02010609060101010101" charset="-122"/>
                <a:ea typeface="黑体" panose="02010609060101010101" charset="-122"/>
                <a:cs typeface="微软雅黑" panose="020B0503020204020204" pitchFamily="34" charset="-122"/>
              </a:rPr>
              <a:t>DNA</a:t>
            </a:r>
            <a:r>
              <a:rPr lang="zh-CN" altLang="en-US" sz="2000" dirty="0">
                <a:latin typeface="黑体" panose="02010609060101010101" charset="-122"/>
                <a:ea typeface="黑体" panose="02010609060101010101" charset="-122"/>
                <a:cs typeface="微软雅黑" panose="020B0503020204020204" pitchFamily="34" charset="-122"/>
              </a:rPr>
              <a:t>的合成和测序都需要花费一定的时间，并且碱基序列越长，合成和测序的时间也更长。不能像硬盘、磁带一样及时读取。</a:t>
            </a:r>
            <a:endParaRPr lang="zh-CN" altLang="en-US" sz="200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endParaRPr lang="zh-CN" altLang="en-US" sz="200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r>
              <a:rPr lang="zh-CN" altLang="en-US" sz="2000" dirty="0">
                <a:latin typeface="黑体" panose="02010609060101010101" charset="-122"/>
                <a:ea typeface="黑体" panose="02010609060101010101" charset="-122"/>
                <a:cs typeface="微软雅黑" panose="020B0503020204020204" pitchFamily="34" charset="-122"/>
              </a:rPr>
              <a:t>（</a:t>
            </a:r>
            <a:r>
              <a:rPr lang="en-US" altLang="zh-CN" sz="2000" dirty="0">
                <a:latin typeface="黑体" panose="02010609060101010101" charset="-122"/>
                <a:ea typeface="黑体" panose="02010609060101010101" charset="-122"/>
                <a:cs typeface="微软雅黑" panose="020B0503020204020204" pitchFamily="34" charset="-122"/>
              </a:rPr>
              <a:t>3</a:t>
            </a:r>
            <a:r>
              <a:rPr lang="zh-CN" altLang="en-US" sz="2000" dirty="0">
                <a:latin typeface="黑体" panose="02010609060101010101" charset="-122"/>
                <a:ea typeface="黑体" panose="02010609060101010101" charset="-122"/>
                <a:cs typeface="微软雅黑" panose="020B0503020204020204" pitchFamily="34" charset="-122"/>
              </a:rPr>
              <a:t>）技术难点多。</a:t>
            </a:r>
            <a:r>
              <a:rPr lang="en-US" altLang="zh-CN" sz="2000" dirty="0">
                <a:latin typeface="黑体" panose="02010609060101010101" charset="-122"/>
                <a:ea typeface="黑体" panose="02010609060101010101" charset="-122"/>
                <a:cs typeface="微软雅黑" panose="020B0503020204020204" pitchFamily="34" charset="-122"/>
              </a:rPr>
              <a:t>DNA</a:t>
            </a:r>
            <a:r>
              <a:rPr lang="zh-CN" altLang="en-US" sz="2000" dirty="0">
                <a:latin typeface="黑体" panose="02010609060101010101" charset="-122"/>
                <a:ea typeface="黑体" panose="02010609060101010101" charset="-122"/>
                <a:cs typeface="微软雅黑" panose="020B0503020204020204" pitchFamily="34" charset="-122"/>
              </a:rPr>
              <a:t>存储是一个多学科的交叉领域，涉及到计算机应用技术、合成生物学、生物信息学、化学、通信等学科。所以该前沿技术的最终实现要靠多学科的综合研究、综合技术的全面提升。</a:t>
            </a:r>
            <a:endParaRPr lang="zh-CN" altLang="en-US" sz="200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endParaRPr lang="zh-CN" altLang="en-US" sz="2000" spc="0" dirty="0">
              <a:latin typeface="黑体" panose="02010609060101010101" charset="-122"/>
              <a:ea typeface="黑体" panose="02010609060101010101" charset="-122"/>
              <a:cs typeface="微软雅黑" panose="020B0503020204020204" pitchFamily="34" charset="-122"/>
            </a:endParaRPr>
          </a:p>
          <a:p>
            <a:pPr marL="12700" algn="l" rtl="0" eaLnBrk="0">
              <a:lnSpc>
                <a:spcPct val="91000"/>
              </a:lnSpc>
            </a:pPr>
            <a:endParaRPr lang="en-US" altLang="zh-CN" sz="2000" spc="0" dirty="0">
              <a:latin typeface="黑体" panose="02010609060101010101" charset="-122"/>
              <a:ea typeface="黑体" panose="02010609060101010101"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Shape 12"/>
          <p:cNvSpPr/>
          <p:nvPr/>
        </p:nvSpPr>
        <p:spPr>
          <a:xfrm>
            <a:off x="114227" y="1100469"/>
            <a:ext cx="4320000" cy="4320000"/>
          </a:xfrm>
          <a:prstGeom prst="diamond">
            <a:avLst/>
          </a:prstGeom>
          <a:solidFill>
            <a:srgbClr val="1C2A5C"/>
          </a:solidFill>
          <a:effectLst>
            <a:reflection stA="0" endPos="65000" dist="50800" dir="5400000" sy="-100000" algn="bl" rotWithShape="0"/>
          </a:effectLst>
        </p:spPr>
        <p:txBody>
          <a:bodyPr/>
          <a:lstStyle/>
          <a:p>
            <a:endParaRPr lang="zh-CN" altLang="en-US"/>
          </a:p>
        </p:txBody>
      </p:sp>
      <p:sp>
        <p:nvSpPr>
          <p:cNvPr id="6" name="Shape 8"/>
          <p:cNvSpPr/>
          <p:nvPr/>
        </p:nvSpPr>
        <p:spPr>
          <a:xfrm>
            <a:off x="844160" y="1877314"/>
            <a:ext cx="2860134" cy="2766310"/>
          </a:xfrm>
          <a:custGeom>
            <a:avLst/>
            <a:gdLst/>
            <a:ahLst/>
            <a:cxnLst/>
            <a:rect l="l" t="t" r="r" b="b"/>
            <a:pathLst>
              <a:path w="1184631" h="1184631">
                <a:moveTo>
                  <a:pt x="593174" y="1186348"/>
                </a:moveTo>
                <a:lnTo>
                  <a:pt x="-6" y="593174"/>
                </a:lnTo>
                <a:lnTo>
                  <a:pt x="593174" y="-6"/>
                </a:lnTo>
                <a:lnTo>
                  <a:pt x="1186354" y="593174"/>
                </a:lnTo>
                <a:lnTo>
                  <a:pt x="593174" y="1186348"/>
                </a:lnTo>
                <a:close/>
              </a:path>
            </a:pathLst>
          </a:custGeom>
          <a:solidFill>
            <a:srgbClr val="2B6AAB"/>
          </a:solidFill>
        </p:spPr>
        <p:txBody>
          <a:bodyPr/>
          <a:lstStyle/>
          <a:p>
            <a:endParaRPr lang="zh-CN" altLang="en-US" dirty="0"/>
          </a:p>
        </p:txBody>
      </p:sp>
      <p:sp>
        <p:nvSpPr>
          <p:cNvPr id="7" name="Text 10"/>
          <p:cNvSpPr/>
          <p:nvPr/>
        </p:nvSpPr>
        <p:spPr>
          <a:xfrm>
            <a:off x="4442460" y="2685851"/>
            <a:ext cx="7706959" cy="964571"/>
          </a:xfrm>
          <a:prstGeom prst="rect">
            <a:avLst/>
          </a:prstGeom>
          <a:noFill/>
        </p:spPr>
        <p:txBody>
          <a:bodyPr wrap="square" lIns="66141" tIns="66141" rIns="66141" bIns="66141" rtlCol="0" anchor="t">
            <a:spAutoFit/>
          </a:bodyPr>
          <a:lstStyle/>
          <a:p>
            <a:pPr defTabSz="457200" eaLnBrk="1" fontAlgn="auto" hangingPunct="1">
              <a:spcBef>
                <a:spcPts val="0"/>
              </a:spcBef>
              <a:spcAft>
                <a:spcPts val="0"/>
              </a:spcAft>
              <a:defRPr/>
            </a:pPr>
            <a:r>
              <a:rPr lang="en-US" altLang="zh-CN" sz="5400" b="1" dirty="0">
                <a:solidFill>
                  <a:prstClr val="black"/>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DNA</a:t>
            </a:r>
            <a:r>
              <a:rPr lang="zh-CN" altLang="en-US" sz="5400" b="1" dirty="0">
                <a:solidFill>
                  <a:prstClr val="black"/>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约束编码的研究</a:t>
            </a:r>
            <a:endParaRPr kumimoji="0" lang="zh-CN" altLang="en-US" sz="540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9" name="文本框 8"/>
          <p:cNvSpPr txBox="1"/>
          <p:nvPr/>
        </p:nvSpPr>
        <p:spPr>
          <a:xfrm>
            <a:off x="1964062" y="2751190"/>
            <a:ext cx="620330" cy="1117093"/>
          </a:xfrm>
          <a:prstGeom prst="rect">
            <a:avLst/>
          </a:prstGeom>
          <a:noFill/>
        </p:spPr>
        <p:txBody>
          <a:bodyPr wrap="square" rtlCol="0">
            <a:spAutoFit/>
          </a:bodyPr>
          <a:lstStyle/>
          <a:p>
            <a:r>
              <a:rPr lang="en-US" altLang="zh-CN" sz="6600" dirty="0">
                <a:solidFill>
                  <a:schemeClr val="bg1"/>
                </a:solidFill>
              </a:rPr>
              <a:t>2</a:t>
            </a:r>
            <a:endParaRPr lang="zh-CN" altLang="en-US" sz="66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p:cNvSpPr txBox="1"/>
          <p:nvPr>
            <p:custDataLst>
              <p:tags r:id="rId3"/>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sp>
        <p:nvSpPr>
          <p:cNvPr id="6" name="文本框 5"/>
          <p:cNvSpPr txBox="1"/>
          <p:nvPr/>
        </p:nvSpPr>
        <p:spPr>
          <a:xfrm>
            <a:off x="3980815" y="2506980"/>
            <a:ext cx="4229735" cy="1383665"/>
          </a:xfrm>
          <a:prstGeom prst="rect">
            <a:avLst/>
          </a:prstGeom>
          <a:noFill/>
        </p:spPr>
        <p:txBody>
          <a:bodyPr wrap="square" rtlCol="0">
            <a:spAutoFit/>
          </a:bodyPr>
          <a:p>
            <a:r>
              <a:rPr lang="zh-CN" altLang="en-US" sz="2800"/>
              <a:t>什么是生物约束？</a:t>
            </a:r>
            <a:endParaRPr lang="zh-CN" altLang="en-US" sz="2800"/>
          </a:p>
          <a:p>
            <a:endParaRPr lang="zh-CN" altLang="en-US" sz="2800"/>
          </a:p>
          <a:p>
            <a:r>
              <a:rPr lang="zh-CN" altLang="en-US" sz="2800"/>
              <a:t>为什么要进行约束编码？</a:t>
            </a:r>
            <a:endParaRPr lang="zh-CN"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p:cNvSpPr txBox="1"/>
          <p:nvPr>
            <p:custDataLst>
              <p:tags r:id="rId3"/>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3810" y="951865"/>
            <a:ext cx="12149455" cy="26790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0"/>
          <p:cNvPicPr>
            <a:picLocks noChangeAspect="1"/>
          </p:cNvPicPr>
          <p:nvPr/>
        </p:nvPicPr>
        <p:blipFill>
          <a:blip r:embed="rId1"/>
          <a:srcRect b="35856"/>
          <a:stretch>
            <a:fillRect/>
          </a:stretch>
        </p:blipFill>
        <p:spPr>
          <a:xfrm>
            <a:off x="1396365" y="573405"/>
            <a:ext cx="9144000" cy="4397375"/>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p:cNvSpPr txBox="1"/>
          <p:nvPr>
            <p:custDataLst>
              <p:tags r:id="rId4"/>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sp>
        <p:nvSpPr>
          <p:cNvPr id="3" name="文本框 2"/>
          <p:cNvSpPr txBox="1"/>
          <p:nvPr/>
        </p:nvSpPr>
        <p:spPr>
          <a:xfrm>
            <a:off x="3936365" y="5089525"/>
            <a:ext cx="4064000" cy="1383665"/>
          </a:xfrm>
          <a:prstGeom prst="rect">
            <a:avLst/>
          </a:prstGeom>
          <a:noFill/>
        </p:spPr>
        <p:txBody>
          <a:bodyPr wrap="square" rtlCol="0">
            <a:spAutoFit/>
          </a:bodyPr>
          <a:p>
            <a:r>
              <a:rPr lang="zh-CN" altLang="en-US" sz="2800"/>
              <a:t>例：源数据：</a:t>
            </a:r>
            <a:r>
              <a:rPr lang="en-US" altLang="zh-CN" sz="2800"/>
              <a:t>x:0111123</a:t>
            </a:r>
            <a:endParaRPr lang="en-US" altLang="zh-CN" sz="2800"/>
          </a:p>
          <a:p>
            <a:endParaRPr lang="en-US" altLang="zh-CN" sz="2800"/>
          </a:p>
          <a:p>
            <a:pPr indent="457200"/>
            <a:r>
              <a:rPr lang="en-US" altLang="zh-CN" sz="2800"/>
              <a:t>   y=0100011</a:t>
            </a:r>
            <a:endParaRPr lang="en-US" altLang="zh-CN"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Shape 12"/>
          <p:cNvSpPr/>
          <p:nvPr/>
        </p:nvSpPr>
        <p:spPr>
          <a:xfrm>
            <a:off x="4608867" y="3183237"/>
            <a:ext cx="533497" cy="507993"/>
          </a:xfrm>
          <a:custGeom>
            <a:avLst/>
            <a:gdLst/>
            <a:ahLst/>
            <a:cxnLst/>
            <a:rect l="l" t="t" r="r" b="b"/>
            <a:pathLst>
              <a:path w="1184631" h="1184631">
                <a:moveTo>
                  <a:pt x="593174" y="1186348"/>
                </a:moveTo>
                <a:lnTo>
                  <a:pt x="-6" y="593174"/>
                </a:lnTo>
                <a:lnTo>
                  <a:pt x="593174" y="-6"/>
                </a:lnTo>
                <a:lnTo>
                  <a:pt x="1186354" y="593174"/>
                </a:lnTo>
                <a:lnTo>
                  <a:pt x="593174" y="1186348"/>
                </a:lnTo>
                <a:close/>
              </a:path>
            </a:pathLst>
          </a:custGeom>
          <a:solidFill>
            <a:srgbClr val="7DB1CD"/>
          </a:solidFill>
        </p:spPr>
        <p:txBody>
          <a:bodyPr/>
          <a:lstStyle/>
          <a:p>
            <a:endParaRPr lang="zh-CN" altLang="en-US"/>
          </a:p>
        </p:txBody>
      </p:sp>
      <p:sp>
        <p:nvSpPr>
          <p:cNvPr id="7" name="Shape 12"/>
          <p:cNvSpPr/>
          <p:nvPr/>
        </p:nvSpPr>
        <p:spPr>
          <a:xfrm>
            <a:off x="4608866" y="2555193"/>
            <a:ext cx="533497" cy="507993"/>
          </a:xfrm>
          <a:custGeom>
            <a:avLst/>
            <a:gdLst/>
            <a:ahLst/>
            <a:cxnLst/>
            <a:rect l="l" t="t" r="r" b="b"/>
            <a:pathLst>
              <a:path w="1184631" h="1184631">
                <a:moveTo>
                  <a:pt x="593174" y="1186348"/>
                </a:moveTo>
                <a:lnTo>
                  <a:pt x="-6" y="593174"/>
                </a:lnTo>
                <a:lnTo>
                  <a:pt x="593174" y="-6"/>
                </a:lnTo>
                <a:lnTo>
                  <a:pt x="1186354" y="593174"/>
                </a:lnTo>
                <a:lnTo>
                  <a:pt x="593174" y="1186348"/>
                </a:lnTo>
                <a:close/>
              </a:path>
            </a:pathLst>
          </a:custGeom>
          <a:solidFill>
            <a:srgbClr val="7DB1CD"/>
          </a:solidFill>
        </p:spPr>
        <p:txBody>
          <a:bodyPr/>
          <a:lstStyle/>
          <a:p>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6" name="Text 6"/>
          <p:cNvSpPr/>
          <p:nvPr/>
        </p:nvSpPr>
        <p:spPr>
          <a:xfrm>
            <a:off x="6908" y="745020"/>
            <a:ext cx="2588453" cy="848641"/>
          </a:xfrm>
          <a:prstGeom prst="rect">
            <a:avLst/>
          </a:prstGeom>
          <a:noFill/>
        </p:spPr>
        <p:txBody>
          <a:bodyPr wrap="square" lIns="66141" tIns="66141" rIns="66141" bIns="66141" rtlCol="0" anchor="t">
            <a:spAutoFit/>
          </a:bodyPr>
          <a:lstStyle/>
          <a:p>
            <a:pPr marL="0" marR="0" lvl="0" indent="0" algn="ctr" defTabSz="457200" rtl="0" eaLnBrk="1" fontAlgn="auto" latinLnBrk="0" hangingPunct="1">
              <a:lnSpc>
                <a:spcPct val="120000"/>
              </a:lnSpc>
              <a:spcBef>
                <a:spcPts val="260"/>
              </a:spcBef>
              <a:spcAft>
                <a:spcPts val="0"/>
              </a:spcAft>
              <a:buClrTx/>
              <a:buSzTx/>
              <a:buFontTx/>
              <a:buNone/>
              <a:defRPr/>
            </a:pPr>
            <a:r>
              <a:rPr kumimoji="0" lang="en-US" sz="4165" b="1" i="0" u="none" strike="noStrike" kern="1200" cap="none" spc="0" normalizeH="0" baseline="0" noProof="0" dirty="0">
                <a:ln>
                  <a:noFill/>
                </a:ln>
                <a:solidFill>
                  <a:srgbClr val="3B4761"/>
                </a:solidFill>
                <a:effectLst/>
                <a:uLnTx/>
                <a:uFillTx/>
                <a:latin typeface="思源黑体 CN Regular" pitchFamily="34" charset="0"/>
                <a:ea typeface="思源黑体 CN Regular" pitchFamily="34" charset="-122"/>
                <a:cs typeface="思源黑体 CN Regular" pitchFamily="34" charset="-120"/>
              </a:rPr>
              <a:t>目 录</a:t>
            </a:r>
            <a:endParaRPr kumimoji="0" lang="en-US" sz="208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hape 8"/>
          <p:cNvSpPr/>
          <p:nvPr/>
        </p:nvSpPr>
        <p:spPr>
          <a:xfrm>
            <a:off x="3786269" y="1101634"/>
            <a:ext cx="822601" cy="822601"/>
          </a:xfrm>
          <a:custGeom>
            <a:avLst/>
            <a:gdLst/>
            <a:ahLst/>
            <a:cxnLst/>
            <a:rect l="l" t="t" r="r" b="b"/>
            <a:pathLst>
              <a:path w="1184631" h="1184631">
                <a:moveTo>
                  <a:pt x="593174" y="1186348"/>
                </a:moveTo>
                <a:lnTo>
                  <a:pt x="-6" y="593174"/>
                </a:lnTo>
                <a:lnTo>
                  <a:pt x="593174" y="-6"/>
                </a:lnTo>
                <a:lnTo>
                  <a:pt x="1186354" y="593174"/>
                </a:lnTo>
                <a:lnTo>
                  <a:pt x="593174" y="1186348"/>
                </a:lnTo>
                <a:close/>
              </a:path>
            </a:pathLst>
          </a:custGeom>
          <a:solidFill>
            <a:srgbClr val="1C2A5C"/>
          </a:solidFill>
        </p:spPr>
        <p:txBody>
          <a:bodyPr/>
          <a:lstStyle/>
          <a:p>
            <a:endParaRPr lang="zh-CN" altLang="en-US"/>
          </a:p>
        </p:txBody>
      </p:sp>
      <p:sp>
        <p:nvSpPr>
          <p:cNvPr id="10" name="Text 9"/>
          <p:cNvSpPr/>
          <p:nvPr/>
        </p:nvSpPr>
        <p:spPr>
          <a:xfrm>
            <a:off x="3786269" y="1092470"/>
            <a:ext cx="822601" cy="822601"/>
          </a:xfrm>
          <a:prstGeom prst="rect">
            <a:avLst/>
          </a:prstGeom>
          <a:noFill/>
        </p:spPr>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sz="1875" b="1" dirty="0">
                <a:solidFill>
                  <a:srgbClr val="FFFFFF"/>
                </a:solidFill>
                <a:latin typeface="思源黑体 CN Regular" pitchFamily="34" charset="0"/>
                <a:ea typeface="思源黑体 CN Regular" pitchFamily="34" charset="-122"/>
              </a:rPr>
              <a:t>1</a:t>
            </a:r>
            <a:endParaRPr kumimoji="0" lang="en-US" sz="10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 10"/>
          <p:cNvSpPr/>
          <p:nvPr/>
        </p:nvSpPr>
        <p:spPr>
          <a:xfrm>
            <a:off x="4608870" y="1266006"/>
            <a:ext cx="3898213" cy="473075"/>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2220" b="1" dirty="0">
                <a:solidFill>
                  <a:prstClr val="black"/>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DNA</a:t>
            </a:r>
            <a:r>
              <a:rPr lang="zh-CN" altLang="en-US" sz="2220" b="1" dirty="0">
                <a:solidFill>
                  <a:prstClr val="black"/>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存储的</a:t>
            </a:r>
            <a:r>
              <a:rPr lang="zh-CN" altLang="en-US" sz="2220" b="1" dirty="0">
                <a:solidFill>
                  <a:prstClr val="black"/>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相关介绍</a:t>
            </a:r>
            <a:endParaRPr lang="zh-CN" altLang="en-US" sz="2220" b="1" dirty="0">
              <a:solidFill>
                <a:prstClr val="black"/>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4" name="Shape 12"/>
          <p:cNvSpPr/>
          <p:nvPr/>
        </p:nvSpPr>
        <p:spPr>
          <a:xfrm>
            <a:off x="4608870" y="1933399"/>
            <a:ext cx="533497" cy="507993"/>
          </a:xfrm>
          <a:custGeom>
            <a:avLst/>
            <a:gdLst/>
            <a:ahLst/>
            <a:cxnLst/>
            <a:rect l="l" t="t" r="r" b="b"/>
            <a:pathLst>
              <a:path w="1184631" h="1184631">
                <a:moveTo>
                  <a:pt x="593174" y="1186348"/>
                </a:moveTo>
                <a:lnTo>
                  <a:pt x="-6" y="593174"/>
                </a:lnTo>
                <a:lnTo>
                  <a:pt x="593174" y="-6"/>
                </a:lnTo>
                <a:lnTo>
                  <a:pt x="1186354" y="593174"/>
                </a:lnTo>
                <a:lnTo>
                  <a:pt x="593174" y="1186348"/>
                </a:lnTo>
                <a:close/>
              </a:path>
            </a:pathLst>
          </a:custGeom>
          <a:solidFill>
            <a:srgbClr val="7DB1CD"/>
          </a:solidFill>
        </p:spPr>
        <p:txBody>
          <a:bodyPr/>
          <a:lstStyle/>
          <a:p>
            <a:endParaRPr lang="zh-CN" altLang="en-US"/>
          </a:p>
        </p:txBody>
      </p:sp>
      <p:sp>
        <p:nvSpPr>
          <p:cNvPr id="15" name="Text 13"/>
          <p:cNvSpPr/>
          <p:nvPr/>
        </p:nvSpPr>
        <p:spPr>
          <a:xfrm>
            <a:off x="4464318" y="1764255"/>
            <a:ext cx="822599" cy="833270"/>
          </a:xfrm>
          <a:prstGeom prst="rect">
            <a:avLst/>
          </a:prstGeom>
          <a:noFill/>
        </p:spPr>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sz="1600" b="1" dirty="0">
                <a:solidFill>
                  <a:srgbClr val="FFFFFF"/>
                </a:solidFill>
                <a:latin typeface="思源黑体 CN Regular" pitchFamily="34" charset="0"/>
                <a:ea typeface="思源黑体 CN Regular" pitchFamily="34" charset="-122"/>
                <a:cs typeface="思源黑体 CN Regular" pitchFamily="34" charset="-120"/>
              </a:rPr>
              <a:t>1</a:t>
            </a:r>
            <a:r>
              <a:rPr kumimoji="0" lang="en-US" sz="1600" b="1" i="0" u="none" strike="noStrike" kern="1200" cap="none" spc="0" normalizeH="0" baseline="0" noProof="0" dirty="0">
                <a:ln>
                  <a:noFill/>
                </a:ln>
                <a:solidFill>
                  <a:srgbClr val="FFFFFF"/>
                </a:solidFill>
                <a:effectLst/>
                <a:uLnTx/>
                <a:uFillTx/>
                <a:latin typeface="思源黑体 CN Regular" pitchFamily="34" charset="0"/>
                <a:ea typeface="思源黑体 CN Regular" pitchFamily="34" charset="-122"/>
                <a:cs typeface="思源黑体 CN Regular" pitchFamily="34" charset="-120"/>
              </a:rPr>
              <a:t>.1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14"/>
          <p:cNvSpPr/>
          <p:nvPr/>
        </p:nvSpPr>
        <p:spPr>
          <a:xfrm>
            <a:off x="5142365" y="2641650"/>
            <a:ext cx="4188344" cy="379795"/>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rPr>
              <a:t>工作流程及原理</a:t>
            </a:r>
            <a:endParaRPr kumimoji="0" lang="zh-CN" altLang="en-US" sz="160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8" name="Shape 16"/>
          <p:cNvSpPr/>
          <p:nvPr/>
        </p:nvSpPr>
        <p:spPr>
          <a:xfrm>
            <a:off x="3786265" y="3811016"/>
            <a:ext cx="822601" cy="822601"/>
          </a:xfrm>
          <a:custGeom>
            <a:avLst/>
            <a:gdLst/>
            <a:ahLst/>
            <a:cxnLst/>
            <a:rect l="l" t="t" r="r" b="b"/>
            <a:pathLst>
              <a:path w="1184631" h="1184631">
                <a:moveTo>
                  <a:pt x="593174" y="1186348"/>
                </a:moveTo>
                <a:lnTo>
                  <a:pt x="-6" y="593174"/>
                </a:lnTo>
                <a:lnTo>
                  <a:pt x="593174" y="-6"/>
                </a:lnTo>
                <a:lnTo>
                  <a:pt x="1186354" y="593174"/>
                </a:lnTo>
                <a:lnTo>
                  <a:pt x="593174" y="1186348"/>
                </a:lnTo>
                <a:close/>
              </a:path>
            </a:pathLst>
          </a:custGeom>
          <a:solidFill>
            <a:srgbClr val="3B4761"/>
          </a:solidFill>
        </p:spPr>
        <p:txBody>
          <a:bodyPr/>
          <a:lstStyle/>
          <a:p>
            <a:endParaRPr lang="zh-CN" altLang="en-US"/>
          </a:p>
        </p:txBody>
      </p:sp>
      <p:sp>
        <p:nvSpPr>
          <p:cNvPr id="19" name="Text 17"/>
          <p:cNvSpPr/>
          <p:nvPr/>
        </p:nvSpPr>
        <p:spPr>
          <a:xfrm>
            <a:off x="3786265" y="3793790"/>
            <a:ext cx="822601" cy="822601"/>
          </a:xfrm>
          <a:prstGeom prst="rect">
            <a:avLst/>
          </a:prstGeom>
          <a:noFill/>
        </p:spPr>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sz="1875" b="1" dirty="0">
                <a:solidFill>
                  <a:schemeClr val="bg1"/>
                </a:solidFill>
                <a:latin typeface="思源黑体 CN Regular" pitchFamily="34" charset="0"/>
                <a:ea typeface="思源黑体 CN Regular" pitchFamily="34" charset="-122"/>
              </a:rPr>
              <a:t>2</a:t>
            </a:r>
            <a:endParaRPr kumimoji="0" lang="en-US" sz="104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0" name="Text 18"/>
          <p:cNvSpPr/>
          <p:nvPr/>
        </p:nvSpPr>
        <p:spPr>
          <a:xfrm>
            <a:off x="4737104" y="3977090"/>
            <a:ext cx="3641744" cy="473075"/>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22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rPr>
              <a:t>DNA</a:t>
            </a:r>
            <a:r>
              <a:rPr kumimoji="0" lang="zh-CN" altLang="en-US" sz="222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rPr>
              <a:t>约束编码的</a:t>
            </a:r>
            <a:r>
              <a:rPr kumimoji="0" lang="zh-CN" altLang="en-US" sz="222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rPr>
              <a:t>研究</a:t>
            </a:r>
            <a:endParaRPr kumimoji="0" lang="zh-CN" altLang="en-US" sz="222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1" name="Shape 20"/>
          <p:cNvSpPr/>
          <p:nvPr/>
        </p:nvSpPr>
        <p:spPr>
          <a:xfrm>
            <a:off x="4574635" y="4589794"/>
            <a:ext cx="605775" cy="596391"/>
          </a:xfrm>
          <a:custGeom>
            <a:avLst/>
            <a:gdLst/>
            <a:ahLst/>
            <a:cxnLst/>
            <a:rect l="l" t="t" r="r" b="b"/>
            <a:pathLst>
              <a:path w="1184631" h="1184631">
                <a:moveTo>
                  <a:pt x="593174" y="1186348"/>
                </a:moveTo>
                <a:lnTo>
                  <a:pt x="-6" y="593174"/>
                </a:lnTo>
                <a:lnTo>
                  <a:pt x="593174" y="-6"/>
                </a:lnTo>
                <a:lnTo>
                  <a:pt x="1186354" y="593174"/>
                </a:lnTo>
                <a:lnTo>
                  <a:pt x="593174" y="1186348"/>
                </a:lnTo>
                <a:close/>
              </a:path>
            </a:pathLst>
          </a:custGeom>
          <a:solidFill>
            <a:srgbClr val="7DB1CD"/>
          </a:solidFill>
        </p:spPr>
        <p:txBody>
          <a:bodyPr/>
          <a:lstStyle/>
          <a:p>
            <a:endParaRPr lang="zh-CN" altLang="en-US"/>
          </a:p>
        </p:txBody>
      </p:sp>
      <p:sp>
        <p:nvSpPr>
          <p:cNvPr id="22" name="Text 21"/>
          <p:cNvSpPr/>
          <p:nvPr/>
        </p:nvSpPr>
        <p:spPr>
          <a:xfrm>
            <a:off x="4464314" y="4490434"/>
            <a:ext cx="822601" cy="822601"/>
          </a:xfrm>
          <a:prstGeom prst="rect">
            <a:avLst/>
          </a:prstGeom>
          <a:noFill/>
        </p:spPr>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sz="1600" b="1" dirty="0">
                <a:solidFill>
                  <a:schemeClr val="bg1"/>
                </a:solidFill>
                <a:latin typeface="思源黑体 CN Regular" pitchFamily="34" charset="0"/>
                <a:ea typeface="思源黑体 CN Regular" pitchFamily="34" charset="-122"/>
              </a:rPr>
              <a:t>2</a:t>
            </a:r>
            <a:r>
              <a:rPr kumimoji="0" lang="en-US" sz="1600" b="1" i="0" u="none" strike="noStrike" kern="1200" cap="none" spc="0" normalizeH="0" baseline="0" noProof="0" dirty="0">
                <a:ln>
                  <a:noFill/>
                </a:ln>
                <a:solidFill>
                  <a:schemeClr val="bg1"/>
                </a:solidFill>
                <a:effectLst/>
                <a:uLnTx/>
                <a:uFillTx/>
                <a:latin typeface="思源黑体 CN Regular" pitchFamily="34" charset="0"/>
                <a:ea typeface="思源黑体 CN Regular" pitchFamily="34" charset="-122"/>
                <a:cs typeface="+mn-cs"/>
              </a:rPr>
              <a:t>.1</a:t>
            </a:r>
            <a:endPar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3" name="Text 22"/>
          <p:cNvSpPr/>
          <p:nvPr/>
        </p:nvSpPr>
        <p:spPr>
          <a:xfrm>
            <a:off x="5185611" y="4661339"/>
            <a:ext cx="2936337" cy="408136"/>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20000"/>
              </a:lnSpc>
              <a:spcBef>
                <a:spcPts val="260"/>
              </a:spcBef>
              <a:spcAft>
                <a:spcPts val="0"/>
              </a:spcAft>
              <a:buClrTx/>
              <a:buSzTx/>
              <a:buFontTx/>
              <a:buNone/>
              <a:defRPr/>
            </a:pPr>
            <a:r>
              <a:rPr lang="en-US" sz="1600" b="1" dirty="0">
                <a:solidFill>
                  <a:prstClr val="black"/>
                </a:solidFill>
                <a:latin typeface="Calibri" panose="020F0502020204030204"/>
                <a:ea typeface="阿里巴巴普惠体 B" panose="00020600040101010101" pitchFamily="18" charset="-122"/>
              </a:rPr>
              <a:t>R</a:t>
            </a:r>
            <a:r>
              <a:rPr lang="en-US" altLang="zh-CN" sz="1600" b="1" dirty="0">
                <a:solidFill>
                  <a:prstClr val="black"/>
                </a:solidFill>
                <a:latin typeface="Calibri" panose="020F0502020204030204"/>
                <a:ea typeface="阿里巴巴普惠体 B" panose="00020600040101010101" pitchFamily="18" charset="-122"/>
              </a:rPr>
              <a:t>un-length limited(RLL)</a:t>
            </a:r>
            <a:r>
              <a:rPr lang="zh-CN" altLang="en-US" sz="1600" b="1" dirty="0">
                <a:solidFill>
                  <a:prstClr val="black"/>
                </a:solidFill>
                <a:latin typeface="Calibri" panose="020F0502020204030204"/>
                <a:ea typeface="阿里巴巴普惠体 B" panose="00020600040101010101" pitchFamily="18" charset="-122"/>
              </a:rPr>
              <a:t>约束</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10"/>
          <p:cNvSpPr/>
          <p:nvPr/>
        </p:nvSpPr>
        <p:spPr>
          <a:xfrm>
            <a:off x="5142367" y="2016302"/>
            <a:ext cx="3898213" cy="379795"/>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rPr>
              <a:t>研究背景</a:t>
            </a:r>
            <a:endParaRPr kumimoji="0" lang="zh-CN" altLang="en-US" sz="160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5" name="Text 21"/>
          <p:cNvSpPr/>
          <p:nvPr/>
        </p:nvSpPr>
        <p:spPr>
          <a:xfrm>
            <a:off x="4464314" y="2407449"/>
            <a:ext cx="822601" cy="822601"/>
          </a:xfrm>
          <a:prstGeom prst="rect">
            <a:avLst/>
          </a:prstGeom>
          <a:noFill/>
        </p:spPr>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sz="1600" b="1" dirty="0">
                <a:solidFill>
                  <a:schemeClr val="bg1"/>
                </a:solidFill>
                <a:latin typeface="思源黑体 CN Regular" pitchFamily="34" charset="0"/>
                <a:ea typeface="思源黑体 CN Regular" pitchFamily="34" charset="-122"/>
                <a:cs typeface="思源黑体 CN Regular" pitchFamily="34" charset="-120"/>
              </a:rPr>
              <a:t>1</a:t>
            </a:r>
            <a:r>
              <a:rPr kumimoji="0" lang="en-US" sz="1600" b="1" i="0" u="none" strike="noStrike" kern="1200" cap="none" spc="0" normalizeH="0" baseline="0" noProof="0" dirty="0">
                <a:ln>
                  <a:noFill/>
                </a:ln>
                <a:solidFill>
                  <a:schemeClr val="bg1"/>
                </a:solidFill>
                <a:effectLst/>
                <a:uLnTx/>
                <a:uFillTx/>
                <a:latin typeface="思源黑体 CN Regular" pitchFamily="34" charset="0"/>
                <a:ea typeface="思源黑体 CN Regular" pitchFamily="34" charset="-122"/>
                <a:cs typeface="思源黑体 CN Regular" pitchFamily="34" charset="-120"/>
              </a:rPr>
              <a:t>.2</a:t>
            </a:r>
            <a:endPar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7" name="Text 21"/>
          <p:cNvSpPr/>
          <p:nvPr/>
        </p:nvSpPr>
        <p:spPr>
          <a:xfrm>
            <a:off x="4464314" y="3051511"/>
            <a:ext cx="822601" cy="822601"/>
          </a:xfrm>
          <a:prstGeom prst="rect">
            <a:avLst/>
          </a:prstGeom>
          <a:noFill/>
        </p:spPr>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sz="1600" b="1" dirty="0">
                <a:solidFill>
                  <a:schemeClr val="bg1"/>
                </a:solidFill>
                <a:latin typeface="思源黑体 CN Regular" pitchFamily="34" charset="0"/>
                <a:ea typeface="思源黑体 CN Regular" pitchFamily="34" charset="-122"/>
                <a:cs typeface="思源黑体 CN Regular" pitchFamily="34" charset="-120"/>
              </a:rPr>
              <a:t>1</a:t>
            </a:r>
            <a:r>
              <a:rPr kumimoji="0" lang="en-US" sz="1600" b="1" i="0" u="none" strike="noStrike" kern="1200" cap="none" spc="0" normalizeH="0" baseline="0" noProof="0" dirty="0">
                <a:ln>
                  <a:noFill/>
                </a:ln>
                <a:solidFill>
                  <a:schemeClr val="bg1"/>
                </a:solidFill>
                <a:effectLst/>
                <a:uLnTx/>
                <a:uFillTx/>
                <a:latin typeface="思源黑体 CN Regular" pitchFamily="34" charset="0"/>
                <a:ea typeface="思源黑体 CN Regular" pitchFamily="34" charset="-122"/>
                <a:cs typeface="思源黑体 CN Regular" pitchFamily="34" charset="-120"/>
              </a:rPr>
              <a:t>.3</a:t>
            </a:r>
            <a:endPar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28" name="Shape 20"/>
          <p:cNvSpPr/>
          <p:nvPr/>
        </p:nvSpPr>
        <p:spPr>
          <a:xfrm>
            <a:off x="4572726" y="5359549"/>
            <a:ext cx="605775" cy="596391"/>
          </a:xfrm>
          <a:custGeom>
            <a:avLst/>
            <a:gdLst/>
            <a:ahLst/>
            <a:cxnLst/>
            <a:rect l="l" t="t" r="r" b="b"/>
            <a:pathLst>
              <a:path w="1184631" h="1184631">
                <a:moveTo>
                  <a:pt x="593174" y="1186348"/>
                </a:moveTo>
                <a:lnTo>
                  <a:pt x="-6" y="593174"/>
                </a:lnTo>
                <a:lnTo>
                  <a:pt x="593174" y="-6"/>
                </a:lnTo>
                <a:lnTo>
                  <a:pt x="1186354" y="593174"/>
                </a:lnTo>
                <a:lnTo>
                  <a:pt x="593174" y="1186348"/>
                </a:lnTo>
                <a:close/>
              </a:path>
            </a:pathLst>
          </a:custGeom>
          <a:solidFill>
            <a:srgbClr val="7DB1CD"/>
          </a:solidFill>
        </p:spPr>
        <p:txBody>
          <a:bodyPr/>
          <a:lstStyle/>
          <a:p>
            <a:endParaRPr lang="zh-CN" altLang="en-US"/>
          </a:p>
        </p:txBody>
      </p:sp>
      <p:sp>
        <p:nvSpPr>
          <p:cNvPr id="29" name="Text 21"/>
          <p:cNvSpPr/>
          <p:nvPr/>
        </p:nvSpPr>
        <p:spPr>
          <a:xfrm>
            <a:off x="4464314" y="5280001"/>
            <a:ext cx="822601" cy="822601"/>
          </a:xfrm>
          <a:prstGeom prst="rect">
            <a:avLst/>
          </a:prstGeom>
          <a:noFill/>
        </p:spPr>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sz="1600" b="1" dirty="0">
                <a:solidFill>
                  <a:schemeClr val="bg1"/>
                </a:solidFill>
                <a:latin typeface="思源黑体 CN Regular" pitchFamily="34" charset="0"/>
                <a:ea typeface="思源黑体 CN Regular" pitchFamily="34" charset="-122"/>
              </a:rPr>
              <a:t>2</a:t>
            </a:r>
            <a:r>
              <a:rPr kumimoji="0" lang="en-US" sz="1600" b="1" i="0" u="none" strike="noStrike" kern="1200" cap="none" spc="0" normalizeH="0" baseline="0" noProof="0" dirty="0">
                <a:ln>
                  <a:noFill/>
                </a:ln>
                <a:solidFill>
                  <a:schemeClr val="bg1"/>
                </a:solidFill>
                <a:effectLst/>
                <a:uLnTx/>
                <a:uFillTx/>
                <a:latin typeface="思源黑体 CN Regular" pitchFamily="34" charset="0"/>
                <a:ea typeface="思源黑体 CN Regular" pitchFamily="34" charset="-122"/>
                <a:cs typeface="+mn-cs"/>
              </a:rPr>
              <a:t>.2</a:t>
            </a:r>
            <a:endPar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30" name="Text 22"/>
          <p:cNvSpPr/>
          <p:nvPr/>
        </p:nvSpPr>
        <p:spPr>
          <a:xfrm>
            <a:off x="5185611" y="5442821"/>
            <a:ext cx="2936337" cy="408136"/>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20000"/>
              </a:lnSpc>
              <a:spcBef>
                <a:spcPts val="260"/>
              </a:spcBef>
              <a:spcAft>
                <a:spcPts val="0"/>
              </a:spcAft>
              <a:buClrTx/>
              <a:buSzTx/>
              <a:buFontTx/>
              <a:buNone/>
              <a:defRPr/>
            </a:pPr>
            <a:r>
              <a:rPr lang="en-US" sz="1600" b="1" dirty="0">
                <a:solidFill>
                  <a:prstClr val="black"/>
                </a:solidFill>
                <a:latin typeface="Calibri" panose="020F0502020204030204"/>
                <a:ea typeface="阿里巴巴普惠体 B" panose="00020600040101010101" pitchFamily="18" charset="-122"/>
              </a:rPr>
              <a:t>GC</a:t>
            </a:r>
            <a:r>
              <a:rPr lang="en-US" altLang="zh-CN" sz="1600" b="1" dirty="0">
                <a:solidFill>
                  <a:prstClr val="black"/>
                </a:solidFill>
                <a:latin typeface="Calibri" panose="020F0502020204030204"/>
                <a:ea typeface="阿里巴巴普惠体 B" panose="00020600040101010101" pitchFamily="18" charset="-122"/>
              </a:rPr>
              <a:t>-content</a:t>
            </a:r>
            <a:r>
              <a:rPr lang="zh-CN" altLang="en-US" sz="1600" b="1" dirty="0">
                <a:solidFill>
                  <a:prstClr val="black"/>
                </a:solidFill>
                <a:latin typeface="Calibri" panose="020F0502020204030204"/>
                <a:ea typeface="阿里巴巴普惠体 B" panose="00020600040101010101" pitchFamily="18" charset="-122"/>
              </a:rPr>
              <a:t>约束</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Text 14"/>
          <p:cNvSpPr/>
          <p:nvPr/>
        </p:nvSpPr>
        <p:spPr>
          <a:xfrm>
            <a:off x="5142364" y="3264251"/>
            <a:ext cx="4188344" cy="379795"/>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1600" b="1" dirty="0">
                <a:solidFill>
                  <a:prstClr val="black"/>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DNA</a:t>
            </a:r>
            <a:r>
              <a:rPr lang="zh-CN" altLang="en-US" sz="1600" b="1" dirty="0">
                <a:solidFill>
                  <a:prstClr val="black"/>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存储的优势以及所面临问题</a:t>
            </a:r>
            <a:endParaRPr kumimoji="0" lang="zh-CN" altLang="en-US" sz="1600" b="1" i="0" u="none" strike="noStrike" kern="1200" cap="none" spc="0" normalizeH="0" baseline="0" noProof="0" dirty="0">
              <a:ln>
                <a:noFill/>
              </a:ln>
              <a:solidFill>
                <a:prstClr val="black"/>
              </a:solidFill>
              <a:effectLst/>
              <a:uLnTx/>
              <a:uFillTx/>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
          <p:cNvPicPr>
            <a:picLocks noChangeAspect="1"/>
          </p:cNvPicPr>
          <p:nvPr/>
        </p:nvPicPr>
        <p:blipFill>
          <a:blip r:embed="rId1"/>
          <a:stretch>
            <a:fillRect/>
          </a:stretch>
        </p:blipFill>
        <p:spPr>
          <a:xfrm>
            <a:off x="1396365" y="563245"/>
            <a:ext cx="9144000" cy="685546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p:cNvSpPr txBox="1"/>
          <p:nvPr>
            <p:custDataLst>
              <p:tags r:id="rId4"/>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2"/>
          <p:cNvPicPr>
            <a:picLocks noChangeAspect="1"/>
          </p:cNvPicPr>
          <p:nvPr/>
        </p:nvPicPr>
        <p:blipFill>
          <a:blip r:embed="rId1"/>
          <a:stretch>
            <a:fillRect/>
          </a:stretch>
        </p:blipFill>
        <p:spPr>
          <a:xfrm>
            <a:off x="1396365" y="573405"/>
            <a:ext cx="9144000" cy="685546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p:cNvSpPr txBox="1"/>
          <p:nvPr>
            <p:custDataLst>
              <p:tags r:id="rId4"/>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3"/>
          <p:cNvPicPr>
            <a:picLocks noChangeAspect="1"/>
          </p:cNvPicPr>
          <p:nvPr/>
        </p:nvPicPr>
        <p:blipFill>
          <a:blip r:embed="rId1"/>
          <a:srcRect l="1889" t="22805"/>
          <a:stretch>
            <a:fillRect/>
          </a:stretch>
        </p:blipFill>
        <p:spPr>
          <a:xfrm>
            <a:off x="1569085" y="806450"/>
            <a:ext cx="8971280" cy="529209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p:cNvSpPr txBox="1"/>
          <p:nvPr>
            <p:custDataLst>
              <p:tags r:id="rId4"/>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6"/>
          <p:cNvPicPr>
            <a:picLocks noChangeAspect="1"/>
          </p:cNvPicPr>
          <p:nvPr/>
        </p:nvPicPr>
        <p:blipFill>
          <a:blip r:embed="rId1"/>
          <a:stretch>
            <a:fillRect/>
          </a:stretch>
        </p:blipFill>
        <p:spPr>
          <a:xfrm>
            <a:off x="1396365" y="597535"/>
            <a:ext cx="9144000" cy="685546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p:cNvSpPr txBox="1"/>
          <p:nvPr>
            <p:custDataLst>
              <p:tags r:id="rId4"/>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2"/>
          <p:cNvPicPr>
            <a:picLocks noChangeAspect="1"/>
          </p:cNvPicPr>
          <p:nvPr/>
        </p:nvPicPr>
        <p:blipFill>
          <a:blip r:embed="rId1"/>
          <a:stretch>
            <a:fillRect/>
          </a:stretch>
        </p:blipFill>
        <p:spPr>
          <a:xfrm>
            <a:off x="1396365" y="582295"/>
            <a:ext cx="9144000" cy="685546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 name="文本框 3"/>
          <p:cNvSpPr txBox="1"/>
          <p:nvPr>
            <p:custDataLst>
              <p:tags r:id="rId4"/>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7" name="文本框 62"/>
          <p:cNvSpPr txBox="1">
            <a:spLocks noChangeArrowheads="1"/>
          </p:cNvSpPr>
          <p:nvPr/>
        </p:nvSpPr>
        <p:spPr bwMode="auto">
          <a:xfrm>
            <a:off x="1622006" y="2458074"/>
            <a:ext cx="9125057"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6600" b="1" dirty="0">
                <a:solidFill>
                  <a:schemeClr val="accent6">
                    <a:lumMod val="75000"/>
                  </a:schemeClr>
                </a:solidFill>
              </a:rPr>
              <a:t>谢谢！</a:t>
            </a:r>
            <a:endParaRPr lang="zh-CN" altLang="en-US" sz="6600" b="1" dirty="0">
              <a:solidFill>
                <a:schemeClr val="accent6">
                  <a:lumMod val="75000"/>
                </a:schemeClr>
              </a:solidFill>
            </a:endParaRPr>
          </a:p>
        </p:txBody>
      </p:sp>
      <p:sp>
        <p:nvSpPr>
          <p:cNvPr id="22" name="矩形 21"/>
          <p:cNvSpPr/>
          <p:nvPr/>
        </p:nvSpPr>
        <p:spPr>
          <a:xfrm>
            <a:off x="1303369" y="2389418"/>
            <a:ext cx="9677400" cy="211455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矩形 22"/>
          <p:cNvSpPr/>
          <p:nvPr/>
        </p:nvSpPr>
        <p:spPr>
          <a:xfrm>
            <a:off x="10664063" y="4183246"/>
            <a:ext cx="476250" cy="47625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矩形 23"/>
          <p:cNvSpPr/>
          <p:nvPr/>
        </p:nvSpPr>
        <p:spPr>
          <a:xfrm>
            <a:off x="10395776" y="3954646"/>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5" name="矩形 24"/>
          <p:cNvSpPr/>
          <p:nvPr/>
        </p:nvSpPr>
        <p:spPr>
          <a:xfrm>
            <a:off x="1066038" y="2179821"/>
            <a:ext cx="474663" cy="47466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矩形 25"/>
          <p:cNvSpPr/>
          <p:nvPr/>
        </p:nvSpPr>
        <p:spPr>
          <a:xfrm>
            <a:off x="1218438" y="2332221"/>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8" name="图片 6"/>
          <p:cNvPicPr>
            <a:picLocks noChangeAspect="1" noChangeArrowheads="1"/>
          </p:cNvPicPr>
          <p:nvPr/>
        </p:nvPicPr>
        <p:blipFill>
          <a:blip r:embed="rId3"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12"/>
          <p:cNvSpPr/>
          <p:nvPr/>
        </p:nvSpPr>
        <p:spPr>
          <a:xfrm>
            <a:off x="114227" y="1100469"/>
            <a:ext cx="4320000" cy="4320000"/>
          </a:xfrm>
          <a:prstGeom prst="diamond">
            <a:avLst/>
          </a:prstGeom>
          <a:solidFill>
            <a:srgbClr val="1C2A5C"/>
          </a:solidFill>
          <a:effectLst>
            <a:reflection stA="0" endPos="65000" dist="50800" dir="5400000" sy="-100000" algn="bl" rotWithShape="0"/>
          </a:effectLst>
        </p:spPr>
        <p:txBody>
          <a:bodyPr/>
          <a:lstStyle/>
          <a:p>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6" name="Shape 8"/>
          <p:cNvSpPr/>
          <p:nvPr/>
        </p:nvSpPr>
        <p:spPr>
          <a:xfrm>
            <a:off x="844160" y="1877314"/>
            <a:ext cx="2860134" cy="2766310"/>
          </a:xfrm>
          <a:custGeom>
            <a:avLst/>
            <a:gdLst/>
            <a:ahLst/>
            <a:cxnLst/>
            <a:rect l="l" t="t" r="r" b="b"/>
            <a:pathLst>
              <a:path w="1184631" h="1184631">
                <a:moveTo>
                  <a:pt x="593174" y="1186348"/>
                </a:moveTo>
                <a:lnTo>
                  <a:pt x="-6" y="593174"/>
                </a:lnTo>
                <a:lnTo>
                  <a:pt x="593174" y="-6"/>
                </a:lnTo>
                <a:lnTo>
                  <a:pt x="1186354" y="593174"/>
                </a:lnTo>
                <a:lnTo>
                  <a:pt x="593174" y="1186348"/>
                </a:lnTo>
                <a:close/>
              </a:path>
            </a:pathLst>
          </a:custGeom>
          <a:solidFill>
            <a:srgbClr val="2B6AAB"/>
          </a:solidFill>
        </p:spPr>
        <p:txBody>
          <a:bodyPr/>
          <a:lstStyle/>
          <a:p>
            <a:endParaRPr lang="zh-CN" altLang="en-US" dirty="0"/>
          </a:p>
        </p:txBody>
      </p:sp>
      <p:sp>
        <p:nvSpPr>
          <p:cNvPr id="7" name="Text 10"/>
          <p:cNvSpPr/>
          <p:nvPr/>
        </p:nvSpPr>
        <p:spPr>
          <a:xfrm>
            <a:off x="5060272" y="2685851"/>
            <a:ext cx="6287567" cy="964571"/>
          </a:xfrm>
          <a:prstGeom prst="rect">
            <a:avLst/>
          </a:prstGeom>
          <a:noFill/>
        </p:spPr>
        <p:txBody>
          <a:bodyPr wrap="square" lIns="66141" tIns="66141" rIns="66141" bIns="66141" rtlCol="0" anchor="t">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sz="5400" b="1" dirty="0">
                <a:solidFill>
                  <a:prstClr val="black"/>
                </a:solidFill>
                <a:latin typeface="黑体" panose="02010609060101010101" charset="-122"/>
                <a:ea typeface="黑体" panose="02010609060101010101" charset="-122"/>
                <a:cs typeface="阿里巴巴普惠体 B" panose="00020600040101010101" pitchFamily="18" charset="-122"/>
              </a:rPr>
              <a:t>DNA</a:t>
            </a:r>
            <a:r>
              <a:rPr lang="zh-CN" altLang="en-US" sz="5400" b="1" dirty="0">
                <a:solidFill>
                  <a:prstClr val="black"/>
                </a:solidFill>
                <a:latin typeface="黑体" panose="02010609060101010101" charset="-122"/>
                <a:ea typeface="黑体" panose="02010609060101010101" charset="-122"/>
                <a:cs typeface="阿里巴巴普惠体 B" panose="00020600040101010101" pitchFamily="18" charset="-122"/>
              </a:rPr>
              <a:t>储存的相关介绍</a:t>
            </a:r>
            <a:endParaRPr kumimoji="0" lang="zh-CN" altLang="en-US" sz="5400" b="1" i="0" u="none" strike="noStrike" kern="1200" cap="none" spc="0" normalizeH="0" baseline="0" noProof="0" dirty="0">
              <a:ln>
                <a:noFill/>
              </a:ln>
              <a:solidFill>
                <a:prstClr val="black"/>
              </a:solidFill>
              <a:effectLst/>
              <a:uLnTx/>
              <a:uFillTx/>
              <a:latin typeface="黑体" panose="02010609060101010101" charset="-122"/>
              <a:ea typeface="黑体" panose="02010609060101010101" charset="-122"/>
              <a:cs typeface="阿里巴巴普惠体 B" panose="00020600040101010101" pitchFamily="18" charset="-122"/>
            </a:endParaRPr>
          </a:p>
        </p:txBody>
      </p:sp>
      <p:sp>
        <p:nvSpPr>
          <p:cNvPr id="9" name="文本框 8"/>
          <p:cNvSpPr txBox="1"/>
          <p:nvPr/>
        </p:nvSpPr>
        <p:spPr>
          <a:xfrm>
            <a:off x="1964062" y="2751190"/>
            <a:ext cx="620330" cy="1117093"/>
          </a:xfrm>
          <a:prstGeom prst="rect">
            <a:avLst/>
          </a:prstGeom>
          <a:noFill/>
        </p:spPr>
        <p:txBody>
          <a:bodyPr wrap="square" rtlCol="0">
            <a:spAutoFit/>
          </a:bodyPr>
          <a:lstStyle/>
          <a:p>
            <a:r>
              <a:rPr lang="en-US" altLang="zh-CN" sz="6600" dirty="0">
                <a:solidFill>
                  <a:schemeClr val="bg1"/>
                </a:solidFill>
              </a:rPr>
              <a:t>1</a:t>
            </a:r>
            <a:endParaRPr lang="zh-CN" altLang="en-US" sz="6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Text 3"/>
          <p:cNvSpPr/>
          <p:nvPr/>
        </p:nvSpPr>
        <p:spPr>
          <a:xfrm>
            <a:off x="45958" y="780556"/>
            <a:ext cx="8114037" cy="870585"/>
          </a:xfrm>
          <a:prstGeom prst="rect">
            <a:avLst/>
          </a:prstGeom>
          <a:noFill/>
        </p:spPr>
        <p:txBody>
          <a:bodyPr wrap="square" lIns="66141" tIns="66141" rIns="66141" bIns="66141" rtlCol="0" anchor="t">
            <a:spAutoFit/>
          </a:bodyPr>
          <a:lstStyle/>
          <a:p>
            <a:pPr>
              <a:lnSpc>
                <a:spcPct val="120000"/>
              </a:lnSpc>
              <a:spcBef>
                <a:spcPts val="260"/>
              </a:spcBef>
            </a:pPr>
            <a:r>
              <a:rPr lang="en-US" sz="4000" b="1" dirty="0">
                <a:latin typeface="黑体" panose="02010609060101010101" charset="-122"/>
                <a:ea typeface="黑体" panose="02010609060101010101" charset="-122"/>
              </a:rPr>
              <a:t>1.1</a:t>
            </a:r>
            <a:r>
              <a:rPr lang="zh-CN" altLang="en-US" sz="4000" b="1" dirty="0">
                <a:latin typeface="黑体" panose="02010609060101010101" charset="-122"/>
                <a:ea typeface="黑体" panose="02010609060101010101" charset="-122"/>
              </a:rPr>
              <a:t>研究背景</a:t>
            </a:r>
            <a:endParaRPr lang="zh-CN" altLang="en-US" sz="4000" b="1" dirty="0">
              <a:latin typeface="黑体" panose="02010609060101010101" charset="-122"/>
              <a:ea typeface="黑体" panose="02010609060101010101" charset="-122"/>
            </a:endParaRPr>
          </a:p>
        </p:txBody>
      </p:sp>
      <p:sp>
        <p:nvSpPr>
          <p:cNvPr id="4" name="文本框 3"/>
          <p:cNvSpPr txBox="1"/>
          <p:nvPr>
            <p:custDataLst>
              <p:tags r:id="rId3"/>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sp>
        <p:nvSpPr>
          <p:cNvPr id="6" name="文本框 5"/>
          <p:cNvSpPr txBox="1"/>
          <p:nvPr/>
        </p:nvSpPr>
        <p:spPr>
          <a:xfrm>
            <a:off x="768985" y="1671955"/>
            <a:ext cx="11082020" cy="460375"/>
          </a:xfrm>
          <a:prstGeom prst="rect">
            <a:avLst/>
          </a:prstGeom>
          <a:noFill/>
        </p:spPr>
        <p:txBody>
          <a:bodyPr wrap="square" rtlCol="0">
            <a:spAutoFit/>
          </a:bodyPr>
          <a:p>
            <a:r>
              <a:rPr lang="zh-CN" altLang="en-US" sz="2400" dirty="0">
                <a:latin typeface="+mn-ea"/>
              </a:rPr>
              <a:t>根据目前的数据扩张趋势，预计到2025年全球数据量将达到175</a:t>
            </a:r>
            <a:r>
              <a:rPr lang="en-US" altLang="zh-CN" sz="2400" dirty="0">
                <a:latin typeface="+mn-ea"/>
              </a:rPr>
              <a:t>ZB</a:t>
            </a:r>
            <a:r>
              <a:rPr lang="zh-CN" altLang="en-US" sz="2400" dirty="0">
                <a:latin typeface="+mn-ea"/>
              </a:rPr>
              <a:t>。</a:t>
            </a:r>
            <a:endParaRPr lang="zh-CN" altLang="en-US" sz="2400" dirty="0">
              <a:latin typeface="+mn-ea"/>
            </a:endParaRPr>
          </a:p>
        </p:txBody>
      </p:sp>
      <p:pic>
        <p:nvPicPr>
          <p:cNvPr id="7" name="图片 6"/>
          <p:cNvPicPr>
            <a:picLocks noChangeAspect="1"/>
          </p:cNvPicPr>
          <p:nvPr/>
        </p:nvPicPr>
        <p:blipFill>
          <a:blip r:embed="rId4"/>
          <a:stretch>
            <a:fillRect/>
          </a:stretch>
        </p:blipFill>
        <p:spPr>
          <a:xfrm>
            <a:off x="3206115" y="2567940"/>
            <a:ext cx="5525135" cy="1593215"/>
          </a:xfrm>
          <a:prstGeom prst="rect">
            <a:avLst/>
          </a:prstGeom>
        </p:spPr>
      </p:pic>
      <p:sp>
        <p:nvSpPr>
          <p:cNvPr id="9" name="文本框 8"/>
          <p:cNvSpPr txBox="1"/>
          <p:nvPr/>
        </p:nvSpPr>
        <p:spPr>
          <a:xfrm>
            <a:off x="768985" y="4547870"/>
            <a:ext cx="10654030" cy="460375"/>
          </a:xfrm>
          <a:prstGeom prst="rect">
            <a:avLst/>
          </a:prstGeom>
          <a:noFill/>
        </p:spPr>
        <p:txBody>
          <a:bodyPr wrap="square" rtlCol="0">
            <a:spAutoFit/>
          </a:bodyPr>
          <a:p>
            <a:r>
              <a:rPr lang="zh-CN" altLang="en-US" sz="2400" dirty="0">
                <a:latin typeface="+mn-ea"/>
              </a:rPr>
              <a:t>随着数据量继续快速增长，主流存储设备的容量难以跟上数据增长的速度。</a:t>
            </a:r>
            <a:endParaRPr lang="zh-CN" altLang="en-US" sz="2400" dirty="0">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文本框 1"/>
          <p:cNvSpPr txBox="1"/>
          <p:nvPr/>
        </p:nvSpPr>
        <p:spPr>
          <a:xfrm>
            <a:off x="74645" y="759493"/>
            <a:ext cx="7078980" cy="706755"/>
          </a:xfrm>
          <a:prstGeom prst="rect">
            <a:avLst/>
          </a:prstGeom>
          <a:noFill/>
        </p:spPr>
        <p:txBody>
          <a:bodyPr wrap="none" rtlCol="0">
            <a:spAutoFit/>
          </a:bodyPr>
          <a:p>
            <a:r>
              <a:rPr lang="en-US" sz="4000" b="1" dirty="0">
                <a:latin typeface="黑体" panose="02010609060101010101" charset="-122"/>
                <a:ea typeface="黑体" panose="02010609060101010101" charset="-122"/>
              </a:rPr>
              <a:t>DNA</a:t>
            </a:r>
            <a:r>
              <a:rPr lang="zh-CN" altLang="en-US" sz="4000" b="1" dirty="0">
                <a:latin typeface="黑体" panose="02010609060101010101" charset="-122"/>
                <a:ea typeface="黑体" panose="02010609060101010101" charset="-122"/>
              </a:rPr>
              <a:t>为什么</a:t>
            </a:r>
            <a:r>
              <a:rPr lang="zh-CN" altLang="en-US" sz="4000" b="1" dirty="0">
                <a:latin typeface="黑体" panose="02010609060101010101" charset="-122"/>
                <a:ea typeface="黑体" panose="02010609060101010101" charset="-122"/>
              </a:rPr>
              <a:t>能够作为存储介质？</a:t>
            </a:r>
            <a:endParaRPr lang="zh-CN" altLang="en-US" sz="4000" b="1" dirty="0">
              <a:latin typeface="黑体" panose="02010609060101010101" charset="-122"/>
              <a:ea typeface="黑体" panose="02010609060101010101" charset="-122"/>
            </a:endParaRPr>
          </a:p>
        </p:txBody>
      </p:sp>
      <p:sp>
        <p:nvSpPr>
          <p:cNvPr id="4" name="文本框 3"/>
          <p:cNvSpPr txBox="1"/>
          <p:nvPr/>
        </p:nvSpPr>
        <p:spPr>
          <a:xfrm>
            <a:off x="1191895" y="2404110"/>
            <a:ext cx="9808210" cy="2676525"/>
          </a:xfrm>
          <a:prstGeom prst="rect">
            <a:avLst/>
          </a:prstGeom>
          <a:noFill/>
        </p:spPr>
        <p:txBody>
          <a:bodyPr wrap="square" rtlCol="0">
            <a:spAutoFit/>
          </a:bodyPr>
          <a:p>
            <a:r>
              <a:rPr lang="zh-CN" altLang="en-US" sz="2800"/>
              <a:t>它表现出更</a:t>
            </a:r>
            <a:r>
              <a:rPr lang="zh-CN" altLang="en-US" sz="2800"/>
              <a:t>好的稳定性。</a:t>
            </a:r>
            <a:br>
              <a:rPr lang="zh-CN" altLang="en-US" sz="2800"/>
            </a:br>
            <a:br>
              <a:rPr lang="zh-CN" altLang="en-US" sz="2800"/>
            </a:br>
            <a:r>
              <a:rPr lang="zh-CN" altLang="en-US" sz="2800"/>
              <a:t>DNA具有更高的复制保真度。</a:t>
            </a:r>
            <a:endParaRPr lang="zh-CN" altLang="en-US" sz="2800"/>
          </a:p>
          <a:p>
            <a:endParaRPr lang="zh-CN" altLang="en-US" sz="2800"/>
          </a:p>
          <a:p>
            <a:r>
              <a:rPr lang="zh-CN" altLang="en-US" sz="2800"/>
              <a:t>DNA由四种不同的核苷酸组成，可以以可编程的方式组合，提供携带大量遗传信息。</a:t>
            </a:r>
            <a:endParaRPr lang="zh-C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Text 3"/>
          <p:cNvSpPr/>
          <p:nvPr/>
        </p:nvSpPr>
        <p:spPr>
          <a:xfrm>
            <a:off x="45958" y="780556"/>
            <a:ext cx="8114037" cy="774134"/>
          </a:xfrm>
          <a:prstGeom prst="rect">
            <a:avLst/>
          </a:prstGeom>
          <a:noFill/>
        </p:spPr>
        <p:txBody>
          <a:bodyPr wrap="square" lIns="66141" tIns="66141" rIns="66141" bIns="66141" rtlCol="0" anchor="t">
            <a:spAutoFit/>
          </a:bodyPr>
          <a:lstStyle/>
          <a:p>
            <a:pPr>
              <a:lnSpc>
                <a:spcPct val="120000"/>
              </a:lnSpc>
              <a:spcBef>
                <a:spcPts val="260"/>
              </a:spcBef>
            </a:pPr>
            <a:r>
              <a:rPr lang="en-US" sz="4000" b="1" dirty="0">
                <a:latin typeface="黑体" panose="02010609060101010101" charset="-122"/>
                <a:ea typeface="黑体" panose="02010609060101010101" charset="-122"/>
              </a:rPr>
              <a:t>1.2</a:t>
            </a:r>
            <a:r>
              <a:rPr lang="zh-CN" altLang="en-US" sz="4000" b="1" dirty="0">
                <a:latin typeface="黑体" panose="02010609060101010101" charset="-122"/>
                <a:ea typeface="黑体" panose="02010609060101010101" charset="-122"/>
              </a:rPr>
              <a:t>整体工作流程</a:t>
            </a:r>
            <a:endParaRPr lang="en-US" sz="4000" b="1" dirty="0">
              <a:latin typeface="黑体" panose="02010609060101010101" charset="-122"/>
              <a:ea typeface="黑体" panose="02010609060101010101" charset="-122"/>
            </a:endParaRPr>
          </a:p>
        </p:txBody>
      </p:sp>
      <p:sp>
        <p:nvSpPr>
          <p:cNvPr id="4" name="文本框 3"/>
          <p:cNvSpPr txBox="1"/>
          <p:nvPr>
            <p:custDataLst>
              <p:tags r:id="rId3"/>
            </p:custDataLst>
          </p:nvPr>
        </p:nvSpPr>
        <p:spPr>
          <a:xfrm>
            <a:off x="32399" y="1705984"/>
            <a:ext cx="11871722" cy="430887"/>
          </a:xfrm>
          <a:prstGeom prst="rect">
            <a:avLst/>
          </a:prstGeom>
          <a:noFill/>
        </p:spPr>
        <p:txBody>
          <a:bodyPr wrap="square" rtlCol="0">
            <a:spAutoFit/>
          </a:bodyPr>
          <a:lstStyle/>
          <a:p>
            <a:endParaRPr lang="zh-CN" altLang="en-US" sz="2200" dirty="0">
              <a:latin typeface="黑体" panose="02010609060101010101" charset="-122"/>
              <a:ea typeface="黑体" panose="02010609060101010101" charset="-122"/>
            </a:endParaRPr>
          </a:p>
        </p:txBody>
      </p:sp>
      <p:pic>
        <p:nvPicPr>
          <p:cNvPr id="14" name="图片 13"/>
          <p:cNvPicPr>
            <a:picLocks noChangeAspect="1"/>
          </p:cNvPicPr>
          <p:nvPr/>
        </p:nvPicPr>
        <p:blipFill>
          <a:blip r:embed="rId4"/>
          <a:stretch>
            <a:fillRect/>
          </a:stretch>
        </p:blipFill>
        <p:spPr>
          <a:xfrm>
            <a:off x="1805835" y="1504270"/>
            <a:ext cx="8324850" cy="4171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4" name="文本框 13"/>
          <p:cNvSpPr txBox="1"/>
          <p:nvPr/>
        </p:nvSpPr>
        <p:spPr>
          <a:xfrm>
            <a:off x="74645" y="759493"/>
            <a:ext cx="3791423" cy="707886"/>
          </a:xfrm>
          <a:prstGeom prst="rect">
            <a:avLst/>
          </a:prstGeom>
          <a:noFill/>
        </p:spPr>
        <p:txBody>
          <a:bodyPr wrap="none" rtlCol="0">
            <a:spAutoFit/>
          </a:bodyPr>
          <a:lstStyle/>
          <a:p>
            <a:r>
              <a:rPr lang="en-US" altLang="zh-CN" sz="4000" b="1" dirty="0">
                <a:latin typeface="黑体" panose="02010609060101010101" charset="-122"/>
                <a:ea typeface="黑体" panose="02010609060101010101" charset="-122"/>
              </a:rPr>
              <a:t>Step1:</a:t>
            </a:r>
            <a:r>
              <a:rPr lang="zh-CN" altLang="en-US" sz="4000" b="1" dirty="0">
                <a:latin typeface="黑体" panose="02010609060101010101" charset="-122"/>
                <a:ea typeface="黑体" panose="02010609060101010101" charset="-122"/>
              </a:rPr>
              <a:t>数据压缩</a:t>
            </a:r>
            <a:endParaRPr lang="zh-CN" altLang="en-US" sz="4000" b="1" dirty="0"/>
          </a:p>
        </p:txBody>
      </p:sp>
      <p:sp>
        <p:nvSpPr>
          <p:cNvPr id="23" name="文本框 22"/>
          <p:cNvSpPr txBox="1"/>
          <p:nvPr>
            <p:custDataLst>
              <p:tags r:id="rId3"/>
            </p:custDataLst>
          </p:nvPr>
        </p:nvSpPr>
        <p:spPr>
          <a:xfrm>
            <a:off x="221509" y="1646370"/>
            <a:ext cx="11833779" cy="769441"/>
          </a:xfrm>
          <a:prstGeom prst="rect">
            <a:avLst/>
          </a:prstGeom>
          <a:noFill/>
        </p:spPr>
        <p:txBody>
          <a:bodyPr wrap="square" rtlCol="0">
            <a:spAutoFit/>
          </a:bodyPr>
          <a:lstStyle/>
          <a:p>
            <a:r>
              <a:rPr lang="zh-CN" altLang="en-US" sz="2200" dirty="0">
                <a:latin typeface="黑体" panose="02010609060101010101" charset="-122"/>
                <a:ea typeface="黑体" panose="02010609060101010101" charset="-122"/>
              </a:rPr>
              <a:t>为了最大化地利用</a:t>
            </a:r>
            <a:r>
              <a:rPr lang="en-US" altLang="zh-CN" sz="2200" dirty="0">
                <a:latin typeface="黑体" panose="02010609060101010101" charset="-122"/>
                <a:ea typeface="黑体" panose="02010609060101010101" charset="-122"/>
              </a:rPr>
              <a:t>DNA</a:t>
            </a:r>
            <a:r>
              <a:rPr lang="zh-CN" altLang="en-US" sz="2200" dirty="0">
                <a:latin typeface="黑体" panose="02010609060101010101" charset="-122"/>
                <a:ea typeface="黑体" panose="02010609060101010101" charset="-122"/>
              </a:rPr>
              <a:t>存储空间，将信息存入</a:t>
            </a:r>
            <a:r>
              <a:rPr lang="en-US" altLang="zh-CN" sz="2200" dirty="0">
                <a:latin typeface="黑体" panose="02010609060101010101" charset="-122"/>
                <a:ea typeface="黑体" panose="02010609060101010101" charset="-122"/>
              </a:rPr>
              <a:t>DNA</a:t>
            </a:r>
            <a:r>
              <a:rPr lang="zh-CN" altLang="en-US" sz="2200" dirty="0">
                <a:latin typeface="黑体" panose="02010609060101010101" charset="-122"/>
                <a:ea typeface="黑体" panose="02010609060101010101" charset="-122"/>
              </a:rPr>
              <a:t>前须对信息去除冗余以达到压缩的目的。在</a:t>
            </a:r>
            <a:r>
              <a:rPr lang="en-US" altLang="zh-CN" sz="2200" dirty="0">
                <a:latin typeface="黑体" panose="02010609060101010101" charset="-122"/>
                <a:ea typeface="黑体" panose="02010609060101010101" charset="-122"/>
              </a:rPr>
              <a:t>DNA</a:t>
            </a:r>
            <a:r>
              <a:rPr lang="zh-CN" altLang="en-US" sz="2200" dirty="0">
                <a:latin typeface="黑体" panose="02010609060101010101" charset="-122"/>
                <a:ea typeface="黑体" panose="02010609060101010101" charset="-122"/>
              </a:rPr>
              <a:t>编码中，常见的压缩方法有哈夫曼编码、</a:t>
            </a:r>
            <a:r>
              <a:rPr lang="en-US" altLang="zh-CN" sz="2200" dirty="0">
                <a:latin typeface="黑体" panose="02010609060101010101" charset="-122"/>
                <a:ea typeface="黑体" panose="02010609060101010101" charset="-122"/>
              </a:rPr>
              <a:t>LZMA</a:t>
            </a:r>
            <a:r>
              <a:rPr lang="zh-CN" altLang="en-US" sz="2200" dirty="0">
                <a:latin typeface="黑体" panose="02010609060101010101" charset="-122"/>
                <a:ea typeface="黑体" panose="02010609060101010101" charset="-122"/>
              </a:rPr>
              <a:t>等。</a:t>
            </a:r>
            <a:endParaRPr lang="zh-CN" altLang="en-US" sz="2200" dirty="0"/>
          </a:p>
        </p:txBody>
      </p:sp>
      <p:sp>
        <p:nvSpPr>
          <p:cNvPr id="2" name="文本框 1"/>
          <p:cNvSpPr txBox="1"/>
          <p:nvPr/>
        </p:nvSpPr>
        <p:spPr>
          <a:xfrm>
            <a:off x="74644" y="2830889"/>
            <a:ext cx="2762295" cy="707886"/>
          </a:xfrm>
          <a:prstGeom prst="rect">
            <a:avLst/>
          </a:prstGeom>
          <a:noFill/>
        </p:spPr>
        <p:txBody>
          <a:bodyPr wrap="none" rtlCol="0">
            <a:spAutoFit/>
          </a:bodyPr>
          <a:lstStyle/>
          <a:p>
            <a:r>
              <a:rPr lang="en-US" altLang="zh-CN" sz="4000" b="1" dirty="0">
                <a:latin typeface="黑体" panose="02010609060101010101" charset="-122"/>
                <a:ea typeface="黑体" panose="02010609060101010101" charset="-122"/>
              </a:rPr>
              <a:t>Step2:</a:t>
            </a:r>
            <a:r>
              <a:rPr lang="zh-CN" altLang="en-US" sz="4000" b="1" dirty="0">
                <a:latin typeface="黑体" panose="02010609060101010101" charset="-122"/>
                <a:ea typeface="黑体" panose="02010609060101010101" charset="-122"/>
              </a:rPr>
              <a:t>编码</a:t>
            </a:r>
            <a:endParaRPr lang="zh-CN" altLang="en-US" sz="4000" b="1" dirty="0"/>
          </a:p>
        </p:txBody>
      </p:sp>
      <p:sp>
        <p:nvSpPr>
          <p:cNvPr id="4" name="文本框 3"/>
          <p:cNvSpPr txBox="1"/>
          <p:nvPr>
            <p:custDataLst>
              <p:tags r:id="rId4"/>
            </p:custDataLst>
          </p:nvPr>
        </p:nvSpPr>
        <p:spPr>
          <a:xfrm>
            <a:off x="74644" y="3658732"/>
            <a:ext cx="11833779" cy="1198880"/>
          </a:xfrm>
          <a:prstGeom prst="rect">
            <a:avLst/>
          </a:prstGeom>
          <a:noFill/>
        </p:spPr>
        <p:txBody>
          <a:bodyPr wrap="square" rtlCol="0">
            <a:spAutoFit/>
          </a:bodyPr>
          <a:lstStyle/>
          <a:p>
            <a:r>
              <a:rPr lang="zh-CN" altLang="en-US" sz="2400" dirty="0">
                <a:latin typeface="+mn-ea"/>
              </a:rPr>
              <a:t>二进制信息与</a:t>
            </a:r>
            <a:r>
              <a:rPr lang="en-US" altLang="zh-CN" sz="2400" dirty="0">
                <a:latin typeface="+mn-ea"/>
              </a:rPr>
              <a:t>DNA</a:t>
            </a:r>
            <a:r>
              <a:rPr lang="zh-CN" altLang="en-US" sz="2400" dirty="0">
                <a:latin typeface="+mn-ea"/>
              </a:rPr>
              <a:t>碱基序列相互转换，是实现数字信息与生物技术衔接的最核心步骤。常用的方法有：直接转换法（二进制模式、三进制模式、四进制模式）；喷泉码；阴阳码等。</a:t>
            </a:r>
            <a:endParaRPr lang="en-US" altLang="zh-CN" sz="2400"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056" y="1023088"/>
            <a:ext cx="6412364" cy="2026940"/>
          </a:xfrm>
          <a:prstGeom prst="rect">
            <a:avLst/>
          </a:prstGeom>
        </p:spPr>
      </p:pic>
      <p:pic>
        <p:nvPicPr>
          <p:cNvPr id="14" name="图片 13"/>
          <p:cNvPicPr>
            <a:picLocks noChangeAspect="1"/>
          </p:cNvPicPr>
          <p:nvPr/>
        </p:nvPicPr>
        <p:blipFill>
          <a:blip r:embed="rId4"/>
          <a:stretch>
            <a:fillRect/>
          </a:stretch>
        </p:blipFill>
        <p:spPr>
          <a:xfrm>
            <a:off x="3556045" y="3582888"/>
            <a:ext cx="4514850" cy="1981200"/>
          </a:xfrm>
          <a:prstGeom prst="rect">
            <a:avLst/>
          </a:prstGeom>
        </p:spPr>
      </p:pic>
      <p:sp>
        <p:nvSpPr>
          <p:cNvPr id="15" name="文本框 14"/>
          <p:cNvSpPr txBox="1"/>
          <p:nvPr/>
        </p:nvSpPr>
        <p:spPr>
          <a:xfrm>
            <a:off x="5206982" y="3275111"/>
            <a:ext cx="1082348" cy="307777"/>
          </a:xfrm>
          <a:prstGeom prst="rect">
            <a:avLst/>
          </a:prstGeom>
          <a:noFill/>
        </p:spPr>
        <p:txBody>
          <a:bodyPr wrap="none" rtlCol="0">
            <a:spAutoFit/>
          </a:bodyPr>
          <a:lstStyle/>
          <a:p>
            <a:r>
              <a:rPr lang="zh-CN" altLang="en-US" sz="1400" b="1" dirty="0"/>
              <a:t>直接转换法</a:t>
            </a:r>
            <a:endParaRPr lang="zh-CN" altLang="en-US" sz="1400" b="1" dirty="0"/>
          </a:p>
        </p:txBody>
      </p:sp>
      <p:sp>
        <p:nvSpPr>
          <p:cNvPr id="17" name="文本框 16"/>
          <p:cNvSpPr txBox="1"/>
          <p:nvPr/>
        </p:nvSpPr>
        <p:spPr>
          <a:xfrm>
            <a:off x="5386518" y="5623675"/>
            <a:ext cx="723275" cy="307777"/>
          </a:xfrm>
          <a:prstGeom prst="rect">
            <a:avLst/>
          </a:prstGeom>
          <a:noFill/>
        </p:spPr>
        <p:txBody>
          <a:bodyPr wrap="none" rtlCol="0">
            <a:spAutoFit/>
          </a:bodyPr>
          <a:lstStyle/>
          <a:p>
            <a:r>
              <a:rPr lang="zh-CN" altLang="en-US" sz="1400" b="1" dirty="0"/>
              <a:t>喷泉码</a:t>
            </a:r>
            <a:endParaRPr lang="zh-CN" altLang="en-US" sz="1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Text 3"/>
          <p:cNvSpPr/>
          <p:nvPr/>
        </p:nvSpPr>
        <p:spPr>
          <a:xfrm>
            <a:off x="198493" y="759493"/>
            <a:ext cx="8114037" cy="774134"/>
          </a:xfrm>
          <a:prstGeom prst="rect">
            <a:avLst/>
          </a:prstGeom>
          <a:noFill/>
        </p:spPr>
        <p:txBody>
          <a:bodyPr wrap="square" lIns="66141" tIns="66141" rIns="66141" bIns="66141" rtlCol="0" anchor="t">
            <a:spAutoFit/>
          </a:bodyPr>
          <a:lstStyle/>
          <a:p>
            <a:pPr>
              <a:lnSpc>
                <a:spcPct val="120000"/>
              </a:lnSpc>
              <a:spcBef>
                <a:spcPts val="260"/>
              </a:spcBef>
            </a:pPr>
            <a:r>
              <a:rPr lang="en-US" altLang="zh-CN" sz="4000" b="1" dirty="0">
                <a:latin typeface="黑体" panose="02010609060101010101" charset="-122"/>
                <a:ea typeface="黑体" panose="02010609060101010101" charset="-122"/>
              </a:rPr>
              <a:t>Step3:DNA</a:t>
            </a:r>
            <a:r>
              <a:rPr lang="zh-CN" altLang="en-US" sz="4000" b="1" dirty="0">
                <a:latin typeface="黑体" panose="02010609060101010101" charset="-122"/>
                <a:ea typeface="黑体" panose="02010609060101010101" charset="-122"/>
              </a:rPr>
              <a:t>合成（数据写入）</a:t>
            </a:r>
            <a:endParaRPr lang="en-US" sz="4000" b="1" dirty="0">
              <a:latin typeface="黑体" panose="02010609060101010101" charset="-122"/>
              <a:ea typeface="黑体" panose="02010609060101010101" charset="-122"/>
            </a:endParaRPr>
          </a:p>
        </p:txBody>
      </p:sp>
      <p:sp>
        <p:nvSpPr>
          <p:cNvPr id="4" name="文本框 3"/>
          <p:cNvSpPr txBox="1"/>
          <p:nvPr/>
        </p:nvSpPr>
        <p:spPr>
          <a:xfrm>
            <a:off x="74443" y="1874707"/>
            <a:ext cx="11719560" cy="3785652"/>
          </a:xfrm>
          <a:prstGeom prst="rect">
            <a:avLst/>
          </a:prstGeom>
          <a:noFill/>
          <a:ln w="9525">
            <a:noFill/>
          </a:ln>
        </p:spPr>
        <p:txBody>
          <a:bodyPr wrap="square">
            <a:spAutoFit/>
          </a:bodyPr>
          <a:lstStyle/>
          <a:p>
            <a:pPr indent="0"/>
            <a:r>
              <a:rPr lang="zh-CN" altLang="en-US" sz="2400" dirty="0"/>
              <a:t>       目前，主流的 </a:t>
            </a:r>
            <a:r>
              <a:rPr lang="en-US" altLang="zh-CN" sz="2400" dirty="0"/>
              <a:t>DNA </a:t>
            </a:r>
            <a:r>
              <a:rPr lang="zh-CN" altLang="en-US" sz="2400" dirty="0"/>
              <a:t>合成方法包括 化学合成和生物合成两大类。 其中，化学合成技术相对成熟，以上世纪八十年代发展的</a:t>
            </a:r>
            <a:r>
              <a:rPr lang="zh-CN" altLang="en-US" sz="2400" dirty="0">
                <a:solidFill>
                  <a:srgbClr val="FF0000"/>
                </a:solidFill>
              </a:rPr>
              <a:t>固相亚磷酰胺三酯法</a:t>
            </a:r>
            <a:r>
              <a:rPr lang="zh-CN" altLang="en-US" sz="2400" dirty="0"/>
              <a:t>为代表。目前基于化学合成 </a:t>
            </a:r>
            <a:r>
              <a:rPr lang="en-US" altLang="zh-CN" sz="2400" dirty="0"/>
              <a:t>DNA </a:t>
            </a:r>
            <a:r>
              <a:rPr lang="zh-CN" altLang="en-US" sz="2400" dirty="0"/>
              <a:t>的新兴技术和工具还在陆续面世，例如电化学芯片合成法、微流体系统、数字光刻技术和基于分选原理的高通量合成技术等，特别是</a:t>
            </a:r>
            <a:r>
              <a:rPr lang="zh-CN" altLang="en-US" sz="2400" dirty="0">
                <a:solidFill>
                  <a:srgbClr val="FF0000"/>
                </a:solidFill>
              </a:rPr>
              <a:t>微阵列（芯片）</a:t>
            </a:r>
            <a:r>
              <a:rPr lang="en-US" altLang="zh-CN" sz="2400" dirty="0">
                <a:solidFill>
                  <a:srgbClr val="FF0000"/>
                </a:solidFill>
              </a:rPr>
              <a:t>DNA </a:t>
            </a:r>
            <a:r>
              <a:rPr lang="zh-CN" altLang="en-US" sz="2400" dirty="0">
                <a:solidFill>
                  <a:srgbClr val="FF0000"/>
                </a:solidFill>
              </a:rPr>
              <a:t>合成</a:t>
            </a:r>
            <a:r>
              <a:rPr lang="zh-CN" altLang="en-US" sz="2400" dirty="0"/>
              <a:t>可</a:t>
            </a:r>
            <a:r>
              <a:rPr lang="zh-CN" altLang="en-US" sz="2400" dirty="0">
                <a:solidFill>
                  <a:srgbClr val="FF0000"/>
                </a:solidFill>
              </a:rPr>
              <a:t>实现高通量</a:t>
            </a:r>
            <a:r>
              <a:rPr lang="zh-CN" altLang="en-US" sz="2400" dirty="0"/>
              <a:t>。基于微软和华盛顿大学的研究成果，目前合成密度能达到 </a:t>
            </a:r>
            <a:r>
              <a:rPr lang="en-US" altLang="zh-CN" sz="2400" dirty="0"/>
              <a:t>2500 </a:t>
            </a:r>
            <a:r>
              <a:rPr lang="zh-CN" altLang="en-US" sz="2400" dirty="0"/>
              <a:t>万 </a:t>
            </a:r>
            <a:r>
              <a:rPr lang="en-US" altLang="zh-CN" sz="2400" dirty="0"/>
              <a:t>/ </a:t>
            </a:r>
            <a:r>
              <a:rPr lang="zh-CN" altLang="en-US" sz="2400" dirty="0"/>
              <a:t>每平方厘米，并且有两个数量级的增长潜力。以</a:t>
            </a:r>
            <a:r>
              <a:rPr lang="zh-CN" altLang="en-US" sz="2400" dirty="0">
                <a:solidFill>
                  <a:srgbClr val="FF0000"/>
                </a:solidFill>
              </a:rPr>
              <a:t>酶促合成</a:t>
            </a:r>
            <a:r>
              <a:rPr lang="zh-CN" altLang="en-US" sz="2400" dirty="0"/>
              <a:t>为代表的生物合成技术开始于 </a:t>
            </a:r>
            <a:r>
              <a:rPr lang="en-US" altLang="zh-CN" sz="2400" dirty="0"/>
              <a:t>2010 </a:t>
            </a:r>
            <a:r>
              <a:rPr lang="zh-CN" altLang="en-US" sz="2400" dirty="0"/>
              <a:t>年中期，目前相关技术尚未成熟，未进入商业市场，未来的发展前景较大。酶促合成技术可只使用水性试剂，产生更少的副产品，因此更具有可持续性；其次，酶促合成反应可以通过加速合成实现更高的通量并增加聚合物的长度，从而提高数据密度，降低存储成本。</a:t>
            </a:r>
            <a:endParaRPr lang="zh-CN" sz="2200" b="0" dirty="0">
              <a:latin typeface="Calibri" panose="020F050202020403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47b230fc-5e61-4521-aa75-0e96432caa31"/>
  <p:tag name="COMMONDATA" val="eyJoZGlkIjoiMWRiYTMxNGE0YzRkOWUwNDhlMzk1MjkwYTdmMzM2MzgifQ=="/>
  <p:tag name="commondata" val="eyJoZGlkIjoiOTNiYjRmMWFiOGZhNDZmNmIwNTM2YzFiNTEwZTk5Mj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3">
          <a:schemeClr val="accent6"/>
        </a:lnRef>
        <a:fillRef idx="0">
          <a:schemeClr val="accent6"/>
        </a:fillRef>
        <a:effectRef idx="2">
          <a:schemeClr val="accent6"/>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4108</Words>
  <Application>WPS 演示</Application>
  <PresentationFormat>宽屏</PresentationFormat>
  <Paragraphs>234</Paragraphs>
  <Slides>25</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微软雅黑</vt:lpstr>
      <vt:lpstr>Calibri</vt:lpstr>
      <vt:lpstr>Times New Roman</vt:lpstr>
      <vt:lpstr>思源黑体 CN Regular</vt:lpstr>
      <vt:lpstr>黑体</vt:lpstr>
      <vt:lpstr>思源黑体 CN Regular</vt:lpstr>
      <vt:lpstr>思源黑体 CN Regular</vt:lpstr>
      <vt:lpstr>Calibri</vt:lpstr>
      <vt:lpstr>阿里巴巴普惠体 B</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第一PPT</dc:description>
  <cp:lastModifiedBy>凌兮</cp:lastModifiedBy>
  <cp:revision>413</cp:revision>
  <dcterms:created xsi:type="dcterms:W3CDTF">2016-01-15T03:19:00Z</dcterms:created>
  <dcterms:modified xsi:type="dcterms:W3CDTF">2024-04-25T11:35:22Z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F828653A848249389EB688FAD0489DE3</vt:lpwstr>
  </property>
</Properties>
</file>