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319" r:id="rId2"/>
    <p:sldId id="371" r:id="rId3"/>
    <p:sldId id="361" r:id="rId4"/>
    <p:sldId id="360" r:id="rId5"/>
    <p:sldId id="362" r:id="rId6"/>
    <p:sldId id="363" r:id="rId7"/>
    <p:sldId id="364" r:id="rId8"/>
    <p:sldId id="365" r:id="rId9"/>
    <p:sldId id="366" r:id="rId10"/>
    <p:sldId id="367" r:id="rId11"/>
    <p:sldId id="370" r:id="rId12"/>
    <p:sldId id="368" r:id="rId13"/>
    <p:sldId id="369" r:id="rId14"/>
    <p:sldId id="452" r:id="rId15"/>
    <p:sldId id="418" r:id="rId16"/>
    <p:sldId id="453" r:id="rId17"/>
    <p:sldId id="419" r:id="rId18"/>
    <p:sldId id="420" r:id="rId19"/>
    <p:sldId id="421" r:id="rId20"/>
    <p:sldId id="422" r:id="rId21"/>
    <p:sldId id="423" r:id="rId22"/>
    <p:sldId id="424" r:id="rId23"/>
    <p:sldId id="425" r:id="rId24"/>
    <p:sldId id="426" r:id="rId25"/>
    <p:sldId id="427" r:id="rId26"/>
    <p:sldId id="429" r:id="rId27"/>
    <p:sldId id="428" r:id="rId28"/>
    <p:sldId id="430" r:id="rId29"/>
    <p:sldId id="456" r:id="rId30"/>
    <p:sldId id="431" r:id="rId31"/>
    <p:sldId id="450" r:id="rId32"/>
    <p:sldId id="458" r:id="rId33"/>
    <p:sldId id="433" r:id="rId34"/>
    <p:sldId id="434" r:id="rId35"/>
    <p:sldId id="437" r:id="rId36"/>
    <p:sldId id="454" r:id="rId37"/>
    <p:sldId id="455" r:id="rId38"/>
    <p:sldId id="410" r:id="rId39"/>
    <p:sldId id="404" r:id="rId40"/>
    <p:sldId id="411" r:id="rId41"/>
    <p:sldId id="405" r:id="rId42"/>
    <p:sldId id="416" r:id="rId43"/>
    <p:sldId id="406" r:id="rId44"/>
    <p:sldId id="412" r:id="rId45"/>
    <p:sldId id="457" r:id="rId46"/>
    <p:sldId id="407" r:id="rId47"/>
    <p:sldId id="408" r:id="rId48"/>
    <p:sldId id="320" r:id="rId49"/>
  </p:sldIdLst>
  <p:sldSz cx="9144000" cy="6858000" type="screen4x3"/>
  <p:notesSz cx="6858000" cy="9144000"/>
  <p:defaultTextStyle>
    <a:defPPr>
      <a:defRPr lang="zh-CN"/>
    </a:defPPr>
    <a:lvl1pPr algn="l" rtl="0" eaLnBrk="0" fontAlgn="base" hangingPunct="0">
      <a:spcBef>
        <a:spcPct val="0"/>
      </a:spcBef>
      <a:spcAft>
        <a:spcPct val="0"/>
      </a:spcAft>
      <a:defRPr i="1" kern="1200">
        <a:solidFill>
          <a:schemeClr val="tx1"/>
        </a:solidFill>
        <a:latin typeface="Arial" pitchFamily="34" charset="0"/>
        <a:ea typeface="华文细黑" pitchFamily="2" charset="-122"/>
        <a:cs typeface="+mn-cs"/>
      </a:defRPr>
    </a:lvl1pPr>
    <a:lvl2pPr marL="457200" algn="l" rtl="0" eaLnBrk="0" fontAlgn="base" hangingPunct="0">
      <a:spcBef>
        <a:spcPct val="0"/>
      </a:spcBef>
      <a:spcAft>
        <a:spcPct val="0"/>
      </a:spcAft>
      <a:defRPr i="1" kern="1200">
        <a:solidFill>
          <a:schemeClr val="tx1"/>
        </a:solidFill>
        <a:latin typeface="Arial" pitchFamily="34" charset="0"/>
        <a:ea typeface="华文细黑" pitchFamily="2" charset="-122"/>
        <a:cs typeface="+mn-cs"/>
      </a:defRPr>
    </a:lvl2pPr>
    <a:lvl3pPr marL="914400" algn="l" rtl="0" eaLnBrk="0" fontAlgn="base" hangingPunct="0">
      <a:spcBef>
        <a:spcPct val="0"/>
      </a:spcBef>
      <a:spcAft>
        <a:spcPct val="0"/>
      </a:spcAft>
      <a:defRPr i="1" kern="1200">
        <a:solidFill>
          <a:schemeClr val="tx1"/>
        </a:solidFill>
        <a:latin typeface="Arial" pitchFamily="34" charset="0"/>
        <a:ea typeface="华文细黑" pitchFamily="2" charset="-122"/>
        <a:cs typeface="+mn-cs"/>
      </a:defRPr>
    </a:lvl3pPr>
    <a:lvl4pPr marL="1371600" algn="l" rtl="0" eaLnBrk="0" fontAlgn="base" hangingPunct="0">
      <a:spcBef>
        <a:spcPct val="0"/>
      </a:spcBef>
      <a:spcAft>
        <a:spcPct val="0"/>
      </a:spcAft>
      <a:defRPr i="1" kern="1200">
        <a:solidFill>
          <a:schemeClr val="tx1"/>
        </a:solidFill>
        <a:latin typeface="Arial" pitchFamily="34" charset="0"/>
        <a:ea typeface="华文细黑" pitchFamily="2" charset="-122"/>
        <a:cs typeface="+mn-cs"/>
      </a:defRPr>
    </a:lvl4pPr>
    <a:lvl5pPr marL="1828800" algn="l" rtl="0" eaLnBrk="0" fontAlgn="base" hangingPunct="0">
      <a:spcBef>
        <a:spcPct val="0"/>
      </a:spcBef>
      <a:spcAft>
        <a:spcPct val="0"/>
      </a:spcAft>
      <a:defRPr i="1" kern="1200">
        <a:solidFill>
          <a:schemeClr val="tx1"/>
        </a:solidFill>
        <a:latin typeface="Arial" pitchFamily="34" charset="0"/>
        <a:ea typeface="华文细黑" pitchFamily="2" charset="-122"/>
        <a:cs typeface="+mn-cs"/>
      </a:defRPr>
    </a:lvl5pPr>
    <a:lvl6pPr marL="2286000" algn="l" defTabSz="914400" rtl="0" eaLnBrk="1" latinLnBrk="0" hangingPunct="1">
      <a:defRPr i="1" kern="1200">
        <a:solidFill>
          <a:schemeClr val="tx1"/>
        </a:solidFill>
        <a:latin typeface="Arial" pitchFamily="34" charset="0"/>
        <a:ea typeface="华文细黑" pitchFamily="2" charset="-122"/>
        <a:cs typeface="+mn-cs"/>
      </a:defRPr>
    </a:lvl6pPr>
    <a:lvl7pPr marL="2743200" algn="l" defTabSz="914400" rtl="0" eaLnBrk="1" latinLnBrk="0" hangingPunct="1">
      <a:defRPr i="1" kern="1200">
        <a:solidFill>
          <a:schemeClr val="tx1"/>
        </a:solidFill>
        <a:latin typeface="Arial" pitchFamily="34" charset="0"/>
        <a:ea typeface="华文细黑" pitchFamily="2" charset="-122"/>
        <a:cs typeface="+mn-cs"/>
      </a:defRPr>
    </a:lvl7pPr>
    <a:lvl8pPr marL="3200400" algn="l" defTabSz="914400" rtl="0" eaLnBrk="1" latinLnBrk="0" hangingPunct="1">
      <a:defRPr i="1" kern="1200">
        <a:solidFill>
          <a:schemeClr val="tx1"/>
        </a:solidFill>
        <a:latin typeface="Arial" pitchFamily="34" charset="0"/>
        <a:ea typeface="华文细黑" pitchFamily="2" charset="-122"/>
        <a:cs typeface="+mn-cs"/>
      </a:defRPr>
    </a:lvl8pPr>
    <a:lvl9pPr marL="3657600" algn="l" defTabSz="914400" rtl="0" eaLnBrk="1" latinLnBrk="0" hangingPunct="1">
      <a:defRPr i="1" kern="1200">
        <a:solidFill>
          <a:schemeClr val="tx1"/>
        </a:solidFill>
        <a:latin typeface="Arial" pitchFamily="34" charset="0"/>
        <a:ea typeface="华文细黑" pitchFamily="2" charset="-122"/>
        <a:cs typeface="+mn-cs"/>
      </a:defRPr>
    </a:lvl9pPr>
  </p:defaultTextStyle>
  <p:extLst>
    <p:ext uri="{EFAFB233-063F-42B5-8137-9DF3F51BA10A}">
      <p15:sldGuideLst xmlns:p15="http://schemas.microsoft.com/office/powerpoint/2012/main">
        <p15:guide id="1" orient="horz" pos="2614">
          <p15:clr>
            <a:srgbClr val="A4A3A4"/>
          </p15:clr>
        </p15:guide>
        <p15:guide id="2" orient="horz" pos="1071">
          <p15:clr>
            <a:srgbClr val="A4A3A4"/>
          </p15:clr>
        </p15:guide>
        <p15:guide id="3" orient="horz" pos="3974">
          <p15:clr>
            <a:srgbClr val="A4A3A4"/>
          </p15:clr>
        </p15:guide>
        <p15:guide id="4" orient="horz" pos="210">
          <p15:clr>
            <a:srgbClr val="A4A3A4"/>
          </p15:clr>
        </p15:guide>
        <p15:guide id="5" pos="5465">
          <p15:clr>
            <a:srgbClr val="A4A3A4"/>
          </p15:clr>
        </p15:guide>
        <p15:guide id="6" pos="2880">
          <p15:clr>
            <a:srgbClr val="A4A3A4"/>
          </p15:clr>
        </p15:guide>
        <p15:guide id="7" pos="2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DBEF"/>
    <a:srgbClr val="FF6743"/>
    <a:srgbClr val="C85461"/>
    <a:srgbClr val="0066FF"/>
    <a:srgbClr val="080808"/>
    <a:srgbClr val="000099"/>
    <a:srgbClr val="1C1C1C"/>
    <a:srgbClr val="C02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42" autoAdjust="0"/>
  </p:normalViewPr>
  <p:slideViewPr>
    <p:cSldViewPr>
      <p:cViewPr varScale="1">
        <p:scale>
          <a:sx n="84" d="100"/>
          <a:sy n="84" d="100"/>
        </p:scale>
        <p:origin x="1354" y="67"/>
      </p:cViewPr>
      <p:guideLst>
        <p:guide orient="horz" pos="2614"/>
        <p:guide orient="horz" pos="1071"/>
        <p:guide orient="horz" pos="3974"/>
        <p:guide orient="horz" pos="210"/>
        <p:guide pos="5465"/>
        <p:guide pos="2880"/>
        <p:guide pos="29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i="0"/>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i="0"/>
            </a:lvl1pPr>
          </a:lstStyle>
          <a:p>
            <a:pPr>
              <a:defRPr/>
            </a:pPr>
            <a:endParaRPr lang="en-US" altLang="zh-CN"/>
          </a:p>
        </p:txBody>
      </p:sp>
      <p:sp>
        <p:nvSpPr>
          <p:cNvPr id="16388"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i="0"/>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1200" i="0"/>
            </a:lvl1pPr>
          </a:lstStyle>
          <a:p>
            <a:fld id="{76B34212-5788-4FF0-9665-7199B45C92E6}" type="slidenum">
              <a:rPr lang="en-US" altLang="zh-CN"/>
              <a:pPr/>
              <a:t>‹#›</a:t>
            </a:fld>
            <a:endParaRPr lang="en-US" altLang="zh-CN"/>
          </a:p>
        </p:txBody>
      </p:sp>
    </p:spTree>
    <p:extLst>
      <p:ext uri="{BB962C8B-B14F-4D97-AF65-F5344CB8AC3E}">
        <p14:creationId xmlns:p14="http://schemas.microsoft.com/office/powerpoint/2010/main" val="29489453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华文细黑" panose="0201060004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华文细黑" panose="0201060004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华文细黑" panose="0201060004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华文细黑" panose="0201060004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p:sp>
      <p:sp>
        <p:nvSpPr>
          <p:cNvPr id="18435" name="备注占位符 2"/>
          <p:cNvSpPr>
            <a:spLocks noGrp="1"/>
          </p:cNvSpPr>
          <p:nvPr>
            <p:ph type="body" idx="1"/>
          </p:nvPr>
        </p:nvSpPr>
        <p:spPr>
          <a:noFill/>
        </p:spPr>
        <p:txBody>
          <a:bodyPr/>
          <a:lstStyle/>
          <a:p>
            <a:endParaRPr lang="zh-CN" altLang="en-US"/>
          </a:p>
        </p:txBody>
      </p:sp>
      <p:sp>
        <p:nvSpPr>
          <p:cNvPr id="18436" name="灯片编号占位符 3"/>
          <p:cNvSpPr>
            <a:spLocks noGrp="1"/>
          </p:cNvSpPr>
          <p:nvPr>
            <p:ph type="sldNum" sz="quarter" idx="5"/>
          </p:nvPr>
        </p:nvSpPr>
        <p:spPr>
          <a:noFill/>
          <a:ln>
            <a:miter lim="800000"/>
            <a:headEnd/>
            <a:tailEnd/>
          </a:ln>
        </p:spPr>
        <p:txBody>
          <a:bodyPr/>
          <a:lstStyle/>
          <a:p>
            <a:fld id="{598453C8-38C6-4E5D-A9BE-1055409E97EE}" type="slidenum">
              <a:rPr lang="en-US" altLang="zh-CN"/>
              <a:pPr/>
              <a:t>1</a:t>
            </a:fld>
            <a:endParaRPr lang="en-US" altLang="zh-CN"/>
          </a:p>
        </p:txBody>
      </p:sp>
    </p:spTree>
    <p:extLst>
      <p:ext uri="{BB962C8B-B14F-4D97-AF65-F5344CB8AC3E}">
        <p14:creationId xmlns:p14="http://schemas.microsoft.com/office/powerpoint/2010/main" val="307573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p:sp>
      <p:sp>
        <p:nvSpPr>
          <p:cNvPr id="105475" name="备注占位符 2"/>
          <p:cNvSpPr>
            <a:spLocks noGrp="1"/>
          </p:cNvSpPr>
          <p:nvPr>
            <p:ph type="body" idx="1"/>
          </p:nvPr>
        </p:nvSpPr>
        <p:spPr>
          <a:noFill/>
        </p:spPr>
        <p:txBody>
          <a:bodyPr/>
          <a:lstStyle/>
          <a:p>
            <a:endParaRPr lang="zh-CN" altLang="en-US"/>
          </a:p>
        </p:txBody>
      </p:sp>
      <p:sp>
        <p:nvSpPr>
          <p:cNvPr id="105476" name="灯片编号占位符 3"/>
          <p:cNvSpPr>
            <a:spLocks noGrp="1"/>
          </p:cNvSpPr>
          <p:nvPr>
            <p:ph type="sldNum" sz="quarter" idx="5"/>
          </p:nvPr>
        </p:nvSpPr>
        <p:spPr>
          <a:noFill/>
          <a:ln>
            <a:miter lim="800000"/>
            <a:headEnd/>
            <a:tailEnd/>
          </a:ln>
        </p:spPr>
        <p:txBody>
          <a:bodyPr/>
          <a:lstStyle/>
          <a:p>
            <a:fld id="{E91DE818-9137-4E02-A89C-D2027FCF1EC2}" type="slidenum">
              <a:rPr lang="en-US" altLang="zh-CN"/>
              <a:pPr/>
              <a:t>40</a:t>
            </a:fld>
            <a:endParaRPr lang="en-US" altLang="zh-CN"/>
          </a:p>
        </p:txBody>
      </p:sp>
    </p:spTree>
    <p:extLst>
      <p:ext uri="{BB962C8B-B14F-4D97-AF65-F5344CB8AC3E}">
        <p14:creationId xmlns:p14="http://schemas.microsoft.com/office/powerpoint/2010/main" val="12636299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7"/>
          <p:cNvSpPr>
            <a:spLocks noChangeArrowheads="1"/>
          </p:cNvSpPr>
          <p:nvPr/>
        </p:nvSpPr>
        <p:spPr bwMode="auto">
          <a:xfrm>
            <a:off x="468313" y="323850"/>
            <a:ext cx="1389062" cy="349250"/>
          </a:xfrm>
          <a:prstGeom prst="rect">
            <a:avLst/>
          </a:prstGeom>
          <a:gradFill rotWithShape="1">
            <a:gsLst>
              <a:gs pos="0">
                <a:srgbClr val="FFFFFF"/>
              </a:gs>
              <a:gs pos="100000">
                <a:srgbClr val="DDDDDD"/>
              </a:gs>
            </a:gsLst>
            <a:lin ang="0" scaled="1"/>
          </a:gradFill>
          <a:ln w="9525" cmpd="sng">
            <a:solidFill>
              <a:srgbClr val="969696"/>
            </a:solidFill>
            <a:prstDash val="dash"/>
            <a:miter lim="800000"/>
            <a:headEnd/>
            <a:tailEnd/>
          </a:ln>
        </p:spPr>
        <p:txBody>
          <a:bodyPr wrap="none" anchor="ctr"/>
          <a:lstStyle>
            <a:lvl1pPr eaLnBrk="0" hangingPunct="0">
              <a:defRPr i="1">
                <a:solidFill>
                  <a:schemeClr val="tx1"/>
                </a:solidFill>
                <a:latin typeface="Arial" panose="020B0604020202020204" pitchFamily="34" charset="0"/>
                <a:ea typeface="华文细黑" panose="02010600040101010101" pitchFamily="2" charset="-122"/>
              </a:defRPr>
            </a:lvl1pPr>
            <a:lvl2pPr marL="742950" indent="-285750" eaLnBrk="0" hangingPunct="0">
              <a:defRPr i="1">
                <a:solidFill>
                  <a:schemeClr val="tx1"/>
                </a:solidFill>
                <a:latin typeface="Arial" panose="020B0604020202020204" pitchFamily="34" charset="0"/>
                <a:ea typeface="华文细黑" panose="02010600040101010101" pitchFamily="2" charset="-122"/>
              </a:defRPr>
            </a:lvl2pPr>
            <a:lvl3pPr marL="1143000" indent="-228600" eaLnBrk="0" hangingPunct="0">
              <a:defRPr i="1">
                <a:solidFill>
                  <a:schemeClr val="tx1"/>
                </a:solidFill>
                <a:latin typeface="Arial" panose="020B0604020202020204" pitchFamily="34" charset="0"/>
                <a:ea typeface="华文细黑" panose="02010600040101010101" pitchFamily="2" charset="-122"/>
              </a:defRPr>
            </a:lvl3pPr>
            <a:lvl4pPr marL="1600200" indent="-228600" eaLnBrk="0" hangingPunct="0">
              <a:defRPr i="1">
                <a:solidFill>
                  <a:schemeClr val="tx1"/>
                </a:solidFill>
                <a:latin typeface="Arial" panose="020B0604020202020204" pitchFamily="34" charset="0"/>
                <a:ea typeface="华文细黑" panose="02010600040101010101" pitchFamily="2" charset="-122"/>
              </a:defRPr>
            </a:lvl4pPr>
            <a:lvl5pPr marL="2057400" indent="-228600" eaLnBrk="0" hangingPunct="0">
              <a:defRPr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ctr">
              <a:buFont typeface="Arial" panose="020B0604020202020204" pitchFamily="34" charset="0"/>
              <a:buNone/>
              <a:defRPr/>
            </a:pPr>
            <a:r>
              <a:rPr lang="de-DE" altLang="en-US" sz="1400" b="1" i="0"/>
              <a:t>LOGO</a:t>
            </a:r>
          </a:p>
        </p:txBody>
      </p:sp>
      <p:pic>
        <p:nvPicPr>
          <p:cNvPr id="5" name="Picture 3" descr="1"/>
          <p:cNvPicPr>
            <a:picLocks noChangeAspect="1" noChangeArrowheads="1"/>
          </p:cNvPicPr>
          <p:nvPr/>
        </p:nvPicPr>
        <p:blipFill>
          <a:blip r:embed="rId2" cstate="print"/>
          <a:srcRect/>
          <a:stretch>
            <a:fillRect/>
          </a:stretch>
        </p:blipFill>
        <p:spPr bwMode="auto">
          <a:xfrm>
            <a:off x="0" y="0"/>
            <a:ext cx="9144000" cy="6884988"/>
          </a:xfrm>
          <a:prstGeom prst="rect">
            <a:avLst/>
          </a:prstGeom>
          <a:noFill/>
          <a:ln w="9525">
            <a:noFill/>
            <a:miter lim="800000"/>
            <a:headEnd/>
            <a:tailEnd/>
          </a:ln>
        </p:spPr>
      </p:pic>
      <p:sp>
        <p:nvSpPr>
          <p:cNvPr id="2052" name="Rectangle 27"/>
          <p:cNvSpPr>
            <a:spLocks noGrp="1" noChangeArrowheads="1"/>
          </p:cNvSpPr>
          <p:nvPr>
            <p:ph type="ctrTitle"/>
          </p:nvPr>
        </p:nvSpPr>
        <p:spPr>
          <a:xfrm>
            <a:off x="3276600" y="4149725"/>
            <a:ext cx="5399088" cy="1079500"/>
          </a:xfrm>
        </p:spPr>
        <p:txBody>
          <a:bodyPr/>
          <a:lstStyle>
            <a:lvl1pPr algn="r">
              <a:defRPr sz="3200"/>
            </a:lvl1pPr>
          </a:lstStyle>
          <a:p>
            <a:pPr lvl="0"/>
            <a:r>
              <a:rPr lang="zh-CN" altLang="zh-CN" noProof="0"/>
              <a:t>单击此处编辑母版标题样式</a:t>
            </a:r>
          </a:p>
        </p:txBody>
      </p:sp>
      <p:sp>
        <p:nvSpPr>
          <p:cNvPr id="2053" name="Rectangle 31"/>
          <p:cNvSpPr>
            <a:spLocks noGrp="1" noChangeArrowheads="1"/>
          </p:cNvSpPr>
          <p:nvPr>
            <p:ph type="subTitle" idx="1"/>
          </p:nvPr>
        </p:nvSpPr>
        <p:spPr>
          <a:xfrm>
            <a:off x="3276600" y="5229225"/>
            <a:ext cx="5400675" cy="600075"/>
          </a:xfrm>
        </p:spPr>
        <p:txBody>
          <a:bodyPr/>
          <a:lstStyle>
            <a:lvl1pPr marL="0" indent="0" algn="r">
              <a:buFont typeface="Wingdings" panose="05000000000000000000" pitchFamily="2" charset="2"/>
              <a:buNone/>
              <a:defRPr sz="1800">
                <a:solidFill>
                  <a:schemeClr val="bg1"/>
                </a:solidFill>
              </a:defRPr>
            </a:lvl1pPr>
          </a:lstStyle>
          <a:p>
            <a:pPr lvl="0"/>
            <a:r>
              <a:rPr lang="zh-CN" altLang="zh-CN" noProof="0"/>
              <a:t>单击添加署名或公司信息</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a:xfrm>
            <a:off x="468313" y="6453188"/>
            <a:ext cx="1439862" cy="1968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a:lvl1pPr>
          </a:lstStyle>
          <a:p>
            <a:r>
              <a:rPr lang="de-DE" altLang="en-US"/>
              <a:t>Page </a:t>
            </a:r>
            <a:r>
              <a:rPr lang="de-DE" altLang="en-US">
                <a:sym typeface="MS UI Gothic" pitchFamily="34" charset="-128"/>
              </a:rPr>
              <a:t></a:t>
            </a:r>
            <a:r>
              <a:rPr lang="de-DE" altLang="en-US"/>
              <a:t> </a:t>
            </a:r>
            <a:fld id="{3F8C274E-42DF-4959-BCE5-08CBDFB1B25A}" type="slidenum">
              <a:rPr lang="zh-CN" altLang="en-US"/>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315913"/>
            <a:ext cx="6003925" cy="59721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a:xfrm>
            <a:off x="468313" y="6453188"/>
            <a:ext cx="1439862" cy="1968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a:lvl1pPr>
          </a:lstStyle>
          <a:p>
            <a:r>
              <a:rPr lang="de-DE" altLang="en-US"/>
              <a:t>Page </a:t>
            </a:r>
            <a:r>
              <a:rPr lang="de-DE" altLang="en-US">
                <a:sym typeface="MS UI Gothic" pitchFamily="34" charset="-128"/>
              </a:rPr>
              <a:t></a:t>
            </a:r>
            <a:r>
              <a:rPr lang="de-DE" altLang="en-US"/>
              <a:t> </a:t>
            </a:r>
            <a:fld id="{666C9983-BF58-494F-8A3C-B971BB12ED0D}" type="slidenum">
              <a:rPr lang="zh-CN" altLang="en-US"/>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20700"/>
          </a:xfrm>
        </p:spPr>
        <p:txBody>
          <a:bodyPr/>
          <a:lstStyle/>
          <a:p>
            <a:r>
              <a:rPr lang="zh-CN" altLang="en-US"/>
              <a:t>单击此处编辑母版标题样式</a:t>
            </a:r>
          </a:p>
        </p:txBody>
      </p:sp>
      <p:sp>
        <p:nvSpPr>
          <p:cNvPr id="3" name="表格占位符 2"/>
          <p:cNvSpPr>
            <a:spLocks noGrp="1"/>
          </p:cNvSpPr>
          <p:nvPr>
            <p:ph type="tbl" idx="1"/>
          </p:nvPr>
        </p:nvSpPr>
        <p:spPr>
          <a:xfrm>
            <a:off x="468313" y="1557338"/>
            <a:ext cx="8207375" cy="4730750"/>
          </a:xfrm>
        </p:spPr>
        <p:txBody>
          <a:bodyPr/>
          <a:lstStyle/>
          <a:p>
            <a:pPr lvl="0"/>
            <a:endParaRPr lang="zh-CN" altLang="en-US" noProof="0"/>
          </a:p>
        </p:txBody>
      </p:sp>
      <p:sp>
        <p:nvSpPr>
          <p:cNvPr id="4" name="灯片编号占位符 3"/>
          <p:cNvSpPr>
            <a:spLocks noGrp="1"/>
          </p:cNvSpPr>
          <p:nvPr>
            <p:ph type="sldNum" sz="quarter" idx="10"/>
          </p:nvPr>
        </p:nvSpPr>
        <p:spPr>
          <a:xfrm>
            <a:off x="468313" y="6453188"/>
            <a:ext cx="1439862" cy="1968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a:lvl1pPr>
          </a:lstStyle>
          <a:p>
            <a:r>
              <a:rPr lang="de-DE" altLang="en-US"/>
              <a:t>Page </a:t>
            </a:r>
            <a:r>
              <a:rPr lang="de-DE" altLang="en-US">
                <a:sym typeface="MS UI Gothic" pitchFamily="34" charset="-128"/>
              </a:rPr>
              <a:t></a:t>
            </a:r>
            <a:r>
              <a:rPr lang="de-DE" altLang="en-US"/>
              <a:t> </a:t>
            </a:r>
            <a:fld id="{17422D45-DCC8-4EB6-81C9-E4D0A1740159}" type="slidenum">
              <a:rPr lang="zh-CN" altLang="en-US"/>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20700"/>
          </a:xfrm>
        </p:spPr>
        <p:txBody>
          <a:bodyPr/>
          <a:lstStyle/>
          <a:p>
            <a:r>
              <a:rPr lang="zh-CN" altLang="en-US"/>
              <a:t>单击此处编辑母版标题样式</a:t>
            </a:r>
          </a:p>
        </p:txBody>
      </p:sp>
      <p:sp>
        <p:nvSpPr>
          <p:cNvPr id="3" name="图表占位符 2"/>
          <p:cNvSpPr>
            <a:spLocks noGrp="1"/>
          </p:cNvSpPr>
          <p:nvPr>
            <p:ph type="chart" idx="1"/>
          </p:nvPr>
        </p:nvSpPr>
        <p:spPr>
          <a:xfrm>
            <a:off x="468313" y="1557338"/>
            <a:ext cx="8207375" cy="4730750"/>
          </a:xfrm>
        </p:spPr>
        <p:txBody>
          <a:bodyPr/>
          <a:lstStyle/>
          <a:p>
            <a:pPr lvl="0"/>
            <a:endParaRPr lang="zh-CN" altLang="en-US" noProof="0"/>
          </a:p>
        </p:txBody>
      </p:sp>
      <p:sp>
        <p:nvSpPr>
          <p:cNvPr id="4" name="灯片编号占位符 3"/>
          <p:cNvSpPr>
            <a:spLocks noGrp="1"/>
          </p:cNvSpPr>
          <p:nvPr>
            <p:ph type="sldNum" sz="quarter" idx="10"/>
          </p:nvPr>
        </p:nvSpPr>
        <p:spPr>
          <a:xfrm>
            <a:off x="468313" y="6453188"/>
            <a:ext cx="1439862" cy="1968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a:lvl1pPr>
          </a:lstStyle>
          <a:p>
            <a:r>
              <a:rPr lang="de-DE" altLang="en-US"/>
              <a:t>Page </a:t>
            </a:r>
            <a:r>
              <a:rPr lang="de-DE" altLang="en-US">
                <a:sym typeface="MS UI Gothic" pitchFamily="34" charset="-128"/>
              </a:rPr>
              <a:t></a:t>
            </a:r>
            <a:r>
              <a:rPr lang="de-DE" altLang="en-US"/>
              <a:t> </a:t>
            </a:r>
            <a:fld id="{9A764C88-838C-4E4A-BA5D-F30939B3CB7F}" type="slidenum">
              <a:rPr lang="zh-CN" altLang="en-US"/>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9"/>
            <a:ext cx="7886700" cy="1325563"/>
          </a:xfrm>
          <a:prstGeom prst="rect">
            <a:avLst/>
          </a:prstGeom>
        </p:spPr>
        <p:txBody>
          <a:bodyPr/>
          <a:lstStyle/>
          <a:p>
            <a:r>
              <a:rPr lang="zh-CN" altLang="en-US"/>
              <a:t>单击此处编辑母版标题样式</a:t>
            </a:r>
          </a:p>
        </p:txBody>
      </p:sp>
      <p:sp>
        <p:nvSpPr>
          <p:cNvPr id="3" name="日期占位符 3"/>
          <p:cNvSpPr>
            <a:spLocks noGrp="1" noChangeArrowheads="1"/>
          </p:cNvSpPr>
          <p:nvPr>
            <p:ph type="dt" sz="half" idx="10"/>
          </p:nvPr>
        </p:nvSpPr>
        <p:spPr>
          <a:xfrm>
            <a:off x="822325" y="6459538"/>
            <a:ext cx="1854200" cy="365125"/>
          </a:xfrm>
          <a:prstGeom prst="rect">
            <a:avLst/>
          </a:prstGeom>
        </p:spPr>
        <p:txBody>
          <a:bodyPr/>
          <a:lstStyle>
            <a:lvl1pPr eaLnBrk="1" hangingPunct="1">
              <a:buFont typeface="Arial" panose="020B0604020202020204" pitchFamily="34" charset="0"/>
              <a:buNone/>
              <a:defRPr/>
            </a:lvl1pPr>
          </a:lstStyle>
          <a:p>
            <a:pPr>
              <a:defRPr/>
            </a:pPr>
            <a:fld id="{B9A47DD7-F85F-4A98-AC5C-5610AC973056}" type="datetime1">
              <a:rPr lang="zh-CN" altLang="en-US"/>
              <a:pPr>
                <a:defRPr/>
              </a:pPr>
              <a:t>2022/7/13</a:t>
            </a:fld>
            <a:endParaRPr lang="zh-CN" altLang="en-US" sz="1350"/>
          </a:p>
        </p:txBody>
      </p:sp>
      <p:sp>
        <p:nvSpPr>
          <p:cNvPr id="4" name="页脚占位符 4"/>
          <p:cNvSpPr>
            <a:spLocks noGrp="1" noChangeArrowheads="1"/>
          </p:cNvSpPr>
          <p:nvPr>
            <p:ph type="ftr" sz="quarter" idx="11"/>
          </p:nvPr>
        </p:nvSpPr>
        <p:spPr>
          <a:xfrm>
            <a:off x="2765425" y="6459538"/>
            <a:ext cx="3616325" cy="365125"/>
          </a:xfrm>
          <a:prstGeom prst="rect">
            <a:avLst/>
          </a:prstGeom>
        </p:spPr>
        <p:txBody>
          <a:bodyPr/>
          <a:lstStyle>
            <a:lvl1pPr eaLnBrk="1" hangingPunct="1">
              <a:buFont typeface="Arial" panose="020B0604020202020204" pitchFamily="34" charset="0"/>
              <a:buNone/>
              <a:defRPr/>
            </a:lvl1pPr>
          </a:lstStyle>
          <a:p>
            <a:pPr>
              <a:defRPr/>
            </a:pPr>
            <a:endParaRPr lang="zh-CN" altLang="zh-CN"/>
          </a:p>
        </p:txBody>
      </p:sp>
      <p:sp>
        <p:nvSpPr>
          <p:cNvPr id="5" name="灯片编号占位符 5"/>
          <p:cNvSpPr>
            <a:spLocks noGrp="1" noChangeArrowheads="1"/>
          </p:cNvSpPr>
          <p:nvPr>
            <p:ph type="sldNum" sz="quarter" idx="12"/>
          </p:nvPr>
        </p:nvSpPr>
        <p:spPr>
          <a:xfrm>
            <a:off x="468313" y="6453188"/>
            <a:ext cx="1439862" cy="1968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a:lvl1pPr>
          </a:lstStyle>
          <a:p>
            <a:fld id="{B71F6CC3-3BBD-4B34-8E91-8F30AF8541BF}" type="slidenum">
              <a:rPr lang="zh-CN" altLang="en-US"/>
              <a:pPr/>
              <a:t>‹#›</a:t>
            </a:fld>
            <a:endParaRPr lang="zh-CN" altLang="en-US" sz="13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a:xfrm>
            <a:off x="468313" y="6453188"/>
            <a:ext cx="1439862" cy="1968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a:lvl1pPr>
          </a:lstStyle>
          <a:p>
            <a:r>
              <a:rPr lang="de-DE" altLang="en-US"/>
              <a:t>Page </a:t>
            </a:r>
            <a:r>
              <a:rPr lang="de-DE" altLang="en-US">
                <a:sym typeface="MS UI Gothic" pitchFamily="34" charset="-128"/>
              </a:rPr>
              <a:t></a:t>
            </a:r>
            <a:r>
              <a:rPr lang="de-DE" altLang="en-US"/>
              <a:t> </a:t>
            </a:r>
            <a:fld id="{79197E50-404E-45A7-AEE9-C8182406A074}" type="slidenum">
              <a:rPr lang="zh-CN" altLang="en-US"/>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p:cNvSpPr>
            <a:spLocks noGrp="1"/>
          </p:cNvSpPr>
          <p:nvPr>
            <p:ph type="sldNum" sz="quarter" idx="10"/>
          </p:nvPr>
        </p:nvSpPr>
        <p:spPr>
          <a:xfrm>
            <a:off x="468313" y="6453188"/>
            <a:ext cx="1439862" cy="1968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a:lvl1pPr>
          </a:lstStyle>
          <a:p>
            <a:r>
              <a:rPr lang="de-DE" altLang="en-US"/>
              <a:t>Page </a:t>
            </a:r>
            <a:r>
              <a:rPr lang="de-DE" altLang="en-US">
                <a:sym typeface="MS UI Gothic" pitchFamily="34" charset="-128"/>
              </a:rPr>
              <a:t></a:t>
            </a:r>
            <a:r>
              <a:rPr lang="de-DE" altLang="en-US"/>
              <a:t> </a:t>
            </a:r>
            <a:fld id="{BFC9A5A5-8BD6-4A67-AF56-49FFAFA2AB8E}" type="slidenum">
              <a:rPr lang="zh-CN" altLang="en-US"/>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1557338"/>
            <a:ext cx="4027487" cy="47307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557338"/>
            <a:ext cx="4027488" cy="47307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a:xfrm>
            <a:off x="468313" y="6453188"/>
            <a:ext cx="1439862" cy="1968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a:lvl1pPr>
          </a:lstStyle>
          <a:p>
            <a:r>
              <a:rPr lang="de-DE" altLang="en-US"/>
              <a:t>Page </a:t>
            </a:r>
            <a:r>
              <a:rPr lang="de-DE" altLang="en-US">
                <a:sym typeface="MS UI Gothic" pitchFamily="34" charset="-128"/>
              </a:rPr>
              <a:t></a:t>
            </a:r>
            <a:r>
              <a:rPr lang="de-DE" altLang="en-US"/>
              <a:t> </a:t>
            </a:r>
            <a:fld id="{F2878484-3AFE-4142-AC52-C9E68DC8D074}" type="slidenum">
              <a:rPr lang="zh-CN" altLang="en-US"/>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a:xfrm>
            <a:off x="468313" y="6453188"/>
            <a:ext cx="1439862" cy="1968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a:lvl1pPr>
          </a:lstStyle>
          <a:p>
            <a:r>
              <a:rPr lang="de-DE" altLang="en-US"/>
              <a:t>Page </a:t>
            </a:r>
            <a:r>
              <a:rPr lang="de-DE" altLang="en-US">
                <a:sym typeface="MS UI Gothic" pitchFamily="34" charset="-128"/>
              </a:rPr>
              <a:t></a:t>
            </a:r>
            <a:r>
              <a:rPr lang="de-DE" altLang="en-US"/>
              <a:t> </a:t>
            </a:r>
            <a:fld id="{DAE3439F-572D-4787-ABF4-F40BED489669}" type="slidenum">
              <a:rPr lang="zh-CN" altLang="en-US"/>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a:xfrm>
            <a:off x="468313" y="6453188"/>
            <a:ext cx="1439862" cy="1968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a:lvl1pPr>
          </a:lstStyle>
          <a:p>
            <a:r>
              <a:rPr lang="de-DE" altLang="en-US"/>
              <a:t>Page </a:t>
            </a:r>
            <a:r>
              <a:rPr lang="de-DE" altLang="en-US">
                <a:sym typeface="MS UI Gothic" pitchFamily="34" charset="-128"/>
              </a:rPr>
              <a:t></a:t>
            </a:r>
            <a:r>
              <a:rPr lang="de-DE" altLang="en-US"/>
              <a:t> </a:t>
            </a:r>
            <a:fld id="{C29B892E-807B-4980-A376-8EAF2879571A}" type="slidenum">
              <a:rPr lang="zh-CN" altLang="en-US"/>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468313" y="6453188"/>
            <a:ext cx="1439862" cy="1968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a:lvl1pPr>
          </a:lstStyle>
          <a:p>
            <a:r>
              <a:rPr lang="de-DE" altLang="en-US"/>
              <a:t>Page </a:t>
            </a:r>
            <a:r>
              <a:rPr lang="de-DE" altLang="en-US">
                <a:sym typeface="MS UI Gothic" pitchFamily="34" charset="-128"/>
              </a:rPr>
              <a:t></a:t>
            </a:r>
            <a:r>
              <a:rPr lang="de-DE" altLang="en-US"/>
              <a:t> </a:t>
            </a:r>
            <a:fld id="{F29259E9-3D39-4453-8808-61DE9CD4AAD7}" type="slidenum">
              <a:rPr lang="zh-CN" altLang="en-US"/>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p:cNvSpPr>
            <a:spLocks noGrp="1"/>
          </p:cNvSpPr>
          <p:nvPr>
            <p:ph type="sldNum" sz="quarter" idx="10"/>
          </p:nvPr>
        </p:nvSpPr>
        <p:spPr>
          <a:xfrm>
            <a:off x="468313" y="6453188"/>
            <a:ext cx="1439862" cy="1968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a:lvl1pPr>
          </a:lstStyle>
          <a:p>
            <a:r>
              <a:rPr lang="de-DE" altLang="en-US"/>
              <a:t>Page </a:t>
            </a:r>
            <a:r>
              <a:rPr lang="de-DE" altLang="en-US">
                <a:sym typeface="MS UI Gothic" pitchFamily="34" charset="-128"/>
              </a:rPr>
              <a:t></a:t>
            </a:r>
            <a:r>
              <a:rPr lang="de-DE" altLang="en-US"/>
              <a:t> </a:t>
            </a:r>
            <a:fld id="{66B42010-8979-4291-95E5-D2B32ABED423}" type="slidenum">
              <a:rPr lang="zh-CN" altLang="en-US"/>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p:cNvSpPr>
            <a:spLocks noGrp="1"/>
          </p:cNvSpPr>
          <p:nvPr>
            <p:ph type="sldNum" sz="quarter" idx="10"/>
          </p:nvPr>
        </p:nvSpPr>
        <p:spPr>
          <a:xfrm>
            <a:off x="468313" y="6453188"/>
            <a:ext cx="1439862" cy="1968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a:lvl1pPr>
          </a:lstStyle>
          <a:p>
            <a:r>
              <a:rPr lang="de-DE" altLang="en-US"/>
              <a:t>Page </a:t>
            </a:r>
            <a:r>
              <a:rPr lang="de-DE" altLang="en-US">
                <a:sym typeface="MS UI Gothic" pitchFamily="34" charset="-128"/>
              </a:rPr>
              <a:t></a:t>
            </a:r>
            <a:r>
              <a:rPr lang="de-DE" altLang="en-US"/>
              <a:t> </a:t>
            </a:r>
            <a:fld id="{400D3F72-C49C-41FF-9F88-72AC8D7B8480}" type="slidenum">
              <a:rPr lang="zh-CN" altLang="en-US"/>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2"/>
          <p:cNvPicPr>
            <a:picLocks noChangeAspect="1" noChangeArrowheads="1"/>
          </p:cNvPicPr>
          <p:nvPr/>
        </p:nvPicPr>
        <p:blipFill>
          <a:blip r:embed="rId16" cstate="print"/>
          <a:srcRect/>
          <a:stretch>
            <a:fillRect/>
          </a:stretch>
        </p:blipFill>
        <p:spPr bwMode="auto">
          <a:xfrm>
            <a:off x="0" y="0"/>
            <a:ext cx="9150350" cy="1239838"/>
          </a:xfrm>
          <a:prstGeom prst="rect">
            <a:avLst/>
          </a:prstGeom>
          <a:noFill/>
          <a:ln w="9525">
            <a:noFill/>
            <a:miter lim="800000"/>
            <a:headEnd/>
            <a:tailEnd/>
          </a:ln>
        </p:spPr>
      </p:pic>
      <p:pic>
        <p:nvPicPr>
          <p:cNvPr id="1027" name="Picture 3" descr="6"/>
          <p:cNvPicPr>
            <a:picLocks noChangeAspect="1" noChangeArrowheads="1"/>
          </p:cNvPicPr>
          <p:nvPr/>
        </p:nvPicPr>
        <p:blipFill>
          <a:blip r:embed="rId17" cstate="print"/>
          <a:srcRect/>
          <a:stretch>
            <a:fillRect/>
          </a:stretch>
        </p:blipFill>
        <p:spPr bwMode="auto">
          <a:xfrm>
            <a:off x="0" y="0"/>
            <a:ext cx="9144000" cy="565150"/>
          </a:xfrm>
          <a:prstGeom prst="rect">
            <a:avLst/>
          </a:prstGeom>
          <a:noFill/>
          <a:ln w="9525">
            <a:noFill/>
            <a:miter lim="800000"/>
            <a:headEnd/>
            <a:tailEnd/>
          </a:ln>
        </p:spPr>
      </p:pic>
      <p:pic>
        <p:nvPicPr>
          <p:cNvPr id="1028" name="Picture 4" descr="nordri_02"/>
          <p:cNvPicPr>
            <a:picLocks noChangeAspect="1" noChangeArrowheads="1"/>
          </p:cNvPicPr>
          <p:nvPr/>
        </p:nvPicPr>
        <p:blipFill>
          <a:blip r:embed="rId18" cstate="print">
            <a:lum bright="-54000" contrast="42000"/>
          </a:blip>
          <a:srcRect/>
          <a:stretch>
            <a:fillRect/>
          </a:stretch>
        </p:blipFill>
        <p:spPr bwMode="auto">
          <a:xfrm>
            <a:off x="0" y="1276350"/>
            <a:ext cx="9144000" cy="171450"/>
          </a:xfrm>
          <a:prstGeom prst="rect">
            <a:avLst/>
          </a:prstGeom>
          <a:noFill/>
          <a:ln w="9525">
            <a:noFill/>
            <a:miter lim="800000"/>
            <a:headEnd/>
            <a:tailEnd/>
          </a:ln>
        </p:spPr>
      </p:pic>
      <p:sp>
        <p:nvSpPr>
          <p:cNvPr id="1029" name="Rectangle 31"/>
          <p:cNvSpPr>
            <a:spLocks noGrp="1" noChangeArrowheads="1"/>
          </p:cNvSpPr>
          <p:nvPr>
            <p:ph type="body" idx="1"/>
          </p:nvPr>
        </p:nvSpPr>
        <p:spPr bwMode="auto">
          <a:xfrm>
            <a:off x="468313" y="1557338"/>
            <a:ext cx="8207375" cy="4730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p:txBody>
      </p:sp>
      <p:sp>
        <p:nvSpPr>
          <p:cNvPr id="1030" name="Rectangle 27"/>
          <p:cNvSpPr>
            <a:spLocks noGrp="1" noChangeArrowheads="1"/>
          </p:cNvSpPr>
          <p:nvPr>
            <p:ph type="title"/>
          </p:nvPr>
        </p:nvSpPr>
        <p:spPr bwMode="auto">
          <a:xfrm>
            <a:off x="468313" y="315913"/>
            <a:ext cx="8207375" cy="520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Tree>
  </p:cSld>
  <p:clrMap bg1="lt1" tx1="dk1" bg2="lt2" tx2="dk2" accent1="accent1" accent2="accent2" accent3="accent3" accent4="accent4" accent5="accent5" accent6="accent6" hlink="hlink" folHlink="folHlink"/>
  <p:sldLayoutIdLst>
    <p:sldLayoutId id="2147484545" r:id="rId1"/>
    <p:sldLayoutId id="2147484546" r:id="rId2"/>
    <p:sldLayoutId id="2147484547" r:id="rId3"/>
    <p:sldLayoutId id="2147484548" r:id="rId4"/>
    <p:sldLayoutId id="2147484549" r:id="rId5"/>
    <p:sldLayoutId id="2147484550" r:id="rId6"/>
    <p:sldLayoutId id="2147484551" r:id="rId7"/>
    <p:sldLayoutId id="2147484552" r:id="rId8"/>
    <p:sldLayoutId id="2147484553" r:id="rId9"/>
    <p:sldLayoutId id="2147484554" r:id="rId10"/>
    <p:sldLayoutId id="2147484555" r:id="rId11"/>
    <p:sldLayoutId id="2147484556" r:id="rId12"/>
    <p:sldLayoutId id="2147484557" r:id="rId13"/>
    <p:sldLayoutId id="2147484558" r:id="rId14"/>
  </p:sldLayoutIdLst>
  <p:hf hdr="0" ftr="0" dt="0"/>
  <p:txStyles>
    <p:titleStyle>
      <a:lvl1pPr algn="l" rtl="0" eaLnBrk="0" fontAlgn="base" hangingPunct="0">
        <a:spcBef>
          <a:spcPct val="0"/>
        </a:spcBef>
        <a:spcAft>
          <a:spcPct val="0"/>
        </a:spcAft>
        <a:defRPr sz="2400" kern="1200">
          <a:solidFill>
            <a:schemeClr val="bg1"/>
          </a:solidFill>
          <a:latin typeface="+mj-lt"/>
          <a:ea typeface="微软雅黑" panose="020B0503020204020204" pitchFamily="34" charset="-122"/>
          <a:cs typeface="+mj-cs"/>
        </a:defRPr>
      </a:lvl1pPr>
      <a:lvl2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itchFamily="2" charset="2"/>
        <a:buChar char="n"/>
        <a:defRPr sz="2000" kern="12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chemeClr val="accent1"/>
        </a:buClr>
        <a:buFont typeface="Wingdings" pitchFamily="2" charset="2"/>
        <a:buChar char="n"/>
        <a:defRPr kern="1200">
          <a:solidFill>
            <a:schemeClr val="tx1"/>
          </a:solidFill>
          <a:latin typeface="+mn-lt"/>
          <a:ea typeface="微软雅黑" panose="020B0503020204020204" pitchFamily="34" charset="-122"/>
          <a:cs typeface="+mn-cs"/>
        </a:defRPr>
      </a:lvl2pPr>
      <a:lvl3pPr marL="1143000" indent="-228600" algn="l" rtl="0" eaLnBrk="0" fontAlgn="base" hangingPunct="0">
        <a:spcBef>
          <a:spcPct val="20000"/>
        </a:spcBef>
        <a:spcAft>
          <a:spcPct val="0"/>
        </a:spcAft>
        <a:buClr>
          <a:schemeClr val="accent1"/>
        </a:buClr>
        <a:buFont typeface="Wingdings" pitchFamily="2" charset="2"/>
        <a:buChar char="n"/>
        <a:defRPr sz="1600" kern="1200">
          <a:solidFill>
            <a:schemeClr val="tx1"/>
          </a:solidFill>
          <a:latin typeface="+mn-lt"/>
          <a:ea typeface="微软雅黑" panose="020B0503020204020204" pitchFamily="34" charset="-122"/>
          <a:cs typeface="+mn-cs"/>
        </a:defRPr>
      </a:lvl3pPr>
      <a:lvl4pPr marL="1600200" indent="-228600" algn="l" rtl="0" eaLnBrk="0" fontAlgn="base" hangingPunct="0">
        <a:spcBef>
          <a:spcPct val="20000"/>
        </a:spcBef>
        <a:spcAft>
          <a:spcPct val="0"/>
        </a:spcAft>
        <a:buClr>
          <a:schemeClr val="accent1"/>
        </a:buClr>
        <a:buFont typeface="Wingdings" pitchFamily="2" charset="2"/>
        <a:buChar char="n"/>
        <a:defRPr sz="1400" kern="1200">
          <a:solidFill>
            <a:schemeClr val="tx1"/>
          </a:solidFill>
          <a:latin typeface="+mn-lt"/>
          <a:ea typeface="微软雅黑" panose="020B0503020204020204" pitchFamily="34" charset="-122"/>
          <a:cs typeface="+mn-cs"/>
        </a:defRPr>
      </a:lvl4pPr>
      <a:lvl5pPr marL="2057400" indent="-228600" algn="l" rtl="0" eaLnBrk="0" fontAlgn="base" hangingPunct="0">
        <a:spcBef>
          <a:spcPct val="20000"/>
        </a:spcBef>
        <a:spcAft>
          <a:spcPct val="0"/>
        </a:spcAft>
        <a:buFont typeface="Wingdings" pitchFamily="2" charset="2"/>
        <a:buChar char="»"/>
        <a:defRPr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4.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hyperlink" Target="https://baike.baidu.com/item/%E8%B4%9D%E5%B0%94/1064257" TargetMode="Externa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www.ebrun.com/capital/ma/" TargetMode="External"/><Relationship Id="rId1" Type="http://schemas.openxmlformats.org/officeDocument/2006/relationships/slideLayout" Target="../slideLayouts/slideLayout14.xml"/><Relationship Id="rId4" Type="http://schemas.openxmlformats.org/officeDocument/2006/relationships/image" Target="../media/image25.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14.xml"/><Relationship Id="rId4" Type="http://schemas.openxmlformats.org/officeDocument/2006/relationships/image" Target="../media/image37.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0" y="3500438"/>
            <a:ext cx="9144000" cy="1079500"/>
          </a:xfrm>
        </p:spPr>
        <p:txBody>
          <a:bodyPr/>
          <a:lstStyle/>
          <a:p>
            <a:pPr algn="ctr" eaLnBrk="1" hangingPunct="1">
              <a:defRPr/>
            </a:pPr>
            <a:r>
              <a:rPr lang="zh-CN" altLang="en-US" sz="6600" b="1" dirty="0">
                <a:latin typeface="+mn-lt"/>
                <a:ea typeface="+mn-ea"/>
                <a:cs typeface="+mn-ea"/>
                <a:sym typeface="+mn-lt"/>
              </a:rPr>
              <a:t>第三篇 创业实训</a:t>
            </a:r>
            <a:endParaRPr lang="zh-CN" altLang="zh-CN" sz="6600" b="1" dirty="0">
              <a:latin typeface="+mn-lt"/>
              <a:ea typeface="+mn-ea"/>
              <a:cs typeface="+mn-ea"/>
              <a:sym typeface="+mn-lt"/>
            </a:endParaRPr>
          </a:p>
        </p:txBody>
      </p:sp>
      <p:sp>
        <p:nvSpPr>
          <p:cNvPr id="17411" name="Rectangle 3"/>
          <p:cNvSpPr>
            <a:spLocks noGrp="1" noChangeArrowheads="1"/>
          </p:cNvSpPr>
          <p:nvPr>
            <p:ph type="subTitle" idx="1"/>
          </p:nvPr>
        </p:nvSpPr>
        <p:spPr>
          <a:xfrm>
            <a:off x="395537" y="5157788"/>
            <a:ext cx="8064252" cy="600075"/>
          </a:xfrm>
        </p:spPr>
        <p:txBody>
          <a:bodyPr/>
          <a:lstStyle/>
          <a:p>
            <a:pPr algn="ctr" eaLnBrk="1" hangingPunct="1">
              <a:defRPr/>
            </a:pPr>
            <a:r>
              <a:rPr lang="zh-CN" altLang="en-US" sz="2400" b="1" dirty="0">
                <a:latin typeface="+mn-ea"/>
                <a:ea typeface="+mn-ea"/>
                <a:cs typeface="+mn-ea"/>
                <a:sym typeface="+mn-lt"/>
              </a:rPr>
              <a:t>主讲人：李学沧</a:t>
            </a:r>
            <a:endParaRPr lang="en-US" altLang="zh-CN" sz="2400" b="1" dirty="0">
              <a:latin typeface="+mn-ea"/>
              <a:ea typeface="+mn-ea"/>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auto">
          <a:xfrm>
            <a:off x="0" y="1239838"/>
            <a:ext cx="7886700" cy="1325562"/>
          </a:xfrm>
          <a:prstGeom prst="rect">
            <a:avLst/>
          </a:prstGeom>
          <a:noFill/>
          <a:ln>
            <a:noFill/>
          </a:ln>
        </p:spPr>
        <p:txBody>
          <a:bodyPr anchor="ctr"/>
          <a:lstStyle>
            <a:lvl1pPr algn="l" rtl="0" fontAlgn="base">
              <a:spcBef>
                <a:spcPct val="0"/>
              </a:spcBef>
              <a:spcAft>
                <a:spcPct val="0"/>
              </a:spcAft>
              <a:defRPr sz="2400" kern="1200">
                <a:solidFill>
                  <a:schemeClr val="bg1"/>
                </a:solidFill>
                <a:latin typeface="+mj-lt"/>
                <a:ea typeface="+mj-ea"/>
                <a:cs typeface="+mj-cs"/>
              </a:defRPr>
            </a:lvl1pPr>
            <a:lvl2pPr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2pPr>
            <a:lvl3pPr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3pPr>
            <a:lvl4pPr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4pPr>
            <a:lvl5pPr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9pPr>
          </a:lstStyle>
          <a:p>
            <a:pPr eaLnBrk="1" hangingPunct="1">
              <a:buFont typeface="Arial" panose="020B0604020202020204" pitchFamily="34" charset="0"/>
              <a:buNone/>
              <a:defRPr/>
            </a:pPr>
            <a:r>
              <a:rPr lang="zh-CN" altLang="en-US" sz="3200" i="0" dirty="0">
                <a:solidFill>
                  <a:schemeClr val="tx1">
                    <a:lumMod val="95000"/>
                    <a:lumOff val="5000"/>
                  </a:schemeClr>
                </a:solidFill>
                <a:cs typeface="+mn-ea"/>
                <a:sym typeface="+mn-lt"/>
              </a:rPr>
              <a:t>（三）创业计划书结构</a:t>
            </a:r>
            <a:r>
              <a:rPr lang="en-US" altLang="zh-CN" sz="3200" i="0" dirty="0">
                <a:solidFill>
                  <a:schemeClr val="tx1">
                    <a:lumMod val="95000"/>
                    <a:lumOff val="5000"/>
                  </a:schemeClr>
                </a:solidFill>
                <a:cs typeface="+mn-ea"/>
                <a:sym typeface="+mn-lt"/>
              </a:rPr>
              <a:t>—</a:t>
            </a:r>
            <a:r>
              <a:rPr lang="en-US" altLang="zh-CN" sz="3200" i="0" dirty="0">
                <a:solidFill>
                  <a:schemeClr val="tx1">
                    <a:lumMod val="95000"/>
                    <a:lumOff val="5000"/>
                  </a:schemeClr>
                </a:solidFill>
                <a:latin typeface="+mn-lt"/>
                <a:ea typeface="+mn-ea"/>
                <a:cs typeface="+mn-ea"/>
                <a:sym typeface="+mn-lt"/>
              </a:rPr>
              <a:t>—</a:t>
            </a:r>
            <a:r>
              <a:rPr lang="zh-CN" altLang="en-US" sz="3200" i="0" dirty="0">
                <a:solidFill>
                  <a:schemeClr val="tx1">
                    <a:lumMod val="95000"/>
                    <a:lumOff val="5000"/>
                  </a:schemeClr>
                </a:solidFill>
                <a:latin typeface="+mn-lt"/>
                <a:ea typeface="+mn-ea"/>
                <a:cs typeface="+mn-ea"/>
                <a:sym typeface="+mn-lt"/>
              </a:rPr>
              <a:t>正文</a:t>
            </a:r>
          </a:p>
        </p:txBody>
      </p:sp>
      <p:sp>
        <p:nvSpPr>
          <p:cNvPr id="54275" name="矩形 4"/>
          <p:cNvSpPr>
            <a:spLocks noChangeArrowheads="1"/>
          </p:cNvSpPr>
          <p:nvPr/>
        </p:nvSpPr>
        <p:spPr bwMode="auto">
          <a:xfrm>
            <a:off x="561320" y="333375"/>
            <a:ext cx="30572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buClrTx/>
              <a:buFont typeface="Arial" panose="020B0604020202020204" pitchFamily="34" charset="0"/>
              <a:buNone/>
              <a:defRPr/>
            </a:pPr>
            <a:r>
              <a:rPr lang="zh-CN" altLang="en-US" sz="3200" b="1" i="0" dirty="0">
                <a:solidFill>
                  <a:schemeClr val="bg1"/>
                </a:solidFill>
                <a:latin typeface="+mn-lt"/>
                <a:ea typeface="+mn-ea"/>
                <a:cs typeface="+mn-ea"/>
                <a:sym typeface="+mn-lt"/>
              </a:rPr>
              <a:t>一、创业计划书</a:t>
            </a:r>
          </a:p>
        </p:txBody>
      </p:sp>
      <p:pic>
        <p:nvPicPr>
          <p:cNvPr id="73732" name="图片 5"/>
          <p:cNvPicPr>
            <a:picLocks noChangeAspect="1"/>
          </p:cNvPicPr>
          <p:nvPr/>
        </p:nvPicPr>
        <p:blipFill>
          <a:blip r:embed="rId2" cstate="print"/>
          <a:srcRect/>
          <a:stretch>
            <a:fillRect/>
          </a:stretch>
        </p:blipFill>
        <p:spPr bwMode="auto">
          <a:xfrm>
            <a:off x="0" y="2565400"/>
            <a:ext cx="9144000" cy="31877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矩形 7"/>
          <p:cNvSpPr>
            <a:spLocks noChangeArrowheads="1"/>
          </p:cNvSpPr>
          <p:nvPr/>
        </p:nvSpPr>
        <p:spPr bwMode="auto">
          <a:xfrm>
            <a:off x="561320" y="333375"/>
            <a:ext cx="30572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buClrTx/>
              <a:buFont typeface="Arial" panose="020B0604020202020204" pitchFamily="34" charset="0"/>
              <a:buNone/>
              <a:defRPr/>
            </a:pPr>
            <a:r>
              <a:rPr lang="zh-CN" altLang="en-US" sz="3200" b="1" i="0" dirty="0">
                <a:solidFill>
                  <a:schemeClr val="bg1"/>
                </a:solidFill>
                <a:latin typeface="+mn-lt"/>
                <a:ea typeface="+mn-ea"/>
                <a:cs typeface="+mn-ea"/>
                <a:sym typeface="+mn-lt"/>
              </a:rPr>
              <a:t>一、创业计划书</a:t>
            </a:r>
          </a:p>
        </p:txBody>
      </p:sp>
      <p:sp>
        <p:nvSpPr>
          <p:cNvPr id="9" name="标题 1"/>
          <p:cNvSpPr txBox="1">
            <a:spLocks/>
          </p:cNvSpPr>
          <p:nvPr/>
        </p:nvSpPr>
        <p:spPr bwMode="auto">
          <a:xfrm>
            <a:off x="0" y="1239838"/>
            <a:ext cx="7886700" cy="1325562"/>
          </a:xfrm>
          <a:prstGeom prst="rect">
            <a:avLst/>
          </a:prstGeom>
          <a:noFill/>
          <a:ln>
            <a:noFill/>
          </a:ln>
        </p:spPr>
        <p:txBody>
          <a:bodyPr anchor="ctr"/>
          <a:lstStyle>
            <a:lvl1pPr algn="l" rtl="0" fontAlgn="base">
              <a:spcBef>
                <a:spcPct val="0"/>
              </a:spcBef>
              <a:spcAft>
                <a:spcPct val="0"/>
              </a:spcAft>
              <a:defRPr sz="2400" kern="1200">
                <a:solidFill>
                  <a:schemeClr val="bg1"/>
                </a:solidFill>
                <a:latin typeface="+mj-lt"/>
                <a:ea typeface="+mj-ea"/>
                <a:cs typeface="+mj-cs"/>
              </a:defRPr>
            </a:lvl1pPr>
            <a:lvl2pPr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2pPr>
            <a:lvl3pPr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3pPr>
            <a:lvl4pPr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4pPr>
            <a:lvl5pPr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9pPr>
          </a:lstStyle>
          <a:p>
            <a:pPr eaLnBrk="1" hangingPunct="1">
              <a:buFont typeface="Arial" panose="020B0604020202020204" pitchFamily="34" charset="0"/>
              <a:buNone/>
              <a:defRPr/>
            </a:pPr>
            <a:r>
              <a:rPr lang="zh-CN" altLang="en-US" sz="3200" i="0" dirty="0">
                <a:solidFill>
                  <a:schemeClr val="tx1">
                    <a:lumMod val="95000"/>
                    <a:lumOff val="5000"/>
                  </a:schemeClr>
                </a:solidFill>
                <a:cs typeface="+mn-ea"/>
                <a:sym typeface="+mn-lt"/>
              </a:rPr>
              <a:t>（三）创业计划书结构</a:t>
            </a:r>
            <a:r>
              <a:rPr lang="en-US" altLang="zh-CN" sz="3200" i="0" dirty="0">
                <a:solidFill>
                  <a:schemeClr val="tx1">
                    <a:lumMod val="95000"/>
                    <a:lumOff val="5000"/>
                  </a:schemeClr>
                </a:solidFill>
                <a:cs typeface="+mn-ea"/>
                <a:sym typeface="+mn-lt"/>
              </a:rPr>
              <a:t>—</a:t>
            </a:r>
            <a:r>
              <a:rPr lang="en-US" altLang="zh-CN" sz="3200" i="0" dirty="0">
                <a:solidFill>
                  <a:schemeClr val="tx1">
                    <a:lumMod val="95000"/>
                    <a:lumOff val="5000"/>
                  </a:schemeClr>
                </a:solidFill>
                <a:latin typeface="+mn-lt"/>
                <a:ea typeface="+mn-ea"/>
                <a:cs typeface="+mn-ea"/>
                <a:sym typeface="+mn-lt"/>
              </a:rPr>
              <a:t>—</a:t>
            </a:r>
            <a:r>
              <a:rPr lang="zh-CN" altLang="en-US" sz="3200" i="0" dirty="0">
                <a:solidFill>
                  <a:schemeClr val="tx1">
                    <a:lumMod val="95000"/>
                    <a:lumOff val="5000"/>
                  </a:schemeClr>
                </a:solidFill>
                <a:latin typeface="+mn-lt"/>
                <a:ea typeface="+mn-ea"/>
                <a:cs typeface="+mn-ea"/>
                <a:sym typeface="+mn-lt"/>
              </a:rPr>
              <a:t>附件</a:t>
            </a:r>
          </a:p>
        </p:txBody>
      </p:sp>
      <p:sp>
        <p:nvSpPr>
          <p:cNvPr id="55300" name="灯片编号占位符 2"/>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388F95E-006F-4B16-AD32-0D58437BC88B}" type="slidenum">
              <a:rPr lang="zh-CN" altLang="en-US">
                <a:ea typeface="微软雅黑" pitchFamily="34" charset="-122"/>
                <a:sym typeface="+mn-lt"/>
              </a:rPr>
              <a:pPr/>
              <a:t>11</a:t>
            </a:fld>
            <a:endParaRPr lang="zh-CN" altLang="en-US" sz="1300">
              <a:ea typeface="微软雅黑" pitchFamily="34" charset="-122"/>
              <a:sym typeface="+mn-lt"/>
            </a:endParaRPr>
          </a:p>
        </p:txBody>
      </p:sp>
      <p:pic>
        <p:nvPicPr>
          <p:cNvPr id="4" name="图片 3"/>
          <p:cNvPicPr>
            <a:picLocks noChangeAspect="1"/>
          </p:cNvPicPr>
          <p:nvPr/>
        </p:nvPicPr>
        <p:blipFill>
          <a:blip r:embed="rId2" cstate="print"/>
          <a:srcRect/>
          <a:stretch>
            <a:fillRect/>
          </a:stretch>
        </p:blipFill>
        <p:spPr bwMode="auto">
          <a:xfrm>
            <a:off x="0" y="-1"/>
            <a:ext cx="4932040" cy="3679933"/>
          </a:xfrm>
          <a:prstGeom prst="rect">
            <a:avLst/>
          </a:prstGeom>
          <a:noFill/>
          <a:ln w="9525">
            <a:noFill/>
            <a:miter lim="800000"/>
            <a:headEnd/>
            <a:tailEnd/>
          </a:ln>
        </p:spPr>
      </p:pic>
      <p:pic>
        <p:nvPicPr>
          <p:cNvPr id="5" name="图片 4"/>
          <p:cNvPicPr>
            <a:picLocks noChangeAspect="1"/>
          </p:cNvPicPr>
          <p:nvPr/>
        </p:nvPicPr>
        <p:blipFill>
          <a:blip r:embed="rId3" cstate="print"/>
          <a:srcRect/>
          <a:stretch>
            <a:fillRect/>
          </a:stretch>
        </p:blipFill>
        <p:spPr bwMode="auto">
          <a:xfrm>
            <a:off x="0" y="3094038"/>
            <a:ext cx="5476875" cy="3763962"/>
          </a:xfrm>
          <a:prstGeom prst="rect">
            <a:avLst/>
          </a:prstGeom>
          <a:noFill/>
          <a:ln w="9525">
            <a:noFill/>
            <a:miter lim="800000"/>
            <a:headEnd/>
            <a:tailEnd/>
          </a:ln>
        </p:spPr>
      </p:pic>
      <p:pic>
        <p:nvPicPr>
          <p:cNvPr id="6" name="图片 5"/>
          <p:cNvPicPr>
            <a:picLocks noChangeAspect="1"/>
          </p:cNvPicPr>
          <p:nvPr/>
        </p:nvPicPr>
        <p:blipFill>
          <a:blip r:embed="rId4" cstate="print"/>
          <a:srcRect/>
          <a:stretch>
            <a:fillRect/>
          </a:stretch>
        </p:blipFill>
        <p:spPr bwMode="auto">
          <a:xfrm>
            <a:off x="4932040" y="2428875"/>
            <a:ext cx="4733925" cy="4429125"/>
          </a:xfrm>
          <a:prstGeom prst="rect">
            <a:avLst/>
          </a:prstGeom>
          <a:noFill/>
          <a:ln w="9525">
            <a:noFill/>
            <a:miter lim="800000"/>
            <a:headEnd/>
            <a:tailEnd/>
          </a:ln>
        </p:spPr>
      </p:pic>
      <p:pic>
        <p:nvPicPr>
          <p:cNvPr id="7" name="图片 6"/>
          <p:cNvPicPr>
            <a:picLocks noChangeAspect="1"/>
          </p:cNvPicPr>
          <p:nvPr/>
        </p:nvPicPr>
        <p:blipFill>
          <a:blip r:embed="rId5" cstate="print"/>
          <a:srcRect/>
          <a:stretch>
            <a:fillRect/>
          </a:stretch>
        </p:blipFill>
        <p:spPr bwMode="auto">
          <a:xfrm>
            <a:off x="4940300" y="0"/>
            <a:ext cx="4203700" cy="5257800"/>
          </a:xfrm>
          <a:prstGeom prst="rect">
            <a:avLst/>
          </a:prstGeom>
          <a:noFill/>
          <a:ln w="9525">
            <a:noFill/>
            <a:miter lim="800000"/>
            <a:headEnd/>
            <a:tailEnd/>
          </a:ln>
        </p:spPr>
      </p:pic>
      <p:pic>
        <p:nvPicPr>
          <p:cNvPr id="10" name="图片 9"/>
          <p:cNvPicPr>
            <a:picLocks noChangeAspect="1"/>
          </p:cNvPicPr>
          <p:nvPr/>
        </p:nvPicPr>
        <p:blipFill>
          <a:blip r:embed="rId6" cstate="print"/>
          <a:srcRect/>
          <a:stretch>
            <a:fillRect/>
          </a:stretch>
        </p:blipFill>
        <p:spPr bwMode="auto">
          <a:xfrm>
            <a:off x="1547664" y="1268760"/>
            <a:ext cx="6775450" cy="3762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2"/>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57D1DEF-2AE8-46E6-88B0-04BBA569B1D5}" type="slidenum">
              <a:rPr lang="zh-CN" altLang="en-US">
                <a:ea typeface="微软雅黑" pitchFamily="34" charset="-122"/>
                <a:sym typeface="+mn-lt"/>
              </a:rPr>
              <a:pPr/>
              <a:t>12</a:t>
            </a:fld>
            <a:endParaRPr lang="zh-CN" altLang="en-US" sz="1300">
              <a:ea typeface="微软雅黑" pitchFamily="34" charset="-122"/>
              <a:sym typeface="+mn-lt"/>
            </a:endParaRPr>
          </a:p>
        </p:txBody>
      </p:sp>
      <p:sp>
        <p:nvSpPr>
          <p:cNvPr id="4" name="标题 1"/>
          <p:cNvSpPr txBox="1">
            <a:spLocks/>
          </p:cNvSpPr>
          <p:nvPr/>
        </p:nvSpPr>
        <p:spPr bwMode="auto">
          <a:xfrm>
            <a:off x="0" y="1239838"/>
            <a:ext cx="7886700" cy="1325562"/>
          </a:xfrm>
          <a:prstGeom prst="rect">
            <a:avLst/>
          </a:prstGeom>
          <a:noFill/>
          <a:ln>
            <a:noFill/>
          </a:ln>
        </p:spPr>
        <p:txBody>
          <a:bodyPr anchor="ctr"/>
          <a:lstStyle>
            <a:lvl1pPr algn="l" rtl="0" fontAlgn="base">
              <a:spcBef>
                <a:spcPct val="0"/>
              </a:spcBef>
              <a:spcAft>
                <a:spcPct val="0"/>
              </a:spcAft>
              <a:defRPr sz="2400" kern="1200">
                <a:solidFill>
                  <a:schemeClr val="bg1"/>
                </a:solidFill>
                <a:latin typeface="+mj-lt"/>
                <a:ea typeface="+mj-ea"/>
                <a:cs typeface="+mj-cs"/>
              </a:defRPr>
            </a:lvl1pPr>
            <a:lvl2pPr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2pPr>
            <a:lvl3pPr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3pPr>
            <a:lvl4pPr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4pPr>
            <a:lvl5pPr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9pPr>
          </a:lstStyle>
          <a:p>
            <a:pPr eaLnBrk="1" hangingPunct="1">
              <a:buFont typeface="Arial" panose="020B0604020202020204" pitchFamily="34" charset="0"/>
              <a:buNone/>
              <a:defRPr/>
            </a:pPr>
            <a:r>
              <a:rPr lang="zh-CN" altLang="en-US" sz="3200" i="0" dirty="0">
                <a:solidFill>
                  <a:schemeClr val="tx1">
                    <a:lumMod val="95000"/>
                    <a:lumOff val="5000"/>
                  </a:schemeClr>
                </a:solidFill>
                <a:cs typeface="+mn-ea"/>
                <a:sym typeface="+mn-lt"/>
              </a:rPr>
              <a:t>（三）创业计划书结构</a:t>
            </a:r>
            <a:r>
              <a:rPr lang="en-US" altLang="zh-CN" sz="3200" i="0" dirty="0">
                <a:solidFill>
                  <a:schemeClr val="tx1">
                    <a:lumMod val="95000"/>
                    <a:lumOff val="5000"/>
                  </a:schemeClr>
                </a:solidFill>
                <a:cs typeface="+mn-ea"/>
                <a:sym typeface="+mn-lt"/>
              </a:rPr>
              <a:t>—</a:t>
            </a:r>
            <a:r>
              <a:rPr lang="en-US" altLang="zh-CN" sz="3200" i="0" dirty="0">
                <a:solidFill>
                  <a:schemeClr val="tx1">
                    <a:lumMod val="95000"/>
                    <a:lumOff val="5000"/>
                  </a:schemeClr>
                </a:solidFill>
                <a:latin typeface="+mn-lt"/>
                <a:ea typeface="+mn-ea"/>
                <a:cs typeface="+mn-ea"/>
                <a:sym typeface="+mn-lt"/>
              </a:rPr>
              <a:t>—</a:t>
            </a:r>
            <a:r>
              <a:rPr lang="zh-CN" altLang="en-US" sz="3200" i="0" dirty="0">
                <a:solidFill>
                  <a:schemeClr val="tx1">
                    <a:lumMod val="95000"/>
                    <a:lumOff val="5000"/>
                  </a:schemeClr>
                </a:solidFill>
                <a:latin typeface="+mn-lt"/>
                <a:ea typeface="+mn-ea"/>
                <a:cs typeface="+mn-ea"/>
                <a:sym typeface="+mn-lt"/>
              </a:rPr>
              <a:t>封底</a:t>
            </a:r>
          </a:p>
        </p:txBody>
      </p:sp>
      <p:sp>
        <p:nvSpPr>
          <p:cNvPr id="56324" name="矩形 5"/>
          <p:cNvSpPr>
            <a:spLocks noChangeArrowheads="1"/>
          </p:cNvSpPr>
          <p:nvPr/>
        </p:nvSpPr>
        <p:spPr bwMode="auto">
          <a:xfrm>
            <a:off x="561320" y="333375"/>
            <a:ext cx="30572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buClrTx/>
              <a:buFont typeface="Arial" panose="020B0604020202020204" pitchFamily="34" charset="0"/>
              <a:buNone/>
              <a:defRPr/>
            </a:pPr>
            <a:r>
              <a:rPr lang="zh-CN" altLang="en-US" sz="3200" b="1" i="0" dirty="0">
                <a:solidFill>
                  <a:schemeClr val="bg1"/>
                </a:solidFill>
                <a:latin typeface="+mn-lt"/>
                <a:ea typeface="+mn-ea"/>
                <a:cs typeface="+mn-ea"/>
                <a:sym typeface="+mn-lt"/>
              </a:rPr>
              <a:t>一、创业计划书</a:t>
            </a:r>
          </a:p>
        </p:txBody>
      </p:sp>
      <p:sp>
        <p:nvSpPr>
          <p:cNvPr id="56325" name="文本框 6"/>
          <p:cNvSpPr txBox="1">
            <a:spLocks noChangeArrowheads="1"/>
          </p:cNvSpPr>
          <p:nvPr/>
        </p:nvSpPr>
        <p:spPr bwMode="auto">
          <a:xfrm>
            <a:off x="0" y="2348880"/>
            <a:ext cx="2987824"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gn="just" eaLnBrk="1" hangingPunct="1">
              <a:spcBef>
                <a:spcPct val="0"/>
              </a:spcBef>
              <a:buClrTx/>
              <a:buFont typeface="Arial" panose="020B0604020202020204" pitchFamily="34" charset="0"/>
              <a:buNone/>
              <a:defRPr/>
            </a:pPr>
            <a:r>
              <a:rPr lang="zh-CN" altLang="en-US" sz="2800" i="0" dirty="0">
                <a:latin typeface="+mn-lt"/>
                <a:ea typeface="+mn-ea"/>
                <a:cs typeface="+mn-ea"/>
                <a:sym typeface="+mn-lt"/>
              </a:rPr>
              <a:t>在</a:t>
            </a:r>
            <a:r>
              <a:rPr lang="en-US" altLang="zh-CN" sz="2800" i="0" dirty="0">
                <a:latin typeface="+mn-lt"/>
                <a:ea typeface="+mn-ea"/>
                <a:cs typeface="+mn-ea"/>
                <a:sym typeface="+mn-lt"/>
              </a:rPr>
              <a:t>PS</a:t>
            </a:r>
            <a:r>
              <a:rPr lang="zh-CN" altLang="en-US" sz="2800" i="0" dirty="0">
                <a:latin typeface="+mn-lt"/>
                <a:ea typeface="+mn-ea"/>
                <a:cs typeface="+mn-ea"/>
                <a:sym typeface="+mn-lt"/>
              </a:rPr>
              <a:t>中设计，保存为</a:t>
            </a:r>
            <a:r>
              <a:rPr lang="en-US" altLang="zh-CN" sz="2800" i="0" dirty="0">
                <a:latin typeface="+mn-lt"/>
                <a:ea typeface="+mn-ea"/>
                <a:cs typeface="+mn-ea"/>
                <a:sym typeface="+mn-lt"/>
              </a:rPr>
              <a:t>A3</a:t>
            </a:r>
            <a:r>
              <a:rPr lang="zh-CN" altLang="en-US" sz="2800" i="0" dirty="0">
                <a:latin typeface="+mn-lt"/>
                <a:ea typeface="+mn-ea"/>
                <a:cs typeface="+mn-ea"/>
                <a:sym typeface="+mn-lt"/>
              </a:rPr>
              <a:t>大小，彩色打印，胶印，每本在</a:t>
            </a:r>
            <a:r>
              <a:rPr lang="en-US" altLang="zh-CN" sz="2800" i="0" dirty="0">
                <a:latin typeface="+mn-lt"/>
                <a:ea typeface="+mn-ea"/>
                <a:cs typeface="+mn-ea"/>
                <a:sym typeface="+mn-lt"/>
              </a:rPr>
              <a:t>15</a:t>
            </a:r>
            <a:r>
              <a:rPr lang="zh-CN" altLang="en-US" sz="2800" i="0" dirty="0">
                <a:latin typeface="+mn-lt"/>
                <a:ea typeface="+mn-ea"/>
                <a:cs typeface="+mn-ea"/>
                <a:sym typeface="+mn-lt"/>
              </a:rPr>
              <a:t>元左右。</a:t>
            </a:r>
          </a:p>
        </p:txBody>
      </p:sp>
      <p:pic>
        <p:nvPicPr>
          <p:cNvPr id="75782" name="图片 1"/>
          <p:cNvPicPr>
            <a:picLocks noChangeAspect="1"/>
          </p:cNvPicPr>
          <p:nvPr/>
        </p:nvPicPr>
        <p:blipFill>
          <a:blip r:embed="rId2" cstate="print"/>
          <a:srcRect/>
          <a:stretch>
            <a:fillRect/>
          </a:stretch>
        </p:blipFill>
        <p:spPr bwMode="auto">
          <a:xfrm>
            <a:off x="2981325" y="2349500"/>
            <a:ext cx="6162675" cy="417036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2"/>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AEDAC79-42D4-4924-A10C-056B19084F36}" type="slidenum">
              <a:rPr lang="zh-CN" altLang="en-US">
                <a:ea typeface="微软雅黑" pitchFamily="34" charset="-122"/>
                <a:sym typeface="+mn-lt"/>
              </a:rPr>
              <a:pPr/>
              <a:t>13</a:t>
            </a:fld>
            <a:endParaRPr lang="zh-CN" altLang="en-US" sz="1300">
              <a:ea typeface="微软雅黑" pitchFamily="34" charset="-122"/>
              <a:sym typeface="+mn-lt"/>
            </a:endParaRPr>
          </a:p>
        </p:txBody>
      </p:sp>
      <p:sp>
        <p:nvSpPr>
          <p:cNvPr id="57347" name="矩形 3"/>
          <p:cNvSpPr>
            <a:spLocks noChangeArrowheads="1"/>
          </p:cNvSpPr>
          <p:nvPr/>
        </p:nvSpPr>
        <p:spPr bwMode="auto">
          <a:xfrm>
            <a:off x="450850" y="1722438"/>
            <a:ext cx="457200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42950" indent="-742950">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 typeface="Arial" panose="020B0604020202020204" pitchFamily="34" charset="0"/>
              <a:buAutoNum type="arabicPeriod"/>
              <a:defRPr/>
            </a:pPr>
            <a:r>
              <a:rPr lang="zh-CN" altLang="en-US" sz="3600" i="0">
                <a:latin typeface="+mn-lt"/>
                <a:ea typeface="+mn-ea"/>
                <a:cs typeface="+mn-ea"/>
                <a:sym typeface="+mn-lt"/>
              </a:rPr>
              <a:t>封面</a:t>
            </a:r>
          </a:p>
          <a:p>
            <a:pPr eaLnBrk="1" hangingPunct="1">
              <a:spcBef>
                <a:spcPct val="0"/>
              </a:spcBef>
              <a:buClrTx/>
              <a:buFont typeface="Arial" panose="020B0604020202020204" pitchFamily="34" charset="0"/>
              <a:buAutoNum type="arabicPeriod"/>
              <a:defRPr/>
            </a:pPr>
            <a:r>
              <a:rPr lang="zh-CN" altLang="en-US" sz="3600" i="0">
                <a:latin typeface="+mn-lt"/>
                <a:ea typeface="+mn-ea"/>
                <a:cs typeface="+mn-ea"/>
                <a:sym typeface="+mn-lt"/>
              </a:rPr>
              <a:t>保密协议</a:t>
            </a:r>
          </a:p>
          <a:p>
            <a:pPr eaLnBrk="1" hangingPunct="1">
              <a:spcBef>
                <a:spcPct val="0"/>
              </a:spcBef>
              <a:buClrTx/>
              <a:buFont typeface="Arial" panose="020B0604020202020204" pitchFamily="34" charset="0"/>
              <a:buAutoNum type="arabicPeriod"/>
              <a:defRPr/>
            </a:pPr>
            <a:r>
              <a:rPr lang="zh-CN" altLang="en-US" sz="3600" i="0">
                <a:latin typeface="+mn-lt"/>
                <a:ea typeface="+mn-ea"/>
                <a:cs typeface="+mn-ea"/>
                <a:sym typeface="+mn-lt"/>
              </a:rPr>
              <a:t>目录</a:t>
            </a:r>
          </a:p>
          <a:p>
            <a:pPr eaLnBrk="1" hangingPunct="1">
              <a:spcBef>
                <a:spcPct val="0"/>
              </a:spcBef>
              <a:buClrTx/>
              <a:buFont typeface="Arial" panose="020B0604020202020204" pitchFamily="34" charset="0"/>
              <a:buAutoNum type="arabicPeriod"/>
              <a:defRPr/>
            </a:pPr>
            <a:r>
              <a:rPr lang="zh-CN" altLang="en-US" sz="3600" i="0">
                <a:latin typeface="+mn-lt"/>
                <a:ea typeface="+mn-ea"/>
                <a:cs typeface="+mn-ea"/>
                <a:sym typeface="+mn-lt"/>
              </a:rPr>
              <a:t>项目摘要</a:t>
            </a:r>
          </a:p>
          <a:p>
            <a:pPr eaLnBrk="1" hangingPunct="1">
              <a:spcBef>
                <a:spcPct val="0"/>
              </a:spcBef>
              <a:buClrTx/>
              <a:buFont typeface="Arial" panose="020B0604020202020204" pitchFamily="34" charset="0"/>
              <a:buAutoNum type="arabicPeriod"/>
              <a:defRPr/>
            </a:pPr>
            <a:r>
              <a:rPr lang="zh-CN" altLang="en-US" sz="3600" i="0">
                <a:latin typeface="+mn-lt"/>
                <a:ea typeface="+mn-ea"/>
                <a:cs typeface="+mn-ea"/>
                <a:sym typeface="+mn-lt"/>
              </a:rPr>
              <a:t>正文</a:t>
            </a:r>
            <a:endParaRPr lang="en-US" altLang="zh-CN" sz="3600" i="0">
              <a:latin typeface="+mn-lt"/>
              <a:ea typeface="+mn-ea"/>
              <a:cs typeface="+mn-ea"/>
              <a:sym typeface="+mn-lt"/>
            </a:endParaRPr>
          </a:p>
          <a:p>
            <a:pPr eaLnBrk="1" hangingPunct="1">
              <a:spcBef>
                <a:spcPct val="0"/>
              </a:spcBef>
              <a:buClrTx/>
              <a:buFont typeface="Arial" panose="020B0604020202020204" pitchFamily="34" charset="0"/>
              <a:buAutoNum type="arabicPeriod"/>
              <a:defRPr/>
            </a:pPr>
            <a:r>
              <a:rPr lang="zh-CN" altLang="en-US" sz="3600" i="0">
                <a:latin typeface="+mn-lt"/>
                <a:ea typeface="+mn-ea"/>
                <a:cs typeface="+mn-ea"/>
                <a:sym typeface="+mn-lt"/>
              </a:rPr>
              <a:t>附件</a:t>
            </a:r>
          </a:p>
          <a:p>
            <a:pPr eaLnBrk="1" hangingPunct="1">
              <a:spcBef>
                <a:spcPct val="0"/>
              </a:spcBef>
              <a:buClrTx/>
              <a:buFont typeface="Arial" panose="020B0604020202020204" pitchFamily="34" charset="0"/>
              <a:buAutoNum type="arabicPeriod"/>
              <a:defRPr/>
            </a:pPr>
            <a:r>
              <a:rPr lang="zh-CN" altLang="en-US" sz="3600" i="0">
                <a:latin typeface="+mn-lt"/>
                <a:ea typeface="+mn-ea"/>
                <a:cs typeface="+mn-ea"/>
                <a:sym typeface="+mn-lt"/>
              </a:rPr>
              <a:t>封底</a:t>
            </a:r>
          </a:p>
        </p:txBody>
      </p:sp>
      <p:sp>
        <p:nvSpPr>
          <p:cNvPr id="57348" name="矩形 4"/>
          <p:cNvSpPr>
            <a:spLocks noChangeArrowheads="1"/>
          </p:cNvSpPr>
          <p:nvPr/>
        </p:nvSpPr>
        <p:spPr bwMode="auto">
          <a:xfrm>
            <a:off x="561320" y="333375"/>
            <a:ext cx="30572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buClrTx/>
              <a:buFont typeface="Arial" panose="020B0604020202020204" pitchFamily="34" charset="0"/>
              <a:buNone/>
              <a:defRPr/>
            </a:pPr>
            <a:r>
              <a:rPr lang="zh-CN" altLang="en-US" sz="3200" b="1" i="0" dirty="0">
                <a:solidFill>
                  <a:schemeClr val="bg1"/>
                </a:solidFill>
                <a:latin typeface="+mn-lt"/>
                <a:ea typeface="+mn-ea"/>
                <a:cs typeface="+mn-ea"/>
                <a:sym typeface="+mn-lt"/>
              </a:rPr>
              <a:t>一、创业计划书</a:t>
            </a:r>
          </a:p>
        </p:txBody>
      </p:sp>
      <p:sp>
        <p:nvSpPr>
          <p:cNvPr id="57349" name="文本框 5"/>
          <p:cNvSpPr txBox="1">
            <a:spLocks noChangeArrowheads="1"/>
          </p:cNvSpPr>
          <p:nvPr/>
        </p:nvSpPr>
        <p:spPr bwMode="auto">
          <a:xfrm>
            <a:off x="4029075" y="3122613"/>
            <a:ext cx="47688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 typeface="Arial" panose="020B0604020202020204" pitchFamily="34" charset="0"/>
              <a:buNone/>
              <a:defRPr/>
            </a:pPr>
            <a:r>
              <a:rPr lang="zh-CN" altLang="en-US" sz="3200" i="0">
                <a:solidFill>
                  <a:srgbClr val="FF0000"/>
                </a:solidFill>
                <a:latin typeface="+mn-lt"/>
                <a:ea typeface="+mn-ea"/>
                <a:cs typeface="+mn-ea"/>
                <a:sym typeface="+mn-lt"/>
              </a:rPr>
              <a:t>总页数控制在：</a:t>
            </a:r>
            <a:r>
              <a:rPr lang="en-US" altLang="zh-CN" sz="3200" i="0">
                <a:solidFill>
                  <a:srgbClr val="FF0000"/>
                </a:solidFill>
                <a:latin typeface="+mn-lt"/>
                <a:ea typeface="+mn-ea"/>
                <a:cs typeface="+mn-ea"/>
                <a:sym typeface="+mn-lt"/>
              </a:rPr>
              <a:t>40</a:t>
            </a:r>
            <a:r>
              <a:rPr lang="zh-CN" altLang="en-US" sz="3200" i="0">
                <a:solidFill>
                  <a:srgbClr val="FF0000"/>
                </a:solidFill>
                <a:latin typeface="+mn-lt"/>
                <a:ea typeface="+mn-ea"/>
                <a:cs typeface="+mn-ea"/>
                <a:sym typeface="+mn-lt"/>
              </a:rPr>
              <a:t>页以内</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de-DE" altLang="en-US"/>
              <a:t>Page </a:t>
            </a:r>
            <a:r>
              <a:rPr lang="de-DE" altLang="en-US">
                <a:sym typeface="MS UI Gothic" pitchFamily="34" charset="-128"/>
              </a:rPr>
              <a:t></a:t>
            </a:r>
            <a:r>
              <a:rPr lang="de-DE" altLang="en-US"/>
              <a:t> </a:t>
            </a:r>
            <a:fld id="{79197E50-404E-45A7-AEE9-C8182406A074}" type="slidenum">
              <a:rPr lang="zh-CN" altLang="en-US" smtClean="0"/>
              <a:pPr/>
              <a:t>14</a:t>
            </a:fld>
            <a:endParaRPr lang="en-US" altLang="zh-CN"/>
          </a:p>
        </p:txBody>
      </p:sp>
      <p:sp>
        <p:nvSpPr>
          <p:cNvPr id="5" name="矩形 4"/>
          <p:cNvSpPr/>
          <p:nvPr/>
        </p:nvSpPr>
        <p:spPr>
          <a:xfrm>
            <a:off x="1331640" y="3068960"/>
            <a:ext cx="5262979" cy="769441"/>
          </a:xfrm>
          <a:prstGeom prst="rect">
            <a:avLst/>
          </a:prstGeom>
        </p:spPr>
        <p:txBody>
          <a:bodyPr wrap="none">
            <a:spAutoFit/>
          </a:bodyPr>
          <a:lstStyle/>
          <a:p>
            <a:r>
              <a:rPr lang="zh-CN" altLang="en-US" sz="4400" i="0" dirty="0">
                <a:latin typeface="微软雅黑" pitchFamily="34" charset="-122"/>
                <a:ea typeface="微软雅黑" pitchFamily="34" charset="-122"/>
                <a:cs typeface="+mn-ea"/>
                <a:sym typeface="+mn-lt"/>
              </a:rPr>
              <a:t>二、撰写创业计划书</a:t>
            </a:r>
            <a:endParaRPr lang="zh-CN" altLang="en-US" sz="4400" i="0" dirty="0">
              <a:latin typeface="微软雅黑" pitchFamily="34" charset="-122"/>
              <a:ea typeface="微软雅黑"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矩形 3"/>
          <p:cNvSpPr>
            <a:spLocks noChangeArrowheads="1"/>
          </p:cNvSpPr>
          <p:nvPr/>
        </p:nvSpPr>
        <p:spPr bwMode="auto">
          <a:xfrm>
            <a:off x="198438" y="1633538"/>
            <a:ext cx="8907462"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lnSpc>
                <a:spcPct val="150000"/>
              </a:lnSpc>
              <a:spcBef>
                <a:spcPct val="0"/>
              </a:spcBef>
              <a:buClrTx/>
              <a:buFontTx/>
              <a:buNone/>
              <a:defRPr/>
            </a:pPr>
            <a:r>
              <a:rPr lang="zh-CN" altLang="en-US" sz="2400" i="0" dirty="0">
                <a:solidFill>
                  <a:srgbClr val="000000"/>
                </a:solidFill>
                <a:latin typeface="+mn-lt"/>
                <a:ea typeface="+mn-ea"/>
                <a:cs typeface="+mn-ea"/>
                <a:sym typeface="+mn-lt"/>
              </a:rPr>
              <a:t>（一）项目计划书</a:t>
            </a:r>
            <a:r>
              <a:rPr lang="en-US" altLang="zh-CN" sz="2400" i="0" dirty="0">
                <a:solidFill>
                  <a:srgbClr val="000000"/>
                </a:solidFill>
                <a:latin typeface="+mn-lt"/>
                <a:ea typeface="+mn-ea"/>
                <a:cs typeface="+mn-ea"/>
                <a:sym typeface="+mn-lt"/>
              </a:rPr>
              <a:t>/</a:t>
            </a:r>
            <a:r>
              <a:rPr lang="zh-CN" altLang="en-US" sz="2400" i="0" dirty="0">
                <a:solidFill>
                  <a:srgbClr val="000000"/>
                </a:solidFill>
                <a:latin typeface="+mn-lt"/>
                <a:ea typeface="+mn-ea"/>
                <a:cs typeface="+mn-ea"/>
                <a:sym typeface="+mn-lt"/>
              </a:rPr>
              <a:t>商业计划书的总体要求</a:t>
            </a:r>
          </a:p>
          <a:p>
            <a:pPr eaLnBrk="1" hangingPunct="1">
              <a:lnSpc>
                <a:spcPct val="150000"/>
              </a:lnSpc>
              <a:spcBef>
                <a:spcPct val="0"/>
              </a:spcBef>
              <a:buClrTx/>
              <a:buFontTx/>
              <a:buNone/>
              <a:defRPr/>
            </a:pPr>
            <a:r>
              <a:rPr lang="zh-CN" altLang="en-US" sz="2400" i="0" dirty="0">
                <a:solidFill>
                  <a:srgbClr val="000000"/>
                </a:solidFill>
                <a:latin typeface="+mn-lt"/>
                <a:ea typeface="+mn-ea"/>
                <a:cs typeface="+mn-ea"/>
                <a:sym typeface="+mn-lt"/>
              </a:rPr>
              <a:t>规范性：用词规范，排版规范；</a:t>
            </a:r>
          </a:p>
          <a:p>
            <a:pPr eaLnBrk="1" hangingPunct="1">
              <a:lnSpc>
                <a:spcPct val="150000"/>
              </a:lnSpc>
              <a:spcBef>
                <a:spcPct val="0"/>
              </a:spcBef>
              <a:buClrTx/>
              <a:buFontTx/>
              <a:buNone/>
              <a:defRPr/>
            </a:pPr>
            <a:r>
              <a:rPr lang="zh-CN" altLang="en-US" sz="2400" i="0" dirty="0">
                <a:solidFill>
                  <a:srgbClr val="000000"/>
                </a:solidFill>
                <a:latin typeface="+mn-lt"/>
                <a:ea typeface="+mn-ea"/>
                <a:cs typeface="+mn-ea"/>
                <a:sym typeface="+mn-lt"/>
              </a:rPr>
              <a:t>新颖性：创意新，方法新，理念新；</a:t>
            </a:r>
          </a:p>
          <a:p>
            <a:pPr eaLnBrk="1" hangingPunct="1">
              <a:lnSpc>
                <a:spcPct val="150000"/>
              </a:lnSpc>
              <a:spcBef>
                <a:spcPct val="0"/>
              </a:spcBef>
              <a:buClrTx/>
              <a:buFontTx/>
              <a:buNone/>
              <a:defRPr/>
            </a:pPr>
            <a:r>
              <a:rPr lang="zh-CN" altLang="en-US" sz="2400" i="0" dirty="0">
                <a:solidFill>
                  <a:srgbClr val="000000"/>
                </a:solidFill>
                <a:latin typeface="+mn-lt"/>
                <a:ea typeface="+mn-ea"/>
                <a:cs typeface="+mn-ea"/>
                <a:sym typeface="+mn-lt"/>
              </a:rPr>
              <a:t>科学合理性：盈利模式，产品设计，资金需求必须合理；</a:t>
            </a:r>
          </a:p>
          <a:p>
            <a:pPr eaLnBrk="1" hangingPunct="1">
              <a:lnSpc>
                <a:spcPct val="150000"/>
              </a:lnSpc>
              <a:spcBef>
                <a:spcPct val="0"/>
              </a:spcBef>
              <a:buClrTx/>
              <a:buFontTx/>
              <a:buNone/>
              <a:defRPr/>
            </a:pPr>
            <a:r>
              <a:rPr lang="zh-CN" altLang="en-US" sz="2300" i="0" dirty="0">
                <a:solidFill>
                  <a:srgbClr val="000000"/>
                </a:solidFill>
                <a:latin typeface="+mn-lt"/>
                <a:ea typeface="+mn-ea"/>
                <a:cs typeface="+mn-ea"/>
                <a:sym typeface="+mn-lt"/>
              </a:rPr>
              <a:t>完整性：技术方案，团队构成，企业运营，财务计划应该是完整的；</a:t>
            </a:r>
          </a:p>
          <a:p>
            <a:pPr eaLnBrk="1" hangingPunct="1">
              <a:lnSpc>
                <a:spcPct val="150000"/>
              </a:lnSpc>
              <a:spcBef>
                <a:spcPct val="0"/>
              </a:spcBef>
              <a:buClrTx/>
              <a:buFontTx/>
              <a:buNone/>
              <a:defRPr/>
            </a:pPr>
            <a:r>
              <a:rPr lang="zh-CN" altLang="en-US" sz="2400" i="0" dirty="0">
                <a:solidFill>
                  <a:srgbClr val="000000"/>
                </a:solidFill>
                <a:latin typeface="+mn-lt"/>
                <a:ea typeface="+mn-ea"/>
                <a:cs typeface="+mn-ea"/>
                <a:sym typeface="+mn-lt"/>
              </a:rPr>
              <a:t>简洁性：商业计划书不是科研论文或者调研报告，简明扼要；</a:t>
            </a:r>
          </a:p>
          <a:p>
            <a:pPr eaLnBrk="1" hangingPunct="1">
              <a:lnSpc>
                <a:spcPct val="150000"/>
              </a:lnSpc>
              <a:spcBef>
                <a:spcPct val="0"/>
              </a:spcBef>
              <a:buClrTx/>
              <a:buFontTx/>
              <a:buNone/>
              <a:defRPr/>
            </a:pPr>
            <a:r>
              <a:rPr lang="zh-CN" altLang="en-US" sz="2400" i="0" dirty="0">
                <a:solidFill>
                  <a:srgbClr val="000000"/>
                </a:solidFill>
                <a:latin typeface="+mn-lt"/>
                <a:ea typeface="+mn-ea"/>
                <a:cs typeface="+mn-ea"/>
                <a:sym typeface="+mn-lt"/>
              </a:rPr>
              <a:t>效益性：盈利能力，社会价值，投资回报；</a:t>
            </a:r>
          </a:p>
        </p:txBody>
      </p:sp>
      <p:sp>
        <p:nvSpPr>
          <p:cNvPr id="60419" name="矩形 7"/>
          <p:cNvSpPr>
            <a:spLocks noChangeArrowheads="1"/>
          </p:cNvSpPr>
          <p:nvPr/>
        </p:nvSpPr>
        <p:spPr bwMode="auto">
          <a:xfrm>
            <a:off x="820876" y="404813"/>
            <a:ext cx="38779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buClrTx/>
              <a:buFont typeface="Arial" panose="020B0604020202020204" pitchFamily="34" charset="0"/>
              <a:buNone/>
              <a:defRPr/>
            </a:pPr>
            <a:r>
              <a:rPr lang="zh-CN" altLang="en-US" sz="3200" b="1" i="0" dirty="0">
                <a:solidFill>
                  <a:schemeClr val="bg1"/>
                </a:solidFill>
                <a:latin typeface="+mn-lt"/>
                <a:ea typeface="+mn-ea"/>
                <a:cs typeface="+mn-ea"/>
                <a:sym typeface="+mn-lt"/>
              </a:rPr>
              <a:t>二、撰写创业计划书</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3878" y="1556792"/>
            <a:ext cx="7886700" cy="1325563"/>
          </a:xfrm>
        </p:spPr>
        <p:txBody>
          <a:bodyPr/>
          <a:lstStyle/>
          <a:p>
            <a:pPr algn="ctr"/>
            <a:r>
              <a:rPr lang="zh-CN" altLang="en-US" sz="4000" dirty="0">
                <a:solidFill>
                  <a:schemeClr val="tx1"/>
                </a:solidFill>
              </a:rPr>
              <a:t>法无定法</a:t>
            </a:r>
          </a:p>
        </p:txBody>
      </p:sp>
      <p:sp>
        <p:nvSpPr>
          <p:cNvPr id="3" name="灯片编号占位符 2"/>
          <p:cNvSpPr>
            <a:spLocks noGrp="1"/>
          </p:cNvSpPr>
          <p:nvPr>
            <p:ph type="sldNum" sz="quarter" idx="12"/>
          </p:nvPr>
        </p:nvSpPr>
        <p:spPr/>
        <p:txBody>
          <a:bodyPr/>
          <a:lstStyle/>
          <a:p>
            <a:fld id="{B71F6CC3-3BBD-4B34-8E91-8F30AF8541BF}" type="slidenum">
              <a:rPr lang="zh-CN" altLang="en-US" smtClean="0"/>
              <a:pPr/>
              <a:t>16</a:t>
            </a:fld>
            <a:endParaRPr lang="zh-CN" altLang="en-US" sz="130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0353" y="3000896"/>
            <a:ext cx="3333750" cy="33337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2627784" y="1628800"/>
            <a:ext cx="6337398" cy="440120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gn="just" eaLnBrk="1" hangingPunct="1">
              <a:spcBef>
                <a:spcPct val="0"/>
              </a:spcBef>
              <a:buClrTx/>
              <a:buFont typeface="Arial" panose="020B0604020202020204" pitchFamily="34" charset="0"/>
              <a:buNone/>
              <a:defRPr/>
            </a:pPr>
            <a:r>
              <a:rPr lang="zh-CN" altLang="en-US" sz="2800" b="1" i="0" dirty="0">
                <a:solidFill>
                  <a:srgbClr val="FF0000"/>
                </a:solidFill>
                <a:latin typeface="+mn-lt"/>
                <a:ea typeface="+mn-ea"/>
                <a:cs typeface="+mn-ea"/>
                <a:sym typeface="+mn-lt"/>
              </a:rPr>
              <a:t>摘要：</a:t>
            </a:r>
            <a:r>
              <a:rPr lang="zh-CN" altLang="en-US" sz="2800" i="0" dirty="0">
                <a:solidFill>
                  <a:srgbClr val="000000"/>
                </a:solidFill>
                <a:latin typeface="+mn-lt"/>
                <a:ea typeface="+mn-ea"/>
                <a:cs typeface="+mn-ea"/>
                <a:sym typeface="+mn-lt"/>
              </a:rPr>
              <a:t>作为创业计划书的精华，摘要涵盖了计划的要点，内容精练，以便投资人能在最短的时间内评审计划并做出判断。</a:t>
            </a:r>
            <a:endParaRPr lang="en-US" altLang="zh-CN" sz="2800" i="0" dirty="0">
              <a:solidFill>
                <a:srgbClr val="000000"/>
              </a:solidFill>
              <a:latin typeface="+mn-lt"/>
              <a:ea typeface="+mn-ea"/>
              <a:cs typeface="+mn-ea"/>
              <a:sym typeface="+mn-lt"/>
            </a:endParaRPr>
          </a:p>
          <a:p>
            <a:pPr algn="just" eaLnBrk="1" hangingPunct="1">
              <a:spcBef>
                <a:spcPct val="0"/>
              </a:spcBef>
              <a:buClrTx/>
              <a:buFont typeface="Arial" panose="020B0604020202020204" pitchFamily="34" charset="0"/>
              <a:buNone/>
              <a:defRPr/>
            </a:pPr>
            <a:r>
              <a:rPr lang="zh-CN" altLang="en-US" sz="2800" i="0" dirty="0">
                <a:solidFill>
                  <a:srgbClr val="000000"/>
                </a:solidFill>
                <a:latin typeface="+mn-lt"/>
                <a:ea typeface="+mn-ea"/>
                <a:cs typeface="+mn-ea"/>
                <a:sym typeface="+mn-lt"/>
              </a:rPr>
              <a:t>摘要一般要包括以下内容：公司介绍（地点，联系方式）；主要产品和业务范围；市场现状；营销策略；管理者及其组织；财务计划；资金需求状况，经营理念等。</a:t>
            </a:r>
            <a:endParaRPr lang="en-US" altLang="zh-CN" sz="2800" i="0" dirty="0">
              <a:solidFill>
                <a:srgbClr val="000000"/>
              </a:solidFill>
              <a:latin typeface="+mn-lt"/>
              <a:ea typeface="+mn-ea"/>
              <a:cs typeface="+mn-ea"/>
              <a:sym typeface="+mn-lt"/>
            </a:endParaRPr>
          </a:p>
          <a:p>
            <a:pPr algn="just" eaLnBrk="1" hangingPunct="1">
              <a:spcBef>
                <a:spcPct val="0"/>
              </a:spcBef>
              <a:buClrTx/>
              <a:buFont typeface="Arial" panose="020B0604020202020204" pitchFamily="34" charset="0"/>
              <a:buNone/>
              <a:defRPr/>
            </a:pPr>
            <a:endParaRPr lang="en-US" altLang="zh-CN" sz="2800" i="0" dirty="0">
              <a:solidFill>
                <a:srgbClr val="FF0000"/>
              </a:solidFill>
              <a:latin typeface="+mn-lt"/>
              <a:ea typeface="+mn-ea"/>
              <a:cs typeface="+mn-ea"/>
              <a:sym typeface="+mn-lt"/>
            </a:endParaRPr>
          </a:p>
        </p:txBody>
      </p:sp>
      <p:sp>
        <p:nvSpPr>
          <p:cNvPr id="61443" name="矩形 7"/>
          <p:cNvSpPr>
            <a:spLocks noChangeArrowheads="1"/>
          </p:cNvSpPr>
          <p:nvPr/>
        </p:nvSpPr>
        <p:spPr bwMode="auto">
          <a:xfrm>
            <a:off x="155575" y="1628775"/>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defRPr/>
            </a:pPr>
            <a:r>
              <a:rPr lang="zh-CN" altLang="en-US" sz="2400" i="0" dirty="0">
                <a:solidFill>
                  <a:srgbClr val="000000"/>
                </a:solidFill>
                <a:latin typeface="+mn-lt"/>
                <a:ea typeface="+mn-ea"/>
                <a:cs typeface="+mn-ea"/>
                <a:sym typeface="+mn-lt"/>
              </a:rPr>
              <a:t>（二）主要内容</a:t>
            </a:r>
          </a:p>
        </p:txBody>
      </p:sp>
      <p:sp>
        <p:nvSpPr>
          <p:cNvPr id="61444" name="矩形 7"/>
          <p:cNvSpPr>
            <a:spLocks noChangeArrowheads="1"/>
          </p:cNvSpPr>
          <p:nvPr/>
        </p:nvSpPr>
        <p:spPr bwMode="auto">
          <a:xfrm>
            <a:off x="963751" y="333375"/>
            <a:ext cx="38779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buClrTx/>
              <a:buFont typeface="Arial" panose="020B0604020202020204" pitchFamily="34" charset="0"/>
              <a:buNone/>
              <a:defRPr/>
            </a:pPr>
            <a:r>
              <a:rPr lang="zh-CN" altLang="en-US" sz="3200" b="1" i="0" dirty="0">
                <a:solidFill>
                  <a:schemeClr val="bg1"/>
                </a:solidFill>
                <a:latin typeface="+mn-lt"/>
                <a:ea typeface="+mn-ea"/>
                <a:cs typeface="+mn-ea"/>
                <a:sym typeface="+mn-lt"/>
              </a:rPr>
              <a:t>二、撰写创业计划书</a:t>
            </a:r>
          </a:p>
        </p:txBody>
      </p:sp>
      <p:sp>
        <p:nvSpPr>
          <p:cNvPr id="61445" name="矩形 2"/>
          <p:cNvSpPr>
            <a:spLocks noChangeArrowheads="1"/>
          </p:cNvSpPr>
          <p:nvPr/>
        </p:nvSpPr>
        <p:spPr bwMode="auto">
          <a:xfrm>
            <a:off x="230188" y="2116138"/>
            <a:ext cx="4572000"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defRPr/>
            </a:pPr>
            <a:r>
              <a:rPr lang="zh-CN" altLang="en-US" i="0" dirty="0">
                <a:solidFill>
                  <a:srgbClr val="FF0000"/>
                </a:solidFill>
                <a:latin typeface="+mn-lt"/>
                <a:ea typeface="+mn-ea"/>
                <a:cs typeface="+mn-ea"/>
                <a:sym typeface="+mn-lt"/>
              </a:rPr>
              <a:t>一、摘要</a:t>
            </a:r>
          </a:p>
          <a:p>
            <a:pPr eaLnBrk="1" hangingPunct="1">
              <a:spcBef>
                <a:spcPct val="0"/>
              </a:spcBef>
              <a:buClrTx/>
              <a:buFontTx/>
              <a:buNone/>
              <a:defRPr/>
            </a:pPr>
            <a:r>
              <a:rPr lang="zh-CN" altLang="en-US" i="0" dirty="0">
                <a:solidFill>
                  <a:srgbClr val="000000"/>
                </a:solidFill>
                <a:latin typeface="+mn-lt"/>
                <a:ea typeface="+mn-ea"/>
                <a:cs typeface="+mn-ea"/>
                <a:sym typeface="+mn-lt"/>
              </a:rPr>
              <a:t>二、项目概况</a:t>
            </a:r>
          </a:p>
          <a:p>
            <a:pPr eaLnBrk="1" hangingPunct="1">
              <a:spcBef>
                <a:spcPct val="0"/>
              </a:spcBef>
              <a:buClrTx/>
              <a:buFontTx/>
              <a:buNone/>
              <a:defRPr/>
            </a:pPr>
            <a:r>
              <a:rPr lang="zh-CN" altLang="en-US" i="0" dirty="0">
                <a:solidFill>
                  <a:srgbClr val="FF0000"/>
                </a:solidFill>
                <a:latin typeface="+mn-lt"/>
                <a:ea typeface="+mn-ea"/>
                <a:cs typeface="+mn-ea"/>
                <a:sym typeface="+mn-lt"/>
              </a:rPr>
              <a:t>三、产品和服务</a:t>
            </a:r>
          </a:p>
          <a:p>
            <a:pPr eaLnBrk="1" hangingPunct="1">
              <a:spcBef>
                <a:spcPct val="0"/>
              </a:spcBef>
              <a:buClrTx/>
              <a:buFontTx/>
              <a:buNone/>
              <a:defRPr/>
            </a:pPr>
            <a:r>
              <a:rPr lang="zh-CN" altLang="en-US" i="0" dirty="0">
                <a:solidFill>
                  <a:srgbClr val="000000"/>
                </a:solidFill>
                <a:latin typeface="+mn-lt"/>
                <a:ea typeface="+mn-ea"/>
                <a:cs typeface="+mn-ea"/>
                <a:sym typeface="+mn-lt"/>
              </a:rPr>
              <a:t>四、管理与组织结构</a:t>
            </a:r>
          </a:p>
          <a:p>
            <a:pPr eaLnBrk="1" hangingPunct="1">
              <a:spcBef>
                <a:spcPct val="0"/>
              </a:spcBef>
              <a:buClrTx/>
              <a:buFontTx/>
              <a:buNone/>
              <a:defRPr/>
            </a:pPr>
            <a:r>
              <a:rPr lang="zh-CN" altLang="en-US" i="0" dirty="0">
                <a:solidFill>
                  <a:srgbClr val="000000"/>
                </a:solidFill>
                <a:latin typeface="+mn-lt"/>
                <a:ea typeface="+mn-ea"/>
                <a:cs typeface="+mn-ea"/>
                <a:sym typeface="+mn-lt"/>
              </a:rPr>
              <a:t>五、竞争分析</a:t>
            </a:r>
          </a:p>
          <a:p>
            <a:pPr eaLnBrk="1" hangingPunct="1">
              <a:spcBef>
                <a:spcPct val="0"/>
              </a:spcBef>
              <a:buClrTx/>
              <a:buFontTx/>
              <a:buNone/>
              <a:defRPr/>
            </a:pPr>
            <a:r>
              <a:rPr lang="zh-CN" altLang="en-US" i="0" dirty="0">
                <a:solidFill>
                  <a:srgbClr val="000000"/>
                </a:solidFill>
                <a:latin typeface="+mn-lt"/>
                <a:ea typeface="+mn-ea"/>
                <a:cs typeface="+mn-ea"/>
                <a:sym typeface="+mn-lt"/>
              </a:rPr>
              <a:t>六、市场营销</a:t>
            </a:r>
          </a:p>
          <a:p>
            <a:pPr eaLnBrk="1" hangingPunct="1">
              <a:spcBef>
                <a:spcPct val="0"/>
              </a:spcBef>
              <a:buClrTx/>
              <a:buFontTx/>
              <a:buNone/>
              <a:defRPr/>
            </a:pPr>
            <a:r>
              <a:rPr lang="zh-CN" altLang="en-US" i="0" dirty="0">
                <a:solidFill>
                  <a:srgbClr val="000000"/>
                </a:solidFill>
                <a:latin typeface="+mn-lt"/>
                <a:ea typeface="+mn-ea"/>
                <a:cs typeface="+mn-ea"/>
                <a:sym typeface="+mn-lt"/>
              </a:rPr>
              <a:t>七、风险分析</a:t>
            </a:r>
          </a:p>
          <a:p>
            <a:pPr eaLnBrk="1" hangingPunct="1">
              <a:spcBef>
                <a:spcPct val="0"/>
              </a:spcBef>
              <a:buClrTx/>
              <a:buFontTx/>
              <a:buNone/>
              <a:defRPr/>
            </a:pPr>
            <a:r>
              <a:rPr lang="zh-CN" altLang="en-US" i="0" dirty="0">
                <a:solidFill>
                  <a:srgbClr val="FF0000"/>
                </a:solidFill>
                <a:latin typeface="+mn-lt"/>
                <a:ea typeface="+mn-ea"/>
                <a:cs typeface="+mn-ea"/>
                <a:sym typeface="+mn-lt"/>
              </a:rPr>
              <a:t>八、财务与融资</a:t>
            </a:r>
          </a:p>
          <a:p>
            <a:pPr eaLnBrk="1" hangingPunct="1">
              <a:spcBef>
                <a:spcPct val="0"/>
              </a:spcBef>
              <a:buClrTx/>
              <a:buFontTx/>
              <a:buNone/>
              <a:defRPr/>
            </a:pPr>
            <a:r>
              <a:rPr lang="zh-CN" altLang="en-US" i="0" dirty="0">
                <a:solidFill>
                  <a:srgbClr val="000000"/>
                </a:solidFill>
                <a:latin typeface="+mn-lt"/>
                <a:ea typeface="+mn-ea"/>
                <a:cs typeface="+mn-ea"/>
                <a:sym typeface="+mn-lt"/>
              </a:rPr>
              <a:t>九、附件</a:t>
            </a:r>
          </a:p>
        </p:txBody>
      </p:sp>
      <p:sp>
        <p:nvSpPr>
          <p:cNvPr id="3" name="矩形 2"/>
          <p:cNvSpPr/>
          <p:nvPr/>
        </p:nvSpPr>
        <p:spPr>
          <a:xfrm>
            <a:off x="2516188" y="6044948"/>
            <a:ext cx="6340197" cy="461665"/>
          </a:xfrm>
          <a:prstGeom prst="rect">
            <a:avLst/>
          </a:prstGeom>
        </p:spPr>
        <p:txBody>
          <a:bodyPr wrap="none">
            <a:spAutoFit/>
          </a:bodyPr>
          <a:lstStyle/>
          <a:p>
            <a:r>
              <a:rPr lang="zh-CN" altLang="en-US" sz="2400" b="1" i="0" u="sng" dirty="0">
                <a:solidFill>
                  <a:srgbClr val="FF0000"/>
                </a:solidFill>
                <a:latin typeface="+mn-ea"/>
                <a:ea typeface="+mn-ea"/>
              </a:rPr>
              <a:t>在最短的时间，把自己最好的一面展示出来。</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628650" y="365125"/>
            <a:ext cx="7886700" cy="1325563"/>
          </a:xfrm>
        </p:spPr>
        <p:txBody>
          <a:bodyPr/>
          <a:lstStyle/>
          <a:p>
            <a:pPr>
              <a:defRPr/>
            </a:pPr>
            <a:endParaRPr lang="zh-CN" altLang="en-US">
              <a:latin typeface="+mn-lt"/>
              <a:ea typeface="+mn-ea"/>
              <a:cs typeface="+mn-ea"/>
              <a:sym typeface="+mn-lt"/>
            </a:endParaRPr>
          </a:p>
        </p:txBody>
      </p:sp>
      <p:sp>
        <p:nvSpPr>
          <p:cNvPr id="62467" name="灯片编号占位符 2"/>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61C6702-EE20-4A02-AAF6-813ACE80881D}" type="slidenum">
              <a:rPr lang="zh-CN" altLang="en-US">
                <a:ea typeface="微软雅黑" pitchFamily="34" charset="-122"/>
                <a:sym typeface="+mn-lt"/>
              </a:rPr>
              <a:pPr/>
              <a:t>18</a:t>
            </a:fld>
            <a:endParaRPr lang="zh-CN" altLang="en-US" sz="1300">
              <a:ea typeface="微软雅黑" pitchFamily="34" charset="-122"/>
              <a:sym typeface="+mn-lt"/>
            </a:endParaRPr>
          </a:p>
        </p:txBody>
      </p:sp>
      <p:pic>
        <p:nvPicPr>
          <p:cNvPr id="81924" name="图片 3"/>
          <p:cNvPicPr>
            <a:picLocks noChangeAspect="1"/>
          </p:cNvPicPr>
          <p:nvPr/>
        </p:nvPicPr>
        <p:blipFill>
          <a:blip r:embed="rId2" cstate="print"/>
          <a:srcRect/>
          <a:stretch>
            <a:fillRect/>
          </a:stretch>
        </p:blipFill>
        <p:spPr bwMode="auto">
          <a:xfrm>
            <a:off x="0" y="-23813"/>
            <a:ext cx="5292725" cy="6894513"/>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矩形 7"/>
          <p:cNvSpPr>
            <a:spLocks noChangeArrowheads="1"/>
          </p:cNvSpPr>
          <p:nvPr/>
        </p:nvSpPr>
        <p:spPr bwMode="auto">
          <a:xfrm>
            <a:off x="176213" y="1573213"/>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defRPr/>
            </a:pPr>
            <a:r>
              <a:rPr lang="zh-CN" altLang="en-US" sz="2400" i="0" dirty="0">
                <a:solidFill>
                  <a:srgbClr val="000000"/>
                </a:solidFill>
                <a:latin typeface="+mn-lt"/>
                <a:ea typeface="+mn-ea"/>
                <a:cs typeface="+mn-ea"/>
                <a:sym typeface="+mn-lt"/>
              </a:rPr>
              <a:t>（二）主要内容</a:t>
            </a:r>
          </a:p>
        </p:txBody>
      </p:sp>
      <p:sp>
        <p:nvSpPr>
          <p:cNvPr id="12" name="矩形 11"/>
          <p:cNvSpPr>
            <a:spLocks noChangeArrowheads="1"/>
          </p:cNvSpPr>
          <p:nvPr/>
        </p:nvSpPr>
        <p:spPr bwMode="auto">
          <a:xfrm>
            <a:off x="2700338" y="1484313"/>
            <a:ext cx="6261100" cy="5156200"/>
          </a:xfrm>
          <a:prstGeom prst="rect">
            <a:avLst/>
          </a:prstGeom>
          <a:solidFill>
            <a:schemeClr val="bg1"/>
          </a:solidFill>
          <a:ln>
            <a:noFill/>
          </a:ln>
        </p:spPr>
        <p:txBody>
          <a:bodyPr>
            <a:spAutoFit/>
          </a:bodyPr>
          <a:lstStyle/>
          <a:p>
            <a:pPr algn="just" eaLnBrk="1" hangingPunct="1">
              <a:lnSpc>
                <a:spcPts val="3800"/>
              </a:lnSpc>
              <a:buFont typeface="Arial" panose="020B0604020202020204" pitchFamily="34" charset="0"/>
              <a:buNone/>
              <a:defRPr/>
            </a:pPr>
            <a:r>
              <a:rPr lang="zh-CN" altLang="en-US" sz="2600" b="1" i="0" dirty="0">
                <a:solidFill>
                  <a:schemeClr val="tx2">
                    <a:lumMod val="95000"/>
                    <a:lumOff val="5000"/>
                  </a:schemeClr>
                </a:solidFill>
                <a:latin typeface="+mn-lt"/>
                <a:ea typeface="+mn-ea"/>
                <a:cs typeface="+mn-ea"/>
                <a:sym typeface="+mn-lt"/>
              </a:rPr>
              <a:t>项目概况：</a:t>
            </a:r>
            <a:endParaRPr lang="en-US" altLang="zh-CN" sz="2600" b="1" i="0" dirty="0">
              <a:solidFill>
                <a:schemeClr val="tx2">
                  <a:lumMod val="95000"/>
                  <a:lumOff val="5000"/>
                </a:schemeClr>
              </a:solidFill>
              <a:latin typeface="+mn-lt"/>
              <a:ea typeface="+mn-ea"/>
              <a:cs typeface="+mn-ea"/>
              <a:sym typeface="+mn-lt"/>
            </a:endParaRPr>
          </a:p>
          <a:p>
            <a:pPr>
              <a:defRPr/>
            </a:pPr>
            <a:r>
              <a:rPr lang="en-US" altLang="zh-CN" sz="2600" i="0" dirty="0">
                <a:latin typeface="+mn-lt"/>
                <a:ea typeface="+mn-ea"/>
                <a:cs typeface="+mn-ea"/>
                <a:sym typeface="+mn-lt"/>
              </a:rPr>
              <a:t>2.1  </a:t>
            </a:r>
            <a:r>
              <a:rPr lang="zh-CN" altLang="zh-CN" sz="2600" i="0" dirty="0">
                <a:latin typeface="+mn-lt"/>
                <a:ea typeface="+mn-ea"/>
                <a:cs typeface="+mn-ea"/>
                <a:sym typeface="+mn-lt"/>
              </a:rPr>
              <a:t>项目概述</a:t>
            </a:r>
            <a:endParaRPr lang="en-US" altLang="zh-CN" sz="2600" i="0" dirty="0">
              <a:latin typeface="+mn-lt"/>
              <a:ea typeface="+mn-ea"/>
              <a:cs typeface="+mn-ea"/>
              <a:sym typeface="+mn-lt"/>
            </a:endParaRPr>
          </a:p>
          <a:p>
            <a:pPr>
              <a:defRPr/>
            </a:pPr>
            <a:r>
              <a:rPr lang="zh-CN" altLang="en-US" sz="2600" i="0" dirty="0">
                <a:solidFill>
                  <a:schemeClr val="tx2">
                    <a:lumMod val="95000"/>
                    <a:lumOff val="5000"/>
                  </a:schemeClr>
                </a:solidFill>
                <a:latin typeface="+mn-lt"/>
                <a:ea typeface="+mn-ea"/>
                <a:cs typeface="+mn-ea"/>
                <a:sym typeface="+mn-lt"/>
              </a:rPr>
              <a:t>公司名称，成立时间，注册地点，注册资本。公司性质如：有限公司、股份有限公司、合伙企业、个人独资等。</a:t>
            </a:r>
            <a:endParaRPr lang="zh-CN" altLang="zh-CN" sz="2600" i="0" dirty="0">
              <a:latin typeface="+mn-lt"/>
              <a:ea typeface="+mn-ea"/>
              <a:cs typeface="+mn-ea"/>
              <a:sym typeface="+mn-lt"/>
            </a:endParaRPr>
          </a:p>
          <a:p>
            <a:pPr>
              <a:defRPr/>
            </a:pPr>
            <a:r>
              <a:rPr lang="en-US" altLang="zh-CN" sz="2600" i="0" dirty="0">
                <a:latin typeface="+mn-lt"/>
                <a:ea typeface="+mn-ea"/>
                <a:cs typeface="+mn-ea"/>
                <a:sym typeface="+mn-lt"/>
              </a:rPr>
              <a:t>2.2  </a:t>
            </a:r>
            <a:r>
              <a:rPr lang="zh-CN" altLang="zh-CN" sz="2600" i="0" dirty="0">
                <a:latin typeface="+mn-lt"/>
                <a:ea typeface="+mn-ea"/>
                <a:cs typeface="+mn-ea"/>
                <a:sym typeface="+mn-lt"/>
              </a:rPr>
              <a:t>核心资源</a:t>
            </a:r>
            <a:endParaRPr lang="en-US" altLang="zh-CN" sz="2600" i="0" dirty="0">
              <a:latin typeface="+mn-lt"/>
              <a:ea typeface="+mn-ea"/>
              <a:cs typeface="+mn-ea"/>
              <a:sym typeface="+mn-lt"/>
            </a:endParaRPr>
          </a:p>
          <a:p>
            <a:pPr>
              <a:defRPr/>
            </a:pPr>
            <a:r>
              <a:rPr lang="zh-CN" altLang="en-US" sz="2600" i="0" dirty="0">
                <a:solidFill>
                  <a:schemeClr val="tx2">
                    <a:lumMod val="95000"/>
                    <a:lumOff val="5000"/>
                  </a:schemeClr>
                </a:solidFill>
                <a:latin typeface="+mn-lt"/>
                <a:ea typeface="+mn-ea"/>
                <a:cs typeface="+mn-ea"/>
                <a:sym typeface="+mn-lt"/>
              </a:rPr>
              <a:t>人力（高校专家）；品牌（哈医大）；技术（专利）。</a:t>
            </a:r>
            <a:endParaRPr lang="zh-CN" altLang="zh-CN" sz="2600" i="0" dirty="0">
              <a:latin typeface="+mn-lt"/>
              <a:ea typeface="+mn-ea"/>
              <a:cs typeface="+mn-ea"/>
              <a:sym typeface="+mn-lt"/>
            </a:endParaRPr>
          </a:p>
          <a:p>
            <a:pPr>
              <a:defRPr/>
            </a:pPr>
            <a:r>
              <a:rPr lang="en-US" altLang="zh-CN" sz="2600" i="0" dirty="0">
                <a:solidFill>
                  <a:srgbClr val="FF0000"/>
                </a:solidFill>
                <a:latin typeface="+mn-lt"/>
                <a:ea typeface="+mn-ea"/>
                <a:cs typeface="+mn-ea"/>
                <a:sym typeface="+mn-lt"/>
              </a:rPr>
              <a:t>2.3  </a:t>
            </a:r>
            <a:r>
              <a:rPr lang="zh-CN" altLang="zh-CN" sz="2600" i="0" dirty="0">
                <a:solidFill>
                  <a:srgbClr val="FF0000"/>
                </a:solidFill>
                <a:latin typeface="+mn-lt"/>
                <a:ea typeface="+mn-ea"/>
                <a:cs typeface="+mn-ea"/>
                <a:sym typeface="+mn-lt"/>
              </a:rPr>
              <a:t>盈利模式</a:t>
            </a:r>
          </a:p>
          <a:p>
            <a:pPr>
              <a:defRPr/>
            </a:pPr>
            <a:r>
              <a:rPr lang="en-US" altLang="zh-CN" sz="2600" i="0" dirty="0">
                <a:latin typeface="+mn-lt"/>
                <a:ea typeface="+mn-ea"/>
                <a:cs typeface="+mn-ea"/>
                <a:sym typeface="+mn-lt"/>
              </a:rPr>
              <a:t>2.4  </a:t>
            </a:r>
            <a:r>
              <a:rPr lang="zh-CN" altLang="zh-CN" sz="2600" i="0" dirty="0">
                <a:latin typeface="+mn-lt"/>
                <a:ea typeface="+mn-ea"/>
                <a:cs typeface="+mn-ea"/>
                <a:sym typeface="+mn-lt"/>
              </a:rPr>
              <a:t>发展战略</a:t>
            </a:r>
          </a:p>
          <a:p>
            <a:pPr algn="just" eaLnBrk="1" hangingPunct="1">
              <a:lnSpc>
                <a:spcPts val="3800"/>
              </a:lnSpc>
              <a:buFont typeface="Arial" panose="020B0604020202020204" pitchFamily="34" charset="0"/>
              <a:buNone/>
              <a:defRPr/>
            </a:pPr>
            <a:r>
              <a:rPr lang="zh-CN" altLang="en-US" sz="2600" i="0" dirty="0">
                <a:solidFill>
                  <a:schemeClr val="tx2">
                    <a:lumMod val="95000"/>
                    <a:lumOff val="5000"/>
                  </a:schemeClr>
                </a:solidFill>
                <a:latin typeface="+mn-lt"/>
                <a:ea typeface="+mn-ea"/>
                <a:cs typeface="+mn-ea"/>
                <a:sym typeface="+mn-lt"/>
              </a:rPr>
              <a:t>公司近期及未来</a:t>
            </a:r>
            <a:r>
              <a:rPr lang="en-US" altLang="zh-CN" sz="2600" i="0" dirty="0">
                <a:solidFill>
                  <a:schemeClr val="tx2">
                    <a:lumMod val="95000"/>
                    <a:lumOff val="5000"/>
                  </a:schemeClr>
                </a:solidFill>
                <a:latin typeface="+mn-lt"/>
                <a:ea typeface="+mn-ea"/>
                <a:cs typeface="+mn-ea"/>
                <a:sym typeface="+mn-lt"/>
              </a:rPr>
              <a:t>3-5</a:t>
            </a:r>
            <a:r>
              <a:rPr lang="zh-CN" altLang="en-US" sz="2600" i="0" dirty="0">
                <a:solidFill>
                  <a:schemeClr val="tx2">
                    <a:lumMod val="95000"/>
                    <a:lumOff val="5000"/>
                  </a:schemeClr>
                </a:solidFill>
                <a:latin typeface="+mn-lt"/>
                <a:ea typeface="+mn-ea"/>
                <a:cs typeface="+mn-ea"/>
                <a:sym typeface="+mn-lt"/>
              </a:rPr>
              <a:t>年的发展方向、发展战略和要实现的目标。</a:t>
            </a:r>
            <a:endParaRPr lang="en-US" altLang="zh-CN" sz="2600" i="0" dirty="0">
              <a:solidFill>
                <a:schemeClr val="tx2">
                  <a:lumMod val="95000"/>
                  <a:lumOff val="5000"/>
                </a:schemeClr>
              </a:solidFill>
              <a:latin typeface="+mn-lt"/>
              <a:ea typeface="+mn-ea"/>
              <a:cs typeface="+mn-ea"/>
              <a:sym typeface="+mn-lt"/>
            </a:endParaRPr>
          </a:p>
        </p:txBody>
      </p:sp>
      <p:sp>
        <p:nvSpPr>
          <p:cNvPr id="63492" name="矩形 10"/>
          <p:cNvSpPr>
            <a:spLocks noChangeArrowheads="1"/>
          </p:cNvSpPr>
          <p:nvPr/>
        </p:nvSpPr>
        <p:spPr bwMode="auto">
          <a:xfrm>
            <a:off x="987564" y="320675"/>
            <a:ext cx="38779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buClrTx/>
              <a:buFontTx/>
              <a:buNone/>
              <a:defRPr/>
            </a:pPr>
            <a:r>
              <a:rPr lang="zh-CN" altLang="en-US" sz="3200" b="1" i="0" dirty="0">
                <a:solidFill>
                  <a:schemeClr val="bg1"/>
                </a:solidFill>
                <a:latin typeface="+mn-lt"/>
                <a:ea typeface="+mn-ea"/>
                <a:cs typeface="+mn-ea"/>
                <a:sym typeface="+mn-lt"/>
              </a:rPr>
              <a:t>二、撰写创业计划书</a:t>
            </a:r>
          </a:p>
        </p:txBody>
      </p:sp>
      <p:sp>
        <p:nvSpPr>
          <p:cNvPr id="63493" name="矩形 1"/>
          <p:cNvSpPr>
            <a:spLocks noChangeArrowheads="1"/>
          </p:cNvSpPr>
          <p:nvPr/>
        </p:nvSpPr>
        <p:spPr bwMode="auto">
          <a:xfrm>
            <a:off x="182563" y="2035175"/>
            <a:ext cx="45720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defRPr/>
            </a:pPr>
            <a:r>
              <a:rPr lang="zh-CN" altLang="en-US" i="0">
                <a:solidFill>
                  <a:srgbClr val="FF0000"/>
                </a:solidFill>
                <a:latin typeface="+mn-lt"/>
                <a:ea typeface="+mn-ea"/>
                <a:cs typeface="+mn-ea"/>
                <a:sym typeface="+mn-lt"/>
              </a:rPr>
              <a:t>一、摘要</a:t>
            </a:r>
          </a:p>
          <a:p>
            <a:pPr eaLnBrk="1" hangingPunct="1">
              <a:spcBef>
                <a:spcPct val="0"/>
              </a:spcBef>
              <a:buClrTx/>
              <a:buFontTx/>
              <a:buNone/>
              <a:defRPr/>
            </a:pPr>
            <a:r>
              <a:rPr lang="zh-CN" altLang="en-US" i="0">
                <a:solidFill>
                  <a:srgbClr val="000000"/>
                </a:solidFill>
                <a:latin typeface="+mn-lt"/>
                <a:ea typeface="+mn-ea"/>
                <a:cs typeface="+mn-ea"/>
                <a:sym typeface="+mn-lt"/>
              </a:rPr>
              <a:t>二、项目概况</a:t>
            </a:r>
          </a:p>
          <a:p>
            <a:pPr eaLnBrk="1" hangingPunct="1">
              <a:spcBef>
                <a:spcPct val="0"/>
              </a:spcBef>
              <a:buClrTx/>
              <a:buFontTx/>
              <a:buNone/>
              <a:defRPr/>
            </a:pPr>
            <a:r>
              <a:rPr lang="zh-CN" altLang="en-US" i="0">
                <a:solidFill>
                  <a:srgbClr val="FF0000"/>
                </a:solidFill>
                <a:latin typeface="+mn-lt"/>
                <a:ea typeface="+mn-ea"/>
                <a:cs typeface="+mn-ea"/>
                <a:sym typeface="+mn-lt"/>
              </a:rPr>
              <a:t>三、产品和服务</a:t>
            </a:r>
          </a:p>
          <a:p>
            <a:pPr eaLnBrk="1" hangingPunct="1">
              <a:spcBef>
                <a:spcPct val="0"/>
              </a:spcBef>
              <a:buClrTx/>
              <a:buFontTx/>
              <a:buNone/>
              <a:defRPr/>
            </a:pPr>
            <a:r>
              <a:rPr lang="zh-CN" altLang="en-US" i="0">
                <a:solidFill>
                  <a:srgbClr val="000000"/>
                </a:solidFill>
                <a:latin typeface="+mn-lt"/>
                <a:ea typeface="+mn-ea"/>
                <a:cs typeface="+mn-ea"/>
                <a:sym typeface="+mn-lt"/>
              </a:rPr>
              <a:t>四、管理与组织结构</a:t>
            </a:r>
          </a:p>
          <a:p>
            <a:pPr eaLnBrk="1" hangingPunct="1">
              <a:spcBef>
                <a:spcPct val="0"/>
              </a:spcBef>
              <a:buClrTx/>
              <a:buFontTx/>
              <a:buNone/>
              <a:defRPr/>
            </a:pPr>
            <a:r>
              <a:rPr lang="zh-CN" altLang="en-US" i="0">
                <a:solidFill>
                  <a:srgbClr val="000000"/>
                </a:solidFill>
                <a:latin typeface="+mn-lt"/>
                <a:ea typeface="+mn-ea"/>
                <a:cs typeface="+mn-ea"/>
                <a:sym typeface="+mn-lt"/>
              </a:rPr>
              <a:t>五、竞争分析</a:t>
            </a:r>
          </a:p>
          <a:p>
            <a:pPr eaLnBrk="1" hangingPunct="1">
              <a:spcBef>
                <a:spcPct val="0"/>
              </a:spcBef>
              <a:buClrTx/>
              <a:buFontTx/>
              <a:buNone/>
              <a:defRPr/>
            </a:pPr>
            <a:r>
              <a:rPr lang="zh-CN" altLang="en-US" i="0">
                <a:solidFill>
                  <a:srgbClr val="000000"/>
                </a:solidFill>
                <a:latin typeface="+mn-lt"/>
                <a:ea typeface="+mn-ea"/>
                <a:cs typeface="+mn-ea"/>
                <a:sym typeface="+mn-lt"/>
              </a:rPr>
              <a:t>六、市场营销</a:t>
            </a:r>
          </a:p>
          <a:p>
            <a:pPr eaLnBrk="1" hangingPunct="1">
              <a:spcBef>
                <a:spcPct val="0"/>
              </a:spcBef>
              <a:buClrTx/>
              <a:buFontTx/>
              <a:buNone/>
              <a:defRPr/>
            </a:pPr>
            <a:r>
              <a:rPr lang="zh-CN" altLang="en-US" i="0">
                <a:solidFill>
                  <a:srgbClr val="000000"/>
                </a:solidFill>
                <a:latin typeface="+mn-lt"/>
                <a:ea typeface="+mn-ea"/>
                <a:cs typeface="+mn-ea"/>
                <a:sym typeface="+mn-lt"/>
              </a:rPr>
              <a:t>七、风险分析</a:t>
            </a:r>
          </a:p>
          <a:p>
            <a:pPr eaLnBrk="1" hangingPunct="1">
              <a:spcBef>
                <a:spcPct val="0"/>
              </a:spcBef>
              <a:buClrTx/>
              <a:buFontTx/>
              <a:buNone/>
              <a:defRPr/>
            </a:pPr>
            <a:r>
              <a:rPr lang="zh-CN" altLang="en-US" i="0">
                <a:solidFill>
                  <a:srgbClr val="FF0000"/>
                </a:solidFill>
                <a:latin typeface="+mn-lt"/>
                <a:ea typeface="+mn-ea"/>
                <a:cs typeface="+mn-ea"/>
                <a:sym typeface="+mn-lt"/>
              </a:rPr>
              <a:t>八、财务与融资</a:t>
            </a:r>
          </a:p>
          <a:p>
            <a:pPr eaLnBrk="1" hangingPunct="1">
              <a:spcBef>
                <a:spcPct val="0"/>
              </a:spcBef>
              <a:buClrTx/>
              <a:buFontTx/>
              <a:buNone/>
              <a:defRPr/>
            </a:pPr>
            <a:r>
              <a:rPr lang="zh-CN" altLang="en-US" i="0">
                <a:solidFill>
                  <a:srgbClr val="000000"/>
                </a:solidFill>
                <a:latin typeface="+mn-lt"/>
                <a:ea typeface="+mn-ea"/>
                <a:cs typeface="+mn-ea"/>
                <a:sym typeface="+mn-lt"/>
              </a:rPr>
              <a:t>九、附件</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xit" presetSubtype="0" fill="hold" nodeType="clickEffect">
                                  <p:stCondLst>
                                    <p:cond delay="0"/>
                                  </p:stCondLst>
                                  <p:childTnLst>
                                    <p:animEffect transition="out" filter="fade">
                                      <p:cBhvr>
                                        <p:cTn id="10" dur="500"/>
                                        <p:tgtEl>
                                          <p:spTgt spid="12"/>
                                        </p:tgtEl>
                                      </p:cBhvr>
                                    </p:animEffect>
                                    <p:set>
                                      <p:cBhvr>
                                        <p:cTn id="11"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内容占位符 2"/>
          <p:cNvSpPr>
            <a:spLocks noGrp="1"/>
          </p:cNvSpPr>
          <p:nvPr>
            <p:ph idx="1"/>
          </p:nvPr>
        </p:nvSpPr>
        <p:spPr>
          <a:xfrm>
            <a:off x="107950" y="1412875"/>
            <a:ext cx="8785225" cy="4730750"/>
          </a:xfrm>
        </p:spPr>
        <p:txBody>
          <a:bodyPr/>
          <a:lstStyle/>
          <a:p>
            <a:pPr algn="just" eaLnBrk="1" hangingPunct="1">
              <a:defRPr/>
            </a:pPr>
            <a:r>
              <a:rPr lang="zh-CN" altLang="en-US" sz="3000" dirty="0">
                <a:ea typeface="+mn-ea"/>
                <a:cs typeface="+mn-ea"/>
                <a:sym typeface="+mn-lt"/>
              </a:rPr>
              <a:t>考核方式：</a:t>
            </a:r>
            <a:endParaRPr lang="en-US" altLang="zh-CN" sz="3000" dirty="0">
              <a:ea typeface="+mn-ea"/>
              <a:cs typeface="+mn-ea"/>
              <a:sym typeface="+mn-lt"/>
            </a:endParaRPr>
          </a:p>
          <a:p>
            <a:pPr algn="just" eaLnBrk="1" hangingPunct="1">
              <a:defRPr/>
            </a:pPr>
            <a:r>
              <a:rPr lang="zh-CN" altLang="en-US" sz="3000" dirty="0">
                <a:ea typeface="+mn-ea"/>
                <a:cs typeface="+mn-ea"/>
                <a:sym typeface="+mn-lt"/>
              </a:rPr>
              <a:t>每个班级按兴趣和意愿</a:t>
            </a:r>
            <a:r>
              <a:rPr lang="zh-CN" altLang="zh-CN" sz="3000" dirty="0">
                <a:ea typeface="+mn-ea"/>
                <a:cs typeface="+mn-ea"/>
                <a:sym typeface="+mn-lt"/>
              </a:rPr>
              <a:t>分组</a:t>
            </a:r>
            <a:r>
              <a:rPr lang="zh-CN" altLang="en-US" sz="3000" dirty="0">
                <a:ea typeface="+mn-ea"/>
                <a:cs typeface="+mn-ea"/>
                <a:sym typeface="+mn-lt"/>
              </a:rPr>
              <a:t>，</a:t>
            </a:r>
            <a:r>
              <a:rPr lang="en-US" altLang="zh-CN" sz="3000" dirty="0">
                <a:ea typeface="+mn-ea"/>
                <a:cs typeface="+mn-ea"/>
                <a:sym typeface="+mn-lt"/>
              </a:rPr>
              <a:t>7/9</a:t>
            </a:r>
            <a:r>
              <a:rPr lang="zh-CN" altLang="zh-CN" sz="3000" dirty="0">
                <a:ea typeface="+mn-ea"/>
                <a:cs typeface="+mn-ea"/>
                <a:sym typeface="+mn-lt"/>
              </a:rPr>
              <a:t>人一组， 以小组为单位每组设计创新创业项目。</a:t>
            </a:r>
            <a:r>
              <a:rPr lang="zh-CN" altLang="en-US" sz="3000" dirty="0">
                <a:ea typeface="+mn-ea"/>
                <a:cs typeface="+mn-ea"/>
                <a:sym typeface="+mn-lt"/>
              </a:rPr>
              <a:t>项目书满分</a:t>
            </a:r>
            <a:r>
              <a:rPr lang="en-US" altLang="zh-CN" sz="3000" dirty="0">
                <a:ea typeface="+mn-ea"/>
                <a:cs typeface="+mn-ea"/>
                <a:sym typeface="+mn-lt"/>
              </a:rPr>
              <a:t>100</a:t>
            </a:r>
            <a:r>
              <a:rPr lang="zh-CN" altLang="en-US" sz="3000" dirty="0">
                <a:ea typeface="+mn-ea"/>
                <a:cs typeface="+mn-ea"/>
                <a:sym typeface="+mn-lt"/>
              </a:rPr>
              <a:t>分，</a:t>
            </a:r>
            <a:r>
              <a:rPr lang="zh-CN" altLang="zh-CN" sz="3000" dirty="0">
                <a:ea typeface="+mn-ea"/>
                <a:cs typeface="+mn-ea"/>
                <a:sym typeface="+mn-lt"/>
              </a:rPr>
              <a:t>项目可以在已有项目基础上改进，但是不能抄袭，如有抄袭全组不及格。</a:t>
            </a:r>
            <a:endParaRPr lang="en-US" altLang="zh-CN" sz="3000" dirty="0">
              <a:ea typeface="+mn-ea"/>
              <a:cs typeface="+mn-ea"/>
              <a:sym typeface="+mn-lt"/>
            </a:endParaRPr>
          </a:p>
          <a:p>
            <a:pPr algn="just" eaLnBrk="1" hangingPunct="1">
              <a:defRPr/>
            </a:pPr>
            <a:r>
              <a:rPr lang="en-US" altLang="zh-CN" sz="3000" dirty="0">
                <a:ea typeface="+mn-ea"/>
                <a:cs typeface="+mn-ea"/>
                <a:sym typeface="+mn-lt"/>
              </a:rPr>
              <a:t>10</a:t>
            </a:r>
            <a:r>
              <a:rPr lang="zh-CN" altLang="en-US" sz="3000" dirty="0">
                <a:ea typeface="+mn-ea"/>
                <a:cs typeface="+mn-ea"/>
                <a:sym typeface="+mn-lt"/>
              </a:rPr>
              <a:t>周交各班分组名单。</a:t>
            </a:r>
            <a:endParaRPr lang="en-US" altLang="zh-CN" sz="3000" dirty="0">
              <a:ea typeface="+mn-ea"/>
              <a:cs typeface="+mn-ea"/>
              <a:sym typeface="+mn-lt"/>
            </a:endParaRPr>
          </a:p>
          <a:p>
            <a:pPr algn="just" eaLnBrk="1" hangingPunct="1">
              <a:defRPr/>
            </a:pPr>
            <a:r>
              <a:rPr lang="en-US" altLang="zh-CN" sz="2800" dirty="0">
                <a:ea typeface="+mn-ea"/>
                <a:cs typeface="+mn-ea"/>
                <a:sym typeface="+mn-lt"/>
              </a:rPr>
              <a:t>11</a:t>
            </a:r>
            <a:r>
              <a:rPr lang="zh-CN" altLang="zh-CN" sz="2800" dirty="0">
                <a:ea typeface="+mn-ea"/>
                <a:cs typeface="+mn-ea"/>
                <a:sym typeface="+mn-lt"/>
              </a:rPr>
              <a:t>周</a:t>
            </a:r>
            <a:r>
              <a:rPr lang="zh-CN" altLang="en-US" sz="2800" dirty="0">
                <a:ea typeface="+mn-ea"/>
                <a:cs typeface="+mn-ea"/>
                <a:sym typeface="+mn-lt"/>
              </a:rPr>
              <a:t>由学委负责收齐各</a:t>
            </a:r>
            <a:r>
              <a:rPr lang="zh-CN" altLang="zh-CN" sz="2800" dirty="0">
                <a:ea typeface="+mn-ea"/>
                <a:cs typeface="+mn-ea"/>
                <a:sym typeface="+mn-lt"/>
              </a:rPr>
              <a:t>组的商业计划书</a:t>
            </a:r>
            <a:r>
              <a:rPr lang="zh-CN" altLang="en-US" sz="3000" dirty="0">
                <a:ea typeface="+mn-ea"/>
                <a:cs typeface="+mn-ea"/>
                <a:sym typeface="+mn-lt"/>
              </a:rPr>
              <a:t>（</a:t>
            </a:r>
            <a:r>
              <a:rPr lang="zh-CN" altLang="en-US" sz="3000" b="1" dirty="0">
                <a:solidFill>
                  <a:srgbClr val="FF0000"/>
                </a:solidFill>
                <a:ea typeface="+mn-ea"/>
                <a:cs typeface="+mn-ea"/>
                <a:sym typeface="+mn-lt"/>
              </a:rPr>
              <a:t>电子版</a:t>
            </a:r>
            <a:r>
              <a:rPr lang="zh-CN" altLang="en-US" sz="3000" dirty="0">
                <a:ea typeface="+mn-ea"/>
                <a:cs typeface="+mn-ea"/>
                <a:sym typeface="+mn-lt"/>
              </a:rPr>
              <a:t>）。</a:t>
            </a:r>
            <a:endParaRPr lang="en-US" altLang="zh-CN" sz="3000" dirty="0">
              <a:ea typeface="+mn-ea"/>
              <a:cs typeface="+mn-ea"/>
              <a:sym typeface="+mn-lt"/>
            </a:endParaRPr>
          </a:p>
          <a:p>
            <a:pPr algn="just" eaLnBrk="1" hangingPunct="1">
              <a:defRPr/>
            </a:pPr>
            <a:r>
              <a:rPr lang="zh-CN" altLang="en-US" sz="3000" dirty="0">
                <a:ea typeface="+mn-ea"/>
                <a:cs typeface="+mn-ea"/>
                <a:sym typeface="+mn-lt"/>
              </a:rPr>
              <a:t>成绩</a:t>
            </a:r>
            <a:r>
              <a:rPr lang="en-US" altLang="zh-CN" sz="3000" dirty="0">
                <a:ea typeface="+mn-ea"/>
                <a:cs typeface="+mn-ea"/>
                <a:sym typeface="+mn-lt"/>
              </a:rPr>
              <a:t>=</a:t>
            </a:r>
            <a:r>
              <a:rPr lang="zh-CN" altLang="zh-CN" sz="3000" dirty="0">
                <a:ea typeface="+mn-ea"/>
                <a:cs typeface="+mn-ea"/>
                <a:sym typeface="+mn-lt"/>
              </a:rPr>
              <a:t>商业计划书</a:t>
            </a:r>
            <a:r>
              <a:rPr lang="zh-CN" altLang="en-US" sz="3000" dirty="0">
                <a:ea typeface="+mn-ea"/>
                <a:cs typeface="+mn-ea"/>
                <a:sym typeface="+mn-lt"/>
              </a:rPr>
              <a:t>得分</a:t>
            </a:r>
            <a:r>
              <a:rPr lang="en-US" altLang="zh-CN" sz="3000" dirty="0">
                <a:ea typeface="+mn-ea"/>
                <a:cs typeface="+mn-ea"/>
                <a:sym typeface="+mn-lt"/>
              </a:rPr>
              <a:t>+</a:t>
            </a:r>
            <a:r>
              <a:rPr lang="zh-CN" altLang="en-US" sz="3000" dirty="0">
                <a:ea typeface="+mn-ea"/>
                <a:cs typeface="+mn-ea"/>
                <a:sym typeface="+mn-lt"/>
              </a:rPr>
              <a:t>平时成绩。</a:t>
            </a:r>
            <a:endParaRPr lang="en-US" altLang="zh-CN" sz="3000" dirty="0">
              <a:ea typeface="+mn-ea"/>
              <a:cs typeface="+mn-ea"/>
              <a:sym typeface="+mn-lt"/>
            </a:endParaRPr>
          </a:p>
          <a:p>
            <a:pPr marL="0" indent="0" algn="ctr" eaLnBrk="1" hangingPunct="1">
              <a:buFont typeface="Wingdings" pitchFamily="2" charset="2"/>
              <a:buNone/>
              <a:defRPr/>
            </a:pPr>
            <a:r>
              <a:rPr lang="zh-CN" altLang="en-US" sz="3000" dirty="0">
                <a:ea typeface="+mn-ea"/>
                <a:cs typeface="+mn-ea"/>
                <a:sym typeface="+mn-lt"/>
              </a:rPr>
              <a:t>期间对项目书写作有问题可以随时联系我。</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a:xfrm>
            <a:off x="628650" y="365125"/>
            <a:ext cx="7886700" cy="1325563"/>
          </a:xfrm>
        </p:spPr>
        <p:txBody>
          <a:bodyPr/>
          <a:lstStyle/>
          <a:p>
            <a:pPr>
              <a:defRPr/>
            </a:pPr>
            <a:endParaRPr lang="zh-CN" altLang="en-US">
              <a:latin typeface="+mn-lt"/>
              <a:ea typeface="+mn-ea"/>
              <a:cs typeface="+mn-ea"/>
              <a:sym typeface="+mn-lt"/>
            </a:endParaRPr>
          </a:p>
        </p:txBody>
      </p:sp>
      <p:sp>
        <p:nvSpPr>
          <p:cNvPr id="64515" name="矩形 1"/>
          <p:cNvSpPr>
            <a:spLocks noChangeArrowheads="1"/>
          </p:cNvSpPr>
          <p:nvPr/>
        </p:nvSpPr>
        <p:spPr bwMode="auto">
          <a:xfrm>
            <a:off x="36513" y="4868863"/>
            <a:ext cx="9107487"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gn="just">
              <a:spcBef>
                <a:spcPct val="0"/>
              </a:spcBef>
              <a:buClrTx/>
              <a:buFontTx/>
              <a:buNone/>
              <a:defRPr/>
            </a:pPr>
            <a:r>
              <a:rPr lang="zh-CN" altLang="en-US" sz="2400" i="0" dirty="0">
                <a:solidFill>
                  <a:srgbClr val="FF0000"/>
                </a:solidFill>
                <a:latin typeface="+mn-lt"/>
                <a:ea typeface="+mn-ea"/>
                <a:cs typeface="+mn-ea"/>
                <a:sym typeface="+mn-lt"/>
              </a:rPr>
              <a:t>有限责任公司</a:t>
            </a:r>
            <a:r>
              <a:rPr lang="zh-CN" altLang="en-US" sz="2400" i="0" dirty="0">
                <a:latin typeface="+mn-lt"/>
                <a:ea typeface="+mn-ea"/>
                <a:cs typeface="+mn-ea"/>
                <a:sym typeface="+mn-lt"/>
              </a:rPr>
              <a:t>作为规模较小、私密性高的公司形式，保护股东之间的信任关系，是人合性与资合性的结合，公司运营上具有灵活性，其设立、运作步骤简单；</a:t>
            </a:r>
            <a:endParaRPr lang="en-US" altLang="zh-CN" sz="2400" i="0" dirty="0">
              <a:latin typeface="+mn-lt"/>
              <a:ea typeface="+mn-ea"/>
              <a:cs typeface="+mn-ea"/>
              <a:sym typeface="+mn-lt"/>
            </a:endParaRPr>
          </a:p>
          <a:p>
            <a:pPr algn="just">
              <a:spcBef>
                <a:spcPct val="0"/>
              </a:spcBef>
              <a:buClrTx/>
              <a:buFontTx/>
              <a:buNone/>
              <a:defRPr/>
            </a:pPr>
            <a:r>
              <a:rPr lang="zh-CN" altLang="en-US" sz="2400" i="0" dirty="0">
                <a:latin typeface="+mn-lt"/>
                <a:ea typeface="+mn-ea"/>
                <a:cs typeface="+mn-ea"/>
                <a:sym typeface="+mn-lt"/>
              </a:rPr>
              <a:t>股份有限公司则规模庞大，公众性强，通过发行股票融资，往往股东人数众多，公司的决策也按持股票数量掌握话语权。</a:t>
            </a:r>
          </a:p>
        </p:txBody>
      </p:sp>
      <p:pic>
        <p:nvPicPr>
          <p:cNvPr id="83972" name="图片 1"/>
          <p:cNvPicPr>
            <a:picLocks noChangeAspect="1"/>
          </p:cNvPicPr>
          <p:nvPr/>
        </p:nvPicPr>
        <p:blipFill>
          <a:blip r:embed="rId2" cstate="print"/>
          <a:srcRect/>
          <a:stretch>
            <a:fillRect/>
          </a:stretch>
        </p:blipFill>
        <p:spPr bwMode="auto">
          <a:xfrm>
            <a:off x="0" y="-138113"/>
            <a:ext cx="9144000" cy="4791076"/>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矩形 7"/>
          <p:cNvSpPr>
            <a:spLocks noChangeArrowheads="1"/>
          </p:cNvSpPr>
          <p:nvPr/>
        </p:nvSpPr>
        <p:spPr bwMode="auto">
          <a:xfrm>
            <a:off x="101600" y="1530350"/>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defRPr/>
            </a:pPr>
            <a:r>
              <a:rPr lang="zh-CN" altLang="en-US" sz="2400" i="0" dirty="0">
                <a:solidFill>
                  <a:srgbClr val="000000"/>
                </a:solidFill>
                <a:latin typeface="+mn-lt"/>
                <a:ea typeface="+mn-ea"/>
                <a:cs typeface="+mn-ea"/>
                <a:sym typeface="+mn-lt"/>
              </a:rPr>
              <a:t>（二）主要内容</a:t>
            </a:r>
          </a:p>
        </p:txBody>
      </p:sp>
      <p:sp>
        <p:nvSpPr>
          <p:cNvPr id="13" name="矩形 12"/>
          <p:cNvSpPr>
            <a:spLocks noChangeArrowheads="1"/>
          </p:cNvSpPr>
          <p:nvPr/>
        </p:nvSpPr>
        <p:spPr bwMode="auto">
          <a:xfrm>
            <a:off x="2501900" y="1530350"/>
            <a:ext cx="6642100" cy="469667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lnSpc>
                <a:spcPts val="3200"/>
              </a:lnSpc>
              <a:spcBef>
                <a:spcPct val="0"/>
              </a:spcBef>
              <a:buClrTx/>
              <a:buFont typeface="Arial" panose="020B0604020202020204" pitchFamily="34" charset="0"/>
              <a:buNone/>
              <a:defRPr/>
            </a:pPr>
            <a:r>
              <a:rPr lang="zh-CN" altLang="en-US" sz="2400" b="1" i="0" dirty="0">
                <a:solidFill>
                  <a:srgbClr val="000000"/>
                </a:solidFill>
                <a:latin typeface="+mn-lt"/>
                <a:ea typeface="+mn-ea"/>
                <a:cs typeface="+mn-ea"/>
                <a:sym typeface="+mn-lt"/>
              </a:rPr>
              <a:t>产品和服务：</a:t>
            </a:r>
            <a:endParaRPr lang="en-US" altLang="zh-CN" sz="2400" b="1" i="0" dirty="0">
              <a:solidFill>
                <a:srgbClr val="000000"/>
              </a:solidFill>
              <a:latin typeface="+mn-lt"/>
              <a:ea typeface="+mn-ea"/>
              <a:cs typeface="+mn-ea"/>
              <a:sym typeface="+mn-lt"/>
            </a:endParaRPr>
          </a:p>
          <a:p>
            <a:pPr algn="just">
              <a:buFont typeface="Wingdings" panose="05000000000000000000" pitchFamily="2" charset="2"/>
              <a:buNone/>
              <a:defRPr/>
            </a:pPr>
            <a:r>
              <a:rPr lang="en-US" altLang="zh-CN" sz="2400" i="0" dirty="0">
                <a:latin typeface="+mn-lt"/>
                <a:ea typeface="+mn-ea"/>
                <a:cs typeface="+mn-ea"/>
                <a:sym typeface="+mn-lt"/>
              </a:rPr>
              <a:t>3.1  </a:t>
            </a:r>
            <a:r>
              <a:rPr lang="zh-CN" altLang="zh-CN" sz="2400" i="0" dirty="0">
                <a:latin typeface="+mn-lt"/>
                <a:ea typeface="+mn-ea"/>
                <a:cs typeface="+mn-ea"/>
                <a:sym typeface="+mn-lt"/>
              </a:rPr>
              <a:t>产品介绍</a:t>
            </a:r>
            <a:endParaRPr lang="en-US" altLang="zh-CN" sz="2400" i="0" dirty="0">
              <a:latin typeface="+mn-lt"/>
              <a:ea typeface="+mn-ea"/>
              <a:cs typeface="+mn-ea"/>
              <a:sym typeface="+mn-lt"/>
            </a:endParaRPr>
          </a:p>
          <a:p>
            <a:pPr algn="just">
              <a:buFont typeface="Wingdings" panose="05000000000000000000" pitchFamily="2" charset="2"/>
              <a:buNone/>
              <a:defRPr/>
            </a:pPr>
            <a:r>
              <a:rPr lang="zh-CN" altLang="en-US" sz="2400" i="0" dirty="0">
                <a:solidFill>
                  <a:srgbClr val="000000"/>
                </a:solidFill>
                <a:latin typeface="+mn-lt"/>
                <a:ea typeface="+mn-ea"/>
                <a:cs typeface="+mn-ea"/>
                <a:sym typeface="+mn-lt"/>
              </a:rPr>
              <a:t>尽量用数据、语言、图片来描述企业产品或服务，让风险投资了解产品并产生兴趣。</a:t>
            </a:r>
            <a:endParaRPr lang="zh-CN" altLang="zh-CN" sz="2400" i="0" dirty="0">
              <a:latin typeface="+mn-lt"/>
              <a:ea typeface="+mn-ea"/>
              <a:cs typeface="+mn-ea"/>
              <a:sym typeface="+mn-lt"/>
            </a:endParaRPr>
          </a:p>
          <a:p>
            <a:pPr algn="just">
              <a:buFont typeface="Wingdings" panose="05000000000000000000" pitchFamily="2" charset="2"/>
              <a:buNone/>
              <a:defRPr/>
            </a:pPr>
            <a:r>
              <a:rPr lang="en-US" altLang="zh-CN" sz="2400" i="0" dirty="0">
                <a:latin typeface="+mn-lt"/>
                <a:ea typeface="+mn-ea"/>
                <a:cs typeface="+mn-ea"/>
                <a:sym typeface="+mn-lt"/>
              </a:rPr>
              <a:t>3.2  </a:t>
            </a:r>
            <a:r>
              <a:rPr lang="zh-CN" altLang="zh-CN" sz="2400" i="0" dirty="0">
                <a:latin typeface="+mn-lt"/>
                <a:ea typeface="+mn-ea"/>
                <a:cs typeface="+mn-ea"/>
                <a:sym typeface="+mn-lt"/>
              </a:rPr>
              <a:t>产品优势</a:t>
            </a:r>
            <a:endParaRPr lang="en-US" altLang="zh-CN" sz="2400" i="0" dirty="0">
              <a:latin typeface="+mn-lt"/>
              <a:ea typeface="+mn-ea"/>
              <a:cs typeface="+mn-ea"/>
              <a:sym typeface="+mn-lt"/>
            </a:endParaRPr>
          </a:p>
          <a:p>
            <a:pPr algn="just" eaLnBrk="1" hangingPunct="1">
              <a:lnSpc>
                <a:spcPts val="3200"/>
              </a:lnSpc>
              <a:spcBef>
                <a:spcPct val="0"/>
              </a:spcBef>
              <a:buClrTx/>
              <a:buFont typeface="Arial" panose="020B0604020202020204" pitchFamily="34" charset="0"/>
              <a:buNone/>
              <a:defRPr/>
            </a:pPr>
            <a:r>
              <a:rPr lang="zh-CN" altLang="en-US" sz="2400" i="0" dirty="0">
                <a:solidFill>
                  <a:srgbClr val="000000"/>
                </a:solidFill>
                <a:latin typeface="+mn-lt"/>
                <a:ea typeface="+mn-ea"/>
                <a:cs typeface="+mn-ea"/>
                <a:sym typeface="+mn-lt"/>
              </a:rPr>
              <a:t>产品能解决什么问题？用户为什么要购买产品？</a:t>
            </a:r>
            <a:endParaRPr lang="en-US" altLang="zh-CN" sz="2400" i="0" dirty="0">
              <a:solidFill>
                <a:srgbClr val="000000"/>
              </a:solidFill>
              <a:latin typeface="+mn-lt"/>
              <a:ea typeface="+mn-ea"/>
              <a:cs typeface="+mn-ea"/>
              <a:sym typeface="+mn-lt"/>
            </a:endParaRPr>
          </a:p>
          <a:p>
            <a:pPr algn="just" eaLnBrk="1" hangingPunct="1">
              <a:lnSpc>
                <a:spcPts val="3200"/>
              </a:lnSpc>
              <a:spcBef>
                <a:spcPct val="0"/>
              </a:spcBef>
              <a:buClrTx/>
              <a:buFont typeface="Arial" panose="020B0604020202020204" pitchFamily="34" charset="0"/>
              <a:buNone/>
              <a:defRPr/>
            </a:pPr>
            <a:r>
              <a:rPr lang="zh-CN" altLang="en-US" sz="2400" i="0" dirty="0">
                <a:solidFill>
                  <a:srgbClr val="000000"/>
                </a:solidFill>
                <a:latin typeface="+mn-lt"/>
                <a:ea typeface="+mn-ea"/>
                <a:cs typeface="+mn-ea"/>
                <a:sym typeface="+mn-lt"/>
              </a:rPr>
              <a:t>产品的独创性是什么？</a:t>
            </a:r>
            <a:endParaRPr lang="zh-CN" altLang="zh-CN" sz="2400" i="0" dirty="0">
              <a:latin typeface="+mn-lt"/>
              <a:ea typeface="+mn-ea"/>
              <a:cs typeface="+mn-ea"/>
              <a:sym typeface="+mn-lt"/>
            </a:endParaRPr>
          </a:p>
          <a:p>
            <a:pPr algn="just">
              <a:buFont typeface="Wingdings" panose="05000000000000000000" pitchFamily="2" charset="2"/>
              <a:buNone/>
              <a:defRPr/>
            </a:pPr>
            <a:r>
              <a:rPr lang="en-US" altLang="zh-CN" sz="2400" i="0" dirty="0">
                <a:latin typeface="+mn-lt"/>
                <a:ea typeface="+mn-ea"/>
                <a:cs typeface="+mn-ea"/>
                <a:sym typeface="+mn-lt"/>
              </a:rPr>
              <a:t>3.3  </a:t>
            </a:r>
            <a:r>
              <a:rPr lang="zh-CN" altLang="zh-CN" sz="2400" i="0" dirty="0">
                <a:latin typeface="+mn-lt"/>
                <a:ea typeface="+mn-ea"/>
                <a:cs typeface="+mn-ea"/>
                <a:sym typeface="+mn-lt"/>
              </a:rPr>
              <a:t>产品价值</a:t>
            </a:r>
            <a:endParaRPr lang="en-US" altLang="zh-CN" sz="2400" i="0" dirty="0">
              <a:solidFill>
                <a:srgbClr val="000000"/>
              </a:solidFill>
              <a:latin typeface="+mn-lt"/>
              <a:ea typeface="+mn-ea"/>
              <a:cs typeface="+mn-ea"/>
              <a:sym typeface="+mn-lt"/>
            </a:endParaRPr>
          </a:p>
          <a:p>
            <a:pPr algn="just" eaLnBrk="1" hangingPunct="1">
              <a:lnSpc>
                <a:spcPts val="3200"/>
              </a:lnSpc>
              <a:spcBef>
                <a:spcPct val="0"/>
              </a:spcBef>
              <a:buClrTx/>
              <a:buFont typeface="Arial" panose="020B0604020202020204" pitchFamily="34" charset="0"/>
              <a:buNone/>
              <a:defRPr/>
            </a:pPr>
            <a:r>
              <a:rPr lang="zh-CN" altLang="en-US" sz="2400" i="0" dirty="0">
                <a:solidFill>
                  <a:srgbClr val="000000"/>
                </a:solidFill>
                <a:latin typeface="+mn-lt"/>
                <a:ea typeface="+mn-ea"/>
                <a:cs typeface="+mn-ea"/>
                <a:sym typeface="+mn-lt"/>
              </a:rPr>
              <a:t>企业为自己的产品采取了何种保护措施（专利、许可经营等）？企业采用何种方式去改进产品的质量、性能，新产品计划等。</a:t>
            </a:r>
          </a:p>
        </p:txBody>
      </p:sp>
      <p:sp>
        <p:nvSpPr>
          <p:cNvPr id="65540" name="矩形 10"/>
          <p:cNvSpPr>
            <a:spLocks noChangeArrowheads="1"/>
          </p:cNvSpPr>
          <p:nvPr/>
        </p:nvSpPr>
        <p:spPr bwMode="auto">
          <a:xfrm>
            <a:off x="820876" y="327025"/>
            <a:ext cx="38779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buClrTx/>
              <a:buFontTx/>
              <a:buNone/>
              <a:defRPr/>
            </a:pPr>
            <a:r>
              <a:rPr lang="zh-CN" altLang="en-US" sz="3200" b="1" i="0" dirty="0">
                <a:solidFill>
                  <a:schemeClr val="bg1"/>
                </a:solidFill>
                <a:latin typeface="+mn-lt"/>
                <a:ea typeface="+mn-ea"/>
                <a:cs typeface="+mn-ea"/>
                <a:sym typeface="+mn-lt"/>
              </a:rPr>
              <a:t>二、撰写创业计划书</a:t>
            </a:r>
          </a:p>
        </p:txBody>
      </p:sp>
      <p:sp>
        <p:nvSpPr>
          <p:cNvPr id="65541" name="矩形 1"/>
          <p:cNvSpPr>
            <a:spLocks noChangeArrowheads="1"/>
          </p:cNvSpPr>
          <p:nvPr/>
        </p:nvSpPr>
        <p:spPr bwMode="auto">
          <a:xfrm>
            <a:off x="101600" y="1992313"/>
            <a:ext cx="4572000"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defRPr/>
            </a:pPr>
            <a:r>
              <a:rPr lang="zh-CN" altLang="en-US" i="0">
                <a:solidFill>
                  <a:srgbClr val="FF0000"/>
                </a:solidFill>
                <a:latin typeface="+mn-lt"/>
                <a:ea typeface="+mn-ea"/>
                <a:cs typeface="+mn-ea"/>
                <a:sym typeface="+mn-lt"/>
              </a:rPr>
              <a:t>一、摘要</a:t>
            </a:r>
          </a:p>
          <a:p>
            <a:pPr eaLnBrk="1" hangingPunct="1">
              <a:spcBef>
                <a:spcPct val="0"/>
              </a:spcBef>
              <a:buClrTx/>
              <a:buFontTx/>
              <a:buNone/>
              <a:defRPr/>
            </a:pPr>
            <a:r>
              <a:rPr lang="zh-CN" altLang="en-US" i="0">
                <a:solidFill>
                  <a:srgbClr val="000000"/>
                </a:solidFill>
                <a:latin typeface="+mn-lt"/>
                <a:ea typeface="+mn-ea"/>
                <a:cs typeface="+mn-ea"/>
                <a:sym typeface="+mn-lt"/>
              </a:rPr>
              <a:t>二、项目概况</a:t>
            </a:r>
          </a:p>
          <a:p>
            <a:pPr eaLnBrk="1" hangingPunct="1">
              <a:spcBef>
                <a:spcPct val="0"/>
              </a:spcBef>
              <a:buClrTx/>
              <a:buFontTx/>
              <a:buNone/>
              <a:defRPr/>
            </a:pPr>
            <a:r>
              <a:rPr lang="zh-CN" altLang="en-US" i="0">
                <a:solidFill>
                  <a:srgbClr val="FF0000"/>
                </a:solidFill>
                <a:latin typeface="+mn-lt"/>
                <a:ea typeface="+mn-ea"/>
                <a:cs typeface="+mn-ea"/>
                <a:sym typeface="+mn-lt"/>
              </a:rPr>
              <a:t>三、产品和服务</a:t>
            </a:r>
          </a:p>
          <a:p>
            <a:pPr eaLnBrk="1" hangingPunct="1">
              <a:spcBef>
                <a:spcPct val="0"/>
              </a:spcBef>
              <a:buClrTx/>
              <a:buFontTx/>
              <a:buNone/>
              <a:defRPr/>
            </a:pPr>
            <a:r>
              <a:rPr lang="zh-CN" altLang="en-US" i="0">
                <a:solidFill>
                  <a:srgbClr val="000000"/>
                </a:solidFill>
                <a:latin typeface="+mn-lt"/>
                <a:ea typeface="+mn-ea"/>
                <a:cs typeface="+mn-ea"/>
                <a:sym typeface="+mn-lt"/>
              </a:rPr>
              <a:t>四、管理与组织结构</a:t>
            </a:r>
          </a:p>
          <a:p>
            <a:pPr eaLnBrk="1" hangingPunct="1">
              <a:spcBef>
                <a:spcPct val="0"/>
              </a:spcBef>
              <a:buClrTx/>
              <a:buFontTx/>
              <a:buNone/>
              <a:defRPr/>
            </a:pPr>
            <a:r>
              <a:rPr lang="zh-CN" altLang="en-US" i="0">
                <a:solidFill>
                  <a:srgbClr val="000000"/>
                </a:solidFill>
                <a:latin typeface="+mn-lt"/>
                <a:ea typeface="+mn-ea"/>
                <a:cs typeface="+mn-ea"/>
                <a:sym typeface="+mn-lt"/>
              </a:rPr>
              <a:t>五、竞争分析</a:t>
            </a:r>
          </a:p>
          <a:p>
            <a:pPr eaLnBrk="1" hangingPunct="1">
              <a:spcBef>
                <a:spcPct val="0"/>
              </a:spcBef>
              <a:buClrTx/>
              <a:buFontTx/>
              <a:buNone/>
              <a:defRPr/>
            </a:pPr>
            <a:r>
              <a:rPr lang="zh-CN" altLang="en-US" i="0">
                <a:solidFill>
                  <a:srgbClr val="000000"/>
                </a:solidFill>
                <a:latin typeface="+mn-lt"/>
                <a:ea typeface="+mn-ea"/>
                <a:cs typeface="+mn-ea"/>
                <a:sym typeface="+mn-lt"/>
              </a:rPr>
              <a:t>六、市场营销</a:t>
            </a:r>
          </a:p>
          <a:p>
            <a:pPr eaLnBrk="1" hangingPunct="1">
              <a:spcBef>
                <a:spcPct val="0"/>
              </a:spcBef>
              <a:buClrTx/>
              <a:buFontTx/>
              <a:buNone/>
              <a:defRPr/>
            </a:pPr>
            <a:r>
              <a:rPr lang="zh-CN" altLang="en-US" i="0">
                <a:solidFill>
                  <a:srgbClr val="000000"/>
                </a:solidFill>
                <a:latin typeface="+mn-lt"/>
                <a:ea typeface="+mn-ea"/>
                <a:cs typeface="+mn-ea"/>
                <a:sym typeface="+mn-lt"/>
              </a:rPr>
              <a:t>七、风险分析</a:t>
            </a:r>
          </a:p>
          <a:p>
            <a:pPr eaLnBrk="1" hangingPunct="1">
              <a:spcBef>
                <a:spcPct val="0"/>
              </a:spcBef>
              <a:buClrTx/>
              <a:buFontTx/>
              <a:buNone/>
              <a:defRPr/>
            </a:pPr>
            <a:r>
              <a:rPr lang="zh-CN" altLang="en-US" i="0">
                <a:solidFill>
                  <a:srgbClr val="FF0000"/>
                </a:solidFill>
                <a:latin typeface="+mn-lt"/>
                <a:ea typeface="+mn-ea"/>
                <a:cs typeface="+mn-ea"/>
                <a:sym typeface="+mn-lt"/>
              </a:rPr>
              <a:t>八、财务与融资</a:t>
            </a:r>
          </a:p>
          <a:p>
            <a:pPr eaLnBrk="1" hangingPunct="1">
              <a:spcBef>
                <a:spcPct val="0"/>
              </a:spcBef>
              <a:buClrTx/>
              <a:buFontTx/>
              <a:buNone/>
              <a:defRPr/>
            </a:pPr>
            <a:r>
              <a:rPr lang="zh-CN" altLang="en-US" i="0">
                <a:solidFill>
                  <a:srgbClr val="000000"/>
                </a:solidFill>
                <a:latin typeface="+mn-lt"/>
                <a:ea typeface="+mn-ea"/>
                <a:cs typeface="+mn-ea"/>
                <a:sym typeface="+mn-lt"/>
              </a:rPr>
              <a:t>九、附件</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xit" presetSubtype="0" fill="hold" nodeType="clickEffect">
                                  <p:stCondLst>
                                    <p:cond delay="0"/>
                                  </p:stCondLst>
                                  <p:childTnLst>
                                    <p:animEffect transition="out" filter="fade">
                                      <p:cBhvr>
                                        <p:cTn id="10" dur="500"/>
                                        <p:tgtEl>
                                          <p:spTgt spid="13"/>
                                        </p:tgtEl>
                                      </p:cBhvr>
                                    </p:animEffect>
                                    <p:set>
                                      <p:cBhvr>
                                        <p:cTn id="11"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a:spLocks noChangeArrowheads="1"/>
          </p:cNvSpPr>
          <p:nvPr/>
        </p:nvSpPr>
        <p:spPr bwMode="auto">
          <a:xfrm>
            <a:off x="2916238" y="1524000"/>
            <a:ext cx="6227762" cy="4975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lnSpc>
                <a:spcPts val="3200"/>
              </a:lnSpc>
              <a:spcBef>
                <a:spcPct val="0"/>
              </a:spcBef>
              <a:buClrTx/>
              <a:buFont typeface="Arial" panose="020B0604020202020204" pitchFamily="34" charset="0"/>
              <a:buNone/>
              <a:defRPr/>
            </a:pPr>
            <a:r>
              <a:rPr lang="zh-CN" altLang="en-US" sz="2400" b="1" i="0" dirty="0">
                <a:solidFill>
                  <a:srgbClr val="000000"/>
                </a:solidFill>
                <a:latin typeface="+mn-lt"/>
                <a:ea typeface="+mn-ea"/>
                <a:cs typeface="+mn-ea"/>
                <a:sym typeface="+mn-lt"/>
              </a:rPr>
              <a:t>管理与组织结构：</a:t>
            </a:r>
            <a:endParaRPr lang="en-US" altLang="zh-CN" sz="2400" b="1" i="0" dirty="0">
              <a:solidFill>
                <a:srgbClr val="000000"/>
              </a:solidFill>
              <a:latin typeface="+mn-lt"/>
              <a:ea typeface="+mn-ea"/>
              <a:cs typeface="+mn-ea"/>
              <a:sym typeface="+mn-lt"/>
            </a:endParaRPr>
          </a:p>
          <a:p>
            <a:pPr>
              <a:buFont typeface="Wingdings" panose="05000000000000000000" pitchFamily="2" charset="2"/>
              <a:buNone/>
              <a:defRPr/>
            </a:pPr>
            <a:r>
              <a:rPr lang="en-US" altLang="zh-CN" sz="2400" i="0" dirty="0">
                <a:latin typeface="+mn-lt"/>
                <a:ea typeface="+mn-ea"/>
                <a:cs typeface="+mn-ea"/>
                <a:sym typeface="+mn-lt"/>
              </a:rPr>
              <a:t>4.1  </a:t>
            </a:r>
            <a:r>
              <a:rPr lang="zh-CN" altLang="zh-CN" sz="2400" i="0" dirty="0">
                <a:latin typeface="+mn-lt"/>
                <a:ea typeface="+mn-ea"/>
                <a:cs typeface="+mn-ea"/>
                <a:sym typeface="+mn-lt"/>
              </a:rPr>
              <a:t>创业团队</a:t>
            </a:r>
            <a:endParaRPr lang="en-US" altLang="zh-CN" sz="2400" i="0" dirty="0">
              <a:latin typeface="+mn-lt"/>
              <a:ea typeface="+mn-ea"/>
              <a:cs typeface="+mn-ea"/>
              <a:sym typeface="+mn-lt"/>
            </a:endParaRPr>
          </a:p>
          <a:p>
            <a:pPr>
              <a:buFont typeface="Wingdings" panose="05000000000000000000" pitchFamily="2" charset="2"/>
              <a:buNone/>
              <a:defRPr/>
            </a:pPr>
            <a:r>
              <a:rPr lang="zh-CN" altLang="en-US" sz="2400" i="0" dirty="0">
                <a:solidFill>
                  <a:srgbClr val="000000"/>
                </a:solidFill>
                <a:latin typeface="+mn-lt"/>
                <a:ea typeface="+mn-ea"/>
                <a:cs typeface="+mn-ea"/>
                <a:sym typeface="+mn-lt"/>
              </a:rPr>
              <a:t>团队应该是互补型的，而且要具有团队精神。企业需要负责产品设计与开发、市场营销、财务管理等多方面的人才。在计划书中，要对主要管理人员加以阐明，介绍他们所具有的能力，他们在本企业中的职务和责任，他们过去的详细经历及背景。</a:t>
            </a:r>
            <a:endParaRPr lang="zh-CN" altLang="zh-CN" sz="2400" i="0" dirty="0">
              <a:latin typeface="+mn-lt"/>
              <a:ea typeface="+mn-ea"/>
              <a:cs typeface="+mn-ea"/>
              <a:sym typeface="+mn-lt"/>
            </a:endParaRPr>
          </a:p>
          <a:p>
            <a:pPr>
              <a:buFont typeface="Wingdings" panose="05000000000000000000" pitchFamily="2" charset="2"/>
              <a:buNone/>
              <a:defRPr/>
            </a:pPr>
            <a:r>
              <a:rPr lang="en-US" altLang="zh-CN" sz="2400" i="0" dirty="0">
                <a:latin typeface="+mn-lt"/>
                <a:ea typeface="+mn-ea"/>
                <a:cs typeface="+mn-ea"/>
                <a:sym typeface="+mn-lt"/>
              </a:rPr>
              <a:t>4.2  </a:t>
            </a:r>
            <a:r>
              <a:rPr lang="zh-CN" altLang="zh-CN" sz="2400" i="0" dirty="0">
                <a:latin typeface="+mn-lt"/>
                <a:ea typeface="+mn-ea"/>
                <a:cs typeface="+mn-ea"/>
                <a:sym typeface="+mn-lt"/>
              </a:rPr>
              <a:t>组织结构</a:t>
            </a:r>
            <a:endParaRPr lang="en-US" altLang="zh-CN" sz="2400" i="0" dirty="0">
              <a:latin typeface="+mn-lt"/>
              <a:ea typeface="+mn-ea"/>
              <a:cs typeface="+mn-ea"/>
              <a:sym typeface="+mn-lt"/>
            </a:endParaRPr>
          </a:p>
          <a:p>
            <a:pPr>
              <a:buFont typeface="Wingdings" panose="05000000000000000000" pitchFamily="2" charset="2"/>
              <a:buNone/>
              <a:defRPr/>
            </a:pPr>
            <a:r>
              <a:rPr lang="zh-CN" altLang="en-US" sz="2400" i="0" dirty="0">
                <a:solidFill>
                  <a:srgbClr val="000000"/>
                </a:solidFill>
                <a:latin typeface="+mn-lt"/>
                <a:ea typeface="+mn-ea"/>
                <a:cs typeface="+mn-ea"/>
                <a:sym typeface="+mn-lt"/>
              </a:rPr>
              <a:t>组织机构图；各部门的功能与责任</a:t>
            </a:r>
            <a:endParaRPr lang="zh-CN" altLang="zh-CN" sz="2400" i="0" dirty="0">
              <a:latin typeface="+mn-lt"/>
              <a:ea typeface="+mn-ea"/>
              <a:cs typeface="+mn-ea"/>
              <a:sym typeface="+mn-lt"/>
            </a:endParaRPr>
          </a:p>
          <a:p>
            <a:pPr>
              <a:buFont typeface="Wingdings" panose="05000000000000000000" pitchFamily="2" charset="2"/>
              <a:buNone/>
              <a:defRPr/>
            </a:pPr>
            <a:r>
              <a:rPr lang="en-US" altLang="zh-CN" sz="2400" i="0" dirty="0">
                <a:latin typeface="+mn-lt"/>
                <a:ea typeface="+mn-ea"/>
                <a:cs typeface="+mn-ea"/>
                <a:sym typeface="+mn-lt"/>
              </a:rPr>
              <a:t>4.3  </a:t>
            </a:r>
            <a:r>
              <a:rPr lang="zh-CN" altLang="zh-CN" sz="2400" i="0" dirty="0">
                <a:latin typeface="+mn-lt"/>
                <a:ea typeface="+mn-ea"/>
                <a:cs typeface="+mn-ea"/>
                <a:sym typeface="+mn-lt"/>
              </a:rPr>
              <a:t>员工持股计划</a:t>
            </a:r>
          </a:p>
          <a:p>
            <a:pPr eaLnBrk="1" hangingPunct="1">
              <a:lnSpc>
                <a:spcPts val="3200"/>
              </a:lnSpc>
              <a:spcBef>
                <a:spcPct val="0"/>
              </a:spcBef>
              <a:buClrTx/>
              <a:buFont typeface="Arial" panose="020B0604020202020204" pitchFamily="34" charset="0"/>
              <a:buNone/>
              <a:defRPr/>
            </a:pPr>
            <a:r>
              <a:rPr lang="zh-CN" altLang="en-US" sz="2400" i="0" dirty="0">
                <a:solidFill>
                  <a:srgbClr val="000000"/>
                </a:solidFill>
                <a:latin typeface="+mn-lt"/>
                <a:ea typeface="+mn-ea"/>
                <a:cs typeface="+mn-ea"/>
                <a:sym typeface="+mn-lt"/>
              </a:rPr>
              <a:t>公司的报酬体系，持股计划等。</a:t>
            </a:r>
          </a:p>
        </p:txBody>
      </p:sp>
      <p:sp>
        <p:nvSpPr>
          <p:cNvPr id="66563" name="矩形 10"/>
          <p:cNvSpPr>
            <a:spLocks noChangeArrowheads="1"/>
          </p:cNvSpPr>
          <p:nvPr/>
        </p:nvSpPr>
        <p:spPr bwMode="auto">
          <a:xfrm>
            <a:off x="939939" y="260350"/>
            <a:ext cx="38779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buClrTx/>
              <a:buFontTx/>
              <a:buNone/>
              <a:defRPr/>
            </a:pPr>
            <a:r>
              <a:rPr lang="zh-CN" altLang="en-US" sz="3200" b="1" i="0" dirty="0">
                <a:solidFill>
                  <a:schemeClr val="bg1"/>
                </a:solidFill>
                <a:latin typeface="+mn-lt"/>
                <a:ea typeface="+mn-ea"/>
                <a:cs typeface="+mn-ea"/>
                <a:sym typeface="+mn-lt"/>
              </a:rPr>
              <a:t>二、撰写创业计划书</a:t>
            </a:r>
          </a:p>
        </p:txBody>
      </p:sp>
      <p:sp>
        <p:nvSpPr>
          <p:cNvPr id="66564" name="矩形 7"/>
          <p:cNvSpPr>
            <a:spLocks noChangeArrowheads="1"/>
          </p:cNvSpPr>
          <p:nvPr/>
        </p:nvSpPr>
        <p:spPr bwMode="auto">
          <a:xfrm>
            <a:off x="176213" y="1573213"/>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defRPr/>
            </a:pPr>
            <a:r>
              <a:rPr lang="zh-CN" altLang="en-US" sz="2400" i="0" dirty="0">
                <a:solidFill>
                  <a:srgbClr val="000000"/>
                </a:solidFill>
                <a:latin typeface="+mn-lt"/>
                <a:ea typeface="+mn-ea"/>
                <a:cs typeface="+mn-ea"/>
                <a:sym typeface="+mn-lt"/>
              </a:rPr>
              <a:t>（二）主要内容</a:t>
            </a:r>
          </a:p>
        </p:txBody>
      </p:sp>
      <p:sp>
        <p:nvSpPr>
          <p:cNvPr id="66565" name="矩形 1"/>
          <p:cNvSpPr>
            <a:spLocks noChangeArrowheads="1"/>
          </p:cNvSpPr>
          <p:nvPr/>
        </p:nvSpPr>
        <p:spPr bwMode="auto">
          <a:xfrm>
            <a:off x="182563" y="2035175"/>
            <a:ext cx="45720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defRPr/>
            </a:pPr>
            <a:r>
              <a:rPr lang="zh-CN" altLang="en-US" i="0" dirty="0">
                <a:solidFill>
                  <a:srgbClr val="FF0000"/>
                </a:solidFill>
                <a:latin typeface="+mn-lt"/>
                <a:ea typeface="+mn-ea"/>
                <a:cs typeface="+mn-ea"/>
                <a:sym typeface="+mn-lt"/>
              </a:rPr>
              <a:t>一、摘要</a:t>
            </a:r>
          </a:p>
          <a:p>
            <a:pPr eaLnBrk="1" hangingPunct="1">
              <a:spcBef>
                <a:spcPct val="0"/>
              </a:spcBef>
              <a:buClrTx/>
              <a:buFontTx/>
              <a:buNone/>
              <a:defRPr/>
            </a:pPr>
            <a:r>
              <a:rPr lang="zh-CN" altLang="en-US" i="0" dirty="0">
                <a:solidFill>
                  <a:srgbClr val="000000"/>
                </a:solidFill>
                <a:latin typeface="+mn-lt"/>
                <a:ea typeface="+mn-ea"/>
                <a:cs typeface="+mn-ea"/>
                <a:sym typeface="+mn-lt"/>
              </a:rPr>
              <a:t>二、项目概况</a:t>
            </a:r>
          </a:p>
          <a:p>
            <a:pPr eaLnBrk="1" hangingPunct="1">
              <a:spcBef>
                <a:spcPct val="0"/>
              </a:spcBef>
              <a:buClrTx/>
              <a:buFontTx/>
              <a:buNone/>
              <a:defRPr/>
            </a:pPr>
            <a:r>
              <a:rPr lang="zh-CN" altLang="en-US" i="0" dirty="0">
                <a:solidFill>
                  <a:srgbClr val="FF0000"/>
                </a:solidFill>
                <a:latin typeface="+mn-lt"/>
                <a:ea typeface="+mn-ea"/>
                <a:cs typeface="+mn-ea"/>
                <a:sym typeface="+mn-lt"/>
              </a:rPr>
              <a:t>三、产品和服务</a:t>
            </a:r>
          </a:p>
          <a:p>
            <a:pPr eaLnBrk="1" hangingPunct="1">
              <a:spcBef>
                <a:spcPct val="0"/>
              </a:spcBef>
              <a:buClrTx/>
              <a:buFontTx/>
              <a:buNone/>
              <a:defRPr/>
            </a:pPr>
            <a:r>
              <a:rPr lang="zh-CN" altLang="en-US" i="0" dirty="0">
                <a:solidFill>
                  <a:srgbClr val="000000"/>
                </a:solidFill>
                <a:latin typeface="+mn-lt"/>
                <a:ea typeface="+mn-ea"/>
                <a:cs typeface="+mn-ea"/>
                <a:sym typeface="+mn-lt"/>
              </a:rPr>
              <a:t>四、管理与组织结构</a:t>
            </a:r>
          </a:p>
          <a:p>
            <a:pPr eaLnBrk="1" hangingPunct="1">
              <a:spcBef>
                <a:spcPct val="0"/>
              </a:spcBef>
              <a:buClrTx/>
              <a:buFontTx/>
              <a:buNone/>
              <a:defRPr/>
            </a:pPr>
            <a:r>
              <a:rPr lang="zh-CN" altLang="en-US" i="0" dirty="0">
                <a:solidFill>
                  <a:srgbClr val="000000"/>
                </a:solidFill>
                <a:latin typeface="+mn-lt"/>
                <a:ea typeface="+mn-ea"/>
                <a:cs typeface="+mn-ea"/>
                <a:sym typeface="+mn-lt"/>
              </a:rPr>
              <a:t>五、竞争分析</a:t>
            </a:r>
          </a:p>
          <a:p>
            <a:pPr eaLnBrk="1" hangingPunct="1">
              <a:spcBef>
                <a:spcPct val="0"/>
              </a:spcBef>
              <a:buClrTx/>
              <a:buFontTx/>
              <a:buNone/>
              <a:defRPr/>
            </a:pPr>
            <a:r>
              <a:rPr lang="zh-CN" altLang="en-US" i="0" dirty="0">
                <a:solidFill>
                  <a:srgbClr val="000000"/>
                </a:solidFill>
                <a:latin typeface="+mn-lt"/>
                <a:ea typeface="+mn-ea"/>
                <a:cs typeface="+mn-ea"/>
                <a:sym typeface="+mn-lt"/>
              </a:rPr>
              <a:t>六、市场营销</a:t>
            </a:r>
          </a:p>
          <a:p>
            <a:pPr eaLnBrk="1" hangingPunct="1">
              <a:spcBef>
                <a:spcPct val="0"/>
              </a:spcBef>
              <a:buClrTx/>
              <a:buFontTx/>
              <a:buNone/>
              <a:defRPr/>
            </a:pPr>
            <a:r>
              <a:rPr lang="zh-CN" altLang="en-US" i="0" dirty="0">
                <a:solidFill>
                  <a:srgbClr val="000000"/>
                </a:solidFill>
                <a:latin typeface="+mn-lt"/>
                <a:ea typeface="+mn-ea"/>
                <a:cs typeface="+mn-ea"/>
                <a:sym typeface="+mn-lt"/>
              </a:rPr>
              <a:t>七、风险分析</a:t>
            </a:r>
          </a:p>
          <a:p>
            <a:pPr eaLnBrk="1" hangingPunct="1">
              <a:spcBef>
                <a:spcPct val="0"/>
              </a:spcBef>
              <a:buClrTx/>
              <a:buFontTx/>
              <a:buNone/>
              <a:defRPr/>
            </a:pPr>
            <a:r>
              <a:rPr lang="zh-CN" altLang="en-US" i="0" dirty="0">
                <a:solidFill>
                  <a:srgbClr val="FF0000"/>
                </a:solidFill>
                <a:latin typeface="+mn-lt"/>
                <a:ea typeface="+mn-ea"/>
                <a:cs typeface="+mn-ea"/>
                <a:sym typeface="+mn-lt"/>
              </a:rPr>
              <a:t>八、财务与融资</a:t>
            </a:r>
          </a:p>
          <a:p>
            <a:pPr eaLnBrk="1" hangingPunct="1">
              <a:spcBef>
                <a:spcPct val="0"/>
              </a:spcBef>
              <a:buClrTx/>
              <a:buFontTx/>
              <a:buNone/>
              <a:defRPr/>
            </a:pPr>
            <a:r>
              <a:rPr lang="zh-CN" altLang="en-US" i="0" dirty="0">
                <a:solidFill>
                  <a:srgbClr val="000000"/>
                </a:solidFill>
                <a:latin typeface="+mn-lt"/>
                <a:ea typeface="+mn-ea"/>
                <a:cs typeface="+mn-ea"/>
                <a:sym typeface="+mn-lt"/>
              </a:rPr>
              <a:t>九、附件</a:t>
            </a:r>
          </a:p>
        </p:txBody>
      </p:sp>
      <p:pic>
        <p:nvPicPr>
          <p:cNvPr id="2" name="图片 1"/>
          <p:cNvPicPr>
            <a:picLocks noChangeAspect="1"/>
          </p:cNvPicPr>
          <p:nvPr/>
        </p:nvPicPr>
        <p:blipFill>
          <a:blip r:embed="rId2" cstate="print"/>
          <a:srcRect/>
          <a:stretch>
            <a:fillRect/>
          </a:stretch>
        </p:blipFill>
        <p:spPr bwMode="auto">
          <a:xfrm>
            <a:off x="2771800" y="1628800"/>
            <a:ext cx="6137275" cy="4786312"/>
          </a:xfrm>
          <a:prstGeom prst="rect">
            <a:avLst/>
          </a:prstGeom>
          <a:noFill/>
          <a:ln w="9525">
            <a:noFill/>
            <a:miter lim="800000"/>
            <a:headEnd/>
            <a:tailEnd/>
          </a:ln>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xit" presetSubtype="0" fill="hold" nodeType="clickEffect">
                                  <p:stCondLst>
                                    <p:cond delay="0"/>
                                  </p:stCondLst>
                                  <p:childTnLst>
                                    <p:animEffect transition="out" filter="fade">
                                      <p:cBhvr>
                                        <p:cTn id="10" dur="500"/>
                                        <p:tgtEl>
                                          <p:spTgt spid="14"/>
                                        </p:tgtEl>
                                      </p:cBhvr>
                                    </p:animEffect>
                                    <p:set>
                                      <p:cBhvr>
                                        <p:cTn id="11" dur="1" fill="hold">
                                          <p:stCondLst>
                                            <p:cond delay="499"/>
                                          </p:stCondLst>
                                        </p:cTn>
                                        <p:tgtEl>
                                          <p:spTgt spid="14"/>
                                        </p:tgtEl>
                                        <p:attrNameLst>
                                          <p:attrName>style.visibility</p:attrName>
                                        </p:attrNameLst>
                                      </p:cBhvr>
                                      <p:to>
                                        <p:strVal val="hidden"/>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2"/>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4133929-A631-4358-B728-7DC3E53679C2}" type="slidenum">
              <a:rPr lang="zh-CN" altLang="en-US">
                <a:ea typeface="微软雅黑" pitchFamily="34" charset="-122"/>
                <a:sym typeface="+mn-lt"/>
              </a:rPr>
              <a:pPr/>
              <a:t>23</a:t>
            </a:fld>
            <a:endParaRPr lang="zh-CN" altLang="en-US" sz="1300">
              <a:ea typeface="微软雅黑" pitchFamily="34" charset="-122"/>
              <a:sym typeface="+mn-lt"/>
            </a:endParaRPr>
          </a:p>
        </p:txBody>
      </p:sp>
      <p:sp>
        <p:nvSpPr>
          <p:cNvPr id="4" name="矩形 3"/>
          <p:cNvSpPr/>
          <p:nvPr/>
        </p:nvSpPr>
        <p:spPr>
          <a:xfrm>
            <a:off x="293688" y="1612900"/>
            <a:ext cx="8880475" cy="1385888"/>
          </a:xfrm>
          <a:prstGeom prst="rect">
            <a:avLst/>
          </a:prstGeom>
        </p:spPr>
        <p:txBody>
          <a:bodyPr>
            <a:spAutoFit/>
          </a:bodyPr>
          <a:lstStyle/>
          <a:p>
            <a:pPr>
              <a:defRPr/>
            </a:pPr>
            <a:r>
              <a:rPr lang="zh-CN" altLang="en-US" sz="2800" i="0" dirty="0">
                <a:solidFill>
                  <a:srgbClr val="333333"/>
                </a:solidFill>
                <a:latin typeface="+mn-lt"/>
                <a:ea typeface="+mn-ea"/>
                <a:cs typeface="+mn-ea"/>
                <a:sym typeface="+mn-lt"/>
              </a:rPr>
              <a:t>团队角色理论：</a:t>
            </a:r>
            <a:endParaRPr lang="en-US" altLang="zh-CN" sz="2800" i="0" dirty="0">
              <a:solidFill>
                <a:srgbClr val="333333"/>
              </a:solidFill>
              <a:latin typeface="+mn-lt"/>
              <a:ea typeface="+mn-ea"/>
              <a:cs typeface="+mn-ea"/>
              <a:sym typeface="+mn-lt"/>
            </a:endParaRPr>
          </a:p>
          <a:p>
            <a:pPr marL="457200" indent="-457200">
              <a:buFont typeface="+mj-lt"/>
              <a:buAutoNum type="arabicPeriod"/>
              <a:defRPr/>
            </a:pPr>
            <a:r>
              <a:rPr lang="zh-CN" altLang="en-US" sz="2800" i="0" dirty="0">
                <a:solidFill>
                  <a:srgbClr val="333333"/>
                </a:solidFill>
                <a:latin typeface="+mn-lt"/>
                <a:ea typeface="+mn-ea"/>
                <a:cs typeface="+mn-ea"/>
                <a:sym typeface="+mn-lt"/>
              </a:rPr>
              <a:t>马杰里森和麦卡恩的团队角色理论，</a:t>
            </a:r>
            <a:endParaRPr lang="en-US" altLang="zh-CN" sz="2800" i="0" dirty="0">
              <a:solidFill>
                <a:srgbClr val="333333"/>
              </a:solidFill>
              <a:latin typeface="+mn-lt"/>
              <a:ea typeface="+mn-ea"/>
              <a:cs typeface="+mn-ea"/>
              <a:sym typeface="+mn-lt"/>
            </a:endParaRPr>
          </a:p>
          <a:p>
            <a:pPr marL="457200" indent="-457200">
              <a:buFont typeface="+mj-lt"/>
              <a:buAutoNum type="arabicPeriod"/>
              <a:defRPr/>
            </a:pPr>
            <a:r>
              <a:rPr lang="zh-CN" altLang="en-US" sz="2800" i="0" dirty="0">
                <a:solidFill>
                  <a:srgbClr val="136EC2"/>
                </a:solidFill>
                <a:latin typeface="+mn-lt"/>
                <a:ea typeface="+mn-ea"/>
                <a:cs typeface="+mn-ea"/>
                <a:sym typeface="+mn-lt"/>
                <a:hlinkClick r:id="rId2"/>
              </a:rPr>
              <a:t>贝尔</a:t>
            </a:r>
            <a:r>
              <a:rPr lang="zh-CN" altLang="en-US" sz="2800" i="0" dirty="0">
                <a:solidFill>
                  <a:srgbClr val="333333"/>
                </a:solidFill>
                <a:latin typeface="+mn-lt"/>
                <a:ea typeface="+mn-ea"/>
                <a:cs typeface="+mn-ea"/>
                <a:sym typeface="+mn-lt"/>
              </a:rPr>
              <a:t>滨的团队角色理论。</a:t>
            </a:r>
            <a:endParaRPr lang="zh-CN" altLang="en-US" sz="2800" dirty="0">
              <a:latin typeface="+mn-lt"/>
              <a:ea typeface="+mn-ea"/>
              <a:cs typeface="+mn-ea"/>
              <a:sym typeface="+mn-lt"/>
            </a:endParaRPr>
          </a:p>
        </p:txBody>
      </p:sp>
      <p:sp>
        <p:nvSpPr>
          <p:cNvPr id="67588" name="矩形 4"/>
          <p:cNvSpPr>
            <a:spLocks noChangeArrowheads="1"/>
          </p:cNvSpPr>
          <p:nvPr/>
        </p:nvSpPr>
        <p:spPr bwMode="auto">
          <a:xfrm>
            <a:off x="492125" y="404813"/>
            <a:ext cx="23399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defRPr/>
            </a:pPr>
            <a:r>
              <a:rPr lang="zh-CN" altLang="en-US" sz="2800" i="0">
                <a:solidFill>
                  <a:schemeClr val="bg1"/>
                </a:solidFill>
                <a:latin typeface="+mn-lt"/>
                <a:ea typeface="+mn-ea"/>
                <a:cs typeface="+mn-ea"/>
                <a:sym typeface="+mn-lt"/>
              </a:rPr>
              <a:t>创业团队角色</a:t>
            </a:r>
            <a:endParaRPr lang="zh-CN" altLang="en-US" sz="2800">
              <a:solidFill>
                <a:schemeClr val="bg1"/>
              </a:solidFill>
              <a:latin typeface="+mn-lt"/>
              <a:ea typeface="+mn-ea"/>
              <a:cs typeface="+mn-ea"/>
              <a:sym typeface="+mn-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2"/>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A2EB086-CC87-40B6-80B1-B2440EFE70A0}" type="slidenum">
              <a:rPr lang="zh-CN" altLang="en-US">
                <a:ea typeface="微软雅黑" pitchFamily="34" charset="-122"/>
                <a:sym typeface="+mn-lt"/>
              </a:rPr>
              <a:pPr/>
              <a:t>24</a:t>
            </a:fld>
            <a:endParaRPr lang="zh-CN" altLang="en-US" sz="1300">
              <a:ea typeface="微软雅黑" pitchFamily="34" charset="-122"/>
              <a:sym typeface="+mn-lt"/>
            </a:endParaRPr>
          </a:p>
        </p:txBody>
      </p:sp>
      <p:graphicFrame>
        <p:nvGraphicFramePr>
          <p:cNvPr id="4" name="表格 3"/>
          <p:cNvGraphicFramePr>
            <a:graphicFrameLocks noGrp="1"/>
          </p:cNvGraphicFramePr>
          <p:nvPr/>
        </p:nvGraphicFramePr>
        <p:xfrm>
          <a:off x="0" y="1231900"/>
          <a:ext cx="9143999" cy="5680073"/>
        </p:xfrm>
        <a:graphic>
          <a:graphicData uri="http://schemas.openxmlformats.org/drawingml/2006/table">
            <a:tbl>
              <a:tblPr firstRow="1" bandRow="1">
                <a:tableStyleId>{21E4AEA4-8DFA-4A89-87EB-49C32662AFE0}</a:tableStyleId>
              </a:tblPr>
              <a:tblGrid>
                <a:gridCol w="1147192">
                  <a:extLst>
                    <a:ext uri="{9D8B030D-6E8A-4147-A177-3AD203B41FA5}">
                      <a16:colId xmlns:a16="http://schemas.microsoft.com/office/drawing/2014/main" val="20000"/>
                    </a:ext>
                  </a:extLst>
                </a:gridCol>
                <a:gridCol w="4277215">
                  <a:extLst>
                    <a:ext uri="{9D8B030D-6E8A-4147-A177-3AD203B41FA5}">
                      <a16:colId xmlns:a16="http://schemas.microsoft.com/office/drawing/2014/main" val="20001"/>
                    </a:ext>
                  </a:extLst>
                </a:gridCol>
                <a:gridCol w="1627321">
                  <a:extLst>
                    <a:ext uri="{9D8B030D-6E8A-4147-A177-3AD203B41FA5}">
                      <a16:colId xmlns:a16="http://schemas.microsoft.com/office/drawing/2014/main" val="20002"/>
                    </a:ext>
                  </a:extLst>
                </a:gridCol>
                <a:gridCol w="2092271">
                  <a:extLst>
                    <a:ext uri="{9D8B030D-6E8A-4147-A177-3AD203B41FA5}">
                      <a16:colId xmlns:a16="http://schemas.microsoft.com/office/drawing/2014/main" val="20003"/>
                    </a:ext>
                  </a:extLst>
                </a:gridCol>
              </a:tblGrid>
              <a:tr h="432145">
                <a:tc>
                  <a:txBody>
                    <a:bodyPr/>
                    <a:lstStyle/>
                    <a:p>
                      <a:pPr algn="ctr"/>
                      <a:r>
                        <a:rPr lang="zh-CN" altLang="en-US" sz="1400" dirty="0">
                          <a:latin typeface="+mn-lt"/>
                          <a:ea typeface="+mn-ea"/>
                          <a:cs typeface="+mn-ea"/>
                          <a:sym typeface="+mn-lt"/>
                        </a:rPr>
                        <a:t>角色</a:t>
                      </a:r>
                    </a:p>
                  </a:txBody>
                  <a:tcPr marL="91428" marR="91428" marT="45731" marB="45731" anchor="ctr"/>
                </a:tc>
                <a:tc>
                  <a:txBody>
                    <a:bodyPr/>
                    <a:lstStyle/>
                    <a:p>
                      <a:pPr algn="ctr"/>
                      <a:r>
                        <a:rPr lang="zh-CN" altLang="en-US" sz="1400" dirty="0">
                          <a:latin typeface="+mn-lt"/>
                          <a:ea typeface="+mn-ea"/>
                          <a:cs typeface="+mn-ea"/>
                          <a:sym typeface="+mn-lt"/>
                        </a:rPr>
                        <a:t>角色描述</a:t>
                      </a:r>
                    </a:p>
                  </a:txBody>
                  <a:tcPr marL="91428" marR="91428" marT="45731" marB="45731" anchor="ctr"/>
                </a:tc>
                <a:tc>
                  <a:txBody>
                    <a:bodyPr/>
                    <a:lstStyle/>
                    <a:p>
                      <a:pPr algn="ctr"/>
                      <a:r>
                        <a:rPr lang="zh-CN" altLang="en-US" sz="1400" dirty="0">
                          <a:latin typeface="+mn-lt"/>
                          <a:ea typeface="+mn-ea"/>
                          <a:cs typeface="+mn-ea"/>
                          <a:sym typeface="+mn-lt"/>
                        </a:rPr>
                        <a:t>可允许的缺点</a:t>
                      </a:r>
                    </a:p>
                  </a:txBody>
                  <a:tcPr marL="91428" marR="91428" marT="45731" marB="45731" anchor="ctr"/>
                </a:tc>
                <a:tc>
                  <a:txBody>
                    <a:bodyPr/>
                    <a:lstStyle/>
                    <a:p>
                      <a:pPr algn="ctr"/>
                      <a:r>
                        <a:rPr lang="zh-CN" altLang="en-US" sz="1400" dirty="0">
                          <a:latin typeface="+mn-lt"/>
                          <a:ea typeface="+mn-ea"/>
                          <a:cs typeface="+mn-ea"/>
                          <a:sym typeface="+mn-lt"/>
                        </a:rPr>
                        <a:t>不可允许的缺点</a:t>
                      </a:r>
                    </a:p>
                  </a:txBody>
                  <a:tcPr marL="91428" marR="91428" marT="45731" marB="45731" anchor="ctr"/>
                </a:tc>
                <a:extLst>
                  <a:ext uri="{0D108BD9-81ED-4DB2-BD59-A6C34878D82A}">
                    <a16:rowId xmlns:a16="http://schemas.microsoft.com/office/drawing/2014/main" val="10000"/>
                  </a:ext>
                </a:extLst>
              </a:tr>
              <a:tr h="731720">
                <a:tc>
                  <a:txBody>
                    <a:bodyPr/>
                    <a:lstStyle/>
                    <a:p>
                      <a:pPr algn="ctr"/>
                      <a:r>
                        <a:rPr lang="zh-CN" altLang="en-US" sz="1400" dirty="0">
                          <a:latin typeface="+mn-lt"/>
                          <a:ea typeface="+mn-ea"/>
                          <a:cs typeface="+mn-ea"/>
                          <a:sym typeface="+mn-lt"/>
                        </a:rPr>
                        <a:t>栽培者</a:t>
                      </a:r>
                    </a:p>
                  </a:txBody>
                  <a:tcPr marL="91428" marR="91428" marT="45731" marB="45731" anchor="ctr"/>
                </a:tc>
                <a:tc>
                  <a:txBody>
                    <a:bodyPr/>
                    <a:lstStyle/>
                    <a:p>
                      <a:pPr algn="l"/>
                      <a:r>
                        <a:rPr lang="zh-CN" altLang="en-US" sz="1400" dirty="0">
                          <a:latin typeface="+mn-lt"/>
                          <a:ea typeface="+mn-ea"/>
                          <a:cs typeface="+mn-ea"/>
                          <a:sym typeface="+mn-lt"/>
                        </a:rPr>
                        <a:t>解决难题，富有创造力和想象力，不墨守成规</a:t>
                      </a:r>
                    </a:p>
                  </a:txBody>
                  <a:tcPr marL="91428" marR="91428" marT="45731" marB="45731" anchor="ctr"/>
                </a:tc>
                <a:tc>
                  <a:txBody>
                    <a:bodyPr/>
                    <a:lstStyle/>
                    <a:p>
                      <a:pPr algn="ctr"/>
                      <a:r>
                        <a:rPr lang="zh-CN" altLang="en-US" sz="1400" dirty="0">
                          <a:latin typeface="+mn-lt"/>
                          <a:ea typeface="+mn-ea"/>
                          <a:cs typeface="+mn-ea"/>
                          <a:sym typeface="+mn-lt"/>
                        </a:rPr>
                        <a:t>过度专注思想而忽略现实</a:t>
                      </a:r>
                    </a:p>
                  </a:txBody>
                  <a:tcPr marL="91428" marR="91428" marT="45731" marB="45731" anchor="ctr"/>
                </a:tc>
                <a:tc>
                  <a:txBody>
                    <a:bodyPr/>
                    <a:lstStyle/>
                    <a:p>
                      <a:pPr algn="ctr"/>
                      <a:r>
                        <a:rPr lang="zh-CN" altLang="en-US" sz="1400" dirty="0">
                          <a:latin typeface="+mn-lt"/>
                          <a:ea typeface="+mn-ea"/>
                          <a:cs typeface="+mn-ea"/>
                          <a:sym typeface="+mn-lt"/>
                        </a:rPr>
                        <a:t>当与别人合作会有更佳结果时，不愿与他人交流思想</a:t>
                      </a:r>
                    </a:p>
                  </a:txBody>
                  <a:tcPr marL="91428" marR="91428" marT="45731" marB="45731" anchor="ctr"/>
                </a:tc>
                <a:extLst>
                  <a:ext uri="{0D108BD9-81ED-4DB2-BD59-A6C34878D82A}">
                    <a16:rowId xmlns:a16="http://schemas.microsoft.com/office/drawing/2014/main" val="10001"/>
                  </a:ext>
                </a:extLst>
              </a:tr>
              <a:tr h="579265">
                <a:tc>
                  <a:txBody>
                    <a:bodyPr/>
                    <a:lstStyle/>
                    <a:p>
                      <a:pPr algn="ctr"/>
                      <a:r>
                        <a:rPr lang="zh-CN" altLang="en-US" sz="1400" dirty="0">
                          <a:latin typeface="+mn-lt"/>
                          <a:ea typeface="+mn-ea"/>
                          <a:cs typeface="+mn-ea"/>
                          <a:sym typeface="+mn-lt"/>
                        </a:rPr>
                        <a:t>资源探索者</a:t>
                      </a:r>
                    </a:p>
                  </a:txBody>
                  <a:tcPr marL="91428" marR="91428" marT="45731" marB="45731" anchor="ctr"/>
                </a:tc>
                <a:tc>
                  <a:txBody>
                    <a:bodyPr/>
                    <a:lstStyle/>
                    <a:p>
                      <a:pPr algn="l"/>
                      <a:r>
                        <a:rPr lang="zh-CN" altLang="en-US" sz="1400" dirty="0">
                          <a:latin typeface="+mn-lt"/>
                          <a:ea typeface="+mn-ea"/>
                          <a:cs typeface="+mn-ea"/>
                          <a:sym typeface="+mn-lt"/>
                        </a:rPr>
                        <a:t>外向、热情、健谈，发掘机会，增进联系</a:t>
                      </a:r>
                    </a:p>
                  </a:txBody>
                  <a:tcPr marL="91428" marR="91428" marT="45731" marB="45731" anchor="ctr"/>
                </a:tc>
                <a:tc>
                  <a:txBody>
                    <a:bodyPr/>
                    <a:lstStyle/>
                    <a:p>
                      <a:pPr algn="ctr"/>
                      <a:r>
                        <a:rPr lang="zh-CN" altLang="en-US" sz="1400" dirty="0">
                          <a:latin typeface="+mn-lt"/>
                          <a:ea typeface="+mn-ea"/>
                          <a:cs typeface="+mn-ea"/>
                          <a:sym typeface="+mn-lt"/>
                        </a:rPr>
                        <a:t>热情很快冷却</a:t>
                      </a:r>
                    </a:p>
                  </a:txBody>
                  <a:tcPr marL="91428" marR="91428" marT="45731" marB="45731" anchor="ctr"/>
                </a:tc>
                <a:tc>
                  <a:txBody>
                    <a:bodyPr/>
                    <a:lstStyle/>
                    <a:p>
                      <a:pPr algn="ctr"/>
                      <a:r>
                        <a:rPr lang="zh-CN" altLang="en-US" sz="1400" dirty="0">
                          <a:latin typeface="+mn-lt"/>
                          <a:ea typeface="+mn-ea"/>
                          <a:cs typeface="+mn-ea"/>
                          <a:sym typeface="+mn-lt"/>
                        </a:rPr>
                        <a:t>不遵循安排令顾客失望</a:t>
                      </a:r>
                    </a:p>
                  </a:txBody>
                  <a:tcPr marL="91428" marR="91428" marT="45731" marB="45731" anchor="ctr"/>
                </a:tc>
                <a:extLst>
                  <a:ext uri="{0D108BD9-81ED-4DB2-BD59-A6C34878D82A}">
                    <a16:rowId xmlns:a16="http://schemas.microsoft.com/office/drawing/2014/main" val="10002"/>
                  </a:ext>
                </a:extLst>
              </a:tr>
              <a:tr h="731720">
                <a:tc>
                  <a:txBody>
                    <a:bodyPr/>
                    <a:lstStyle/>
                    <a:p>
                      <a:pPr algn="ctr"/>
                      <a:r>
                        <a:rPr lang="zh-CN" altLang="en-US" sz="1400" dirty="0">
                          <a:latin typeface="+mn-lt"/>
                          <a:ea typeface="+mn-ea"/>
                          <a:cs typeface="+mn-ea"/>
                          <a:sym typeface="+mn-lt"/>
                        </a:rPr>
                        <a:t>协调者</a:t>
                      </a:r>
                    </a:p>
                  </a:txBody>
                  <a:tcPr marL="91428" marR="91428" marT="45731" marB="45731" anchor="ctr"/>
                </a:tc>
                <a:tc>
                  <a:txBody>
                    <a:bodyPr/>
                    <a:lstStyle/>
                    <a:p>
                      <a:pPr algn="l"/>
                      <a:r>
                        <a:rPr lang="zh-CN" altLang="en-US" sz="1400" dirty="0">
                          <a:latin typeface="+mn-lt"/>
                          <a:ea typeface="+mn-ea"/>
                          <a:cs typeface="+mn-ea"/>
                          <a:sym typeface="+mn-lt"/>
                        </a:rPr>
                        <a:t>成熟、自信，是称职的主事人，阐明目标，促使决策制定，分工合理</a:t>
                      </a:r>
                    </a:p>
                  </a:txBody>
                  <a:tcPr marL="91428" marR="91428" marT="45731" marB="45731" anchor="ctr"/>
                </a:tc>
                <a:tc>
                  <a:txBody>
                    <a:bodyPr/>
                    <a:lstStyle/>
                    <a:p>
                      <a:pPr algn="ctr"/>
                      <a:r>
                        <a:rPr lang="zh-CN" altLang="en-US" sz="1400" dirty="0">
                          <a:latin typeface="+mn-lt"/>
                          <a:ea typeface="+mn-ea"/>
                          <a:cs typeface="+mn-ea"/>
                          <a:sym typeface="+mn-lt"/>
                        </a:rPr>
                        <a:t>如果发现其他人可完成工作，不愿亲力亲为</a:t>
                      </a:r>
                    </a:p>
                  </a:txBody>
                  <a:tcPr marL="91428" marR="91428" marT="45731" marB="45731" anchor="ctr"/>
                </a:tc>
                <a:tc>
                  <a:txBody>
                    <a:bodyPr/>
                    <a:lstStyle/>
                    <a:p>
                      <a:pPr algn="ctr"/>
                      <a:r>
                        <a:rPr lang="zh-CN" altLang="en-US" sz="1400" dirty="0">
                          <a:latin typeface="+mn-lt"/>
                          <a:ea typeface="+mn-ea"/>
                          <a:cs typeface="+mn-ea"/>
                          <a:sym typeface="+mn-lt"/>
                        </a:rPr>
                        <a:t>完全信赖团队的努力</a:t>
                      </a:r>
                    </a:p>
                  </a:txBody>
                  <a:tcPr marL="91428" marR="91428" marT="45731" marB="45731" anchor="ctr"/>
                </a:tc>
                <a:extLst>
                  <a:ext uri="{0D108BD9-81ED-4DB2-BD59-A6C34878D82A}">
                    <a16:rowId xmlns:a16="http://schemas.microsoft.com/office/drawing/2014/main" val="10003"/>
                  </a:ext>
                </a:extLst>
              </a:tr>
              <a:tr h="518300">
                <a:tc>
                  <a:txBody>
                    <a:bodyPr/>
                    <a:lstStyle/>
                    <a:p>
                      <a:pPr algn="ctr"/>
                      <a:r>
                        <a:rPr lang="zh-CN" altLang="en-US" sz="1400" dirty="0">
                          <a:latin typeface="+mn-lt"/>
                          <a:ea typeface="+mn-ea"/>
                          <a:cs typeface="+mn-ea"/>
                          <a:sym typeface="+mn-lt"/>
                        </a:rPr>
                        <a:t>塑形者</a:t>
                      </a:r>
                    </a:p>
                  </a:txBody>
                  <a:tcPr marL="91428" marR="91428" marT="45731" marB="45731" anchor="ctr"/>
                </a:tc>
                <a:tc>
                  <a:txBody>
                    <a:bodyPr/>
                    <a:lstStyle/>
                    <a:p>
                      <a:pPr algn="l"/>
                      <a:r>
                        <a:rPr lang="zh-CN" altLang="en-US" sz="1400" dirty="0">
                          <a:latin typeface="+mn-lt"/>
                          <a:ea typeface="+mn-ea"/>
                          <a:cs typeface="+mn-ea"/>
                          <a:sym typeface="+mn-lt"/>
                        </a:rPr>
                        <a:t>激发人的，充满活力，在压力下成长，有克服困难的动力和勇气</a:t>
                      </a:r>
                    </a:p>
                  </a:txBody>
                  <a:tcPr marL="91428" marR="91428" marT="45731" marB="45731" anchor="ctr"/>
                </a:tc>
                <a:tc>
                  <a:txBody>
                    <a:bodyPr/>
                    <a:lstStyle/>
                    <a:p>
                      <a:pPr algn="ctr"/>
                      <a:r>
                        <a:rPr lang="zh-CN" altLang="en-US" sz="1400" dirty="0">
                          <a:latin typeface="+mn-lt"/>
                          <a:ea typeface="+mn-ea"/>
                          <a:cs typeface="+mn-ea"/>
                          <a:sym typeface="+mn-lt"/>
                        </a:rPr>
                        <a:t>易沮丧与动怒</a:t>
                      </a:r>
                    </a:p>
                  </a:txBody>
                  <a:tcPr marL="91428" marR="91428" marT="45731" marB="45731" anchor="ctr"/>
                </a:tc>
                <a:tc>
                  <a:txBody>
                    <a:bodyPr/>
                    <a:lstStyle/>
                    <a:p>
                      <a:pPr algn="ctr"/>
                      <a:r>
                        <a:rPr lang="zh-CN" altLang="en-US" sz="1400" dirty="0">
                          <a:latin typeface="+mn-lt"/>
                          <a:ea typeface="+mn-ea"/>
                          <a:cs typeface="+mn-ea"/>
                          <a:sym typeface="+mn-lt"/>
                        </a:rPr>
                        <a:t>无法以幽默或礼貌方式平息局面</a:t>
                      </a:r>
                    </a:p>
                  </a:txBody>
                  <a:tcPr marL="91428" marR="91428" marT="45731" marB="45731" anchor="ctr"/>
                </a:tc>
                <a:extLst>
                  <a:ext uri="{0D108BD9-81ED-4DB2-BD59-A6C34878D82A}">
                    <a16:rowId xmlns:a16="http://schemas.microsoft.com/office/drawing/2014/main" val="10004"/>
                  </a:ext>
                </a:extLst>
              </a:tr>
              <a:tr h="518300">
                <a:tc>
                  <a:txBody>
                    <a:bodyPr/>
                    <a:lstStyle/>
                    <a:p>
                      <a:pPr algn="ctr"/>
                      <a:r>
                        <a:rPr lang="zh-CN" altLang="en-US" sz="1400" dirty="0">
                          <a:latin typeface="+mn-lt"/>
                          <a:ea typeface="+mn-ea"/>
                          <a:cs typeface="+mn-ea"/>
                          <a:sym typeface="+mn-lt"/>
                        </a:rPr>
                        <a:t>监控者</a:t>
                      </a:r>
                    </a:p>
                  </a:txBody>
                  <a:tcPr marL="91428" marR="91428" marT="45731" marB="45731" anchor="ctr"/>
                </a:tc>
                <a:tc>
                  <a:txBody>
                    <a:bodyPr/>
                    <a:lstStyle/>
                    <a:p>
                      <a:pPr algn="l"/>
                      <a:r>
                        <a:rPr lang="zh-CN" altLang="en-US" sz="1400" dirty="0">
                          <a:latin typeface="+mn-lt"/>
                          <a:ea typeface="+mn-ea"/>
                          <a:cs typeface="+mn-ea"/>
                          <a:sym typeface="+mn-lt"/>
                        </a:rPr>
                        <a:t>冷静，有战略眼光与识别力，对选择进行比较并作出正确选择</a:t>
                      </a:r>
                    </a:p>
                  </a:txBody>
                  <a:tcPr marL="91428" marR="91428" marT="45731" marB="45731" anchor="ctr"/>
                </a:tc>
                <a:tc>
                  <a:txBody>
                    <a:bodyPr/>
                    <a:lstStyle/>
                    <a:p>
                      <a:pPr algn="ctr"/>
                      <a:r>
                        <a:rPr lang="zh-CN" altLang="en-US" sz="1400" dirty="0">
                          <a:latin typeface="+mn-lt"/>
                          <a:ea typeface="+mn-ea"/>
                          <a:cs typeface="+mn-ea"/>
                          <a:sym typeface="+mn-lt"/>
                        </a:rPr>
                        <a:t>有理性的怀疑</a:t>
                      </a:r>
                    </a:p>
                  </a:txBody>
                  <a:tcPr marL="91428" marR="91428" marT="45731" marB="45731" anchor="ctr"/>
                </a:tc>
                <a:tc>
                  <a:txBody>
                    <a:bodyPr/>
                    <a:lstStyle/>
                    <a:p>
                      <a:pPr algn="ctr"/>
                      <a:r>
                        <a:rPr lang="zh-CN" altLang="en-US" sz="1400" dirty="0">
                          <a:latin typeface="+mn-lt"/>
                          <a:ea typeface="+mn-ea"/>
                          <a:cs typeface="+mn-ea"/>
                          <a:sym typeface="+mn-lt"/>
                        </a:rPr>
                        <a:t>失去理性讽刺一切</a:t>
                      </a:r>
                    </a:p>
                  </a:txBody>
                  <a:tcPr marL="91428" marR="91428" marT="45731" marB="45731" anchor="ctr"/>
                </a:tc>
                <a:extLst>
                  <a:ext uri="{0D108BD9-81ED-4DB2-BD59-A6C34878D82A}">
                    <a16:rowId xmlns:a16="http://schemas.microsoft.com/office/drawing/2014/main" val="10005"/>
                  </a:ext>
                </a:extLst>
              </a:tr>
              <a:tr h="579265">
                <a:tc>
                  <a:txBody>
                    <a:bodyPr/>
                    <a:lstStyle/>
                    <a:p>
                      <a:pPr algn="ctr"/>
                      <a:r>
                        <a:rPr lang="zh-CN" altLang="en-US" sz="1400" dirty="0">
                          <a:latin typeface="+mn-lt"/>
                          <a:ea typeface="+mn-ea"/>
                          <a:cs typeface="+mn-ea"/>
                          <a:sym typeface="+mn-lt"/>
                        </a:rPr>
                        <a:t>团队工作者</a:t>
                      </a:r>
                    </a:p>
                  </a:txBody>
                  <a:tcPr marL="91428" marR="91428" marT="45731" marB="45731" anchor="ctr"/>
                </a:tc>
                <a:tc>
                  <a:txBody>
                    <a:bodyPr/>
                    <a:lstStyle/>
                    <a:p>
                      <a:pPr algn="l"/>
                      <a:r>
                        <a:rPr lang="zh-CN" altLang="en-US" sz="1400" dirty="0">
                          <a:latin typeface="+mn-lt"/>
                          <a:ea typeface="+mn-ea"/>
                          <a:cs typeface="+mn-ea"/>
                          <a:sym typeface="+mn-lt"/>
                        </a:rPr>
                        <a:t>协作的、温和的、感觉敏锐的、老练的、建设性的，善于倾听，防止摩擦，平息争端</a:t>
                      </a:r>
                    </a:p>
                  </a:txBody>
                  <a:tcPr marL="91428" marR="91428" marT="45731" marB="45731" anchor="ctr"/>
                </a:tc>
                <a:tc>
                  <a:txBody>
                    <a:bodyPr/>
                    <a:lstStyle/>
                    <a:p>
                      <a:pPr algn="ctr"/>
                      <a:r>
                        <a:rPr lang="zh-CN" altLang="en-US" sz="1400" dirty="0">
                          <a:latin typeface="+mn-lt"/>
                          <a:ea typeface="+mn-ea"/>
                          <a:cs typeface="+mn-ea"/>
                          <a:sym typeface="+mn-lt"/>
                        </a:rPr>
                        <a:t>面对重大事项优柔寡断</a:t>
                      </a:r>
                    </a:p>
                  </a:txBody>
                  <a:tcPr marL="91428" marR="91428" marT="45731" marB="45731" anchor="ctr"/>
                </a:tc>
                <a:tc>
                  <a:txBody>
                    <a:bodyPr/>
                    <a:lstStyle/>
                    <a:p>
                      <a:pPr algn="ctr"/>
                      <a:r>
                        <a:rPr lang="zh-CN" altLang="en-US" sz="1400" dirty="0">
                          <a:latin typeface="+mn-lt"/>
                          <a:ea typeface="+mn-ea"/>
                          <a:cs typeface="+mn-ea"/>
                          <a:sym typeface="+mn-lt"/>
                        </a:rPr>
                        <a:t>逃避承担责任</a:t>
                      </a:r>
                    </a:p>
                  </a:txBody>
                  <a:tcPr marL="91428" marR="91428" marT="45731" marB="45731" anchor="ctr"/>
                </a:tc>
                <a:extLst>
                  <a:ext uri="{0D108BD9-81ED-4DB2-BD59-A6C34878D82A}">
                    <a16:rowId xmlns:a16="http://schemas.microsoft.com/office/drawing/2014/main" val="10006"/>
                  </a:ext>
                </a:extLst>
              </a:tr>
              <a:tr h="529786">
                <a:tc>
                  <a:txBody>
                    <a:bodyPr/>
                    <a:lstStyle/>
                    <a:p>
                      <a:pPr algn="ctr"/>
                      <a:r>
                        <a:rPr lang="zh-CN" altLang="en-US" sz="1400" dirty="0">
                          <a:latin typeface="+mn-lt"/>
                          <a:ea typeface="+mn-ea"/>
                          <a:cs typeface="+mn-ea"/>
                          <a:sym typeface="+mn-lt"/>
                        </a:rPr>
                        <a:t>贯彻者</a:t>
                      </a:r>
                    </a:p>
                  </a:txBody>
                  <a:tcPr marL="91428" marR="91428" marT="45731" marB="45731" anchor="ctr"/>
                </a:tc>
                <a:tc>
                  <a:txBody>
                    <a:bodyPr/>
                    <a:lstStyle/>
                    <a:p>
                      <a:pPr algn="l"/>
                      <a:r>
                        <a:rPr lang="zh-CN" altLang="en-US" sz="1400" dirty="0">
                          <a:latin typeface="+mn-lt"/>
                          <a:ea typeface="+mn-ea"/>
                          <a:cs typeface="+mn-ea"/>
                          <a:sym typeface="+mn-lt"/>
                        </a:rPr>
                        <a:t>纪律性强、值得信赖、有保守倾向、办事高效利索，把想法变为实际行动</a:t>
                      </a:r>
                    </a:p>
                  </a:txBody>
                  <a:tcPr marL="91428" marR="91428" marT="45731" marB="45731" anchor="ctr"/>
                </a:tc>
                <a:tc>
                  <a:txBody>
                    <a:bodyPr/>
                    <a:lstStyle/>
                    <a:p>
                      <a:pPr algn="ctr"/>
                      <a:r>
                        <a:rPr lang="zh-CN" altLang="en-US" sz="1400" dirty="0">
                          <a:latin typeface="+mn-lt"/>
                          <a:ea typeface="+mn-ea"/>
                          <a:cs typeface="+mn-ea"/>
                          <a:sym typeface="+mn-lt"/>
                        </a:rPr>
                        <a:t>坚守信条，相信经验</a:t>
                      </a:r>
                    </a:p>
                  </a:txBody>
                  <a:tcPr marL="91428" marR="91428" marT="45731" marB="45731" anchor="ctr"/>
                </a:tc>
                <a:tc>
                  <a:txBody>
                    <a:bodyPr/>
                    <a:lstStyle/>
                    <a:p>
                      <a:pPr algn="ctr"/>
                      <a:r>
                        <a:rPr lang="zh-CN" altLang="en-US" sz="1400" dirty="0">
                          <a:latin typeface="+mn-lt"/>
                          <a:ea typeface="+mn-ea"/>
                          <a:cs typeface="+mn-ea"/>
                          <a:sym typeface="+mn-lt"/>
                        </a:rPr>
                        <a:t>阻止变化</a:t>
                      </a:r>
                    </a:p>
                  </a:txBody>
                  <a:tcPr marL="91428" marR="91428" marT="45731" marB="45731" anchor="ctr"/>
                </a:tc>
                <a:extLst>
                  <a:ext uri="{0D108BD9-81ED-4DB2-BD59-A6C34878D82A}">
                    <a16:rowId xmlns:a16="http://schemas.microsoft.com/office/drawing/2014/main" val="10007"/>
                  </a:ext>
                </a:extLst>
              </a:tr>
              <a:tr h="529786">
                <a:tc>
                  <a:txBody>
                    <a:bodyPr/>
                    <a:lstStyle/>
                    <a:p>
                      <a:pPr algn="ctr"/>
                      <a:r>
                        <a:rPr lang="zh-CN" altLang="en-US" sz="1400" dirty="0">
                          <a:latin typeface="+mn-lt"/>
                          <a:ea typeface="+mn-ea"/>
                          <a:cs typeface="+mn-ea"/>
                          <a:sym typeface="+mn-lt"/>
                        </a:rPr>
                        <a:t>完成者</a:t>
                      </a:r>
                    </a:p>
                  </a:txBody>
                  <a:tcPr marL="91428" marR="91428" marT="45731" marB="45731" anchor="ctr"/>
                </a:tc>
                <a:tc>
                  <a:txBody>
                    <a:bodyPr/>
                    <a:lstStyle/>
                    <a:p>
                      <a:pPr algn="l"/>
                      <a:r>
                        <a:rPr lang="zh-CN" altLang="en-US" sz="1400" dirty="0">
                          <a:latin typeface="+mn-lt"/>
                          <a:ea typeface="+mn-ea"/>
                          <a:cs typeface="+mn-ea"/>
                          <a:sym typeface="+mn-lt"/>
                        </a:rPr>
                        <a:t>勤勤恳恳、尽职尽责、积极投入，找出差错与遗漏，准时完成任务</a:t>
                      </a:r>
                    </a:p>
                  </a:txBody>
                  <a:tcPr marL="91428" marR="91428" marT="45731" marB="45731" anchor="ctr"/>
                </a:tc>
                <a:tc>
                  <a:txBody>
                    <a:bodyPr/>
                    <a:lstStyle/>
                    <a:p>
                      <a:pPr algn="ctr"/>
                      <a:r>
                        <a:rPr lang="zh-CN" altLang="en-US" sz="1400" dirty="0">
                          <a:latin typeface="+mn-lt"/>
                          <a:ea typeface="+mn-ea"/>
                          <a:cs typeface="+mn-ea"/>
                          <a:sym typeface="+mn-lt"/>
                        </a:rPr>
                        <a:t>完美主义</a:t>
                      </a:r>
                    </a:p>
                  </a:txBody>
                  <a:tcPr marL="91428" marR="91428" marT="45731" marB="45731" anchor="ctr"/>
                </a:tc>
                <a:tc>
                  <a:txBody>
                    <a:bodyPr/>
                    <a:lstStyle/>
                    <a:p>
                      <a:pPr algn="ctr"/>
                      <a:r>
                        <a:rPr lang="zh-CN" altLang="en-US" sz="1400" dirty="0">
                          <a:latin typeface="+mn-lt"/>
                          <a:ea typeface="+mn-ea"/>
                          <a:cs typeface="+mn-ea"/>
                          <a:sym typeface="+mn-lt"/>
                        </a:rPr>
                        <a:t>过于执着的行为</a:t>
                      </a:r>
                    </a:p>
                  </a:txBody>
                  <a:tcPr marL="91428" marR="91428" marT="45731" marB="45731" anchor="ctr"/>
                </a:tc>
                <a:extLst>
                  <a:ext uri="{0D108BD9-81ED-4DB2-BD59-A6C34878D82A}">
                    <a16:rowId xmlns:a16="http://schemas.microsoft.com/office/drawing/2014/main" val="10008"/>
                  </a:ext>
                </a:extLst>
              </a:tr>
              <a:tr h="529786">
                <a:tc>
                  <a:txBody>
                    <a:bodyPr/>
                    <a:lstStyle/>
                    <a:p>
                      <a:pPr algn="ctr"/>
                      <a:r>
                        <a:rPr lang="zh-CN" altLang="en-US" sz="1400" dirty="0">
                          <a:latin typeface="+mn-lt"/>
                          <a:ea typeface="+mn-ea"/>
                          <a:cs typeface="+mn-ea"/>
                          <a:sym typeface="+mn-lt"/>
                        </a:rPr>
                        <a:t>专家</a:t>
                      </a:r>
                    </a:p>
                  </a:txBody>
                  <a:tcPr marL="91428" marR="91428" marT="45731" marB="45731" anchor="ctr"/>
                </a:tc>
                <a:tc>
                  <a:txBody>
                    <a:bodyPr/>
                    <a:lstStyle/>
                    <a:p>
                      <a:pPr algn="l"/>
                      <a:r>
                        <a:rPr lang="zh-CN" altLang="en-US" sz="1400" dirty="0">
                          <a:latin typeface="+mn-lt"/>
                          <a:ea typeface="+mn-ea"/>
                          <a:cs typeface="+mn-ea"/>
                          <a:sym typeface="+mn-lt"/>
                        </a:rPr>
                        <a:t>目标专一、自我鞭策、甘于奉献，提供专门的知识与经验</a:t>
                      </a:r>
                    </a:p>
                  </a:txBody>
                  <a:tcPr marL="91428" marR="91428" marT="45731" marB="45731" anchor="ctr"/>
                </a:tc>
                <a:tc>
                  <a:txBody>
                    <a:bodyPr/>
                    <a:lstStyle/>
                    <a:p>
                      <a:pPr algn="ctr"/>
                      <a:r>
                        <a:rPr lang="zh-CN" altLang="en-US" sz="1400" dirty="0">
                          <a:latin typeface="+mn-lt"/>
                          <a:ea typeface="+mn-ea"/>
                          <a:cs typeface="+mn-ea"/>
                          <a:sym typeface="+mn-lt"/>
                        </a:rPr>
                        <a:t>为了学而学</a:t>
                      </a:r>
                    </a:p>
                  </a:txBody>
                  <a:tcPr marL="91428" marR="91428" marT="45731" marB="45731" anchor="ctr"/>
                </a:tc>
                <a:tc>
                  <a:txBody>
                    <a:bodyPr/>
                    <a:lstStyle/>
                    <a:p>
                      <a:pPr algn="ctr"/>
                      <a:r>
                        <a:rPr lang="zh-CN" altLang="en-US" sz="1400" dirty="0">
                          <a:latin typeface="+mn-lt"/>
                          <a:ea typeface="+mn-ea"/>
                          <a:cs typeface="+mn-ea"/>
                          <a:sym typeface="+mn-lt"/>
                        </a:rPr>
                        <a:t>忽略本领域以外的技能</a:t>
                      </a:r>
                    </a:p>
                  </a:txBody>
                  <a:tcPr marL="91428" marR="91428" marT="45731" marB="45731" anchor="ctr"/>
                </a:tc>
                <a:extLst>
                  <a:ext uri="{0D108BD9-81ED-4DB2-BD59-A6C34878D82A}">
                    <a16:rowId xmlns:a16="http://schemas.microsoft.com/office/drawing/2014/main" val="10009"/>
                  </a:ext>
                </a:extLst>
              </a:tr>
            </a:tbl>
          </a:graphicData>
        </a:graphic>
      </p:graphicFrame>
      <p:sp>
        <p:nvSpPr>
          <p:cNvPr id="68668" name="矩形 4"/>
          <p:cNvSpPr>
            <a:spLocks noChangeArrowheads="1"/>
          </p:cNvSpPr>
          <p:nvPr/>
        </p:nvSpPr>
        <p:spPr bwMode="auto">
          <a:xfrm>
            <a:off x="492125" y="404813"/>
            <a:ext cx="23399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defRPr/>
            </a:pPr>
            <a:r>
              <a:rPr lang="zh-CN" altLang="en-US" sz="2800" i="0">
                <a:solidFill>
                  <a:schemeClr val="bg1"/>
                </a:solidFill>
                <a:latin typeface="+mn-lt"/>
                <a:ea typeface="+mn-ea"/>
                <a:cs typeface="+mn-ea"/>
                <a:sym typeface="+mn-lt"/>
              </a:rPr>
              <a:t>创业团队角色</a:t>
            </a:r>
            <a:endParaRPr lang="zh-CN" altLang="en-US" sz="2800">
              <a:solidFill>
                <a:schemeClr val="bg1"/>
              </a:solidFill>
              <a:latin typeface="+mn-lt"/>
              <a:ea typeface="+mn-ea"/>
              <a:cs typeface="+mn-ea"/>
              <a:sym typeface="+mn-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矩形 4"/>
          <p:cNvSpPr>
            <a:spLocks noChangeArrowheads="1"/>
          </p:cNvSpPr>
          <p:nvPr/>
        </p:nvSpPr>
        <p:spPr bwMode="auto">
          <a:xfrm>
            <a:off x="492125" y="404813"/>
            <a:ext cx="23399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defRPr/>
            </a:pPr>
            <a:r>
              <a:rPr lang="zh-CN" altLang="en-US" sz="2800" i="0">
                <a:solidFill>
                  <a:schemeClr val="bg1"/>
                </a:solidFill>
                <a:latin typeface="+mn-lt"/>
                <a:ea typeface="+mn-ea"/>
                <a:cs typeface="+mn-ea"/>
                <a:sym typeface="+mn-lt"/>
              </a:rPr>
              <a:t>创业团队角色</a:t>
            </a:r>
            <a:endParaRPr lang="zh-CN" altLang="en-US" sz="2800">
              <a:solidFill>
                <a:schemeClr val="bg1"/>
              </a:solidFill>
              <a:latin typeface="+mn-lt"/>
              <a:ea typeface="+mn-ea"/>
              <a:cs typeface="+mn-ea"/>
              <a:sym typeface="+mn-lt"/>
            </a:endParaRPr>
          </a:p>
        </p:txBody>
      </p:sp>
      <p:grpSp>
        <p:nvGrpSpPr>
          <p:cNvPr id="89091" name="组合 35"/>
          <p:cNvGrpSpPr>
            <a:grpSpLocks/>
          </p:cNvGrpSpPr>
          <p:nvPr/>
        </p:nvGrpSpPr>
        <p:grpSpPr bwMode="auto">
          <a:xfrm>
            <a:off x="231775" y="1412875"/>
            <a:ext cx="8877300" cy="5472113"/>
            <a:chOff x="730250" y="552450"/>
            <a:chExt cx="6805613" cy="4191000"/>
          </a:xfrm>
        </p:grpSpPr>
        <p:sp>
          <p:nvSpPr>
            <p:cNvPr id="69636" name="Freeform 5"/>
            <p:cNvSpPr>
              <a:spLocks noChangeArrowheads="1"/>
            </p:cNvSpPr>
            <p:nvPr/>
          </p:nvSpPr>
          <p:spPr bwMode="auto">
            <a:xfrm>
              <a:off x="4837715" y="552450"/>
              <a:ext cx="2588615" cy="1192739"/>
            </a:xfrm>
            <a:custGeom>
              <a:avLst/>
              <a:gdLst>
                <a:gd name="T0" fmla="*/ 2147483646 w 1175"/>
                <a:gd name="T1" fmla="*/ 2147483646 h 541"/>
                <a:gd name="T2" fmla="*/ 2147483646 w 1175"/>
                <a:gd name="T3" fmla="*/ 2147483646 h 541"/>
                <a:gd name="T4" fmla="*/ 0 w 1175"/>
                <a:gd name="T5" fmla="*/ 2147483646 h 541"/>
                <a:gd name="T6" fmla="*/ 2147483646 w 1175"/>
                <a:gd name="T7" fmla="*/ 2147483646 h 541"/>
                <a:gd name="T8" fmla="*/ 2147483646 w 1175"/>
                <a:gd name="T9" fmla="*/ 2147483646 h 541"/>
                <a:gd name="T10" fmla="*/ 0 60000 65536"/>
                <a:gd name="T11" fmla="*/ 0 60000 65536"/>
                <a:gd name="T12" fmla="*/ 0 60000 65536"/>
                <a:gd name="T13" fmla="*/ 0 60000 65536"/>
                <a:gd name="T14" fmla="*/ 0 60000 65536"/>
                <a:gd name="T15" fmla="*/ 0 w 1175"/>
                <a:gd name="T16" fmla="*/ 0 h 541"/>
                <a:gd name="T17" fmla="*/ 1175 w 1175"/>
                <a:gd name="T18" fmla="*/ 541 h 541"/>
              </a:gdLst>
              <a:ahLst/>
              <a:cxnLst>
                <a:cxn ang="T10">
                  <a:pos x="T0" y="T1"/>
                </a:cxn>
                <a:cxn ang="T11">
                  <a:pos x="T2" y="T3"/>
                </a:cxn>
                <a:cxn ang="T12">
                  <a:pos x="T4" y="T5"/>
                </a:cxn>
                <a:cxn ang="T13">
                  <a:pos x="T6" y="T7"/>
                </a:cxn>
                <a:cxn ang="T14">
                  <a:pos x="T8" y="T9"/>
                </a:cxn>
              </a:cxnLst>
              <a:rect l="T15" t="T16" r="T17" b="T18"/>
              <a:pathLst>
                <a:path w="1175" h="541">
                  <a:moveTo>
                    <a:pt x="1118" y="389"/>
                  </a:moveTo>
                  <a:cubicBezTo>
                    <a:pt x="895" y="0"/>
                    <a:pt x="456" y="104"/>
                    <a:pt x="456" y="104"/>
                  </a:cubicBezTo>
                  <a:cubicBezTo>
                    <a:pt x="126" y="200"/>
                    <a:pt x="25" y="389"/>
                    <a:pt x="0" y="541"/>
                  </a:cubicBezTo>
                  <a:cubicBezTo>
                    <a:pt x="1175" y="541"/>
                    <a:pt x="1175" y="541"/>
                    <a:pt x="1175" y="541"/>
                  </a:cubicBezTo>
                  <a:cubicBezTo>
                    <a:pt x="1150" y="449"/>
                    <a:pt x="1118" y="389"/>
                    <a:pt x="1118" y="389"/>
                  </a:cubicBezTo>
                  <a:close/>
                </a:path>
              </a:pathLst>
            </a:custGeom>
            <a:solidFill>
              <a:srgbClr val="F8300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en-US">
                <a:latin typeface="+mn-lt"/>
                <a:ea typeface="+mn-ea"/>
                <a:cs typeface="+mn-ea"/>
                <a:sym typeface="+mn-lt"/>
              </a:endParaRPr>
            </a:p>
          </p:txBody>
        </p:sp>
        <p:grpSp>
          <p:nvGrpSpPr>
            <p:cNvPr id="89093" name="组合 37"/>
            <p:cNvGrpSpPr>
              <a:grpSpLocks/>
            </p:cNvGrpSpPr>
            <p:nvPr/>
          </p:nvGrpSpPr>
          <p:grpSpPr bwMode="auto">
            <a:xfrm>
              <a:off x="730250" y="721452"/>
              <a:ext cx="6805613" cy="4021998"/>
              <a:chOff x="730250" y="721452"/>
              <a:chExt cx="6805613" cy="4021998"/>
            </a:xfrm>
          </p:grpSpPr>
          <p:sp>
            <p:nvSpPr>
              <p:cNvPr id="69638" name="Freeform 6"/>
              <p:cNvSpPr>
                <a:spLocks noChangeArrowheads="1"/>
              </p:cNvSpPr>
              <p:nvPr/>
            </p:nvSpPr>
            <p:spPr bwMode="auto">
              <a:xfrm>
                <a:off x="4606480" y="1743973"/>
                <a:ext cx="2929383" cy="984830"/>
              </a:xfrm>
              <a:custGeom>
                <a:avLst/>
                <a:gdLst>
                  <a:gd name="T0" fmla="*/ 2147483646 w 1330"/>
                  <a:gd name="T1" fmla="*/ 2147483646 h 447"/>
                  <a:gd name="T2" fmla="*/ 2147483646 w 1330"/>
                  <a:gd name="T3" fmla="*/ 2147483646 h 447"/>
                  <a:gd name="T4" fmla="*/ 2147483646 w 1330"/>
                  <a:gd name="T5" fmla="*/ 2147483646 h 447"/>
                  <a:gd name="T6" fmla="*/ 0 w 1330"/>
                  <a:gd name="T7" fmla="*/ 2147483646 h 447"/>
                  <a:gd name="T8" fmla="*/ 2147483646 w 1330"/>
                  <a:gd name="T9" fmla="*/ 2147483646 h 447"/>
                  <a:gd name="T10" fmla="*/ 2147483646 w 1330"/>
                  <a:gd name="T11" fmla="*/ 0 h 447"/>
                  <a:gd name="T12" fmla="*/ 2147483646 w 1330"/>
                  <a:gd name="T13" fmla="*/ 0 h 447"/>
                  <a:gd name="T14" fmla="*/ 2147483646 w 1330"/>
                  <a:gd name="T15" fmla="*/ 2147483646 h 447"/>
                  <a:gd name="T16" fmla="*/ 0 60000 65536"/>
                  <a:gd name="T17" fmla="*/ 0 60000 65536"/>
                  <a:gd name="T18" fmla="*/ 0 60000 65536"/>
                  <a:gd name="T19" fmla="*/ 0 60000 65536"/>
                  <a:gd name="T20" fmla="*/ 0 60000 65536"/>
                  <a:gd name="T21" fmla="*/ 0 60000 65536"/>
                  <a:gd name="T22" fmla="*/ 0 60000 65536"/>
                  <a:gd name="T23" fmla="*/ 0 60000 65536"/>
                  <a:gd name="T24" fmla="*/ 0 w 1330"/>
                  <a:gd name="T25" fmla="*/ 0 h 447"/>
                  <a:gd name="T26" fmla="*/ 1330 w 1330"/>
                  <a:gd name="T27" fmla="*/ 447 h 4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30" h="447">
                    <a:moveTo>
                      <a:pt x="118" y="225"/>
                    </a:moveTo>
                    <a:cubicBezTo>
                      <a:pt x="121" y="237"/>
                      <a:pt x="116" y="242"/>
                      <a:pt x="102" y="281"/>
                    </a:cubicBezTo>
                    <a:cubicBezTo>
                      <a:pt x="89" y="321"/>
                      <a:pt x="18" y="422"/>
                      <a:pt x="8" y="434"/>
                    </a:cubicBezTo>
                    <a:cubicBezTo>
                      <a:pt x="5" y="438"/>
                      <a:pt x="2" y="442"/>
                      <a:pt x="0" y="447"/>
                    </a:cubicBezTo>
                    <a:cubicBezTo>
                      <a:pt x="1250" y="447"/>
                      <a:pt x="1250" y="447"/>
                      <a:pt x="1250" y="447"/>
                    </a:cubicBezTo>
                    <a:cubicBezTo>
                      <a:pt x="1330" y="289"/>
                      <a:pt x="1311" y="119"/>
                      <a:pt x="1280" y="0"/>
                    </a:cubicBezTo>
                    <a:cubicBezTo>
                      <a:pt x="105" y="0"/>
                      <a:pt x="105" y="0"/>
                      <a:pt x="105" y="0"/>
                    </a:cubicBezTo>
                    <a:cubicBezTo>
                      <a:pt x="85" y="125"/>
                      <a:pt x="118" y="225"/>
                      <a:pt x="118" y="225"/>
                    </a:cubicBezTo>
                  </a:path>
                </a:pathLst>
              </a:custGeom>
              <a:solidFill>
                <a:srgbClr val="EBAC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en-US">
                  <a:latin typeface="+mn-lt"/>
                  <a:ea typeface="+mn-ea"/>
                  <a:cs typeface="+mn-ea"/>
                  <a:sym typeface="+mn-lt"/>
                </a:endParaRPr>
              </a:p>
            </p:txBody>
          </p:sp>
          <p:sp>
            <p:nvSpPr>
              <p:cNvPr id="69639" name="Freeform 7"/>
              <p:cNvSpPr>
                <a:spLocks noChangeArrowheads="1"/>
              </p:cNvSpPr>
              <p:nvPr/>
            </p:nvSpPr>
            <p:spPr bwMode="auto">
              <a:xfrm>
                <a:off x="4588224" y="2728803"/>
                <a:ext cx="2773604" cy="986046"/>
              </a:xfrm>
              <a:custGeom>
                <a:avLst/>
                <a:gdLst>
                  <a:gd name="T0" fmla="*/ 2147483646 w 1258"/>
                  <a:gd name="T1" fmla="*/ 2147483646 h 447"/>
                  <a:gd name="T2" fmla="*/ 2147483646 w 1258"/>
                  <a:gd name="T3" fmla="*/ 2147483646 h 447"/>
                  <a:gd name="T4" fmla="*/ 2147483646 w 1258"/>
                  <a:gd name="T5" fmla="*/ 2147483646 h 447"/>
                  <a:gd name="T6" fmla="*/ 2147483646 w 1258"/>
                  <a:gd name="T7" fmla="*/ 2147483646 h 447"/>
                  <a:gd name="T8" fmla="*/ 2147483646 w 1258"/>
                  <a:gd name="T9" fmla="*/ 2147483646 h 447"/>
                  <a:gd name="T10" fmla="*/ 2147483646 w 1258"/>
                  <a:gd name="T11" fmla="*/ 2147483646 h 447"/>
                  <a:gd name="T12" fmla="*/ 2147483646 w 1258"/>
                  <a:gd name="T13" fmla="*/ 2147483646 h 447"/>
                  <a:gd name="T14" fmla="*/ 2147483646 w 1258"/>
                  <a:gd name="T15" fmla="*/ 2147483646 h 447"/>
                  <a:gd name="T16" fmla="*/ 2147483646 w 1258"/>
                  <a:gd name="T17" fmla="*/ 2147483646 h 447"/>
                  <a:gd name="T18" fmla="*/ 2147483646 w 1258"/>
                  <a:gd name="T19" fmla="*/ 2147483646 h 447"/>
                  <a:gd name="T20" fmla="*/ 2147483646 w 1258"/>
                  <a:gd name="T21" fmla="*/ 2147483646 h 447"/>
                  <a:gd name="T22" fmla="*/ 2147483646 w 1258"/>
                  <a:gd name="T23" fmla="*/ 2147483646 h 447"/>
                  <a:gd name="T24" fmla="*/ 2147483646 w 1258"/>
                  <a:gd name="T25" fmla="*/ 2147483646 h 447"/>
                  <a:gd name="T26" fmla="*/ 2147483646 w 1258"/>
                  <a:gd name="T27" fmla="*/ 2147483646 h 447"/>
                  <a:gd name="T28" fmla="*/ 2147483646 w 1258"/>
                  <a:gd name="T29" fmla="*/ 2147483646 h 447"/>
                  <a:gd name="T30" fmla="*/ 2147483646 w 1258"/>
                  <a:gd name="T31" fmla="*/ 2147483646 h 447"/>
                  <a:gd name="T32" fmla="*/ 2147483646 w 1258"/>
                  <a:gd name="T33" fmla="*/ 2147483646 h 447"/>
                  <a:gd name="T34" fmla="*/ 2147483646 w 1258"/>
                  <a:gd name="T35" fmla="*/ 0 h 447"/>
                  <a:gd name="T36" fmla="*/ 2147483646 w 1258"/>
                  <a:gd name="T37" fmla="*/ 0 h 447"/>
                  <a:gd name="T38" fmla="*/ 2147483646 w 1258"/>
                  <a:gd name="T39" fmla="*/ 2147483646 h 4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58"/>
                  <a:gd name="T61" fmla="*/ 0 h 447"/>
                  <a:gd name="T62" fmla="*/ 1258 w 1258"/>
                  <a:gd name="T63" fmla="*/ 447 h 4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58" h="447">
                    <a:moveTo>
                      <a:pt x="1" y="25"/>
                    </a:moveTo>
                    <a:cubicBezTo>
                      <a:pt x="0" y="43"/>
                      <a:pt x="7" y="58"/>
                      <a:pt x="20" y="65"/>
                    </a:cubicBezTo>
                    <a:cubicBezTo>
                      <a:pt x="33" y="73"/>
                      <a:pt x="117" y="80"/>
                      <a:pt x="117" y="80"/>
                    </a:cubicBezTo>
                    <a:cubicBezTo>
                      <a:pt x="131" y="109"/>
                      <a:pt x="131" y="109"/>
                      <a:pt x="131" y="109"/>
                    </a:cubicBezTo>
                    <a:cubicBezTo>
                      <a:pt x="131" y="109"/>
                      <a:pt x="117" y="122"/>
                      <a:pt x="110" y="130"/>
                    </a:cubicBezTo>
                    <a:cubicBezTo>
                      <a:pt x="104" y="139"/>
                      <a:pt x="102" y="143"/>
                      <a:pt x="100" y="151"/>
                    </a:cubicBezTo>
                    <a:cubicBezTo>
                      <a:pt x="99" y="160"/>
                      <a:pt x="105" y="169"/>
                      <a:pt x="110" y="175"/>
                    </a:cubicBezTo>
                    <a:cubicBezTo>
                      <a:pt x="114" y="182"/>
                      <a:pt x="138" y="216"/>
                      <a:pt x="138" y="216"/>
                    </a:cubicBezTo>
                    <a:cubicBezTo>
                      <a:pt x="138" y="216"/>
                      <a:pt x="134" y="222"/>
                      <a:pt x="130" y="228"/>
                    </a:cubicBezTo>
                    <a:cubicBezTo>
                      <a:pt x="125" y="235"/>
                      <a:pt x="122" y="246"/>
                      <a:pt x="122" y="246"/>
                    </a:cubicBezTo>
                    <a:cubicBezTo>
                      <a:pt x="119" y="254"/>
                      <a:pt x="119" y="263"/>
                      <a:pt x="124" y="273"/>
                    </a:cubicBezTo>
                    <a:cubicBezTo>
                      <a:pt x="130" y="282"/>
                      <a:pt x="165" y="309"/>
                      <a:pt x="170" y="315"/>
                    </a:cubicBezTo>
                    <a:cubicBezTo>
                      <a:pt x="174" y="322"/>
                      <a:pt x="171" y="329"/>
                      <a:pt x="171" y="329"/>
                    </a:cubicBezTo>
                    <a:cubicBezTo>
                      <a:pt x="154" y="381"/>
                      <a:pt x="165" y="422"/>
                      <a:pt x="179" y="447"/>
                    </a:cubicBezTo>
                    <a:cubicBezTo>
                      <a:pt x="1116" y="447"/>
                      <a:pt x="1116" y="447"/>
                      <a:pt x="1116" y="447"/>
                    </a:cubicBezTo>
                    <a:cubicBezTo>
                      <a:pt x="1100" y="402"/>
                      <a:pt x="1088" y="361"/>
                      <a:pt x="1083" y="331"/>
                    </a:cubicBezTo>
                    <a:cubicBezTo>
                      <a:pt x="1068" y="232"/>
                      <a:pt x="1190" y="101"/>
                      <a:pt x="1190" y="101"/>
                    </a:cubicBezTo>
                    <a:cubicBezTo>
                      <a:pt x="1218" y="68"/>
                      <a:pt x="1240" y="34"/>
                      <a:pt x="1258" y="0"/>
                    </a:cubicBezTo>
                    <a:cubicBezTo>
                      <a:pt x="8" y="0"/>
                      <a:pt x="8" y="0"/>
                      <a:pt x="8" y="0"/>
                    </a:cubicBezTo>
                    <a:cubicBezTo>
                      <a:pt x="4" y="7"/>
                      <a:pt x="2" y="14"/>
                      <a:pt x="1" y="25"/>
                    </a:cubicBezTo>
                  </a:path>
                </a:pathLst>
              </a:custGeom>
              <a:solidFill>
                <a:srgbClr val="A2B93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en-US">
                  <a:latin typeface="+mn-lt"/>
                  <a:ea typeface="+mn-ea"/>
                  <a:cs typeface="+mn-ea"/>
                  <a:sym typeface="+mn-lt"/>
                </a:endParaRPr>
              </a:p>
            </p:txBody>
          </p:sp>
          <p:sp>
            <p:nvSpPr>
              <p:cNvPr id="69640" name="Freeform 8"/>
              <p:cNvSpPr>
                <a:spLocks noChangeArrowheads="1"/>
              </p:cNvSpPr>
              <p:nvPr/>
            </p:nvSpPr>
            <p:spPr bwMode="auto">
              <a:xfrm>
                <a:off x="4983759" y="3713633"/>
                <a:ext cx="2470564" cy="984830"/>
              </a:xfrm>
              <a:custGeom>
                <a:avLst/>
                <a:gdLst>
                  <a:gd name="T0" fmla="*/ 2147483646 w 1122"/>
                  <a:gd name="T1" fmla="*/ 2147483646 h 447"/>
                  <a:gd name="T2" fmla="*/ 2147483646 w 1122"/>
                  <a:gd name="T3" fmla="*/ 2147483646 h 447"/>
                  <a:gd name="T4" fmla="*/ 2147483646 w 1122"/>
                  <a:gd name="T5" fmla="*/ 2147483646 h 447"/>
                  <a:gd name="T6" fmla="*/ 2147483646 w 1122"/>
                  <a:gd name="T7" fmla="*/ 2147483646 h 447"/>
                  <a:gd name="T8" fmla="*/ 2147483646 w 1122"/>
                  <a:gd name="T9" fmla="*/ 2147483646 h 447"/>
                  <a:gd name="T10" fmla="*/ 2147483646 w 1122"/>
                  <a:gd name="T11" fmla="*/ 2147483646 h 447"/>
                  <a:gd name="T12" fmla="*/ 2147483646 w 1122"/>
                  <a:gd name="T13" fmla="*/ 2147483646 h 447"/>
                  <a:gd name="T14" fmla="*/ 2147483646 w 1122"/>
                  <a:gd name="T15" fmla="*/ 2147483646 h 447"/>
                  <a:gd name="T16" fmla="*/ 2147483646 w 1122"/>
                  <a:gd name="T17" fmla="*/ 0 h 447"/>
                  <a:gd name="T18" fmla="*/ 0 w 1122"/>
                  <a:gd name="T19" fmla="*/ 0 h 447"/>
                  <a:gd name="T20" fmla="*/ 2147483646 w 1122"/>
                  <a:gd name="T21" fmla="*/ 2147483646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22"/>
                  <a:gd name="T34" fmla="*/ 0 h 447"/>
                  <a:gd name="T35" fmla="*/ 1122 w 1122"/>
                  <a:gd name="T36" fmla="*/ 447 h 44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22" h="447">
                    <a:moveTo>
                      <a:pt x="22" y="29"/>
                    </a:moveTo>
                    <a:cubicBezTo>
                      <a:pt x="73" y="71"/>
                      <a:pt x="257" y="9"/>
                      <a:pt x="291" y="13"/>
                    </a:cubicBezTo>
                    <a:cubicBezTo>
                      <a:pt x="316" y="17"/>
                      <a:pt x="345" y="158"/>
                      <a:pt x="357" y="227"/>
                    </a:cubicBezTo>
                    <a:cubicBezTo>
                      <a:pt x="353" y="227"/>
                      <a:pt x="353" y="227"/>
                      <a:pt x="353" y="227"/>
                    </a:cubicBezTo>
                    <a:cubicBezTo>
                      <a:pt x="353" y="227"/>
                      <a:pt x="194" y="418"/>
                      <a:pt x="140" y="447"/>
                    </a:cubicBezTo>
                    <a:cubicBezTo>
                      <a:pt x="1055" y="447"/>
                      <a:pt x="1055" y="447"/>
                      <a:pt x="1055" y="447"/>
                    </a:cubicBezTo>
                    <a:cubicBezTo>
                      <a:pt x="1122" y="447"/>
                      <a:pt x="1122" y="447"/>
                      <a:pt x="1122" y="447"/>
                    </a:cubicBezTo>
                    <a:cubicBezTo>
                      <a:pt x="1038" y="224"/>
                      <a:pt x="1038" y="224"/>
                      <a:pt x="1038" y="224"/>
                    </a:cubicBezTo>
                    <a:cubicBezTo>
                      <a:pt x="1004" y="162"/>
                      <a:pt x="965" y="76"/>
                      <a:pt x="937" y="0"/>
                    </a:cubicBezTo>
                    <a:cubicBezTo>
                      <a:pt x="0" y="0"/>
                      <a:pt x="0" y="0"/>
                      <a:pt x="0" y="0"/>
                    </a:cubicBezTo>
                    <a:cubicBezTo>
                      <a:pt x="8" y="15"/>
                      <a:pt x="18" y="25"/>
                      <a:pt x="22" y="29"/>
                    </a:cubicBezTo>
                    <a:close/>
                  </a:path>
                </a:pathLst>
              </a:cu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en-US">
                  <a:latin typeface="+mn-lt"/>
                  <a:ea typeface="+mn-ea"/>
                  <a:cs typeface="+mn-ea"/>
                  <a:sym typeface="+mn-lt"/>
                </a:endParaRPr>
              </a:p>
            </p:txBody>
          </p:sp>
          <p:sp>
            <p:nvSpPr>
              <p:cNvPr id="69641" name="TextBox 614"/>
              <p:cNvSpPr>
                <a:spLocks noChangeArrowheads="1"/>
              </p:cNvSpPr>
              <p:nvPr/>
            </p:nvSpPr>
            <p:spPr bwMode="auto">
              <a:xfrm>
                <a:off x="5553327" y="1198061"/>
                <a:ext cx="1109953" cy="41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nSpc>
                    <a:spcPct val="90000"/>
                  </a:lnSpc>
                  <a:spcBef>
                    <a:spcPts val="1000"/>
                  </a:spcBef>
                  <a:buClrTx/>
                  <a:buFont typeface="Arial" panose="020B0604020202020204" pitchFamily="34" charset="0"/>
                  <a:buNone/>
                  <a:defRPr/>
                </a:pPr>
                <a:r>
                  <a:rPr lang="zh-CN" altLang="en-US" sz="3200" i="0" dirty="0">
                    <a:solidFill>
                      <a:schemeClr val="bg1"/>
                    </a:solidFill>
                    <a:latin typeface="+mn-lt"/>
                    <a:ea typeface="+mn-ea"/>
                    <a:cs typeface="+mn-ea"/>
                    <a:sym typeface="+mn-lt"/>
                  </a:rPr>
                  <a:t>负责者</a:t>
                </a:r>
                <a:endParaRPr lang="en-US" altLang="zh-CN" sz="3200" i="0" dirty="0">
                  <a:solidFill>
                    <a:schemeClr val="bg1"/>
                  </a:solidFill>
                  <a:latin typeface="+mn-lt"/>
                  <a:ea typeface="+mn-ea"/>
                  <a:cs typeface="+mn-ea"/>
                  <a:sym typeface="+mn-lt"/>
                </a:endParaRPr>
              </a:p>
            </p:txBody>
          </p:sp>
          <p:sp>
            <p:nvSpPr>
              <p:cNvPr id="69642" name="矩形 1"/>
              <p:cNvSpPr>
                <a:spLocks noChangeArrowheads="1"/>
              </p:cNvSpPr>
              <p:nvPr/>
            </p:nvSpPr>
            <p:spPr bwMode="auto">
              <a:xfrm>
                <a:off x="730250" y="721452"/>
                <a:ext cx="4325313" cy="1014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gn="just">
                  <a:spcBef>
                    <a:spcPct val="0"/>
                  </a:spcBef>
                  <a:buClrTx/>
                  <a:buFontTx/>
                  <a:buNone/>
                  <a:defRPr/>
                </a:pPr>
                <a:r>
                  <a:rPr lang="zh-CN" altLang="en-US" i="0">
                    <a:latin typeface="+mn-lt"/>
                    <a:ea typeface="+mn-ea"/>
                    <a:cs typeface="+mn-ea"/>
                    <a:sym typeface="+mn-lt"/>
                  </a:rPr>
                  <a:t>激励团队士气；有效沟通；倾听意见，即时获得反馈；  职业精神；重视制度、善于指导与帮助下属，重视团队建设和管理；</a:t>
                </a:r>
                <a:r>
                  <a:rPr lang="zh-CN" altLang="en-US" b="1" i="0">
                    <a:latin typeface="+mn-lt"/>
                    <a:ea typeface="+mn-ea"/>
                    <a:cs typeface="+mn-ea"/>
                    <a:sym typeface="+mn-lt"/>
                  </a:rPr>
                  <a:t>强烈的责任感和使命感，执着，从不轻言放弃</a:t>
                </a:r>
                <a:r>
                  <a:rPr lang="zh-CN" altLang="en-US" i="0">
                    <a:latin typeface="+mn-lt"/>
                    <a:ea typeface="+mn-ea"/>
                    <a:cs typeface="+mn-ea"/>
                    <a:sym typeface="+mn-lt"/>
                  </a:rPr>
                  <a:t>。</a:t>
                </a:r>
              </a:p>
            </p:txBody>
          </p:sp>
          <p:sp>
            <p:nvSpPr>
              <p:cNvPr id="69643" name="TextBox 626"/>
              <p:cNvSpPr>
                <a:spLocks noChangeArrowheads="1"/>
              </p:cNvSpPr>
              <p:nvPr/>
            </p:nvSpPr>
            <p:spPr bwMode="auto">
              <a:xfrm>
                <a:off x="5553327" y="2095351"/>
                <a:ext cx="1084370" cy="447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gn="just">
                  <a:spcBef>
                    <a:spcPct val="0"/>
                  </a:spcBef>
                  <a:buClrTx/>
                  <a:buFontTx/>
                  <a:buNone/>
                  <a:defRPr/>
                </a:pPr>
                <a:r>
                  <a:rPr lang="zh-CN" altLang="en-US" sz="3200" i="0">
                    <a:solidFill>
                      <a:schemeClr val="bg1"/>
                    </a:solidFill>
                    <a:latin typeface="+mn-lt"/>
                    <a:ea typeface="+mn-ea"/>
                    <a:cs typeface="+mn-ea"/>
                    <a:sym typeface="+mn-lt"/>
                  </a:rPr>
                  <a:t>监督者</a:t>
                </a:r>
              </a:p>
            </p:txBody>
          </p:sp>
          <p:sp>
            <p:nvSpPr>
              <p:cNvPr id="69644" name="TextBox 627"/>
              <p:cNvSpPr>
                <a:spLocks noChangeArrowheads="1"/>
              </p:cNvSpPr>
              <p:nvPr/>
            </p:nvSpPr>
            <p:spPr bwMode="auto">
              <a:xfrm>
                <a:off x="5588620" y="2997504"/>
                <a:ext cx="1085588" cy="410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nSpc>
                    <a:spcPct val="90000"/>
                  </a:lnSpc>
                  <a:spcBef>
                    <a:spcPts val="1000"/>
                  </a:spcBef>
                  <a:buClrTx/>
                  <a:buFont typeface="Arial" panose="020B0604020202020204" pitchFamily="34" charset="0"/>
                  <a:buNone/>
                  <a:defRPr/>
                </a:pPr>
                <a:r>
                  <a:rPr lang="zh-CN" altLang="en-US" sz="3200" i="0">
                    <a:solidFill>
                      <a:schemeClr val="bg1"/>
                    </a:solidFill>
                    <a:latin typeface="+mn-lt"/>
                    <a:ea typeface="+mn-ea"/>
                    <a:cs typeface="+mn-ea"/>
                    <a:sym typeface="+mn-lt"/>
                  </a:rPr>
                  <a:t>表演者</a:t>
                </a:r>
                <a:endParaRPr lang="en-US" altLang="zh-CN" sz="3200" i="0">
                  <a:solidFill>
                    <a:schemeClr val="bg1"/>
                  </a:solidFill>
                  <a:latin typeface="+mn-lt"/>
                  <a:ea typeface="+mn-ea"/>
                  <a:cs typeface="+mn-ea"/>
                  <a:sym typeface="+mn-lt"/>
                </a:endParaRPr>
              </a:p>
            </p:txBody>
          </p:sp>
          <p:sp>
            <p:nvSpPr>
              <p:cNvPr id="69645" name="TextBox 628"/>
              <p:cNvSpPr>
                <a:spLocks noChangeArrowheads="1"/>
              </p:cNvSpPr>
              <p:nvPr/>
            </p:nvSpPr>
            <p:spPr bwMode="auto">
              <a:xfrm>
                <a:off x="5948860" y="4020025"/>
                <a:ext cx="1084371" cy="4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nSpc>
                    <a:spcPct val="90000"/>
                  </a:lnSpc>
                  <a:spcBef>
                    <a:spcPts val="1000"/>
                  </a:spcBef>
                  <a:buClrTx/>
                  <a:buFont typeface="Arial" panose="020B0604020202020204" pitchFamily="34" charset="0"/>
                  <a:buNone/>
                  <a:defRPr/>
                </a:pPr>
                <a:r>
                  <a:rPr lang="zh-CN" altLang="en-US" sz="3200" i="0">
                    <a:solidFill>
                      <a:schemeClr val="bg1"/>
                    </a:solidFill>
                    <a:latin typeface="+mn-lt"/>
                    <a:ea typeface="+mn-ea"/>
                    <a:cs typeface="+mn-ea"/>
                    <a:sym typeface="+mn-lt"/>
                  </a:rPr>
                  <a:t>执行者</a:t>
                </a:r>
                <a:endParaRPr lang="en-US" altLang="zh-CN" sz="3200" i="0">
                  <a:solidFill>
                    <a:schemeClr val="bg1"/>
                  </a:solidFill>
                  <a:latin typeface="+mn-lt"/>
                  <a:ea typeface="+mn-ea"/>
                  <a:cs typeface="+mn-ea"/>
                  <a:sym typeface="+mn-lt"/>
                </a:endParaRPr>
              </a:p>
            </p:txBody>
          </p:sp>
          <p:sp>
            <p:nvSpPr>
              <p:cNvPr id="69646" name="任意多边形 577"/>
              <p:cNvSpPr>
                <a:spLocks noChangeArrowheads="1"/>
              </p:cNvSpPr>
              <p:nvPr/>
            </p:nvSpPr>
            <p:spPr bwMode="auto">
              <a:xfrm>
                <a:off x="747288" y="1737894"/>
                <a:ext cx="6679042" cy="46202"/>
              </a:xfrm>
              <a:custGeom>
                <a:avLst/>
                <a:gdLst>
                  <a:gd name="T0" fmla="*/ 435677968 w 4397828"/>
                  <a:gd name="T1" fmla="*/ 0 h 46990"/>
                  <a:gd name="T2" fmla="*/ 435677968 w 4397828"/>
                  <a:gd name="T3" fmla="*/ 0 h 46990"/>
                  <a:gd name="T4" fmla="*/ 0 w 4397828"/>
                  <a:gd name="T5" fmla="*/ 0 h 46990"/>
                  <a:gd name="T6" fmla="*/ 0 60000 65536"/>
                  <a:gd name="T7" fmla="*/ 0 60000 65536"/>
                  <a:gd name="T8" fmla="*/ 0 60000 65536"/>
                  <a:gd name="T9" fmla="*/ 0 w 4397828"/>
                  <a:gd name="T10" fmla="*/ 0 h 46990"/>
                  <a:gd name="T11" fmla="*/ 4397828 w 4397828"/>
                  <a:gd name="T12" fmla="*/ 46990 h 46990"/>
                </a:gdLst>
                <a:ahLst/>
                <a:cxnLst>
                  <a:cxn ang="T6">
                    <a:pos x="T0" y="T1"/>
                  </a:cxn>
                  <a:cxn ang="T7">
                    <a:pos x="T2" y="T3"/>
                  </a:cxn>
                  <a:cxn ang="T8">
                    <a:pos x="T4" y="T5"/>
                  </a:cxn>
                </a:cxnLst>
                <a:rect l="T9" t="T10" r="T11" b="T12"/>
                <a:pathLst>
                  <a:path w="4397828" h="46990">
                    <a:moveTo>
                      <a:pt x="4397828" y="0"/>
                    </a:moveTo>
                    <a:lnTo>
                      <a:pt x="4397828" y="0"/>
                    </a:lnTo>
                    <a:lnTo>
                      <a:pt x="0" y="0"/>
                    </a:lnTo>
                  </a:path>
                </a:pathLst>
              </a:custGeom>
              <a:noFill/>
              <a:ln w="12700" cap="flat" cmpd="sng">
                <a:solidFill>
                  <a:srgbClr val="7F7F7F"/>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latin typeface="+mn-lt"/>
                  <a:ea typeface="+mn-ea"/>
                  <a:cs typeface="+mn-ea"/>
                  <a:sym typeface="+mn-lt"/>
                </a:endParaRPr>
              </a:p>
            </p:txBody>
          </p:sp>
          <p:sp>
            <p:nvSpPr>
              <p:cNvPr id="23" name="矩形 1"/>
              <p:cNvSpPr>
                <a:spLocks noChangeArrowheads="1"/>
              </p:cNvSpPr>
              <p:nvPr/>
            </p:nvSpPr>
            <p:spPr bwMode="auto">
              <a:xfrm>
                <a:off x="730250" y="1897169"/>
                <a:ext cx="4823077" cy="778137"/>
              </a:xfrm>
              <a:prstGeom prst="rect">
                <a:avLst/>
              </a:prstGeom>
              <a:noFill/>
              <a:ln>
                <a:noFill/>
              </a:ln>
            </p:spPr>
            <p:txBody>
              <a:bodyPr>
                <a:spAutoFit/>
              </a:bodyPr>
              <a:lstStyle/>
              <a:p>
                <a:pPr>
                  <a:defRPr/>
                </a:pPr>
                <a:r>
                  <a:rPr lang="zh-CN" altLang="en-US" sz="2000" i="0" dirty="0">
                    <a:latin typeface="+mn-lt"/>
                    <a:ea typeface="+mn-ea"/>
                    <a:cs typeface="+mn-ea"/>
                    <a:sym typeface="+mn-lt"/>
                  </a:rPr>
                  <a:t>指导教师</a:t>
                </a:r>
                <a:endParaRPr lang="en-US" altLang="zh-CN" sz="2000" i="0" dirty="0">
                  <a:latin typeface="+mn-lt"/>
                  <a:ea typeface="+mn-ea"/>
                  <a:cs typeface="+mn-ea"/>
                  <a:sym typeface="+mn-lt"/>
                </a:endParaRPr>
              </a:p>
              <a:p>
                <a:pPr>
                  <a:defRPr/>
                </a:pPr>
                <a:r>
                  <a:rPr lang="zh-CN" altLang="en-US" sz="2000" i="0" dirty="0">
                    <a:solidFill>
                      <a:schemeClr val="accent2">
                        <a:lumMod val="75000"/>
                      </a:schemeClr>
                    </a:solidFill>
                    <a:latin typeface="+mn-lt"/>
                    <a:ea typeface="+mn-ea"/>
                    <a:cs typeface="+mn-ea"/>
                    <a:sym typeface="+mn-lt"/>
                  </a:rPr>
                  <a:t>校内指导教师 </a:t>
                </a:r>
                <a:r>
                  <a:rPr lang="en-US" altLang="zh-CN" sz="2000" i="0" dirty="0">
                    <a:latin typeface="+mn-lt"/>
                    <a:ea typeface="+mn-ea"/>
                    <a:cs typeface="+mn-ea"/>
                    <a:sym typeface="+mn-lt"/>
                  </a:rPr>
                  <a:t>+ </a:t>
                </a:r>
                <a:r>
                  <a:rPr lang="zh-CN" altLang="en-US" sz="2000" i="0" dirty="0">
                    <a:solidFill>
                      <a:schemeClr val="accent6">
                        <a:lumMod val="50000"/>
                      </a:schemeClr>
                    </a:solidFill>
                    <a:latin typeface="+mn-lt"/>
                    <a:ea typeface="+mn-ea"/>
                    <a:cs typeface="+mn-ea"/>
                    <a:sym typeface="+mn-lt"/>
                  </a:rPr>
                  <a:t>校外指导教师</a:t>
                </a:r>
                <a:endParaRPr lang="en-US" altLang="zh-CN" sz="2000" i="0" dirty="0">
                  <a:solidFill>
                    <a:schemeClr val="accent6">
                      <a:lumMod val="50000"/>
                    </a:schemeClr>
                  </a:solidFill>
                  <a:latin typeface="+mn-lt"/>
                  <a:ea typeface="+mn-ea"/>
                  <a:cs typeface="+mn-ea"/>
                  <a:sym typeface="+mn-lt"/>
                </a:endParaRPr>
              </a:p>
              <a:p>
                <a:pPr>
                  <a:defRPr/>
                </a:pPr>
                <a:r>
                  <a:rPr lang="zh-CN" altLang="en-US" sz="2000" i="0" dirty="0">
                    <a:solidFill>
                      <a:schemeClr val="accent2">
                        <a:lumMod val="75000"/>
                      </a:schemeClr>
                    </a:solidFill>
                    <a:latin typeface="+mn-lt"/>
                    <a:ea typeface="+mn-ea"/>
                    <a:cs typeface="+mn-ea"/>
                    <a:sym typeface="+mn-lt"/>
                  </a:rPr>
                  <a:t>专业知识，团队管理，</a:t>
                </a:r>
                <a:r>
                  <a:rPr lang="zh-CN" altLang="en-US" sz="2000" i="0" dirty="0">
                    <a:solidFill>
                      <a:schemeClr val="accent6">
                        <a:lumMod val="50000"/>
                      </a:schemeClr>
                    </a:solidFill>
                    <a:latin typeface="+mn-lt"/>
                    <a:ea typeface="+mn-ea"/>
                    <a:cs typeface="+mn-ea"/>
                    <a:sym typeface="+mn-lt"/>
                  </a:rPr>
                  <a:t>市场营销，企业管理等</a:t>
                </a:r>
              </a:p>
            </p:txBody>
          </p:sp>
          <p:sp>
            <p:nvSpPr>
              <p:cNvPr id="69648" name="任意多边形 631"/>
              <p:cNvSpPr>
                <a:spLocks noChangeArrowheads="1"/>
              </p:cNvSpPr>
              <p:nvPr/>
            </p:nvSpPr>
            <p:spPr bwMode="auto">
              <a:xfrm>
                <a:off x="747288" y="2725156"/>
                <a:ext cx="6614540" cy="47417"/>
              </a:xfrm>
              <a:custGeom>
                <a:avLst/>
                <a:gdLst>
                  <a:gd name="T0" fmla="*/ 391183308 w 4397828"/>
                  <a:gd name="T1" fmla="*/ 0 h 46990"/>
                  <a:gd name="T2" fmla="*/ 391183308 w 4397828"/>
                  <a:gd name="T3" fmla="*/ 0 h 46990"/>
                  <a:gd name="T4" fmla="*/ 0 w 4397828"/>
                  <a:gd name="T5" fmla="*/ 0 h 46990"/>
                  <a:gd name="T6" fmla="*/ 0 60000 65536"/>
                  <a:gd name="T7" fmla="*/ 0 60000 65536"/>
                  <a:gd name="T8" fmla="*/ 0 60000 65536"/>
                  <a:gd name="T9" fmla="*/ 0 w 4397828"/>
                  <a:gd name="T10" fmla="*/ 0 h 46990"/>
                  <a:gd name="T11" fmla="*/ 4397828 w 4397828"/>
                  <a:gd name="T12" fmla="*/ 46990 h 46990"/>
                </a:gdLst>
                <a:ahLst/>
                <a:cxnLst>
                  <a:cxn ang="T6">
                    <a:pos x="T0" y="T1"/>
                  </a:cxn>
                  <a:cxn ang="T7">
                    <a:pos x="T2" y="T3"/>
                  </a:cxn>
                  <a:cxn ang="T8">
                    <a:pos x="T4" y="T5"/>
                  </a:cxn>
                </a:cxnLst>
                <a:rect l="T9" t="T10" r="T11" b="T12"/>
                <a:pathLst>
                  <a:path w="4397828" h="46990">
                    <a:moveTo>
                      <a:pt x="4397828" y="0"/>
                    </a:moveTo>
                    <a:lnTo>
                      <a:pt x="4397828" y="0"/>
                    </a:lnTo>
                    <a:lnTo>
                      <a:pt x="0" y="0"/>
                    </a:lnTo>
                  </a:path>
                </a:pathLst>
              </a:custGeom>
              <a:noFill/>
              <a:ln w="12700" cap="flat" cmpd="sng">
                <a:solidFill>
                  <a:srgbClr val="7F7F7F"/>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latin typeface="+mn-lt"/>
                  <a:ea typeface="+mn-ea"/>
                  <a:cs typeface="+mn-ea"/>
                  <a:sym typeface="+mn-lt"/>
                </a:endParaRPr>
              </a:p>
            </p:txBody>
          </p:sp>
          <p:sp>
            <p:nvSpPr>
              <p:cNvPr id="69649" name="矩形 1"/>
              <p:cNvSpPr>
                <a:spLocks noChangeArrowheads="1"/>
              </p:cNvSpPr>
              <p:nvPr/>
            </p:nvSpPr>
            <p:spPr bwMode="auto">
              <a:xfrm>
                <a:off x="731467" y="2988993"/>
                <a:ext cx="4074605" cy="7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gn="just">
                  <a:spcBef>
                    <a:spcPct val="0"/>
                  </a:spcBef>
                  <a:buClrTx/>
                  <a:buFontTx/>
                  <a:buNone/>
                  <a:defRPr/>
                </a:pPr>
                <a:r>
                  <a:rPr lang="zh-CN" altLang="en-US" i="0">
                    <a:latin typeface="+mn-lt"/>
                    <a:ea typeface="+mn-ea"/>
                    <a:cs typeface="+mn-ea"/>
                    <a:sym typeface="+mn-lt"/>
                  </a:rPr>
                  <a:t>热情的、行动力强的、外向的人。无论内外，需要和人打交道。表演者善于挖掘新的机遇、发展人际关系。</a:t>
                </a:r>
              </a:p>
            </p:txBody>
          </p:sp>
          <p:sp>
            <p:nvSpPr>
              <p:cNvPr id="69650" name="任意多边形 634"/>
              <p:cNvSpPr>
                <a:spLocks noChangeArrowheads="1"/>
              </p:cNvSpPr>
              <p:nvPr/>
            </p:nvSpPr>
            <p:spPr bwMode="auto">
              <a:xfrm>
                <a:off x="747288" y="3713633"/>
                <a:ext cx="6302981" cy="42555"/>
              </a:xfrm>
              <a:custGeom>
                <a:avLst/>
                <a:gdLst>
                  <a:gd name="T0" fmla="*/ 230231157 w 4397828"/>
                  <a:gd name="T1" fmla="*/ 0 h 43180"/>
                  <a:gd name="T2" fmla="*/ 230231157 w 4397828"/>
                  <a:gd name="T3" fmla="*/ 0 h 43180"/>
                  <a:gd name="T4" fmla="*/ 0 w 4397828"/>
                  <a:gd name="T5" fmla="*/ 0 h 43180"/>
                  <a:gd name="T6" fmla="*/ 0 60000 65536"/>
                  <a:gd name="T7" fmla="*/ 0 60000 65536"/>
                  <a:gd name="T8" fmla="*/ 0 60000 65536"/>
                  <a:gd name="T9" fmla="*/ 0 w 4397828"/>
                  <a:gd name="T10" fmla="*/ 0 h 43180"/>
                  <a:gd name="T11" fmla="*/ 4397828 w 4397828"/>
                  <a:gd name="T12" fmla="*/ 43180 h 43180"/>
                </a:gdLst>
                <a:ahLst/>
                <a:cxnLst>
                  <a:cxn ang="T6">
                    <a:pos x="T0" y="T1"/>
                  </a:cxn>
                  <a:cxn ang="T7">
                    <a:pos x="T2" y="T3"/>
                  </a:cxn>
                  <a:cxn ang="T8">
                    <a:pos x="T4" y="T5"/>
                  </a:cxn>
                </a:cxnLst>
                <a:rect l="T9" t="T10" r="T11" b="T12"/>
                <a:pathLst>
                  <a:path w="4397828" h="43180">
                    <a:moveTo>
                      <a:pt x="4397828" y="0"/>
                    </a:moveTo>
                    <a:lnTo>
                      <a:pt x="4397828" y="0"/>
                    </a:lnTo>
                    <a:lnTo>
                      <a:pt x="0" y="0"/>
                    </a:lnTo>
                  </a:path>
                </a:pathLst>
              </a:custGeom>
              <a:noFill/>
              <a:ln w="12700" cap="flat" cmpd="sng">
                <a:solidFill>
                  <a:srgbClr val="7F7F7F"/>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latin typeface="+mn-lt"/>
                  <a:ea typeface="+mn-ea"/>
                  <a:cs typeface="+mn-ea"/>
                  <a:sym typeface="+mn-lt"/>
                </a:endParaRPr>
              </a:p>
            </p:txBody>
          </p:sp>
          <p:sp>
            <p:nvSpPr>
              <p:cNvPr id="69651" name="矩形 1"/>
              <p:cNvSpPr>
                <a:spLocks noChangeArrowheads="1"/>
              </p:cNvSpPr>
              <p:nvPr/>
            </p:nvSpPr>
            <p:spPr bwMode="auto">
              <a:xfrm>
                <a:off x="747288" y="4027320"/>
                <a:ext cx="4823077" cy="306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gn="just">
                  <a:spcBef>
                    <a:spcPct val="0"/>
                  </a:spcBef>
                  <a:buClrTx/>
                  <a:buFontTx/>
                  <a:buNone/>
                  <a:defRPr/>
                </a:pPr>
                <a:r>
                  <a:rPr lang="zh-CN" altLang="en-US" i="0">
                    <a:latin typeface="+mn-lt"/>
                    <a:ea typeface="+mn-ea"/>
                    <a:cs typeface="+mn-ea"/>
                    <a:sym typeface="+mn-lt"/>
                  </a:rPr>
                  <a:t>职责所在，使命必达。</a:t>
                </a:r>
              </a:p>
            </p:txBody>
          </p:sp>
          <p:sp>
            <p:nvSpPr>
              <p:cNvPr id="69652" name="任意多边形 636"/>
              <p:cNvSpPr>
                <a:spLocks noChangeArrowheads="1"/>
              </p:cNvSpPr>
              <p:nvPr/>
            </p:nvSpPr>
            <p:spPr bwMode="auto">
              <a:xfrm>
                <a:off x="747288" y="4698464"/>
                <a:ext cx="6707034" cy="44986"/>
              </a:xfrm>
              <a:custGeom>
                <a:avLst/>
                <a:gdLst>
                  <a:gd name="T0" fmla="*/ 456627340 w 4397828"/>
                  <a:gd name="T1" fmla="*/ 0 h 45720"/>
                  <a:gd name="T2" fmla="*/ 456627340 w 4397828"/>
                  <a:gd name="T3" fmla="*/ 0 h 45720"/>
                  <a:gd name="T4" fmla="*/ 0 w 4397828"/>
                  <a:gd name="T5" fmla="*/ 0 h 45720"/>
                  <a:gd name="T6" fmla="*/ 0 60000 65536"/>
                  <a:gd name="T7" fmla="*/ 0 60000 65536"/>
                  <a:gd name="T8" fmla="*/ 0 60000 65536"/>
                  <a:gd name="T9" fmla="*/ 0 w 4397828"/>
                  <a:gd name="T10" fmla="*/ 0 h 45720"/>
                  <a:gd name="T11" fmla="*/ 4397828 w 4397828"/>
                  <a:gd name="T12" fmla="*/ 45720 h 45720"/>
                </a:gdLst>
                <a:ahLst/>
                <a:cxnLst>
                  <a:cxn ang="T6">
                    <a:pos x="T0" y="T1"/>
                  </a:cxn>
                  <a:cxn ang="T7">
                    <a:pos x="T2" y="T3"/>
                  </a:cxn>
                  <a:cxn ang="T8">
                    <a:pos x="T4" y="T5"/>
                  </a:cxn>
                </a:cxnLst>
                <a:rect l="T9" t="T10" r="T11" b="T12"/>
                <a:pathLst>
                  <a:path w="4397828" h="45720">
                    <a:moveTo>
                      <a:pt x="4397828" y="0"/>
                    </a:moveTo>
                    <a:lnTo>
                      <a:pt x="4397828" y="0"/>
                    </a:lnTo>
                    <a:lnTo>
                      <a:pt x="0" y="0"/>
                    </a:lnTo>
                  </a:path>
                </a:pathLst>
              </a:custGeom>
              <a:noFill/>
              <a:ln w="12700" cap="flat" cmpd="sng">
                <a:solidFill>
                  <a:srgbClr val="7F7F7F"/>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latin typeface="+mn-lt"/>
                  <a:ea typeface="+mn-ea"/>
                  <a:cs typeface="+mn-ea"/>
                  <a:sym typeface="+mn-lt"/>
                </a:endParaRPr>
              </a:p>
            </p:txBody>
          </p:sp>
        </p:gr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xfrm>
            <a:off x="22225" y="333375"/>
            <a:ext cx="3751263" cy="479425"/>
          </a:xfrm>
        </p:spPr>
        <p:txBody>
          <a:bodyPr lIns="68580" tIns="34290" rIns="68580" bIns="34290" anchor="t"/>
          <a:lstStyle/>
          <a:p>
            <a:pPr algn="ctr" eaLnBrk="1" hangingPunct="1">
              <a:defRPr/>
            </a:pPr>
            <a:r>
              <a:rPr lang="zh-CN" altLang="en-US" sz="2800" b="1" dirty="0">
                <a:latin typeface="+mn-lt"/>
                <a:ea typeface="+mn-ea"/>
                <a:cs typeface="+mn-ea"/>
                <a:sym typeface="+mn-lt"/>
              </a:rPr>
              <a:t>创业团队负责人</a:t>
            </a:r>
          </a:p>
        </p:txBody>
      </p:sp>
      <p:pic>
        <p:nvPicPr>
          <p:cNvPr id="27652" name="Picture 2" descr="d:\program files\360se6\User Data\temp\dCQ4TcjCJwAA&amp;ek=1&amp;kp=1&amp;pt=0&amp;bo=iAGYAgAAAAAFADA!&amp;su=0241961761&amp;sce=0-12-12&amp;rf=2-9.jpg"/>
          <p:cNvPicPr>
            <a:picLocks noChangeAspect="1" noChangeArrowheads="1"/>
          </p:cNvPicPr>
          <p:nvPr/>
        </p:nvPicPr>
        <p:blipFill>
          <a:blip r:embed="rId2" cstate="print"/>
          <a:srcRect b="41533"/>
          <a:stretch>
            <a:fillRect/>
          </a:stretch>
        </p:blipFill>
        <p:spPr bwMode="auto">
          <a:xfrm>
            <a:off x="17463" y="1412875"/>
            <a:ext cx="5232400" cy="5184775"/>
          </a:xfrm>
          <a:prstGeom prst="rect">
            <a:avLst/>
          </a:prstGeom>
          <a:noFill/>
          <a:ln w="9525">
            <a:noFill/>
            <a:miter lim="800000"/>
            <a:headEnd/>
            <a:tailEnd/>
          </a:ln>
        </p:spPr>
      </p:pic>
      <p:sp>
        <p:nvSpPr>
          <p:cNvPr id="70660" name="矩形 1"/>
          <p:cNvSpPr>
            <a:spLocks noChangeArrowheads="1"/>
          </p:cNvSpPr>
          <p:nvPr/>
        </p:nvSpPr>
        <p:spPr bwMode="auto">
          <a:xfrm>
            <a:off x="5141913" y="1557338"/>
            <a:ext cx="3997325"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defRPr/>
            </a:pPr>
            <a:r>
              <a:rPr lang="zh-CN" altLang="en-US" sz="2400" i="0">
                <a:latin typeface="+mn-lt"/>
                <a:ea typeface="+mn-ea"/>
                <a:cs typeface="+mn-ea"/>
                <a:sym typeface="+mn-lt"/>
              </a:rPr>
              <a:t>激励团队士气的能力；</a:t>
            </a:r>
            <a:endParaRPr lang="en-US" altLang="zh-CN" sz="2400" i="0">
              <a:latin typeface="+mn-lt"/>
              <a:ea typeface="+mn-ea"/>
              <a:cs typeface="+mn-ea"/>
              <a:sym typeface="+mn-lt"/>
            </a:endParaRPr>
          </a:p>
          <a:p>
            <a:pPr eaLnBrk="1" hangingPunct="1">
              <a:spcBef>
                <a:spcPct val="0"/>
              </a:spcBef>
              <a:buClrTx/>
              <a:buFontTx/>
              <a:buNone/>
              <a:defRPr/>
            </a:pPr>
            <a:r>
              <a:rPr lang="zh-CN" altLang="en-US" sz="2400" i="0">
                <a:latin typeface="+mn-lt"/>
                <a:ea typeface="+mn-ea"/>
                <a:cs typeface="+mn-ea"/>
                <a:sym typeface="+mn-lt"/>
              </a:rPr>
              <a:t>有效沟通能力；</a:t>
            </a:r>
            <a:endParaRPr lang="en-US" altLang="zh-CN" sz="2400" i="0">
              <a:latin typeface="+mn-lt"/>
              <a:ea typeface="+mn-ea"/>
              <a:cs typeface="+mn-ea"/>
              <a:sym typeface="+mn-lt"/>
            </a:endParaRPr>
          </a:p>
          <a:p>
            <a:pPr eaLnBrk="1" hangingPunct="1">
              <a:spcBef>
                <a:spcPct val="0"/>
              </a:spcBef>
              <a:buClrTx/>
              <a:buFontTx/>
              <a:buNone/>
              <a:defRPr/>
            </a:pPr>
            <a:r>
              <a:rPr lang="zh-CN" altLang="en-US" sz="2400" i="0">
                <a:latin typeface="+mn-lt"/>
                <a:ea typeface="+mn-ea"/>
                <a:cs typeface="+mn-ea"/>
                <a:sym typeface="+mn-lt"/>
              </a:rPr>
              <a:t>强烈的责任感和使命感，执着，从不轻言放弃； </a:t>
            </a:r>
            <a:endParaRPr lang="en-US" altLang="zh-CN" sz="2400" i="0">
              <a:latin typeface="+mn-lt"/>
              <a:ea typeface="+mn-ea"/>
              <a:cs typeface="+mn-ea"/>
              <a:sym typeface="+mn-lt"/>
            </a:endParaRPr>
          </a:p>
          <a:p>
            <a:pPr eaLnBrk="1" hangingPunct="1">
              <a:spcBef>
                <a:spcPct val="0"/>
              </a:spcBef>
              <a:buClrTx/>
              <a:buFontTx/>
              <a:buNone/>
              <a:defRPr/>
            </a:pPr>
            <a:r>
              <a:rPr lang="zh-CN" altLang="en-US" sz="2400" i="0">
                <a:latin typeface="+mn-lt"/>
                <a:ea typeface="+mn-ea"/>
                <a:cs typeface="+mn-ea"/>
                <a:sym typeface="+mn-lt"/>
              </a:rPr>
              <a:t>职业精神：一切用职业原则、职责要求来规范和指导自己的工作；</a:t>
            </a:r>
            <a:endParaRPr lang="en-US" altLang="zh-CN" sz="2400" i="0">
              <a:latin typeface="+mn-lt"/>
              <a:ea typeface="+mn-ea"/>
              <a:cs typeface="+mn-ea"/>
              <a:sym typeface="+mn-lt"/>
            </a:endParaRPr>
          </a:p>
          <a:p>
            <a:pPr eaLnBrk="1" hangingPunct="1">
              <a:spcBef>
                <a:spcPct val="0"/>
              </a:spcBef>
              <a:buClrTx/>
              <a:buFontTx/>
              <a:buNone/>
              <a:defRPr/>
            </a:pPr>
            <a:r>
              <a:rPr lang="zh-CN" altLang="en-US" sz="2400" i="0">
                <a:latin typeface="+mn-lt"/>
                <a:ea typeface="+mn-ea"/>
                <a:cs typeface="+mn-ea"/>
                <a:sym typeface="+mn-lt"/>
              </a:rPr>
              <a:t>重视制度；</a:t>
            </a:r>
            <a:endParaRPr lang="en-US" altLang="zh-CN" sz="2400" i="0">
              <a:latin typeface="+mn-lt"/>
              <a:ea typeface="+mn-ea"/>
              <a:cs typeface="+mn-ea"/>
              <a:sym typeface="+mn-lt"/>
            </a:endParaRPr>
          </a:p>
          <a:p>
            <a:pPr eaLnBrk="1" hangingPunct="1">
              <a:spcBef>
                <a:spcPct val="0"/>
              </a:spcBef>
              <a:buClrTx/>
              <a:buFontTx/>
              <a:buNone/>
              <a:defRPr/>
            </a:pPr>
            <a:r>
              <a:rPr lang="zh-CN" altLang="en-US" sz="2400" i="0">
                <a:latin typeface="+mn-lt"/>
                <a:ea typeface="+mn-ea"/>
                <a:cs typeface="+mn-ea"/>
                <a:sym typeface="+mn-lt"/>
              </a:rPr>
              <a:t>善于指导与帮助下属；</a:t>
            </a:r>
            <a:endParaRPr lang="en-US" altLang="zh-CN" sz="2400" i="0">
              <a:latin typeface="+mn-lt"/>
              <a:ea typeface="+mn-ea"/>
              <a:cs typeface="+mn-ea"/>
              <a:sym typeface="+mn-lt"/>
            </a:endParaRPr>
          </a:p>
          <a:p>
            <a:pPr eaLnBrk="1" hangingPunct="1">
              <a:spcBef>
                <a:spcPct val="0"/>
              </a:spcBef>
              <a:buClrTx/>
              <a:buFontTx/>
              <a:buNone/>
              <a:defRPr/>
            </a:pPr>
            <a:r>
              <a:rPr lang="zh-CN" altLang="en-US" sz="2400" i="0">
                <a:latin typeface="+mn-lt"/>
                <a:ea typeface="+mn-ea"/>
                <a:cs typeface="+mn-ea"/>
                <a:sym typeface="+mn-lt"/>
              </a:rPr>
              <a:t>重视团队建设和管理。</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a:xfrm>
            <a:off x="628650" y="365125"/>
            <a:ext cx="7886700" cy="1325563"/>
          </a:xfrm>
        </p:spPr>
        <p:txBody>
          <a:bodyPr/>
          <a:lstStyle/>
          <a:p>
            <a:pPr>
              <a:defRPr/>
            </a:pPr>
            <a:endParaRPr lang="zh-CN" altLang="en-US">
              <a:latin typeface="+mn-lt"/>
              <a:ea typeface="+mn-ea"/>
              <a:cs typeface="+mn-ea"/>
              <a:sym typeface="+mn-lt"/>
            </a:endParaRPr>
          </a:p>
        </p:txBody>
      </p:sp>
      <p:sp>
        <p:nvSpPr>
          <p:cNvPr id="71683" name="矩形 3"/>
          <p:cNvSpPr>
            <a:spLocks noChangeArrowheads="1"/>
          </p:cNvSpPr>
          <p:nvPr/>
        </p:nvSpPr>
        <p:spPr bwMode="auto">
          <a:xfrm>
            <a:off x="142875" y="2852738"/>
            <a:ext cx="885825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defRPr/>
            </a:pPr>
            <a:r>
              <a:rPr lang="zh-CN" altLang="en-US" sz="2400" i="0" dirty="0">
                <a:solidFill>
                  <a:srgbClr val="333333"/>
                </a:solidFill>
                <a:latin typeface="+mn-lt"/>
                <a:ea typeface="+mn-ea"/>
                <a:cs typeface="+mn-ea"/>
                <a:sym typeface="+mn-lt"/>
              </a:rPr>
              <a:t>腾讯投资与</a:t>
            </a:r>
            <a:r>
              <a:rPr lang="zh-CN" altLang="en-US" sz="2400" i="0" u="sng" dirty="0">
                <a:solidFill>
                  <a:srgbClr val="0062B0"/>
                </a:solidFill>
                <a:latin typeface="+mn-lt"/>
                <a:ea typeface="+mn-ea"/>
                <a:cs typeface="+mn-ea"/>
                <a:sym typeface="+mn-lt"/>
                <a:hlinkClick r:id="rId2" tooltip="并购"/>
              </a:rPr>
              <a:t>并购</a:t>
            </a:r>
            <a:r>
              <a:rPr lang="zh-CN" altLang="en-US" sz="2400" i="0" dirty="0">
                <a:solidFill>
                  <a:srgbClr val="333333"/>
                </a:solidFill>
                <a:latin typeface="+mn-lt"/>
                <a:ea typeface="+mn-ea"/>
                <a:cs typeface="+mn-ea"/>
                <a:sym typeface="+mn-lt"/>
              </a:rPr>
              <a:t>部执行董事梁宇鹏表示：“看好水滴公司首先是因为看到了沈鹏身上的特质，这些特质也是很多连续成功创业者所具有的，比如：</a:t>
            </a:r>
            <a:r>
              <a:rPr lang="zh-CN" altLang="en-US" sz="2400" b="1" i="0" dirty="0">
                <a:solidFill>
                  <a:srgbClr val="FF6743"/>
                </a:solidFill>
                <a:latin typeface="+mn-lt"/>
                <a:ea typeface="+mn-ea"/>
                <a:cs typeface="+mn-ea"/>
                <a:sym typeface="+mn-lt"/>
              </a:rPr>
              <a:t>务实、执行力强、学习能力强、组建优秀团队的能力非常强</a:t>
            </a:r>
            <a:r>
              <a:rPr lang="zh-CN" altLang="en-US" sz="2400" i="0" dirty="0">
                <a:solidFill>
                  <a:srgbClr val="333333"/>
                </a:solidFill>
                <a:latin typeface="+mn-lt"/>
                <a:ea typeface="+mn-ea"/>
                <a:cs typeface="+mn-ea"/>
                <a:sym typeface="+mn-lt"/>
              </a:rPr>
              <a:t>。</a:t>
            </a:r>
            <a:endParaRPr lang="zh-CN" altLang="en-US" sz="2400" dirty="0">
              <a:latin typeface="+mn-lt"/>
              <a:ea typeface="+mn-ea"/>
              <a:cs typeface="+mn-ea"/>
              <a:sym typeface="+mn-lt"/>
            </a:endParaRPr>
          </a:p>
        </p:txBody>
      </p:sp>
      <p:pic>
        <p:nvPicPr>
          <p:cNvPr id="91140" name="图片 4"/>
          <p:cNvPicPr>
            <a:picLocks noChangeAspect="1"/>
          </p:cNvPicPr>
          <p:nvPr/>
        </p:nvPicPr>
        <p:blipFill>
          <a:blip r:embed="rId3" cstate="print"/>
          <a:srcRect/>
          <a:stretch>
            <a:fillRect/>
          </a:stretch>
        </p:blipFill>
        <p:spPr bwMode="auto">
          <a:xfrm>
            <a:off x="0" y="0"/>
            <a:ext cx="9147175" cy="2708275"/>
          </a:xfrm>
          <a:prstGeom prst="rect">
            <a:avLst/>
          </a:prstGeom>
          <a:noFill/>
          <a:ln w="9525">
            <a:noFill/>
            <a:miter lim="800000"/>
            <a:headEnd/>
            <a:tailEnd/>
          </a:ln>
        </p:spPr>
      </p:pic>
      <p:pic>
        <p:nvPicPr>
          <p:cNvPr id="91141" name="图片 5"/>
          <p:cNvPicPr>
            <a:picLocks noChangeAspect="1"/>
          </p:cNvPicPr>
          <p:nvPr/>
        </p:nvPicPr>
        <p:blipFill>
          <a:blip r:embed="rId4" cstate="print"/>
          <a:srcRect/>
          <a:stretch>
            <a:fillRect/>
          </a:stretch>
        </p:blipFill>
        <p:spPr bwMode="auto">
          <a:xfrm>
            <a:off x="250825" y="4362450"/>
            <a:ext cx="1657350" cy="2490788"/>
          </a:xfrm>
          <a:prstGeom prst="rect">
            <a:avLst/>
          </a:prstGeom>
          <a:noFill/>
          <a:ln w="9525">
            <a:noFill/>
            <a:miter lim="800000"/>
            <a:headEnd/>
            <a:tailEnd/>
          </a:ln>
        </p:spPr>
      </p:pic>
      <p:sp>
        <p:nvSpPr>
          <p:cNvPr id="71686" name="矩形 6"/>
          <p:cNvSpPr>
            <a:spLocks noChangeArrowheads="1"/>
          </p:cNvSpPr>
          <p:nvPr/>
        </p:nvSpPr>
        <p:spPr bwMode="auto">
          <a:xfrm>
            <a:off x="2019300" y="4362450"/>
            <a:ext cx="7127875"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defRPr/>
            </a:pPr>
            <a:r>
              <a:rPr lang="en-US" altLang="zh-CN" sz="1800" i="0">
                <a:latin typeface="+mn-lt"/>
                <a:ea typeface="+mn-ea"/>
                <a:cs typeface="+mn-ea"/>
                <a:sym typeface="+mn-lt"/>
              </a:rPr>
              <a:t>1987</a:t>
            </a:r>
            <a:r>
              <a:rPr lang="zh-CN" altLang="en-US" sz="1800" i="0">
                <a:latin typeface="+mn-lt"/>
                <a:ea typeface="+mn-ea"/>
                <a:cs typeface="+mn-ea"/>
                <a:sym typeface="+mn-lt"/>
              </a:rPr>
              <a:t>年</a:t>
            </a:r>
            <a:r>
              <a:rPr lang="en-US" altLang="zh-CN" sz="1800" i="0">
                <a:latin typeface="+mn-lt"/>
                <a:ea typeface="+mn-ea"/>
                <a:cs typeface="+mn-ea"/>
                <a:sym typeface="+mn-lt"/>
              </a:rPr>
              <a:t>6</a:t>
            </a:r>
            <a:r>
              <a:rPr lang="zh-CN" altLang="en-US" sz="1800" i="0">
                <a:latin typeface="+mn-lt"/>
                <a:ea typeface="+mn-ea"/>
                <a:cs typeface="+mn-ea"/>
                <a:sym typeface="+mn-lt"/>
              </a:rPr>
              <a:t>月，出生；</a:t>
            </a:r>
          </a:p>
          <a:p>
            <a:pPr>
              <a:spcBef>
                <a:spcPct val="0"/>
              </a:spcBef>
              <a:buClrTx/>
              <a:buFontTx/>
              <a:buNone/>
              <a:defRPr/>
            </a:pPr>
            <a:r>
              <a:rPr lang="en-US" altLang="zh-CN" sz="1800" i="0">
                <a:latin typeface="+mn-lt"/>
                <a:ea typeface="+mn-ea"/>
                <a:cs typeface="+mn-ea"/>
                <a:sym typeface="+mn-lt"/>
              </a:rPr>
              <a:t>2010</a:t>
            </a:r>
            <a:r>
              <a:rPr lang="zh-CN" altLang="en-US" sz="1800" i="0">
                <a:latin typeface="+mn-lt"/>
                <a:ea typeface="+mn-ea"/>
                <a:cs typeface="+mn-ea"/>
                <a:sym typeface="+mn-lt"/>
              </a:rPr>
              <a:t>年</a:t>
            </a:r>
            <a:r>
              <a:rPr lang="en-US" altLang="zh-CN" sz="1800" i="0">
                <a:latin typeface="+mn-lt"/>
                <a:ea typeface="+mn-ea"/>
                <a:cs typeface="+mn-ea"/>
                <a:sym typeface="+mn-lt"/>
              </a:rPr>
              <a:t>1</a:t>
            </a:r>
            <a:r>
              <a:rPr lang="zh-CN" altLang="en-US" sz="1800" i="0">
                <a:latin typeface="+mn-lt"/>
                <a:ea typeface="+mn-ea"/>
                <a:cs typeface="+mn-ea"/>
                <a:sym typeface="+mn-lt"/>
              </a:rPr>
              <a:t>月，跟王兴创业，参与创建美团；</a:t>
            </a:r>
          </a:p>
          <a:p>
            <a:pPr>
              <a:spcBef>
                <a:spcPct val="0"/>
              </a:spcBef>
              <a:buClrTx/>
              <a:buFontTx/>
              <a:buNone/>
              <a:defRPr/>
            </a:pPr>
            <a:r>
              <a:rPr lang="en-US" altLang="zh-CN" sz="1800" i="0">
                <a:latin typeface="+mn-lt"/>
                <a:ea typeface="+mn-ea"/>
                <a:cs typeface="+mn-ea"/>
                <a:sym typeface="+mn-lt"/>
              </a:rPr>
              <a:t>2010</a:t>
            </a:r>
            <a:r>
              <a:rPr lang="zh-CN" altLang="en-US" sz="1800" i="0">
                <a:latin typeface="+mn-lt"/>
                <a:ea typeface="+mn-ea"/>
                <a:cs typeface="+mn-ea"/>
                <a:sym typeface="+mn-lt"/>
              </a:rPr>
              <a:t>年</a:t>
            </a:r>
            <a:r>
              <a:rPr lang="en-US" altLang="zh-CN" sz="1800" i="0">
                <a:latin typeface="+mn-lt"/>
                <a:ea typeface="+mn-ea"/>
                <a:cs typeface="+mn-ea"/>
                <a:sym typeface="+mn-lt"/>
              </a:rPr>
              <a:t>7</a:t>
            </a:r>
            <a:r>
              <a:rPr lang="zh-CN" altLang="en-US" sz="1800" i="0">
                <a:latin typeface="+mn-lt"/>
                <a:ea typeface="+mn-ea"/>
                <a:cs typeface="+mn-ea"/>
                <a:sym typeface="+mn-lt"/>
              </a:rPr>
              <a:t>月，毕业于中央财经大学；</a:t>
            </a:r>
          </a:p>
          <a:p>
            <a:pPr>
              <a:spcBef>
                <a:spcPct val="0"/>
              </a:spcBef>
              <a:buClrTx/>
              <a:buFontTx/>
              <a:buNone/>
              <a:defRPr/>
            </a:pPr>
            <a:r>
              <a:rPr lang="en-US" altLang="zh-CN" sz="1800" i="0">
                <a:latin typeface="+mn-lt"/>
                <a:ea typeface="+mn-ea"/>
                <a:cs typeface="+mn-ea"/>
                <a:sym typeface="+mn-lt"/>
              </a:rPr>
              <a:t>2016</a:t>
            </a:r>
            <a:r>
              <a:rPr lang="zh-CN" altLang="en-US" sz="1800" i="0">
                <a:latin typeface="+mn-lt"/>
                <a:ea typeface="+mn-ea"/>
                <a:cs typeface="+mn-ea"/>
                <a:sym typeface="+mn-lt"/>
              </a:rPr>
              <a:t>年</a:t>
            </a:r>
            <a:r>
              <a:rPr lang="en-US" altLang="zh-CN" sz="1800" i="0">
                <a:latin typeface="+mn-lt"/>
                <a:ea typeface="+mn-ea"/>
                <a:cs typeface="+mn-ea"/>
                <a:sym typeface="+mn-lt"/>
              </a:rPr>
              <a:t>4</a:t>
            </a:r>
            <a:r>
              <a:rPr lang="zh-CN" altLang="en-US" sz="1800" i="0">
                <a:latin typeface="+mn-lt"/>
                <a:ea typeface="+mn-ea"/>
                <a:cs typeface="+mn-ea"/>
                <a:sym typeface="+mn-lt"/>
              </a:rPr>
              <a:t>月，离开美团点评，重新创业，担任水滴公司创始人兼</a:t>
            </a:r>
            <a:r>
              <a:rPr lang="en-US" altLang="zh-CN" sz="1800" i="0">
                <a:latin typeface="+mn-lt"/>
                <a:ea typeface="+mn-ea"/>
                <a:cs typeface="+mn-ea"/>
                <a:sym typeface="+mn-lt"/>
              </a:rPr>
              <a:t>CEO</a:t>
            </a:r>
            <a:endParaRPr lang="zh-CN" altLang="en-US" sz="1800" i="0">
              <a:latin typeface="+mn-lt"/>
              <a:ea typeface="+mn-ea"/>
              <a:cs typeface="+mn-ea"/>
              <a:sym typeface="+mn-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矩形 7"/>
          <p:cNvSpPr>
            <a:spLocks noChangeArrowheads="1"/>
          </p:cNvSpPr>
          <p:nvPr/>
        </p:nvSpPr>
        <p:spPr bwMode="auto">
          <a:xfrm>
            <a:off x="198438" y="1603375"/>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defRPr/>
            </a:pPr>
            <a:r>
              <a:rPr lang="zh-CN" altLang="en-US" sz="2400" i="0" dirty="0">
                <a:solidFill>
                  <a:srgbClr val="000000"/>
                </a:solidFill>
                <a:latin typeface="+mn-lt"/>
                <a:ea typeface="+mn-ea"/>
                <a:cs typeface="+mn-ea"/>
                <a:sym typeface="+mn-lt"/>
              </a:rPr>
              <a:t>（二）主要内容</a:t>
            </a:r>
          </a:p>
        </p:txBody>
      </p:sp>
      <p:sp>
        <p:nvSpPr>
          <p:cNvPr id="15" name="矩形 14"/>
          <p:cNvSpPr>
            <a:spLocks noChangeArrowheads="1"/>
          </p:cNvSpPr>
          <p:nvPr/>
        </p:nvSpPr>
        <p:spPr bwMode="auto">
          <a:xfrm>
            <a:off x="2682875" y="1603375"/>
            <a:ext cx="6461125" cy="44935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gn="just" eaLnBrk="1" hangingPunct="1">
              <a:spcBef>
                <a:spcPct val="0"/>
              </a:spcBef>
              <a:buClrTx/>
              <a:buFont typeface="Arial" panose="020B0604020202020204" pitchFamily="34" charset="0"/>
              <a:buNone/>
              <a:defRPr/>
            </a:pPr>
            <a:r>
              <a:rPr lang="zh-CN" altLang="en-US" sz="2600" b="1" i="0" dirty="0">
                <a:solidFill>
                  <a:srgbClr val="000000"/>
                </a:solidFill>
                <a:latin typeface="微软雅黑" pitchFamily="34" charset="-122"/>
                <a:ea typeface="微软雅黑" pitchFamily="34" charset="-122"/>
                <a:cs typeface="+mn-ea"/>
                <a:sym typeface="+mn-lt"/>
              </a:rPr>
              <a:t>竞争分析：</a:t>
            </a:r>
            <a:endParaRPr lang="en-US" altLang="zh-CN" sz="2600" b="1" i="0" dirty="0">
              <a:solidFill>
                <a:srgbClr val="000000"/>
              </a:solidFill>
              <a:latin typeface="微软雅黑" pitchFamily="34" charset="-122"/>
              <a:ea typeface="微软雅黑" pitchFamily="34" charset="-122"/>
              <a:cs typeface="+mn-ea"/>
              <a:sym typeface="+mn-lt"/>
            </a:endParaRPr>
          </a:p>
          <a:p>
            <a:pPr algn="just">
              <a:spcBef>
                <a:spcPts val="0"/>
              </a:spcBef>
              <a:buFont typeface="Wingdings" panose="05000000000000000000" pitchFamily="2" charset="2"/>
              <a:buNone/>
              <a:defRPr/>
            </a:pPr>
            <a:r>
              <a:rPr lang="en-US" altLang="zh-CN" sz="2600" i="0" dirty="0">
                <a:latin typeface="微软雅黑" pitchFamily="34" charset="-122"/>
                <a:ea typeface="微软雅黑" pitchFamily="34" charset="-122"/>
                <a:cs typeface="+mn-ea"/>
                <a:sym typeface="+mn-lt"/>
              </a:rPr>
              <a:t>5.1  </a:t>
            </a:r>
            <a:r>
              <a:rPr lang="zh-CN" altLang="zh-CN" sz="2600" i="0" dirty="0">
                <a:latin typeface="微软雅黑" pitchFamily="34" charset="-122"/>
                <a:ea typeface="微软雅黑" pitchFamily="34" charset="-122"/>
                <a:cs typeface="+mn-ea"/>
                <a:sym typeface="+mn-lt"/>
              </a:rPr>
              <a:t>行业现状</a:t>
            </a:r>
            <a:endParaRPr lang="en-US" altLang="zh-CN" sz="2600" i="0" dirty="0">
              <a:latin typeface="微软雅黑" pitchFamily="34" charset="-122"/>
              <a:ea typeface="微软雅黑" pitchFamily="34" charset="-122"/>
              <a:cs typeface="+mn-ea"/>
              <a:sym typeface="+mn-lt"/>
            </a:endParaRPr>
          </a:p>
          <a:p>
            <a:pPr algn="just">
              <a:spcBef>
                <a:spcPts val="0"/>
              </a:spcBef>
              <a:buFont typeface="Wingdings" panose="05000000000000000000" pitchFamily="2" charset="2"/>
              <a:buNone/>
              <a:defRPr/>
            </a:pPr>
            <a:r>
              <a:rPr lang="zh-CN" altLang="en-US" sz="2600" i="0" dirty="0">
                <a:latin typeface="微软雅黑" pitchFamily="34" charset="-122"/>
                <a:ea typeface="微软雅黑" pitchFamily="34" charset="-122"/>
                <a:cs typeface="+mn-ea"/>
                <a:sym typeface="+mn-lt"/>
              </a:rPr>
              <a:t>市场趋势；国家政策；用户规模；市场大小</a:t>
            </a:r>
            <a:endParaRPr lang="en-US" altLang="zh-CN" sz="2600" i="0" dirty="0">
              <a:latin typeface="微软雅黑" pitchFamily="34" charset="-122"/>
              <a:ea typeface="微软雅黑" pitchFamily="34" charset="-122"/>
              <a:cs typeface="+mn-ea"/>
              <a:sym typeface="+mn-lt"/>
            </a:endParaRPr>
          </a:p>
          <a:p>
            <a:pPr algn="just">
              <a:spcBef>
                <a:spcPts val="0"/>
              </a:spcBef>
              <a:buFont typeface="Wingdings" panose="05000000000000000000" pitchFamily="2" charset="2"/>
              <a:buNone/>
              <a:defRPr/>
            </a:pPr>
            <a:r>
              <a:rPr lang="en-US" altLang="zh-CN" sz="2600" i="0" dirty="0">
                <a:latin typeface="微软雅黑" pitchFamily="34" charset="-122"/>
                <a:ea typeface="微软雅黑" pitchFamily="34" charset="-122"/>
                <a:cs typeface="+mn-ea"/>
                <a:sym typeface="+mn-lt"/>
              </a:rPr>
              <a:t>5.2  </a:t>
            </a:r>
            <a:r>
              <a:rPr lang="zh-CN" altLang="en-US" sz="2600" i="0" dirty="0">
                <a:latin typeface="微软雅黑" pitchFamily="34" charset="-122"/>
                <a:ea typeface="微软雅黑" pitchFamily="34" charset="-122"/>
                <a:cs typeface="+mn-ea"/>
                <a:sym typeface="+mn-lt"/>
              </a:rPr>
              <a:t>竞品分析</a:t>
            </a:r>
            <a:endParaRPr lang="en-US" altLang="zh-CN" sz="2600" i="0" dirty="0">
              <a:latin typeface="微软雅黑" pitchFamily="34" charset="-122"/>
              <a:ea typeface="微软雅黑" pitchFamily="34" charset="-122"/>
              <a:cs typeface="+mn-ea"/>
              <a:sym typeface="+mn-lt"/>
            </a:endParaRPr>
          </a:p>
          <a:p>
            <a:pPr algn="just" eaLnBrk="1" hangingPunct="1">
              <a:spcBef>
                <a:spcPts val="0"/>
              </a:spcBef>
              <a:buClrTx/>
              <a:buFont typeface="Arial" panose="020B0604020202020204" pitchFamily="34" charset="0"/>
              <a:buNone/>
              <a:defRPr/>
            </a:pPr>
            <a:r>
              <a:rPr lang="zh-CN" altLang="en-US" sz="2600" i="0" dirty="0">
                <a:solidFill>
                  <a:srgbClr val="000000"/>
                </a:solidFill>
                <a:latin typeface="微软雅黑" pitchFamily="34" charset="-122"/>
                <a:ea typeface="微软雅黑" pitchFamily="34" charset="-122"/>
                <a:cs typeface="+mn-ea"/>
                <a:sym typeface="+mn-lt"/>
              </a:rPr>
              <a:t>市场中主要的竞争者有哪些？</a:t>
            </a:r>
            <a:endParaRPr lang="en-US" altLang="zh-CN" sz="2600" i="0" dirty="0">
              <a:solidFill>
                <a:srgbClr val="000000"/>
              </a:solidFill>
              <a:latin typeface="微软雅黑" pitchFamily="34" charset="-122"/>
              <a:ea typeface="微软雅黑" pitchFamily="34" charset="-122"/>
              <a:cs typeface="+mn-ea"/>
              <a:sym typeface="+mn-lt"/>
            </a:endParaRPr>
          </a:p>
          <a:p>
            <a:pPr algn="just" eaLnBrk="1" hangingPunct="1">
              <a:spcBef>
                <a:spcPts val="0"/>
              </a:spcBef>
              <a:buClrTx/>
              <a:buFont typeface="Arial" panose="020B0604020202020204" pitchFamily="34" charset="0"/>
              <a:buNone/>
              <a:defRPr/>
            </a:pPr>
            <a:r>
              <a:rPr lang="zh-CN" altLang="en-US" sz="2600" i="0" dirty="0">
                <a:latin typeface="微软雅黑" pitchFamily="34" charset="-122"/>
                <a:ea typeface="微软雅黑" pitchFamily="34" charset="-122"/>
                <a:cs typeface="+mn-ea"/>
                <a:sym typeface="+mn-lt"/>
              </a:rPr>
              <a:t>竞品</a:t>
            </a:r>
            <a:r>
              <a:rPr lang="zh-CN" altLang="en-US" sz="2600" i="0" dirty="0">
                <a:solidFill>
                  <a:srgbClr val="000000"/>
                </a:solidFill>
                <a:latin typeface="微软雅黑" pitchFamily="34" charset="-122"/>
                <a:ea typeface="微软雅黑" pitchFamily="34" charset="-122"/>
                <a:cs typeface="+mn-ea"/>
                <a:sym typeface="+mn-lt"/>
              </a:rPr>
              <a:t>商业模式；</a:t>
            </a:r>
            <a:endParaRPr lang="en-US" altLang="zh-CN" sz="2600" i="0" dirty="0">
              <a:solidFill>
                <a:srgbClr val="000000"/>
              </a:solidFill>
              <a:latin typeface="微软雅黑" pitchFamily="34" charset="-122"/>
              <a:ea typeface="微软雅黑" pitchFamily="34" charset="-122"/>
              <a:cs typeface="+mn-ea"/>
              <a:sym typeface="+mn-lt"/>
            </a:endParaRPr>
          </a:p>
          <a:p>
            <a:pPr algn="just" eaLnBrk="1" hangingPunct="1">
              <a:spcBef>
                <a:spcPts val="0"/>
              </a:spcBef>
              <a:buClrTx/>
              <a:buFont typeface="Arial" panose="020B0604020202020204" pitchFamily="34" charset="0"/>
              <a:buNone/>
              <a:defRPr/>
            </a:pPr>
            <a:r>
              <a:rPr lang="zh-CN" altLang="en-US" sz="2600" i="0" dirty="0">
                <a:solidFill>
                  <a:srgbClr val="000000"/>
                </a:solidFill>
                <a:latin typeface="微软雅黑" pitchFamily="34" charset="-122"/>
                <a:ea typeface="微软雅黑" pitchFamily="34" charset="-122"/>
                <a:cs typeface="+mn-ea"/>
                <a:sym typeface="+mn-lt"/>
              </a:rPr>
              <a:t>是否存在有利于本企业产品的市场空档？</a:t>
            </a:r>
            <a:endParaRPr lang="en-US" altLang="zh-CN" sz="2600" i="0" dirty="0">
              <a:solidFill>
                <a:srgbClr val="000000"/>
              </a:solidFill>
              <a:latin typeface="微软雅黑" pitchFamily="34" charset="-122"/>
              <a:ea typeface="微软雅黑" pitchFamily="34" charset="-122"/>
              <a:cs typeface="+mn-ea"/>
              <a:sym typeface="+mn-lt"/>
            </a:endParaRPr>
          </a:p>
          <a:p>
            <a:pPr algn="just" eaLnBrk="1" hangingPunct="1">
              <a:spcBef>
                <a:spcPts val="0"/>
              </a:spcBef>
              <a:buClrTx/>
              <a:buNone/>
              <a:defRPr/>
            </a:pPr>
            <a:r>
              <a:rPr lang="zh-CN" altLang="en-US" sz="2600" i="0" dirty="0">
                <a:latin typeface="微软雅黑" pitchFamily="34" charset="-122"/>
                <a:ea typeface="微软雅黑" pitchFamily="34" charset="-122"/>
                <a:cs typeface="+mn-ea"/>
                <a:sym typeface="+mn-lt"/>
              </a:rPr>
              <a:t>竞品</a:t>
            </a:r>
            <a:r>
              <a:rPr lang="zh-CN" altLang="en-US" sz="2600" i="0" dirty="0">
                <a:solidFill>
                  <a:srgbClr val="000000"/>
                </a:solidFill>
                <a:latin typeface="微软雅黑" pitchFamily="34" charset="-122"/>
                <a:ea typeface="微软雅黑" pitchFamily="34" charset="-122"/>
                <a:cs typeface="+mn-ea"/>
                <a:sym typeface="+mn-lt"/>
              </a:rPr>
              <a:t>特点及市场状况分析；</a:t>
            </a:r>
            <a:endParaRPr lang="zh-CN" altLang="zh-CN" sz="2600" i="0" dirty="0">
              <a:latin typeface="微软雅黑" pitchFamily="34" charset="-122"/>
              <a:ea typeface="微软雅黑" pitchFamily="34" charset="-122"/>
              <a:cs typeface="+mn-ea"/>
              <a:sym typeface="+mn-lt"/>
            </a:endParaRPr>
          </a:p>
          <a:p>
            <a:pPr algn="just">
              <a:spcBef>
                <a:spcPts val="0"/>
              </a:spcBef>
              <a:buNone/>
              <a:defRPr/>
            </a:pPr>
            <a:r>
              <a:rPr lang="zh-CN" altLang="en-US" sz="2600" i="0" dirty="0">
                <a:latin typeface="微软雅黑" pitchFamily="34" charset="-122"/>
                <a:ea typeface="微软雅黑" pitchFamily="34" charset="-122"/>
                <a:cs typeface="+mn-ea"/>
                <a:sym typeface="+mn-lt"/>
              </a:rPr>
              <a:t>自身优势与劣势；改进策略；</a:t>
            </a:r>
            <a:endParaRPr lang="zh-CN" altLang="en-US" sz="2600" i="0" dirty="0">
              <a:solidFill>
                <a:srgbClr val="000000"/>
              </a:solidFill>
              <a:latin typeface="微软雅黑" pitchFamily="34" charset="-122"/>
              <a:ea typeface="微软雅黑" pitchFamily="34" charset="-122"/>
              <a:cs typeface="+mn-ea"/>
              <a:sym typeface="+mn-lt"/>
            </a:endParaRPr>
          </a:p>
          <a:p>
            <a:pPr algn="just" eaLnBrk="1" hangingPunct="1">
              <a:spcBef>
                <a:spcPts val="0"/>
              </a:spcBef>
              <a:buClrTx/>
              <a:buFont typeface="Arial" panose="020B0604020202020204" pitchFamily="34" charset="0"/>
              <a:buNone/>
              <a:defRPr/>
            </a:pPr>
            <a:r>
              <a:rPr lang="en-US" altLang="zh-CN" sz="2600" i="0" dirty="0">
                <a:solidFill>
                  <a:srgbClr val="000000"/>
                </a:solidFill>
                <a:latin typeface="微软雅黑" pitchFamily="34" charset="-122"/>
                <a:ea typeface="微软雅黑" pitchFamily="34" charset="-122"/>
                <a:cs typeface="+mn-ea"/>
                <a:sym typeface="+mn-lt"/>
              </a:rPr>
              <a:t>5.3</a:t>
            </a:r>
            <a:r>
              <a:rPr lang="zh-CN" altLang="en-US" sz="2600" i="0" dirty="0">
                <a:solidFill>
                  <a:srgbClr val="000000"/>
                </a:solidFill>
                <a:latin typeface="微软雅黑" pitchFamily="34" charset="-122"/>
                <a:ea typeface="微软雅黑" pitchFamily="34" charset="-122"/>
                <a:cs typeface="+mn-ea"/>
                <a:sym typeface="+mn-lt"/>
              </a:rPr>
              <a:t>目标用户</a:t>
            </a:r>
            <a:endParaRPr lang="en-US" altLang="zh-CN" sz="2600" i="0" dirty="0">
              <a:solidFill>
                <a:srgbClr val="000000"/>
              </a:solidFill>
              <a:latin typeface="微软雅黑" pitchFamily="34" charset="-122"/>
              <a:ea typeface="微软雅黑" pitchFamily="34" charset="-122"/>
              <a:cs typeface="+mn-ea"/>
              <a:sym typeface="+mn-lt"/>
            </a:endParaRPr>
          </a:p>
          <a:p>
            <a:pPr algn="just" eaLnBrk="1" hangingPunct="1">
              <a:spcBef>
                <a:spcPts val="0"/>
              </a:spcBef>
              <a:buClrTx/>
              <a:buFont typeface="Arial" panose="020B0604020202020204" pitchFamily="34" charset="0"/>
              <a:buNone/>
              <a:defRPr/>
            </a:pPr>
            <a:r>
              <a:rPr lang="zh-CN" altLang="en-US" sz="2600" i="0" dirty="0">
                <a:solidFill>
                  <a:srgbClr val="000000"/>
                </a:solidFill>
                <a:latin typeface="微软雅黑" pitchFamily="34" charset="-122"/>
                <a:ea typeface="微软雅黑" pitchFamily="34" charset="-122"/>
                <a:cs typeface="+mn-ea"/>
                <a:sym typeface="+mn-lt"/>
              </a:rPr>
              <a:t>用户画像；</a:t>
            </a:r>
            <a:endParaRPr lang="en-US" altLang="zh-CN" sz="2600" i="0" dirty="0">
              <a:solidFill>
                <a:srgbClr val="000000"/>
              </a:solidFill>
              <a:latin typeface="微软雅黑" pitchFamily="34" charset="-122"/>
              <a:ea typeface="微软雅黑" pitchFamily="34" charset="-122"/>
              <a:cs typeface="+mn-ea"/>
              <a:sym typeface="+mn-lt"/>
            </a:endParaRPr>
          </a:p>
        </p:txBody>
      </p:sp>
      <p:sp>
        <p:nvSpPr>
          <p:cNvPr id="72708" name="矩形 10"/>
          <p:cNvSpPr>
            <a:spLocks noChangeArrowheads="1"/>
          </p:cNvSpPr>
          <p:nvPr/>
        </p:nvSpPr>
        <p:spPr bwMode="auto">
          <a:xfrm>
            <a:off x="820876" y="339725"/>
            <a:ext cx="38779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buClrTx/>
              <a:buFontTx/>
              <a:buNone/>
              <a:defRPr/>
            </a:pPr>
            <a:r>
              <a:rPr lang="zh-CN" altLang="en-US" sz="3200" b="1" i="0" dirty="0">
                <a:solidFill>
                  <a:schemeClr val="bg1"/>
                </a:solidFill>
                <a:latin typeface="+mn-lt"/>
                <a:ea typeface="+mn-ea"/>
                <a:cs typeface="+mn-ea"/>
                <a:sym typeface="+mn-lt"/>
              </a:rPr>
              <a:t>二、撰写创业计划书</a:t>
            </a:r>
          </a:p>
        </p:txBody>
      </p:sp>
      <p:sp>
        <p:nvSpPr>
          <p:cNvPr id="72709" name="矩形 1"/>
          <p:cNvSpPr>
            <a:spLocks noChangeArrowheads="1"/>
          </p:cNvSpPr>
          <p:nvPr/>
        </p:nvSpPr>
        <p:spPr bwMode="auto">
          <a:xfrm>
            <a:off x="258763" y="2065338"/>
            <a:ext cx="4572000"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defRPr/>
            </a:pPr>
            <a:r>
              <a:rPr lang="zh-CN" altLang="en-US" i="0">
                <a:solidFill>
                  <a:srgbClr val="FF0000"/>
                </a:solidFill>
                <a:latin typeface="+mn-lt"/>
                <a:ea typeface="+mn-ea"/>
                <a:cs typeface="+mn-ea"/>
                <a:sym typeface="+mn-lt"/>
              </a:rPr>
              <a:t>一、摘要</a:t>
            </a:r>
          </a:p>
          <a:p>
            <a:pPr eaLnBrk="1" hangingPunct="1">
              <a:spcBef>
                <a:spcPct val="0"/>
              </a:spcBef>
              <a:buClrTx/>
              <a:buFontTx/>
              <a:buNone/>
              <a:defRPr/>
            </a:pPr>
            <a:r>
              <a:rPr lang="zh-CN" altLang="en-US" i="0">
                <a:solidFill>
                  <a:srgbClr val="000000"/>
                </a:solidFill>
                <a:latin typeface="+mn-lt"/>
                <a:ea typeface="+mn-ea"/>
                <a:cs typeface="+mn-ea"/>
                <a:sym typeface="+mn-lt"/>
              </a:rPr>
              <a:t>二、项目概况</a:t>
            </a:r>
          </a:p>
          <a:p>
            <a:pPr eaLnBrk="1" hangingPunct="1">
              <a:spcBef>
                <a:spcPct val="0"/>
              </a:spcBef>
              <a:buClrTx/>
              <a:buFontTx/>
              <a:buNone/>
              <a:defRPr/>
            </a:pPr>
            <a:r>
              <a:rPr lang="zh-CN" altLang="en-US" i="0">
                <a:solidFill>
                  <a:srgbClr val="FF0000"/>
                </a:solidFill>
                <a:latin typeface="+mn-lt"/>
                <a:ea typeface="+mn-ea"/>
                <a:cs typeface="+mn-ea"/>
                <a:sym typeface="+mn-lt"/>
              </a:rPr>
              <a:t>三、产品和服务</a:t>
            </a:r>
          </a:p>
          <a:p>
            <a:pPr eaLnBrk="1" hangingPunct="1">
              <a:spcBef>
                <a:spcPct val="0"/>
              </a:spcBef>
              <a:buClrTx/>
              <a:buFontTx/>
              <a:buNone/>
              <a:defRPr/>
            </a:pPr>
            <a:r>
              <a:rPr lang="zh-CN" altLang="en-US" i="0">
                <a:solidFill>
                  <a:srgbClr val="000000"/>
                </a:solidFill>
                <a:latin typeface="+mn-lt"/>
                <a:ea typeface="+mn-ea"/>
                <a:cs typeface="+mn-ea"/>
                <a:sym typeface="+mn-lt"/>
              </a:rPr>
              <a:t>四、管理与组织结构</a:t>
            </a:r>
          </a:p>
          <a:p>
            <a:pPr eaLnBrk="1" hangingPunct="1">
              <a:spcBef>
                <a:spcPct val="0"/>
              </a:spcBef>
              <a:buClrTx/>
              <a:buFontTx/>
              <a:buNone/>
              <a:defRPr/>
            </a:pPr>
            <a:r>
              <a:rPr lang="zh-CN" altLang="en-US" i="0">
                <a:solidFill>
                  <a:srgbClr val="000000"/>
                </a:solidFill>
                <a:latin typeface="+mn-lt"/>
                <a:ea typeface="+mn-ea"/>
                <a:cs typeface="+mn-ea"/>
                <a:sym typeface="+mn-lt"/>
              </a:rPr>
              <a:t>五、竞争分析</a:t>
            </a:r>
          </a:p>
          <a:p>
            <a:pPr eaLnBrk="1" hangingPunct="1">
              <a:spcBef>
                <a:spcPct val="0"/>
              </a:spcBef>
              <a:buClrTx/>
              <a:buFontTx/>
              <a:buNone/>
              <a:defRPr/>
            </a:pPr>
            <a:r>
              <a:rPr lang="zh-CN" altLang="en-US" i="0">
                <a:solidFill>
                  <a:srgbClr val="000000"/>
                </a:solidFill>
                <a:latin typeface="+mn-lt"/>
                <a:ea typeface="+mn-ea"/>
                <a:cs typeface="+mn-ea"/>
                <a:sym typeface="+mn-lt"/>
              </a:rPr>
              <a:t>六、市场营销</a:t>
            </a:r>
          </a:p>
          <a:p>
            <a:pPr eaLnBrk="1" hangingPunct="1">
              <a:spcBef>
                <a:spcPct val="0"/>
              </a:spcBef>
              <a:buClrTx/>
              <a:buFontTx/>
              <a:buNone/>
              <a:defRPr/>
            </a:pPr>
            <a:r>
              <a:rPr lang="zh-CN" altLang="en-US" i="0">
                <a:solidFill>
                  <a:srgbClr val="000000"/>
                </a:solidFill>
                <a:latin typeface="+mn-lt"/>
                <a:ea typeface="+mn-ea"/>
                <a:cs typeface="+mn-ea"/>
                <a:sym typeface="+mn-lt"/>
              </a:rPr>
              <a:t>七、风险分析</a:t>
            </a:r>
          </a:p>
          <a:p>
            <a:pPr eaLnBrk="1" hangingPunct="1">
              <a:spcBef>
                <a:spcPct val="0"/>
              </a:spcBef>
              <a:buClrTx/>
              <a:buFontTx/>
              <a:buNone/>
              <a:defRPr/>
            </a:pPr>
            <a:r>
              <a:rPr lang="zh-CN" altLang="en-US" i="0">
                <a:solidFill>
                  <a:srgbClr val="FF0000"/>
                </a:solidFill>
                <a:latin typeface="+mn-lt"/>
                <a:ea typeface="+mn-ea"/>
                <a:cs typeface="+mn-ea"/>
                <a:sym typeface="+mn-lt"/>
              </a:rPr>
              <a:t>八、财务与融资</a:t>
            </a:r>
          </a:p>
          <a:p>
            <a:pPr eaLnBrk="1" hangingPunct="1">
              <a:spcBef>
                <a:spcPct val="0"/>
              </a:spcBef>
              <a:buClrTx/>
              <a:buFontTx/>
              <a:buNone/>
              <a:defRPr/>
            </a:pPr>
            <a:r>
              <a:rPr lang="zh-CN" altLang="en-US" i="0">
                <a:solidFill>
                  <a:srgbClr val="000000"/>
                </a:solidFill>
                <a:latin typeface="+mn-lt"/>
                <a:ea typeface="+mn-ea"/>
                <a:cs typeface="+mn-ea"/>
                <a:sym typeface="+mn-lt"/>
              </a:rPr>
              <a:t>九、附件</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xit" presetSubtype="0" fill="hold" nodeType="clickEffect">
                                  <p:stCondLst>
                                    <p:cond delay="0"/>
                                  </p:stCondLst>
                                  <p:childTnLst>
                                    <p:animEffect transition="out" filter="fade">
                                      <p:cBhvr>
                                        <p:cTn id="10" dur="500"/>
                                        <p:tgtEl>
                                          <p:spTgt spid="15"/>
                                        </p:tgtEl>
                                      </p:cBhvr>
                                    </p:animEffect>
                                    <p:set>
                                      <p:cBhvr>
                                        <p:cTn id="11"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矩形 10"/>
          <p:cNvSpPr>
            <a:spLocks noChangeArrowheads="1"/>
          </p:cNvSpPr>
          <p:nvPr/>
        </p:nvSpPr>
        <p:spPr bwMode="auto">
          <a:xfrm>
            <a:off x="820876" y="333375"/>
            <a:ext cx="38779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buClrTx/>
              <a:buFontTx/>
              <a:buNone/>
              <a:defRPr/>
            </a:pPr>
            <a:r>
              <a:rPr lang="zh-CN" altLang="en-US" sz="3200" b="1" i="0" dirty="0">
                <a:solidFill>
                  <a:schemeClr val="bg1"/>
                </a:solidFill>
                <a:latin typeface="+mn-lt"/>
                <a:ea typeface="+mn-ea"/>
                <a:cs typeface="+mn-ea"/>
                <a:sym typeface="+mn-lt"/>
              </a:rPr>
              <a:t>二、撰写创业计划书</a:t>
            </a:r>
          </a:p>
        </p:txBody>
      </p:sp>
      <p:sp>
        <p:nvSpPr>
          <p:cNvPr id="73732" name="矩形 7"/>
          <p:cNvSpPr>
            <a:spLocks noChangeArrowheads="1"/>
          </p:cNvSpPr>
          <p:nvPr/>
        </p:nvSpPr>
        <p:spPr bwMode="auto">
          <a:xfrm>
            <a:off x="176213" y="1573213"/>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defRPr/>
            </a:pPr>
            <a:r>
              <a:rPr lang="zh-CN" altLang="en-US" sz="2400" i="0" dirty="0">
                <a:solidFill>
                  <a:srgbClr val="000000"/>
                </a:solidFill>
                <a:latin typeface="+mn-lt"/>
                <a:ea typeface="+mn-ea"/>
                <a:cs typeface="+mn-ea"/>
                <a:sym typeface="+mn-lt"/>
              </a:rPr>
              <a:t>（二）主要内容</a:t>
            </a:r>
          </a:p>
        </p:txBody>
      </p:sp>
      <p:sp>
        <p:nvSpPr>
          <p:cNvPr id="73733" name="矩形 1"/>
          <p:cNvSpPr>
            <a:spLocks noChangeArrowheads="1"/>
          </p:cNvSpPr>
          <p:nvPr/>
        </p:nvSpPr>
        <p:spPr bwMode="auto">
          <a:xfrm>
            <a:off x="182563" y="2035175"/>
            <a:ext cx="45720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defRPr/>
            </a:pPr>
            <a:r>
              <a:rPr lang="zh-CN" altLang="en-US" i="0" dirty="0">
                <a:solidFill>
                  <a:srgbClr val="FF0000"/>
                </a:solidFill>
                <a:latin typeface="+mn-lt"/>
                <a:ea typeface="+mn-ea"/>
                <a:cs typeface="+mn-ea"/>
                <a:sym typeface="+mn-lt"/>
              </a:rPr>
              <a:t>一、摘要</a:t>
            </a:r>
          </a:p>
          <a:p>
            <a:pPr eaLnBrk="1" hangingPunct="1">
              <a:spcBef>
                <a:spcPct val="0"/>
              </a:spcBef>
              <a:buClrTx/>
              <a:buFontTx/>
              <a:buNone/>
              <a:defRPr/>
            </a:pPr>
            <a:r>
              <a:rPr lang="zh-CN" altLang="en-US" i="0" dirty="0">
                <a:solidFill>
                  <a:srgbClr val="000000"/>
                </a:solidFill>
                <a:latin typeface="+mn-lt"/>
                <a:ea typeface="+mn-ea"/>
                <a:cs typeface="+mn-ea"/>
                <a:sym typeface="+mn-lt"/>
              </a:rPr>
              <a:t>二、项目概况</a:t>
            </a:r>
          </a:p>
          <a:p>
            <a:pPr eaLnBrk="1" hangingPunct="1">
              <a:spcBef>
                <a:spcPct val="0"/>
              </a:spcBef>
              <a:buClrTx/>
              <a:buFontTx/>
              <a:buNone/>
              <a:defRPr/>
            </a:pPr>
            <a:r>
              <a:rPr lang="zh-CN" altLang="en-US" i="0" dirty="0">
                <a:solidFill>
                  <a:srgbClr val="FF0000"/>
                </a:solidFill>
                <a:latin typeface="+mn-lt"/>
                <a:ea typeface="+mn-ea"/>
                <a:cs typeface="+mn-ea"/>
                <a:sym typeface="+mn-lt"/>
              </a:rPr>
              <a:t>三、产品和服务</a:t>
            </a:r>
          </a:p>
          <a:p>
            <a:pPr eaLnBrk="1" hangingPunct="1">
              <a:spcBef>
                <a:spcPct val="0"/>
              </a:spcBef>
              <a:buClrTx/>
              <a:buFontTx/>
              <a:buNone/>
              <a:defRPr/>
            </a:pPr>
            <a:r>
              <a:rPr lang="zh-CN" altLang="en-US" i="0" dirty="0">
                <a:solidFill>
                  <a:srgbClr val="000000"/>
                </a:solidFill>
                <a:latin typeface="+mn-lt"/>
                <a:ea typeface="+mn-ea"/>
                <a:cs typeface="+mn-ea"/>
                <a:sym typeface="+mn-lt"/>
              </a:rPr>
              <a:t>四、管理与组织结构</a:t>
            </a:r>
          </a:p>
          <a:p>
            <a:pPr eaLnBrk="1" hangingPunct="1">
              <a:spcBef>
                <a:spcPct val="0"/>
              </a:spcBef>
              <a:buClrTx/>
              <a:buFontTx/>
              <a:buNone/>
              <a:defRPr/>
            </a:pPr>
            <a:r>
              <a:rPr lang="zh-CN" altLang="en-US" i="0" dirty="0">
                <a:solidFill>
                  <a:srgbClr val="000000"/>
                </a:solidFill>
                <a:latin typeface="+mn-lt"/>
                <a:ea typeface="+mn-ea"/>
                <a:cs typeface="+mn-ea"/>
                <a:sym typeface="+mn-lt"/>
              </a:rPr>
              <a:t>五、竞争分析</a:t>
            </a:r>
          </a:p>
          <a:p>
            <a:pPr eaLnBrk="1" hangingPunct="1">
              <a:spcBef>
                <a:spcPct val="0"/>
              </a:spcBef>
              <a:buClrTx/>
              <a:buFontTx/>
              <a:buNone/>
              <a:defRPr/>
            </a:pPr>
            <a:r>
              <a:rPr lang="zh-CN" altLang="en-US" b="1" i="0" dirty="0">
                <a:solidFill>
                  <a:srgbClr val="000000"/>
                </a:solidFill>
                <a:latin typeface="+mn-lt"/>
                <a:ea typeface="+mn-ea"/>
                <a:cs typeface="+mn-ea"/>
                <a:sym typeface="+mn-lt"/>
              </a:rPr>
              <a:t>六、市场营销</a:t>
            </a:r>
          </a:p>
          <a:p>
            <a:pPr eaLnBrk="1" hangingPunct="1">
              <a:spcBef>
                <a:spcPct val="0"/>
              </a:spcBef>
              <a:buClrTx/>
              <a:buFontTx/>
              <a:buNone/>
              <a:defRPr/>
            </a:pPr>
            <a:r>
              <a:rPr lang="zh-CN" altLang="en-US" i="0" dirty="0">
                <a:solidFill>
                  <a:srgbClr val="000000"/>
                </a:solidFill>
                <a:latin typeface="+mn-lt"/>
                <a:ea typeface="+mn-ea"/>
                <a:cs typeface="+mn-ea"/>
                <a:sym typeface="+mn-lt"/>
              </a:rPr>
              <a:t>七、风险分析</a:t>
            </a:r>
          </a:p>
          <a:p>
            <a:pPr eaLnBrk="1" hangingPunct="1">
              <a:spcBef>
                <a:spcPct val="0"/>
              </a:spcBef>
              <a:buClrTx/>
              <a:buFontTx/>
              <a:buNone/>
              <a:defRPr/>
            </a:pPr>
            <a:r>
              <a:rPr lang="zh-CN" altLang="en-US" i="0" dirty="0">
                <a:solidFill>
                  <a:srgbClr val="FF0000"/>
                </a:solidFill>
                <a:latin typeface="+mn-lt"/>
                <a:ea typeface="+mn-ea"/>
                <a:cs typeface="+mn-ea"/>
                <a:sym typeface="+mn-lt"/>
              </a:rPr>
              <a:t>八、财务与融资</a:t>
            </a:r>
          </a:p>
          <a:p>
            <a:pPr eaLnBrk="1" hangingPunct="1">
              <a:spcBef>
                <a:spcPct val="0"/>
              </a:spcBef>
              <a:buClrTx/>
              <a:buFontTx/>
              <a:buNone/>
              <a:defRPr/>
            </a:pPr>
            <a:r>
              <a:rPr lang="zh-CN" altLang="en-US" i="0" dirty="0">
                <a:solidFill>
                  <a:srgbClr val="000000"/>
                </a:solidFill>
                <a:latin typeface="+mn-lt"/>
                <a:ea typeface="+mn-ea"/>
                <a:cs typeface="+mn-ea"/>
                <a:sym typeface="+mn-lt"/>
              </a:rPr>
              <a:t>九、附件</a:t>
            </a:r>
          </a:p>
        </p:txBody>
      </p:sp>
      <p:sp>
        <p:nvSpPr>
          <p:cNvPr id="6" name="TextBox 5"/>
          <p:cNvSpPr txBox="1"/>
          <p:nvPr/>
        </p:nvSpPr>
        <p:spPr>
          <a:xfrm>
            <a:off x="2987824" y="1484784"/>
            <a:ext cx="5760640" cy="4893647"/>
          </a:xfrm>
          <a:prstGeom prst="rect">
            <a:avLst/>
          </a:prstGeom>
          <a:noFill/>
        </p:spPr>
        <p:txBody>
          <a:bodyPr wrap="square" rtlCol="0">
            <a:spAutoFit/>
          </a:bodyPr>
          <a:lstStyle/>
          <a:p>
            <a:pPr algn="just"/>
            <a:r>
              <a:rPr lang="zh-CN" altLang="en-US" sz="2600" b="1" i="0" dirty="0">
                <a:latin typeface="微软雅黑" pitchFamily="34" charset="-122"/>
                <a:ea typeface="微软雅黑" pitchFamily="34" charset="-122"/>
              </a:rPr>
              <a:t>营销策划：</a:t>
            </a:r>
            <a:r>
              <a:rPr lang="zh-CN" altLang="en-US" sz="2600" i="0" dirty="0">
                <a:latin typeface="微软雅黑" pitchFamily="34" charset="-122"/>
                <a:ea typeface="微软雅黑" pitchFamily="34" charset="-122"/>
              </a:rPr>
              <a:t>根据企业的营销目标，以满足消费者需求和欲望为核心设计和规划企业产品，服务和创意，价格，渠道，促销，从而实现个人和组织交互过程。</a:t>
            </a:r>
            <a:endParaRPr lang="en-US" altLang="zh-CN" sz="2600" i="0" dirty="0">
              <a:latin typeface="微软雅黑" pitchFamily="34" charset="-122"/>
              <a:ea typeface="微软雅黑" pitchFamily="34" charset="-122"/>
            </a:endParaRPr>
          </a:p>
          <a:p>
            <a:pPr algn="just"/>
            <a:r>
              <a:rPr lang="zh-CN" altLang="en-US" sz="2600" b="1" i="0" dirty="0">
                <a:latin typeface="微软雅黑" pitchFamily="34" charset="-122"/>
                <a:ea typeface="微软雅黑" pitchFamily="34" charset="-122"/>
              </a:rPr>
              <a:t>营销策划步骤：</a:t>
            </a:r>
            <a:endParaRPr lang="en-US" altLang="zh-CN" sz="2600" b="1" i="0" dirty="0">
              <a:latin typeface="微软雅黑" pitchFamily="34" charset="-122"/>
              <a:ea typeface="微软雅黑" pitchFamily="34" charset="-122"/>
            </a:endParaRPr>
          </a:p>
          <a:p>
            <a:pPr algn="just">
              <a:buFont typeface="Wingdings" pitchFamily="2" charset="2"/>
              <a:buChar char="n"/>
            </a:pPr>
            <a:r>
              <a:rPr lang="zh-CN" altLang="en-US" sz="2600" i="0" dirty="0">
                <a:latin typeface="微软雅黑" pitchFamily="34" charset="-122"/>
                <a:ea typeface="微软雅黑" pitchFamily="34" charset="-122"/>
              </a:rPr>
              <a:t>情景分析，</a:t>
            </a:r>
            <a:endParaRPr lang="en-US" altLang="zh-CN" sz="2600" i="0" dirty="0">
              <a:latin typeface="微软雅黑" pitchFamily="34" charset="-122"/>
              <a:ea typeface="微软雅黑" pitchFamily="34" charset="-122"/>
            </a:endParaRPr>
          </a:p>
          <a:p>
            <a:pPr algn="just">
              <a:buFont typeface="Wingdings" pitchFamily="2" charset="2"/>
              <a:buChar char="n"/>
            </a:pPr>
            <a:r>
              <a:rPr lang="zh-CN" altLang="en-US" sz="2600" i="0" dirty="0">
                <a:latin typeface="微软雅黑" pitchFamily="34" charset="-122"/>
                <a:ea typeface="微软雅黑" pitchFamily="34" charset="-122"/>
              </a:rPr>
              <a:t>目标，</a:t>
            </a:r>
            <a:endParaRPr lang="en-US" altLang="zh-CN" sz="2600" i="0" dirty="0">
              <a:latin typeface="微软雅黑" pitchFamily="34" charset="-122"/>
              <a:ea typeface="微软雅黑" pitchFamily="34" charset="-122"/>
            </a:endParaRPr>
          </a:p>
          <a:p>
            <a:pPr algn="just">
              <a:buFont typeface="Wingdings" pitchFamily="2" charset="2"/>
              <a:buChar char="n"/>
            </a:pPr>
            <a:r>
              <a:rPr lang="zh-CN" altLang="en-US" sz="2600" i="0" dirty="0">
                <a:latin typeface="微软雅黑" pitchFamily="34" charset="-122"/>
                <a:ea typeface="微软雅黑" pitchFamily="34" charset="-122"/>
              </a:rPr>
              <a:t>战略，</a:t>
            </a:r>
            <a:endParaRPr lang="en-US" altLang="zh-CN" sz="2600" i="0" dirty="0">
              <a:latin typeface="微软雅黑" pitchFamily="34" charset="-122"/>
              <a:ea typeface="微软雅黑" pitchFamily="34" charset="-122"/>
            </a:endParaRPr>
          </a:p>
          <a:p>
            <a:pPr algn="just">
              <a:buFont typeface="Wingdings" pitchFamily="2" charset="2"/>
              <a:buChar char="n"/>
            </a:pPr>
            <a:r>
              <a:rPr lang="zh-CN" altLang="en-US" sz="2600" i="0" dirty="0">
                <a:latin typeface="微软雅黑" pitchFamily="34" charset="-122"/>
                <a:ea typeface="微软雅黑" pitchFamily="34" charset="-122"/>
              </a:rPr>
              <a:t>战术，</a:t>
            </a:r>
            <a:endParaRPr lang="en-US" altLang="zh-CN" sz="2600" i="0" dirty="0">
              <a:latin typeface="微软雅黑" pitchFamily="34" charset="-122"/>
              <a:ea typeface="微软雅黑" pitchFamily="34" charset="-122"/>
            </a:endParaRPr>
          </a:p>
          <a:p>
            <a:pPr algn="just">
              <a:buFont typeface="Wingdings" pitchFamily="2" charset="2"/>
              <a:buChar char="n"/>
            </a:pPr>
            <a:r>
              <a:rPr lang="zh-CN" altLang="en-US" sz="2600" i="0" dirty="0">
                <a:latin typeface="微软雅黑" pitchFamily="34" charset="-122"/>
                <a:ea typeface="微软雅黑" pitchFamily="34" charset="-122"/>
              </a:rPr>
              <a:t>预算，</a:t>
            </a:r>
            <a:endParaRPr lang="en-US" altLang="zh-CN" sz="2600" i="0" dirty="0">
              <a:latin typeface="微软雅黑" pitchFamily="34" charset="-122"/>
              <a:ea typeface="微软雅黑" pitchFamily="34" charset="-122"/>
            </a:endParaRPr>
          </a:p>
          <a:p>
            <a:pPr algn="just">
              <a:buFont typeface="Wingdings" pitchFamily="2" charset="2"/>
              <a:buChar char="n"/>
            </a:pPr>
            <a:r>
              <a:rPr lang="zh-CN" altLang="en-US" sz="2600" i="0" dirty="0">
                <a:latin typeface="微软雅黑" pitchFamily="34" charset="-122"/>
                <a:ea typeface="微软雅黑" pitchFamily="34" charset="-122"/>
              </a:rPr>
              <a:t>控制。</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31800" y="333375"/>
            <a:ext cx="8207375" cy="520700"/>
          </a:xfrm>
        </p:spPr>
        <p:txBody>
          <a:bodyPr/>
          <a:lstStyle/>
          <a:p>
            <a:pPr eaLnBrk="1" hangingPunct="1">
              <a:defRPr/>
            </a:pPr>
            <a:r>
              <a:rPr lang="zh-CN" altLang="en-US" sz="3200" b="1">
                <a:latin typeface="+mn-lt"/>
                <a:ea typeface="+mn-ea"/>
                <a:cs typeface="+mn-ea"/>
                <a:sym typeface="+mn-lt"/>
              </a:rPr>
              <a:t>授课内容</a:t>
            </a:r>
            <a:endParaRPr lang="en-US" altLang="zh-CN" sz="3200" b="1">
              <a:latin typeface="+mn-lt"/>
              <a:ea typeface="+mn-ea"/>
              <a:cs typeface="+mn-ea"/>
              <a:sym typeface="+mn-lt"/>
            </a:endParaRPr>
          </a:p>
        </p:txBody>
      </p:sp>
      <p:sp>
        <p:nvSpPr>
          <p:cNvPr id="19459" name="AutoShape 3"/>
          <p:cNvSpPr>
            <a:spLocks noChangeArrowheads="1"/>
          </p:cNvSpPr>
          <p:nvPr/>
        </p:nvSpPr>
        <p:spPr bwMode="auto">
          <a:xfrm>
            <a:off x="2441575" y="2006600"/>
            <a:ext cx="4194175" cy="666750"/>
          </a:xfrm>
          <a:prstGeom prst="roundRect">
            <a:avLst>
              <a:gd name="adj" fmla="val 16667"/>
            </a:avLst>
          </a:prstGeom>
          <a:gradFill rotWithShape="1">
            <a:gsLst>
              <a:gs pos="0">
                <a:schemeClr val="bg1"/>
              </a:gs>
              <a:gs pos="100000">
                <a:schemeClr val="bg2"/>
              </a:gs>
            </a:gsLst>
            <a:lin ang="2700000" scaled="1"/>
          </a:gradFill>
          <a:ln w="9525">
            <a:solidFill>
              <a:schemeClr val="bg2"/>
            </a:solidFill>
            <a:round/>
            <a:headEnd/>
            <a:tailEnd/>
          </a:ln>
        </p:spPr>
        <p:txBody>
          <a:bodyPr wrap="none" anchor="ct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 typeface="Arial" panose="020B0604020202020204" pitchFamily="34" charset="0"/>
              <a:buNone/>
              <a:defRPr/>
            </a:pPr>
            <a:endParaRPr lang="zh-CN" altLang="en-US" sz="3200" i="0">
              <a:latin typeface="+mn-ea"/>
              <a:ea typeface="+mn-ea"/>
              <a:cs typeface="+mn-ea"/>
              <a:sym typeface="+mn-lt"/>
            </a:endParaRPr>
          </a:p>
        </p:txBody>
      </p:sp>
      <p:sp>
        <p:nvSpPr>
          <p:cNvPr id="19460" name="Rectangle 4"/>
          <p:cNvSpPr>
            <a:spLocks noChangeArrowheads="1"/>
          </p:cNvSpPr>
          <p:nvPr/>
        </p:nvSpPr>
        <p:spPr bwMode="auto">
          <a:xfrm>
            <a:off x="2435225" y="2049463"/>
            <a:ext cx="42005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buClrTx/>
              <a:buFont typeface="Arial" panose="020B0604020202020204" pitchFamily="34" charset="0"/>
              <a:buNone/>
              <a:defRPr/>
            </a:pPr>
            <a:r>
              <a:rPr lang="zh-CN" altLang="en-US" sz="3200" i="0" dirty="0">
                <a:latin typeface="+mn-ea"/>
                <a:ea typeface="+mn-ea"/>
                <a:cs typeface="+mn-ea"/>
                <a:sym typeface="+mn-lt"/>
              </a:rPr>
              <a:t>创业计划书</a:t>
            </a:r>
          </a:p>
        </p:txBody>
      </p:sp>
      <p:sp>
        <p:nvSpPr>
          <p:cNvPr id="19461" name="AutoShape 5"/>
          <p:cNvSpPr>
            <a:spLocks noChangeArrowheads="1"/>
          </p:cNvSpPr>
          <p:nvPr/>
        </p:nvSpPr>
        <p:spPr bwMode="auto">
          <a:xfrm>
            <a:off x="2441575" y="3121025"/>
            <a:ext cx="4194175" cy="666750"/>
          </a:xfrm>
          <a:prstGeom prst="roundRect">
            <a:avLst>
              <a:gd name="adj" fmla="val 16667"/>
            </a:avLst>
          </a:prstGeom>
          <a:gradFill rotWithShape="1">
            <a:gsLst>
              <a:gs pos="0">
                <a:schemeClr val="bg1"/>
              </a:gs>
              <a:gs pos="100000">
                <a:schemeClr val="bg2"/>
              </a:gs>
            </a:gsLst>
            <a:lin ang="2700000" scaled="1"/>
          </a:gradFill>
          <a:ln w="9525">
            <a:solidFill>
              <a:schemeClr val="bg2"/>
            </a:solidFill>
            <a:round/>
            <a:headEnd/>
            <a:tailEnd/>
          </a:ln>
        </p:spPr>
        <p:txBody>
          <a:bodyPr wrap="none" anchor="ct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 typeface="Arial" panose="020B0604020202020204" pitchFamily="34" charset="0"/>
              <a:buNone/>
              <a:defRPr/>
            </a:pPr>
            <a:endParaRPr lang="zh-CN" altLang="en-US" sz="3200" i="0">
              <a:latin typeface="+mn-ea"/>
              <a:ea typeface="+mn-ea"/>
              <a:cs typeface="+mn-ea"/>
              <a:sym typeface="+mn-lt"/>
            </a:endParaRPr>
          </a:p>
        </p:txBody>
      </p:sp>
      <p:sp>
        <p:nvSpPr>
          <p:cNvPr id="19462" name="Rectangle 6"/>
          <p:cNvSpPr>
            <a:spLocks noChangeArrowheads="1"/>
          </p:cNvSpPr>
          <p:nvPr/>
        </p:nvSpPr>
        <p:spPr bwMode="auto">
          <a:xfrm>
            <a:off x="2435225" y="3163888"/>
            <a:ext cx="42005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buClrTx/>
              <a:buFont typeface="Arial" panose="020B0604020202020204" pitchFamily="34" charset="0"/>
              <a:buNone/>
              <a:defRPr/>
            </a:pPr>
            <a:r>
              <a:rPr lang="zh-CN" altLang="en-US" sz="3200" i="0" dirty="0">
                <a:latin typeface="+mn-ea"/>
                <a:ea typeface="+mn-ea"/>
                <a:cs typeface="+mn-ea"/>
                <a:sym typeface="+mn-lt"/>
              </a:rPr>
              <a:t>撰写创业计划书</a:t>
            </a:r>
          </a:p>
        </p:txBody>
      </p:sp>
      <p:grpSp>
        <p:nvGrpSpPr>
          <p:cNvPr id="19465" name="Group 11"/>
          <p:cNvGrpSpPr>
            <a:grpSpLocks/>
          </p:cNvGrpSpPr>
          <p:nvPr/>
        </p:nvGrpSpPr>
        <p:grpSpPr bwMode="auto">
          <a:xfrm>
            <a:off x="2019300" y="1916113"/>
            <a:ext cx="825500" cy="803275"/>
            <a:chOff x="0" y="0"/>
            <a:chExt cx="384" cy="375"/>
          </a:xfrm>
        </p:grpSpPr>
        <p:grpSp>
          <p:nvGrpSpPr>
            <p:cNvPr id="19489" name="Group 12"/>
            <p:cNvGrpSpPr>
              <a:grpSpLocks/>
            </p:cNvGrpSpPr>
            <p:nvPr/>
          </p:nvGrpSpPr>
          <p:grpSpPr bwMode="auto">
            <a:xfrm>
              <a:off x="0" y="0"/>
              <a:ext cx="384" cy="375"/>
              <a:chOff x="0" y="0"/>
              <a:chExt cx="1042" cy="1019"/>
            </a:xfrm>
          </p:grpSpPr>
          <p:grpSp>
            <p:nvGrpSpPr>
              <p:cNvPr id="19491" name="Group 13"/>
              <p:cNvGrpSpPr>
                <a:grpSpLocks/>
              </p:cNvGrpSpPr>
              <p:nvPr/>
            </p:nvGrpSpPr>
            <p:grpSpPr bwMode="auto">
              <a:xfrm>
                <a:off x="0" y="0"/>
                <a:ext cx="1042" cy="1019"/>
                <a:chOff x="0" y="0"/>
                <a:chExt cx="1042" cy="1019"/>
              </a:xfrm>
            </p:grpSpPr>
            <p:pic>
              <p:nvPicPr>
                <p:cNvPr id="19493" name="Picture 14" descr="circuler_1"/>
                <p:cNvPicPr>
                  <a:picLocks noChangeAspect="1" noChangeArrowheads="1"/>
                </p:cNvPicPr>
                <p:nvPr/>
              </p:nvPicPr>
              <p:blipFill>
                <a:blip r:embed="rId2" cstate="print"/>
                <a:srcRect/>
                <a:stretch>
                  <a:fillRect/>
                </a:stretch>
              </p:blipFill>
              <p:spPr bwMode="auto">
                <a:xfrm>
                  <a:off x="0" y="0"/>
                  <a:ext cx="1042" cy="1016"/>
                </a:xfrm>
                <a:prstGeom prst="rect">
                  <a:avLst/>
                </a:prstGeom>
                <a:noFill/>
                <a:ln w="9525">
                  <a:noFill/>
                  <a:miter lim="800000"/>
                  <a:headEnd/>
                  <a:tailEnd/>
                </a:ln>
              </p:spPr>
            </p:pic>
            <p:sp>
              <p:nvSpPr>
                <p:cNvPr id="19494" name="Oval 15"/>
                <p:cNvSpPr>
                  <a:spLocks noChangeArrowheads="1"/>
                </p:cNvSpPr>
                <p:nvPr/>
              </p:nvSpPr>
              <p:spPr bwMode="auto">
                <a:xfrm>
                  <a:off x="0" y="0"/>
                  <a:ext cx="1036" cy="1019"/>
                </a:xfrm>
                <a:prstGeom prst="ellipse">
                  <a:avLst/>
                </a:prstGeom>
                <a:gradFill rotWithShape="1">
                  <a:gsLst>
                    <a:gs pos="0">
                      <a:schemeClr val="accent1"/>
                    </a:gs>
                    <a:gs pos="100000">
                      <a:schemeClr val="accent2"/>
                    </a:gs>
                  </a:gsLst>
                  <a:lin ang="5400000" scaled="1"/>
                </a:gradFill>
                <a:ln w="19050">
                  <a:solidFill>
                    <a:schemeClr val="bg1"/>
                  </a:solidFill>
                  <a:round/>
                  <a:headEnd/>
                  <a:tailEnd/>
                </a:ln>
              </p:spPr>
              <p:txBody>
                <a:bodyPr wrap="none" anchor="ct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 typeface="Arial" panose="020B0604020202020204" pitchFamily="34" charset="0"/>
                    <a:buNone/>
                    <a:defRPr/>
                  </a:pPr>
                  <a:endParaRPr lang="zh-CN" altLang="en-US" sz="3200" i="0">
                    <a:latin typeface="+mn-ea"/>
                    <a:ea typeface="+mn-ea"/>
                    <a:cs typeface="+mn-ea"/>
                    <a:sym typeface="+mn-lt"/>
                  </a:endParaRPr>
                </a:p>
              </p:txBody>
            </p:sp>
          </p:grpSp>
          <p:pic>
            <p:nvPicPr>
              <p:cNvPr id="19492" name="Picture 16" descr="Picture2"/>
              <p:cNvPicPr>
                <a:picLocks noChangeAspect="1" noChangeArrowheads="1"/>
              </p:cNvPicPr>
              <p:nvPr/>
            </p:nvPicPr>
            <p:blipFill>
              <a:blip r:embed="rId3" cstate="print"/>
              <a:srcRect/>
              <a:stretch>
                <a:fillRect/>
              </a:stretch>
            </p:blipFill>
            <p:spPr bwMode="auto">
              <a:xfrm>
                <a:off x="104" y="10"/>
                <a:ext cx="823" cy="360"/>
              </a:xfrm>
              <a:prstGeom prst="rect">
                <a:avLst/>
              </a:prstGeom>
              <a:noFill/>
              <a:ln w="9525">
                <a:noFill/>
                <a:miter lim="800000"/>
                <a:headEnd/>
                <a:tailEnd/>
              </a:ln>
            </p:spPr>
          </p:pic>
        </p:grpSp>
        <p:sp>
          <p:nvSpPr>
            <p:cNvPr id="19490" name="WordArt 17"/>
            <p:cNvSpPr>
              <a:spLocks noChangeArrowheads="1" noChangeShapeType="1"/>
            </p:cNvSpPr>
            <p:nvPr/>
          </p:nvSpPr>
          <p:spPr bwMode="auto">
            <a:xfrm>
              <a:off x="131" y="101"/>
              <a:ext cx="87" cy="151"/>
            </a:xfrm>
            <a:prstGeom prst="rect">
              <a:avLst/>
            </a:prstGeom>
          </p:spPr>
          <p:txBody>
            <a:bodyPr wrap="none" fromWordArt="1">
              <a:prstTxWarp prst="textPlain">
                <a:avLst>
                  <a:gd name="adj" fmla="val 50000"/>
                </a:avLst>
              </a:prstTxWarp>
            </a:bodyPr>
            <a:lstStyle/>
            <a:p>
              <a:pPr algn="ctr"/>
              <a:r>
                <a:rPr lang="en-US" altLang="zh-CN" sz="3200" i="0" kern="10">
                  <a:ln w="9525">
                    <a:solidFill>
                      <a:schemeClr val="bg1"/>
                    </a:solidFill>
                    <a:round/>
                    <a:headEnd/>
                    <a:tailEnd/>
                  </a:ln>
                  <a:solidFill>
                    <a:schemeClr val="bg1"/>
                  </a:solidFill>
                  <a:latin typeface="+mn-ea"/>
                  <a:ea typeface="+mn-ea"/>
                  <a:cs typeface="+mn-lt"/>
                </a:rPr>
                <a:t>1</a:t>
              </a:r>
              <a:endParaRPr lang="zh-CN" altLang="en-US" sz="3200" i="0" kern="10">
                <a:ln w="9525">
                  <a:solidFill>
                    <a:schemeClr val="bg1"/>
                  </a:solidFill>
                  <a:round/>
                  <a:headEnd/>
                  <a:tailEnd/>
                </a:ln>
                <a:solidFill>
                  <a:schemeClr val="bg1"/>
                </a:solidFill>
                <a:latin typeface="+mn-ea"/>
                <a:ea typeface="+mn-ea"/>
                <a:cs typeface="+mn-lt"/>
              </a:endParaRPr>
            </a:p>
          </p:txBody>
        </p:sp>
      </p:grpSp>
      <p:grpSp>
        <p:nvGrpSpPr>
          <p:cNvPr id="19466" name="Group 18"/>
          <p:cNvGrpSpPr>
            <a:grpSpLocks/>
          </p:cNvGrpSpPr>
          <p:nvPr/>
        </p:nvGrpSpPr>
        <p:grpSpPr bwMode="auto">
          <a:xfrm>
            <a:off x="1993900" y="3030538"/>
            <a:ext cx="825500" cy="803275"/>
            <a:chOff x="0" y="0"/>
            <a:chExt cx="520" cy="506"/>
          </a:xfrm>
        </p:grpSpPr>
        <p:grpSp>
          <p:nvGrpSpPr>
            <p:cNvPr id="19483" name="Group 19"/>
            <p:cNvGrpSpPr>
              <a:grpSpLocks/>
            </p:cNvGrpSpPr>
            <p:nvPr/>
          </p:nvGrpSpPr>
          <p:grpSpPr bwMode="auto">
            <a:xfrm>
              <a:off x="0" y="0"/>
              <a:ext cx="520" cy="506"/>
              <a:chOff x="0" y="0"/>
              <a:chExt cx="1042" cy="1019"/>
            </a:xfrm>
          </p:grpSpPr>
          <p:grpSp>
            <p:nvGrpSpPr>
              <p:cNvPr id="19485" name="Group 20"/>
              <p:cNvGrpSpPr>
                <a:grpSpLocks/>
              </p:cNvGrpSpPr>
              <p:nvPr/>
            </p:nvGrpSpPr>
            <p:grpSpPr bwMode="auto">
              <a:xfrm>
                <a:off x="0" y="0"/>
                <a:ext cx="1042" cy="1019"/>
                <a:chOff x="0" y="0"/>
                <a:chExt cx="1042" cy="1019"/>
              </a:xfrm>
            </p:grpSpPr>
            <p:pic>
              <p:nvPicPr>
                <p:cNvPr id="19487" name="Picture 21" descr="circuler_1"/>
                <p:cNvPicPr>
                  <a:picLocks noChangeAspect="1" noChangeArrowheads="1"/>
                </p:cNvPicPr>
                <p:nvPr/>
              </p:nvPicPr>
              <p:blipFill>
                <a:blip r:embed="rId2" cstate="print"/>
                <a:srcRect/>
                <a:stretch>
                  <a:fillRect/>
                </a:stretch>
              </p:blipFill>
              <p:spPr bwMode="auto">
                <a:xfrm>
                  <a:off x="0" y="0"/>
                  <a:ext cx="1042" cy="1016"/>
                </a:xfrm>
                <a:prstGeom prst="rect">
                  <a:avLst/>
                </a:prstGeom>
                <a:noFill/>
                <a:ln w="9525">
                  <a:noFill/>
                  <a:miter lim="800000"/>
                  <a:headEnd/>
                  <a:tailEnd/>
                </a:ln>
              </p:spPr>
            </p:pic>
            <p:sp>
              <p:nvSpPr>
                <p:cNvPr id="19488" name="Oval 22"/>
                <p:cNvSpPr>
                  <a:spLocks noChangeArrowheads="1"/>
                </p:cNvSpPr>
                <p:nvPr/>
              </p:nvSpPr>
              <p:spPr bwMode="auto">
                <a:xfrm>
                  <a:off x="0" y="0"/>
                  <a:ext cx="1036" cy="1019"/>
                </a:xfrm>
                <a:prstGeom prst="ellipse">
                  <a:avLst/>
                </a:prstGeom>
                <a:gradFill rotWithShape="1">
                  <a:gsLst>
                    <a:gs pos="0">
                      <a:schemeClr val="accent1"/>
                    </a:gs>
                    <a:gs pos="100000">
                      <a:schemeClr val="accent2"/>
                    </a:gs>
                  </a:gsLst>
                  <a:lin ang="5400000" scaled="1"/>
                </a:gradFill>
                <a:ln w="19050">
                  <a:solidFill>
                    <a:schemeClr val="bg1"/>
                  </a:solidFill>
                  <a:round/>
                  <a:headEnd/>
                  <a:tailEnd/>
                </a:ln>
              </p:spPr>
              <p:txBody>
                <a:bodyPr wrap="none" anchor="ct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 typeface="Arial" panose="020B0604020202020204" pitchFamily="34" charset="0"/>
                    <a:buNone/>
                    <a:defRPr/>
                  </a:pPr>
                  <a:endParaRPr lang="zh-CN" altLang="en-US" sz="3200" i="0">
                    <a:latin typeface="+mn-ea"/>
                    <a:ea typeface="+mn-ea"/>
                    <a:cs typeface="+mn-ea"/>
                    <a:sym typeface="+mn-lt"/>
                  </a:endParaRPr>
                </a:p>
              </p:txBody>
            </p:sp>
          </p:grpSp>
          <p:pic>
            <p:nvPicPr>
              <p:cNvPr id="19486" name="Picture 23" descr="Picture2"/>
              <p:cNvPicPr>
                <a:picLocks noChangeAspect="1" noChangeArrowheads="1"/>
              </p:cNvPicPr>
              <p:nvPr/>
            </p:nvPicPr>
            <p:blipFill>
              <a:blip r:embed="rId3" cstate="print"/>
              <a:srcRect/>
              <a:stretch>
                <a:fillRect/>
              </a:stretch>
            </p:blipFill>
            <p:spPr bwMode="auto">
              <a:xfrm>
                <a:off x="104" y="10"/>
                <a:ext cx="823" cy="360"/>
              </a:xfrm>
              <a:prstGeom prst="rect">
                <a:avLst/>
              </a:prstGeom>
              <a:noFill/>
              <a:ln w="9525">
                <a:noFill/>
                <a:miter lim="800000"/>
                <a:headEnd/>
                <a:tailEnd/>
              </a:ln>
            </p:spPr>
          </p:pic>
        </p:grpSp>
        <p:sp>
          <p:nvSpPr>
            <p:cNvPr id="19484" name="WordArt 24"/>
            <p:cNvSpPr>
              <a:spLocks noChangeArrowheads="1" noChangeShapeType="1"/>
            </p:cNvSpPr>
            <p:nvPr/>
          </p:nvSpPr>
          <p:spPr bwMode="auto">
            <a:xfrm>
              <a:off x="194" y="136"/>
              <a:ext cx="144" cy="204"/>
            </a:xfrm>
            <a:prstGeom prst="rect">
              <a:avLst/>
            </a:prstGeom>
          </p:spPr>
          <p:txBody>
            <a:bodyPr wrap="none" fromWordArt="1">
              <a:prstTxWarp prst="textPlain">
                <a:avLst>
                  <a:gd name="adj" fmla="val 50000"/>
                </a:avLst>
              </a:prstTxWarp>
            </a:bodyPr>
            <a:lstStyle/>
            <a:p>
              <a:pPr algn="ctr"/>
              <a:r>
                <a:rPr lang="en-US" altLang="zh-CN" sz="3200" i="0" kern="10">
                  <a:ln w="9525">
                    <a:solidFill>
                      <a:schemeClr val="bg1"/>
                    </a:solidFill>
                    <a:round/>
                    <a:headEnd/>
                    <a:tailEnd/>
                  </a:ln>
                  <a:solidFill>
                    <a:schemeClr val="bg1"/>
                  </a:solidFill>
                  <a:latin typeface="+mn-ea"/>
                  <a:ea typeface="+mn-ea"/>
                  <a:cs typeface="+mn-lt"/>
                </a:rPr>
                <a:t>2</a:t>
              </a:r>
              <a:endParaRPr lang="zh-CN" altLang="en-US" sz="3200" i="0" kern="10">
                <a:ln w="9525">
                  <a:solidFill>
                    <a:schemeClr val="bg1"/>
                  </a:solidFill>
                  <a:round/>
                  <a:headEnd/>
                  <a:tailEnd/>
                </a:ln>
                <a:solidFill>
                  <a:schemeClr val="bg1"/>
                </a:solidFill>
                <a:latin typeface="+mn-ea"/>
                <a:ea typeface="+mn-ea"/>
                <a:cs typeface="+mn-lt"/>
              </a:endParaRPr>
            </a:p>
          </p:txBody>
        </p:sp>
      </p:grpSp>
      <p:sp>
        <p:nvSpPr>
          <p:cNvPr id="39" name="AutoShape 5"/>
          <p:cNvSpPr>
            <a:spLocks noChangeArrowheads="1"/>
          </p:cNvSpPr>
          <p:nvPr/>
        </p:nvSpPr>
        <p:spPr bwMode="auto">
          <a:xfrm>
            <a:off x="2466057" y="4300388"/>
            <a:ext cx="4194175" cy="666750"/>
          </a:xfrm>
          <a:prstGeom prst="roundRect">
            <a:avLst>
              <a:gd name="adj" fmla="val 16667"/>
            </a:avLst>
          </a:prstGeom>
          <a:gradFill rotWithShape="1">
            <a:gsLst>
              <a:gs pos="0">
                <a:schemeClr val="bg1"/>
              </a:gs>
              <a:gs pos="100000">
                <a:schemeClr val="bg2"/>
              </a:gs>
            </a:gsLst>
            <a:lin ang="2700000" scaled="1"/>
          </a:gradFill>
          <a:ln w="9525">
            <a:solidFill>
              <a:schemeClr val="bg2"/>
            </a:solidFill>
            <a:round/>
            <a:headEnd/>
            <a:tailEnd/>
          </a:ln>
        </p:spPr>
        <p:txBody>
          <a:bodyPr wrap="none" anchor="ct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 typeface="Arial" panose="020B0604020202020204" pitchFamily="34" charset="0"/>
              <a:buNone/>
              <a:defRPr/>
            </a:pPr>
            <a:endParaRPr lang="zh-CN" altLang="en-US" sz="3200" i="0">
              <a:latin typeface="+mn-ea"/>
              <a:ea typeface="+mn-ea"/>
              <a:cs typeface="+mn-ea"/>
              <a:sym typeface="+mn-lt"/>
            </a:endParaRPr>
          </a:p>
        </p:txBody>
      </p:sp>
      <p:sp>
        <p:nvSpPr>
          <p:cNvPr id="40" name="Rectangle 6"/>
          <p:cNvSpPr>
            <a:spLocks noChangeArrowheads="1"/>
          </p:cNvSpPr>
          <p:nvPr/>
        </p:nvSpPr>
        <p:spPr bwMode="auto">
          <a:xfrm>
            <a:off x="2459707" y="4343251"/>
            <a:ext cx="42005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buClrTx/>
              <a:buFont typeface="Arial" panose="020B0604020202020204" pitchFamily="34" charset="0"/>
              <a:buNone/>
              <a:defRPr/>
            </a:pPr>
            <a:r>
              <a:rPr lang="zh-CN" altLang="en-US" sz="3200" i="0" dirty="0">
                <a:latin typeface="+mn-ea"/>
                <a:ea typeface="+mn-ea"/>
                <a:cs typeface="+mn-ea"/>
                <a:sym typeface="+mn-lt"/>
              </a:rPr>
              <a:t>项目路演</a:t>
            </a:r>
          </a:p>
        </p:txBody>
      </p:sp>
      <p:grpSp>
        <p:nvGrpSpPr>
          <p:cNvPr id="41" name="Group 18"/>
          <p:cNvGrpSpPr>
            <a:grpSpLocks/>
          </p:cNvGrpSpPr>
          <p:nvPr/>
        </p:nvGrpSpPr>
        <p:grpSpPr bwMode="auto">
          <a:xfrm>
            <a:off x="2018382" y="4209901"/>
            <a:ext cx="825500" cy="803275"/>
            <a:chOff x="0" y="0"/>
            <a:chExt cx="520" cy="506"/>
          </a:xfrm>
        </p:grpSpPr>
        <p:grpSp>
          <p:nvGrpSpPr>
            <p:cNvPr id="42" name="Group 19"/>
            <p:cNvGrpSpPr>
              <a:grpSpLocks/>
            </p:cNvGrpSpPr>
            <p:nvPr/>
          </p:nvGrpSpPr>
          <p:grpSpPr bwMode="auto">
            <a:xfrm>
              <a:off x="0" y="0"/>
              <a:ext cx="520" cy="506"/>
              <a:chOff x="0" y="0"/>
              <a:chExt cx="1042" cy="1019"/>
            </a:xfrm>
          </p:grpSpPr>
          <p:grpSp>
            <p:nvGrpSpPr>
              <p:cNvPr id="44" name="Group 20"/>
              <p:cNvGrpSpPr>
                <a:grpSpLocks/>
              </p:cNvGrpSpPr>
              <p:nvPr/>
            </p:nvGrpSpPr>
            <p:grpSpPr bwMode="auto">
              <a:xfrm>
                <a:off x="0" y="0"/>
                <a:ext cx="1042" cy="1019"/>
                <a:chOff x="0" y="0"/>
                <a:chExt cx="1042" cy="1019"/>
              </a:xfrm>
            </p:grpSpPr>
            <p:pic>
              <p:nvPicPr>
                <p:cNvPr id="46" name="Picture 21" descr="circuler_1"/>
                <p:cNvPicPr>
                  <a:picLocks noChangeAspect="1" noChangeArrowheads="1"/>
                </p:cNvPicPr>
                <p:nvPr/>
              </p:nvPicPr>
              <p:blipFill>
                <a:blip r:embed="rId2" cstate="print"/>
                <a:srcRect/>
                <a:stretch>
                  <a:fillRect/>
                </a:stretch>
              </p:blipFill>
              <p:spPr bwMode="auto">
                <a:xfrm>
                  <a:off x="0" y="0"/>
                  <a:ext cx="1042" cy="1016"/>
                </a:xfrm>
                <a:prstGeom prst="rect">
                  <a:avLst/>
                </a:prstGeom>
                <a:noFill/>
                <a:ln w="9525">
                  <a:noFill/>
                  <a:miter lim="800000"/>
                  <a:headEnd/>
                  <a:tailEnd/>
                </a:ln>
              </p:spPr>
            </p:pic>
            <p:sp>
              <p:nvSpPr>
                <p:cNvPr id="47" name="Oval 22"/>
                <p:cNvSpPr>
                  <a:spLocks noChangeArrowheads="1"/>
                </p:cNvSpPr>
                <p:nvPr/>
              </p:nvSpPr>
              <p:spPr bwMode="auto">
                <a:xfrm>
                  <a:off x="0" y="0"/>
                  <a:ext cx="1036" cy="1019"/>
                </a:xfrm>
                <a:prstGeom prst="ellipse">
                  <a:avLst/>
                </a:prstGeom>
                <a:gradFill rotWithShape="1">
                  <a:gsLst>
                    <a:gs pos="0">
                      <a:schemeClr val="accent1"/>
                    </a:gs>
                    <a:gs pos="100000">
                      <a:schemeClr val="accent2"/>
                    </a:gs>
                  </a:gsLst>
                  <a:lin ang="5400000" scaled="1"/>
                </a:gradFill>
                <a:ln w="19050">
                  <a:solidFill>
                    <a:schemeClr val="bg1"/>
                  </a:solidFill>
                  <a:round/>
                  <a:headEnd/>
                  <a:tailEnd/>
                </a:ln>
              </p:spPr>
              <p:txBody>
                <a:bodyPr wrap="none" anchor="ct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 typeface="Arial" panose="020B0604020202020204" pitchFamily="34" charset="0"/>
                    <a:buNone/>
                    <a:defRPr/>
                  </a:pPr>
                  <a:endParaRPr lang="zh-CN" altLang="en-US" sz="3200" i="0">
                    <a:latin typeface="+mn-ea"/>
                    <a:ea typeface="+mn-ea"/>
                    <a:cs typeface="+mn-ea"/>
                    <a:sym typeface="+mn-lt"/>
                  </a:endParaRPr>
                </a:p>
              </p:txBody>
            </p:sp>
          </p:grpSp>
          <p:pic>
            <p:nvPicPr>
              <p:cNvPr id="45" name="Picture 23" descr="Picture2"/>
              <p:cNvPicPr>
                <a:picLocks noChangeAspect="1" noChangeArrowheads="1"/>
              </p:cNvPicPr>
              <p:nvPr/>
            </p:nvPicPr>
            <p:blipFill>
              <a:blip r:embed="rId3" cstate="print"/>
              <a:srcRect/>
              <a:stretch>
                <a:fillRect/>
              </a:stretch>
            </p:blipFill>
            <p:spPr bwMode="auto">
              <a:xfrm>
                <a:off x="104" y="10"/>
                <a:ext cx="823" cy="360"/>
              </a:xfrm>
              <a:prstGeom prst="rect">
                <a:avLst/>
              </a:prstGeom>
              <a:noFill/>
              <a:ln w="9525">
                <a:noFill/>
                <a:miter lim="800000"/>
                <a:headEnd/>
                <a:tailEnd/>
              </a:ln>
            </p:spPr>
          </p:pic>
        </p:grpSp>
        <p:sp>
          <p:nvSpPr>
            <p:cNvPr id="43" name="WordArt 24"/>
            <p:cNvSpPr>
              <a:spLocks noChangeArrowheads="1" noChangeShapeType="1"/>
            </p:cNvSpPr>
            <p:nvPr/>
          </p:nvSpPr>
          <p:spPr bwMode="auto">
            <a:xfrm>
              <a:off x="194" y="136"/>
              <a:ext cx="144" cy="204"/>
            </a:xfrm>
            <a:prstGeom prst="rect">
              <a:avLst/>
            </a:prstGeom>
          </p:spPr>
          <p:txBody>
            <a:bodyPr wrap="none" fromWordArt="1">
              <a:prstTxWarp prst="textPlain">
                <a:avLst>
                  <a:gd name="adj" fmla="val 50000"/>
                </a:avLst>
              </a:prstTxWarp>
            </a:bodyPr>
            <a:lstStyle/>
            <a:p>
              <a:pPr algn="ctr"/>
              <a:r>
                <a:rPr lang="en-US" altLang="zh-CN" sz="3200" i="0" kern="10" dirty="0">
                  <a:ln w="9525">
                    <a:solidFill>
                      <a:schemeClr val="bg1"/>
                    </a:solidFill>
                    <a:round/>
                    <a:headEnd/>
                    <a:tailEnd/>
                  </a:ln>
                  <a:solidFill>
                    <a:schemeClr val="bg1"/>
                  </a:solidFill>
                  <a:latin typeface="+mn-ea"/>
                  <a:ea typeface="+mn-ea"/>
                  <a:cs typeface="+mn-lt"/>
                </a:rPr>
                <a:t>3</a:t>
              </a:r>
              <a:endParaRPr lang="zh-CN" altLang="en-US" sz="3200" i="0" kern="10" dirty="0">
                <a:ln w="9525">
                  <a:solidFill>
                    <a:schemeClr val="bg1"/>
                  </a:solidFill>
                  <a:round/>
                  <a:headEnd/>
                  <a:tailEnd/>
                </a:ln>
                <a:solidFill>
                  <a:schemeClr val="bg1"/>
                </a:solidFill>
                <a:latin typeface="+mn-ea"/>
                <a:ea typeface="+mn-ea"/>
                <a:cs typeface="+mn-lt"/>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a:spLocks noChangeArrowheads="1"/>
          </p:cNvSpPr>
          <p:nvPr/>
        </p:nvSpPr>
        <p:spPr bwMode="auto">
          <a:xfrm>
            <a:off x="2915816" y="1484784"/>
            <a:ext cx="5976664" cy="466281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gn="just" eaLnBrk="1" hangingPunct="1">
              <a:spcBef>
                <a:spcPts val="0"/>
              </a:spcBef>
              <a:buClrTx/>
              <a:buFont typeface="Arial" panose="020B0604020202020204" pitchFamily="34" charset="0"/>
              <a:buNone/>
              <a:defRPr/>
            </a:pPr>
            <a:r>
              <a:rPr lang="zh-CN" altLang="en-US" sz="2700" b="1" i="0" dirty="0">
                <a:solidFill>
                  <a:srgbClr val="000000"/>
                </a:solidFill>
                <a:latin typeface="微软雅黑" pitchFamily="34" charset="-122"/>
                <a:ea typeface="微软雅黑" pitchFamily="34" charset="-122"/>
                <a:cs typeface="+mn-ea"/>
                <a:sym typeface="+mn-lt"/>
              </a:rPr>
              <a:t>市场营销：</a:t>
            </a:r>
            <a:endParaRPr lang="en-US" altLang="zh-CN" sz="2700" b="1" i="0" dirty="0">
              <a:solidFill>
                <a:srgbClr val="000000"/>
              </a:solidFill>
              <a:latin typeface="微软雅黑" pitchFamily="34" charset="-122"/>
              <a:ea typeface="微软雅黑" pitchFamily="34" charset="-122"/>
              <a:cs typeface="+mn-ea"/>
              <a:sym typeface="+mn-lt"/>
            </a:endParaRPr>
          </a:p>
          <a:p>
            <a:pPr algn="just" eaLnBrk="1" hangingPunct="1">
              <a:spcBef>
                <a:spcPts val="0"/>
              </a:spcBef>
              <a:buClrTx/>
              <a:buFont typeface="Arial" panose="020B0604020202020204" pitchFamily="34" charset="0"/>
              <a:buNone/>
              <a:defRPr/>
            </a:pPr>
            <a:r>
              <a:rPr lang="en-US" altLang="zh-CN" sz="2700" i="0" dirty="0">
                <a:latin typeface="微软雅黑" pitchFamily="34" charset="-122"/>
                <a:ea typeface="微软雅黑" pitchFamily="34" charset="-122"/>
                <a:cs typeface="+mn-ea"/>
                <a:sym typeface="+mn-lt"/>
              </a:rPr>
              <a:t>6.1 </a:t>
            </a:r>
            <a:r>
              <a:rPr lang="zh-CN" altLang="en-US" sz="2700" i="0" dirty="0">
                <a:latin typeface="微软雅黑" pitchFamily="34" charset="-122"/>
                <a:ea typeface="微软雅黑" pitchFamily="34" charset="-122"/>
                <a:cs typeface="+mn-ea"/>
                <a:sym typeface="+mn-lt"/>
              </a:rPr>
              <a:t>营销目标</a:t>
            </a:r>
            <a:endParaRPr lang="en-US" altLang="zh-CN" sz="2700" b="1" i="0" dirty="0">
              <a:solidFill>
                <a:srgbClr val="000000"/>
              </a:solidFill>
              <a:latin typeface="微软雅黑" pitchFamily="34" charset="-122"/>
              <a:ea typeface="微软雅黑" pitchFamily="34" charset="-122"/>
              <a:cs typeface="+mn-ea"/>
              <a:sym typeface="+mn-lt"/>
            </a:endParaRPr>
          </a:p>
          <a:p>
            <a:pPr algn="just" eaLnBrk="1" hangingPunct="1">
              <a:spcBef>
                <a:spcPts val="0"/>
              </a:spcBef>
              <a:buClrTx/>
              <a:buFont typeface="Arial" panose="020B0604020202020204" pitchFamily="34" charset="0"/>
              <a:buNone/>
              <a:defRPr/>
            </a:pPr>
            <a:r>
              <a:rPr lang="en-US" altLang="zh-CN" sz="2700" i="0" dirty="0">
                <a:latin typeface="微软雅黑" pitchFamily="34" charset="-122"/>
                <a:ea typeface="微软雅黑" pitchFamily="34" charset="-122"/>
                <a:cs typeface="+mn-ea"/>
                <a:sym typeface="+mn-lt"/>
              </a:rPr>
              <a:t>6.2 </a:t>
            </a:r>
            <a:r>
              <a:rPr lang="zh-CN" altLang="en-US" sz="2700" i="0" dirty="0">
                <a:solidFill>
                  <a:srgbClr val="000000"/>
                </a:solidFill>
                <a:latin typeface="微软雅黑" pitchFamily="34" charset="-122"/>
                <a:ea typeface="微软雅黑" pitchFamily="34" charset="-122"/>
                <a:cs typeface="+mn-ea"/>
                <a:sym typeface="+mn-lt"/>
              </a:rPr>
              <a:t>营销战略</a:t>
            </a:r>
            <a:endParaRPr lang="en-US" altLang="zh-CN" sz="2700" i="0" dirty="0">
              <a:latin typeface="微软雅黑" pitchFamily="34" charset="-122"/>
              <a:ea typeface="微软雅黑" pitchFamily="34" charset="-122"/>
              <a:cs typeface="+mn-ea"/>
              <a:sym typeface="+mn-lt"/>
            </a:endParaRPr>
          </a:p>
          <a:p>
            <a:pPr algn="just">
              <a:spcBef>
                <a:spcPts val="0"/>
              </a:spcBef>
              <a:buFont typeface="Wingdings" panose="05000000000000000000" pitchFamily="2" charset="2"/>
              <a:buNone/>
              <a:defRPr/>
            </a:pPr>
            <a:r>
              <a:rPr lang="en-US" altLang="zh-CN" sz="2700" i="0" dirty="0">
                <a:solidFill>
                  <a:srgbClr val="000000"/>
                </a:solidFill>
                <a:latin typeface="微软雅黑" pitchFamily="34" charset="-122"/>
                <a:ea typeface="微软雅黑" pitchFamily="34" charset="-122"/>
                <a:cs typeface="+mn-ea"/>
                <a:sym typeface="+mn-lt"/>
              </a:rPr>
              <a:t>(1)</a:t>
            </a:r>
            <a:r>
              <a:rPr lang="zh-CN" altLang="en-US" sz="2700" i="0" dirty="0">
                <a:solidFill>
                  <a:srgbClr val="000000"/>
                </a:solidFill>
                <a:latin typeface="微软雅黑" pitchFamily="34" charset="-122"/>
                <a:ea typeface="微软雅黑" pitchFamily="34" charset="-122"/>
                <a:cs typeface="+mn-ea"/>
                <a:sym typeface="+mn-lt"/>
              </a:rPr>
              <a:t>消费特点；</a:t>
            </a:r>
            <a:r>
              <a:rPr lang="en-US" altLang="zh-CN" sz="2700" i="0" dirty="0">
                <a:solidFill>
                  <a:srgbClr val="000000"/>
                </a:solidFill>
                <a:latin typeface="微软雅黑" pitchFamily="34" charset="-122"/>
                <a:ea typeface="微软雅黑" pitchFamily="34" charset="-122"/>
                <a:cs typeface="+mn-ea"/>
                <a:sym typeface="+mn-lt"/>
              </a:rPr>
              <a:t>(2)</a:t>
            </a:r>
            <a:r>
              <a:rPr lang="zh-CN" altLang="en-US" sz="2700" i="0" dirty="0">
                <a:solidFill>
                  <a:srgbClr val="000000"/>
                </a:solidFill>
                <a:latin typeface="微软雅黑" pitchFamily="34" charset="-122"/>
                <a:ea typeface="微软雅黑" pitchFamily="34" charset="-122"/>
                <a:cs typeface="+mn-ea"/>
                <a:sym typeface="+mn-lt"/>
              </a:rPr>
              <a:t>产品的特性；</a:t>
            </a:r>
            <a:r>
              <a:rPr lang="en-US" altLang="zh-CN" sz="2700" i="0" dirty="0">
                <a:solidFill>
                  <a:srgbClr val="000000"/>
                </a:solidFill>
                <a:latin typeface="微软雅黑" pitchFamily="34" charset="-122"/>
                <a:ea typeface="微软雅黑" pitchFamily="34" charset="-122"/>
                <a:cs typeface="+mn-ea"/>
                <a:sym typeface="+mn-lt"/>
              </a:rPr>
              <a:t>(3)</a:t>
            </a:r>
            <a:r>
              <a:rPr lang="zh-CN" altLang="en-US" sz="2700" i="0" dirty="0">
                <a:solidFill>
                  <a:srgbClr val="000000"/>
                </a:solidFill>
                <a:latin typeface="微软雅黑" pitchFamily="34" charset="-122"/>
                <a:ea typeface="微软雅黑" pitchFamily="34" charset="-122"/>
                <a:cs typeface="+mn-ea"/>
                <a:sym typeface="+mn-lt"/>
              </a:rPr>
              <a:t>企业自身的状况；</a:t>
            </a:r>
            <a:r>
              <a:rPr lang="en-US" altLang="zh-CN" sz="2700" i="0" dirty="0">
                <a:solidFill>
                  <a:srgbClr val="000000"/>
                </a:solidFill>
                <a:latin typeface="微软雅黑" pitchFamily="34" charset="-122"/>
                <a:ea typeface="微软雅黑" pitchFamily="34" charset="-122"/>
                <a:cs typeface="+mn-ea"/>
                <a:sym typeface="+mn-lt"/>
              </a:rPr>
              <a:t>(4)</a:t>
            </a:r>
            <a:r>
              <a:rPr lang="zh-CN" altLang="en-US" sz="2700" i="0" dirty="0">
                <a:solidFill>
                  <a:srgbClr val="000000"/>
                </a:solidFill>
                <a:latin typeface="微软雅黑" pitchFamily="34" charset="-122"/>
                <a:ea typeface="微软雅黑" pitchFamily="34" charset="-122"/>
                <a:cs typeface="+mn-ea"/>
                <a:sym typeface="+mn-lt"/>
              </a:rPr>
              <a:t>市场定位；产品策略；价格策略；渠道策略；促销策略。</a:t>
            </a:r>
            <a:endParaRPr lang="en-US" altLang="zh-CN" sz="2700" i="0" dirty="0">
              <a:latin typeface="微软雅黑" pitchFamily="34" charset="-122"/>
              <a:ea typeface="微软雅黑" pitchFamily="34" charset="-122"/>
              <a:cs typeface="+mn-ea"/>
              <a:sym typeface="+mn-lt"/>
            </a:endParaRPr>
          </a:p>
          <a:p>
            <a:pPr algn="just">
              <a:spcBef>
                <a:spcPts val="0"/>
              </a:spcBef>
              <a:buFont typeface="Wingdings" panose="05000000000000000000" pitchFamily="2" charset="2"/>
              <a:buNone/>
              <a:defRPr/>
            </a:pPr>
            <a:r>
              <a:rPr lang="en-US" altLang="zh-CN" sz="2700" i="0" dirty="0">
                <a:latin typeface="微软雅黑" pitchFamily="34" charset="-122"/>
                <a:ea typeface="微软雅黑" pitchFamily="34" charset="-122"/>
                <a:cs typeface="+mn-ea"/>
                <a:sym typeface="+mn-lt"/>
              </a:rPr>
              <a:t>6.3 </a:t>
            </a:r>
            <a:r>
              <a:rPr lang="zh-CN" altLang="zh-CN" sz="2700" i="0" dirty="0">
                <a:latin typeface="微软雅黑" pitchFamily="34" charset="-122"/>
                <a:ea typeface="微软雅黑" pitchFamily="34" charset="-122"/>
                <a:cs typeface="+mn-ea"/>
                <a:sym typeface="+mn-lt"/>
              </a:rPr>
              <a:t>营销团队</a:t>
            </a:r>
            <a:endParaRPr lang="en-US" altLang="zh-CN" sz="2700" i="0" dirty="0">
              <a:latin typeface="微软雅黑" pitchFamily="34" charset="-122"/>
              <a:ea typeface="微软雅黑" pitchFamily="34" charset="-122"/>
              <a:cs typeface="+mn-ea"/>
              <a:sym typeface="+mn-lt"/>
            </a:endParaRPr>
          </a:p>
          <a:p>
            <a:pPr algn="just">
              <a:spcBef>
                <a:spcPts val="0"/>
              </a:spcBef>
              <a:buFont typeface="Wingdings" panose="05000000000000000000" pitchFamily="2" charset="2"/>
              <a:buNone/>
              <a:defRPr/>
            </a:pPr>
            <a:r>
              <a:rPr lang="zh-CN" altLang="en-US" sz="2700" i="0" dirty="0">
                <a:latin typeface="微软雅黑" pitchFamily="34" charset="-122"/>
                <a:ea typeface="微软雅黑" pitchFamily="34" charset="-122"/>
                <a:cs typeface="+mn-ea"/>
                <a:sym typeface="+mn-lt"/>
              </a:rPr>
              <a:t>自建，外聘，委托。</a:t>
            </a:r>
            <a:endParaRPr lang="zh-CN" altLang="zh-CN" sz="2700" i="0" dirty="0">
              <a:latin typeface="微软雅黑" pitchFamily="34" charset="-122"/>
              <a:ea typeface="微软雅黑" pitchFamily="34" charset="-122"/>
              <a:cs typeface="+mn-ea"/>
              <a:sym typeface="+mn-lt"/>
            </a:endParaRPr>
          </a:p>
          <a:p>
            <a:pPr algn="just">
              <a:spcBef>
                <a:spcPts val="0"/>
              </a:spcBef>
              <a:buFont typeface="Wingdings" panose="05000000000000000000" pitchFamily="2" charset="2"/>
              <a:buNone/>
              <a:defRPr/>
            </a:pPr>
            <a:r>
              <a:rPr lang="en-US" altLang="zh-CN" sz="2700" i="0" dirty="0">
                <a:latin typeface="微软雅黑" pitchFamily="34" charset="-122"/>
                <a:ea typeface="微软雅黑" pitchFamily="34" charset="-122"/>
                <a:cs typeface="+mn-ea"/>
                <a:sym typeface="+mn-lt"/>
              </a:rPr>
              <a:t>6.4  </a:t>
            </a:r>
            <a:r>
              <a:rPr lang="zh-CN" altLang="en-US" sz="2700" i="0">
                <a:latin typeface="微软雅黑" pitchFamily="34" charset="-122"/>
                <a:ea typeface="微软雅黑" pitchFamily="34" charset="-122"/>
                <a:cs typeface="+mn-ea"/>
                <a:sym typeface="+mn-lt"/>
              </a:rPr>
              <a:t>营销方案</a:t>
            </a:r>
            <a:endParaRPr lang="zh-CN" altLang="zh-CN" sz="2700" i="0" dirty="0">
              <a:latin typeface="微软雅黑" pitchFamily="34" charset="-122"/>
              <a:ea typeface="微软雅黑" pitchFamily="34" charset="-122"/>
              <a:cs typeface="+mn-ea"/>
              <a:sym typeface="+mn-lt"/>
            </a:endParaRPr>
          </a:p>
          <a:p>
            <a:pPr algn="just">
              <a:spcBef>
                <a:spcPts val="0"/>
              </a:spcBef>
              <a:buFont typeface="Wingdings" panose="05000000000000000000" pitchFamily="2" charset="2"/>
              <a:buNone/>
              <a:defRPr/>
            </a:pPr>
            <a:r>
              <a:rPr lang="zh-CN" altLang="en-US" sz="2700" i="0" dirty="0">
                <a:latin typeface="微软雅黑" pitchFamily="34" charset="-122"/>
                <a:ea typeface="微软雅黑" pitchFamily="34" charset="-122"/>
                <a:cs typeface="+mn-ea"/>
                <a:sym typeface="+mn-lt"/>
              </a:rPr>
              <a:t>产品，渠道，定价，促销方法；</a:t>
            </a:r>
            <a:endParaRPr lang="en-US" altLang="zh-CN" sz="2700" i="0" dirty="0">
              <a:latin typeface="微软雅黑" pitchFamily="34" charset="-122"/>
              <a:ea typeface="微软雅黑" pitchFamily="34" charset="-122"/>
              <a:cs typeface="+mn-ea"/>
              <a:sym typeface="+mn-lt"/>
            </a:endParaRPr>
          </a:p>
          <a:p>
            <a:pPr algn="just">
              <a:spcBef>
                <a:spcPts val="0"/>
              </a:spcBef>
              <a:buFont typeface="Wingdings" panose="05000000000000000000" pitchFamily="2" charset="2"/>
              <a:buNone/>
              <a:defRPr/>
            </a:pPr>
            <a:r>
              <a:rPr lang="en-US" altLang="zh-CN" sz="2700" dirty="0">
                <a:latin typeface="微软雅黑" pitchFamily="34" charset="-122"/>
                <a:ea typeface="微软雅黑" pitchFamily="34" charset="-122"/>
                <a:cs typeface="+mn-ea"/>
                <a:sym typeface="+mn-lt"/>
              </a:rPr>
              <a:t>6.5</a:t>
            </a:r>
            <a:r>
              <a:rPr lang="zh-CN" altLang="en-US" sz="2700" dirty="0">
                <a:latin typeface="微软雅黑" pitchFamily="34" charset="-122"/>
                <a:ea typeface="微软雅黑" pitchFamily="34" charset="-122"/>
                <a:cs typeface="+mn-ea"/>
                <a:sym typeface="+mn-lt"/>
              </a:rPr>
              <a:t>预算</a:t>
            </a:r>
            <a:endParaRPr lang="zh-CN" altLang="zh-CN" sz="2700" dirty="0">
              <a:latin typeface="微软雅黑" pitchFamily="34" charset="-122"/>
              <a:ea typeface="微软雅黑" pitchFamily="34" charset="-122"/>
              <a:cs typeface="+mn-ea"/>
              <a:sym typeface="+mn-lt"/>
            </a:endParaRPr>
          </a:p>
        </p:txBody>
      </p:sp>
      <p:sp>
        <p:nvSpPr>
          <p:cNvPr id="73731" name="矩形 10"/>
          <p:cNvSpPr>
            <a:spLocks noChangeArrowheads="1"/>
          </p:cNvSpPr>
          <p:nvPr/>
        </p:nvSpPr>
        <p:spPr bwMode="auto">
          <a:xfrm>
            <a:off x="820876" y="333375"/>
            <a:ext cx="38779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buClrTx/>
              <a:buFontTx/>
              <a:buNone/>
              <a:defRPr/>
            </a:pPr>
            <a:r>
              <a:rPr lang="zh-CN" altLang="en-US" sz="3200" b="1" i="0" dirty="0">
                <a:solidFill>
                  <a:schemeClr val="bg1"/>
                </a:solidFill>
                <a:latin typeface="+mn-lt"/>
                <a:ea typeface="+mn-ea"/>
                <a:cs typeface="+mn-ea"/>
                <a:sym typeface="+mn-lt"/>
              </a:rPr>
              <a:t>二、撰写创业计划书</a:t>
            </a:r>
          </a:p>
        </p:txBody>
      </p:sp>
      <p:sp>
        <p:nvSpPr>
          <p:cNvPr id="73732" name="矩形 7"/>
          <p:cNvSpPr>
            <a:spLocks noChangeArrowheads="1"/>
          </p:cNvSpPr>
          <p:nvPr/>
        </p:nvSpPr>
        <p:spPr bwMode="auto">
          <a:xfrm>
            <a:off x="176213" y="1573213"/>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defRPr/>
            </a:pPr>
            <a:r>
              <a:rPr lang="zh-CN" altLang="en-US" sz="2400" i="0" dirty="0">
                <a:solidFill>
                  <a:srgbClr val="000000"/>
                </a:solidFill>
                <a:latin typeface="+mn-lt"/>
                <a:ea typeface="+mn-ea"/>
                <a:cs typeface="+mn-ea"/>
                <a:sym typeface="+mn-lt"/>
              </a:rPr>
              <a:t>（二）主要内容</a:t>
            </a:r>
          </a:p>
        </p:txBody>
      </p:sp>
      <p:sp>
        <p:nvSpPr>
          <p:cNvPr id="73733" name="矩形 1"/>
          <p:cNvSpPr>
            <a:spLocks noChangeArrowheads="1"/>
          </p:cNvSpPr>
          <p:nvPr/>
        </p:nvSpPr>
        <p:spPr bwMode="auto">
          <a:xfrm>
            <a:off x="182563" y="2035175"/>
            <a:ext cx="45720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defRPr/>
            </a:pPr>
            <a:r>
              <a:rPr lang="zh-CN" altLang="en-US" i="0" dirty="0">
                <a:solidFill>
                  <a:srgbClr val="FF0000"/>
                </a:solidFill>
                <a:latin typeface="+mn-lt"/>
                <a:ea typeface="+mn-ea"/>
                <a:cs typeface="+mn-ea"/>
                <a:sym typeface="+mn-lt"/>
              </a:rPr>
              <a:t>一、摘要</a:t>
            </a:r>
          </a:p>
          <a:p>
            <a:pPr eaLnBrk="1" hangingPunct="1">
              <a:spcBef>
                <a:spcPct val="0"/>
              </a:spcBef>
              <a:buClrTx/>
              <a:buFontTx/>
              <a:buNone/>
              <a:defRPr/>
            </a:pPr>
            <a:r>
              <a:rPr lang="zh-CN" altLang="en-US" i="0" dirty="0">
                <a:solidFill>
                  <a:srgbClr val="000000"/>
                </a:solidFill>
                <a:latin typeface="+mn-lt"/>
                <a:ea typeface="+mn-ea"/>
                <a:cs typeface="+mn-ea"/>
                <a:sym typeface="+mn-lt"/>
              </a:rPr>
              <a:t>二、项目概况</a:t>
            </a:r>
          </a:p>
          <a:p>
            <a:pPr eaLnBrk="1" hangingPunct="1">
              <a:spcBef>
                <a:spcPct val="0"/>
              </a:spcBef>
              <a:buClrTx/>
              <a:buFontTx/>
              <a:buNone/>
              <a:defRPr/>
            </a:pPr>
            <a:r>
              <a:rPr lang="zh-CN" altLang="en-US" i="0" dirty="0">
                <a:solidFill>
                  <a:srgbClr val="FF0000"/>
                </a:solidFill>
                <a:latin typeface="+mn-lt"/>
                <a:ea typeface="+mn-ea"/>
                <a:cs typeface="+mn-ea"/>
                <a:sym typeface="+mn-lt"/>
              </a:rPr>
              <a:t>三、产品和服务</a:t>
            </a:r>
          </a:p>
          <a:p>
            <a:pPr eaLnBrk="1" hangingPunct="1">
              <a:spcBef>
                <a:spcPct val="0"/>
              </a:spcBef>
              <a:buClrTx/>
              <a:buFontTx/>
              <a:buNone/>
              <a:defRPr/>
            </a:pPr>
            <a:r>
              <a:rPr lang="zh-CN" altLang="en-US" i="0" dirty="0">
                <a:solidFill>
                  <a:srgbClr val="000000"/>
                </a:solidFill>
                <a:latin typeface="+mn-lt"/>
                <a:ea typeface="+mn-ea"/>
                <a:cs typeface="+mn-ea"/>
                <a:sym typeface="+mn-lt"/>
              </a:rPr>
              <a:t>四、管理与组织结构</a:t>
            </a:r>
          </a:p>
          <a:p>
            <a:pPr eaLnBrk="1" hangingPunct="1">
              <a:spcBef>
                <a:spcPct val="0"/>
              </a:spcBef>
              <a:buClrTx/>
              <a:buFontTx/>
              <a:buNone/>
              <a:defRPr/>
            </a:pPr>
            <a:r>
              <a:rPr lang="zh-CN" altLang="en-US" i="0" dirty="0">
                <a:solidFill>
                  <a:srgbClr val="000000"/>
                </a:solidFill>
                <a:latin typeface="+mn-lt"/>
                <a:ea typeface="+mn-ea"/>
                <a:cs typeface="+mn-ea"/>
                <a:sym typeface="+mn-lt"/>
              </a:rPr>
              <a:t>五、竞争分析</a:t>
            </a:r>
          </a:p>
          <a:p>
            <a:pPr eaLnBrk="1" hangingPunct="1">
              <a:spcBef>
                <a:spcPct val="0"/>
              </a:spcBef>
              <a:buClrTx/>
              <a:buFontTx/>
              <a:buNone/>
              <a:defRPr/>
            </a:pPr>
            <a:r>
              <a:rPr lang="zh-CN" altLang="en-US" b="1" i="0" dirty="0">
                <a:solidFill>
                  <a:srgbClr val="000000"/>
                </a:solidFill>
                <a:latin typeface="+mn-lt"/>
                <a:ea typeface="+mn-ea"/>
                <a:cs typeface="+mn-ea"/>
                <a:sym typeface="+mn-lt"/>
              </a:rPr>
              <a:t>六、市场营销</a:t>
            </a:r>
          </a:p>
          <a:p>
            <a:pPr eaLnBrk="1" hangingPunct="1">
              <a:spcBef>
                <a:spcPct val="0"/>
              </a:spcBef>
              <a:buClrTx/>
              <a:buFontTx/>
              <a:buNone/>
              <a:defRPr/>
            </a:pPr>
            <a:r>
              <a:rPr lang="zh-CN" altLang="en-US" i="0" dirty="0">
                <a:solidFill>
                  <a:srgbClr val="000000"/>
                </a:solidFill>
                <a:latin typeface="+mn-lt"/>
                <a:ea typeface="+mn-ea"/>
                <a:cs typeface="+mn-ea"/>
                <a:sym typeface="+mn-lt"/>
              </a:rPr>
              <a:t>七、风险分析</a:t>
            </a:r>
          </a:p>
          <a:p>
            <a:pPr eaLnBrk="1" hangingPunct="1">
              <a:spcBef>
                <a:spcPct val="0"/>
              </a:spcBef>
              <a:buClrTx/>
              <a:buFontTx/>
              <a:buNone/>
              <a:defRPr/>
            </a:pPr>
            <a:r>
              <a:rPr lang="zh-CN" altLang="en-US" i="0" dirty="0">
                <a:solidFill>
                  <a:srgbClr val="FF0000"/>
                </a:solidFill>
                <a:latin typeface="+mn-lt"/>
                <a:ea typeface="+mn-ea"/>
                <a:cs typeface="+mn-ea"/>
                <a:sym typeface="+mn-lt"/>
              </a:rPr>
              <a:t>八、财务与融资</a:t>
            </a:r>
          </a:p>
          <a:p>
            <a:pPr eaLnBrk="1" hangingPunct="1">
              <a:spcBef>
                <a:spcPct val="0"/>
              </a:spcBef>
              <a:buClrTx/>
              <a:buFontTx/>
              <a:buNone/>
              <a:defRPr/>
            </a:pPr>
            <a:r>
              <a:rPr lang="zh-CN" altLang="en-US" i="0" dirty="0">
                <a:solidFill>
                  <a:srgbClr val="000000"/>
                </a:solidFill>
                <a:latin typeface="+mn-lt"/>
                <a:ea typeface="+mn-ea"/>
                <a:cs typeface="+mn-ea"/>
                <a:sym typeface="+mn-lt"/>
              </a:rPr>
              <a:t>九、附件</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xit" presetSubtype="0" fill="hold" nodeType="clickEffect">
                                  <p:stCondLst>
                                    <p:cond delay="0"/>
                                  </p:stCondLst>
                                  <p:childTnLst>
                                    <p:animEffect transition="out" filter="fad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a:xfrm>
            <a:off x="628650" y="365125"/>
            <a:ext cx="7886700" cy="1325563"/>
          </a:xfrm>
        </p:spPr>
        <p:txBody>
          <a:bodyPr/>
          <a:lstStyle/>
          <a:p>
            <a:endParaRPr lang="zh-CN" altLang="en-US" dirty="0"/>
          </a:p>
        </p:txBody>
      </p:sp>
      <p:sp>
        <p:nvSpPr>
          <p:cNvPr id="94211" name="灯片编号占位符 2"/>
          <p:cNvSpPr>
            <a:spLocks noGrp="1"/>
          </p:cNvSpPr>
          <p:nvPr>
            <p:ph type="sldNum" sz="quarter" idx="12"/>
          </p:nvPr>
        </p:nvSpPr>
        <p:spPr bwMode="auto">
          <a:noFill/>
          <a:ln>
            <a:miter lim="800000"/>
            <a:headEnd/>
            <a:tailEnd/>
          </a:ln>
        </p:spPr>
        <p:txBody>
          <a:bodyPr/>
          <a:lstStyle/>
          <a:p>
            <a:fld id="{1FE89A50-18FB-413B-9E0E-5EF2964EFD8F}" type="slidenum">
              <a:rPr lang="zh-CN" altLang="en-US"/>
              <a:pPr/>
              <a:t>31</a:t>
            </a:fld>
            <a:endParaRPr lang="zh-CN" altLang="en-US" sz="1300"/>
          </a:p>
        </p:txBody>
      </p:sp>
      <p:pic>
        <p:nvPicPr>
          <p:cNvPr id="94212" name="图片 3"/>
          <p:cNvPicPr>
            <a:picLocks noChangeAspect="1"/>
          </p:cNvPicPr>
          <p:nvPr/>
        </p:nvPicPr>
        <p:blipFill>
          <a:blip r:embed="rId2" cstate="print"/>
          <a:srcRect/>
          <a:stretch>
            <a:fillRect/>
          </a:stretch>
        </p:blipFill>
        <p:spPr bwMode="auto">
          <a:xfrm>
            <a:off x="12700" y="0"/>
            <a:ext cx="4575175" cy="6858000"/>
          </a:xfrm>
          <a:prstGeom prst="rect">
            <a:avLst/>
          </a:prstGeom>
          <a:noFill/>
          <a:ln w="9525">
            <a:noFill/>
            <a:miter lim="800000"/>
            <a:headEnd/>
            <a:tailEnd/>
          </a:ln>
        </p:spPr>
      </p:pic>
      <p:sp>
        <p:nvSpPr>
          <p:cNvPr id="5" name="矩形 4"/>
          <p:cNvSpPr/>
          <p:nvPr/>
        </p:nvSpPr>
        <p:spPr>
          <a:xfrm>
            <a:off x="4572000" y="1268760"/>
            <a:ext cx="4572000" cy="2554545"/>
          </a:xfrm>
          <a:prstGeom prst="rect">
            <a:avLst/>
          </a:prstGeom>
        </p:spPr>
        <p:txBody>
          <a:bodyPr>
            <a:spAutoFit/>
          </a:bodyPr>
          <a:lstStyle/>
          <a:p>
            <a:pPr algn="just">
              <a:defRPr/>
            </a:pPr>
            <a:r>
              <a:rPr lang="zh-CN" altLang="en-US" sz="2000" i="0" dirty="0">
                <a:latin typeface="+mn-ea"/>
                <a:ea typeface="+mn-ea"/>
              </a:rPr>
              <a:t>活动规则：法国国家足球队在</a:t>
            </a:r>
            <a:r>
              <a:rPr lang="en-US" altLang="zh-CN" sz="2000" i="0" dirty="0">
                <a:latin typeface="+mn-ea"/>
                <a:ea typeface="+mn-ea"/>
              </a:rPr>
              <a:t>2018</a:t>
            </a:r>
            <a:r>
              <a:rPr lang="zh-CN" altLang="en-US" sz="2000" i="0" dirty="0">
                <a:latin typeface="+mn-ea"/>
                <a:ea typeface="+mn-ea"/>
              </a:rPr>
              <a:t>年夺冠，在</a:t>
            </a:r>
            <a:r>
              <a:rPr lang="en-US" altLang="zh-CN" sz="2000" i="0" dirty="0">
                <a:latin typeface="+mn-ea"/>
                <a:ea typeface="+mn-ea"/>
              </a:rPr>
              <a:t>2018</a:t>
            </a:r>
            <a:r>
              <a:rPr lang="zh-CN" altLang="en-US" sz="2000" i="0" dirty="0">
                <a:latin typeface="+mn-ea"/>
                <a:ea typeface="+mn-ea"/>
              </a:rPr>
              <a:t>年</a:t>
            </a:r>
            <a:r>
              <a:rPr lang="en-US" altLang="zh-CN" sz="2000" i="0" dirty="0">
                <a:latin typeface="+mn-ea"/>
                <a:ea typeface="+mn-ea"/>
              </a:rPr>
              <a:t>6</a:t>
            </a:r>
            <a:r>
              <a:rPr lang="zh-CN" altLang="en-US" sz="2000" i="0" dirty="0">
                <a:latin typeface="+mn-ea"/>
                <a:ea typeface="+mn-ea"/>
              </a:rPr>
              <a:t>月</a:t>
            </a:r>
            <a:r>
              <a:rPr lang="en-US" altLang="zh-CN" sz="2000" i="0" dirty="0">
                <a:latin typeface="+mn-ea"/>
                <a:ea typeface="+mn-ea"/>
              </a:rPr>
              <a:t>1</a:t>
            </a:r>
            <a:r>
              <a:rPr lang="zh-CN" altLang="en-US" sz="2000" i="0" dirty="0">
                <a:latin typeface="+mn-ea"/>
                <a:ea typeface="+mn-ea"/>
              </a:rPr>
              <a:t>日</a:t>
            </a:r>
            <a:r>
              <a:rPr lang="en-US" altLang="zh-CN" sz="2000" i="0" dirty="0">
                <a:latin typeface="+mn-ea"/>
                <a:ea typeface="+mn-ea"/>
              </a:rPr>
              <a:t>-2018</a:t>
            </a:r>
            <a:r>
              <a:rPr lang="zh-CN" altLang="en-US" sz="2000" i="0" dirty="0">
                <a:latin typeface="+mn-ea"/>
                <a:ea typeface="+mn-ea"/>
              </a:rPr>
              <a:t>年</a:t>
            </a:r>
            <a:r>
              <a:rPr lang="en-US" altLang="zh-CN" sz="2000" i="0" dirty="0">
                <a:latin typeface="+mn-ea"/>
                <a:ea typeface="+mn-ea"/>
              </a:rPr>
              <a:t>6</a:t>
            </a:r>
            <a:r>
              <a:rPr lang="zh-CN" altLang="en-US" sz="2000" i="0" dirty="0">
                <a:latin typeface="+mn-ea"/>
                <a:ea typeface="+mn-ea"/>
              </a:rPr>
              <a:t>月</a:t>
            </a:r>
            <a:r>
              <a:rPr lang="en-US" altLang="zh-CN" sz="2000" i="0" dirty="0">
                <a:latin typeface="+mn-ea"/>
                <a:ea typeface="+mn-ea"/>
              </a:rPr>
              <a:t>30</a:t>
            </a:r>
            <a:r>
              <a:rPr lang="zh-CN" altLang="en-US" sz="2000" i="0" dirty="0">
                <a:latin typeface="+mn-ea"/>
                <a:ea typeface="+mn-ea"/>
              </a:rPr>
              <a:t>日期间，凡是购买华帝冠军套餐的用户，华帝将按所购“夺冠套餐”产品的发票金额退款。</a:t>
            </a:r>
          </a:p>
          <a:p>
            <a:pPr algn="just">
              <a:defRPr/>
            </a:pPr>
            <a:r>
              <a:rPr lang="zh-CN" altLang="en-US" sz="2000" i="0" dirty="0">
                <a:latin typeface="+mn-ea"/>
                <a:ea typeface="+mn-ea"/>
              </a:rPr>
              <a:t>活动亮点：全员可参与</a:t>
            </a:r>
            <a:r>
              <a:rPr lang="en-US" altLang="zh-CN" sz="2000" i="0" dirty="0">
                <a:latin typeface="+mn-ea"/>
                <a:ea typeface="+mn-ea"/>
              </a:rPr>
              <a:t>+</a:t>
            </a:r>
            <a:r>
              <a:rPr lang="zh-CN" altLang="en-US" sz="2000" i="0" dirty="0">
                <a:latin typeface="+mn-ea"/>
                <a:ea typeface="+mn-ea"/>
              </a:rPr>
              <a:t>赌球，容易操作，容易吸引顾客。</a:t>
            </a:r>
            <a:endParaRPr lang="en-US" altLang="zh-CN" sz="2000" i="0" dirty="0">
              <a:latin typeface="+mn-ea"/>
              <a:ea typeface="+mn-ea"/>
            </a:endParaRPr>
          </a:p>
          <a:p>
            <a:pPr algn="just">
              <a:defRPr/>
            </a:pPr>
            <a:r>
              <a:rPr lang="zh-CN" altLang="en-US" sz="2000" i="0" dirty="0">
                <a:latin typeface="+mn-ea"/>
                <a:ea typeface="+mn-ea"/>
              </a:rPr>
              <a:t>舆论效应</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3973815"/>
            <a:ext cx="3467100" cy="273367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71F6CC3-3BBD-4B34-8E91-8F30AF8541BF}" type="slidenum">
              <a:rPr lang="zh-CN" altLang="en-US" smtClean="0"/>
              <a:pPr/>
              <a:t>32</a:t>
            </a:fld>
            <a:endParaRPr lang="zh-CN" altLang="en-US" sz="1300"/>
          </a:p>
        </p:txBody>
      </p:sp>
      <p:sp>
        <p:nvSpPr>
          <p:cNvPr id="4" name="矩形 3"/>
          <p:cNvSpPr/>
          <p:nvPr/>
        </p:nvSpPr>
        <p:spPr>
          <a:xfrm>
            <a:off x="468313" y="1399926"/>
            <a:ext cx="8230952" cy="1323439"/>
          </a:xfrm>
          <a:prstGeom prst="rect">
            <a:avLst/>
          </a:prstGeom>
        </p:spPr>
        <p:txBody>
          <a:bodyPr wrap="square">
            <a:spAutoFit/>
          </a:bodyPr>
          <a:lstStyle/>
          <a:p>
            <a:pPr algn="just"/>
            <a:r>
              <a:rPr lang="en-US" altLang="zh-CN" sz="2000" i="0" dirty="0">
                <a:solidFill>
                  <a:srgbClr val="333333"/>
                </a:solidFill>
                <a:latin typeface="+mn-ea"/>
                <a:ea typeface="+mn-ea"/>
              </a:rPr>
              <a:t>2017</a:t>
            </a:r>
            <a:r>
              <a:rPr lang="zh-CN" altLang="en-US" sz="2000" i="0" dirty="0">
                <a:solidFill>
                  <a:srgbClr val="333333"/>
                </a:solidFill>
                <a:latin typeface="+mn-ea"/>
                <a:ea typeface="+mn-ea"/>
              </a:rPr>
              <a:t>年</a:t>
            </a:r>
            <a:r>
              <a:rPr lang="en-US" altLang="zh-CN" sz="2000" i="0" dirty="0">
                <a:solidFill>
                  <a:srgbClr val="333333"/>
                </a:solidFill>
                <a:latin typeface="+mn-ea"/>
                <a:ea typeface="+mn-ea"/>
              </a:rPr>
              <a:t>12</a:t>
            </a:r>
            <a:r>
              <a:rPr lang="zh-CN" altLang="en-US" sz="2000" i="0" dirty="0">
                <a:solidFill>
                  <a:srgbClr val="333333"/>
                </a:solidFill>
                <a:latin typeface="+mn-ea"/>
                <a:ea typeface="+mn-ea"/>
              </a:rPr>
              <a:t>月</a:t>
            </a:r>
            <a:r>
              <a:rPr lang="en-US" altLang="zh-CN" sz="2000" i="0" dirty="0">
                <a:solidFill>
                  <a:srgbClr val="333333"/>
                </a:solidFill>
                <a:latin typeface="+mn-ea"/>
                <a:ea typeface="+mn-ea"/>
              </a:rPr>
              <a:t>16</a:t>
            </a:r>
            <a:r>
              <a:rPr lang="zh-CN" altLang="en-US" sz="2000" i="0" dirty="0">
                <a:solidFill>
                  <a:srgbClr val="333333"/>
                </a:solidFill>
                <a:latin typeface="+mn-ea"/>
                <a:ea typeface="+mn-ea"/>
              </a:rPr>
              <a:t>日，蒙牛正式宣布成为</a:t>
            </a:r>
            <a:r>
              <a:rPr lang="en-US" altLang="zh-CN" sz="2000" i="0" dirty="0">
                <a:solidFill>
                  <a:srgbClr val="333333"/>
                </a:solidFill>
                <a:latin typeface="+mn-ea"/>
                <a:ea typeface="+mn-ea"/>
              </a:rPr>
              <a:t>2018</a:t>
            </a:r>
            <a:r>
              <a:rPr lang="zh-CN" altLang="en-US" sz="2000" i="0" dirty="0">
                <a:solidFill>
                  <a:srgbClr val="333333"/>
                </a:solidFill>
                <a:latin typeface="+mn-ea"/>
                <a:ea typeface="+mn-ea"/>
              </a:rPr>
              <a:t>俄罗斯世界杯全球官方赞助商，相关赞助费用达到了</a:t>
            </a:r>
            <a:r>
              <a:rPr lang="en-US" altLang="zh-CN" sz="2000" i="0" dirty="0">
                <a:solidFill>
                  <a:srgbClr val="333333"/>
                </a:solidFill>
                <a:latin typeface="+mn-ea"/>
                <a:ea typeface="+mn-ea"/>
              </a:rPr>
              <a:t>5000</a:t>
            </a:r>
            <a:r>
              <a:rPr lang="zh-CN" altLang="en-US" sz="2000" i="0" dirty="0">
                <a:solidFill>
                  <a:srgbClr val="333333"/>
                </a:solidFill>
                <a:latin typeface="+mn-ea"/>
                <a:ea typeface="+mn-ea"/>
              </a:rPr>
              <a:t>万美元，折合成人民币大约</a:t>
            </a:r>
            <a:r>
              <a:rPr lang="en-US" altLang="zh-CN" sz="2000" i="0" dirty="0">
                <a:solidFill>
                  <a:srgbClr val="333333"/>
                </a:solidFill>
                <a:latin typeface="+mn-ea"/>
                <a:ea typeface="+mn-ea"/>
              </a:rPr>
              <a:t>3.3</a:t>
            </a:r>
            <a:r>
              <a:rPr lang="zh-CN" altLang="en-US" sz="2000" i="0" dirty="0">
                <a:solidFill>
                  <a:srgbClr val="333333"/>
                </a:solidFill>
                <a:latin typeface="+mn-ea"/>
                <a:ea typeface="+mn-ea"/>
              </a:rPr>
              <a:t>亿元。</a:t>
            </a:r>
            <a:r>
              <a:rPr lang="zh-CN" altLang="en-US" sz="2000" i="0" dirty="0">
                <a:latin typeface="+mn-ea"/>
                <a:ea typeface="+mn-ea"/>
              </a:rPr>
              <a:t>蒙牛战略副总裁张邕透露，蒙牛未来在</a:t>
            </a:r>
            <a:r>
              <a:rPr lang="en-US" altLang="zh-CN" sz="2000" i="0" dirty="0">
                <a:latin typeface="+mn-ea"/>
                <a:ea typeface="+mn-ea"/>
              </a:rPr>
              <a:t>2018</a:t>
            </a:r>
            <a:r>
              <a:rPr lang="zh-CN" altLang="en-US" sz="2000" i="0" dirty="0">
                <a:latin typeface="+mn-ea"/>
                <a:ea typeface="+mn-ea"/>
              </a:rPr>
              <a:t>年俄罗斯世界杯的营销投入将达</a:t>
            </a:r>
            <a:r>
              <a:rPr lang="en-US" altLang="zh-CN" sz="2000" b="1" i="0" dirty="0">
                <a:solidFill>
                  <a:srgbClr val="FF0000"/>
                </a:solidFill>
                <a:latin typeface="+mn-ea"/>
                <a:ea typeface="+mn-ea"/>
              </a:rPr>
              <a:t>20</a:t>
            </a:r>
            <a:r>
              <a:rPr lang="zh-CN" altLang="en-US" sz="2000" b="1" i="0" dirty="0">
                <a:solidFill>
                  <a:srgbClr val="FF0000"/>
                </a:solidFill>
                <a:latin typeface="+mn-ea"/>
                <a:ea typeface="+mn-ea"/>
              </a:rPr>
              <a:t>亿元人民币</a:t>
            </a:r>
            <a:r>
              <a:rPr lang="zh-CN" altLang="en-US" sz="2000" i="0" dirty="0">
                <a:latin typeface="+mn-ea"/>
                <a:ea typeface="+mn-ea"/>
              </a:rPr>
              <a:t>。</a:t>
            </a:r>
            <a:endParaRPr lang="zh-CN" altLang="en-US" sz="2000" dirty="0">
              <a:latin typeface="+mn-ea"/>
              <a:ea typeface="+mn-ea"/>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4008" y="4602207"/>
            <a:ext cx="4391903" cy="1728192"/>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128" y="4682949"/>
            <a:ext cx="4242517" cy="1886672"/>
          </a:xfrm>
          <a:prstGeom prst="rect">
            <a:avLst/>
          </a:prstGeom>
        </p:spPr>
      </p:pic>
      <p:sp>
        <p:nvSpPr>
          <p:cNvPr id="8" name="矩形 7"/>
          <p:cNvSpPr/>
          <p:nvPr/>
        </p:nvSpPr>
        <p:spPr>
          <a:xfrm>
            <a:off x="468313" y="2806807"/>
            <a:ext cx="8230952" cy="1631216"/>
          </a:xfrm>
          <a:prstGeom prst="rect">
            <a:avLst/>
          </a:prstGeom>
        </p:spPr>
        <p:txBody>
          <a:bodyPr wrap="square">
            <a:spAutoFit/>
          </a:bodyPr>
          <a:lstStyle/>
          <a:p>
            <a:pPr algn="just"/>
            <a:r>
              <a:rPr lang="zh-CN" altLang="en-US" sz="2000" i="0" dirty="0">
                <a:solidFill>
                  <a:srgbClr val="27282D"/>
                </a:solidFill>
                <a:latin typeface="+mn-ea"/>
                <a:ea typeface="+mn-ea"/>
              </a:rPr>
              <a:t>据华帝公司</a:t>
            </a:r>
            <a:r>
              <a:rPr lang="en-US" altLang="zh-CN" sz="2000" i="0" dirty="0">
                <a:solidFill>
                  <a:srgbClr val="27282D"/>
                </a:solidFill>
                <a:latin typeface="+mn-ea"/>
                <a:ea typeface="+mn-ea"/>
              </a:rPr>
              <a:t>7</a:t>
            </a:r>
            <a:r>
              <a:rPr lang="zh-CN" altLang="en-US" sz="2000" i="0" dirty="0">
                <a:solidFill>
                  <a:srgbClr val="27282D"/>
                </a:solidFill>
                <a:latin typeface="+mn-ea"/>
                <a:ea typeface="+mn-ea"/>
              </a:rPr>
              <a:t>月</a:t>
            </a:r>
            <a:r>
              <a:rPr lang="en-US" altLang="zh-CN" sz="2000" i="0" dirty="0">
                <a:solidFill>
                  <a:srgbClr val="27282D"/>
                </a:solidFill>
                <a:latin typeface="+mn-ea"/>
                <a:ea typeface="+mn-ea"/>
              </a:rPr>
              <a:t>4</a:t>
            </a:r>
            <a:r>
              <a:rPr lang="zh-CN" altLang="en-US" sz="2000" i="0" dirty="0">
                <a:solidFill>
                  <a:srgbClr val="27282D"/>
                </a:solidFill>
                <a:latin typeface="+mn-ea"/>
                <a:ea typeface="+mn-ea"/>
              </a:rPr>
              <a:t>日披露的公告，退款责任将由销售区域经销商和公司总部共同承担，活动期间指定商品的零售额总计约</a:t>
            </a:r>
            <a:r>
              <a:rPr lang="en-US" altLang="zh-CN" sz="2000" i="0" dirty="0">
                <a:solidFill>
                  <a:srgbClr val="27282D"/>
                </a:solidFill>
                <a:latin typeface="+mn-ea"/>
                <a:ea typeface="+mn-ea"/>
              </a:rPr>
              <a:t>7900</a:t>
            </a:r>
            <a:r>
              <a:rPr lang="zh-CN" altLang="en-US" sz="2000" i="0" dirty="0">
                <a:solidFill>
                  <a:srgbClr val="27282D"/>
                </a:solidFill>
                <a:latin typeface="+mn-ea"/>
                <a:ea typeface="+mn-ea"/>
              </a:rPr>
              <a:t>万元。如实际发生退款，经销商需承担的成本只是“夺冠套餐”的进货成本和部分促销费用，该笔费用将低于</a:t>
            </a:r>
            <a:r>
              <a:rPr lang="en-US" altLang="zh-CN" sz="2000" i="0" dirty="0">
                <a:solidFill>
                  <a:srgbClr val="27282D"/>
                </a:solidFill>
                <a:latin typeface="+mn-ea"/>
                <a:ea typeface="+mn-ea"/>
              </a:rPr>
              <a:t>5000</a:t>
            </a:r>
            <a:r>
              <a:rPr lang="zh-CN" altLang="en-US" sz="2000" i="0" dirty="0">
                <a:solidFill>
                  <a:srgbClr val="27282D"/>
                </a:solidFill>
                <a:latin typeface="+mn-ea"/>
                <a:ea typeface="+mn-ea"/>
              </a:rPr>
              <a:t>万元；公司总部需承担的部分则低于</a:t>
            </a:r>
            <a:r>
              <a:rPr lang="en-US" altLang="zh-CN" sz="2000" b="1" i="0" dirty="0">
                <a:solidFill>
                  <a:srgbClr val="FF0000"/>
                </a:solidFill>
                <a:latin typeface="+mn-ea"/>
                <a:ea typeface="+mn-ea"/>
              </a:rPr>
              <a:t>2900</a:t>
            </a:r>
            <a:r>
              <a:rPr lang="zh-CN" altLang="en-US" sz="2000" b="1" i="0" dirty="0">
                <a:solidFill>
                  <a:srgbClr val="FF0000"/>
                </a:solidFill>
                <a:latin typeface="+mn-ea"/>
                <a:ea typeface="+mn-ea"/>
              </a:rPr>
              <a:t>万</a:t>
            </a:r>
            <a:r>
              <a:rPr lang="zh-CN" altLang="en-US" sz="2000" i="0" dirty="0">
                <a:solidFill>
                  <a:srgbClr val="27282D"/>
                </a:solidFill>
                <a:latin typeface="+mn-ea"/>
                <a:ea typeface="+mn-ea"/>
              </a:rPr>
              <a:t>元。</a:t>
            </a:r>
            <a:endParaRPr lang="zh-CN" altLang="en-US" sz="2000" dirty="0">
              <a:latin typeface="+mn-ea"/>
              <a:ea typeface="+mn-ea"/>
            </a:endParaRPr>
          </a:p>
        </p:txBody>
      </p:sp>
    </p:spTree>
    <p:extLst>
      <p:ext uri="{BB962C8B-B14F-4D97-AF65-F5344CB8AC3E}">
        <p14:creationId xmlns:p14="http://schemas.microsoft.com/office/powerpoint/2010/main" val="341247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a:spLocks noChangeArrowheads="1"/>
          </p:cNvSpPr>
          <p:nvPr/>
        </p:nvSpPr>
        <p:spPr bwMode="auto">
          <a:xfrm>
            <a:off x="3132138" y="1573213"/>
            <a:ext cx="5545137"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 typeface="Arial" panose="020B0604020202020204" pitchFamily="34" charset="0"/>
              <a:buNone/>
              <a:defRPr/>
            </a:pPr>
            <a:r>
              <a:rPr lang="zh-CN" altLang="en-US" sz="2800" b="1" i="0" dirty="0">
                <a:solidFill>
                  <a:srgbClr val="000000"/>
                </a:solidFill>
                <a:latin typeface="+mn-lt"/>
                <a:ea typeface="+mn-ea"/>
                <a:cs typeface="+mn-ea"/>
                <a:sym typeface="+mn-lt"/>
              </a:rPr>
              <a:t>风险分析：</a:t>
            </a:r>
            <a:r>
              <a:rPr lang="zh-CN" altLang="en-US" sz="2800" i="0" dirty="0">
                <a:latin typeface="+mn-lt"/>
                <a:ea typeface="+mn-ea"/>
                <a:cs typeface="+mn-ea"/>
                <a:sym typeface="+mn-lt"/>
              </a:rPr>
              <a:t>创业风险主要有</a:t>
            </a:r>
            <a:endParaRPr lang="en-US" altLang="zh-CN" sz="2800" i="0" dirty="0">
              <a:latin typeface="+mn-lt"/>
              <a:ea typeface="+mn-ea"/>
              <a:cs typeface="+mn-ea"/>
              <a:sym typeface="+mn-lt"/>
            </a:endParaRPr>
          </a:p>
          <a:p>
            <a:pPr>
              <a:spcBef>
                <a:spcPct val="0"/>
              </a:spcBef>
              <a:buClrTx/>
              <a:buFontTx/>
              <a:buNone/>
              <a:defRPr/>
            </a:pPr>
            <a:r>
              <a:rPr lang="en-US" altLang="zh-CN" sz="2800" i="0" dirty="0">
                <a:latin typeface="+mn-lt"/>
                <a:ea typeface="+mn-ea"/>
                <a:cs typeface="+mn-ea"/>
                <a:sym typeface="+mn-lt"/>
              </a:rPr>
              <a:t>7.1  </a:t>
            </a:r>
            <a:r>
              <a:rPr lang="zh-CN" altLang="zh-CN" sz="2800" i="0" dirty="0">
                <a:latin typeface="+mn-lt"/>
                <a:ea typeface="+mn-ea"/>
                <a:cs typeface="+mn-ea"/>
                <a:sym typeface="+mn-lt"/>
              </a:rPr>
              <a:t>技术风险</a:t>
            </a:r>
          </a:p>
          <a:p>
            <a:pPr>
              <a:spcBef>
                <a:spcPct val="0"/>
              </a:spcBef>
              <a:buClrTx/>
              <a:buFontTx/>
              <a:buNone/>
              <a:defRPr/>
            </a:pPr>
            <a:r>
              <a:rPr lang="en-US" altLang="zh-CN" sz="2800" i="0" dirty="0">
                <a:latin typeface="+mn-lt"/>
                <a:ea typeface="+mn-ea"/>
                <a:cs typeface="+mn-ea"/>
                <a:sym typeface="+mn-lt"/>
              </a:rPr>
              <a:t>7.2  </a:t>
            </a:r>
            <a:r>
              <a:rPr lang="zh-CN" altLang="zh-CN" sz="2800" i="0" dirty="0">
                <a:latin typeface="+mn-lt"/>
                <a:ea typeface="+mn-ea"/>
                <a:cs typeface="+mn-ea"/>
                <a:sym typeface="+mn-lt"/>
              </a:rPr>
              <a:t>市场风险</a:t>
            </a:r>
          </a:p>
          <a:p>
            <a:pPr>
              <a:spcBef>
                <a:spcPct val="0"/>
              </a:spcBef>
              <a:buClrTx/>
              <a:buFontTx/>
              <a:buNone/>
              <a:defRPr/>
            </a:pPr>
            <a:r>
              <a:rPr lang="en-US" altLang="zh-CN" sz="2800" i="0" dirty="0">
                <a:latin typeface="+mn-lt"/>
                <a:ea typeface="+mn-ea"/>
                <a:cs typeface="+mn-ea"/>
                <a:sym typeface="+mn-lt"/>
              </a:rPr>
              <a:t>7.3  </a:t>
            </a:r>
            <a:r>
              <a:rPr lang="zh-CN" altLang="zh-CN" sz="2800" i="0" dirty="0">
                <a:latin typeface="+mn-lt"/>
                <a:ea typeface="+mn-ea"/>
                <a:cs typeface="+mn-ea"/>
                <a:sym typeface="+mn-lt"/>
              </a:rPr>
              <a:t>管理风险</a:t>
            </a:r>
          </a:p>
          <a:p>
            <a:pPr>
              <a:spcBef>
                <a:spcPct val="0"/>
              </a:spcBef>
              <a:buClrTx/>
              <a:buFontTx/>
              <a:buNone/>
              <a:defRPr/>
            </a:pPr>
            <a:r>
              <a:rPr lang="en-US" altLang="zh-CN" sz="2800" i="0" dirty="0">
                <a:latin typeface="+mn-lt"/>
                <a:ea typeface="+mn-ea"/>
                <a:cs typeface="+mn-ea"/>
                <a:sym typeface="+mn-lt"/>
              </a:rPr>
              <a:t>7.4  </a:t>
            </a:r>
            <a:r>
              <a:rPr lang="zh-CN" altLang="zh-CN" sz="2800" i="0" dirty="0">
                <a:latin typeface="+mn-lt"/>
                <a:ea typeface="+mn-ea"/>
                <a:cs typeface="+mn-ea"/>
                <a:sym typeface="+mn-lt"/>
              </a:rPr>
              <a:t>财务风险</a:t>
            </a:r>
          </a:p>
          <a:p>
            <a:pPr>
              <a:spcBef>
                <a:spcPct val="0"/>
              </a:spcBef>
              <a:buClrTx/>
              <a:buFontTx/>
              <a:buNone/>
              <a:defRPr/>
            </a:pPr>
            <a:r>
              <a:rPr lang="en-US" altLang="zh-CN" sz="2800" i="0" dirty="0">
                <a:latin typeface="+mn-lt"/>
                <a:ea typeface="+mn-ea"/>
                <a:cs typeface="+mn-ea"/>
                <a:sym typeface="+mn-lt"/>
              </a:rPr>
              <a:t>7.5  </a:t>
            </a:r>
            <a:r>
              <a:rPr lang="zh-CN" altLang="zh-CN" sz="2800" i="0" dirty="0">
                <a:latin typeface="+mn-lt"/>
                <a:ea typeface="+mn-ea"/>
                <a:cs typeface="+mn-ea"/>
                <a:sym typeface="+mn-lt"/>
              </a:rPr>
              <a:t>资源风险</a:t>
            </a:r>
          </a:p>
          <a:p>
            <a:pPr eaLnBrk="1" hangingPunct="1">
              <a:spcBef>
                <a:spcPct val="0"/>
              </a:spcBef>
              <a:buClrTx/>
              <a:buFontTx/>
              <a:buNone/>
              <a:defRPr/>
            </a:pPr>
            <a:r>
              <a:rPr lang="zh-CN" altLang="en-US" sz="2800" b="1" i="0" dirty="0">
                <a:solidFill>
                  <a:srgbClr val="FF0000"/>
                </a:solidFill>
                <a:latin typeface="+mn-lt"/>
                <a:ea typeface="+mn-ea"/>
                <a:cs typeface="+mn-ea"/>
                <a:sym typeface="+mn-lt"/>
              </a:rPr>
              <a:t>注意每项要有应对措施</a:t>
            </a:r>
            <a:r>
              <a:rPr lang="zh-CN" altLang="en-US" sz="2800" i="0" dirty="0">
                <a:solidFill>
                  <a:srgbClr val="FF0000"/>
                </a:solidFill>
                <a:latin typeface="+mn-lt"/>
                <a:ea typeface="+mn-ea"/>
                <a:cs typeface="+mn-ea"/>
                <a:sym typeface="+mn-lt"/>
              </a:rPr>
              <a:t>。</a:t>
            </a:r>
          </a:p>
        </p:txBody>
      </p:sp>
      <p:sp>
        <p:nvSpPr>
          <p:cNvPr id="76803" name="矩形 10"/>
          <p:cNvSpPr>
            <a:spLocks noChangeArrowheads="1"/>
          </p:cNvSpPr>
          <p:nvPr/>
        </p:nvSpPr>
        <p:spPr bwMode="auto">
          <a:xfrm>
            <a:off x="960576" y="333375"/>
            <a:ext cx="38779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buClrTx/>
              <a:buFontTx/>
              <a:buNone/>
              <a:defRPr/>
            </a:pPr>
            <a:r>
              <a:rPr lang="zh-CN" altLang="en-US" sz="3200" b="1" i="0" dirty="0">
                <a:solidFill>
                  <a:schemeClr val="bg1"/>
                </a:solidFill>
                <a:latin typeface="+mn-lt"/>
                <a:ea typeface="+mn-ea"/>
                <a:cs typeface="+mn-ea"/>
                <a:sym typeface="+mn-lt"/>
              </a:rPr>
              <a:t>二、撰写创业计划书</a:t>
            </a:r>
          </a:p>
        </p:txBody>
      </p:sp>
      <p:sp>
        <p:nvSpPr>
          <p:cNvPr id="76804" name="矩形 7"/>
          <p:cNvSpPr>
            <a:spLocks noChangeArrowheads="1"/>
          </p:cNvSpPr>
          <p:nvPr/>
        </p:nvSpPr>
        <p:spPr bwMode="auto">
          <a:xfrm>
            <a:off x="176213" y="1573213"/>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defRPr/>
            </a:pPr>
            <a:r>
              <a:rPr lang="zh-CN" altLang="en-US" sz="2400" i="0" dirty="0">
                <a:solidFill>
                  <a:srgbClr val="000000"/>
                </a:solidFill>
                <a:latin typeface="+mn-lt"/>
                <a:ea typeface="+mn-ea"/>
                <a:cs typeface="+mn-ea"/>
                <a:sym typeface="+mn-lt"/>
              </a:rPr>
              <a:t>（二）主要内容</a:t>
            </a:r>
          </a:p>
        </p:txBody>
      </p:sp>
      <p:sp>
        <p:nvSpPr>
          <p:cNvPr id="76805" name="矩形 1"/>
          <p:cNvSpPr>
            <a:spLocks noChangeArrowheads="1"/>
          </p:cNvSpPr>
          <p:nvPr/>
        </p:nvSpPr>
        <p:spPr bwMode="auto">
          <a:xfrm>
            <a:off x="182563" y="2035175"/>
            <a:ext cx="45720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defRPr/>
            </a:pPr>
            <a:r>
              <a:rPr lang="zh-CN" altLang="en-US" i="0" dirty="0">
                <a:solidFill>
                  <a:srgbClr val="FF0000"/>
                </a:solidFill>
                <a:latin typeface="+mn-lt"/>
                <a:ea typeface="+mn-ea"/>
                <a:cs typeface="+mn-ea"/>
                <a:sym typeface="+mn-lt"/>
              </a:rPr>
              <a:t>一、摘要</a:t>
            </a:r>
          </a:p>
          <a:p>
            <a:pPr eaLnBrk="1" hangingPunct="1">
              <a:spcBef>
                <a:spcPct val="0"/>
              </a:spcBef>
              <a:buClrTx/>
              <a:buFontTx/>
              <a:buNone/>
              <a:defRPr/>
            </a:pPr>
            <a:r>
              <a:rPr lang="zh-CN" altLang="en-US" i="0" dirty="0">
                <a:solidFill>
                  <a:srgbClr val="000000"/>
                </a:solidFill>
                <a:latin typeface="+mn-lt"/>
                <a:ea typeface="+mn-ea"/>
                <a:cs typeface="+mn-ea"/>
                <a:sym typeface="+mn-lt"/>
              </a:rPr>
              <a:t>二、项目概况</a:t>
            </a:r>
          </a:p>
          <a:p>
            <a:pPr eaLnBrk="1" hangingPunct="1">
              <a:spcBef>
                <a:spcPct val="0"/>
              </a:spcBef>
              <a:buClrTx/>
              <a:buFontTx/>
              <a:buNone/>
              <a:defRPr/>
            </a:pPr>
            <a:r>
              <a:rPr lang="zh-CN" altLang="en-US" i="0" dirty="0">
                <a:solidFill>
                  <a:srgbClr val="FF0000"/>
                </a:solidFill>
                <a:latin typeface="+mn-lt"/>
                <a:ea typeface="+mn-ea"/>
                <a:cs typeface="+mn-ea"/>
                <a:sym typeface="+mn-lt"/>
              </a:rPr>
              <a:t>三、产品和服务</a:t>
            </a:r>
          </a:p>
          <a:p>
            <a:pPr eaLnBrk="1" hangingPunct="1">
              <a:spcBef>
                <a:spcPct val="0"/>
              </a:spcBef>
              <a:buClrTx/>
              <a:buFontTx/>
              <a:buNone/>
              <a:defRPr/>
            </a:pPr>
            <a:r>
              <a:rPr lang="zh-CN" altLang="en-US" i="0" dirty="0">
                <a:solidFill>
                  <a:srgbClr val="000000"/>
                </a:solidFill>
                <a:latin typeface="+mn-lt"/>
                <a:ea typeface="+mn-ea"/>
                <a:cs typeface="+mn-ea"/>
                <a:sym typeface="+mn-lt"/>
              </a:rPr>
              <a:t>四、管理与组织结构</a:t>
            </a:r>
          </a:p>
          <a:p>
            <a:pPr eaLnBrk="1" hangingPunct="1">
              <a:spcBef>
                <a:spcPct val="0"/>
              </a:spcBef>
              <a:buClrTx/>
              <a:buFontTx/>
              <a:buNone/>
              <a:defRPr/>
            </a:pPr>
            <a:r>
              <a:rPr lang="zh-CN" altLang="en-US" i="0" dirty="0">
                <a:solidFill>
                  <a:srgbClr val="000000"/>
                </a:solidFill>
                <a:latin typeface="+mn-lt"/>
                <a:ea typeface="+mn-ea"/>
                <a:cs typeface="+mn-ea"/>
                <a:sym typeface="+mn-lt"/>
              </a:rPr>
              <a:t>五、竞争分析</a:t>
            </a:r>
          </a:p>
          <a:p>
            <a:pPr eaLnBrk="1" hangingPunct="1">
              <a:spcBef>
                <a:spcPct val="0"/>
              </a:spcBef>
              <a:buClrTx/>
              <a:buFontTx/>
              <a:buNone/>
              <a:defRPr/>
            </a:pPr>
            <a:r>
              <a:rPr lang="zh-CN" altLang="en-US" i="0" dirty="0">
                <a:solidFill>
                  <a:srgbClr val="000000"/>
                </a:solidFill>
                <a:latin typeface="+mn-lt"/>
                <a:ea typeface="+mn-ea"/>
                <a:cs typeface="+mn-ea"/>
                <a:sym typeface="+mn-lt"/>
              </a:rPr>
              <a:t>六、市场营销</a:t>
            </a:r>
          </a:p>
          <a:p>
            <a:pPr eaLnBrk="1" hangingPunct="1">
              <a:spcBef>
                <a:spcPct val="0"/>
              </a:spcBef>
              <a:buClrTx/>
              <a:buFontTx/>
              <a:buNone/>
              <a:defRPr/>
            </a:pPr>
            <a:r>
              <a:rPr lang="zh-CN" altLang="en-US" b="1" i="0" dirty="0">
                <a:solidFill>
                  <a:srgbClr val="000000"/>
                </a:solidFill>
                <a:latin typeface="+mn-lt"/>
                <a:ea typeface="+mn-ea"/>
                <a:cs typeface="+mn-ea"/>
                <a:sym typeface="+mn-lt"/>
              </a:rPr>
              <a:t>七、风险分析</a:t>
            </a:r>
          </a:p>
          <a:p>
            <a:pPr eaLnBrk="1" hangingPunct="1">
              <a:spcBef>
                <a:spcPct val="0"/>
              </a:spcBef>
              <a:buClrTx/>
              <a:buFontTx/>
              <a:buNone/>
              <a:defRPr/>
            </a:pPr>
            <a:r>
              <a:rPr lang="zh-CN" altLang="en-US" i="0" dirty="0">
                <a:solidFill>
                  <a:srgbClr val="FF0000"/>
                </a:solidFill>
                <a:latin typeface="+mn-lt"/>
                <a:ea typeface="+mn-ea"/>
                <a:cs typeface="+mn-ea"/>
                <a:sym typeface="+mn-lt"/>
              </a:rPr>
              <a:t>八、财务与融资</a:t>
            </a:r>
          </a:p>
          <a:p>
            <a:pPr eaLnBrk="1" hangingPunct="1">
              <a:spcBef>
                <a:spcPct val="0"/>
              </a:spcBef>
              <a:buClrTx/>
              <a:buFontTx/>
              <a:buNone/>
              <a:defRPr/>
            </a:pPr>
            <a:r>
              <a:rPr lang="zh-CN" altLang="en-US" i="0" dirty="0">
                <a:solidFill>
                  <a:srgbClr val="000000"/>
                </a:solidFill>
                <a:latin typeface="+mn-lt"/>
                <a:ea typeface="+mn-ea"/>
                <a:cs typeface="+mn-ea"/>
                <a:sym typeface="+mn-lt"/>
              </a:rPr>
              <a:t>九、附件</a:t>
            </a:r>
          </a:p>
        </p:txBody>
      </p:sp>
      <p:sp>
        <p:nvSpPr>
          <p:cNvPr id="76806" name="矩形 1"/>
          <p:cNvSpPr>
            <a:spLocks noChangeArrowheads="1"/>
          </p:cNvSpPr>
          <p:nvPr/>
        </p:nvSpPr>
        <p:spPr bwMode="auto">
          <a:xfrm>
            <a:off x="12700" y="5517232"/>
            <a:ext cx="91313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buClrTx/>
              <a:buFontTx/>
              <a:buNone/>
              <a:defRPr/>
            </a:pPr>
            <a:r>
              <a:rPr lang="zh-CN" altLang="en-US" i="0" dirty="0">
                <a:latin typeface="+mn-lt"/>
                <a:ea typeface="+mn-ea"/>
                <a:cs typeface="+mn-ea"/>
                <a:sym typeface="+mn-lt"/>
              </a:rPr>
              <a:t>创业企业失败率高达</a:t>
            </a:r>
            <a:r>
              <a:rPr lang="en-US" altLang="zh-CN" i="0" dirty="0">
                <a:latin typeface="+mn-lt"/>
                <a:ea typeface="+mn-ea"/>
                <a:cs typeface="+mn-ea"/>
                <a:sym typeface="+mn-lt"/>
              </a:rPr>
              <a:t>70%</a:t>
            </a:r>
            <a:r>
              <a:rPr lang="zh-CN" altLang="en-US" i="0" dirty="0">
                <a:latin typeface="+mn-lt"/>
                <a:ea typeface="+mn-ea"/>
                <a:cs typeface="+mn-ea"/>
                <a:sym typeface="+mn-lt"/>
              </a:rPr>
              <a:t>以上，而大学生创业失败率有</a:t>
            </a:r>
            <a:r>
              <a:rPr lang="en-US" altLang="zh-CN" i="0" dirty="0">
                <a:latin typeface="+mn-lt"/>
                <a:ea typeface="+mn-ea"/>
                <a:cs typeface="+mn-ea"/>
                <a:sym typeface="+mn-lt"/>
              </a:rPr>
              <a:t>96%</a:t>
            </a:r>
            <a:r>
              <a:rPr lang="zh-CN" altLang="en-US" i="0" dirty="0">
                <a:latin typeface="+mn-lt"/>
                <a:ea typeface="+mn-ea"/>
                <a:cs typeface="+mn-ea"/>
                <a:sym typeface="+mn-lt"/>
              </a:rPr>
              <a:t>，远高于一般企业。</a:t>
            </a:r>
            <a:endParaRPr lang="en-US" altLang="zh-CN" i="0" dirty="0">
              <a:latin typeface="+mn-lt"/>
              <a:ea typeface="+mn-ea"/>
              <a:cs typeface="+mn-ea"/>
              <a:sym typeface="+mn-lt"/>
            </a:endParaRPr>
          </a:p>
          <a:p>
            <a:pPr algn="ctr">
              <a:spcBef>
                <a:spcPct val="0"/>
              </a:spcBef>
              <a:buClrTx/>
              <a:buFontTx/>
              <a:buNone/>
              <a:defRPr/>
            </a:pPr>
            <a:r>
              <a:rPr lang="en-US" altLang="zh-CN" i="0" dirty="0">
                <a:latin typeface="+mn-lt"/>
                <a:ea typeface="+mn-ea"/>
                <a:cs typeface="+mn-ea"/>
                <a:sym typeface="+mn-lt"/>
              </a:rPr>
              <a:t>4%</a:t>
            </a:r>
            <a:r>
              <a:rPr lang="zh-CN" altLang="en-US" i="0" dirty="0">
                <a:latin typeface="+mn-lt"/>
                <a:ea typeface="+mn-ea"/>
                <a:cs typeface="+mn-ea"/>
                <a:sym typeface="+mn-lt"/>
              </a:rPr>
              <a:t>成功率是不断试错的过程。</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xit" presetSubtype="0" fill="hold" nodeType="clickEffect">
                                  <p:stCondLst>
                                    <p:cond delay="0"/>
                                  </p:stCondLst>
                                  <p:childTnLst>
                                    <p:animEffect transition="out" filter="fade">
                                      <p:cBhvr>
                                        <p:cTn id="10" dur="500"/>
                                        <p:tgtEl>
                                          <p:spTgt spid="17"/>
                                        </p:tgtEl>
                                      </p:cBhvr>
                                    </p:animEffect>
                                    <p:set>
                                      <p:cBhvr>
                                        <p:cTn id="11"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a:spLocks noChangeArrowheads="1"/>
          </p:cNvSpPr>
          <p:nvPr/>
        </p:nvSpPr>
        <p:spPr bwMode="auto">
          <a:xfrm>
            <a:off x="2617788" y="1376363"/>
            <a:ext cx="6323012" cy="444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buFont typeface="Arial" panose="020B0604020202020204" pitchFamily="34" charset="0"/>
              <a:buNone/>
              <a:defRPr/>
            </a:pPr>
            <a:r>
              <a:rPr lang="en-US" altLang="zh-CN" sz="2400" b="1" i="0" dirty="0">
                <a:latin typeface="+mn-ea"/>
                <a:ea typeface="+mn-ea"/>
                <a:cs typeface="+mn-ea"/>
                <a:sym typeface="+mn-lt"/>
              </a:rPr>
              <a:t>8.1</a:t>
            </a:r>
            <a:r>
              <a:rPr lang="en-US" altLang="zh-CN" sz="2400" b="1" dirty="0">
                <a:latin typeface="+mn-ea"/>
                <a:ea typeface="+mn-ea"/>
                <a:cs typeface="+mn-ea"/>
                <a:sym typeface="+mn-lt"/>
              </a:rPr>
              <a:t> </a:t>
            </a:r>
            <a:r>
              <a:rPr lang="zh-CN" altLang="en-US" sz="2400" b="1" i="0" dirty="0">
                <a:solidFill>
                  <a:srgbClr val="080808"/>
                </a:solidFill>
                <a:latin typeface="+mn-ea"/>
                <a:ea typeface="+mn-ea"/>
                <a:cs typeface="+mn-ea"/>
                <a:sym typeface="+mn-lt"/>
              </a:rPr>
              <a:t>财务预测：</a:t>
            </a:r>
            <a:r>
              <a:rPr lang="zh-CN" altLang="en-US" i="0" dirty="0">
                <a:latin typeface="+mn-ea"/>
                <a:ea typeface="+mn-ea"/>
                <a:cs typeface="+mn-ea"/>
                <a:sym typeface="+mn-lt"/>
              </a:rPr>
              <a:t>（销售收入、成本费用、薪金水平、固定资产、明细表）以及资产负债表和利润及分配明细表、现金流量表。</a:t>
            </a:r>
            <a:endParaRPr lang="en-US" altLang="zh-CN" i="0" dirty="0">
              <a:latin typeface="+mn-ea"/>
              <a:ea typeface="+mn-ea"/>
              <a:cs typeface="+mn-ea"/>
              <a:sym typeface="+mn-lt"/>
            </a:endParaRPr>
          </a:p>
          <a:p>
            <a:pPr eaLnBrk="1" hangingPunct="1">
              <a:buFont typeface="Arial" panose="020B0604020202020204" pitchFamily="34" charset="0"/>
              <a:buNone/>
              <a:defRPr/>
            </a:pPr>
            <a:r>
              <a:rPr lang="en-US" altLang="zh-CN" sz="2400" b="1" dirty="0">
                <a:latin typeface="+mn-ea"/>
                <a:ea typeface="+mn-ea"/>
                <a:cs typeface="+mn-ea"/>
                <a:sym typeface="+mn-lt"/>
              </a:rPr>
              <a:t>8.2 </a:t>
            </a:r>
            <a:r>
              <a:rPr lang="zh-CN" altLang="en-US" sz="2400" b="1" dirty="0">
                <a:latin typeface="+mn-ea"/>
                <a:ea typeface="+mn-ea"/>
                <a:cs typeface="+mn-ea"/>
                <a:sym typeface="+mn-lt"/>
              </a:rPr>
              <a:t>财务指标分析：</a:t>
            </a:r>
            <a:r>
              <a:rPr lang="zh-CN" altLang="en-US" sz="1800" dirty="0">
                <a:latin typeface="+mn-ea"/>
                <a:ea typeface="+mn-ea"/>
                <a:cs typeface="+mn-ea"/>
                <a:sym typeface="+mn-lt"/>
              </a:rPr>
              <a:t>（反映财务盈利能力的指标、财务内部收益率、投资回报期、财务净现值、投资利润率、投资利税率、资本金利润率以及不确定性分析、盈亏平衡分析、敏感性分析）等。</a:t>
            </a:r>
            <a:endParaRPr lang="en-US" altLang="zh-CN" sz="1800" b="1" dirty="0">
              <a:solidFill>
                <a:srgbClr val="FF0000"/>
              </a:solidFill>
              <a:latin typeface="+mn-ea"/>
              <a:ea typeface="+mn-ea"/>
              <a:cs typeface="+mn-ea"/>
              <a:sym typeface="+mn-lt"/>
            </a:endParaRPr>
          </a:p>
          <a:p>
            <a:pPr algn="just" eaLnBrk="1" hangingPunct="1">
              <a:spcBef>
                <a:spcPct val="0"/>
              </a:spcBef>
              <a:buClrTx/>
              <a:buFont typeface="Arial" panose="020B0604020202020204" pitchFamily="34" charset="0"/>
              <a:buNone/>
              <a:defRPr/>
            </a:pPr>
            <a:r>
              <a:rPr lang="en-US" altLang="zh-CN" sz="2400" b="1" i="0" dirty="0">
                <a:latin typeface="+mn-ea"/>
                <a:ea typeface="+mn-ea"/>
                <a:cs typeface="+mn-ea"/>
                <a:sym typeface="+mn-lt"/>
              </a:rPr>
              <a:t>8.3 </a:t>
            </a:r>
            <a:r>
              <a:rPr lang="zh-CN" altLang="en-US" sz="2400" b="1" i="0" dirty="0">
                <a:latin typeface="+mn-ea"/>
                <a:ea typeface="+mn-ea"/>
                <a:cs typeface="+mn-ea"/>
                <a:sym typeface="+mn-lt"/>
              </a:rPr>
              <a:t>财务规划：</a:t>
            </a:r>
            <a:endParaRPr lang="en-US" altLang="zh-CN" sz="2400" b="1" i="0" dirty="0">
              <a:solidFill>
                <a:srgbClr val="000000"/>
              </a:solidFill>
              <a:latin typeface="+mn-ea"/>
              <a:ea typeface="+mn-ea"/>
              <a:cs typeface="+mn-ea"/>
              <a:sym typeface="+mn-lt"/>
            </a:endParaRPr>
          </a:p>
          <a:p>
            <a:pPr algn="just" eaLnBrk="1" hangingPunct="1">
              <a:spcBef>
                <a:spcPct val="0"/>
              </a:spcBef>
              <a:buClrTx/>
              <a:buFont typeface="Arial" panose="020B0604020202020204" pitchFamily="34" charset="0"/>
              <a:buNone/>
              <a:defRPr/>
            </a:pPr>
            <a:r>
              <a:rPr lang="en-US" altLang="zh-CN" sz="2400" i="0" dirty="0">
                <a:solidFill>
                  <a:srgbClr val="000000"/>
                </a:solidFill>
                <a:latin typeface="+mn-ea"/>
                <a:ea typeface="+mn-ea"/>
                <a:cs typeface="+mn-ea"/>
                <a:sym typeface="+mn-lt"/>
              </a:rPr>
              <a:t>1</a:t>
            </a:r>
            <a:r>
              <a:rPr lang="zh-CN" altLang="en-US" sz="2400" i="0" dirty="0">
                <a:solidFill>
                  <a:srgbClr val="000000"/>
                </a:solidFill>
                <a:latin typeface="+mn-ea"/>
                <a:ea typeface="+mn-ea"/>
                <a:cs typeface="+mn-ea"/>
                <a:sym typeface="+mn-lt"/>
              </a:rPr>
              <a:t>、融资计划</a:t>
            </a:r>
            <a:r>
              <a:rPr lang="zh-CN" altLang="en-US" i="0" dirty="0">
                <a:solidFill>
                  <a:srgbClr val="000000"/>
                </a:solidFill>
                <a:latin typeface="+mn-ea"/>
                <a:ea typeface="+mn-ea"/>
                <a:cs typeface="+mn-ea"/>
                <a:sym typeface="+mn-lt"/>
              </a:rPr>
              <a:t>（包括资金总需求、融资金额、融资方式）</a:t>
            </a:r>
            <a:endParaRPr lang="en-US" altLang="zh-CN" i="0" dirty="0">
              <a:solidFill>
                <a:srgbClr val="000000"/>
              </a:solidFill>
              <a:latin typeface="+mn-ea"/>
              <a:ea typeface="+mn-ea"/>
              <a:cs typeface="+mn-ea"/>
              <a:sym typeface="+mn-lt"/>
            </a:endParaRPr>
          </a:p>
          <a:p>
            <a:pPr algn="just" eaLnBrk="1" hangingPunct="1">
              <a:spcBef>
                <a:spcPct val="0"/>
              </a:spcBef>
              <a:buClrTx/>
              <a:buFont typeface="Arial" panose="020B0604020202020204" pitchFamily="34" charset="0"/>
              <a:buNone/>
              <a:defRPr/>
            </a:pPr>
            <a:r>
              <a:rPr lang="en-US" altLang="zh-CN" sz="2400" i="0" dirty="0">
                <a:solidFill>
                  <a:srgbClr val="000000"/>
                </a:solidFill>
                <a:latin typeface="+mn-ea"/>
                <a:ea typeface="+mn-ea"/>
                <a:cs typeface="+mn-ea"/>
                <a:sym typeface="+mn-lt"/>
              </a:rPr>
              <a:t>2</a:t>
            </a:r>
            <a:r>
              <a:rPr lang="zh-CN" altLang="en-US" sz="2400" i="0" dirty="0">
                <a:solidFill>
                  <a:srgbClr val="000000"/>
                </a:solidFill>
                <a:latin typeface="+mn-ea"/>
                <a:ea typeface="+mn-ea"/>
                <a:cs typeface="+mn-ea"/>
                <a:sym typeface="+mn-lt"/>
              </a:rPr>
              <a:t>、资金使用计划</a:t>
            </a:r>
            <a:r>
              <a:rPr lang="zh-CN" altLang="en-US" i="0" dirty="0">
                <a:solidFill>
                  <a:srgbClr val="000000"/>
                </a:solidFill>
                <a:latin typeface="+mn-ea"/>
                <a:ea typeface="+mn-ea"/>
                <a:cs typeface="+mn-ea"/>
                <a:sym typeface="+mn-lt"/>
              </a:rPr>
              <a:t>（项目总投资及用途、投资结构、已经完成投资、新增投资等）</a:t>
            </a:r>
            <a:endParaRPr lang="en-US" altLang="zh-CN" i="0" dirty="0">
              <a:solidFill>
                <a:srgbClr val="000000"/>
              </a:solidFill>
              <a:latin typeface="+mn-ea"/>
              <a:ea typeface="+mn-ea"/>
              <a:cs typeface="+mn-ea"/>
              <a:sym typeface="+mn-lt"/>
            </a:endParaRPr>
          </a:p>
          <a:p>
            <a:pPr algn="just" eaLnBrk="1" hangingPunct="1">
              <a:spcBef>
                <a:spcPct val="0"/>
              </a:spcBef>
              <a:buClrTx/>
              <a:buFont typeface="Arial" panose="020B0604020202020204" pitchFamily="34" charset="0"/>
              <a:buNone/>
              <a:defRPr/>
            </a:pPr>
            <a:r>
              <a:rPr lang="en-US" altLang="zh-CN" sz="2400" i="0" dirty="0">
                <a:solidFill>
                  <a:srgbClr val="000000"/>
                </a:solidFill>
                <a:latin typeface="+mn-ea"/>
                <a:ea typeface="+mn-ea"/>
                <a:cs typeface="+mn-ea"/>
                <a:sym typeface="+mn-lt"/>
              </a:rPr>
              <a:t>3</a:t>
            </a:r>
            <a:r>
              <a:rPr lang="zh-CN" altLang="en-US" sz="2400" i="0" dirty="0">
                <a:solidFill>
                  <a:srgbClr val="000000"/>
                </a:solidFill>
                <a:latin typeface="+mn-ea"/>
                <a:ea typeface="+mn-ea"/>
                <a:cs typeface="+mn-ea"/>
                <a:sym typeface="+mn-lt"/>
              </a:rPr>
              <a:t>、资金退出计划</a:t>
            </a:r>
            <a:r>
              <a:rPr lang="zh-CN" altLang="en-US" i="0" dirty="0">
                <a:solidFill>
                  <a:srgbClr val="000000"/>
                </a:solidFill>
                <a:latin typeface="+mn-ea"/>
                <a:ea typeface="+mn-ea"/>
                <a:cs typeface="+mn-ea"/>
                <a:sym typeface="+mn-lt"/>
              </a:rPr>
              <a:t>（</a:t>
            </a:r>
            <a:r>
              <a:rPr lang="zh-CN" altLang="en-US" sz="1800" i="0" dirty="0">
                <a:solidFill>
                  <a:srgbClr val="000000"/>
                </a:solidFill>
                <a:latin typeface="+mn-ea"/>
                <a:ea typeface="+mn-ea"/>
                <a:cs typeface="+mn-ea"/>
                <a:sym typeface="+mn-lt"/>
              </a:rPr>
              <a:t>资金退出时间</a:t>
            </a:r>
            <a:r>
              <a:rPr lang="zh-CN" altLang="en-US" i="0" dirty="0">
                <a:solidFill>
                  <a:srgbClr val="000000"/>
                </a:solidFill>
                <a:latin typeface="+mn-ea"/>
                <a:ea typeface="+mn-ea"/>
                <a:cs typeface="+mn-ea"/>
                <a:sym typeface="+mn-lt"/>
              </a:rPr>
              <a:t>、</a:t>
            </a:r>
            <a:r>
              <a:rPr lang="zh-CN" altLang="en-US" sz="1800" i="0" dirty="0">
                <a:solidFill>
                  <a:srgbClr val="000000"/>
                </a:solidFill>
                <a:latin typeface="+mn-ea"/>
                <a:ea typeface="+mn-ea"/>
                <a:cs typeface="+mn-ea"/>
                <a:sym typeface="+mn-lt"/>
              </a:rPr>
              <a:t>退出方式、收益等</a:t>
            </a:r>
            <a:r>
              <a:rPr lang="zh-CN" altLang="en-US" i="0" dirty="0">
                <a:solidFill>
                  <a:srgbClr val="000000"/>
                </a:solidFill>
                <a:latin typeface="+mn-ea"/>
                <a:ea typeface="+mn-ea"/>
                <a:cs typeface="+mn-ea"/>
                <a:sym typeface="+mn-lt"/>
              </a:rPr>
              <a:t>）</a:t>
            </a:r>
            <a:endParaRPr lang="zh-CN" altLang="en-US" i="0" dirty="0">
              <a:latin typeface="+mn-ea"/>
              <a:ea typeface="+mn-ea"/>
              <a:cs typeface="+mn-ea"/>
              <a:sym typeface="+mn-lt"/>
            </a:endParaRPr>
          </a:p>
        </p:txBody>
      </p:sp>
      <p:sp>
        <p:nvSpPr>
          <p:cNvPr id="77827" name="矩形 10"/>
          <p:cNvSpPr>
            <a:spLocks noChangeArrowheads="1"/>
          </p:cNvSpPr>
          <p:nvPr/>
        </p:nvSpPr>
        <p:spPr bwMode="auto">
          <a:xfrm>
            <a:off x="820876" y="298450"/>
            <a:ext cx="38779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buClrTx/>
              <a:buFontTx/>
              <a:buNone/>
              <a:defRPr/>
            </a:pPr>
            <a:r>
              <a:rPr lang="zh-CN" altLang="en-US" sz="3200" b="1" i="0" dirty="0">
                <a:solidFill>
                  <a:schemeClr val="bg1"/>
                </a:solidFill>
                <a:latin typeface="+mn-lt"/>
                <a:ea typeface="+mn-ea"/>
                <a:cs typeface="+mn-ea"/>
                <a:sym typeface="+mn-lt"/>
              </a:rPr>
              <a:t>二、撰写创业计划书</a:t>
            </a:r>
          </a:p>
        </p:txBody>
      </p:sp>
      <p:grpSp>
        <p:nvGrpSpPr>
          <p:cNvPr id="98308" name="组合 5"/>
          <p:cNvGrpSpPr>
            <a:grpSpLocks/>
          </p:cNvGrpSpPr>
          <p:nvPr/>
        </p:nvGrpSpPr>
        <p:grpSpPr bwMode="auto">
          <a:xfrm>
            <a:off x="5191125" y="5721350"/>
            <a:ext cx="3886200" cy="1136650"/>
            <a:chOff x="3492500" y="4703763"/>
            <a:chExt cx="4879241" cy="1347703"/>
          </a:xfrm>
        </p:grpSpPr>
        <p:grpSp>
          <p:nvGrpSpPr>
            <p:cNvPr id="98311" name="组合 28"/>
            <p:cNvGrpSpPr>
              <a:grpSpLocks/>
            </p:cNvGrpSpPr>
            <p:nvPr/>
          </p:nvGrpSpPr>
          <p:grpSpPr bwMode="auto">
            <a:xfrm>
              <a:off x="3492500" y="5051425"/>
              <a:ext cx="4429125" cy="912813"/>
              <a:chOff x="3581400" y="5513387"/>
              <a:chExt cx="5219700" cy="1025526"/>
            </a:xfrm>
          </p:grpSpPr>
          <p:cxnSp>
            <p:nvCxnSpPr>
              <p:cNvPr id="98318" name="直接连接符 22"/>
              <p:cNvCxnSpPr>
                <a:cxnSpLocks noChangeShapeType="1"/>
              </p:cNvCxnSpPr>
              <p:nvPr/>
            </p:nvCxnSpPr>
            <p:spPr bwMode="auto">
              <a:xfrm flipV="1">
                <a:off x="3581400" y="6538912"/>
                <a:ext cx="1739900" cy="1"/>
              </a:xfrm>
              <a:prstGeom prst="line">
                <a:avLst/>
              </a:prstGeom>
              <a:noFill/>
              <a:ln w="9525" algn="ctr">
                <a:solidFill>
                  <a:srgbClr val="002060"/>
                </a:solidFill>
                <a:round/>
                <a:headEnd/>
                <a:tailEnd type="triangle" w="med" len="med"/>
              </a:ln>
            </p:spPr>
          </p:cxnSp>
          <p:cxnSp>
            <p:nvCxnSpPr>
              <p:cNvPr id="98319" name="直接连接符 23"/>
              <p:cNvCxnSpPr>
                <a:cxnSpLocks noChangeShapeType="1"/>
              </p:cNvCxnSpPr>
              <p:nvPr/>
            </p:nvCxnSpPr>
            <p:spPr bwMode="auto">
              <a:xfrm flipV="1">
                <a:off x="5321300" y="6030912"/>
                <a:ext cx="1739900" cy="1"/>
              </a:xfrm>
              <a:prstGeom prst="line">
                <a:avLst/>
              </a:prstGeom>
              <a:noFill/>
              <a:ln w="9525" algn="ctr">
                <a:solidFill>
                  <a:srgbClr val="002060"/>
                </a:solidFill>
                <a:round/>
                <a:headEnd/>
                <a:tailEnd type="triangle" w="med" len="med"/>
              </a:ln>
            </p:spPr>
          </p:cxnSp>
          <p:cxnSp>
            <p:nvCxnSpPr>
              <p:cNvPr id="98320" name="直接连接符 24"/>
              <p:cNvCxnSpPr>
                <a:cxnSpLocks noChangeShapeType="1"/>
              </p:cNvCxnSpPr>
              <p:nvPr/>
            </p:nvCxnSpPr>
            <p:spPr bwMode="auto">
              <a:xfrm flipV="1">
                <a:off x="7061200" y="5513387"/>
                <a:ext cx="1739900" cy="1"/>
              </a:xfrm>
              <a:prstGeom prst="line">
                <a:avLst/>
              </a:prstGeom>
              <a:noFill/>
              <a:ln w="9525" algn="ctr">
                <a:solidFill>
                  <a:srgbClr val="002060"/>
                </a:solidFill>
                <a:round/>
                <a:headEnd/>
                <a:tailEnd type="triangle" w="med" len="med"/>
              </a:ln>
            </p:spPr>
          </p:cxnSp>
          <p:cxnSp>
            <p:nvCxnSpPr>
              <p:cNvPr id="98321" name="直接连接符 26"/>
              <p:cNvCxnSpPr>
                <a:cxnSpLocks noChangeShapeType="1"/>
              </p:cNvCxnSpPr>
              <p:nvPr/>
            </p:nvCxnSpPr>
            <p:spPr bwMode="auto">
              <a:xfrm>
                <a:off x="5321300" y="6030913"/>
                <a:ext cx="0" cy="508000"/>
              </a:xfrm>
              <a:prstGeom prst="line">
                <a:avLst/>
              </a:prstGeom>
              <a:noFill/>
              <a:ln w="9525" algn="ctr">
                <a:solidFill>
                  <a:srgbClr val="002060"/>
                </a:solidFill>
                <a:round/>
                <a:headEnd/>
                <a:tailEnd/>
              </a:ln>
            </p:spPr>
          </p:cxnSp>
          <p:cxnSp>
            <p:nvCxnSpPr>
              <p:cNvPr id="98322" name="直接连接符 27"/>
              <p:cNvCxnSpPr>
                <a:cxnSpLocks noChangeShapeType="1"/>
              </p:cNvCxnSpPr>
              <p:nvPr/>
            </p:nvCxnSpPr>
            <p:spPr bwMode="auto">
              <a:xfrm>
                <a:off x="7061200" y="5513387"/>
                <a:ext cx="0" cy="508000"/>
              </a:xfrm>
              <a:prstGeom prst="line">
                <a:avLst/>
              </a:prstGeom>
              <a:noFill/>
              <a:ln w="9525" algn="ctr">
                <a:solidFill>
                  <a:srgbClr val="002060"/>
                </a:solidFill>
                <a:round/>
                <a:headEnd/>
                <a:tailEnd/>
              </a:ln>
            </p:spPr>
          </p:cxnSp>
        </p:grpSp>
        <p:grpSp>
          <p:nvGrpSpPr>
            <p:cNvPr id="98312" name="组合 7"/>
            <p:cNvGrpSpPr>
              <a:grpSpLocks/>
            </p:cNvGrpSpPr>
            <p:nvPr/>
          </p:nvGrpSpPr>
          <p:grpSpPr bwMode="auto">
            <a:xfrm>
              <a:off x="3819525" y="4703763"/>
              <a:ext cx="4552216" cy="1347703"/>
              <a:chOff x="3819525" y="4703763"/>
              <a:chExt cx="4552216" cy="1347703"/>
            </a:xfrm>
          </p:grpSpPr>
          <p:sp>
            <p:nvSpPr>
              <p:cNvPr id="77833" name="TextBox 29"/>
              <p:cNvSpPr txBox="1">
                <a:spLocks noChangeArrowheads="1"/>
              </p:cNvSpPr>
              <p:nvPr/>
            </p:nvSpPr>
            <p:spPr bwMode="auto">
              <a:xfrm>
                <a:off x="3819377" y="5614780"/>
                <a:ext cx="1004550" cy="400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defRPr/>
                </a:pPr>
                <a:r>
                  <a:rPr lang="zh-CN" altLang="en-US" sz="1600" i="0">
                    <a:latin typeface="+mn-lt"/>
                    <a:ea typeface="+mn-ea"/>
                    <a:cs typeface="+mn-ea"/>
                    <a:sym typeface="+mn-lt"/>
                  </a:rPr>
                  <a:t>种子期</a:t>
                </a:r>
              </a:p>
            </p:txBody>
          </p:sp>
          <p:sp>
            <p:nvSpPr>
              <p:cNvPr id="77834" name="TextBox 30"/>
              <p:cNvSpPr txBox="1">
                <a:spLocks noChangeArrowheads="1"/>
              </p:cNvSpPr>
              <p:nvPr/>
            </p:nvSpPr>
            <p:spPr bwMode="auto">
              <a:xfrm>
                <a:off x="5172729" y="5176213"/>
                <a:ext cx="1004550" cy="402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defRPr/>
                </a:pPr>
                <a:r>
                  <a:rPr lang="zh-CN" altLang="en-US" sz="1600" i="0">
                    <a:latin typeface="+mn-lt"/>
                    <a:ea typeface="+mn-ea"/>
                    <a:cs typeface="+mn-ea"/>
                    <a:sym typeface="+mn-lt"/>
                  </a:rPr>
                  <a:t>成长期</a:t>
                </a:r>
              </a:p>
            </p:txBody>
          </p:sp>
          <p:sp>
            <p:nvSpPr>
              <p:cNvPr id="77835" name="TextBox 31"/>
              <p:cNvSpPr txBox="1">
                <a:spLocks noChangeArrowheads="1"/>
              </p:cNvSpPr>
              <p:nvPr/>
            </p:nvSpPr>
            <p:spPr bwMode="auto">
              <a:xfrm>
                <a:off x="6765259" y="4703763"/>
                <a:ext cx="1004550" cy="400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defRPr/>
                </a:pPr>
                <a:r>
                  <a:rPr lang="zh-CN" altLang="en-US" sz="1600" i="0">
                    <a:latin typeface="+mn-lt"/>
                    <a:ea typeface="+mn-ea"/>
                    <a:cs typeface="+mn-ea"/>
                    <a:sym typeface="+mn-lt"/>
                  </a:rPr>
                  <a:t>成熟期</a:t>
                </a:r>
              </a:p>
            </p:txBody>
          </p:sp>
          <p:sp>
            <p:nvSpPr>
              <p:cNvPr id="77836" name="矩形 34"/>
              <p:cNvSpPr>
                <a:spLocks noChangeArrowheads="1"/>
              </p:cNvSpPr>
              <p:nvPr/>
            </p:nvSpPr>
            <p:spPr bwMode="auto">
              <a:xfrm>
                <a:off x="5118913" y="5650544"/>
                <a:ext cx="1261667" cy="400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defRPr/>
                </a:pPr>
                <a:r>
                  <a:rPr lang="zh-CN" altLang="en-US" sz="1600" i="0">
                    <a:solidFill>
                      <a:srgbClr val="FF0000"/>
                    </a:solidFill>
                    <a:latin typeface="+mn-lt"/>
                    <a:ea typeface="+mn-ea"/>
                    <a:cs typeface="+mn-ea"/>
                    <a:sym typeface="+mn-lt"/>
                  </a:rPr>
                  <a:t>财务预测</a:t>
                </a:r>
                <a:endParaRPr lang="zh-CN" altLang="en-US" sz="1600" i="0">
                  <a:latin typeface="+mn-lt"/>
                  <a:ea typeface="+mn-ea"/>
                  <a:cs typeface="+mn-ea"/>
                  <a:sym typeface="+mn-lt"/>
                </a:endParaRPr>
              </a:p>
            </p:txBody>
          </p:sp>
          <p:sp>
            <p:nvSpPr>
              <p:cNvPr id="77837" name="矩形 35"/>
              <p:cNvSpPr>
                <a:spLocks noChangeArrowheads="1"/>
              </p:cNvSpPr>
              <p:nvPr/>
            </p:nvSpPr>
            <p:spPr bwMode="auto">
              <a:xfrm>
                <a:off x="6593847" y="5138567"/>
                <a:ext cx="1777894" cy="400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defRPr/>
                </a:pPr>
                <a:r>
                  <a:rPr lang="zh-CN" altLang="en-US" sz="1600" i="0">
                    <a:latin typeface="+mn-lt"/>
                    <a:ea typeface="+mn-ea"/>
                    <a:cs typeface="+mn-ea"/>
                    <a:sym typeface="+mn-lt"/>
                  </a:rPr>
                  <a:t>财务指标分析</a:t>
                </a:r>
              </a:p>
            </p:txBody>
          </p:sp>
        </p:grpSp>
      </p:grpSp>
      <p:sp>
        <p:nvSpPr>
          <p:cNvPr id="77829" name="矩形 7"/>
          <p:cNvSpPr>
            <a:spLocks noChangeArrowheads="1"/>
          </p:cNvSpPr>
          <p:nvPr/>
        </p:nvSpPr>
        <p:spPr bwMode="auto">
          <a:xfrm>
            <a:off x="176213" y="1573213"/>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defRPr/>
            </a:pPr>
            <a:r>
              <a:rPr lang="zh-CN" altLang="en-US" sz="2400" i="0" dirty="0">
                <a:solidFill>
                  <a:srgbClr val="000000"/>
                </a:solidFill>
                <a:latin typeface="+mn-lt"/>
                <a:ea typeface="+mn-ea"/>
                <a:cs typeface="+mn-ea"/>
                <a:sym typeface="+mn-lt"/>
              </a:rPr>
              <a:t>（二）主要内容</a:t>
            </a:r>
          </a:p>
        </p:txBody>
      </p:sp>
      <p:sp>
        <p:nvSpPr>
          <p:cNvPr id="77830" name="矩形 1"/>
          <p:cNvSpPr>
            <a:spLocks noChangeArrowheads="1"/>
          </p:cNvSpPr>
          <p:nvPr/>
        </p:nvSpPr>
        <p:spPr bwMode="auto">
          <a:xfrm>
            <a:off x="182563" y="2035175"/>
            <a:ext cx="45720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defRPr/>
            </a:pPr>
            <a:r>
              <a:rPr lang="zh-CN" altLang="en-US" i="0" dirty="0">
                <a:solidFill>
                  <a:srgbClr val="FF0000"/>
                </a:solidFill>
                <a:latin typeface="+mn-lt"/>
                <a:ea typeface="+mn-ea"/>
                <a:cs typeface="+mn-ea"/>
                <a:sym typeface="+mn-lt"/>
              </a:rPr>
              <a:t>一、摘要</a:t>
            </a:r>
          </a:p>
          <a:p>
            <a:pPr eaLnBrk="1" hangingPunct="1">
              <a:spcBef>
                <a:spcPct val="0"/>
              </a:spcBef>
              <a:buClrTx/>
              <a:buFontTx/>
              <a:buNone/>
              <a:defRPr/>
            </a:pPr>
            <a:r>
              <a:rPr lang="zh-CN" altLang="en-US" i="0" dirty="0">
                <a:solidFill>
                  <a:srgbClr val="000000"/>
                </a:solidFill>
                <a:latin typeface="+mn-lt"/>
                <a:ea typeface="+mn-ea"/>
                <a:cs typeface="+mn-ea"/>
                <a:sym typeface="+mn-lt"/>
              </a:rPr>
              <a:t>二、项目概况</a:t>
            </a:r>
          </a:p>
          <a:p>
            <a:pPr eaLnBrk="1" hangingPunct="1">
              <a:spcBef>
                <a:spcPct val="0"/>
              </a:spcBef>
              <a:buClrTx/>
              <a:buFontTx/>
              <a:buNone/>
              <a:defRPr/>
            </a:pPr>
            <a:r>
              <a:rPr lang="zh-CN" altLang="en-US" i="0" dirty="0">
                <a:solidFill>
                  <a:srgbClr val="FF0000"/>
                </a:solidFill>
                <a:latin typeface="+mn-lt"/>
                <a:ea typeface="+mn-ea"/>
                <a:cs typeface="+mn-ea"/>
                <a:sym typeface="+mn-lt"/>
              </a:rPr>
              <a:t>三、产品和服务</a:t>
            </a:r>
          </a:p>
          <a:p>
            <a:pPr eaLnBrk="1" hangingPunct="1">
              <a:spcBef>
                <a:spcPct val="0"/>
              </a:spcBef>
              <a:buClrTx/>
              <a:buFontTx/>
              <a:buNone/>
              <a:defRPr/>
            </a:pPr>
            <a:r>
              <a:rPr lang="zh-CN" altLang="en-US" i="0" dirty="0">
                <a:solidFill>
                  <a:srgbClr val="000000"/>
                </a:solidFill>
                <a:latin typeface="+mn-lt"/>
                <a:ea typeface="+mn-ea"/>
                <a:cs typeface="+mn-ea"/>
                <a:sym typeface="+mn-lt"/>
              </a:rPr>
              <a:t>四、管理与组织结构</a:t>
            </a:r>
          </a:p>
          <a:p>
            <a:pPr eaLnBrk="1" hangingPunct="1">
              <a:spcBef>
                <a:spcPct val="0"/>
              </a:spcBef>
              <a:buClrTx/>
              <a:buFontTx/>
              <a:buNone/>
              <a:defRPr/>
            </a:pPr>
            <a:r>
              <a:rPr lang="zh-CN" altLang="en-US" i="0" dirty="0">
                <a:solidFill>
                  <a:srgbClr val="000000"/>
                </a:solidFill>
                <a:latin typeface="+mn-lt"/>
                <a:ea typeface="+mn-ea"/>
                <a:cs typeface="+mn-ea"/>
                <a:sym typeface="+mn-lt"/>
              </a:rPr>
              <a:t>五、竞争分析</a:t>
            </a:r>
          </a:p>
          <a:p>
            <a:pPr eaLnBrk="1" hangingPunct="1">
              <a:spcBef>
                <a:spcPct val="0"/>
              </a:spcBef>
              <a:buClrTx/>
              <a:buFontTx/>
              <a:buNone/>
              <a:defRPr/>
            </a:pPr>
            <a:r>
              <a:rPr lang="zh-CN" altLang="en-US" i="0" dirty="0">
                <a:solidFill>
                  <a:srgbClr val="000000"/>
                </a:solidFill>
                <a:latin typeface="+mn-lt"/>
                <a:ea typeface="+mn-ea"/>
                <a:cs typeface="+mn-ea"/>
                <a:sym typeface="+mn-lt"/>
              </a:rPr>
              <a:t>六、市场营销</a:t>
            </a:r>
          </a:p>
          <a:p>
            <a:pPr eaLnBrk="1" hangingPunct="1">
              <a:spcBef>
                <a:spcPct val="0"/>
              </a:spcBef>
              <a:buClrTx/>
              <a:buFontTx/>
              <a:buNone/>
              <a:defRPr/>
            </a:pPr>
            <a:r>
              <a:rPr lang="zh-CN" altLang="en-US" i="0" dirty="0">
                <a:solidFill>
                  <a:srgbClr val="000000"/>
                </a:solidFill>
                <a:latin typeface="+mn-lt"/>
                <a:ea typeface="+mn-ea"/>
                <a:cs typeface="+mn-ea"/>
                <a:sym typeface="+mn-lt"/>
              </a:rPr>
              <a:t>七、风险分析</a:t>
            </a:r>
          </a:p>
          <a:p>
            <a:pPr eaLnBrk="1" hangingPunct="1">
              <a:spcBef>
                <a:spcPct val="0"/>
              </a:spcBef>
              <a:buClrTx/>
              <a:buFontTx/>
              <a:buNone/>
              <a:defRPr/>
            </a:pPr>
            <a:r>
              <a:rPr lang="zh-CN" altLang="en-US" b="1" i="0" dirty="0">
                <a:solidFill>
                  <a:srgbClr val="FF0000"/>
                </a:solidFill>
                <a:latin typeface="+mn-lt"/>
                <a:ea typeface="+mn-ea"/>
                <a:cs typeface="+mn-ea"/>
                <a:sym typeface="+mn-lt"/>
              </a:rPr>
              <a:t>八、财务与融资</a:t>
            </a:r>
          </a:p>
          <a:p>
            <a:pPr eaLnBrk="1" hangingPunct="1">
              <a:spcBef>
                <a:spcPct val="0"/>
              </a:spcBef>
              <a:buClrTx/>
              <a:buFontTx/>
              <a:buNone/>
              <a:defRPr/>
            </a:pPr>
            <a:r>
              <a:rPr lang="zh-CN" altLang="en-US" i="0" dirty="0">
                <a:solidFill>
                  <a:srgbClr val="000000"/>
                </a:solidFill>
                <a:latin typeface="+mn-lt"/>
                <a:ea typeface="+mn-ea"/>
                <a:cs typeface="+mn-ea"/>
                <a:sym typeface="+mn-lt"/>
              </a:rPr>
              <a:t>九、附件</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xit" presetSubtype="0" fill="hold" nodeType="clickEffect">
                                  <p:stCondLst>
                                    <p:cond delay="0"/>
                                  </p:stCondLst>
                                  <p:childTnLst>
                                    <p:animEffect transition="out" filter="fade">
                                      <p:cBhvr>
                                        <p:cTn id="10" dur="500"/>
                                        <p:tgtEl>
                                          <p:spTgt spid="18"/>
                                        </p:tgtEl>
                                      </p:cBhvr>
                                    </p:animEffect>
                                    <p:set>
                                      <p:cBhvr>
                                        <p:cTn id="11"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a:spLocks noChangeArrowheads="1"/>
          </p:cNvSpPr>
          <p:nvPr/>
        </p:nvSpPr>
        <p:spPr bwMode="auto">
          <a:xfrm>
            <a:off x="3132138" y="1573213"/>
            <a:ext cx="62103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 typeface="Arial" panose="020B0604020202020204" pitchFamily="34" charset="0"/>
              <a:buNone/>
              <a:defRPr/>
            </a:pPr>
            <a:r>
              <a:rPr lang="zh-CN" altLang="en-US" sz="2800" b="1" i="0" dirty="0">
                <a:latin typeface="+mn-lt"/>
                <a:ea typeface="+mn-ea"/>
                <a:cs typeface="+mn-ea"/>
                <a:sym typeface="+mn-lt"/>
              </a:rPr>
              <a:t>附件：</a:t>
            </a:r>
            <a:endParaRPr lang="en-US" altLang="zh-CN" sz="2800" b="1" i="0" dirty="0">
              <a:latin typeface="+mn-lt"/>
              <a:ea typeface="+mn-ea"/>
              <a:cs typeface="+mn-ea"/>
              <a:sym typeface="+mn-lt"/>
            </a:endParaRPr>
          </a:p>
          <a:p>
            <a:pPr eaLnBrk="1" hangingPunct="1">
              <a:spcBef>
                <a:spcPct val="0"/>
              </a:spcBef>
              <a:buClrTx/>
              <a:buFont typeface="Arial" panose="020B0604020202020204" pitchFamily="34" charset="0"/>
              <a:buNone/>
              <a:defRPr/>
            </a:pPr>
            <a:r>
              <a:rPr lang="en-US" altLang="zh-CN" sz="2800" i="0" dirty="0">
                <a:latin typeface="+mn-lt"/>
                <a:ea typeface="+mn-ea"/>
                <a:cs typeface="+mn-ea"/>
                <a:sym typeface="+mn-lt"/>
              </a:rPr>
              <a:t>1</a:t>
            </a:r>
            <a:r>
              <a:rPr lang="zh-CN" altLang="en-US" sz="2800" i="0" dirty="0">
                <a:latin typeface="+mn-lt"/>
                <a:ea typeface="+mn-ea"/>
                <a:cs typeface="+mn-ea"/>
                <a:sym typeface="+mn-lt"/>
              </a:rPr>
              <a:t>、企业营业执照；</a:t>
            </a:r>
          </a:p>
          <a:p>
            <a:pPr eaLnBrk="1" hangingPunct="1">
              <a:spcBef>
                <a:spcPct val="0"/>
              </a:spcBef>
              <a:buClrTx/>
              <a:buFont typeface="Arial" panose="020B0604020202020204" pitchFamily="34" charset="0"/>
              <a:buNone/>
              <a:defRPr/>
            </a:pPr>
            <a:r>
              <a:rPr lang="en-US" altLang="zh-CN" sz="2800" i="0" dirty="0">
                <a:latin typeface="+mn-lt"/>
                <a:ea typeface="+mn-ea"/>
                <a:cs typeface="+mn-ea"/>
                <a:sym typeface="+mn-lt"/>
              </a:rPr>
              <a:t>2</a:t>
            </a:r>
            <a:r>
              <a:rPr lang="zh-CN" altLang="en-US" sz="2800" i="0" dirty="0">
                <a:latin typeface="+mn-lt"/>
                <a:ea typeface="+mn-ea"/>
                <a:cs typeface="+mn-ea"/>
                <a:sym typeface="+mn-lt"/>
              </a:rPr>
              <a:t>、审计报告；</a:t>
            </a:r>
          </a:p>
          <a:p>
            <a:pPr eaLnBrk="1" hangingPunct="1">
              <a:spcBef>
                <a:spcPct val="0"/>
              </a:spcBef>
              <a:buClrTx/>
              <a:buFont typeface="Arial" panose="020B0604020202020204" pitchFamily="34" charset="0"/>
              <a:buNone/>
              <a:defRPr/>
            </a:pPr>
            <a:r>
              <a:rPr lang="en-US" altLang="zh-CN" sz="2800" i="0" dirty="0">
                <a:latin typeface="+mn-lt"/>
                <a:ea typeface="+mn-ea"/>
                <a:cs typeface="+mn-ea"/>
                <a:sym typeface="+mn-lt"/>
              </a:rPr>
              <a:t>3</a:t>
            </a:r>
            <a:r>
              <a:rPr lang="zh-CN" altLang="en-US" sz="2800" i="0" dirty="0">
                <a:latin typeface="+mn-lt"/>
                <a:ea typeface="+mn-ea"/>
                <a:cs typeface="+mn-ea"/>
                <a:sym typeface="+mn-lt"/>
              </a:rPr>
              <a:t>、查新报告；</a:t>
            </a:r>
          </a:p>
          <a:p>
            <a:pPr eaLnBrk="1" hangingPunct="1">
              <a:spcBef>
                <a:spcPct val="0"/>
              </a:spcBef>
              <a:buClrTx/>
              <a:buFont typeface="Arial" panose="020B0604020202020204" pitchFamily="34" charset="0"/>
              <a:buNone/>
              <a:defRPr/>
            </a:pPr>
            <a:r>
              <a:rPr lang="en-US" altLang="zh-CN" sz="2800" i="0" dirty="0">
                <a:latin typeface="+mn-lt"/>
                <a:ea typeface="+mn-ea"/>
                <a:cs typeface="+mn-ea"/>
                <a:sym typeface="+mn-lt"/>
              </a:rPr>
              <a:t>4</a:t>
            </a:r>
            <a:r>
              <a:rPr lang="zh-CN" altLang="en-US" sz="2800" i="0" dirty="0">
                <a:latin typeface="+mn-lt"/>
                <a:ea typeface="+mn-ea"/>
                <a:cs typeface="+mn-ea"/>
                <a:sym typeface="+mn-lt"/>
              </a:rPr>
              <a:t>、用户报告；</a:t>
            </a:r>
          </a:p>
          <a:p>
            <a:pPr eaLnBrk="1" hangingPunct="1">
              <a:spcBef>
                <a:spcPct val="0"/>
              </a:spcBef>
              <a:buClrTx/>
              <a:buFont typeface="Arial" panose="020B0604020202020204" pitchFamily="34" charset="0"/>
              <a:buNone/>
              <a:defRPr/>
            </a:pPr>
            <a:r>
              <a:rPr lang="en-US" altLang="zh-CN" sz="2800" i="0" dirty="0">
                <a:latin typeface="+mn-lt"/>
                <a:ea typeface="+mn-ea"/>
                <a:cs typeface="+mn-ea"/>
                <a:sym typeface="+mn-lt"/>
              </a:rPr>
              <a:t>5</a:t>
            </a:r>
            <a:r>
              <a:rPr lang="zh-CN" altLang="en-US" sz="2800" i="0" dirty="0">
                <a:latin typeface="+mn-lt"/>
                <a:ea typeface="+mn-ea"/>
                <a:cs typeface="+mn-ea"/>
                <a:sym typeface="+mn-lt"/>
              </a:rPr>
              <a:t>、专利；</a:t>
            </a:r>
          </a:p>
          <a:p>
            <a:pPr eaLnBrk="1" hangingPunct="1">
              <a:spcBef>
                <a:spcPct val="0"/>
              </a:spcBef>
              <a:buClrTx/>
              <a:buFont typeface="Arial" panose="020B0604020202020204" pitchFamily="34" charset="0"/>
              <a:buNone/>
              <a:defRPr/>
            </a:pPr>
            <a:r>
              <a:rPr lang="en-US" altLang="zh-CN" sz="2800" i="0" dirty="0">
                <a:latin typeface="+mn-lt"/>
                <a:ea typeface="+mn-ea"/>
                <a:cs typeface="+mn-ea"/>
                <a:sym typeface="+mn-lt"/>
              </a:rPr>
              <a:t>6</a:t>
            </a:r>
            <a:r>
              <a:rPr lang="zh-CN" altLang="en-US" sz="2800" i="0" dirty="0">
                <a:latin typeface="+mn-lt"/>
                <a:ea typeface="+mn-ea"/>
                <a:cs typeface="+mn-ea"/>
                <a:sym typeface="+mn-lt"/>
              </a:rPr>
              <a:t>、新闻报道；</a:t>
            </a:r>
          </a:p>
          <a:p>
            <a:pPr eaLnBrk="1" hangingPunct="1">
              <a:spcBef>
                <a:spcPct val="0"/>
              </a:spcBef>
              <a:buClrTx/>
              <a:buFont typeface="Arial" panose="020B0604020202020204" pitchFamily="34" charset="0"/>
              <a:buNone/>
              <a:defRPr/>
            </a:pPr>
            <a:r>
              <a:rPr lang="en-US" altLang="zh-CN" sz="2800" i="0" dirty="0">
                <a:latin typeface="+mn-lt"/>
                <a:ea typeface="+mn-ea"/>
                <a:cs typeface="+mn-ea"/>
                <a:sym typeface="+mn-lt"/>
              </a:rPr>
              <a:t>7</a:t>
            </a:r>
            <a:r>
              <a:rPr lang="zh-CN" altLang="en-US" sz="2800" i="0" dirty="0">
                <a:latin typeface="+mn-lt"/>
                <a:ea typeface="+mn-ea"/>
                <a:cs typeface="+mn-ea"/>
                <a:sym typeface="+mn-lt"/>
              </a:rPr>
              <a:t>、相关荣誉证书等。</a:t>
            </a:r>
          </a:p>
        </p:txBody>
      </p:sp>
      <p:sp>
        <p:nvSpPr>
          <p:cNvPr id="78851" name="矩形 10"/>
          <p:cNvSpPr>
            <a:spLocks noChangeArrowheads="1"/>
          </p:cNvSpPr>
          <p:nvPr/>
        </p:nvSpPr>
        <p:spPr bwMode="auto">
          <a:xfrm>
            <a:off x="808176" y="333375"/>
            <a:ext cx="38779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buClrTx/>
              <a:buFontTx/>
              <a:buNone/>
              <a:defRPr/>
            </a:pPr>
            <a:r>
              <a:rPr lang="zh-CN" altLang="en-US" sz="3200" b="1" i="0" dirty="0">
                <a:solidFill>
                  <a:schemeClr val="bg1"/>
                </a:solidFill>
                <a:latin typeface="+mn-lt"/>
                <a:ea typeface="+mn-ea"/>
                <a:cs typeface="+mn-ea"/>
                <a:sym typeface="+mn-lt"/>
              </a:rPr>
              <a:t>二、撰写创业计划书</a:t>
            </a:r>
          </a:p>
        </p:txBody>
      </p:sp>
      <p:sp>
        <p:nvSpPr>
          <p:cNvPr id="78852" name="矩形 7"/>
          <p:cNvSpPr>
            <a:spLocks noChangeArrowheads="1"/>
          </p:cNvSpPr>
          <p:nvPr/>
        </p:nvSpPr>
        <p:spPr bwMode="auto">
          <a:xfrm>
            <a:off x="176213" y="1573213"/>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defRPr/>
            </a:pPr>
            <a:r>
              <a:rPr lang="zh-CN" altLang="en-US" sz="2400" i="0" dirty="0">
                <a:solidFill>
                  <a:srgbClr val="000000"/>
                </a:solidFill>
                <a:latin typeface="+mn-lt"/>
                <a:ea typeface="+mn-ea"/>
                <a:cs typeface="+mn-ea"/>
                <a:sym typeface="+mn-lt"/>
              </a:rPr>
              <a:t>（二）主要内容</a:t>
            </a:r>
          </a:p>
        </p:txBody>
      </p:sp>
      <p:sp>
        <p:nvSpPr>
          <p:cNvPr id="78853" name="矩形 1"/>
          <p:cNvSpPr>
            <a:spLocks noChangeArrowheads="1"/>
          </p:cNvSpPr>
          <p:nvPr/>
        </p:nvSpPr>
        <p:spPr bwMode="auto">
          <a:xfrm>
            <a:off x="182563" y="2035175"/>
            <a:ext cx="45720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defRPr/>
            </a:pPr>
            <a:r>
              <a:rPr lang="zh-CN" altLang="en-US" i="0" dirty="0">
                <a:solidFill>
                  <a:srgbClr val="FF0000"/>
                </a:solidFill>
                <a:latin typeface="+mn-lt"/>
                <a:ea typeface="+mn-ea"/>
                <a:cs typeface="+mn-ea"/>
                <a:sym typeface="+mn-lt"/>
              </a:rPr>
              <a:t>一、摘要</a:t>
            </a:r>
          </a:p>
          <a:p>
            <a:pPr eaLnBrk="1" hangingPunct="1">
              <a:spcBef>
                <a:spcPct val="0"/>
              </a:spcBef>
              <a:buClrTx/>
              <a:buFontTx/>
              <a:buNone/>
              <a:defRPr/>
            </a:pPr>
            <a:r>
              <a:rPr lang="zh-CN" altLang="en-US" i="0" dirty="0">
                <a:solidFill>
                  <a:srgbClr val="000000"/>
                </a:solidFill>
                <a:latin typeface="+mn-lt"/>
                <a:ea typeface="+mn-ea"/>
                <a:cs typeface="+mn-ea"/>
                <a:sym typeface="+mn-lt"/>
              </a:rPr>
              <a:t>二、项目概况</a:t>
            </a:r>
          </a:p>
          <a:p>
            <a:pPr eaLnBrk="1" hangingPunct="1">
              <a:spcBef>
                <a:spcPct val="0"/>
              </a:spcBef>
              <a:buClrTx/>
              <a:buFontTx/>
              <a:buNone/>
              <a:defRPr/>
            </a:pPr>
            <a:r>
              <a:rPr lang="zh-CN" altLang="en-US" i="0" dirty="0">
                <a:solidFill>
                  <a:srgbClr val="FF0000"/>
                </a:solidFill>
                <a:latin typeface="+mn-lt"/>
                <a:ea typeface="+mn-ea"/>
                <a:cs typeface="+mn-ea"/>
                <a:sym typeface="+mn-lt"/>
              </a:rPr>
              <a:t>三、产品和服务</a:t>
            </a:r>
          </a:p>
          <a:p>
            <a:pPr eaLnBrk="1" hangingPunct="1">
              <a:spcBef>
                <a:spcPct val="0"/>
              </a:spcBef>
              <a:buClrTx/>
              <a:buFontTx/>
              <a:buNone/>
              <a:defRPr/>
            </a:pPr>
            <a:r>
              <a:rPr lang="zh-CN" altLang="en-US" i="0" dirty="0">
                <a:solidFill>
                  <a:srgbClr val="000000"/>
                </a:solidFill>
                <a:latin typeface="+mn-lt"/>
                <a:ea typeface="+mn-ea"/>
                <a:cs typeface="+mn-ea"/>
                <a:sym typeface="+mn-lt"/>
              </a:rPr>
              <a:t>四、管理与组织结构</a:t>
            </a:r>
          </a:p>
          <a:p>
            <a:pPr eaLnBrk="1" hangingPunct="1">
              <a:spcBef>
                <a:spcPct val="0"/>
              </a:spcBef>
              <a:buClrTx/>
              <a:buFontTx/>
              <a:buNone/>
              <a:defRPr/>
            </a:pPr>
            <a:r>
              <a:rPr lang="zh-CN" altLang="en-US" i="0" dirty="0">
                <a:solidFill>
                  <a:srgbClr val="000000"/>
                </a:solidFill>
                <a:latin typeface="+mn-lt"/>
                <a:ea typeface="+mn-ea"/>
                <a:cs typeface="+mn-ea"/>
                <a:sym typeface="+mn-lt"/>
              </a:rPr>
              <a:t>五、竞争分析</a:t>
            </a:r>
          </a:p>
          <a:p>
            <a:pPr eaLnBrk="1" hangingPunct="1">
              <a:spcBef>
                <a:spcPct val="0"/>
              </a:spcBef>
              <a:buClrTx/>
              <a:buFontTx/>
              <a:buNone/>
              <a:defRPr/>
            </a:pPr>
            <a:r>
              <a:rPr lang="zh-CN" altLang="en-US" i="0" dirty="0">
                <a:solidFill>
                  <a:srgbClr val="000000"/>
                </a:solidFill>
                <a:latin typeface="+mn-lt"/>
                <a:ea typeface="+mn-ea"/>
                <a:cs typeface="+mn-ea"/>
                <a:sym typeface="+mn-lt"/>
              </a:rPr>
              <a:t>六、市场营销</a:t>
            </a:r>
          </a:p>
          <a:p>
            <a:pPr eaLnBrk="1" hangingPunct="1">
              <a:spcBef>
                <a:spcPct val="0"/>
              </a:spcBef>
              <a:buClrTx/>
              <a:buFontTx/>
              <a:buNone/>
              <a:defRPr/>
            </a:pPr>
            <a:r>
              <a:rPr lang="zh-CN" altLang="en-US" i="0" dirty="0">
                <a:solidFill>
                  <a:srgbClr val="000000"/>
                </a:solidFill>
                <a:latin typeface="+mn-lt"/>
                <a:ea typeface="+mn-ea"/>
                <a:cs typeface="+mn-ea"/>
                <a:sym typeface="+mn-lt"/>
              </a:rPr>
              <a:t>七、风险分析</a:t>
            </a:r>
          </a:p>
          <a:p>
            <a:pPr eaLnBrk="1" hangingPunct="1">
              <a:spcBef>
                <a:spcPct val="0"/>
              </a:spcBef>
              <a:buClrTx/>
              <a:buFontTx/>
              <a:buNone/>
              <a:defRPr/>
            </a:pPr>
            <a:r>
              <a:rPr lang="zh-CN" altLang="en-US" i="0" dirty="0">
                <a:solidFill>
                  <a:srgbClr val="FF0000"/>
                </a:solidFill>
                <a:latin typeface="+mn-lt"/>
                <a:ea typeface="+mn-ea"/>
                <a:cs typeface="+mn-ea"/>
                <a:sym typeface="+mn-lt"/>
              </a:rPr>
              <a:t>八、财务与融资</a:t>
            </a:r>
          </a:p>
          <a:p>
            <a:pPr eaLnBrk="1" hangingPunct="1">
              <a:spcBef>
                <a:spcPct val="0"/>
              </a:spcBef>
              <a:buClrTx/>
              <a:buFontTx/>
              <a:buNone/>
              <a:defRPr/>
            </a:pPr>
            <a:r>
              <a:rPr lang="zh-CN" altLang="en-US" b="1" i="0" dirty="0">
                <a:solidFill>
                  <a:srgbClr val="000000"/>
                </a:solidFill>
                <a:latin typeface="+mn-lt"/>
                <a:ea typeface="+mn-ea"/>
                <a:cs typeface="+mn-ea"/>
                <a:sym typeface="+mn-lt"/>
              </a:rPr>
              <a:t>九、附件</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xit" presetSubtype="0" fill="hold" nodeType="clickEffect">
                                  <p:stCondLst>
                                    <p:cond delay="0"/>
                                  </p:stCondLst>
                                  <p:childTnLst>
                                    <p:animEffect transition="out" filter="fade">
                                      <p:cBhvr>
                                        <p:cTn id="10" dur="500"/>
                                        <p:tgtEl>
                                          <p:spTgt spid="20"/>
                                        </p:tgtEl>
                                      </p:cBhvr>
                                    </p:animEffect>
                                    <p:set>
                                      <p:cBhvr>
                                        <p:cTn id="11"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2"/>
          </p:nvPr>
        </p:nvSpPr>
        <p:spPr/>
        <p:txBody>
          <a:bodyPr/>
          <a:lstStyle/>
          <a:p>
            <a:fld id="{B71F6CC3-3BBD-4B34-8E91-8F30AF8541BF}" type="slidenum">
              <a:rPr lang="zh-CN" altLang="en-US" smtClean="0"/>
              <a:pPr/>
              <a:t>36</a:t>
            </a:fld>
            <a:endParaRPr lang="zh-CN" altLang="en-US" sz="1300"/>
          </a:p>
        </p:txBody>
      </p:sp>
      <p:sp>
        <p:nvSpPr>
          <p:cNvPr id="4" name="矩形 3"/>
          <p:cNvSpPr/>
          <p:nvPr/>
        </p:nvSpPr>
        <p:spPr>
          <a:xfrm>
            <a:off x="2555776" y="3140968"/>
            <a:ext cx="3570208" cy="769441"/>
          </a:xfrm>
          <a:prstGeom prst="rect">
            <a:avLst/>
          </a:prstGeom>
        </p:spPr>
        <p:txBody>
          <a:bodyPr wrap="none">
            <a:spAutoFit/>
          </a:bodyPr>
          <a:lstStyle/>
          <a:p>
            <a:r>
              <a:rPr lang="zh-CN" altLang="en-US" sz="4400" b="1" i="0" dirty="0">
                <a:latin typeface="微软雅黑" pitchFamily="34" charset="-122"/>
                <a:ea typeface="微软雅黑" pitchFamily="34" charset="-122"/>
                <a:cs typeface="+mn-ea"/>
                <a:sym typeface="+mn-lt"/>
              </a:rPr>
              <a:t>三、项目路演</a:t>
            </a:r>
            <a:endParaRPr lang="zh-CN" altLang="en-US" sz="4400" i="0" dirty="0">
              <a:latin typeface="微软雅黑" pitchFamily="34" charset="-122"/>
              <a:ea typeface="微软雅黑"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2597" y="1052736"/>
            <a:ext cx="8208912" cy="1944216"/>
          </a:xfrm>
        </p:spPr>
        <p:txBody>
          <a:bodyPr/>
          <a:lstStyle/>
          <a:p>
            <a:r>
              <a:rPr lang="zh-CN" altLang="en-US" dirty="0">
                <a:solidFill>
                  <a:schemeClr val="tx1"/>
                </a:solidFill>
                <a:latin typeface="微软雅黑" pitchFamily="34" charset="-122"/>
              </a:rPr>
              <a:t>什么是路演（</a:t>
            </a:r>
            <a:r>
              <a:rPr lang="en-US" altLang="zh-CN" dirty="0">
                <a:solidFill>
                  <a:schemeClr val="tx1"/>
                </a:solidFill>
                <a:latin typeface="微软雅黑" pitchFamily="34" charset="-122"/>
              </a:rPr>
              <a:t> Road show </a:t>
            </a:r>
            <a:r>
              <a:rPr lang="zh-CN" altLang="en-US" dirty="0">
                <a:solidFill>
                  <a:schemeClr val="tx1"/>
                </a:solidFill>
                <a:latin typeface="微软雅黑" pitchFamily="34" charset="-122"/>
              </a:rPr>
              <a:t>）？</a:t>
            </a:r>
            <a:br>
              <a:rPr lang="en-US" altLang="zh-CN" dirty="0">
                <a:solidFill>
                  <a:schemeClr val="tx1"/>
                </a:solidFill>
                <a:latin typeface="微软雅黑" pitchFamily="34" charset="-122"/>
              </a:rPr>
            </a:br>
            <a:br>
              <a:rPr lang="en-US" altLang="zh-CN" dirty="0">
                <a:solidFill>
                  <a:schemeClr val="tx1"/>
                </a:solidFill>
                <a:latin typeface="微软雅黑" pitchFamily="34" charset="-122"/>
              </a:rPr>
            </a:br>
            <a:endParaRPr lang="zh-CN" altLang="en-US" dirty="0">
              <a:solidFill>
                <a:schemeClr val="tx1"/>
              </a:solidFill>
              <a:latin typeface="微软雅黑" pitchFamily="34" charset="-122"/>
            </a:endParaRPr>
          </a:p>
        </p:txBody>
      </p:sp>
      <p:sp>
        <p:nvSpPr>
          <p:cNvPr id="3" name="灯片编号占位符 2"/>
          <p:cNvSpPr>
            <a:spLocks noGrp="1"/>
          </p:cNvSpPr>
          <p:nvPr>
            <p:ph type="sldNum" sz="quarter" idx="12"/>
          </p:nvPr>
        </p:nvSpPr>
        <p:spPr/>
        <p:txBody>
          <a:bodyPr/>
          <a:lstStyle/>
          <a:p>
            <a:fld id="{B71F6CC3-3BBD-4B34-8E91-8F30AF8541BF}" type="slidenum">
              <a:rPr lang="zh-CN" altLang="en-US" smtClean="0"/>
              <a:pPr/>
              <a:t>37</a:t>
            </a:fld>
            <a:endParaRPr lang="zh-CN" altLang="en-US" sz="1300"/>
          </a:p>
        </p:txBody>
      </p:sp>
      <p:sp>
        <p:nvSpPr>
          <p:cNvPr id="4" name="矩形 3"/>
          <p:cNvSpPr/>
          <p:nvPr/>
        </p:nvSpPr>
        <p:spPr>
          <a:xfrm>
            <a:off x="452596" y="1870158"/>
            <a:ext cx="8367875" cy="830997"/>
          </a:xfrm>
          <a:prstGeom prst="rect">
            <a:avLst/>
          </a:prstGeom>
        </p:spPr>
        <p:txBody>
          <a:bodyPr wrap="square">
            <a:spAutoFit/>
          </a:bodyPr>
          <a:lstStyle/>
          <a:p>
            <a:pPr algn="just"/>
            <a:r>
              <a:rPr lang="zh-CN" altLang="en-US" sz="2400" i="0" dirty="0">
                <a:latin typeface="微软雅黑" pitchFamily="34" charset="-122"/>
                <a:ea typeface="微软雅黑" pitchFamily="34" charset="-122"/>
              </a:rPr>
              <a:t>项目路演就是企业或创业代表在讲台上向投资方讲解项目属性、发展计划和融资计划，一般分为线上路演和线下路演。</a:t>
            </a:r>
          </a:p>
        </p:txBody>
      </p:sp>
      <p:pic>
        <p:nvPicPr>
          <p:cNvPr id="1026" name="Picture 2" descr="https://timgsa.baidu.com/timg?image&amp;quality=80&amp;size=b9999_10000&amp;sec=1572342469548&amp;di=709a34f477de8a780bed725fb6ba9000&amp;imgtype=0&amp;src=http%3A%2F%2F5b0988e595225.cdn.sohucs.com%2Fimages%2F20191014%2F2c157bc8a52547eb90516d40747c6379.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8244" y="2914222"/>
            <a:ext cx="6467106" cy="36373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p:txBody>
          <a:bodyPr/>
          <a:lstStyle/>
          <a:p>
            <a:pPr>
              <a:defRPr/>
            </a:pPr>
            <a:r>
              <a:rPr lang="zh-CN" altLang="en-US" sz="2800" b="1" dirty="0">
                <a:latin typeface="+mn-lt"/>
                <a:ea typeface="+mn-ea"/>
                <a:cs typeface="+mn-ea"/>
                <a:sym typeface="+mn-lt"/>
              </a:rPr>
              <a:t>（一）材料准备（互联网</a:t>
            </a:r>
            <a:r>
              <a:rPr lang="en-US" altLang="zh-CN" sz="2800" b="1" dirty="0">
                <a:latin typeface="+mn-lt"/>
                <a:ea typeface="+mn-ea"/>
                <a:cs typeface="+mn-ea"/>
                <a:sym typeface="+mn-lt"/>
              </a:rPr>
              <a:t>+</a:t>
            </a:r>
            <a:r>
              <a:rPr lang="zh-CN" altLang="en-US" sz="2800" b="1" dirty="0">
                <a:latin typeface="+mn-lt"/>
                <a:ea typeface="+mn-ea"/>
                <a:cs typeface="+mn-ea"/>
                <a:sym typeface="+mn-lt"/>
              </a:rPr>
              <a:t>）</a:t>
            </a:r>
          </a:p>
        </p:txBody>
      </p:sp>
      <p:sp>
        <p:nvSpPr>
          <p:cNvPr id="81923" name="矩形 3"/>
          <p:cNvSpPr>
            <a:spLocks noChangeArrowheads="1"/>
          </p:cNvSpPr>
          <p:nvPr/>
        </p:nvSpPr>
        <p:spPr bwMode="auto">
          <a:xfrm>
            <a:off x="141288" y="1503363"/>
            <a:ext cx="8861425"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lnSpc>
                <a:spcPct val="150000"/>
              </a:lnSpc>
              <a:spcBef>
                <a:spcPct val="0"/>
              </a:spcBef>
              <a:buClrTx/>
              <a:buFont typeface="Arial" panose="020B0604020202020204" pitchFamily="34" charset="0"/>
              <a:buNone/>
              <a:defRPr/>
            </a:pPr>
            <a:r>
              <a:rPr lang="zh-CN" altLang="en-US" sz="2400" i="0" dirty="0">
                <a:latin typeface="+mn-lt"/>
                <a:ea typeface="+mn-ea"/>
                <a:cs typeface="+mn-ea"/>
                <a:sym typeface="+mn-lt"/>
              </a:rPr>
              <a:t>（1）参赛材料为项目计划书及</a:t>
            </a:r>
            <a:r>
              <a:rPr lang="en-US" altLang="zh-CN" sz="2400" i="0" dirty="0">
                <a:latin typeface="+mn-lt"/>
                <a:ea typeface="+mn-ea"/>
                <a:cs typeface="+mn-ea"/>
                <a:sym typeface="+mn-lt"/>
              </a:rPr>
              <a:t>1-3</a:t>
            </a:r>
            <a:r>
              <a:rPr lang="zh-CN" altLang="en-US" sz="2400" i="0" dirty="0">
                <a:latin typeface="+mn-lt"/>
                <a:ea typeface="+mn-ea"/>
                <a:cs typeface="+mn-ea"/>
                <a:sym typeface="+mn-lt"/>
              </a:rPr>
              <a:t>分钟展示视频（</a:t>
            </a:r>
            <a:r>
              <a:rPr lang="en-US" altLang="zh-CN" sz="2400" b="1" i="0" dirty="0">
                <a:solidFill>
                  <a:srgbClr val="FF0000"/>
                </a:solidFill>
                <a:latin typeface="+mn-lt"/>
                <a:ea typeface="+mn-ea"/>
                <a:cs typeface="+mn-ea"/>
                <a:sym typeface="+mn-lt"/>
              </a:rPr>
              <a:t>VCR</a:t>
            </a:r>
            <a:r>
              <a:rPr lang="zh-CN" altLang="en-US" sz="2400" i="0" dirty="0">
                <a:latin typeface="+mn-lt"/>
                <a:ea typeface="+mn-ea"/>
                <a:cs typeface="+mn-ea"/>
                <a:sym typeface="+mn-lt"/>
              </a:rPr>
              <a:t>）。</a:t>
            </a:r>
            <a:endParaRPr lang="en-US" altLang="zh-CN" sz="2400" i="0" dirty="0">
              <a:latin typeface="+mn-lt"/>
              <a:ea typeface="+mn-ea"/>
              <a:cs typeface="+mn-ea"/>
              <a:sym typeface="+mn-lt"/>
            </a:endParaRPr>
          </a:p>
          <a:p>
            <a:pPr eaLnBrk="1" hangingPunct="1">
              <a:lnSpc>
                <a:spcPct val="150000"/>
              </a:lnSpc>
              <a:spcBef>
                <a:spcPct val="0"/>
              </a:spcBef>
              <a:buClrTx/>
              <a:buFont typeface="Arial" panose="020B0604020202020204" pitchFamily="34" charset="0"/>
              <a:buNone/>
              <a:defRPr/>
            </a:pPr>
            <a:r>
              <a:rPr lang="zh-CN" altLang="en-US" sz="2400" i="0" dirty="0">
                <a:latin typeface="+mn-lt"/>
                <a:ea typeface="+mn-ea"/>
                <a:cs typeface="+mn-ea"/>
                <a:sym typeface="+mn-lt"/>
              </a:rPr>
              <a:t>（2）书面材料：</a:t>
            </a:r>
            <a:r>
              <a:rPr lang="zh-CN" altLang="en-US" sz="2400" b="1" i="0" dirty="0">
                <a:solidFill>
                  <a:srgbClr val="FF0000"/>
                </a:solidFill>
                <a:latin typeface="+mn-lt"/>
                <a:ea typeface="+mn-ea"/>
                <a:cs typeface="+mn-ea"/>
                <a:sym typeface="+mn-lt"/>
              </a:rPr>
              <a:t>项目计划书</a:t>
            </a:r>
            <a:r>
              <a:rPr lang="en-US" altLang="zh-CN" sz="2400" b="1" i="0" dirty="0">
                <a:solidFill>
                  <a:srgbClr val="FF0000"/>
                </a:solidFill>
                <a:latin typeface="+mn-lt"/>
                <a:ea typeface="+mn-ea"/>
                <a:cs typeface="+mn-ea"/>
                <a:sym typeface="+mn-lt"/>
              </a:rPr>
              <a:t>8</a:t>
            </a:r>
            <a:r>
              <a:rPr lang="zh-CN" altLang="en-US" sz="2400" b="1" i="0" dirty="0">
                <a:solidFill>
                  <a:srgbClr val="FF0000"/>
                </a:solidFill>
                <a:latin typeface="+mn-lt"/>
                <a:ea typeface="+mn-ea"/>
                <a:cs typeface="+mn-ea"/>
                <a:sym typeface="+mn-lt"/>
              </a:rPr>
              <a:t>份</a:t>
            </a:r>
            <a:r>
              <a:rPr lang="zh-CN" altLang="en-US" sz="2400" i="0" dirty="0">
                <a:latin typeface="+mn-lt"/>
                <a:ea typeface="+mn-ea"/>
                <a:cs typeface="+mn-ea"/>
                <a:sym typeface="+mn-lt"/>
              </a:rPr>
              <a:t>（组织机构代码证、营业执照复印件及其他佐证材料附后），使用 A4 纸双面打印装订。</a:t>
            </a:r>
          </a:p>
          <a:p>
            <a:pPr eaLnBrk="1" hangingPunct="1">
              <a:lnSpc>
                <a:spcPct val="150000"/>
              </a:lnSpc>
              <a:spcBef>
                <a:spcPct val="0"/>
              </a:spcBef>
              <a:buClrTx/>
              <a:buFont typeface="Arial" panose="020B0604020202020204" pitchFamily="34" charset="0"/>
              <a:buNone/>
              <a:defRPr/>
            </a:pPr>
            <a:r>
              <a:rPr lang="zh-CN" altLang="en-US" sz="2400" i="0" dirty="0">
                <a:latin typeface="+mn-lt"/>
                <a:ea typeface="+mn-ea"/>
                <a:cs typeface="+mn-ea"/>
                <a:sym typeface="+mn-lt"/>
              </a:rPr>
              <a:t>（</a:t>
            </a:r>
            <a:r>
              <a:rPr lang="en-US" altLang="zh-CN" sz="2400" i="0" dirty="0">
                <a:latin typeface="+mn-lt"/>
                <a:ea typeface="+mn-ea"/>
                <a:cs typeface="+mn-ea"/>
                <a:sym typeface="+mn-lt"/>
              </a:rPr>
              <a:t>3</a:t>
            </a:r>
            <a:r>
              <a:rPr lang="zh-CN" altLang="en-US" sz="2400" i="0" dirty="0">
                <a:latin typeface="+mn-lt"/>
                <a:ea typeface="+mn-ea"/>
                <a:cs typeface="+mn-ea"/>
                <a:sym typeface="+mn-lt"/>
              </a:rPr>
              <a:t>）讲稿；</a:t>
            </a:r>
            <a:endParaRPr lang="en-US" altLang="zh-CN" sz="2400" i="0" dirty="0">
              <a:latin typeface="+mn-lt"/>
              <a:ea typeface="+mn-ea"/>
              <a:cs typeface="+mn-ea"/>
              <a:sym typeface="+mn-lt"/>
            </a:endParaRPr>
          </a:p>
          <a:p>
            <a:pPr eaLnBrk="1" hangingPunct="1">
              <a:lnSpc>
                <a:spcPct val="150000"/>
              </a:lnSpc>
              <a:spcBef>
                <a:spcPct val="0"/>
              </a:spcBef>
              <a:buClrTx/>
              <a:buFont typeface="Arial" panose="020B0604020202020204" pitchFamily="34" charset="0"/>
              <a:buNone/>
              <a:defRPr/>
            </a:pPr>
            <a:r>
              <a:rPr lang="zh-CN" altLang="en-US" sz="2400" i="0" dirty="0">
                <a:latin typeface="+mn-lt"/>
                <a:ea typeface="+mn-ea"/>
                <a:cs typeface="+mn-ea"/>
                <a:sym typeface="+mn-lt"/>
              </a:rPr>
              <a:t>（</a:t>
            </a:r>
            <a:r>
              <a:rPr lang="en-US" altLang="zh-CN" sz="2400" i="0" dirty="0">
                <a:latin typeface="+mn-lt"/>
                <a:ea typeface="+mn-ea"/>
                <a:cs typeface="+mn-ea"/>
                <a:sym typeface="+mn-lt"/>
              </a:rPr>
              <a:t>4</a:t>
            </a:r>
            <a:r>
              <a:rPr lang="zh-CN" altLang="en-US" sz="2400" i="0" dirty="0">
                <a:latin typeface="+mn-lt"/>
                <a:ea typeface="+mn-ea"/>
                <a:cs typeface="+mn-ea"/>
                <a:sym typeface="+mn-lt"/>
              </a:rPr>
              <a:t>）可能的问题；</a:t>
            </a:r>
            <a:endParaRPr lang="en-US" altLang="zh-CN" sz="2400" i="0" dirty="0">
              <a:latin typeface="+mn-lt"/>
              <a:ea typeface="+mn-ea"/>
              <a:cs typeface="+mn-ea"/>
              <a:sym typeface="+mn-lt"/>
            </a:endParaRPr>
          </a:p>
          <a:p>
            <a:pPr eaLnBrk="1" hangingPunct="1">
              <a:lnSpc>
                <a:spcPct val="150000"/>
              </a:lnSpc>
              <a:spcBef>
                <a:spcPct val="0"/>
              </a:spcBef>
              <a:buClrTx/>
              <a:buFont typeface="Arial" panose="020B0604020202020204" pitchFamily="34" charset="0"/>
              <a:buNone/>
              <a:defRPr/>
            </a:pPr>
            <a:r>
              <a:rPr lang="zh-CN" altLang="en-US" sz="2400" i="0" dirty="0">
                <a:latin typeface="+mn-lt"/>
                <a:ea typeface="+mn-ea"/>
                <a:cs typeface="+mn-ea"/>
                <a:sym typeface="+mn-lt"/>
              </a:rPr>
              <a:t>（</a:t>
            </a:r>
            <a:r>
              <a:rPr lang="en-US" altLang="zh-CN" sz="2400" i="0" dirty="0">
                <a:latin typeface="+mn-lt"/>
                <a:ea typeface="+mn-ea"/>
                <a:cs typeface="+mn-ea"/>
                <a:sym typeface="+mn-lt"/>
              </a:rPr>
              <a:t>5</a:t>
            </a:r>
            <a:r>
              <a:rPr lang="zh-CN" altLang="en-US" sz="2400" i="0" dirty="0">
                <a:latin typeface="+mn-lt"/>
                <a:ea typeface="+mn-ea"/>
                <a:cs typeface="+mn-ea"/>
                <a:sym typeface="+mn-lt"/>
              </a:rPr>
              <a:t>）电子版：展示视频，</a:t>
            </a:r>
            <a:r>
              <a:rPr lang="en-US" altLang="zh-CN" sz="2400" b="1" i="0" dirty="0">
                <a:solidFill>
                  <a:srgbClr val="FF0000"/>
                </a:solidFill>
                <a:latin typeface="+mn-lt"/>
                <a:ea typeface="+mn-ea"/>
                <a:cs typeface="+mn-ea"/>
                <a:sym typeface="+mn-lt"/>
              </a:rPr>
              <a:t>PPT</a:t>
            </a:r>
            <a:r>
              <a:rPr lang="zh-CN" altLang="en-US" sz="2400" i="0" dirty="0">
                <a:latin typeface="+mn-lt"/>
                <a:ea typeface="+mn-ea"/>
                <a:cs typeface="+mn-ea"/>
                <a:sym typeface="+mn-lt"/>
              </a:rPr>
              <a:t>及项目计划书电子版。</a:t>
            </a:r>
            <a:endParaRPr lang="en-US" altLang="zh-CN" sz="2400" i="0" dirty="0">
              <a:latin typeface="+mn-lt"/>
              <a:ea typeface="+mn-ea"/>
              <a:cs typeface="+mn-ea"/>
              <a:sym typeface="+mn-lt"/>
            </a:endParaRPr>
          </a:p>
          <a:p>
            <a:pPr eaLnBrk="1" hangingPunct="1">
              <a:lnSpc>
                <a:spcPct val="150000"/>
              </a:lnSpc>
              <a:spcBef>
                <a:spcPct val="0"/>
              </a:spcBef>
              <a:buClrTx/>
              <a:buFont typeface="Arial" panose="020B0604020202020204" pitchFamily="34" charset="0"/>
              <a:buNone/>
              <a:defRPr/>
            </a:pPr>
            <a:r>
              <a:rPr lang="zh-CN" altLang="en-US" sz="2400" i="0" dirty="0">
                <a:latin typeface="+mn-lt"/>
                <a:ea typeface="+mn-ea"/>
                <a:cs typeface="+mn-ea"/>
                <a:sym typeface="+mn-lt"/>
              </a:rPr>
              <a:t>（</a:t>
            </a:r>
            <a:r>
              <a:rPr lang="en-US" altLang="zh-CN" sz="2400" i="0" dirty="0">
                <a:latin typeface="+mn-lt"/>
                <a:ea typeface="+mn-ea"/>
                <a:cs typeface="+mn-ea"/>
                <a:sym typeface="+mn-lt"/>
              </a:rPr>
              <a:t>6</a:t>
            </a:r>
            <a:r>
              <a:rPr lang="zh-CN" altLang="en-US" sz="2400" i="0" dirty="0">
                <a:latin typeface="+mn-lt"/>
                <a:ea typeface="+mn-ea"/>
                <a:cs typeface="+mn-ea"/>
                <a:sym typeface="+mn-lt"/>
              </a:rPr>
              <a:t>）产品模型；</a:t>
            </a:r>
            <a:endParaRPr lang="en-US" altLang="zh-CN" sz="2400" i="0" dirty="0">
              <a:latin typeface="+mn-lt"/>
              <a:ea typeface="+mn-ea"/>
              <a:cs typeface="+mn-ea"/>
              <a:sym typeface="+mn-l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矩形 3"/>
          <p:cNvSpPr>
            <a:spLocks noChangeArrowheads="1"/>
          </p:cNvSpPr>
          <p:nvPr/>
        </p:nvSpPr>
        <p:spPr bwMode="auto">
          <a:xfrm>
            <a:off x="534988" y="384175"/>
            <a:ext cx="6580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defRPr/>
            </a:pPr>
            <a:r>
              <a:rPr lang="zh-CN" altLang="en-US" sz="2800" b="1" i="0" dirty="0">
                <a:solidFill>
                  <a:schemeClr val="bg1"/>
                </a:solidFill>
                <a:latin typeface="+mn-lt"/>
                <a:ea typeface="+mn-ea"/>
                <a:cs typeface="+mn-ea"/>
                <a:sym typeface="+mn-lt"/>
              </a:rPr>
              <a:t>（二）视频制作</a:t>
            </a:r>
            <a:endParaRPr lang="en-US" altLang="zh-CN" sz="2800" b="1" i="0" dirty="0">
              <a:solidFill>
                <a:schemeClr val="bg1"/>
              </a:solidFill>
              <a:latin typeface="+mn-lt"/>
              <a:ea typeface="+mn-ea"/>
              <a:cs typeface="+mn-ea"/>
              <a:sym typeface="+mn-lt"/>
            </a:endParaRPr>
          </a:p>
        </p:txBody>
      </p:sp>
      <p:sp>
        <p:nvSpPr>
          <p:cNvPr id="29" name="Freeform 6"/>
          <p:cNvSpPr>
            <a:spLocks/>
          </p:cNvSpPr>
          <p:nvPr/>
        </p:nvSpPr>
        <p:spPr bwMode="auto">
          <a:xfrm>
            <a:off x="755650" y="1814513"/>
            <a:ext cx="7586663" cy="514350"/>
          </a:xfrm>
          <a:custGeom>
            <a:avLst/>
            <a:gdLst>
              <a:gd name="T0" fmla="*/ 75 w 12630"/>
              <a:gd name="T1" fmla="*/ 0 h 856"/>
              <a:gd name="T2" fmla="*/ 12555 w 12630"/>
              <a:gd name="T3" fmla="*/ 0 h 856"/>
              <a:gd name="T4" fmla="*/ 12630 w 12630"/>
              <a:gd name="T5" fmla="*/ 94 h 856"/>
              <a:gd name="T6" fmla="*/ 12630 w 12630"/>
              <a:gd name="T7" fmla="*/ 763 h 856"/>
              <a:gd name="T8" fmla="*/ 12555 w 12630"/>
              <a:gd name="T9" fmla="*/ 856 h 856"/>
              <a:gd name="T10" fmla="*/ 75 w 12630"/>
              <a:gd name="T11" fmla="*/ 856 h 856"/>
              <a:gd name="T12" fmla="*/ 0 w 12630"/>
              <a:gd name="T13" fmla="*/ 763 h 856"/>
              <a:gd name="T14" fmla="*/ 0 w 12630"/>
              <a:gd name="T15" fmla="*/ 94 h 856"/>
              <a:gd name="T16" fmla="*/ 75 w 12630"/>
              <a:gd name="T17" fmla="*/ 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30" h="856">
                <a:moveTo>
                  <a:pt x="75" y="0"/>
                </a:moveTo>
                <a:lnTo>
                  <a:pt x="12555" y="0"/>
                </a:lnTo>
                <a:cubicBezTo>
                  <a:pt x="12597" y="0"/>
                  <a:pt x="12630" y="43"/>
                  <a:pt x="12630" y="94"/>
                </a:cubicBezTo>
                <a:lnTo>
                  <a:pt x="12630" y="763"/>
                </a:lnTo>
                <a:cubicBezTo>
                  <a:pt x="12630" y="814"/>
                  <a:pt x="12597" y="856"/>
                  <a:pt x="12555" y="856"/>
                </a:cubicBezTo>
                <a:lnTo>
                  <a:pt x="75" y="856"/>
                </a:lnTo>
                <a:cubicBezTo>
                  <a:pt x="34" y="856"/>
                  <a:pt x="0" y="814"/>
                  <a:pt x="0" y="763"/>
                </a:cubicBezTo>
                <a:lnTo>
                  <a:pt x="0" y="94"/>
                </a:lnTo>
                <a:cubicBezTo>
                  <a:pt x="0" y="43"/>
                  <a:pt x="34" y="0"/>
                  <a:pt x="75" y="0"/>
                </a:cubicBezTo>
                <a:close/>
              </a:path>
            </a:pathLst>
          </a:custGeom>
          <a:solidFill>
            <a:srgbClr val="484849">
              <a:lumMod val="20000"/>
              <a:lumOff val="80000"/>
            </a:srgbClr>
          </a:solidFill>
          <a:ln w="10" cap="flat">
            <a:solidFill>
              <a:srgbClr val="484849">
                <a:lumMod val="40000"/>
                <a:lumOff val="60000"/>
              </a:srgbClr>
            </a:solidFill>
            <a:prstDash val="solid"/>
            <a:miter lim="800000"/>
            <a:headEnd/>
            <a:tailEnd/>
          </a:ln>
        </p:spPr>
        <p:txBody>
          <a:bodyPr/>
          <a:lstStyle/>
          <a:p>
            <a:pPr eaLnBrk="1" fontAlgn="auto" hangingPunct="1">
              <a:spcBef>
                <a:spcPts val="0"/>
              </a:spcBef>
              <a:spcAft>
                <a:spcPts val="0"/>
              </a:spcAft>
              <a:defRPr/>
            </a:pPr>
            <a:endParaRPr lang="zh-CN" altLang="en-US" sz="1900" i="0" kern="0">
              <a:solidFill>
                <a:sysClr val="windowText" lastClr="000000"/>
              </a:solidFill>
              <a:latin typeface="+mn-lt"/>
              <a:ea typeface="+mn-ea"/>
              <a:cs typeface="+mn-ea"/>
              <a:sym typeface="+mn-lt"/>
            </a:endParaRPr>
          </a:p>
        </p:txBody>
      </p:sp>
      <p:sp>
        <p:nvSpPr>
          <p:cNvPr id="30" name="Freeform 7"/>
          <p:cNvSpPr>
            <a:spLocks/>
          </p:cNvSpPr>
          <p:nvPr/>
        </p:nvSpPr>
        <p:spPr bwMode="auto">
          <a:xfrm>
            <a:off x="755650" y="2795588"/>
            <a:ext cx="7586663" cy="514350"/>
          </a:xfrm>
          <a:custGeom>
            <a:avLst/>
            <a:gdLst>
              <a:gd name="T0" fmla="*/ 75 w 12630"/>
              <a:gd name="T1" fmla="*/ 0 h 856"/>
              <a:gd name="T2" fmla="*/ 12555 w 12630"/>
              <a:gd name="T3" fmla="*/ 0 h 856"/>
              <a:gd name="T4" fmla="*/ 12630 w 12630"/>
              <a:gd name="T5" fmla="*/ 94 h 856"/>
              <a:gd name="T6" fmla="*/ 12630 w 12630"/>
              <a:gd name="T7" fmla="*/ 763 h 856"/>
              <a:gd name="T8" fmla="*/ 12555 w 12630"/>
              <a:gd name="T9" fmla="*/ 856 h 856"/>
              <a:gd name="T10" fmla="*/ 75 w 12630"/>
              <a:gd name="T11" fmla="*/ 856 h 856"/>
              <a:gd name="T12" fmla="*/ 0 w 12630"/>
              <a:gd name="T13" fmla="*/ 763 h 856"/>
              <a:gd name="T14" fmla="*/ 0 w 12630"/>
              <a:gd name="T15" fmla="*/ 94 h 856"/>
              <a:gd name="T16" fmla="*/ 75 w 12630"/>
              <a:gd name="T17" fmla="*/ 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30" h="856">
                <a:moveTo>
                  <a:pt x="75" y="0"/>
                </a:moveTo>
                <a:lnTo>
                  <a:pt x="12555" y="0"/>
                </a:lnTo>
                <a:cubicBezTo>
                  <a:pt x="12597" y="0"/>
                  <a:pt x="12630" y="42"/>
                  <a:pt x="12630" y="94"/>
                </a:cubicBezTo>
                <a:lnTo>
                  <a:pt x="12630" y="763"/>
                </a:lnTo>
                <a:cubicBezTo>
                  <a:pt x="12630" y="814"/>
                  <a:pt x="12597" y="856"/>
                  <a:pt x="12555" y="856"/>
                </a:cubicBezTo>
                <a:lnTo>
                  <a:pt x="75" y="856"/>
                </a:lnTo>
                <a:cubicBezTo>
                  <a:pt x="34" y="856"/>
                  <a:pt x="0" y="814"/>
                  <a:pt x="0" y="763"/>
                </a:cubicBezTo>
                <a:lnTo>
                  <a:pt x="0" y="94"/>
                </a:lnTo>
                <a:cubicBezTo>
                  <a:pt x="0" y="42"/>
                  <a:pt x="34" y="0"/>
                  <a:pt x="75" y="0"/>
                </a:cubicBezTo>
                <a:close/>
              </a:path>
            </a:pathLst>
          </a:custGeom>
          <a:solidFill>
            <a:srgbClr val="484849">
              <a:lumMod val="20000"/>
              <a:lumOff val="80000"/>
            </a:srgbClr>
          </a:solidFill>
          <a:ln w="10" cap="flat">
            <a:solidFill>
              <a:srgbClr val="484849">
                <a:lumMod val="40000"/>
                <a:lumOff val="60000"/>
              </a:srgbClr>
            </a:solidFill>
            <a:prstDash val="solid"/>
            <a:miter lim="800000"/>
            <a:headEnd/>
            <a:tailEnd/>
          </a:ln>
        </p:spPr>
        <p:txBody>
          <a:bodyPr/>
          <a:lstStyle/>
          <a:p>
            <a:pPr eaLnBrk="1" fontAlgn="auto" hangingPunct="1">
              <a:spcBef>
                <a:spcPts val="0"/>
              </a:spcBef>
              <a:spcAft>
                <a:spcPts val="0"/>
              </a:spcAft>
              <a:defRPr/>
            </a:pPr>
            <a:endParaRPr lang="zh-CN" altLang="en-US" sz="1900" i="0" kern="0">
              <a:solidFill>
                <a:sysClr val="windowText" lastClr="000000"/>
              </a:solidFill>
              <a:latin typeface="+mn-lt"/>
              <a:ea typeface="+mn-ea"/>
              <a:cs typeface="+mn-ea"/>
              <a:sym typeface="+mn-lt"/>
            </a:endParaRPr>
          </a:p>
        </p:txBody>
      </p:sp>
      <p:sp>
        <p:nvSpPr>
          <p:cNvPr id="31" name="Freeform 8"/>
          <p:cNvSpPr>
            <a:spLocks/>
          </p:cNvSpPr>
          <p:nvPr/>
        </p:nvSpPr>
        <p:spPr bwMode="auto">
          <a:xfrm>
            <a:off x="755650" y="3735388"/>
            <a:ext cx="7586663" cy="514350"/>
          </a:xfrm>
          <a:custGeom>
            <a:avLst/>
            <a:gdLst>
              <a:gd name="T0" fmla="*/ 75 w 12630"/>
              <a:gd name="T1" fmla="*/ 0 h 856"/>
              <a:gd name="T2" fmla="*/ 12555 w 12630"/>
              <a:gd name="T3" fmla="*/ 0 h 856"/>
              <a:gd name="T4" fmla="*/ 12630 w 12630"/>
              <a:gd name="T5" fmla="*/ 93 h 856"/>
              <a:gd name="T6" fmla="*/ 12630 w 12630"/>
              <a:gd name="T7" fmla="*/ 762 h 856"/>
              <a:gd name="T8" fmla="*/ 12555 w 12630"/>
              <a:gd name="T9" fmla="*/ 856 h 856"/>
              <a:gd name="T10" fmla="*/ 75 w 12630"/>
              <a:gd name="T11" fmla="*/ 856 h 856"/>
              <a:gd name="T12" fmla="*/ 0 w 12630"/>
              <a:gd name="T13" fmla="*/ 762 h 856"/>
              <a:gd name="T14" fmla="*/ 0 w 12630"/>
              <a:gd name="T15" fmla="*/ 93 h 856"/>
              <a:gd name="T16" fmla="*/ 75 w 12630"/>
              <a:gd name="T17" fmla="*/ 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30" h="856">
                <a:moveTo>
                  <a:pt x="75" y="0"/>
                </a:moveTo>
                <a:lnTo>
                  <a:pt x="12555" y="0"/>
                </a:lnTo>
                <a:cubicBezTo>
                  <a:pt x="12597" y="0"/>
                  <a:pt x="12630" y="42"/>
                  <a:pt x="12630" y="93"/>
                </a:cubicBezTo>
                <a:lnTo>
                  <a:pt x="12630" y="762"/>
                </a:lnTo>
                <a:cubicBezTo>
                  <a:pt x="12630" y="814"/>
                  <a:pt x="12597" y="856"/>
                  <a:pt x="12555" y="856"/>
                </a:cubicBezTo>
                <a:lnTo>
                  <a:pt x="75" y="856"/>
                </a:lnTo>
                <a:cubicBezTo>
                  <a:pt x="34" y="856"/>
                  <a:pt x="0" y="814"/>
                  <a:pt x="0" y="762"/>
                </a:cubicBezTo>
                <a:lnTo>
                  <a:pt x="0" y="93"/>
                </a:lnTo>
                <a:cubicBezTo>
                  <a:pt x="0" y="42"/>
                  <a:pt x="34" y="0"/>
                  <a:pt x="75" y="0"/>
                </a:cubicBezTo>
                <a:close/>
              </a:path>
            </a:pathLst>
          </a:custGeom>
          <a:solidFill>
            <a:srgbClr val="484849">
              <a:lumMod val="20000"/>
              <a:lumOff val="80000"/>
            </a:srgbClr>
          </a:solidFill>
          <a:ln w="10" cap="flat">
            <a:solidFill>
              <a:srgbClr val="484849">
                <a:lumMod val="40000"/>
                <a:lumOff val="60000"/>
              </a:srgbClr>
            </a:solidFill>
            <a:prstDash val="solid"/>
            <a:miter lim="800000"/>
            <a:headEnd/>
            <a:tailEnd/>
          </a:ln>
        </p:spPr>
        <p:txBody>
          <a:bodyPr/>
          <a:lstStyle/>
          <a:p>
            <a:pPr eaLnBrk="1" fontAlgn="auto" hangingPunct="1">
              <a:spcBef>
                <a:spcPts val="0"/>
              </a:spcBef>
              <a:spcAft>
                <a:spcPts val="0"/>
              </a:spcAft>
              <a:defRPr/>
            </a:pPr>
            <a:endParaRPr lang="zh-CN" altLang="en-US" sz="1900" i="0" kern="0">
              <a:solidFill>
                <a:sysClr val="windowText" lastClr="000000"/>
              </a:solidFill>
              <a:latin typeface="+mn-lt"/>
              <a:ea typeface="+mn-ea"/>
              <a:cs typeface="+mn-ea"/>
              <a:sym typeface="+mn-lt"/>
            </a:endParaRPr>
          </a:p>
        </p:txBody>
      </p:sp>
      <p:sp>
        <p:nvSpPr>
          <p:cNvPr id="32" name="Freeform 9"/>
          <p:cNvSpPr>
            <a:spLocks/>
          </p:cNvSpPr>
          <p:nvPr/>
        </p:nvSpPr>
        <p:spPr bwMode="auto">
          <a:xfrm>
            <a:off x="755650" y="4652963"/>
            <a:ext cx="7586663" cy="514350"/>
          </a:xfrm>
          <a:custGeom>
            <a:avLst/>
            <a:gdLst>
              <a:gd name="T0" fmla="*/ 75 w 12630"/>
              <a:gd name="T1" fmla="*/ 0 h 856"/>
              <a:gd name="T2" fmla="*/ 12555 w 12630"/>
              <a:gd name="T3" fmla="*/ 0 h 856"/>
              <a:gd name="T4" fmla="*/ 12630 w 12630"/>
              <a:gd name="T5" fmla="*/ 93 h 856"/>
              <a:gd name="T6" fmla="*/ 12630 w 12630"/>
              <a:gd name="T7" fmla="*/ 762 h 856"/>
              <a:gd name="T8" fmla="*/ 12555 w 12630"/>
              <a:gd name="T9" fmla="*/ 856 h 856"/>
              <a:gd name="T10" fmla="*/ 75 w 12630"/>
              <a:gd name="T11" fmla="*/ 856 h 856"/>
              <a:gd name="T12" fmla="*/ 0 w 12630"/>
              <a:gd name="T13" fmla="*/ 762 h 856"/>
              <a:gd name="T14" fmla="*/ 0 w 12630"/>
              <a:gd name="T15" fmla="*/ 93 h 856"/>
              <a:gd name="T16" fmla="*/ 75 w 12630"/>
              <a:gd name="T17" fmla="*/ 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30" h="856">
                <a:moveTo>
                  <a:pt x="75" y="0"/>
                </a:moveTo>
                <a:lnTo>
                  <a:pt x="12555" y="0"/>
                </a:lnTo>
                <a:cubicBezTo>
                  <a:pt x="12597" y="0"/>
                  <a:pt x="12630" y="42"/>
                  <a:pt x="12630" y="93"/>
                </a:cubicBezTo>
                <a:lnTo>
                  <a:pt x="12630" y="762"/>
                </a:lnTo>
                <a:cubicBezTo>
                  <a:pt x="12630" y="814"/>
                  <a:pt x="12597" y="856"/>
                  <a:pt x="12555" y="856"/>
                </a:cubicBezTo>
                <a:lnTo>
                  <a:pt x="75" y="856"/>
                </a:lnTo>
                <a:cubicBezTo>
                  <a:pt x="34" y="856"/>
                  <a:pt x="0" y="814"/>
                  <a:pt x="0" y="762"/>
                </a:cubicBezTo>
                <a:lnTo>
                  <a:pt x="0" y="93"/>
                </a:lnTo>
                <a:cubicBezTo>
                  <a:pt x="0" y="42"/>
                  <a:pt x="34" y="0"/>
                  <a:pt x="75" y="0"/>
                </a:cubicBezTo>
                <a:close/>
              </a:path>
            </a:pathLst>
          </a:custGeom>
          <a:solidFill>
            <a:srgbClr val="484849">
              <a:lumMod val="20000"/>
              <a:lumOff val="80000"/>
            </a:srgbClr>
          </a:solidFill>
          <a:ln w="10" cap="flat">
            <a:solidFill>
              <a:srgbClr val="484849">
                <a:lumMod val="40000"/>
                <a:lumOff val="60000"/>
              </a:srgbClr>
            </a:solidFill>
            <a:prstDash val="solid"/>
            <a:miter lim="800000"/>
            <a:headEnd/>
            <a:tailEnd/>
          </a:ln>
        </p:spPr>
        <p:txBody>
          <a:bodyPr/>
          <a:lstStyle/>
          <a:p>
            <a:pPr eaLnBrk="1" fontAlgn="auto" hangingPunct="1">
              <a:spcBef>
                <a:spcPts val="0"/>
              </a:spcBef>
              <a:spcAft>
                <a:spcPts val="0"/>
              </a:spcAft>
              <a:defRPr/>
            </a:pPr>
            <a:endParaRPr lang="zh-CN" altLang="en-US" sz="1900" i="0" kern="0">
              <a:solidFill>
                <a:sysClr val="windowText" lastClr="000000"/>
              </a:solidFill>
              <a:latin typeface="+mn-lt"/>
              <a:ea typeface="+mn-ea"/>
              <a:cs typeface="+mn-ea"/>
              <a:sym typeface="+mn-lt"/>
            </a:endParaRPr>
          </a:p>
        </p:txBody>
      </p:sp>
      <p:sp>
        <p:nvSpPr>
          <p:cNvPr id="33" name="Freeform 10"/>
          <p:cNvSpPr>
            <a:spLocks noEditPoints="1"/>
          </p:cNvSpPr>
          <p:nvPr/>
        </p:nvSpPr>
        <p:spPr bwMode="auto">
          <a:xfrm>
            <a:off x="1289050" y="1547813"/>
            <a:ext cx="1401763" cy="1092200"/>
          </a:xfrm>
          <a:custGeom>
            <a:avLst/>
            <a:gdLst>
              <a:gd name="T0" fmla="*/ 2333 w 2333"/>
              <a:gd name="T1" fmla="*/ 0 h 1818"/>
              <a:gd name="T2" fmla="*/ 2333 w 2333"/>
              <a:gd name="T3" fmla="*/ 1364 h 1818"/>
              <a:gd name="T4" fmla="*/ 1166 w 2333"/>
              <a:gd name="T5" fmla="*/ 1818 h 1818"/>
              <a:gd name="T6" fmla="*/ 0 w 2333"/>
              <a:gd name="T7" fmla="*/ 1364 h 1818"/>
              <a:gd name="T8" fmla="*/ 0 w 2333"/>
              <a:gd name="T9" fmla="*/ 0 h 1818"/>
              <a:gd name="T10" fmla="*/ 2333 w 2333"/>
              <a:gd name="T11" fmla="*/ 0 h 1818"/>
              <a:gd name="T12" fmla="*/ 1166 w 2333"/>
              <a:gd name="T13" fmla="*/ 0 h 1818"/>
            </a:gdLst>
            <a:ahLst/>
            <a:cxnLst>
              <a:cxn ang="0">
                <a:pos x="T0" y="T1"/>
              </a:cxn>
              <a:cxn ang="0">
                <a:pos x="T2" y="T3"/>
              </a:cxn>
              <a:cxn ang="0">
                <a:pos x="T4" y="T5"/>
              </a:cxn>
              <a:cxn ang="0">
                <a:pos x="T6" y="T7"/>
              </a:cxn>
              <a:cxn ang="0">
                <a:pos x="T8" y="T9"/>
              </a:cxn>
              <a:cxn ang="0">
                <a:pos x="T10" y="T11"/>
              </a:cxn>
              <a:cxn ang="0">
                <a:pos x="T12" y="T13"/>
              </a:cxn>
            </a:cxnLst>
            <a:rect l="0" t="0" r="r" b="b"/>
            <a:pathLst>
              <a:path w="2333" h="1818">
                <a:moveTo>
                  <a:pt x="2333" y="0"/>
                </a:moveTo>
                <a:lnTo>
                  <a:pt x="2333" y="1364"/>
                </a:lnTo>
                <a:lnTo>
                  <a:pt x="1166" y="1818"/>
                </a:lnTo>
                <a:lnTo>
                  <a:pt x="0" y="1364"/>
                </a:lnTo>
                <a:lnTo>
                  <a:pt x="0" y="0"/>
                </a:lnTo>
                <a:lnTo>
                  <a:pt x="2333" y="0"/>
                </a:lnTo>
                <a:close/>
                <a:moveTo>
                  <a:pt x="1166" y="0"/>
                </a:moveTo>
              </a:path>
            </a:pathLst>
          </a:custGeom>
          <a:solidFill>
            <a:srgbClr val="294A5A"/>
          </a:solidFill>
          <a:ln>
            <a:noFill/>
          </a:ln>
        </p:spPr>
        <p:txBody>
          <a:bodyPr/>
          <a:lstStyle/>
          <a:p>
            <a:pPr eaLnBrk="1" fontAlgn="auto" hangingPunct="1">
              <a:spcBef>
                <a:spcPts val="0"/>
              </a:spcBef>
              <a:spcAft>
                <a:spcPts val="0"/>
              </a:spcAft>
              <a:defRPr/>
            </a:pPr>
            <a:endParaRPr lang="zh-CN" altLang="en-US" sz="1900" i="0" kern="0">
              <a:solidFill>
                <a:sysClr val="windowText" lastClr="000000"/>
              </a:solidFill>
              <a:latin typeface="+mn-lt"/>
              <a:ea typeface="+mn-ea"/>
              <a:cs typeface="+mn-ea"/>
              <a:sym typeface="+mn-lt"/>
            </a:endParaRPr>
          </a:p>
        </p:txBody>
      </p:sp>
      <p:sp>
        <p:nvSpPr>
          <p:cNvPr id="34" name="Freeform 11"/>
          <p:cNvSpPr>
            <a:spLocks noEditPoints="1"/>
          </p:cNvSpPr>
          <p:nvPr/>
        </p:nvSpPr>
        <p:spPr bwMode="auto">
          <a:xfrm>
            <a:off x="1289050" y="2520950"/>
            <a:ext cx="1401763" cy="1065213"/>
          </a:xfrm>
          <a:custGeom>
            <a:avLst/>
            <a:gdLst>
              <a:gd name="T0" fmla="*/ 2333 w 2333"/>
              <a:gd name="T1" fmla="*/ 0 h 1775"/>
              <a:gd name="T2" fmla="*/ 2333 w 2333"/>
              <a:gd name="T3" fmla="*/ 1331 h 1775"/>
              <a:gd name="T4" fmla="*/ 1166 w 2333"/>
              <a:gd name="T5" fmla="*/ 1775 h 1775"/>
              <a:gd name="T6" fmla="*/ 0 w 2333"/>
              <a:gd name="T7" fmla="*/ 1331 h 1775"/>
              <a:gd name="T8" fmla="*/ 0 w 2333"/>
              <a:gd name="T9" fmla="*/ 0 h 1775"/>
              <a:gd name="T10" fmla="*/ 1166 w 2333"/>
              <a:gd name="T11" fmla="*/ 444 h 1775"/>
              <a:gd name="T12" fmla="*/ 2333 w 2333"/>
              <a:gd name="T13" fmla="*/ 0 h 1775"/>
              <a:gd name="T14" fmla="*/ 1750 w 2333"/>
              <a:gd name="T15" fmla="*/ 222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3" h="1775">
                <a:moveTo>
                  <a:pt x="2333" y="0"/>
                </a:moveTo>
                <a:lnTo>
                  <a:pt x="2333" y="1331"/>
                </a:lnTo>
                <a:lnTo>
                  <a:pt x="1166" y="1775"/>
                </a:lnTo>
                <a:lnTo>
                  <a:pt x="0" y="1331"/>
                </a:lnTo>
                <a:lnTo>
                  <a:pt x="0" y="0"/>
                </a:lnTo>
                <a:lnTo>
                  <a:pt x="1166" y="444"/>
                </a:lnTo>
                <a:lnTo>
                  <a:pt x="2333" y="0"/>
                </a:lnTo>
                <a:close/>
                <a:moveTo>
                  <a:pt x="1750" y="222"/>
                </a:moveTo>
              </a:path>
            </a:pathLst>
          </a:custGeom>
          <a:solidFill>
            <a:srgbClr val="00B050"/>
          </a:solidFill>
          <a:ln>
            <a:noFill/>
          </a:ln>
        </p:spPr>
        <p:txBody>
          <a:bodyPr/>
          <a:lstStyle/>
          <a:p>
            <a:pPr eaLnBrk="1" fontAlgn="auto" hangingPunct="1">
              <a:spcBef>
                <a:spcPts val="0"/>
              </a:spcBef>
              <a:spcAft>
                <a:spcPts val="0"/>
              </a:spcAft>
              <a:defRPr/>
            </a:pPr>
            <a:endParaRPr lang="zh-CN" altLang="en-US" sz="1900" i="0" kern="0">
              <a:solidFill>
                <a:sysClr val="windowText" lastClr="000000"/>
              </a:solidFill>
              <a:latin typeface="+mn-lt"/>
              <a:ea typeface="+mn-ea"/>
              <a:cs typeface="+mn-ea"/>
              <a:sym typeface="+mn-lt"/>
            </a:endParaRPr>
          </a:p>
        </p:txBody>
      </p:sp>
      <p:sp>
        <p:nvSpPr>
          <p:cNvPr id="35" name="Freeform 12"/>
          <p:cNvSpPr>
            <a:spLocks noEditPoints="1"/>
          </p:cNvSpPr>
          <p:nvPr/>
        </p:nvSpPr>
        <p:spPr bwMode="auto">
          <a:xfrm>
            <a:off x="1289050" y="3452813"/>
            <a:ext cx="1401763" cy="1065212"/>
          </a:xfrm>
          <a:custGeom>
            <a:avLst/>
            <a:gdLst>
              <a:gd name="T0" fmla="*/ 2333 w 2333"/>
              <a:gd name="T1" fmla="*/ 0 h 1775"/>
              <a:gd name="T2" fmla="*/ 2333 w 2333"/>
              <a:gd name="T3" fmla="*/ 1331 h 1775"/>
              <a:gd name="T4" fmla="*/ 1166 w 2333"/>
              <a:gd name="T5" fmla="*/ 1775 h 1775"/>
              <a:gd name="T6" fmla="*/ 0 w 2333"/>
              <a:gd name="T7" fmla="*/ 1331 h 1775"/>
              <a:gd name="T8" fmla="*/ 0 w 2333"/>
              <a:gd name="T9" fmla="*/ 0 h 1775"/>
              <a:gd name="T10" fmla="*/ 1166 w 2333"/>
              <a:gd name="T11" fmla="*/ 444 h 1775"/>
              <a:gd name="T12" fmla="*/ 2333 w 2333"/>
              <a:gd name="T13" fmla="*/ 0 h 1775"/>
              <a:gd name="T14" fmla="*/ 1750 w 2333"/>
              <a:gd name="T15" fmla="*/ 222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3" h="1775">
                <a:moveTo>
                  <a:pt x="2333" y="0"/>
                </a:moveTo>
                <a:lnTo>
                  <a:pt x="2333" y="1331"/>
                </a:lnTo>
                <a:lnTo>
                  <a:pt x="1166" y="1775"/>
                </a:lnTo>
                <a:lnTo>
                  <a:pt x="0" y="1331"/>
                </a:lnTo>
                <a:lnTo>
                  <a:pt x="0" y="0"/>
                </a:lnTo>
                <a:lnTo>
                  <a:pt x="1166" y="444"/>
                </a:lnTo>
                <a:lnTo>
                  <a:pt x="2333" y="0"/>
                </a:lnTo>
                <a:close/>
                <a:moveTo>
                  <a:pt x="1750" y="222"/>
                </a:moveTo>
              </a:path>
            </a:pathLst>
          </a:custGeom>
          <a:solidFill>
            <a:schemeClr val="accent5">
              <a:lumMod val="10000"/>
            </a:schemeClr>
          </a:solidFill>
          <a:ln>
            <a:noFill/>
          </a:ln>
        </p:spPr>
        <p:txBody>
          <a:bodyPr/>
          <a:lstStyle/>
          <a:p>
            <a:pPr eaLnBrk="1" fontAlgn="auto" hangingPunct="1">
              <a:spcBef>
                <a:spcPts val="0"/>
              </a:spcBef>
              <a:spcAft>
                <a:spcPts val="0"/>
              </a:spcAft>
              <a:defRPr/>
            </a:pPr>
            <a:endParaRPr lang="zh-CN" altLang="en-US" sz="1900" i="0" kern="0">
              <a:solidFill>
                <a:sysClr val="windowText" lastClr="000000"/>
              </a:solidFill>
              <a:latin typeface="+mn-lt"/>
              <a:ea typeface="+mn-ea"/>
              <a:cs typeface="+mn-ea"/>
              <a:sym typeface="+mn-lt"/>
            </a:endParaRPr>
          </a:p>
        </p:txBody>
      </p:sp>
      <p:sp>
        <p:nvSpPr>
          <p:cNvPr id="36" name="Freeform 13"/>
          <p:cNvSpPr>
            <a:spLocks noEditPoints="1"/>
          </p:cNvSpPr>
          <p:nvPr/>
        </p:nvSpPr>
        <p:spPr bwMode="auto">
          <a:xfrm>
            <a:off x="1289050" y="4381500"/>
            <a:ext cx="1401763" cy="1063625"/>
          </a:xfrm>
          <a:custGeom>
            <a:avLst/>
            <a:gdLst>
              <a:gd name="T0" fmla="*/ 2333 w 2333"/>
              <a:gd name="T1" fmla="*/ 0 h 1774"/>
              <a:gd name="T2" fmla="*/ 2333 w 2333"/>
              <a:gd name="T3" fmla="*/ 1331 h 1774"/>
              <a:gd name="T4" fmla="*/ 1166 w 2333"/>
              <a:gd name="T5" fmla="*/ 1774 h 1774"/>
              <a:gd name="T6" fmla="*/ 0 w 2333"/>
              <a:gd name="T7" fmla="*/ 1331 h 1774"/>
              <a:gd name="T8" fmla="*/ 0 w 2333"/>
              <a:gd name="T9" fmla="*/ 0 h 1774"/>
              <a:gd name="T10" fmla="*/ 1166 w 2333"/>
              <a:gd name="T11" fmla="*/ 443 h 1774"/>
              <a:gd name="T12" fmla="*/ 2333 w 2333"/>
              <a:gd name="T13" fmla="*/ 0 h 1774"/>
              <a:gd name="T14" fmla="*/ 1750 w 2333"/>
              <a:gd name="T15" fmla="*/ 221 h 17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3" h="1774">
                <a:moveTo>
                  <a:pt x="2333" y="0"/>
                </a:moveTo>
                <a:lnTo>
                  <a:pt x="2333" y="1331"/>
                </a:lnTo>
                <a:lnTo>
                  <a:pt x="1166" y="1774"/>
                </a:lnTo>
                <a:lnTo>
                  <a:pt x="0" y="1331"/>
                </a:lnTo>
                <a:lnTo>
                  <a:pt x="0" y="0"/>
                </a:lnTo>
                <a:lnTo>
                  <a:pt x="1166" y="443"/>
                </a:lnTo>
                <a:lnTo>
                  <a:pt x="2333" y="0"/>
                </a:lnTo>
                <a:close/>
                <a:moveTo>
                  <a:pt x="1750" y="221"/>
                </a:moveTo>
              </a:path>
            </a:pathLst>
          </a:custGeom>
          <a:solidFill>
            <a:srgbClr val="ED5A00"/>
          </a:solidFill>
          <a:ln>
            <a:noFill/>
          </a:ln>
        </p:spPr>
        <p:txBody>
          <a:bodyPr/>
          <a:lstStyle/>
          <a:p>
            <a:pPr eaLnBrk="1" fontAlgn="auto" hangingPunct="1">
              <a:spcBef>
                <a:spcPts val="0"/>
              </a:spcBef>
              <a:spcAft>
                <a:spcPts val="0"/>
              </a:spcAft>
              <a:defRPr/>
            </a:pPr>
            <a:endParaRPr lang="zh-CN" altLang="en-US" sz="1900" i="0" kern="0">
              <a:solidFill>
                <a:sysClr val="windowText" lastClr="000000"/>
              </a:solidFill>
              <a:latin typeface="+mn-lt"/>
              <a:ea typeface="+mn-ea"/>
              <a:cs typeface="+mn-ea"/>
              <a:sym typeface="+mn-lt"/>
            </a:endParaRPr>
          </a:p>
        </p:txBody>
      </p:sp>
      <p:sp>
        <p:nvSpPr>
          <p:cNvPr id="37" name="TextBox 36"/>
          <p:cNvSpPr txBox="1"/>
          <p:nvPr/>
        </p:nvSpPr>
        <p:spPr>
          <a:xfrm>
            <a:off x="2689225" y="1890713"/>
            <a:ext cx="5184775" cy="384175"/>
          </a:xfrm>
          <a:prstGeom prst="rect">
            <a:avLst/>
          </a:prstGeom>
          <a:noFill/>
        </p:spPr>
        <p:txBody>
          <a:bodyPr>
            <a:spAutoFit/>
          </a:bodyPr>
          <a:lstStyle/>
          <a:p>
            <a:pPr eaLnBrk="1" fontAlgn="auto" hangingPunct="1">
              <a:spcBef>
                <a:spcPts val="0"/>
              </a:spcBef>
              <a:spcAft>
                <a:spcPts val="0"/>
              </a:spcAft>
              <a:defRPr/>
            </a:pPr>
            <a:r>
              <a:rPr lang="zh-CN" altLang="en-US" sz="1900" i="0" dirty="0">
                <a:latin typeface="+mn-lt"/>
                <a:ea typeface="+mn-ea"/>
                <a:cs typeface="+mn-ea"/>
                <a:sym typeface="+mn-lt"/>
              </a:rPr>
              <a:t>时间控制在</a:t>
            </a:r>
            <a:r>
              <a:rPr lang="en-US" altLang="zh-CN" sz="1900" i="0" dirty="0">
                <a:latin typeface="+mn-lt"/>
                <a:ea typeface="+mn-ea"/>
                <a:cs typeface="+mn-ea"/>
                <a:sym typeface="+mn-lt"/>
              </a:rPr>
              <a:t>1-3</a:t>
            </a:r>
            <a:r>
              <a:rPr lang="zh-CN" altLang="en-US" sz="1900" i="0" dirty="0">
                <a:latin typeface="+mn-lt"/>
                <a:ea typeface="+mn-ea"/>
                <a:cs typeface="+mn-ea"/>
                <a:sym typeface="+mn-lt"/>
              </a:rPr>
              <a:t>分钟，明确主题和表现形式。</a:t>
            </a:r>
            <a:endParaRPr lang="zh-CN" altLang="en-US" sz="1900" i="0" kern="0" dirty="0">
              <a:solidFill>
                <a:srgbClr val="484849"/>
              </a:solidFill>
              <a:latin typeface="+mn-lt"/>
              <a:ea typeface="+mn-ea"/>
              <a:cs typeface="+mn-ea"/>
              <a:sym typeface="+mn-lt"/>
            </a:endParaRPr>
          </a:p>
        </p:txBody>
      </p:sp>
      <p:sp>
        <p:nvSpPr>
          <p:cNvPr id="38" name="TextBox 37"/>
          <p:cNvSpPr txBox="1"/>
          <p:nvPr/>
        </p:nvSpPr>
        <p:spPr>
          <a:xfrm>
            <a:off x="1401763" y="1911350"/>
            <a:ext cx="1174750" cy="384175"/>
          </a:xfrm>
          <a:prstGeom prst="rect">
            <a:avLst/>
          </a:prstGeom>
          <a:noFill/>
        </p:spPr>
        <p:txBody>
          <a:bodyPr>
            <a:spAutoFit/>
          </a:bodyPr>
          <a:lstStyle/>
          <a:p>
            <a:pPr algn="ctr" eaLnBrk="1" fontAlgn="auto" hangingPunct="1">
              <a:spcBef>
                <a:spcPts val="0"/>
              </a:spcBef>
              <a:spcAft>
                <a:spcPts val="0"/>
              </a:spcAft>
              <a:defRPr/>
            </a:pPr>
            <a:r>
              <a:rPr lang="zh-CN" altLang="en-US" sz="1900" b="1" i="0" kern="0" dirty="0">
                <a:solidFill>
                  <a:srgbClr val="FFFFFF"/>
                </a:solidFill>
                <a:latin typeface="+mn-lt"/>
                <a:ea typeface="+mn-ea"/>
                <a:cs typeface="+mn-ea"/>
                <a:sym typeface="+mn-lt"/>
              </a:rPr>
              <a:t>目标确认</a:t>
            </a:r>
            <a:endParaRPr lang="en-US" altLang="zh-CN" sz="1900" b="1" i="0" kern="0" dirty="0">
              <a:solidFill>
                <a:srgbClr val="FFFFFF"/>
              </a:solidFill>
              <a:latin typeface="+mn-lt"/>
              <a:ea typeface="+mn-ea"/>
              <a:cs typeface="+mn-ea"/>
              <a:sym typeface="+mn-lt"/>
            </a:endParaRPr>
          </a:p>
        </p:txBody>
      </p:sp>
      <p:sp>
        <p:nvSpPr>
          <p:cNvPr id="39" name="TextBox 38"/>
          <p:cNvSpPr txBox="1"/>
          <p:nvPr/>
        </p:nvSpPr>
        <p:spPr>
          <a:xfrm>
            <a:off x="1401763" y="2924175"/>
            <a:ext cx="1174750" cy="385763"/>
          </a:xfrm>
          <a:prstGeom prst="rect">
            <a:avLst/>
          </a:prstGeom>
          <a:noFill/>
        </p:spPr>
        <p:txBody>
          <a:bodyPr>
            <a:spAutoFit/>
          </a:bodyPr>
          <a:lstStyle/>
          <a:p>
            <a:pPr algn="ctr" eaLnBrk="1" fontAlgn="auto" hangingPunct="1">
              <a:spcBef>
                <a:spcPts val="0"/>
              </a:spcBef>
              <a:spcAft>
                <a:spcPts val="0"/>
              </a:spcAft>
              <a:defRPr/>
            </a:pPr>
            <a:r>
              <a:rPr lang="zh-CN" altLang="en-US" sz="1900" b="1" i="0" kern="0" dirty="0">
                <a:solidFill>
                  <a:srgbClr val="FFFFFF"/>
                </a:solidFill>
                <a:latin typeface="+mn-lt"/>
                <a:ea typeface="+mn-ea"/>
                <a:cs typeface="+mn-ea"/>
                <a:sym typeface="+mn-lt"/>
              </a:rPr>
              <a:t>构思剧本</a:t>
            </a:r>
            <a:endParaRPr lang="en-US" altLang="zh-CN" sz="1900" b="1" i="0" kern="0" dirty="0">
              <a:solidFill>
                <a:srgbClr val="FFFFFF"/>
              </a:solidFill>
              <a:latin typeface="+mn-lt"/>
              <a:ea typeface="+mn-ea"/>
              <a:cs typeface="+mn-ea"/>
              <a:sym typeface="+mn-lt"/>
            </a:endParaRPr>
          </a:p>
        </p:txBody>
      </p:sp>
      <p:sp>
        <p:nvSpPr>
          <p:cNvPr id="40" name="TextBox 39"/>
          <p:cNvSpPr txBox="1"/>
          <p:nvPr/>
        </p:nvSpPr>
        <p:spPr>
          <a:xfrm>
            <a:off x="1401763" y="3867150"/>
            <a:ext cx="1174750" cy="384175"/>
          </a:xfrm>
          <a:prstGeom prst="rect">
            <a:avLst/>
          </a:prstGeom>
          <a:noFill/>
        </p:spPr>
        <p:txBody>
          <a:bodyPr>
            <a:spAutoFit/>
          </a:bodyPr>
          <a:lstStyle/>
          <a:p>
            <a:pPr algn="ctr" eaLnBrk="1" fontAlgn="auto" hangingPunct="1">
              <a:spcBef>
                <a:spcPts val="0"/>
              </a:spcBef>
              <a:spcAft>
                <a:spcPts val="0"/>
              </a:spcAft>
              <a:defRPr/>
            </a:pPr>
            <a:r>
              <a:rPr lang="zh-CN" altLang="en-US" sz="1900" b="1" i="0" kern="0" dirty="0">
                <a:solidFill>
                  <a:srgbClr val="FFFFFF"/>
                </a:solidFill>
                <a:latin typeface="+mn-lt"/>
                <a:ea typeface="+mn-ea"/>
                <a:cs typeface="+mn-ea"/>
                <a:sym typeface="+mn-lt"/>
              </a:rPr>
              <a:t>形成初稿</a:t>
            </a:r>
            <a:endParaRPr lang="en-US" altLang="zh-CN" sz="1900" b="1" i="0" kern="0" dirty="0">
              <a:solidFill>
                <a:srgbClr val="FFFFFF"/>
              </a:solidFill>
              <a:latin typeface="+mn-lt"/>
              <a:ea typeface="+mn-ea"/>
              <a:cs typeface="+mn-ea"/>
              <a:sym typeface="+mn-lt"/>
            </a:endParaRPr>
          </a:p>
        </p:txBody>
      </p:sp>
      <p:sp>
        <p:nvSpPr>
          <p:cNvPr id="41" name="TextBox 40"/>
          <p:cNvSpPr txBox="1"/>
          <p:nvPr/>
        </p:nvSpPr>
        <p:spPr>
          <a:xfrm>
            <a:off x="1401763" y="4757738"/>
            <a:ext cx="1174750" cy="384175"/>
          </a:xfrm>
          <a:prstGeom prst="rect">
            <a:avLst/>
          </a:prstGeom>
          <a:noFill/>
        </p:spPr>
        <p:txBody>
          <a:bodyPr>
            <a:spAutoFit/>
          </a:bodyPr>
          <a:lstStyle/>
          <a:p>
            <a:pPr algn="ctr" eaLnBrk="1" fontAlgn="auto" hangingPunct="1">
              <a:spcBef>
                <a:spcPts val="0"/>
              </a:spcBef>
              <a:spcAft>
                <a:spcPts val="0"/>
              </a:spcAft>
              <a:defRPr/>
            </a:pPr>
            <a:r>
              <a:rPr lang="zh-CN" altLang="en-US" sz="1900" b="1" i="0" kern="0" dirty="0">
                <a:solidFill>
                  <a:srgbClr val="FFFFFF"/>
                </a:solidFill>
                <a:latin typeface="+mn-lt"/>
                <a:ea typeface="+mn-ea"/>
                <a:cs typeface="+mn-ea"/>
                <a:sym typeface="+mn-lt"/>
              </a:rPr>
              <a:t>不断完善</a:t>
            </a:r>
            <a:endParaRPr lang="en-US" altLang="zh-CN" sz="1900" b="1" i="0" kern="0" dirty="0">
              <a:solidFill>
                <a:srgbClr val="FFFFFF"/>
              </a:solidFill>
              <a:latin typeface="+mn-lt"/>
              <a:ea typeface="+mn-ea"/>
              <a:cs typeface="+mn-ea"/>
              <a:sym typeface="+mn-lt"/>
            </a:endParaRPr>
          </a:p>
        </p:txBody>
      </p:sp>
      <p:sp>
        <p:nvSpPr>
          <p:cNvPr id="42" name="TextBox 41"/>
          <p:cNvSpPr txBox="1">
            <a:spLocks noChangeArrowheads="1"/>
          </p:cNvSpPr>
          <p:nvPr/>
        </p:nvSpPr>
        <p:spPr bwMode="auto">
          <a:xfrm>
            <a:off x="2686050" y="2857500"/>
            <a:ext cx="533400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defRPr/>
            </a:pPr>
            <a:r>
              <a:rPr lang="zh-CN" altLang="en-US" sz="1900" i="0">
                <a:latin typeface="+mn-lt"/>
                <a:ea typeface="+mn-ea"/>
                <a:cs typeface="+mn-ea"/>
                <a:sym typeface="+mn-lt"/>
              </a:rPr>
              <a:t>项目背景；团队介绍；实例；项目导入。</a:t>
            </a:r>
            <a:endParaRPr lang="en-US" altLang="zh-CN" sz="1900" i="0">
              <a:latin typeface="+mn-lt"/>
              <a:ea typeface="+mn-ea"/>
              <a:cs typeface="+mn-ea"/>
              <a:sym typeface="+mn-lt"/>
            </a:endParaRPr>
          </a:p>
        </p:txBody>
      </p:sp>
      <p:sp>
        <p:nvSpPr>
          <p:cNvPr id="43" name="TextBox 42"/>
          <p:cNvSpPr txBox="1">
            <a:spLocks noChangeArrowheads="1"/>
          </p:cNvSpPr>
          <p:nvPr/>
        </p:nvSpPr>
        <p:spPr bwMode="auto">
          <a:xfrm>
            <a:off x="2678113" y="3790950"/>
            <a:ext cx="566420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defRPr/>
            </a:pPr>
            <a:r>
              <a:rPr lang="zh-CN" altLang="en-US" sz="1900" i="0">
                <a:latin typeface="+mn-lt"/>
                <a:ea typeface="+mn-ea"/>
                <a:cs typeface="+mn-ea"/>
                <a:sym typeface="+mn-lt"/>
              </a:rPr>
              <a:t>搜集相关素材，图片，影像，背景音乐，文字。</a:t>
            </a:r>
          </a:p>
        </p:txBody>
      </p:sp>
      <p:sp>
        <p:nvSpPr>
          <p:cNvPr id="44" name="TextBox 43"/>
          <p:cNvSpPr txBox="1">
            <a:spLocks noChangeArrowheads="1"/>
          </p:cNvSpPr>
          <p:nvPr/>
        </p:nvSpPr>
        <p:spPr bwMode="auto">
          <a:xfrm>
            <a:off x="2689225" y="4689475"/>
            <a:ext cx="518477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defRPr/>
            </a:pPr>
            <a:r>
              <a:rPr lang="zh-CN" altLang="en-US" sz="1900" i="0">
                <a:latin typeface="+mn-lt"/>
                <a:ea typeface="+mn-ea"/>
                <a:cs typeface="+mn-ea"/>
                <a:sym typeface="+mn-lt"/>
              </a:rPr>
              <a:t>根据比赛要求和讲稿内容不断完善视频。</a:t>
            </a:r>
          </a:p>
        </p:txBody>
      </p:sp>
      <p:sp>
        <p:nvSpPr>
          <p:cNvPr id="45" name="TextBox 44"/>
          <p:cNvSpPr txBox="1">
            <a:spLocks noChangeArrowheads="1"/>
          </p:cNvSpPr>
          <p:nvPr/>
        </p:nvSpPr>
        <p:spPr bwMode="auto">
          <a:xfrm>
            <a:off x="795338" y="1819275"/>
            <a:ext cx="45243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sz="1900" i="0">
                <a:solidFill>
                  <a:srgbClr val="484849"/>
                </a:solidFill>
                <a:ea typeface="微软雅黑" pitchFamily="34" charset="-122"/>
                <a:sym typeface="+mn-lt"/>
              </a:rPr>
              <a:t>1</a:t>
            </a:r>
          </a:p>
        </p:txBody>
      </p:sp>
      <p:sp>
        <p:nvSpPr>
          <p:cNvPr id="46" name="TextBox 45"/>
          <p:cNvSpPr txBox="1">
            <a:spLocks noChangeArrowheads="1"/>
          </p:cNvSpPr>
          <p:nvPr/>
        </p:nvSpPr>
        <p:spPr bwMode="auto">
          <a:xfrm>
            <a:off x="795338" y="2811463"/>
            <a:ext cx="45243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sz="1900" i="0">
                <a:solidFill>
                  <a:srgbClr val="484849"/>
                </a:solidFill>
                <a:ea typeface="微软雅黑" pitchFamily="34" charset="-122"/>
                <a:sym typeface="+mn-lt"/>
              </a:rPr>
              <a:t>2</a:t>
            </a:r>
          </a:p>
        </p:txBody>
      </p:sp>
      <p:sp>
        <p:nvSpPr>
          <p:cNvPr id="47" name="TextBox 46"/>
          <p:cNvSpPr txBox="1">
            <a:spLocks noChangeArrowheads="1"/>
          </p:cNvSpPr>
          <p:nvPr/>
        </p:nvSpPr>
        <p:spPr bwMode="auto">
          <a:xfrm>
            <a:off x="795338" y="3752850"/>
            <a:ext cx="452437"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sz="1900" i="0">
                <a:solidFill>
                  <a:srgbClr val="484849"/>
                </a:solidFill>
                <a:ea typeface="微软雅黑" pitchFamily="34" charset="-122"/>
                <a:sym typeface="+mn-lt"/>
              </a:rPr>
              <a:t>3</a:t>
            </a:r>
          </a:p>
        </p:txBody>
      </p:sp>
      <p:sp>
        <p:nvSpPr>
          <p:cNvPr id="48" name="TextBox 47"/>
          <p:cNvSpPr txBox="1">
            <a:spLocks noChangeArrowheads="1"/>
          </p:cNvSpPr>
          <p:nvPr/>
        </p:nvSpPr>
        <p:spPr bwMode="auto">
          <a:xfrm>
            <a:off x="795338" y="4643438"/>
            <a:ext cx="452437"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sz="1900" i="0">
                <a:solidFill>
                  <a:srgbClr val="484849"/>
                </a:solidFill>
                <a:ea typeface="微软雅黑" pitchFamily="34" charset="-122"/>
                <a:sym typeface="+mn-lt"/>
              </a:rPr>
              <a:t>4</a:t>
            </a:r>
          </a:p>
        </p:txBody>
      </p:sp>
      <p:sp>
        <p:nvSpPr>
          <p:cNvPr id="82967" name="文本框 1"/>
          <p:cNvSpPr txBox="1">
            <a:spLocks noChangeArrowheads="1"/>
          </p:cNvSpPr>
          <p:nvPr/>
        </p:nvSpPr>
        <p:spPr bwMode="auto">
          <a:xfrm>
            <a:off x="107950" y="6165850"/>
            <a:ext cx="91106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buClrTx/>
              <a:buFontTx/>
              <a:buNone/>
              <a:defRPr/>
            </a:pPr>
            <a:r>
              <a:rPr lang="zh-CN" altLang="en-US" sz="2400" i="0">
                <a:latin typeface="+mn-lt"/>
                <a:ea typeface="+mn-ea"/>
                <a:cs typeface="+mn-ea"/>
                <a:sym typeface="+mn-lt"/>
              </a:rPr>
              <a:t>视频制作原则：吸引评委注意力，对接下来的项目路演产生兴趣。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par>
                                <p:cTn id="8" presetID="22" presetClass="entr" presetSubtype="8" fill="hold" nodeType="withEffect">
                                  <p:stCondLst>
                                    <p:cond delay="100"/>
                                  </p:stCondLst>
                                  <p:childTnLst>
                                    <p:set>
                                      <p:cBhvr>
                                        <p:cTn id="9" dur="1" fill="hold">
                                          <p:stCondLst>
                                            <p:cond delay="0"/>
                                          </p:stCondLst>
                                        </p:cTn>
                                        <p:tgtEl>
                                          <p:spTgt spid="30"/>
                                        </p:tgtEl>
                                        <p:attrNameLst>
                                          <p:attrName>style.visibility</p:attrName>
                                        </p:attrNameLst>
                                      </p:cBhvr>
                                      <p:to>
                                        <p:strVal val="visible"/>
                                      </p:to>
                                    </p:set>
                                    <p:animEffect transition="in" filter="wipe(left)">
                                      <p:cBhvr>
                                        <p:cTn id="10" dur="500"/>
                                        <p:tgtEl>
                                          <p:spTgt spid="30"/>
                                        </p:tgtEl>
                                      </p:cBhvr>
                                    </p:animEffect>
                                  </p:childTnLst>
                                </p:cTn>
                              </p:par>
                              <p:par>
                                <p:cTn id="11" presetID="22" presetClass="entr" presetSubtype="8" fill="hold" nodeType="withEffect">
                                  <p:stCondLst>
                                    <p:cond delay="200"/>
                                  </p:stCondLst>
                                  <p:childTnLst>
                                    <p:set>
                                      <p:cBhvr>
                                        <p:cTn id="12" dur="1" fill="hold">
                                          <p:stCondLst>
                                            <p:cond delay="0"/>
                                          </p:stCondLst>
                                        </p:cTn>
                                        <p:tgtEl>
                                          <p:spTgt spid="31"/>
                                        </p:tgtEl>
                                        <p:attrNameLst>
                                          <p:attrName>style.visibility</p:attrName>
                                        </p:attrNameLst>
                                      </p:cBhvr>
                                      <p:to>
                                        <p:strVal val="visible"/>
                                      </p:to>
                                    </p:set>
                                    <p:animEffect transition="in" filter="wipe(left)">
                                      <p:cBhvr>
                                        <p:cTn id="13" dur="500"/>
                                        <p:tgtEl>
                                          <p:spTgt spid="31"/>
                                        </p:tgtEl>
                                      </p:cBhvr>
                                    </p:animEffect>
                                  </p:childTnLst>
                                </p:cTn>
                              </p:par>
                              <p:par>
                                <p:cTn id="14" presetID="22" presetClass="entr" presetSubtype="8" fill="hold" nodeType="withEffect">
                                  <p:stCondLst>
                                    <p:cond delay="300"/>
                                  </p:stCondLst>
                                  <p:childTnLst>
                                    <p:set>
                                      <p:cBhvr>
                                        <p:cTn id="15" dur="1" fill="hold">
                                          <p:stCondLst>
                                            <p:cond delay="0"/>
                                          </p:stCondLst>
                                        </p:cTn>
                                        <p:tgtEl>
                                          <p:spTgt spid="32"/>
                                        </p:tgtEl>
                                        <p:attrNameLst>
                                          <p:attrName>style.visibility</p:attrName>
                                        </p:attrNameLst>
                                      </p:cBhvr>
                                      <p:to>
                                        <p:strVal val="visible"/>
                                      </p:to>
                                    </p:set>
                                    <p:animEffect transition="in" filter="wipe(left)">
                                      <p:cBhvr>
                                        <p:cTn id="16" dur="500"/>
                                        <p:tgtEl>
                                          <p:spTgt spid="32"/>
                                        </p:tgtEl>
                                      </p:cBhvr>
                                    </p:animEffect>
                                  </p:childTnLst>
                                </p:cTn>
                              </p:par>
                            </p:childTnLst>
                          </p:cTn>
                        </p:par>
                        <p:par>
                          <p:cTn id="17" fill="hold" nodeType="afterGroup">
                            <p:stCondLst>
                              <p:cond delay="800"/>
                            </p:stCondLst>
                            <p:childTnLst>
                              <p:par>
                                <p:cTn id="18" presetID="47" presetClass="entr" presetSubtype="0" fill="hold"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1000"/>
                                        <p:tgtEl>
                                          <p:spTgt spid="33"/>
                                        </p:tgtEl>
                                      </p:cBhvr>
                                    </p:animEffect>
                                    <p:anim calcmode="lin" valueType="num">
                                      <p:cBhvr>
                                        <p:cTn id="21" dur="1000" fill="hold"/>
                                        <p:tgtEl>
                                          <p:spTgt spid="33"/>
                                        </p:tgtEl>
                                        <p:attrNameLst>
                                          <p:attrName>ppt_x</p:attrName>
                                        </p:attrNameLst>
                                      </p:cBhvr>
                                      <p:tavLst>
                                        <p:tav tm="0">
                                          <p:val>
                                            <p:strVal val="#ppt_x"/>
                                          </p:val>
                                        </p:tav>
                                        <p:tav tm="100000">
                                          <p:val>
                                            <p:strVal val="#ppt_x"/>
                                          </p:val>
                                        </p:tav>
                                      </p:tavLst>
                                    </p:anim>
                                    <p:anim calcmode="lin" valueType="num">
                                      <p:cBhvr>
                                        <p:cTn id="22" dur="1000" fill="hold"/>
                                        <p:tgtEl>
                                          <p:spTgt spid="33"/>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1000"/>
                                        <p:tgtEl>
                                          <p:spTgt spid="38"/>
                                        </p:tgtEl>
                                      </p:cBhvr>
                                    </p:animEffect>
                                    <p:anim calcmode="lin" valueType="num">
                                      <p:cBhvr>
                                        <p:cTn id="26" dur="1000" fill="hold"/>
                                        <p:tgtEl>
                                          <p:spTgt spid="38"/>
                                        </p:tgtEl>
                                        <p:attrNameLst>
                                          <p:attrName>ppt_x</p:attrName>
                                        </p:attrNameLst>
                                      </p:cBhvr>
                                      <p:tavLst>
                                        <p:tav tm="0">
                                          <p:val>
                                            <p:strVal val="#ppt_x"/>
                                          </p:val>
                                        </p:tav>
                                        <p:tav tm="100000">
                                          <p:val>
                                            <p:strVal val="#ppt_x"/>
                                          </p:val>
                                        </p:tav>
                                      </p:tavLst>
                                    </p:anim>
                                    <p:anim calcmode="lin" valueType="num">
                                      <p:cBhvr>
                                        <p:cTn id="27" dur="1000" fill="hold"/>
                                        <p:tgtEl>
                                          <p:spTgt spid="38"/>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60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1000"/>
                                        <p:tgtEl>
                                          <p:spTgt spid="39"/>
                                        </p:tgtEl>
                                      </p:cBhvr>
                                    </p:animEffect>
                                    <p:anim calcmode="lin" valueType="num">
                                      <p:cBhvr>
                                        <p:cTn id="31" dur="1000" fill="hold"/>
                                        <p:tgtEl>
                                          <p:spTgt spid="39"/>
                                        </p:tgtEl>
                                        <p:attrNameLst>
                                          <p:attrName>ppt_x</p:attrName>
                                        </p:attrNameLst>
                                      </p:cBhvr>
                                      <p:tavLst>
                                        <p:tav tm="0">
                                          <p:val>
                                            <p:strVal val="#ppt_x"/>
                                          </p:val>
                                        </p:tav>
                                        <p:tav tm="100000">
                                          <p:val>
                                            <p:strVal val="#ppt_x"/>
                                          </p:val>
                                        </p:tav>
                                      </p:tavLst>
                                    </p:anim>
                                    <p:anim calcmode="lin" valueType="num">
                                      <p:cBhvr>
                                        <p:cTn id="32" dur="1000" fill="hold"/>
                                        <p:tgtEl>
                                          <p:spTgt spid="39"/>
                                        </p:tgtEl>
                                        <p:attrNameLst>
                                          <p:attrName>ppt_y</p:attrName>
                                        </p:attrNameLst>
                                      </p:cBhvr>
                                      <p:tavLst>
                                        <p:tav tm="0">
                                          <p:val>
                                            <p:strVal val="#ppt_y-.1"/>
                                          </p:val>
                                        </p:tav>
                                        <p:tav tm="100000">
                                          <p:val>
                                            <p:strVal val="#ppt_y"/>
                                          </p:val>
                                        </p:tav>
                                      </p:tavLst>
                                    </p:anim>
                                  </p:childTnLst>
                                </p:cTn>
                              </p:par>
                              <p:par>
                                <p:cTn id="33" presetID="47" presetClass="entr" presetSubtype="0" fill="hold" nodeType="withEffect">
                                  <p:stCondLst>
                                    <p:cond delay="60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1000"/>
                                        <p:tgtEl>
                                          <p:spTgt spid="34"/>
                                        </p:tgtEl>
                                      </p:cBhvr>
                                    </p:animEffect>
                                    <p:anim calcmode="lin" valueType="num">
                                      <p:cBhvr>
                                        <p:cTn id="36" dur="1000" fill="hold"/>
                                        <p:tgtEl>
                                          <p:spTgt spid="34"/>
                                        </p:tgtEl>
                                        <p:attrNameLst>
                                          <p:attrName>ppt_x</p:attrName>
                                        </p:attrNameLst>
                                      </p:cBhvr>
                                      <p:tavLst>
                                        <p:tav tm="0">
                                          <p:val>
                                            <p:strVal val="#ppt_x"/>
                                          </p:val>
                                        </p:tav>
                                        <p:tav tm="100000">
                                          <p:val>
                                            <p:strVal val="#ppt_x"/>
                                          </p:val>
                                        </p:tav>
                                      </p:tavLst>
                                    </p:anim>
                                    <p:anim calcmode="lin" valueType="num">
                                      <p:cBhvr>
                                        <p:cTn id="37" dur="1000" fill="hold"/>
                                        <p:tgtEl>
                                          <p:spTgt spid="34"/>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400"/>
                                  </p:stCondLst>
                                  <p:childTnLst>
                                    <p:set>
                                      <p:cBhvr>
                                        <p:cTn id="39" dur="1" fill="hold">
                                          <p:stCondLst>
                                            <p:cond delay="0"/>
                                          </p:stCondLst>
                                        </p:cTn>
                                        <p:tgtEl>
                                          <p:spTgt spid="40"/>
                                        </p:tgtEl>
                                        <p:attrNameLst>
                                          <p:attrName>style.visibility</p:attrName>
                                        </p:attrNameLst>
                                      </p:cBhvr>
                                      <p:to>
                                        <p:strVal val="visible"/>
                                      </p:to>
                                    </p:set>
                                    <p:animEffect transition="in" filter="fade">
                                      <p:cBhvr>
                                        <p:cTn id="40" dur="1000"/>
                                        <p:tgtEl>
                                          <p:spTgt spid="40"/>
                                        </p:tgtEl>
                                      </p:cBhvr>
                                    </p:animEffect>
                                    <p:anim calcmode="lin" valueType="num">
                                      <p:cBhvr>
                                        <p:cTn id="41" dur="1000" fill="hold"/>
                                        <p:tgtEl>
                                          <p:spTgt spid="40"/>
                                        </p:tgtEl>
                                        <p:attrNameLst>
                                          <p:attrName>ppt_x</p:attrName>
                                        </p:attrNameLst>
                                      </p:cBhvr>
                                      <p:tavLst>
                                        <p:tav tm="0">
                                          <p:val>
                                            <p:strVal val="#ppt_x"/>
                                          </p:val>
                                        </p:tav>
                                        <p:tav tm="100000">
                                          <p:val>
                                            <p:strVal val="#ppt_x"/>
                                          </p:val>
                                        </p:tav>
                                      </p:tavLst>
                                    </p:anim>
                                    <p:anim calcmode="lin" valueType="num">
                                      <p:cBhvr>
                                        <p:cTn id="42" dur="1000" fill="hold"/>
                                        <p:tgtEl>
                                          <p:spTgt spid="40"/>
                                        </p:tgtEl>
                                        <p:attrNameLst>
                                          <p:attrName>ppt_y</p:attrName>
                                        </p:attrNameLst>
                                      </p:cBhvr>
                                      <p:tavLst>
                                        <p:tav tm="0">
                                          <p:val>
                                            <p:strVal val="#ppt_y-.1"/>
                                          </p:val>
                                        </p:tav>
                                        <p:tav tm="100000">
                                          <p:val>
                                            <p:strVal val="#ppt_y"/>
                                          </p:val>
                                        </p:tav>
                                      </p:tavLst>
                                    </p:anim>
                                  </p:childTnLst>
                                </p:cTn>
                              </p:par>
                              <p:par>
                                <p:cTn id="43" presetID="47" presetClass="entr" presetSubtype="0" fill="hold" nodeType="withEffect">
                                  <p:stCondLst>
                                    <p:cond delay="400"/>
                                  </p:stCondLst>
                                  <p:childTnLst>
                                    <p:set>
                                      <p:cBhvr>
                                        <p:cTn id="44" dur="1" fill="hold">
                                          <p:stCondLst>
                                            <p:cond delay="0"/>
                                          </p:stCondLst>
                                        </p:cTn>
                                        <p:tgtEl>
                                          <p:spTgt spid="35"/>
                                        </p:tgtEl>
                                        <p:attrNameLst>
                                          <p:attrName>style.visibility</p:attrName>
                                        </p:attrNameLst>
                                      </p:cBhvr>
                                      <p:to>
                                        <p:strVal val="visible"/>
                                      </p:to>
                                    </p:set>
                                    <p:animEffect transition="in" filter="fade">
                                      <p:cBhvr>
                                        <p:cTn id="45" dur="1000"/>
                                        <p:tgtEl>
                                          <p:spTgt spid="35"/>
                                        </p:tgtEl>
                                      </p:cBhvr>
                                    </p:animEffect>
                                    <p:anim calcmode="lin" valueType="num">
                                      <p:cBhvr>
                                        <p:cTn id="46" dur="1000" fill="hold"/>
                                        <p:tgtEl>
                                          <p:spTgt spid="35"/>
                                        </p:tgtEl>
                                        <p:attrNameLst>
                                          <p:attrName>ppt_x</p:attrName>
                                        </p:attrNameLst>
                                      </p:cBhvr>
                                      <p:tavLst>
                                        <p:tav tm="0">
                                          <p:val>
                                            <p:strVal val="#ppt_x"/>
                                          </p:val>
                                        </p:tav>
                                        <p:tav tm="100000">
                                          <p:val>
                                            <p:strVal val="#ppt_x"/>
                                          </p:val>
                                        </p:tav>
                                      </p:tavLst>
                                    </p:anim>
                                    <p:anim calcmode="lin" valueType="num">
                                      <p:cBhvr>
                                        <p:cTn id="47" dur="1000" fill="hold"/>
                                        <p:tgtEl>
                                          <p:spTgt spid="35"/>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20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1000"/>
                                        <p:tgtEl>
                                          <p:spTgt spid="41"/>
                                        </p:tgtEl>
                                      </p:cBhvr>
                                    </p:animEffect>
                                    <p:anim calcmode="lin" valueType="num">
                                      <p:cBhvr>
                                        <p:cTn id="51" dur="1000" fill="hold"/>
                                        <p:tgtEl>
                                          <p:spTgt spid="41"/>
                                        </p:tgtEl>
                                        <p:attrNameLst>
                                          <p:attrName>ppt_x</p:attrName>
                                        </p:attrNameLst>
                                      </p:cBhvr>
                                      <p:tavLst>
                                        <p:tav tm="0">
                                          <p:val>
                                            <p:strVal val="#ppt_x"/>
                                          </p:val>
                                        </p:tav>
                                        <p:tav tm="100000">
                                          <p:val>
                                            <p:strVal val="#ppt_x"/>
                                          </p:val>
                                        </p:tav>
                                      </p:tavLst>
                                    </p:anim>
                                    <p:anim calcmode="lin" valueType="num">
                                      <p:cBhvr>
                                        <p:cTn id="52" dur="1000" fill="hold"/>
                                        <p:tgtEl>
                                          <p:spTgt spid="41"/>
                                        </p:tgtEl>
                                        <p:attrNameLst>
                                          <p:attrName>ppt_y</p:attrName>
                                        </p:attrNameLst>
                                      </p:cBhvr>
                                      <p:tavLst>
                                        <p:tav tm="0">
                                          <p:val>
                                            <p:strVal val="#ppt_y-.1"/>
                                          </p:val>
                                        </p:tav>
                                        <p:tav tm="100000">
                                          <p:val>
                                            <p:strVal val="#ppt_y"/>
                                          </p:val>
                                        </p:tav>
                                      </p:tavLst>
                                    </p:anim>
                                  </p:childTnLst>
                                </p:cTn>
                              </p:par>
                              <p:par>
                                <p:cTn id="53" presetID="47" presetClass="entr" presetSubtype="0" fill="hold" nodeType="withEffect">
                                  <p:stCondLst>
                                    <p:cond delay="20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1000"/>
                                        <p:tgtEl>
                                          <p:spTgt spid="36"/>
                                        </p:tgtEl>
                                      </p:cBhvr>
                                    </p:animEffect>
                                    <p:anim calcmode="lin" valueType="num">
                                      <p:cBhvr>
                                        <p:cTn id="56" dur="1000" fill="hold"/>
                                        <p:tgtEl>
                                          <p:spTgt spid="36"/>
                                        </p:tgtEl>
                                        <p:attrNameLst>
                                          <p:attrName>ppt_x</p:attrName>
                                        </p:attrNameLst>
                                      </p:cBhvr>
                                      <p:tavLst>
                                        <p:tav tm="0">
                                          <p:val>
                                            <p:strVal val="#ppt_x"/>
                                          </p:val>
                                        </p:tav>
                                        <p:tav tm="100000">
                                          <p:val>
                                            <p:strVal val="#ppt_x"/>
                                          </p:val>
                                        </p:tav>
                                      </p:tavLst>
                                    </p:anim>
                                    <p:anim calcmode="lin" valueType="num">
                                      <p:cBhvr>
                                        <p:cTn id="57" dur="1000" fill="hold"/>
                                        <p:tgtEl>
                                          <p:spTgt spid="36"/>
                                        </p:tgtEl>
                                        <p:attrNameLst>
                                          <p:attrName>ppt_y</p:attrName>
                                        </p:attrNameLst>
                                      </p:cBhvr>
                                      <p:tavLst>
                                        <p:tav tm="0">
                                          <p:val>
                                            <p:strVal val="#ppt_y-.1"/>
                                          </p:val>
                                        </p:tav>
                                        <p:tav tm="100000">
                                          <p:val>
                                            <p:strVal val="#ppt_y"/>
                                          </p:val>
                                        </p:tav>
                                      </p:tavLst>
                                    </p:anim>
                                  </p:childTnLst>
                                </p:cTn>
                              </p:par>
                            </p:childTnLst>
                          </p:cTn>
                        </p:par>
                        <p:par>
                          <p:cTn id="58" fill="hold" nodeType="afterGroup">
                            <p:stCondLst>
                              <p:cond delay="2400"/>
                            </p:stCondLst>
                            <p:childTnLst>
                              <p:par>
                                <p:cTn id="59" presetID="31" presetClass="entr" presetSubtype="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p:cTn id="61" dur="400" fill="hold"/>
                                        <p:tgtEl>
                                          <p:spTgt spid="45"/>
                                        </p:tgtEl>
                                        <p:attrNameLst>
                                          <p:attrName>ppt_w</p:attrName>
                                        </p:attrNameLst>
                                      </p:cBhvr>
                                      <p:tavLst>
                                        <p:tav tm="0">
                                          <p:val>
                                            <p:fltVal val="0"/>
                                          </p:val>
                                        </p:tav>
                                        <p:tav tm="100000">
                                          <p:val>
                                            <p:strVal val="#ppt_w"/>
                                          </p:val>
                                        </p:tav>
                                      </p:tavLst>
                                    </p:anim>
                                    <p:anim calcmode="lin" valueType="num">
                                      <p:cBhvr>
                                        <p:cTn id="62" dur="400" fill="hold"/>
                                        <p:tgtEl>
                                          <p:spTgt spid="45"/>
                                        </p:tgtEl>
                                        <p:attrNameLst>
                                          <p:attrName>ppt_h</p:attrName>
                                        </p:attrNameLst>
                                      </p:cBhvr>
                                      <p:tavLst>
                                        <p:tav tm="0">
                                          <p:val>
                                            <p:fltVal val="0"/>
                                          </p:val>
                                        </p:tav>
                                        <p:tav tm="100000">
                                          <p:val>
                                            <p:strVal val="#ppt_h"/>
                                          </p:val>
                                        </p:tav>
                                      </p:tavLst>
                                    </p:anim>
                                    <p:anim calcmode="lin" valueType="num">
                                      <p:cBhvr>
                                        <p:cTn id="63" dur="400" fill="hold"/>
                                        <p:tgtEl>
                                          <p:spTgt spid="45"/>
                                        </p:tgtEl>
                                        <p:attrNameLst>
                                          <p:attrName>style.rotation</p:attrName>
                                        </p:attrNameLst>
                                      </p:cBhvr>
                                      <p:tavLst>
                                        <p:tav tm="0">
                                          <p:val>
                                            <p:fltVal val="90"/>
                                          </p:val>
                                        </p:tav>
                                        <p:tav tm="100000">
                                          <p:val>
                                            <p:fltVal val="0"/>
                                          </p:val>
                                        </p:tav>
                                      </p:tavLst>
                                    </p:anim>
                                    <p:animEffect transition="in" filter="fade">
                                      <p:cBhvr>
                                        <p:cTn id="64" dur="400"/>
                                        <p:tgtEl>
                                          <p:spTgt spid="45"/>
                                        </p:tgtEl>
                                      </p:cBhvr>
                                    </p:animEffect>
                                  </p:childTnLst>
                                </p:cTn>
                              </p:par>
                            </p:childTnLst>
                          </p:cTn>
                        </p:par>
                        <p:par>
                          <p:cTn id="65" fill="hold" nodeType="afterGroup">
                            <p:stCondLst>
                              <p:cond delay="2800"/>
                            </p:stCondLst>
                            <p:childTnLst>
                              <p:par>
                                <p:cTn id="66" presetID="22" presetClass="entr" presetSubtype="8" fill="hold" grpId="0" nodeType="after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wipe(left)">
                                      <p:cBhvr>
                                        <p:cTn id="68" dur="500"/>
                                        <p:tgtEl>
                                          <p:spTgt spid="37"/>
                                        </p:tgtEl>
                                      </p:cBhvr>
                                    </p:animEffect>
                                  </p:childTnLst>
                                </p:cTn>
                              </p:par>
                            </p:childTnLst>
                          </p:cTn>
                        </p:par>
                        <p:par>
                          <p:cTn id="69" fill="hold" nodeType="afterGroup">
                            <p:stCondLst>
                              <p:cond delay="3300"/>
                            </p:stCondLst>
                            <p:childTnLst>
                              <p:par>
                                <p:cTn id="70" presetID="31" presetClass="entr" presetSubtype="0" fill="hold" grpId="0" nodeType="afterEffect">
                                  <p:stCondLst>
                                    <p:cond delay="0"/>
                                  </p:stCondLst>
                                  <p:childTnLst>
                                    <p:set>
                                      <p:cBhvr>
                                        <p:cTn id="71" dur="1" fill="hold">
                                          <p:stCondLst>
                                            <p:cond delay="0"/>
                                          </p:stCondLst>
                                        </p:cTn>
                                        <p:tgtEl>
                                          <p:spTgt spid="46"/>
                                        </p:tgtEl>
                                        <p:attrNameLst>
                                          <p:attrName>style.visibility</p:attrName>
                                        </p:attrNameLst>
                                      </p:cBhvr>
                                      <p:to>
                                        <p:strVal val="visible"/>
                                      </p:to>
                                    </p:set>
                                    <p:anim calcmode="lin" valueType="num">
                                      <p:cBhvr>
                                        <p:cTn id="72" dur="400" fill="hold"/>
                                        <p:tgtEl>
                                          <p:spTgt spid="46"/>
                                        </p:tgtEl>
                                        <p:attrNameLst>
                                          <p:attrName>ppt_w</p:attrName>
                                        </p:attrNameLst>
                                      </p:cBhvr>
                                      <p:tavLst>
                                        <p:tav tm="0">
                                          <p:val>
                                            <p:fltVal val="0"/>
                                          </p:val>
                                        </p:tav>
                                        <p:tav tm="100000">
                                          <p:val>
                                            <p:strVal val="#ppt_w"/>
                                          </p:val>
                                        </p:tav>
                                      </p:tavLst>
                                    </p:anim>
                                    <p:anim calcmode="lin" valueType="num">
                                      <p:cBhvr>
                                        <p:cTn id="73" dur="400" fill="hold"/>
                                        <p:tgtEl>
                                          <p:spTgt spid="46"/>
                                        </p:tgtEl>
                                        <p:attrNameLst>
                                          <p:attrName>ppt_h</p:attrName>
                                        </p:attrNameLst>
                                      </p:cBhvr>
                                      <p:tavLst>
                                        <p:tav tm="0">
                                          <p:val>
                                            <p:fltVal val="0"/>
                                          </p:val>
                                        </p:tav>
                                        <p:tav tm="100000">
                                          <p:val>
                                            <p:strVal val="#ppt_h"/>
                                          </p:val>
                                        </p:tav>
                                      </p:tavLst>
                                    </p:anim>
                                    <p:anim calcmode="lin" valueType="num">
                                      <p:cBhvr>
                                        <p:cTn id="74" dur="400" fill="hold"/>
                                        <p:tgtEl>
                                          <p:spTgt spid="46"/>
                                        </p:tgtEl>
                                        <p:attrNameLst>
                                          <p:attrName>style.rotation</p:attrName>
                                        </p:attrNameLst>
                                      </p:cBhvr>
                                      <p:tavLst>
                                        <p:tav tm="0">
                                          <p:val>
                                            <p:fltVal val="90"/>
                                          </p:val>
                                        </p:tav>
                                        <p:tav tm="100000">
                                          <p:val>
                                            <p:fltVal val="0"/>
                                          </p:val>
                                        </p:tav>
                                      </p:tavLst>
                                    </p:anim>
                                    <p:animEffect transition="in" filter="fade">
                                      <p:cBhvr>
                                        <p:cTn id="75" dur="400"/>
                                        <p:tgtEl>
                                          <p:spTgt spid="46"/>
                                        </p:tgtEl>
                                      </p:cBhvr>
                                    </p:animEffect>
                                  </p:childTnLst>
                                </p:cTn>
                              </p:par>
                            </p:childTnLst>
                          </p:cTn>
                        </p:par>
                        <p:par>
                          <p:cTn id="76" fill="hold" nodeType="afterGroup">
                            <p:stCondLst>
                              <p:cond delay="3700"/>
                            </p:stCondLst>
                            <p:childTnLst>
                              <p:par>
                                <p:cTn id="77" presetID="22" presetClass="entr" presetSubtype="8" fill="hold" grpId="0" nodeType="after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wipe(left)">
                                      <p:cBhvr>
                                        <p:cTn id="79" dur="500"/>
                                        <p:tgtEl>
                                          <p:spTgt spid="42"/>
                                        </p:tgtEl>
                                      </p:cBhvr>
                                    </p:animEffect>
                                  </p:childTnLst>
                                </p:cTn>
                              </p:par>
                            </p:childTnLst>
                          </p:cTn>
                        </p:par>
                        <p:par>
                          <p:cTn id="80" fill="hold" nodeType="afterGroup">
                            <p:stCondLst>
                              <p:cond delay="4200"/>
                            </p:stCondLst>
                            <p:childTnLst>
                              <p:par>
                                <p:cTn id="81" presetID="31" presetClass="entr" presetSubtype="0" fill="hold" grpId="0" nodeType="afterEffect">
                                  <p:stCondLst>
                                    <p:cond delay="0"/>
                                  </p:stCondLst>
                                  <p:childTnLst>
                                    <p:set>
                                      <p:cBhvr>
                                        <p:cTn id="82" dur="1" fill="hold">
                                          <p:stCondLst>
                                            <p:cond delay="0"/>
                                          </p:stCondLst>
                                        </p:cTn>
                                        <p:tgtEl>
                                          <p:spTgt spid="47"/>
                                        </p:tgtEl>
                                        <p:attrNameLst>
                                          <p:attrName>style.visibility</p:attrName>
                                        </p:attrNameLst>
                                      </p:cBhvr>
                                      <p:to>
                                        <p:strVal val="visible"/>
                                      </p:to>
                                    </p:set>
                                    <p:anim calcmode="lin" valueType="num">
                                      <p:cBhvr>
                                        <p:cTn id="83" dur="400" fill="hold"/>
                                        <p:tgtEl>
                                          <p:spTgt spid="47"/>
                                        </p:tgtEl>
                                        <p:attrNameLst>
                                          <p:attrName>ppt_w</p:attrName>
                                        </p:attrNameLst>
                                      </p:cBhvr>
                                      <p:tavLst>
                                        <p:tav tm="0">
                                          <p:val>
                                            <p:fltVal val="0"/>
                                          </p:val>
                                        </p:tav>
                                        <p:tav tm="100000">
                                          <p:val>
                                            <p:strVal val="#ppt_w"/>
                                          </p:val>
                                        </p:tav>
                                      </p:tavLst>
                                    </p:anim>
                                    <p:anim calcmode="lin" valueType="num">
                                      <p:cBhvr>
                                        <p:cTn id="84" dur="400" fill="hold"/>
                                        <p:tgtEl>
                                          <p:spTgt spid="47"/>
                                        </p:tgtEl>
                                        <p:attrNameLst>
                                          <p:attrName>ppt_h</p:attrName>
                                        </p:attrNameLst>
                                      </p:cBhvr>
                                      <p:tavLst>
                                        <p:tav tm="0">
                                          <p:val>
                                            <p:fltVal val="0"/>
                                          </p:val>
                                        </p:tav>
                                        <p:tav tm="100000">
                                          <p:val>
                                            <p:strVal val="#ppt_h"/>
                                          </p:val>
                                        </p:tav>
                                      </p:tavLst>
                                    </p:anim>
                                    <p:anim calcmode="lin" valueType="num">
                                      <p:cBhvr>
                                        <p:cTn id="85" dur="400" fill="hold"/>
                                        <p:tgtEl>
                                          <p:spTgt spid="47"/>
                                        </p:tgtEl>
                                        <p:attrNameLst>
                                          <p:attrName>style.rotation</p:attrName>
                                        </p:attrNameLst>
                                      </p:cBhvr>
                                      <p:tavLst>
                                        <p:tav tm="0">
                                          <p:val>
                                            <p:fltVal val="90"/>
                                          </p:val>
                                        </p:tav>
                                        <p:tav tm="100000">
                                          <p:val>
                                            <p:fltVal val="0"/>
                                          </p:val>
                                        </p:tav>
                                      </p:tavLst>
                                    </p:anim>
                                    <p:animEffect transition="in" filter="fade">
                                      <p:cBhvr>
                                        <p:cTn id="86" dur="400"/>
                                        <p:tgtEl>
                                          <p:spTgt spid="47"/>
                                        </p:tgtEl>
                                      </p:cBhvr>
                                    </p:animEffect>
                                  </p:childTnLst>
                                </p:cTn>
                              </p:par>
                            </p:childTnLst>
                          </p:cTn>
                        </p:par>
                        <p:par>
                          <p:cTn id="87" fill="hold" nodeType="afterGroup">
                            <p:stCondLst>
                              <p:cond delay="4600"/>
                            </p:stCondLst>
                            <p:childTnLst>
                              <p:par>
                                <p:cTn id="88" presetID="22" presetClass="entr" presetSubtype="8" fill="hold" grpId="0" nodeType="after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wipe(left)">
                                      <p:cBhvr>
                                        <p:cTn id="90" dur="500"/>
                                        <p:tgtEl>
                                          <p:spTgt spid="43"/>
                                        </p:tgtEl>
                                      </p:cBhvr>
                                    </p:animEffect>
                                  </p:childTnLst>
                                </p:cTn>
                              </p:par>
                            </p:childTnLst>
                          </p:cTn>
                        </p:par>
                        <p:par>
                          <p:cTn id="91" fill="hold" nodeType="afterGroup">
                            <p:stCondLst>
                              <p:cond delay="5100"/>
                            </p:stCondLst>
                            <p:childTnLst>
                              <p:par>
                                <p:cTn id="92" presetID="31" presetClass="entr" presetSubtype="0" fill="hold" grpId="0" nodeType="afterEffect">
                                  <p:stCondLst>
                                    <p:cond delay="0"/>
                                  </p:stCondLst>
                                  <p:childTnLst>
                                    <p:set>
                                      <p:cBhvr>
                                        <p:cTn id="93" dur="1" fill="hold">
                                          <p:stCondLst>
                                            <p:cond delay="0"/>
                                          </p:stCondLst>
                                        </p:cTn>
                                        <p:tgtEl>
                                          <p:spTgt spid="48"/>
                                        </p:tgtEl>
                                        <p:attrNameLst>
                                          <p:attrName>style.visibility</p:attrName>
                                        </p:attrNameLst>
                                      </p:cBhvr>
                                      <p:to>
                                        <p:strVal val="visible"/>
                                      </p:to>
                                    </p:set>
                                    <p:anim calcmode="lin" valueType="num">
                                      <p:cBhvr>
                                        <p:cTn id="94" dur="400" fill="hold"/>
                                        <p:tgtEl>
                                          <p:spTgt spid="48"/>
                                        </p:tgtEl>
                                        <p:attrNameLst>
                                          <p:attrName>ppt_w</p:attrName>
                                        </p:attrNameLst>
                                      </p:cBhvr>
                                      <p:tavLst>
                                        <p:tav tm="0">
                                          <p:val>
                                            <p:fltVal val="0"/>
                                          </p:val>
                                        </p:tav>
                                        <p:tav tm="100000">
                                          <p:val>
                                            <p:strVal val="#ppt_w"/>
                                          </p:val>
                                        </p:tav>
                                      </p:tavLst>
                                    </p:anim>
                                    <p:anim calcmode="lin" valueType="num">
                                      <p:cBhvr>
                                        <p:cTn id="95" dur="400" fill="hold"/>
                                        <p:tgtEl>
                                          <p:spTgt spid="48"/>
                                        </p:tgtEl>
                                        <p:attrNameLst>
                                          <p:attrName>ppt_h</p:attrName>
                                        </p:attrNameLst>
                                      </p:cBhvr>
                                      <p:tavLst>
                                        <p:tav tm="0">
                                          <p:val>
                                            <p:fltVal val="0"/>
                                          </p:val>
                                        </p:tav>
                                        <p:tav tm="100000">
                                          <p:val>
                                            <p:strVal val="#ppt_h"/>
                                          </p:val>
                                        </p:tav>
                                      </p:tavLst>
                                    </p:anim>
                                    <p:anim calcmode="lin" valueType="num">
                                      <p:cBhvr>
                                        <p:cTn id="96" dur="400" fill="hold"/>
                                        <p:tgtEl>
                                          <p:spTgt spid="48"/>
                                        </p:tgtEl>
                                        <p:attrNameLst>
                                          <p:attrName>style.rotation</p:attrName>
                                        </p:attrNameLst>
                                      </p:cBhvr>
                                      <p:tavLst>
                                        <p:tav tm="0">
                                          <p:val>
                                            <p:fltVal val="90"/>
                                          </p:val>
                                        </p:tav>
                                        <p:tav tm="100000">
                                          <p:val>
                                            <p:fltVal val="0"/>
                                          </p:val>
                                        </p:tav>
                                      </p:tavLst>
                                    </p:anim>
                                    <p:animEffect transition="in" filter="fade">
                                      <p:cBhvr>
                                        <p:cTn id="97" dur="400"/>
                                        <p:tgtEl>
                                          <p:spTgt spid="48"/>
                                        </p:tgtEl>
                                      </p:cBhvr>
                                    </p:animEffect>
                                  </p:childTnLst>
                                </p:cTn>
                              </p:par>
                            </p:childTnLst>
                          </p:cTn>
                        </p:par>
                        <p:par>
                          <p:cTn id="98" fill="hold" nodeType="afterGroup">
                            <p:stCondLst>
                              <p:cond delay="5500"/>
                            </p:stCondLst>
                            <p:childTnLst>
                              <p:par>
                                <p:cTn id="99" presetID="22" presetClass="entr" presetSubtype="8" fill="hold" grpId="0" nodeType="after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wipe(left)">
                                      <p:cBhvr>
                                        <p:cTn id="10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P spid="41" grpId="0"/>
      <p:bldP spid="42" grpId="0"/>
      <p:bldP spid="43" grpId="0"/>
      <p:bldP spid="44" grpId="0"/>
      <p:bldP spid="45" grpId="0"/>
      <p:bldP spid="46" grpId="0"/>
      <p:bldP spid="47" grpId="0"/>
      <p:bldP spid="4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268413"/>
            <a:ext cx="7886700" cy="1325562"/>
          </a:xfrm>
        </p:spPr>
        <p:txBody>
          <a:bodyPr/>
          <a:lstStyle/>
          <a:p>
            <a:pPr eaLnBrk="1" hangingPunct="1">
              <a:defRPr/>
            </a:pPr>
            <a:r>
              <a:rPr lang="zh-CN" altLang="en-US" sz="3200" dirty="0">
                <a:solidFill>
                  <a:schemeClr val="tx2">
                    <a:lumMod val="95000"/>
                    <a:lumOff val="5000"/>
                  </a:schemeClr>
                </a:solidFill>
                <a:latin typeface="+mn-lt"/>
                <a:ea typeface="+mn-ea"/>
                <a:cs typeface="+mn-ea"/>
                <a:sym typeface="+mn-lt"/>
              </a:rPr>
              <a:t>（一）创业计划书的定义</a:t>
            </a:r>
          </a:p>
        </p:txBody>
      </p:sp>
      <p:sp>
        <p:nvSpPr>
          <p:cNvPr id="48131" name="矩形 3"/>
          <p:cNvSpPr>
            <a:spLocks noChangeArrowheads="1"/>
          </p:cNvSpPr>
          <p:nvPr/>
        </p:nvSpPr>
        <p:spPr bwMode="auto">
          <a:xfrm>
            <a:off x="723244" y="333375"/>
            <a:ext cx="30572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buClrTx/>
              <a:buFont typeface="Arial" panose="020B0604020202020204" pitchFamily="34" charset="0"/>
              <a:buNone/>
              <a:defRPr/>
            </a:pPr>
            <a:r>
              <a:rPr lang="zh-CN" altLang="en-US" sz="3200" b="1" i="0" dirty="0">
                <a:solidFill>
                  <a:schemeClr val="bg1"/>
                </a:solidFill>
                <a:latin typeface="+mn-lt"/>
                <a:ea typeface="+mn-ea"/>
                <a:cs typeface="+mn-ea"/>
                <a:sym typeface="+mn-lt"/>
              </a:rPr>
              <a:t>一、创业计划书</a:t>
            </a:r>
          </a:p>
        </p:txBody>
      </p:sp>
      <p:sp>
        <p:nvSpPr>
          <p:cNvPr id="48132" name="矩形 4"/>
          <p:cNvSpPr>
            <a:spLocks noChangeArrowheads="1"/>
          </p:cNvSpPr>
          <p:nvPr/>
        </p:nvSpPr>
        <p:spPr bwMode="auto">
          <a:xfrm>
            <a:off x="179512" y="2276872"/>
            <a:ext cx="8497193" cy="432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719138">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gn="just" eaLnBrk="1" hangingPunct="1">
              <a:lnSpc>
                <a:spcPts val="3700"/>
              </a:lnSpc>
              <a:spcBef>
                <a:spcPct val="0"/>
              </a:spcBef>
              <a:buClrTx/>
              <a:buFont typeface="Arial" panose="020B0604020202020204" pitchFamily="34" charset="0"/>
              <a:buNone/>
              <a:defRPr/>
            </a:pPr>
            <a:r>
              <a:rPr lang="zh-CN" altLang="en-US" sz="2800" i="0" dirty="0">
                <a:latin typeface="+mn-lt"/>
                <a:ea typeface="+mn-ea"/>
                <a:cs typeface="+mn-ea"/>
                <a:sym typeface="+mn-lt"/>
              </a:rPr>
              <a:t>创业计划书（商业计划书）是创业者在初创企业成立之前就某一项具有市场前景的新产品或服务，向潜在投资者、风险投资公司、合作伙伴等游说以取得合作支持或风险投资的</a:t>
            </a:r>
            <a:r>
              <a:rPr lang="zh-CN" altLang="en-US" sz="2800" i="0" dirty="0">
                <a:solidFill>
                  <a:srgbClr val="FF0000"/>
                </a:solidFill>
                <a:latin typeface="+mn-lt"/>
                <a:ea typeface="+mn-ea"/>
                <a:cs typeface="+mn-ea"/>
                <a:sym typeface="+mn-lt"/>
              </a:rPr>
              <a:t>可行性商业报告，</a:t>
            </a:r>
            <a:r>
              <a:rPr lang="zh-CN" altLang="en-US" sz="2800" i="0" dirty="0">
                <a:latin typeface="+mn-lt"/>
                <a:ea typeface="+mn-ea"/>
                <a:cs typeface="+mn-ea"/>
                <a:sym typeface="+mn-lt"/>
              </a:rPr>
              <a:t>用来描述创办一个新企业时所有的内部和外部要素。</a:t>
            </a:r>
            <a:endParaRPr lang="en-US" altLang="zh-CN" sz="2800" i="0" dirty="0">
              <a:latin typeface="+mn-lt"/>
              <a:ea typeface="+mn-ea"/>
              <a:cs typeface="+mn-ea"/>
              <a:sym typeface="+mn-lt"/>
            </a:endParaRPr>
          </a:p>
          <a:p>
            <a:pPr algn="just" eaLnBrk="1" hangingPunct="1">
              <a:lnSpc>
                <a:spcPts val="3700"/>
              </a:lnSpc>
              <a:spcBef>
                <a:spcPct val="0"/>
              </a:spcBef>
              <a:buClrTx/>
              <a:buFont typeface="Arial" panose="020B0604020202020204" pitchFamily="34" charset="0"/>
              <a:buNone/>
              <a:defRPr/>
            </a:pPr>
            <a:r>
              <a:rPr lang="zh-CN" altLang="en-US" sz="2800" i="0" dirty="0">
                <a:latin typeface="+mn-lt"/>
                <a:ea typeface="+mn-ea"/>
                <a:cs typeface="+mn-ea"/>
                <a:sym typeface="+mn-lt"/>
              </a:rPr>
              <a:t>创业计划通常是各项职能如市场营销计划、生产和销售计划、财务计划、人力资源计划等的集成，同时也是提出创业的头三年内所有中期和短期决策制度的方针。</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2088" y="1371600"/>
            <a:ext cx="8629650" cy="3784600"/>
          </a:xfrm>
          <a:prstGeom prst="rect">
            <a:avLst/>
          </a:prstGeom>
        </p:spPr>
        <p:txBody>
          <a:bodyPr>
            <a:spAutoFit/>
          </a:bodyPr>
          <a:lstStyle/>
          <a:p>
            <a:pPr>
              <a:lnSpc>
                <a:spcPts val="3200"/>
              </a:lnSpc>
              <a:defRPr/>
            </a:pPr>
            <a:r>
              <a:rPr lang="zh-CN" altLang="en-US" sz="2800" i="0" dirty="0">
                <a:solidFill>
                  <a:srgbClr val="333333"/>
                </a:solidFill>
                <a:latin typeface="+mn-lt"/>
                <a:ea typeface="+mn-ea"/>
                <a:cs typeface="+mn-ea"/>
                <a:sym typeface="+mn-lt"/>
              </a:rPr>
              <a:t>常见视频制作软件：</a:t>
            </a:r>
            <a:endParaRPr lang="en-US" altLang="zh-CN" sz="2800" i="0" dirty="0">
              <a:solidFill>
                <a:srgbClr val="333333"/>
              </a:solidFill>
              <a:latin typeface="+mn-lt"/>
              <a:ea typeface="+mn-ea"/>
              <a:cs typeface="+mn-ea"/>
              <a:sym typeface="+mn-lt"/>
            </a:endParaRPr>
          </a:p>
          <a:p>
            <a:pPr marL="457200" indent="-457200">
              <a:lnSpc>
                <a:spcPts val="3200"/>
              </a:lnSpc>
              <a:buFont typeface="Arial" panose="020B0604020202020204" pitchFamily="34" charset="0"/>
              <a:buChar char="•"/>
              <a:defRPr/>
            </a:pPr>
            <a:r>
              <a:rPr lang="zh-CN" altLang="en-US" sz="2800" i="0" dirty="0">
                <a:solidFill>
                  <a:srgbClr val="333333"/>
                </a:solidFill>
                <a:latin typeface="+mn-lt"/>
                <a:ea typeface="+mn-ea"/>
                <a:cs typeface="+mn-ea"/>
                <a:sym typeface="+mn-lt"/>
              </a:rPr>
              <a:t>会声会影</a:t>
            </a:r>
            <a:r>
              <a:rPr lang="en-US" altLang="zh-CN" sz="2800" i="0" dirty="0">
                <a:solidFill>
                  <a:srgbClr val="333333"/>
                </a:solidFill>
                <a:latin typeface="+mn-lt"/>
                <a:ea typeface="+mn-ea"/>
                <a:cs typeface="+mn-ea"/>
                <a:sym typeface="+mn-lt"/>
              </a:rPr>
              <a:t>10</a:t>
            </a:r>
          </a:p>
          <a:p>
            <a:pPr>
              <a:lnSpc>
                <a:spcPts val="3200"/>
              </a:lnSpc>
              <a:defRPr/>
            </a:pPr>
            <a:r>
              <a:rPr lang="en-US" altLang="zh-CN" sz="2000" i="0" dirty="0">
                <a:solidFill>
                  <a:srgbClr val="333333"/>
                </a:solidFill>
                <a:latin typeface="+mn-lt"/>
                <a:ea typeface="+mn-ea"/>
                <a:cs typeface="+mn-ea"/>
                <a:sym typeface="+mn-lt"/>
              </a:rPr>
              <a:t>http://www.51zxw.net/list.aspx?cid=556</a:t>
            </a:r>
          </a:p>
          <a:p>
            <a:pPr marL="457200" indent="-457200">
              <a:lnSpc>
                <a:spcPts val="3200"/>
              </a:lnSpc>
              <a:buFont typeface="Arial" panose="020B0604020202020204" pitchFamily="34" charset="0"/>
              <a:buChar char="•"/>
              <a:defRPr/>
            </a:pPr>
            <a:r>
              <a:rPr lang="zh-CN" altLang="en-US" sz="2800" i="0" dirty="0">
                <a:latin typeface="+mn-lt"/>
                <a:ea typeface="+mn-ea"/>
                <a:cs typeface="+mn-ea"/>
                <a:sym typeface="+mn-lt"/>
              </a:rPr>
              <a:t>爱剪辑 </a:t>
            </a:r>
            <a:r>
              <a:rPr lang="en-US" altLang="zh-CN" sz="2800" i="0" dirty="0">
                <a:latin typeface="+mn-lt"/>
                <a:ea typeface="+mn-ea"/>
                <a:cs typeface="+mn-ea"/>
                <a:sym typeface="+mn-lt"/>
              </a:rPr>
              <a:t>3.0</a:t>
            </a:r>
          </a:p>
          <a:p>
            <a:pPr>
              <a:lnSpc>
                <a:spcPts val="3200"/>
              </a:lnSpc>
              <a:defRPr/>
            </a:pPr>
            <a:r>
              <a:rPr lang="en-US" altLang="zh-CN" sz="2000" i="0" dirty="0">
                <a:latin typeface="+mn-lt"/>
                <a:ea typeface="+mn-ea"/>
                <a:cs typeface="+mn-ea"/>
                <a:sym typeface="+mn-lt"/>
              </a:rPr>
              <a:t>http://www.ijianji.com/course.htm</a:t>
            </a:r>
          </a:p>
          <a:p>
            <a:pPr marL="457200" indent="-457200">
              <a:lnSpc>
                <a:spcPts val="3200"/>
              </a:lnSpc>
              <a:buFont typeface="Arial" panose="020B0604020202020204" pitchFamily="34" charset="0"/>
              <a:buChar char="•"/>
              <a:defRPr/>
            </a:pPr>
            <a:r>
              <a:rPr lang="en-US" altLang="zh-CN" sz="2800" i="0" dirty="0">
                <a:latin typeface="+mn-lt"/>
                <a:ea typeface="+mn-ea"/>
                <a:cs typeface="+mn-ea"/>
                <a:sym typeface="+mn-lt"/>
              </a:rPr>
              <a:t>Vegas</a:t>
            </a:r>
          </a:p>
          <a:p>
            <a:pPr>
              <a:lnSpc>
                <a:spcPts val="3200"/>
              </a:lnSpc>
              <a:defRPr/>
            </a:pPr>
            <a:r>
              <a:rPr lang="en-US" altLang="zh-CN" sz="2000" i="0" dirty="0">
                <a:latin typeface="+mn-lt"/>
                <a:ea typeface="+mn-ea"/>
                <a:cs typeface="+mn-ea"/>
                <a:sym typeface="+mn-lt"/>
              </a:rPr>
              <a:t>http://www.51zxw.net/list.aspx?cid=551</a:t>
            </a:r>
          </a:p>
          <a:p>
            <a:pPr marL="457200" indent="-457200">
              <a:lnSpc>
                <a:spcPts val="3200"/>
              </a:lnSpc>
              <a:buFont typeface="Arial" panose="020B0604020202020204" pitchFamily="34" charset="0"/>
              <a:buChar char="•"/>
              <a:defRPr/>
            </a:pPr>
            <a:r>
              <a:rPr lang="en-US" altLang="zh-CN" sz="2800" i="0" dirty="0">
                <a:latin typeface="+mn-lt"/>
                <a:ea typeface="+mn-ea"/>
                <a:cs typeface="+mn-ea"/>
                <a:sym typeface="+mn-lt"/>
              </a:rPr>
              <a:t>PowerPoint</a:t>
            </a:r>
          </a:p>
          <a:p>
            <a:pPr>
              <a:lnSpc>
                <a:spcPts val="3200"/>
              </a:lnSpc>
              <a:defRPr/>
            </a:pPr>
            <a:r>
              <a:rPr lang="en-US" altLang="zh-CN" sz="2000" i="0" dirty="0">
                <a:latin typeface="+mn-lt"/>
                <a:ea typeface="+mn-ea"/>
                <a:cs typeface="+mn-ea"/>
                <a:sym typeface="+mn-lt"/>
              </a:rPr>
              <a:t>https://jingyan.baidu.com/article/64d05a0261d814de55f73be4.html</a:t>
            </a:r>
            <a:endParaRPr lang="zh-CN" altLang="en-US" sz="2000" i="0" dirty="0">
              <a:latin typeface="+mn-lt"/>
              <a:ea typeface="+mn-ea"/>
              <a:cs typeface="+mn-ea"/>
              <a:sym typeface="+mn-lt"/>
            </a:endParaRPr>
          </a:p>
        </p:txBody>
      </p:sp>
      <p:sp>
        <p:nvSpPr>
          <p:cNvPr id="83971" name="矩形 3"/>
          <p:cNvSpPr>
            <a:spLocks noChangeArrowheads="1"/>
          </p:cNvSpPr>
          <p:nvPr/>
        </p:nvSpPr>
        <p:spPr bwMode="auto">
          <a:xfrm>
            <a:off x="534988" y="384175"/>
            <a:ext cx="6580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defRPr/>
            </a:pPr>
            <a:r>
              <a:rPr lang="zh-CN" altLang="en-US" sz="2800" b="1" i="0" dirty="0">
                <a:solidFill>
                  <a:schemeClr val="bg1"/>
                </a:solidFill>
                <a:latin typeface="+mn-lt"/>
                <a:ea typeface="+mn-ea"/>
                <a:cs typeface="+mn-ea"/>
                <a:sym typeface="+mn-lt"/>
              </a:rPr>
              <a:t>（二）视频制作</a:t>
            </a:r>
            <a:endParaRPr lang="en-US" altLang="zh-CN" sz="2800" b="1" i="0" dirty="0">
              <a:solidFill>
                <a:schemeClr val="bg1"/>
              </a:solidFill>
              <a:latin typeface="+mn-lt"/>
              <a:ea typeface="+mn-ea"/>
              <a:cs typeface="+mn-ea"/>
              <a:sym typeface="+mn-lt"/>
            </a:endParaRPr>
          </a:p>
        </p:txBody>
      </p:sp>
      <p:sp>
        <p:nvSpPr>
          <p:cNvPr id="83972" name="文本框 6"/>
          <p:cNvSpPr txBox="1">
            <a:spLocks noChangeArrowheads="1"/>
          </p:cNvSpPr>
          <p:nvPr/>
        </p:nvSpPr>
        <p:spPr bwMode="auto">
          <a:xfrm>
            <a:off x="225425" y="5357813"/>
            <a:ext cx="1620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buClrTx/>
              <a:buFontTx/>
              <a:buNone/>
              <a:defRPr/>
            </a:pPr>
            <a:r>
              <a:rPr lang="zh-CN" altLang="en-US" sz="2800" i="0">
                <a:latin typeface="+mn-lt"/>
                <a:ea typeface="+mn-ea"/>
                <a:cs typeface="+mn-ea"/>
                <a:sym typeface="+mn-lt"/>
              </a:rPr>
              <a:t>路演视频</a:t>
            </a:r>
          </a:p>
        </p:txBody>
      </p:sp>
      <p:sp>
        <p:nvSpPr>
          <p:cNvPr id="83973" name="矩形 7"/>
          <p:cNvSpPr>
            <a:spLocks noChangeArrowheads="1"/>
          </p:cNvSpPr>
          <p:nvPr/>
        </p:nvSpPr>
        <p:spPr bwMode="auto">
          <a:xfrm>
            <a:off x="225425" y="5984875"/>
            <a:ext cx="8804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defRPr/>
            </a:pPr>
            <a:r>
              <a:rPr lang="zh-CN" altLang="en-US" sz="1400" i="0">
                <a:latin typeface="+mn-lt"/>
                <a:ea typeface="+mn-ea"/>
                <a:cs typeface="+mn-ea"/>
                <a:sym typeface="+mn-lt"/>
              </a:rPr>
              <a:t>http://v.qq.com/live/p/topic/38341/review.html?isappinstalled=1&amp;from=groupmessage</a:t>
            </a:r>
          </a:p>
        </p:txBody>
      </p:sp>
      <p:sp>
        <p:nvSpPr>
          <p:cNvPr id="83974" name="矩形 8"/>
          <p:cNvSpPr>
            <a:spLocks noChangeArrowheads="1"/>
          </p:cNvSpPr>
          <p:nvPr/>
        </p:nvSpPr>
        <p:spPr bwMode="auto">
          <a:xfrm>
            <a:off x="225425" y="6311900"/>
            <a:ext cx="3324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defRPr/>
            </a:pPr>
            <a:r>
              <a:rPr lang="zh-CN" altLang="en-US" sz="1400" i="0">
                <a:latin typeface="+mn-lt"/>
                <a:ea typeface="+mn-ea"/>
                <a:cs typeface="+mn-ea"/>
                <a:sym typeface="+mn-lt"/>
              </a:rPr>
              <a:t>https://v.qq.com/x/page/y0544f0ljfq.html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矩形 3"/>
          <p:cNvSpPr>
            <a:spLocks noChangeArrowheads="1"/>
          </p:cNvSpPr>
          <p:nvPr/>
        </p:nvSpPr>
        <p:spPr bwMode="auto">
          <a:xfrm>
            <a:off x="250825" y="333375"/>
            <a:ext cx="74056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 typeface="Arial" panose="020B0604020202020204" pitchFamily="34" charset="0"/>
              <a:buNone/>
              <a:defRPr/>
            </a:pPr>
            <a:r>
              <a:rPr lang="zh-CN" altLang="en-US" sz="2800" b="1" i="0" dirty="0">
                <a:solidFill>
                  <a:schemeClr val="bg1"/>
                </a:solidFill>
                <a:latin typeface="+mn-lt"/>
                <a:ea typeface="+mn-ea"/>
                <a:cs typeface="+mn-ea"/>
                <a:sym typeface="+mn-lt"/>
              </a:rPr>
              <a:t>（三）</a:t>
            </a:r>
            <a:r>
              <a:rPr lang="en-US" altLang="zh-CN" sz="2800" b="1" i="0" dirty="0">
                <a:solidFill>
                  <a:schemeClr val="bg1"/>
                </a:solidFill>
                <a:latin typeface="+mn-lt"/>
                <a:ea typeface="+mn-ea"/>
                <a:cs typeface="+mn-ea"/>
                <a:sym typeface="+mn-lt"/>
              </a:rPr>
              <a:t>PPT</a:t>
            </a:r>
            <a:r>
              <a:rPr lang="zh-CN" altLang="en-US" sz="2800" b="1" i="0" dirty="0">
                <a:solidFill>
                  <a:schemeClr val="bg1"/>
                </a:solidFill>
                <a:latin typeface="+mn-lt"/>
                <a:ea typeface="+mn-ea"/>
                <a:cs typeface="+mn-ea"/>
                <a:sym typeface="+mn-lt"/>
              </a:rPr>
              <a:t>制作</a:t>
            </a:r>
            <a:endParaRPr lang="en-US" altLang="zh-CN" sz="2800" b="1" i="0" dirty="0">
              <a:solidFill>
                <a:schemeClr val="bg1"/>
              </a:solidFill>
              <a:latin typeface="+mn-lt"/>
              <a:ea typeface="+mn-ea"/>
              <a:cs typeface="+mn-ea"/>
              <a:sym typeface="+mn-lt"/>
            </a:endParaRPr>
          </a:p>
        </p:txBody>
      </p:sp>
      <p:sp>
        <p:nvSpPr>
          <p:cNvPr id="86020" name="文本框 13"/>
          <p:cNvSpPr txBox="1">
            <a:spLocks noChangeArrowheads="1"/>
          </p:cNvSpPr>
          <p:nvPr/>
        </p:nvSpPr>
        <p:spPr bwMode="auto">
          <a:xfrm>
            <a:off x="468313" y="4437063"/>
            <a:ext cx="799147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nSpc>
                <a:spcPct val="150000"/>
              </a:lnSpc>
              <a:spcBef>
                <a:spcPct val="0"/>
              </a:spcBef>
              <a:buClrTx/>
              <a:buFontTx/>
              <a:buNone/>
              <a:defRPr/>
            </a:pPr>
            <a:r>
              <a:rPr lang="en-US" altLang="zh-CN" sz="2400" i="0" dirty="0">
                <a:latin typeface="+mn-lt"/>
                <a:ea typeface="+mn-ea"/>
                <a:cs typeface="+mn-ea"/>
                <a:sym typeface="+mn-lt"/>
              </a:rPr>
              <a:t>10-10-30</a:t>
            </a:r>
            <a:r>
              <a:rPr lang="zh-CN" altLang="en-US" sz="2400" i="0" dirty="0">
                <a:latin typeface="+mn-lt"/>
                <a:ea typeface="+mn-ea"/>
                <a:cs typeface="+mn-ea"/>
                <a:sym typeface="+mn-lt"/>
              </a:rPr>
              <a:t>法则</a:t>
            </a:r>
            <a:endParaRPr lang="en-US" altLang="zh-CN" sz="2400" i="0" dirty="0">
              <a:latin typeface="+mn-lt"/>
              <a:ea typeface="+mn-ea"/>
              <a:cs typeface="+mn-ea"/>
              <a:sym typeface="+mn-lt"/>
            </a:endParaRPr>
          </a:p>
          <a:p>
            <a:pPr>
              <a:lnSpc>
                <a:spcPct val="150000"/>
              </a:lnSpc>
              <a:spcBef>
                <a:spcPct val="0"/>
              </a:spcBef>
              <a:buClrTx/>
              <a:buFontTx/>
              <a:buNone/>
              <a:defRPr/>
            </a:pPr>
            <a:r>
              <a:rPr lang="en-US" altLang="zh-CN" sz="2400" i="0" dirty="0">
                <a:latin typeface="+mn-lt"/>
                <a:ea typeface="+mn-ea"/>
                <a:cs typeface="+mn-ea"/>
                <a:sym typeface="+mn-lt"/>
              </a:rPr>
              <a:t>10</a:t>
            </a:r>
            <a:r>
              <a:rPr lang="zh-CN" altLang="en-US" sz="2400" i="0" dirty="0">
                <a:latin typeface="+mn-lt"/>
                <a:ea typeface="+mn-ea"/>
                <a:cs typeface="+mn-ea"/>
                <a:sym typeface="+mn-lt"/>
              </a:rPr>
              <a:t>张</a:t>
            </a:r>
            <a:r>
              <a:rPr lang="en-US" altLang="zh-CN" sz="2400" i="0" dirty="0">
                <a:latin typeface="+mn-lt"/>
                <a:ea typeface="+mn-ea"/>
                <a:cs typeface="+mn-ea"/>
                <a:sym typeface="+mn-lt"/>
              </a:rPr>
              <a:t>PPT</a:t>
            </a:r>
            <a:r>
              <a:rPr lang="zh-CN" altLang="en-US" sz="2400" i="0" dirty="0">
                <a:latin typeface="+mn-lt"/>
                <a:ea typeface="+mn-ea"/>
                <a:cs typeface="+mn-ea"/>
                <a:sym typeface="+mn-lt"/>
              </a:rPr>
              <a:t>，</a:t>
            </a:r>
            <a:r>
              <a:rPr lang="en-US" altLang="zh-CN" sz="2400" i="0" dirty="0">
                <a:latin typeface="+mn-lt"/>
                <a:ea typeface="+mn-ea"/>
                <a:cs typeface="+mn-ea"/>
                <a:sym typeface="+mn-lt"/>
              </a:rPr>
              <a:t>10</a:t>
            </a:r>
            <a:r>
              <a:rPr lang="zh-CN" altLang="en-US" sz="2400" i="0" dirty="0">
                <a:latin typeface="+mn-lt"/>
                <a:ea typeface="+mn-ea"/>
                <a:cs typeface="+mn-ea"/>
                <a:sym typeface="+mn-lt"/>
              </a:rPr>
              <a:t>分钟内，</a:t>
            </a:r>
            <a:r>
              <a:rPr lang="en-US" altLang="zh-CN" sz="2400" i="0" dirty="0">
                <a:latin typeface="+mn-lt"/>
                <a:ea typeface="+mn-ea"/>
                <a:cs typeface="+mn-ea"/>
                <a:sym typeface="+mn-lt"/>
              </a:rPr>
              <a:t>30</a:t>
            </a:r>
            <a:r>
              <a:rPr lang="zh-CN" altLang="en-US" sz="2400" i="0" dirty="0">
                <a:latin typeface="+mn-lt"/>
                <a:ea typeface="+mn-ea"/>
                <a:cs typeface="+mn-ea"/>
                <a:sym typeface="+mn-lt"/>
              </a:rPr>
              <a:t>（</a:t>
            </a:r>
            <a:r>
              <a:rPr lang="en-US" altLang="zh-CN" sz="2400" i="0" dirty="0">
                <a:latin typeface="+mn-lt"/>
                <a:ea typeface="+mn-ea"/>
                <a:cs typeface="+mn-ea"/>
                <a:sym typeface="+mn-lt"/>
              </a:rPr>
              <a:t>28</a:t>
            </a:r>
            <a:r>
              <a:rPr lang="zh-CN" altLang="en-US" sz="2400" i="0" dirty="0">
                <a:latin typeface="+mn-lt"/>
                <a:ea typeface="+mn-ea"/>
                <a:cs typeface="+mn-ea"/>
                <a:sym typeface="+mn-lt"/>
              </a:rPr>
              <a:t>）号字体将项目阐述清楚。</a:t>
            </a:r>
            <a:endParaRPr lang="en-US" altLang="zh-CN" sz="2400" i="0" dirty="0">
              <a:latin typeface="+mn-lt"/>
              <a:ea typeface="+mn-ea"/>
              <a:cs typeface="+mn-ea"/>
              <a:sym typeface="+mn-lt"/>
            </a:endParaRPr>
          </a:p>
          <a:p>
            <a:pPr>
              <a:lnSpc>
                <a:spcPct val="150000"/>
              </a:lnSpc>
              <a:spcBef>
                <a:spcPct val="0"/>
              </a:spcBef>
              <a:buClrTx/>
              <a:buFontTx/>
              <a:buNone/>
              <a:defRPr/>
            </a:pPr>
            <a:r>
              <a:rPr lang="zh-CN" altLang="en-US" sz="2400" i="0" dirty="0">
                <a:latin typeface="+mn-lt"/>
                <a:ea typeface="+mn-ea"/>
                <a:cs typeface="+mn-ea"/>
                <a:sym typeface="+mn-lt"/>
              </a:rPr>
              <a:t>浅色背景，专业模板，每页主题突出，控制字数。</a:t>
            </a:r>
          </a:p>
        </p:txBody>
      </p:sp>
      <p:grpSp>
        <p:nvGrpSpPr>
          <p:cNvPr id="2" name="组合 1"/>
          <p:cNvGrpSpPr/>
          <p:nvPr/>
        </p:nvGrpSpPr>
        <p:grpSpPr>
          <a:xfrm>
            <a:off x="107950" y="1341438"/>
            <a:ext cx="9036050" cy="2700337"/>
            <a:chOff x="107950" y="1341438"/>
            <a:chExt cx="9036050" cy="2700337"/>
          </a:xfrm>
        </p:grpSpPr>
        <p:pic>
          <p:nvPicPr>
            <p:cNvPr id="106500" name="Picture 7"/>
            <p:cNvPicPr>
              <a:picLocks noChangeAspect="1" noChangeArrowheads="1"/>
            </p:cNvPicPr>
            <p:nvPr/>
          </p:nvPicPr>
          <p:blipFill>
            <a:blip r:embed="rId2" cstate="print"/>
            <a:srcRect/>
            <a:stretch>
              <a:fillRect/>
            </a:stretch>
          </p:blipFill>
          <p:spPr bwMode="auto">
            <a:xfrm>
              <a:off x="107950" y="1700213"/>
              <a:ext cx="4968875" cy="2243137"/>
            </a:xfrm>
            <a:prstGeom prst="rect">
              <a:avLst/>
            </a:prstGeom>
            <a:noFill/>
            <a:ln w="9525">
              <a:noFill/>
              <a:miter lim="800000"/>
              <a:headEnd/>
              <a:tailEnd/>
            </a:ln>
          </p:spPr>
        </p:pic>
        <p:pic>
          <p:nvPicPr>
            <p:cNvPr id="106501" name="Picture 8"/>
            <p:cNvPicPr>
              <a:picLocks noChangeAspect="1" noChangeArrowheads="1"/>
            </p:cNvPicPr>
            <p:nvPr/>
          </p:nvPicPr>
          <p:blipFill>
            <a:blip r:embed="rId3" cstate="print"/>
            <a:srcRect/>
            <a:stretch>
              <a:fillRect/>
            </a:stretch>
          </p:blipFill>
          <p:spPr bwMode="auto">
            <a:xfrm>
              <a:off x="5184775" y="1341438"/>
              <a:ext cx="3959225" cy="2700337"/>
            </a:xfrm>
            <a:prstGeom prst="rect">
              <a:avLst/>
            </a:prstGeom>
            <a:noFill/>
            <a:ln w="9525">
              <a:noFill/>
              <a:miter lim="800000"/>
              <a:headEnd/>
              <a:tailEnd/>
            </a:ln>
          </p:spPr>
        </p:pic>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a:xfrm>
            <a:off x="628650" y="365125"/>
            <a:ext cx="7886700" cy="1325563"/>
          </a:xfrm>
        </p:spPr>
        <p:txBody>
          <a:bodyPr/>
          <a:lstStyle/>
          <a:p>
            <a:pPr>
              <a:defRPr/>
            </a:pPr>
            <a:endParaRPr lang="zh-CN" altLang="en-US">
              <a:latin typeface="+mn-lt"/>
              <a:ea typeface="+mn-ea"/>
              <a:cs typeface="+mn-ea"/>
              <a:sym typeface="+mn-lt"/>
            </a:endParaRPr>
          </a:p>
        </p:txBody>
      </p:sp>
      <p:sp>
        <p:nvSpPr>
          <p:cNvPr id="87043" name="灯片编号占位符 2"/>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AF1CCDD-A8EE-49A7-BE25-DDE6615591CA}" type="slidenum">
              <a:rPr lang="zh-CN" altLang="en-US">
                <a:ea typeface="微软雅黑" pitchFamily="34" charset="-122"/>
                <a:sym typeface="+mn-lt"/>
              </a:rPr>
              <a:pPr/>
              <a:t>42</a:t>
            </a:fld>
            <a:endParaRPr lang="zh-CN" altLang="en-US" sz="1300">
              <a:ea typeface="微软雅黑" pitchFamily="34" charset="-122"/>
              <a:sym typeface="+mn-lt"/>
            </a:endParaRPr>
          </a:p>
        </p:txBody>
      </p:sp>
      <p:pic>
        <p:nvPicPr>
          <p:cNvPr id="107524" name="Picture 2" descr="https://timgsa.baidu.com/timg?image&amp;quality=80&amp;size=b9999_10000&amp;sec=1511233873225&amp;di=c13abe791c98f938fa87b823196d38d7&amp;imgtype=0&amp;src=http%3A%2F%2Fpic80.huitu.com%2Fres%2F20160613%2F695775_20160613001356324600_1.jpg"/>
          <p:cNvPicPr>
            <a:picLocks noChangeAspect="1" noChangeArrowheads="1"/>
          </p:cNvPicPr>
          <p:nvPr/>
        </p:nvPicPr>
        <p:blipFill>
          <a:blip r:embed="rId2" cstate="print"/>
          <a:srcRect b="4234"/>
          <a:stretch>
            <a:fillRect/>
          </a:stretch>
        </p:blipFill>
        <p:spPr bwMode="auto">
          <a:xfrm>
            <a:off x="-173038" y="1268413"/>
            <a:ext cx="5299076" cy="5589587"/>
          </a:xfrm>
          <a:prstGeom prst="rect">
            <a:avLst/>
          </a:prstGeom>
          <a:noFill/>
          <a:ln w="9525">
            <a:noFill/>
            <a:miter lim="800000"/>
            <a:headEnd/>
            <a:tailEnd/>
          </a:ln>
        </p:spPr>
      </p:pic>
      <p:pic>
        <p:nvPicPr>
          <p:cNvPr id="107525" name="Picture 6" descr="https://timgsa.baidu.com/timg?image&amp;quality=80&amp;size=b9999_10000&amp;sec=1511233939823&amp;di=b4d5abaa0e3bbf9f95575c384a20c1e7&amp;imgtype=0&amp;src=http%3A%2F%2Fimg.redocn.com%2Fsheji%2F20150313%2Fgongsishangyejihuashuppt_4003749.jpg"/>
          <p:cNvPicPr>
            <a:picLocks noChangeAspect="1" noChangeArrowheads="1"/>
          </p:cNvPicPr>
          <p:nvPr/>
        </p:nvPicPr>
        <p:blipFill>
          <a:blip r:embed="rId3" cstate="print"/>
          <a:srcRect b="13367"/>
          <a:stretch>
            <a:fillRect/>
          </a:stretch>
        </p:blipFill>
        <p:spPr bwMode="auto">
          <a:xfrm>
            <a:off x="4381500" y="-19050"/>
            <a:ext cx="4906963" cy="6246813"/>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矩形 3"/>
          <p:cNvSpPr>
            <a:spLocks noChangeArrowheads="1"/>
          </p:cNvSpPr>
          <p:nvPr/>
        </p:nvSpPr>
        <p:spPr bwMode="auto">
          <a:xfrm>
            <a:off x="468313" y="404813"/>
            <a:ext cx="654526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defRPr/>
            </a:pPr>
            <a:r>
              <a:rPr lang="zh-CN" altLang="en-US" sz="2800" b="1" i="0" dirty="0">
                <a:solidFill>
                  <a:schemeClr val="bg1"/>
                </a:solidFill>
                <a:latin typeface="+mn-lt"/>
                <a:ea typeface="+mn-ea"/>
                <a:cs typeface="+mn-ea"/>
                <a:sym typeface="+mn-lt"/>
              </a:rPr>
              <a:t>（四）讲稿准备</a:t>
            </a:r>
            <a:endParaRPr lang="en-US" altLang="zh-CN" sz="2800" b="1" i="0" dirty="0">
              <a:solidFill>
                <a:schemeClr val="bg1"/>
              </a:solidFill>
              <a:latin typeface="+mn-lt"/>
              <a:ea typeface="+mn-ea"/>
              <a:cs typeface="+mn-ea"/>
              <a:sym typeface="+mn-lt"/>
            </a:endParaRPr>
          </a:p>
        </p:txBody>
      </p:sp>
      <p:sp>
        <p:nvSpPr>
          <p:cNvPr id="88067" name="文本框 11"/>
          <p:cNvSpPr txBox="1">
            <a:spLocks noChangeArrowheads="1"/>
          </p:cNvSpPr>
          <p:nvPr/>
        </p:nvSpPr>
        <p:spPr bwMode="auto">
          <a:xfrm>
            <a:off x="617538" y="1700213"/>
            <a:ext cx="7397750" cy="310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742950" indent="-742950">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nSpc>
                <a:spcPct val="150000"/>
              </a:lnSpc>
              <a:spcBef>
                <a:spcPct val="0"/>
              </a:spcBef>
              <a:buClrTx/>
              <a:buFont typeface="Calibri Light" panose="020F0302020204030204" pitchFamily="34" charset="0"/>
              <a:buAutoNum type="arabicPeriod"/>
              <a:defRPr/>
            </a:pPr>
            <a:r>
              <a:rPr lang="zh-CN" altLang="en-US" sz="2800" i="0" dirty="0">
                <a:latin typeface="+mn-lt"/>
                <a:ea typeface="+mn-ea"/>
                <a:cs typeface="+mn-ea"/>
                <a:sym typeface="+mn-lt"/>
              </a:rPr>
              <a:t>承接视频的内容，开始引入项目。</a:t>
            </a:r>
            <a:endParaRPr lang="en-US" altLang="zh-CN" sz="2800" i="0" dirty="0">
              <a:latin typeface="+mn-lt"/>
              <a:ea typeface="+mn-ea"/>
              <a:cs typeface="+mn-ea"/>
              <a:sym typeface="+mn-lt"/>
            </a:endParaRPr>
          </a:p>
          <a:p>
            <a:pPr>
              <a:lnSpc>
                <a:spcPct val="150000"/>
              </a:lnSpc>
              <a:spcBef>
                <a:spcPct val="0"/>
              </a:spcBef>
              <a:buClrTx/>
              <a:buFont typeface="Calibri Light" panose="020F0302020204030204" pitchFamily="34" charset="0"/>
              <a:buAutoNum type="arabicPeriod"/>
              <a:defRPr/>
            </a:pPr>
            <a:r>
              <a:rPr lang="zh-CN" altLang="en-US" sz="2800" i="0" dirty="0">
                <a:latin typeface="+mn-lt"/>
                <a:ea typeface="+mn-ea"/>
                <a:cs typeface="+mn-ea"/>
                <a:sym typeface="+mn-lt"/>
              </a:rPr>
              <a:t>紧密结合</a:t>
            </a:r>
            <a:r>
              <a:rPr lang="en-US" altLang="zh-CN" sz="2800" i="0" dirty="0">
                <a:latin typeface="+mn-lt"/>
                <a:ea typeface="+mn-ea"/>
                <a:cs typeface="+mn-ea"/>
                <a:sym typeface="+mn-lt"/>
              </a:rPr>
              <a:t>PPT</a:t>
            </a:r>
            <a:r>
              <a:rPr lang="zh-CN" altLang="en-US" sz="2800" i="0" dirty="0">
                <a:latin typeface="+mn-lt"/>
                <a:ea typeface="+mn-ea"/>
                <a:cs typeface="+mn-ea"/>
                <a:sym typeface="+mn-lt"/>
              </a:rPr>
              <a:t>内容，设计讲稿。</a:t>
            </a:r>
            <a:endParaRPr lang="en-US" altLang="zh-CN" sz="2800" i="0" dirty="0">
              <a:latin typeface="+mn-lt"/>
              <a:ea typeface="+mn-ea"/>
              <a:cs typeface="+mn-ea"/>
              <a:sym typeface="+mn-lt"/>
            </a:endParaRPr>
          </a:p>
          <a:p>
            <a:pPr>
              <a:lnSpc>
                <a:spcPct val="150000"/>
              </a:lnSpc>
              <a:spcBef>
                <a:spcPct val="0"/>
              </a:spcBef>
              <a:buClrTx/>
              <a:buFont typeface="Calibri Light" panose="020F0302020204030204" pitchFamily="34" charset="0"/>
              <a:buAutoNum type="arabicPeriod"/>
              <a:defRPr/>
            </a:pPr>
            <a:r>
              <a:rPr lang="zh-CN" altLang="en-US" sz="2800" i="0" dirty="0">
                <a:latin typeface="+mn-lt"/>
                <a:ea typeface="+mn-ea"/>
                <a:cs typeface="+mn-ea"/>
                <a:sym typeface="+mn-lt"/>
              </a:rPr>
              <a:t>注意不同内容之间要有过度，注意停顿。</a:t>
            </a:r>
            <a:endParaRPr lang="en-US" altLang="zh-CN" sz="2800" i="0" dirty="0">
              <a:latin typeface="+mn-lt"/>
              <a:ea typeface="+mn-ea"/>
              <a:cs typeface="+mn-ea"/>
              <a:sym typeface="+mn-lt"/>
            </a:endParaRPr>
          </a:p>
          <a:p>
            <a:pPr>
              <a:lnSpc>
                <a:spcPct val="150000"/>
              </a:lnSpc>
              <a:spcBef>
                <a:spcPct val="0"/>
              </a:spcBef>
              <a:buClrTx/>
              <a:buFont typeface="Calibri Light" panose="020F0302020204030204" pitchFamily="34" charset="0"/>
              <a:buAutoNum type="arabicPeriod"/>
              <a:defRPr/>
            </a:pPr>
            <a:r>
              <a:rPr lang="zh-CN" altLang="en-US" sz="2800" i="0" dirty="0">
                <a:latin typeface="+mn-lt"/>
                <a:ea typeface="+mn-ea"/>
                <a:cs typeface="+mn-ea"/>
                <a:sym typeface="+mn-lt"/>
              </a:rPr>
              <a:t>突出重点，优势；劣势的一带而过。</a:t>
            </a:r>
            <a:endParaRPr lang="en-US" altLang="zh-CN" sz="2800" i="0" dirty="0">
              <a:latin typeface="+mn-lt"/>
              <a:ea typeface="+mn-ea"/>
              <a:cs typeface="+mn-ea"/>
              <a:sym typeface="+mn-lt"/>
            </a:endParaRPr>
          </a:p>
          <a:p>
            <a:pPr>
              <a:spcBef>
                <a:spcPct val="0"/>
              </a:spcBef>
              <a:buClrTx/>
              <a:buFont typeface="Calibri Light" panose="020F0302020204030204" pitchFamily="34" charset="0"/>
              <a:buAutoNum type="arabicPeriod"/>
              <a:defRPr/>
            </a:pPr>
            <a:endParaRPr lang="zh-CN" altLang="en-US" sz="2800" i="0" dirty="0">
              <a:latin typeface="+mn-lt"/>
              <a:ea typeface="+mn-ea"/>
              <a:cs typeface="+mn-ea"/>
              <a:sym typeface="+mn-l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矩形 3"/>
          <p:cNvSpPr>
            <a:spLocks noChangeArrowheads="1"/>
          </p:cNvSpPr>
          <p:nvPr/>
        </p:nvSpPr>
        <p:spPr bwMode="auto">
          <a:xfrm>
            <a:off x="468313" y="404813"/>
            <a:ext cx="654526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defRPr/>
            </a:pPr>
            <a:r>
              <a:rPr lang="zh-CN" altLang="en-US" sz="2800" b="1" i="0" dirty="0">
                <a:solidFill>
                  <a:schemeClr val="bg1"/>
                </a:solidFill>
                <a:latin typeface="+mn-lt"/>
                <a:ea typeface="+mn-ea"/>
                <a:cs typeface="+mn-ea"/>
                <a:sym typeface="+mn-lt"/>
              </a:rPr>
              <a:t>（五）着装</a:t>
            </a:r>
            <a:endParaRPr lang="en-US" altLang="zh-CN" sz="2800" b="1" i="0" dirty="0">
              <a:solidFill>
                <a:schemeClr val="bg1"/>
              </a:solidFill>
              <a:latin typeface="+mn-lt"/>
              <a:ea typeface="+mn-ea"/>
              <a:cs typeface="+mn-ea"/>
              <a:sym typeface="+mn-lt"/>
            </a:endParaRPr>
          </a:p>
        </p:txBody>
      </p:sp>
      <p:pic>
        <p:nvPicPr>
          <p:cNvPr id="109571" name="图片 4"/>
          <p:cNvPicPr>
            <a:picLocks noChangeAspect="1"/>
          </p:cNvPicPr>
          <p:nvPr/>
        </p:nvPicPr>
        <p:blipFill>
          <a:blip r:embed="rId2" cstate="print"/>
          <a:srcRect/>
          <a:stretch>
            <a:fillRect/>
          </a:stretch>
        </p:blipFill>
        <p:spPr bwMode="auto">
          <a:xfrm>
            <a:off x="107950" y="2349500"/>
            <a:ext cx="2346325" cy="3603625"/>
          </a:xfrm>
          <a:prstGeom prst="rect">
            <a:avLst/>
          </a:prstGeom>
          <a:noFill/>
          <a:ln w="9525">
            <a:noFill/>
            <a:miter lim="800000"/>
            <a:headEnd/>
            <a:tailEnd/>
          </a:ln>
        </p:spPr>
      </p:pic>
      <p:pic>
        <p:nvPicPr>
          <p:cNvPr id="109572" name="图片 5"/>
          <p:cNvPicPr>
            <a:picLocks noChangeAspect="1"/>
          </p:cNvPicPr>
          <p:nvPr/>
        </p:nvPicPr>
        <p:blipFill>
          <a:blip r:embed="rId3" cstate="print"/>
          <a:srcRect l="9488" r="11276"/>
          <a:stretch>
            <a:fillRect/>
          </a:stretch>
        </p:blipFill>
        <p:spPr bwMode="auto">
          <a:xfrm>
            <a:off x="2454275" y="2349500"/>
            <a:ext cx="2333625" cy="3603625"/>
          </a:xfrm>
          <a:prstGeom prst="rect">
            <a:avLst/>
          </a:prstGeom>
          <a:noFill/>
          <a:ln w="9525">
            <a:noFill/>
            <a:miter lim="800000"/>
            <a:headEnd/>
            <a:tailEnd/>
          </a:ln>
        </p:spPr>
      </p:pic>
      <p:sp>
        <p:nvSpPr>
          <p:cNvPr id="89093" name="文本框 6"/>
          <p:cNvSpPr txBox="1">
            <a:spLocks noChangeArrowheads="1"/>
          </p:cNvSpPr>
          <p:nvPr/>
        </p:nvSpPr>
        <p:spPr bwMode="auto">
          <a:xfrm>
            <a:off x="5091113" y="3357563"/>
            <a:ext cx="800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defRPr/>
            </a:pPr>
            <a:r>
              <a:rPr lang="en-US" altLang="zh-CN" sz="3200" i="0">
                <a:latin typeface="+mn-lt"/>
                <a:ea typeface="+mn-ea"/>
                <a:cs typeface="+mn-ea"/>
                <a:sym typeface="+mn-lt"/>
              </a:rPr>
              <a:t>OR</a:t>
            </a:r>
            <a:endParaRPr lang="zh-CN" altLang="en-US" sz="3200" i="0">
              <a:latin typeface="+mn-lt"/>
              <a:ea typeface="+mn-ea"/>
              <a:cs typeface="+mn-ea"/>
              <a:sym typeface="+mn-lt"/>
            </a:endParaRPr>
          </a:p>
        </p:txBody>
      </p:sp>
      <p:pic>
        <p:nvPicPr>
          <p:cNvPr id="109574" name="图片 7"/>
          <p:cNvPicPr>
            <a:picLocks noChangeAspect="1"/>
          </p:cNvPicPr>
          <p:nvPr/>
        </p:nvPicPr>
        <p:blipFill>
          <a:blip r:embed="rId4" cstate="print"/>
          <a:srcRect t="9595" b="11307"/>
          <a:stretch>
            <a:fillRect/>
          </a:stretch>
        </p:blipFill>
        <p:spPr bwMode="auto">
          <a:xfrm>
            <a:off x="6181725" y="2241550"/>
            <a:ext cx="2638425" cy="3711575"/>
          </a:xfrm>
          <a:prstGeom prst="rect">
            <a:avLst/>
          </a:prstGeom>
          <a:noFill/>
          <a:ln w="9525">
            <a:noFill/>
            <a:miter lim="800000"/>
            <a:headEnd/>
            <a:tailEnd/>
          </a:ln>
        </p:spPr>
      </p:pic>
      <p:sp>
        <p:nvSpPr>
          <p:cNvPr id="89095" name="文本框 8"/>
          <p:cNvSpPr txBox="1">
            <a:spLocks noChangeArrowheads="1"/>
          </p:cNvSpPr>
          <p:nvPr/>
        </p:nvSpPr>
        <p:spPr bwMode="auto">
          <a:xfrm>
            <a:off x="1644650" y="1717675"/>
            <a:ext cx="1620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defRPr/>
            </a:pPr>
            <a:r>
              <a:rPr lang="zh-CN" altLang="en-US" sz="2800" i="0">
                <a:latin typeface="+mn-lt"/>
                <a:ea typeface="+mn-ea"/>
                <a:cs typeface="+mn-ea"/>
                <a:sym typeface="+mn-lt"/>
              </a:rPr>
              <a:t>商务休闲</a:t>
            </a:r>
          </a:p>
        </p:txBody>
      </p:sp>
      <p:sp>
        <p:nvSpPr>
          <p:cNvPr id="89096" name="文本框 9"/>
          <p:cNvSpPr txBox="1">
            <a:spLocks noChangeArrowheads="1"/>
          </p:cNvSpPr>
          <p:nvPr/>
        </p:nvSpPr>
        <p:spPr bwMode="auto">
          <a:xfrm>
            <a:off x="6991350" y="1717675"/>
            <a:ext cx="1262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defRPr/>
            </a:pPr>
            <a:r>
              <a:rPr lang="zh-CN" altLang="en-US" sz="2800" i="0">
                <a:latin typeface="+mn-lt"/>
                <a:ea typeface="+mn-ea"/>
                <a:cs typeface="+mn-ea"/>
                <a:sym typeface="+mn-lt"/>
              </a:rPr>
              <a:t>文化衫</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71F6CC3-3BBD-4B34-8E91-8F30AF8541BF}" type="slidenum">
              <a:rPr lang="zh-CN" altLang="en-US" smtClean="0"/>
              <a:pPr/>
              <a:t>45</a:t>
            </a:fld>
            <a:endParaRPr lang="zh-CN" altLang="en-US" sz="1300"/>
          </a:p>
        </p:txBody>
      </p:sp>
      <p:sp>
        <p:nvSpPr>
          <p:cNvPr id="4" name="矩形 3"/>
          <p:cNvSpPr>
            <a:spLocks noChangeArrowheads="1"/>
          </p:cNvSpPr>
          <p:nvPr/>
        </p:nvSpPr>
        <p:spPr bwMode="auto">
          <a:xfrm>
            <a:off x="468313" y="404813"/>
            <a:ext cx="654526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defRPr/>
            </a:pPr>
            <a:r>
              <a:rPr lang="zh-CN" altLang="en-US" sz="2800" b="1" i="0" dirty="0">
                <a:solidFill>
                  <a:schemeClr val="bg1"/>
                </a:solidFill>
                <a:latin typeface="+mn-lt"/>
                <a:ea typeface="+mn-ea"/>
                <a:cs typeface="+mn-ea"/>
                <a:sym typeface="+mn-lt"/>
              </a:rPr>
              <a:t>（六）人员</a:t>
            </a:r>
            <a:endParaRPr lang="en-US" altLang="zh-CN" sz="2800" b="1" i="0" dirty="0">
              <a:solidFill>
                <a:schemeClr val="bg1"/>
              </a:solidFill>
              <a:latin typeface="+mn-lt"/>
              <a:ea typeface="+mn-ea"/>
              <a:cs typeface="+mn-ea"/>
              <a:sym typeface="+mn-lt"/>
            </a:endParaRPr>
          </a:p>
        </p:txBody>
      </p:sp>
      <p:sp>
        <p:nvSpPr>
          <p:cNvPr id="5" name="TextBox 4"/>
          <p:cNvSpPr txBox="1"/>
          <p:nvPr/>
        </p:nvSpPr>
        <p:spPr>
          <a:xfrm>
            <a:off x="467544" y="1628800"/>
            <a:ext cx="8208912" cy="3348545"/>
          </a:xfrm>
          <a:prstGeom prst="rect">
            <a:avLst/>
          </a:prstGeom>
          <a:noFill/>
        </p:spPr>
        <p:txBody>
          <a:bodyPr wrap="square" rtlCol="0">
            <a:spAutoFit/>
          </a:bodyPr>
          <a:lstStyle/>
          <a:p>
            <a:pPr>
              <a:lnSpc>
                <a:spcPts val="4300"/>
              </a:lnSpc>
              <a:buFont typeface="Wingdings" pitchFamily="2" charset="2"/>
              <a:buChar char="l"/>
            </a:pPr>
            <a:r>
              <a:rPr lang="zh-CN" altLang="en-US" sz="2800" i="0" dirty="0">
                <a:latin typeface="微软雅黑" pitchFamily="34" charset="-122"/>
                <a:ea typeface="微软雅黑" pitchFamily="34" charset="-122"/>
              </a:rPr>
              <a:t>路演一般情况下由项目负责人完成；</a:t>
            </a:r>
            <a:endParaRPr lang="en-US" altLang="zh-CN" sz="2800" i="0" dirty="0">
              <a:latin typeface="微软雅黑" pitchFamily="34" charset="-122"/>
              <a:ea typeface="微软雅黑" pitchFamily="34" charset="-122"/>
            </a:endParaRPr>
          </a:p>
          <a:p>
            <a:pPr>
              <a:lnSpc>
                <a:spcPts val="4300"/>
              </a:lnSpc>
              <a:buFont typeface="Wingdings" pitchFamily="2" charset="2"/>
              <a:buChar char="l"/>
            </a:pPr>
            <a:r>
              <a:rPr lang="zh-CN" altLang="en-US" sz="2800" i="0" dirty="0">
                <a:latin typeface="微软雅黑" pitchFamily="34" charset="-122"/>
                <a:ea typeface="微软雅黑" pitchFamily="34" charset="-122"/>
              </a:rPr>
              <a:t>项目负责人如果因为怯场，表达不流利等原因不能独立完成路演，可由团队成员完成；</a:t>
            </a:r>
            <a:endParaRPr lang="en-US" altLang="zh-CN" sz="2800" i="0" dirty="0">
              <a:latin typeface="微软雅黑" pitchFamily="34" charset="-122"/>
              <a:ea typeface="微软雅黑" pitchFamily="34" charset="-122"/>
            </a:endParaRPr>
          </a:p>
          <a:p>
            <a:pPr>
              <a:lnSpc>
                <a:spcPts val="4300"/>
              </a:lnSpc>
              <a:buFont typeface="Wingdings" pitchFamily="2" charset="2"/>
              <a:buChar char="l"/>
            </a:pPr>
            <a:r>
              <a:rPr lang="zh-CN" altLang="en-US" sz="2800" i="0" dirty="0">
                <a:latin typeface="微软雅黑" pitchFamily="34" charset="-122"/>
                <a:ea typeface="微软雅黑" pitchFamily="34" charset="-122"/>
              </a:rPr>
              <a:t>路演可以出现</a:t>
            </a:r>
            <a:r>
              <a:rPr lang="en-US" altLang="zh-CN" sz="2800" i="0" dirty="0">
                <a:latin typeface="微软雅黑" pitchFamily="34" charset="-122"/>
                <a:ea typeface="微软雅黑" pitchFamily="34" charset="-122"/>
              </a:rPr>
              <a:t>2</a:t>
            </a:r>
            <a:r>
              <a:rPr lang="zh-CN" altLang="en-US" sz="2800" i="0" dirty="0">
                <a:latin typeface="微软雅黑" pitchFamily="34" charset="-122"/>
                <a:ea typeface="微软雅黑" pitchFamily="34" charset="-122"/>
              </a:rPr>
              <a:t>个人，一个负责路演，一个负责回答问题；建议由受过播音，表演，主持等专业训练的同学负责路演，项目负责人来负责回答问题；</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3"/>
          <p:cNvSpPr>
            <a:spLocks noChangeArrowheads="1"/>
          </p:cNvSpPr>
          <p:nvPr/>
        </p:nvSpPr>
        <p:spPr bwMode="auto">
          <a:xfrm>
            <a:off x="533400" y="1444625"/>
            <a:ext cx="3760788" cy="5446713"/>
          </a:xfrm>
          <a:prstGeom prst="rect">
            <a:avLst/>
          </a:prstGeom>
          <a:noFill/>
          <a:ln>
            <a:noFill/>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方正兰亭粗黑_GBK" charset="-122"/>
                <a:ea typeface="宋体" panose="02010600030101010101" pitchFamily="2" charset="-122"/>
                <a:sym typeface="方正兰亭粗黑_GBK" charset="-122"/>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粗黑_GBK" charset="-122"/>
                <a:ea typeface="宋体" panose="02010600030101010101" pitchFamily="2" charset="-122"/>
                <a:sym typeface="方正兰亭粗黑_GBK"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粗黑_GBK" charset="-122"/>
                <a:ea typeface="宋体" panose="02010600030101010101" pitchFamily="2" charset="-122"/>
                <a:sym typeface="方正兰亭粗黑_GBK" charset="-122"/>
              </a:defRPr>
            </a:lvl3pPr>
            <a:lvl4pPr marL="1600200" indent="-228600">
              <a:lnSpc>
                <a:spcPct val="90000"/>
              </a:lnSpc>
              <a:spcBef>
                <a:spcPts val="500"/>
              </a:spcBef>
              <a:buFont typeface="Arial" panose="020B0604020202020204" pitchFamily="34" charset="0"/>
              <a:buChar char="•"/>
              <a:defRPr>
                <a:solidFill>
                  <a:schemeClr val="tx1"/>
                </a:solidFill>
                <a:latin typeface="方正兰亭粗黑_GBK" charset="-122"/>
                <a:ea typeface="宋体" panose="02010600030101010101" pitchFamily="2" charset="-122"/>
                <a:sym typeface="方正兰亭粗黑_GBK" charset="-122"/>
              </a:defRPr>
            </a:lvl4pPr>
            <a:lvl5pPr marL="2057400" indent="-228600">
              <a:lnSpc>
                <a:spcPct val="90000"/>
              </a:lnSpc>
              <a:spcBef>
                <a:spcPts val="500"/>
              </a:spcBef>
              <a:buFont typeface="Arial" panose="020B0604020202020204" pitchFamily="34" charset="0"/>
              <a:buChar char="•"/>
              <a:defRPr>
                <a:solidFill>
                  <a:schemeClr val="tx1"/>
                </a:solidFill>
                <a:latin typeface="方正兰亭粗黑_GBK" charset="-122"/>
                <a:ea typeface="宋体" panose="02010600030101010101" pitchFamily="2" charset="-122"/>
                <a:sym typeface="方正兰亭粗黑_GBK"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粗黑_GBK" charset="-122"/>
                <a:ea typeface="宋体" panose="02010600030101010101" pitchFamily="2" charset="-122"/>
                <a:sym typeface="方正兰亭粗黑_GBK"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粗黑_GBK" charset="-122"/>
                <a:ea typeface="宋体" panose="02010600030101010101" pitchFamily="2" charset="-122"/>
                <a:sym typeface="方正兰亭粗黑_GBK"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粗黑_GBK" charset="-122"/>
                <a:ea typeface="宋体" panose="02010600030101010101" pitchFamily="2" charset="-122"/>
                <a:sym typeface="方正兰亭粗黑_GBK"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粗黑_GBK" charset="-122"/>
                <a:ea typeface="宋体" panose="02010600030101010101" pitchFamily="2" charset="-122"/>
                <a:sym typeface="方正兰亭粗黑_GBK" charset="-122"/>
              </a:defRPr>
            </a:lvl9pPr>
          </a:lstStyle>
          <a:p>
            <a:pPr eaLnBrk="1" hangingPunct="1">
              <a:lnSpc>
                <a:spcPct val="150000"/>
              </a:lnSpc>
              <a:spcBef>
                <a:spcPct val="0"/>
              </a:spcBef>
              <a:buFont typeface="Arial" panose="020B0604020202020204" pitchFamily="34" charset="0"/>
              <a:buNone/>
              <a:defRPr/>
            </a:pPr>
            <a:r>
              <a:rPr lang="zh-CN" altLang="en-US" sz="2400" i="0" dirty="0">
                <a:latin typeface="+mn-lt"/>
                <a:ea typeface="+mn-ea"/>
                <a:cs typeface="+mn-ea"/>
                <a:sym typeface="+mn-lt"/>
              </a:rPr>
              <a:t>（一）播放视频（</a:t>
            </a:r>
            <a:r>
              <a:rPr lang="en-US" altLang="zh-CN" sz="2400" i="0" dirty="0">
                <a:latin typeface="+mn-lt"/>
                <a:ea typeface="+mn-ea"/>
                <a:cs typeface="+mn-ea"/>
                <a:sym typeface="+mn-lt"/>
              </a:rPr>
              <a:t>1</a:t>
            </a:r>
            <a:r>
              <a:rPr lang="zh-CN" altLang="en-US" sz="2400" i="0" dirty="0">
                <a:latin typeface="+mn-lt"/>
                <a:ea typeface="+mn-ea"/>
                <a:cs typeface="+mn-ea"/>
                <a:sym typeface="+mn-lt"/>
              </a:rPr>
              <a:t>分钟）</a:t>
            </a:r>
            <a:endParaRPr lang="en-US" altLang="zh-CN" sz="2400" i="0" dirty="0">
              <a:latin typeface="+mn-lt"/>
              <a:ea typeface="+mn-ea"/>
              <a:cs typeface="+mn-ea"/>
              <a:sym typeface="+mn-lt"/>
            </a:endParaRPr>
          </a:p>
          <a:p>
            <a:pPr eaLnBrk="1" hangingPunct="1">
              <a:lnSpc>
                <a:spcPct val="150000"/>
              </a:lnSpc>
              <a:spcBef>
                <a:spcPct val="0"/>
              </a:spcBef>
              <a:buFont typeface="Arial" panose="020B0604020202020204" pitchFamily="34" charset="0"/>
              <a:buNone/>
              <a:defRPr/>
            </a:pPr>
            <a:r>
              <a:rPr lang="zh-CN" altLang="en-US" sz="2400" i="0" dirty="0">
                <a:latin typeface="+mn-lt"/>
                <a:ea typeface="+mn-ea"/>
                <a:cs typeface="+mn-ea"/>
                <a:sym typeface="+mn-lt"/>
              </a:rPr>
              <a:t>（二）项目展示（</a:t>
            </a:r>
            <a:r>
              <a:rPr lang="en-US" altLang="zh-CN" sz="2400" i="0" dirty="0">
                <a:latin typeface="+mn-lt"/>
                <a:ea typeface="+mn-ea"/>
                <a:cs typeface="+mn-ea"/>
                <a:sym typeface="+mn-lt"/>
              </a:rPr>
              <a:t>4-5</a:t>
            </a:r>
            <a:r>
              <a:rPr lang="zh-CN" altLang="en-US" sz="2400" i="0" dirty="0">
                <a:latin typeface="+mn-lt"/>
                <a:ea typeface="+mn-ea"/>
                <a:cs typeface="+mn-ea"/>
                <a:sym typeface="+mn-lt"/>
              </a:rPr>
              <a:t>分钟）</a:t>
            </a:r>
            <a:endParaRPr lang="en-US" altLang="zh-CN" sz="2400" i="0" dirty="0">
              <a:latin typeface="+mn-lt"/>
              <a:ea typeface="+mn-ea"/>
              <a:cs typeface="+mn-ea"/>
              <a:sym typeface="+mn-lt"/>
            </a:endParaRPr>
          </a:p>
          <a:p>
            <a:pPr indent="738188" eaLnBrk="1" hangingPunct="1">
              <a:lnSpc>
                <a:spcPct val="150000"/>
              </a:lnSpc>
              <a:spcBef>
                <a:spcPct val="0"/>
              </a:spcBef>
              <a:buFont typeface="Arial" panose="020B0604020202020204" pitchFamily="34" charset="0"/>
              <a:buNone/>
              <a:defRPr/>
            </a:pPr>
            <a:r>
              <a:rPr lang="zh-CN" altLang="en-US" sz="2400" i="0" dirty="0">
                <a:latin typeface="+mn-lt"/>
                <a:ea typeface="+mn-ea"/>
                <a:cs typeface="+mn-ea"/>
                <a:sym typeface="+mn-lt"/>
              </a:rPr>
              <a:t>市场痛点、</a:t>
            </a:r>
            <a:endParaRPr lang="en-US" altLang="zh-CN" sz="2400" i="0" dirty="0">
              <a:latin typeface="+mn-lt"/>
              <a:ea typeface="+mn-ea"/>
              <a:cs typeface="+mn-ea"/>
              <a:sym typeface="+mn-lt"/>
            </a:endParaRPr>
          </a:p>
          <a:p>
            <a:pPr eaLnBrk="1" hangingPunct="1">
              <a:lnSpc>
                <a:spcPct val="150000"/>
              </a:lnSpc>
              <a:spcBef>
                <a:spcPct val="0"/>
              </a:spcBef>
              <a:buFont typeface="Arial" panose="020B0604020202020204" pitchFamily="34" charset="0"/>
              <a:buNone/>
              <a:defRPr/>
            </a:pPr>
            <a:r>
              <a:rPr lang="zh-CN" altLang="en-US" sz="2400" i="0" dirty="0">
                <a:latin typeface="+mn-lt"/>
                <a:ea typeface="+mn-ea"/>
                <a:cs typeface="+mn-ea"/>
                <a:sym typeface="+mn-lt"/>
              </a:rPr>
              <a:t>        目标客户群体、</a:t>
            </a:r>
            <a:endParaRPr lang="en-US" altLang="zh-CN" sz="2400" i="0" dirty="0">
              <a:latin typeface="+mn-lt"/>
              <a:ea typeface="+mn-ea"/>
              <a:cs typeface="+mn-ea"/>
              <a:sym typeface="+mn-lt"/>
            </a:endParaRPr>
          </a:p>
          <a:p>
            <a:pPr eaLnBrk="1" hangingPunct="1">
              <a:lnSpc>
                <a:spcPct val="150000"/>
              </a:lnSpc>
              <a:spcBef>
                <a:spcPct val="0"/>
              </a:spcBef>
              <a:buFont typeface="Arial" panose="020B0604020202020204" pitchFamily="34" charset="0"/>
              <a:buNone/>
              <a:defRPr/>
            </a:pPr>
            <a:r>
              <a:rPr lang="zh-CN" altLang="en-US" sz="2400" i="0" dirty="0">
                <a:latin typeface="+mn-lt"/>
                <a:ea typeface="+mn-ea"/>
                <a:cs typeface="+mn-ea"/>
                <a:sym typeface="+mn-lt"/>
              </a:rPr>
              <a:t>         产品/服务介绍、</a:t>
            </a:r>
            <a:endParaRPr lang="en-US" altLang="zh-CN" sz="2400" i="0" dirty="0">
              <a:latin typeface="+mn-lt"/>
              <a:ea typeface="+mn-ea"/>
              <a:cs typeface="+mn-ea"/>
              <a:sym typeface="+mn-lt"/>
            </a:endParaRPr>
          </a:p>
          <a:p>
            <a:pPr eaLnBrk="1" hangingPunct="1">
              <a:lnSpc>
                <a:spcPct val="150000"/>
              </a:lnSpc>
              <a:spcBef>
                <a:spcPct val="0"/>
              </a:spcBef>
              <a:buFont typeface="Arial" panose="020B0604020202020204" pitchFamily="34" charset="0"/>
              <a:buNone/>
              <a:defRPr/>
            </a:pPr>
            <a:r>
              <a:rPr lang="zh-CN" altLang="en-US" sz="2400" i="0" dirty="0">
                <a:latin typeface="+mn-lt"/>
                <a:ea typeface="+mn-ea"/>
                <a:cs typeface="+mn-ea"/>
                <a:sym typeface="+mn-lt"/>
              </a:rPr>
              <a:t>         商业模式、</a:t>
            </a:r>
            <a:endParaRPr lang="en-US" altLang="zh-CN" sz="2400" i="0" dirty="0">
              <a:latin typeface="+mn-lt"/>
              <a:ea typeface="+mn-ea"/>
              <a:cs typeface="+mn-ea"/>
              <a:sym typeface="+mn-lt"/>
            </a:endParaRPr>
          </a:p>
          <a:p>
            <a:pPr eaLnBrk="1" hangingPunct="1">
              <a:lnSpc>
                <a:spcPct val="150000"/>
              </a:lnSpc>
              <a:spcBef>
                <a:spcPct val="0"/>
              </a:spcBef>
              <a:buFont typeface="Arial" panose="020B0604020202020204" pitchFamily="34" charset="0"/>
              <a:buNone/>
              <a:defRPr/>
            </a:pPr>
            <a:r>
              <a:rPr lang="zh-CN" altLang="en-US" sz="2400" i="0" dirty="0">
                <a:latin typeface="+mn-lt"/>
                <a:ea typeface="+mn-ea"/>
                <a:cs typeface="+mn-ea"/>
                <a:sym typeface="+mn-lt"/>
              </a:rPr>
              <a:t>         营销策略</a:t>
            </a:r>
            <a:r>
              <a:rPr lang="en-US" altLang="zh-CN" sz="2400" i="0" dirty="0">
                <a:latin typeface="+mn-lt"/>
                <a:ea typeface="+mn-ea"/>
                <a:cs typeface="+mn-ea"/>
                <a:sym typeface="+mn-lt"/>
              </a:rPr>
              <a:t>/</a:t>
            </a:r>
            <a:r>
              <a:rPr lang="zh-CN" altLang="en-US" sz="2400" i="0" dirty="0">
                <a:latin typeface="+mn-lt"/>
                <a:ea typeface="+mn-ea"/>
                <a:cs typeface="+mn-ea"/>
                <a:sym typeface="+mn-lt"/>
              </a:rPr>
              <a:t>财务分析、</a:t>
            </a:r>
            <a:endParaRPr lang="en-US" altLang="zh-CN" sz="2400" i="0" dirty="0">
              <a:latin typeface="+mn-lt"/>
              <a:ea typeface="+mn-ea"/>
              <a:cs typeface="+mn-ea"/>
              <a:sym typeface="+mn-lt"/>
            </a:endParaRPr>
          </a:p>
          <a:p>
            <a:pPr eaLnBrk="1" hangingPunct="1">
              <a:lnSpc>
                <a:spcPct val="150000"/>
              </a:lnSpc>
              <a:spcBef>
                <a:spcPct val="0"/>
              </a:spcBef>
              <a:buFont typeface="Arial" panose="020B0604020202020204" pitchFamily="34" charset="0"/>
              <a:buNone/>
              <a:defRPr/>
            </a:pPr>
            <a:r>
              <a:rPr lang="zh-CN" altLang="en-US" sz="2400" i="0" dirty="0">
                <a:latin typeface="+mn-lt"/>
                <a:ea typeface="+mn-ea"/>
                <a:cs typeface="+mn-ea"/>
                <a:sym typeface="+mn-lt"/>
              </a:rPr>
              <a:t>         团队介绍</a:t>
            </a:r>
            <a:r>
              <a:rPr lang="en-US" altLang="zh-CN" sz="2400" i="0" dirty="0">
                <a:latin typeface="+mn-lt"/>
                <a:ea typeface="+mn-ea"/>
                <a:cs typeface="+mn-ea"/>
                <a:sym typeface="+mn-lt"/>
              </a:rPr>
              <a:t>/</a:t>
            </a:r>
            <a:r>
              <a:rPr lang="zh-CN" altLang="en-US" sz="2400" i="0" dirty="0">
                <a:latin typeface="+mn-lt"/>
                <a:ea typeface="+mn-ea"/>
                <a:cs typeface="+mn-ea"/>
                <a:sym typeface="+mn-lt"/>
              </a:rPr>
              <a:t>证明材料</a:t>
            </a:r>
            <a:endParaRPr lang="en-US" altLang="zh-CN" sz="2400" i="0" dirty="0">
              <a:latin typeface="+mn-lt"/>
              <a:ea typeface="+mn-ea"/>
              <a:cs typeface="+mn-ea"/>
              <a:sym typeface="+mn-lt"/>
            </a:endParaRPr>
          </a:p>
          <a:p>
            <a:pPr eaLnBrk="1" hangingPunct="1">
              <a:lnSpc>
                <a:spcPct val="150000"/>
              </a:lnSpc>
              <a:spcBef>
                <a:spcPct val="0"/>
              </a:spcBef>
              <a:buFont typeface="Arial" panose="020B0604020202020204" pitchFamily="34" charset="0"/>
              <a:buNone/>
              <a:defRPr/>
            </a:pPr>
            <a:r>
              <a:rPr lang="zh-CN" altLang="en-US" sz="2400" i="0" dirty="0">
                <a:latin typeface="+mn-lt"/>
                <a:ea typeface="+mn-ea"/>
                <a:cs typeface="+mn-ea"/>
                <a:sym typeface="+mn-lt"/>
              </a:rPr>
              <a:t>（三）答辩（</a:t>
            </a:r>
            <a:r>
              <a:rPr lang="en-US" altLang="zh-CN" sz="2400" i="0" dirty="0">
                <a:latin typeface="+mn-lt"/>
                <a:ea typeface="+mn-ea"/>
                <a:cs typeface="+mn-ea"/>
                <a:sym typeface="+mn-lt"/>
              </a:rPr>
              <a:t>5-10</a:t>
            </a:r>
            <a:r>
              <a:rPr lang="zh-CN" altLang="en-US" sz="2400" i="0" dirty="0">
                <a:latin typeface="+mn-lt"/>
                <a:ea typeface="+mn-ea"/>
                <a:cs typeface="+mn-ea"/>
                <a:sym typeface="+mn-lt"/>
              </a:rPr>
              <a:t>分钟）</a:t>
            </a:r>
          </a:p>
          <a:p>
            <a:pPr eaLnBrk="1" hangingPunct="1">
              <a:lnSpc>
                <a:spcPct val="100000"/>
              </a:lnSpc>
              <a:spcBef>
                <a:spcPct val="0"/>
              </a:spcBef>
              <a:buFont typeface="Arial" panose="020B0604020202020204" pitchFamily="34" charset="0"/>
              <a:buNone/>
              <a:defRPr/>
            </a:pPr>
            <a:endParaRPr lang="zh-CN" altLang="en-US" sz="2400" i="0" dirty="0">
              <a:latin typeface="+mn-lt"/>
              <a:ea typeface="+mn-ea"/>
              <a:cs typeface="+mn-ea"/>
              <a:sym typeface="+mn-lt"/>
            </a:endParaRPr>
          </a:p>
        </p:txBody>
      </p:sp>
      <p:pic>
        <p:nvPicPr>
          <p:cNvPr id="110595" name="图片 4"/>
          <p:cNvPicPr>
            <a:picLocks noChangeAspect="1"/>
          </p:cNvPicPr>
          <p:nvPr/>
        </p:nvPicPr>
        <p:blipFill>
          <a:blip r:embed="rId2" cstate="print"/>
          <a:srcRect/>
          <a:stretch>
            <a:fillRect/>
          </a:stretch>
        </p:blipFill>
        <p:spPr bwMode="auto">
          <a:xfrm>
            <a:off x="4522788" y="3994150"/>
            <a:ext cx="4632325" cy="2600325"/>
          </a:xfrm>
          <a:prstGeom prst="rect">
            <a:avLst/>
          </a:prstGeom>
          <a:noFill/>
          <a:ln w="9525">
            <a:noFill/>
            <a:miter lim="800000"/>
            <a:headEnd/>
            <a:tailEnd/>
          </a:ln>
        </p:spPr>
      </p:pic>
      <p:pic>
        <p:nvPicPr>
          <p:cNvPr id="110596" name="图片 5"/>
          <p:cNvPicPr>
            <a:picLocks noChangeAspect="1"/>
          </p:cNvPicPr>
          <p:nvPr/>
        </p:nvPicPr>
        <p:blipFill>
          <a:blip r:embed="rId3" cstate="print"/>
          <a:srcRect/>
          <a:stretch>
            <a:fillRect/>
          </a:stretch>
        </p:blipFill>
        <p:spPr bwMode="auto">
          <a:xfrm>
            <a:off x="4522788" y="1392238"/>
            <a:ext cx="4632325" cy="2601912"/>
          </a:xfrm>
          <a:prstGeom prst="rect">
            <a:avLst/>
          </a:prstGeom>
          <a:noFill/>
          <a:ln w="9525">
            <a:noFill/>
            <a:miter lim="800000"/>
            <a:headEnd/>
            <a:tailEnd/>
          </a:ln>
        </p:spPr>
      </p:pic>
      <p:sp>
        <p:nvSpPr>
          <p:cNvPr id="90117" name="文本框 46"/>
          <p:cNvSpPr>
            <a:spLocks noChangeArrowheads="1"/>
          </p:cNvSpPr>
          <p:nvPr/>
        </p:nvSpPr>
        <p:spPr bwMode="auto">
          <a:xfrm>
            <a:off x="468313" y="333375"/>
            <a:ext cx="65817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 typeface="Arial" panose="020B0604020202020204" pitchFamily="34" charset="0"/>
              <a:buNone/>
              <a:defRPr/>
            </a:pPr>
            <a:r>
              <a:rPr lang="zh-CN" altLang="en-US" sz="2800" b="1" i="0" dirty="0">
                <a:solidFill>
                  <a:schemeClr val="bg1"/>
                </a:solidFill>
                <a:latin typeface="+mn-lt"/>
                <a:ea typeface="+mn-ea"/>
                <a:cs typeface="+mn-ea"/>
                <a:sym typeface="+mn-lt"/>
              </a:rPr>
              <a:t>（七）路演</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文本框 46"/>
          <p:cNvSpPr>
            <a:spLocks noChangeArrowheads="1"/>
          </p:cNvSpPr>
          <p:nvPr/>
        </p:nvSpPr>
        <p:spPr bwMode="auto">
          <a:xfrm>
            <a:off x="395288" y="369888"/>
            <a:ext cx="7250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 typeface="Arial" panose="020B0604020202020204" pitchFamily="34" charset="0"/>
              <a:buNone/>
              <a:defRPr/>
            </a:pPr>
            <a:r>
              <a:rPr lang="zh-CN" altLang="en-US" sz="2800" b="1" i="0" dirty="0">
                <a:solidFill>
                  <a:schemeClr val="bg1"/>
                </a:solidFill>
                <a:latin typeface="+mn-lt"/>
                <a:ea typeface="+mn-ea"/>
                <a:cs typeface="+mn-ea"/>
                <a:sym typeface="+mn-lt"/>
              </a:rPr>
              <a:t>（八）答辩中常见问题</a:t>
            </a:r>
          </a:p>
        </p:txBody>
      </p:sp>
      <p:sp>
        <p:nvSpPr>
          <p:cNvPr id="91139" name="矩形 2"/>
          <p:cNvSpPr>
            <a:spLocks noChangeArrowheads="1"/>
          </p:cNvSpPr>
          <p:nvPr/>
        </p:nvSpPr>
        <p:spPr bwMode="auto">
          <a:xfrm>
            <a:off x="809625" y="1774825"/>
            <a:ext cx="157163" cy="412750"/>
          </a:xfrm>
          <a:prstGeom prst="rect">
            <a:avLst/>
          </a:prstGeom>
          <a:solidFill>
            <a:srgbClr val="FFC00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buClrTx/>
              <a:buFont typeface="Arial" panose="020B0604020202020204" pitchFamily="34" charset="0"/>
              <a:buNone/>
              <a:defRPr/>
            </a:pPr>
            <a:endParaRPr lang="zh-CN" altLang="zh-CN" sz="2200" i="0">
              <a:latin typeface="+mn-lt"/>
              <a:ea typeface="+mn-ea"/>
              <a:cs typeface="+mn-ea"/>
              <a:sym typeface="+mn-lt"/>
            </a:endParaRPr>
          </a:p>
        </p:txBody>
      </p:sp>
      <p:sp>
        <p:nvSpPr>
          <p:cNvPr id="91140" name="文本框 59"/>
          <p:cNvSpPr>
            <a:spLocks noChangeArrowheads="1"/>
          </p:cNvSpPr>
          <p:nvPr/>
        </p:nvSpPr>
        <p:spPr bwMode="auto">
          <a:xfrm>
            <a:off x="1104900" y="1804988"/>
            <a:ext cx="72834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 typeface="Arial" panose="020B0604020202020204" pitchFamily="34" charset="0"/>
              <a:buNone/>
              <a:defRPr/>
            </a:pPr>
            <a:r>
              <a:rPr lang="zh-CN" altLang="en-US" sz="2200" b="1" i="0">
                <a:latin typeface="+mn-lt"/>
                <a:ea typeface="+mn-ea"/>
                <a:cs typeface="+mn-ea"/>
                <a:sym typeface="+mn-lt"/>
              </a:rPr>
              <a:t>为什么要创建此项目？（项目的目的意义，市场需求）</a:t>
            </a:r>
          </a:p>
        </p:txBody>
      </p:sp>
      <p:grpSp>
        <p:nvGrpSpPr>
          <p:cNvPr id="111621" name="组合 3"/>
          <p:cNvGrpSpPr>
            <a:grpSpLocks/>
          </p:cNvGrpSpPr>
          <p:nvPr/>
        </p:nvGrpSpPr>
        <p:grpSpPr bwMode="auto">
          <a:xfrm>
            <a:off x="819150" y="2333625"/>
            <a:ext cx="5395913" cy="441325"/>
            <a:chOff x="1079722" y="2244501"/>
            <a:chExt cx="7193420" cy="589256"/>
          </a:xfrm>
        </p:grpSpPr>
        <p:sp>
          <p:nvSpPr>
            <p:cNvPr id="91157" name="矩形 56"/>
            <p:cNvSpPr>
              <a:spLocks noChangeArrowheads="1"/>
            </p:cNvSpPr>
            <p:nvPr/>
          </p:nvSpPr>
          <p:spPr bwMode="auto">
            <a:xfrm>
              <a:off x="1079722" y="2244501"/>
              <a:ext cx="209518" cy="548984"/>
            </a:xfrm>
            <a:prstGeom prst="rect">
              <a:avLst/>
            </a:prstGeom>
            <a:solidFill>
              <a:srgbClr val="F7CAA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buClrTx/>
                <a:buFont typeface="Arial" panose="020B0604020202020204" pitchFamily="34" charset="0"/>
                <a:buNone/>
                <a:defRPr/>
              </a:pPr>
              <a:endParaRPr lang="zh-CN" altLang="zh-CN" sz="2200" i="0">
                <a:latin typeface="+mn-lt"/>
                <a:ea typeface="+mn-ea"/>
                <a:cs typeface="+mn-ea"/>
                <a:sym typeface="+mn-lt"/>
              </a:endParaRPr>
            </a:p>
          </p:txBody>
        </p:sp>
        <p:sp>
          <p:nvSpPr>
            <p:cNvPr id="91158" name="文本框 60"/>
            <p:cNvSpPr>
              <a:spLocks noChangeArrowheads="1"/>
            </p:cNvSpPr>
            <p:nvPr/>
          </p:nvSpPr>
          <p:spPr bwMode="auto">
            <a:xfrm>
              <a:off x="1452197" y="2259339"/>
              <a:ext cx="6820945" cy="574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 typeface="Arial" panose="020B0604020202020204" pitchFamily="34" charset="0"/>
                <a:buNone/>
                <a:defRPr/>
              </a:pPr>
              <a:r>
                <a:rPr lang="zh-CN" altLang="en-US" sz="2200" b="1" i="0">
                  <a:latin typeface="+mn-lt"/>
                  <a:ea typeface="+mn-ea"/>
                  <a:cs typeface="+mn-ea"/>
                  <a:sym typeface="+mn-lt"/>
                </a:rPr>
                <a:t>项目对应的人群？（潜在用户）</a:t>
              </a:r>
            </a:p>
          </p:txBody>
        </p:sp>
      </p:grpSp>
      <p:grpSp>
        <p:nvGrpSpPr>
          <p:cNvPr id="111622" name="组合 4"/>
          <p:cNvGrpSpPr>
            <a:grpSpLocks/>
          </p:cNvGrpSpPr>
          <p:nvPr/>
        </p:nvGrpSpPr>
        <p:grpSpPr bwMode="auto">
          <a:xfrm>
            <a:off x="819150" y="2860675"/>
            <a:ext cx="6945313" cy="461963"/>
            <a:chOff x="1079722" y="3265263"/>
            <a:chExt cx="7126100" cy="615527"/>
          </a:xfrm>
        </p:grpSpPr>
        <p:sp>
          <p:nvSpPr>
            <p:cNvPr id="91155" name="矩形 57"/>
            <p:cNvSpPr>
              <a:spLocks noChangeArrowheads="1"/>
            </p:cNvSpPr>
            <p:nvPr/>
          </p:nvSpPr>
          <p:spPr bwMode="auto">
            <a:xfrm>
              <a:off x="1079722" y="3265263"/>
              <a:ext cx="151481" cy="549955"/>
            </a:xfrm>
            <a:prstGeom prst="rect">
              <a:avLst/>
            </a:prstGeom>
            <a:solidFill>
              <a:srgbClr val="AEABAB"/>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buClrTx/>
                <a:buFont typeface="Arial" panose="020B0604020202020204" pitchFamily="34" charset="0"/>
                <a:buNone/>
                <a:defRPr/>
              </a:pPr>
              <a:endParaRPr lang="zh-CN" altLang="zh-CN" sz="2200" i="0">
                <a:latin typeface="+mn-lt"/>
                <a:ea typeface="+mn-ea"/>
                <a:cs typeface="+mn-ea"/>
                <a:sym typeface="+mn-lt"/>
              </a:endParaRPr>
            </a:p>
          </p:txBody>
        </p:sp>
        <p:sp>
          <p:nvSpPr>
            <p:cNvPr id="91156" name="文本框 60"/>
            <p:cNvSpPr>
              <a:spLocks noChangeArrowheads="1"/>
            </p:cNvSpPr>
            <p:nvPr/>
          </p:nvSpPr>
          <p:spPr bwMode="auto">
            <a:xfrm>
              <a:off x="1384312" y="3305453"/>
              <a:ext cx="6821510" cy="57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 typeface="Arial" panose="020B0604020202020204" pitchFamily="34" charset="0"/>
                <a:buNone/>
                <a:defRPr/>
              </a:pPr>
              <a:r>
                <a:rPr lang="zh-CN" altLang="en-US" sz="2200" b="1" i="0">
                  <a:latin typeface="+mn-lt"/>
                  <a:ea typeface="+mn-ea"/>
                  <a:cs typeface="+mn-ea"/>
                  <a:sym typeface="+mn-lt"/>
                </a:rPr>
                <a:t>项目现状？（目前发展到什么情况，做了那些工作）</a:t>
              </a:r>
            </a:p>
          </p:txBody>
        </p:sp>
      </p:grpSp>
      <p:grpSp>
        <p:nvGrpSpPr>
          <p:cNvPr id="111623" name="组合 5"/>
          <p:cNvGrpSpPr>
            <a:grpSpLocks/>
          </p:cNvGrpSpPr>
          <p:nvPr/>
        </p:nvGrpSpPr>
        <p:grpSpPr bwMode="auto">
          <a:xfrm>
            <a:off x="809625" y="3430588"/>
            <a:ext cx="7780338" cy="449262"/>
            <a:chOff x="1079722" y="4287613"/>
            <a:chExt cx="7118335" cy="600573"/>
          </a:xfrm>
        </p:grpSpPr>
        <p:sp>
          <p:nvSpPr>
            <p:cNvPr id="91153" name="矩形 58"/>
            <p:cNvSpPr>
              <a:spLocks noChangeArrowheads="1"/>
            </p:cNvSpPr>
            <p:nvPr/>
          </p:nvSpPr>
          <p:spPr bwMode="auto">
            <a:xfrm>
              <a:off x="1079722" y="4287613"/>
              <a:ext cx="155410" cy="549641"/>
            </a:xfrm>
            <a:prstGeom prst="rect">
              <a:avLst/>
            </a:prstGeom>
            <a:solidFill>
              <a:srgbClr val="FF674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buClrTx/>
                <a:buFont typeface="Arial" panose="020B0604020202020204" pitchFamily="34" charset="0"/>
                <a:buNone/>
                <a:defRPr/>
              </a:pPr>
              <a:endParaRPr lang="zh-CN" altLang="zh-CN" sz="2200" i="0">
                <a:latin typeface="+mn-lt"/>
                <a:ea typeface="+mn-ea"/>
                <a:cs typeface="+mn-ea"/>
                <a:sym typeface="+mn-lt"/>
              </a:endParaRPr>
            </a:p>
          </p:txBody>
        </p:sp>
        <p:sp>
          <p:nvSpPr>
            <p:cNvPr id="91154" name="文本框 60"/>
            <p:cNvSpPr>
              <a:spLocks noChangeArrowheads="1"/>
            </p:cNvSpPr>
            <p:nvPr/>
          </p:nvSpPr>
          <p:spPr bwMode="auto">
            <a:xfrm>
              <a:off x="1376017" y="4313079"/>
              <a:ext cx="6822040" cy="57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 typeface="Arial" panose="020B0604020202020204" pitchFamily="34" charset="0"/>
                <a:buNone/>
                <a:defRPr/>
              </a:pPr>
              <a:r>
                <a:rPr lang="zh-CN" altLang="en-US" sz="2200" b="1" i="0">
                  <a:latin typeface="+mn-lt"/>
                  <a:ea typeface="+mn-ea"/>
                  <a:cs typeface="+mn-ea"/>
                  <a:sym typeface="+mn-lt"/>
                </a:rPr>
                <a:t>项目的盈利能力？（项目的利润如何产生，预期盈利多少）</a:t>
              </a:r>
            </a:p>
          </p:txBody>
        </p:sp>
      </p:grpSp>
      <p:grpSp>
        <p:nvGrpSpPr>
          <p:cNvPr id="111624" name="组合 2"/>
          <p:cNvGrpSpPr>
            <a:grpSpLocks/>
          </p:cNvGrpSpPr>
          <p:nvPr/>
        </p:nvGrpSpPr>
        <p:grpSpPr bwMode="auto">
          <a:xfrm>
            <a:off x="809625" y="3997325"/>
            <a:ext cx="5394325" cy="449263"/>
            <a:chOff x="1079722" y="5336018"/>
            <a:chExt cx="7193420" cy="600573"/>
          </a:xfrm>
        </p:grpSpPr>
        <p:sp>
          <p:nvSpPr>
            <p:cNvPr id="91151" name="矩形 58"/>
            <p:cNvSpPr>
              <a:spLocks noChangeArrowheads="1"/>
            </p:cNvSpPr>
            <p:nvPr/>
          </p:nvSpPr>
          <p:spPr bwMode="auto">
            <a:xfrm>
              <a:off x="1079722" y="5336018"/>
              <a:ext cx="209579" cy="549641"/>
            </a:xfrm>
            <a:prstGeom prst="rect">
              <a:avLst/>
            </a:prstGeom>
            <a:solidFill>
              <a:srgbClr val="00B0F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buClrTx/>
                <a:buFont typeface="Arial" panose="020B0604020202020204" pitchFamily="34" charset="0"/>
                <a:buNone/>
                <a:defRPr/>
              </a:pPr>
              <a:endParaRPr lang="zh-CN" altLang="zh-CN" sz="2200" i="0">
                <a:latin typeface="+mn-lt"/>
                <a:ea typeface="+mn-ea"/>
                <a:cs typeface="+mn-ea"/>
                <a:sym typeface="+mn-lt"/>
              </a:endParaRPr>
            </a:p>
          </p:txBody>
        </p:sp>
        <p:sp>
          <p:nvSpPr>
            <p:cNvPr id="91152" name="文本框 60"/>
            <p:cNvSpPr>
              <a:spLocks noChangeArrowheads="1"/>
            </p:cNvSpPr>
            <p:nvPr/>
          </p:nvSpPr>
          <p:spPr bwMode="auto">
            <a:xfrm>
              <a:off x="1450190" y="5361484"/>
              <a:ext cx="6822952" cy="57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 typeface="Arial" panose="020B0604020202020204" pitchFamily="34" charset="0"/>
                <a:buNone/>
                <a:defRPr/>
              </a:pPr>
              <a:r>
                <a:rPr lang="zh-CN" altLang="en-US" sz="2200" b="1" i="0">
                  <a:latin typeface="+mn-lt"/>
                  <a:ea typeface="+mn-ea"/>
                  <a:cs typeface="+mn-ea"/>
                  <a:sym typeface="+mn-lt"/>
                </a:rPr>
                <a:t>项目的商业模式？（最常提问）</a:t>
              </a:r>
            </a:p>
          </p:txBody>
        </p:sp>
      </p:grpSp>
      <p:grpSp>
        <p:nvGrpSpPr>
          <p:cNvPr id="111625" name="组合 33"/>
          <p:cNvGrpSpPr>
            <a:grpSpLocks/>
          </p:cNvGrpSpPr>
          <p:nvPr/>
        </p:nvGrpSpPr>
        <p:grpSpPr bwMode="auto">
          <a:xfrm>
            <a:off x="809625" y="4562475"/>
            <a:ext cx="5394325" cy="450850"/>
            <a:chOff x="1079722" y="5336018"/>
            <a:chExt cx="7193420" cy="600573"/>
          </a:xfrm>
        </p:grpSpPr>
        <p:sp>
          <p:nvSpPr>
            <p:cNvPr id="35" name="矩形 58"/>
            <p:cNvSpPr>
              <a:spLocks noChangeArrowheads="1"/>
            </p:cNvSpPr>
            <p:nvPr/>
          </p:nvSpPr>
          <p:spPr bwMode="auto">
            <a:xfrm>
              <a:off x="1079722" y="5336018"/>
              <a:ext cx="209579" cy="549820"/>
            </a:xfrm>
            <a:prstGeom prst="rect">
              <a:avLst/>
            </a:prstGeom>
            <a:solidFill>
              <a:schemeClr val="accent6">
                <a:lumMod val="75000"/>
              </a:schemeClr>
            </a:solidFill>
            <a:ln>
              <a:noFill/>
            </a:ln>
          </p:spPr>
          <p:txBody>
            <a:bodyPr anchor="ctr"/>
            <a:lstStyle/>
            <a:p>
              <a:pPr algn="ctr" eaLnBrk="1" hangingPunct="1">
                <a:buFont typeface="Arial" panose="020B0604020202020204" pitchFamily="34" charset="0"/>
                <a:buNone/>
                <a:defRPr/>
              </a:pPr>
              <a:endParaRPr lang="zh-CN" altLang="zh-CN" sz="2200" i="0">
                <a:latin typeface="+mn-lt"/>
                <a:ea typeface="+mn-ea"/>
                <a:cs typeface="+mn-ea"/>
                <a:sym typeface="+mn-lt"/>
              </a:endParaRPr>
            </a:p>
          </p:txBody>
        </p:sp>
        <p:sp>
          <p:nvSpPr>
            <p:cNvPr id="91150" name="文本框 60"/>
            <p:cNvSpPr>
              <a:spLocks noChangeArrowheads="1"/>
            </p:cNvSpPr>
            <p:nvPr/>
          </p:nvSpPr>
          <p:spPr bwMode="auto">
            <a:xfrm>
              <a:off x="1450190" y="5361394"/>
              <a:ext cx="6822952" cy="575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 typeface="Arial" panose="020B0604020202020204" pitchFamily="34" charset="0"/>
                <a:buNone/>
                <a:defRPr/>
              </a:pPr>
              <a:r>
                <a:rPr lang="zh-CN" altLang="en-US" sz="2200" b="1" i="0">
                  <a:latin typeface="+mn-lt"/>
                  <a:ea typeface="+mn-ea"/>
                  <a:cs typeface="+mn-ea"/>
                  <a:sym typeface="+mn-lt"/>
                </a:rPr>
                <a:t>营销方案？（营销策略）</a:t>
              </a:r>
            </a:p>
          </p:txBody>
        </p:sp>
      </p:grpSp>
      <p:grpSp>
        <p:nvGrpSpPr>
          <p:cNvPr id="111626" name="组合 36"/>
          <p:cNvGrpSpPr>
            <a:grpSpLocks/>
          </p:cNvGrpSpPr>
          <p:nvPr/>
        </p:nvGrpSpPr>
        <p:grpSpPr bwMode="auto">
          <a:xfrm>
            <a:off x="777875" y="5129213"/>
            <a:ext cx="6673850" cy="450850"/>
            <a:chOff x="1035498" y="5336018"/>
            <a:chExt cx="7237644" cy="600570"/>
          </a:xfrm>
        </p:grpSpPr>
        <p:sp>
          <p:nvSpPr>
            <p:cNvPr id="91147" name="矩形 58"/>
            <p:cNvSpPr>
              <a:spLocks noChangeArrowheads="1"/>
            </p:cNvSpPr>
            <p:nvPr/>
          </p:nvSpPr>
          <p:spPr bwMode="auto">
            <a:xfrm>
              <a:off x="1035498" y="5336018"/>
              <a:ext cx="210036" cy="549818"/>
            </a:xfrm>
            <a:prstGeom prst="rect">
              <a:avLst/>
            </a:prstGeom>
            <a:solidFill>
              <a:srgbClr val="00B05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buClrTx/>
                <a:buFont typeface="Arial" panose="020B0604020202020204" pitchFamily="34" charset="0"/>
                <a:buNone/>
                <a:defRPr/>
              </a:pPr>
              <a:endParaRPr lang="zh-CN" altLang="zh-CN" sz="2200" i="0">
                <a:latin typeface="+mn-lt"/>
                <a:ea typeface="+mn-ea"/>
                <a:cs typeface="+mn-ea"/>
                <a:sym typeface="+mn-lt"/>
              </a:endParaRPr>
            </a:p>
          </p:txBody>
        </p:sp>
        <p:sp>
          <p:nvSpPr>
            <p:cNvPr id="91148" name="文本框 60"/>
            <p:cNvSpPr>
              <a:spLocks noChangeArrowheads="1"/>
            </p:cNvSpPr>
            <p:nvPr/>
          </p:nvSpPr>
          <p:spPr bwMode="auto">
            <a:xfrm>
              <a:off x="1450406" y="5361394"/>
              <a:ext cx="6822736" cy="575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 typeface="Arial" panose="020B0604020202020204" pitchFamily="34" charset="0"/>
                <a:buNone/>
                <a:defRPr/>
              </a:pPr>
              <a:r>
                <a:rPr lang="zh-CN" altLang="en-US" sz="2200" b="1" i="0">
                  <a:latin typeface="+mn-lt"/>
                  <a:ea typeface="+mn-ea"/>
                  <a:cs typeface="+mn-ea"/>
                  <a:sym typeface="+mn-lt"/>
                </a:rPr>
                <a:t>团队核心人员离职？（团队合作、人员管理）</a:t>
              </a: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42" name="Picture 2" descr="1"/>
          <p:cNvPicPr>
            <a:picLocks noChangeAspect="1" noChangeArrowheads="1"/>
          </p:cNvPicPr>
          <p:nvPr/>
        </p:nvPicPr>
        <p:blipFill>
          <a:blip r:embed="rId2" cstate="print"/>
          <a:srcRect/>
          <a:stretch>
            <a:fillRect/>
          </a:stretch>
        </p:blipFill>
        <p:spPr bwMode="auto">
          <a:xfrm>
            <a:off x="0" y="0"/>
            <a:ext cx="9144000" cy="6884988"/>
          </a:xfrm>
          <a:prstGeom prst="rect">
            <a:avLst/>
          </a:prstGeom>
          <a:noFill/>
          <a:ln w="9525">
            <a:noFill/>
            <a:miter lim="800000"/>
            <a:headEnd/>
            <a:tailEnd/>
          </a:ln>
        </p:spPr>
      </p:pic>
      <p:sp>
        <p:nvSpPr>
          <p:cNvPr id="92163" name="Rectangle 3"/>
          <p:cNvSpPr>
            <a:spLocks noChangeArrowheads="1"/>
          </p:cNvSpPr>
          <p:nvPr/>
        </p:nvSpPr>
        <p:spPr bwMode="auto">
          <a:xfrm>
            <a:off x="142875" y="3429000"/>
            <a:ext cx="9001125"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gn="ctr" eaLnBrk="1" hangingPunct="1">
              <a:lnSpc>
                <a:spcPct val="120000"/>
              </a:lnSpc>
              <a:buClrTx/>
              <a:buFont typeface="Arial" panose="020B0604020202020204" pitchFamily="34" charset="0"/>
              <a:buNone/>
              <a:defRPr/>
            </a:pPr>
            <a:r>
              <a:rPr lang="zh-CN" altLang="en-US" sz="4400" b="1" i="0">
                <a:solidFill>
                  <a:schemeClr val="bg1"/>
                </a:solidFill>
                <a:latin typeface="+mn-lt"/>
                <a:ea typeface="+mn-ea"/>
                <a:cs typeface="+mn-ea"/>
                <a:sym typeface="+mn-lt"/>
              </a:rPr>
              <a:t>谢谢</a:t>
            </a:r>
            <a:endParaRPr lang="en-US" altLang="zh-CN" sz="4400" b="1" i="0">
              <a:solidFill>
                <a:schemeClr val="bg1"/>
              </a:solidFill>
              <a:latin typeface="+mn-lt"/>
              <a:ea typeface="+mn-ea"/>
              <a:cs typeface="+mn-ea"/>
              <a:sym typeface="+mn-lt"/>
            </a:endParaRPr>
          </a:p>
          <a:p>
            <a:pPr algn="ctr" eaLnBrk="1" hangingPunct="1">
              <a:lnSpc>
                <a:spcPct val="120000"/>
              </a:lnSpc>
              <a:buClrTx/>
              <a:buFont typeface="Arial" panose="020B0604020202020204" pitchFamily="34" charset="0"/>
              <a:buNone/>
              <a:defRPr/>
            </a:pPr>
            <a:r>
              <a:rPr lang="zh-CN" altLang="en-US" sz="4400" b="1" i="0">
                <a:solidFill>
                  <a:schemeClr val="bg1"/>
                </a:solidFill>
                <a:latin typeface="+mn-lt"/>
                <a:ea typeface="+mn-ea"/>
                <a:cs typeface="+mn-ea"/>
                <a:sym typeface="+mn-lt"/>
              </a:rPr>
              <a:t>有问题可以发邮件</a:t>
            </a:r>
            <a:r>
              <a:rPr lang="en-US" altLang="zh-CN" sz="4400" b="1" i="0">
                <a:solidFill>
                  <a:schemeClr val="bg1"/>
                </a:solidFill>
                <a:latin typeface="+mn-lt"/>
                <a:ea typeface="+mn-ea"/>
                <a:cs typeface="+mn-ea"/>
                <a:sym typeface="+mn-lt"/>
              </a:rPr>
              <a:t>eazier@qq.com</a:t>
            </a:r>
            <a:endParaRPr lang="zh-CN" altLang="en-US" sz="4400" i="0">
              <a:solidFill>
                <a:schemeClr val="bg1"/>
              </a:solidFill>
              <a:latin typeface="+mn-lt"/>
              <a:ea typeface="+mn-ea"/>
              <a:cs typeface="+mn-ea"/>
              <a:sym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矩形 3"/>
          <p:cNvSpPr>
            <a:spLocks noChangeArrowheads="1"/>
          </p:cNvSpPr>
          <p:nvPr/>
        </p:nvSpPr>
        <p:spPr bwMode="auto">
          <a:xfrm>
            <a:off x="561320" y="333375"/>
            <a:ext cx="30572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buClrTx/>
              <a:buFont typeface="Arial" panose="020B0604020202020204" pitchFamily="34" charset="0"/>
              <a:buNone/>
              <a:defRPr/>
            </a:pPr>
            <a:r>
              <a:rPr lang="zh-CN" altLang="en-US" sz="3200" b="1" i="0" dirty="0">
                <a:solidFill>
                  <a:schemeClr val="bg1"/>
                </a:solidFill>
                <a:latin typeface="+mn-lt"/>
                <a:ea typeface="+mn-ea"/>
                <a:cs typeface="+mn-ea"/>
                <a:sym typeface="+mn-lt"/>
              </a:rPr>
              <a:t>一、创业计划书</a:t>
            </a:r>
          </a:p>
        </p:txBody>
      </p:sp>
      <p:sp>
        <p:nvSpPr>
          <p:cNvPr id="5" name="标题 1"/>
          <p:cNvSpPr>
            <a:spLocks noGrp="1"/>
          </p:cNvSpPr>
          <p:nvPr>
            <p:ph type="title"/>
          </p:nvPr>
        </p:nvSpPr>
        <p:spPr>
          <a:xfrm>
            <a:off x="0" y="1268413"/>
            <a:ext cx="9144000" cy="1325562"/>
          </a:xfrm>
        </p:spPr>
        <p:txBody>
          <a:bodyPr/>
          <a:lstStyle/>
          <a:p>
            <a:pPr eaLnBrk="1" hangingPunct="1">
              <a:defRPr/>
            </a:pPr>
            <a:r>
              <a:rPr lang="zh-CN" altLang="en-US" sz="3200" dirty="0">
                <a:solidFill>
                  <a:schemeClr val="tx2">
                    <a:lumMod val="95000"/>
                    <a:lumOff val="5000"/>
                  </a:schemeClr>
                </a:solidFill>
                <a:latin typeface="+mn-lt"/>
                <a:ea typeface="+mn-ea"/>
                <a:cs typeface="+mn-ea"/>
                <a:sym typeface="+mn-lt"/>
              </a:rPr>
              <a:t>（二）创业计划书的作用</a:t>
            </a:r>
          </a:p>
        </p:txBody>
      </p:sp>
      <p:sp>
        <p:nvSpPr>
          <p:cNvPr id="49156" name="矩形 7"/>
          <p:cNvSpPr>
            <a:spLocks noChangeArrowheads="1"/>
          </p:cNvSpPr>
          <p:nvPr/>
        </p:nvSpPr>
        <p:spPr bwMode="auto">
          <a:xfrm>
            <a:off x="539750" y="2349500"/>
            <a:ext cx="83153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lnSpc>
                <a:spcPct val="150000"/>
              </a:lnSpc>
              <a:spcBef>
                <a:spcPct val="0"/>
              </a:spcBef>
              <a:buClrTx/>
              <a:buNone/>
              <a:defRPr/>
            </a:pPr>
            <a:r>
              <a:rPr lang="en-US" altLang="zh-CN" sz="3200" i="0" dirty="0">
                <a:latin typeface="+mn-lt"/>
                <a:ea typeface="+mn-ea"/>
                <a:cs typeface="+mn-ea"/>
                <a:sym typeface="+mn-lt"/>
              </a:rPr>
              <a:t>1</a:t>
            </a:r>
            <a:r>
              <a:rPr lang="zh-CN" altLang="en-US" sz="3200" i="0" dirty="0">
                <a:latin typeface="+mn-lt"/>
                <a:ea typeface="+mn-ea"/>
                <a:cs typeface="+mn-ea"/>
                <a:sym typeface="+mn-lt"/>
              </a:rPr>
              <a:t>、帮助创业者自我评价，理清思路。</a:t>
            </a:r>
          </a:p>
          <a:p>
            <a:pPr eaLnBrk="1" hangingPunct="1">
              <a:lnSpc>
                <a:spcPct val="150000"/>
              </a:lnSpc>
              <a:spcBef>
                <a:spcPct val="0"/>
              </a:spcBef>
              <a:buClrTx/>
              <a:buNone/>
              <a:defRPr/>
            </a:pPr>
            <a:r>
              <a:rPr lang="en-US" altLang="zh-CN" sz="3200" i="0" dirty="0">
                <a:latin typeface="+mn-lt"/>
                <a:ea typeface="+mn-ea"/>
                <a:cs typeface="+mn-ea"/>
                <a:sym typeface="+mn-lt"/>
              </a:rPr>
              <a:t>2</a:t>
            </a:r>
            <a:r>
              <a:rPr lang="zh-CN" altLang="en-US" sz="3200" i="0" dirty="0">
                <a:latin typeface="+mn-lt"/>
                <a:ea typeface="+mn-ea"/>
                <a:cs typeface="+mn-ea"/>
                <a:sym typeface="+mn-lt"/>
              </a:rPr>
              <a:t>、帮助创业者凝聚人心，有效管理。</a:t>
            </a:r>
          </a:p>
          <a:p>
            <a:pPr eaLnBrk="1" hangingPunct="1">
              <a:lnSpc>
                <a:spcPct val="150000"/>
              </a:lnSpc>
              <a:spcBef>
                <a:spcPct val="0"/>
              </a:spcBef>
              <a:buClrTx/>
              <a:buNone/>
              <a:defRPr/>
            </a:pPr>
            <a:r>
              <a:rPr lang="en-US" altLang="zh-CN" sz="3200" i="0" dirty="0">
                <a:latin typeface="+mn-lt"/>
                <a:ea typeface="+mn-ea"/>
                <a:cs typeface="+mn-ea"/>
                <a:sym typeface="+mn-lt"/>
              </a:rPr>
              <a:t>3</a:t>
            </a:r>
            <a:r>
              <a:rPr lang="zh-CN" altLang="en-US" sz="3200" i="0" dirty="0">
                <a:latin typeface="+mn-lt"/>
                <a:ea typeface="+mn-ea"/>
                <a:cs typeface="+mn-ea"/>
                <a:sym typeface="+mn-lt"/>
              </a:rPr>
              <a:t>、帮助创业者对外宣传，获得融资。</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2"/>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2C5EB8B-3A6E-4525-B0B9-44D9902AF1E3}" type="slidenum">
              <a:rPr lang="zh-CN" altLang="en-US">
                <a:ea typeface="微软雅黑" pitchFamily="34" charset="-122"/>
                <a:sym typeface="+mn-lt"/>
              </a:rPr>
              <a:pPr/>
              <a:t>6</a:t>
            </a:fld>
            <a:endParaRPr lang="zh-CN" altLang="en-US" sz="1300">
              <a:ea typeface="微软雅黑" pitchFamily="34" charset="-122"/>
              <a:sym typeface="+mn-lt"/>
            </a:endParaRPr>
          </a:p>
        </p:txBody>
      </p:sp>
      <p:sp>
        <p:nvSpPr>
          <p:cNvPr id="4" name="标题 1"/>
          <p:cNvSpPr txBox="1">
            <a:spLocks/>
          </p:cNvSpPr>
          <p:nvPr/>
        </p:nvSpPr>
        <p:spPr bwMode="auto">
          <a:xfrm>
            <a:off x="14288" y="1320800"/>
            <a:ext cx="7886700" cy="1325563"/>
          </a:xfrm>
          <a:prstGeom prst="rect">
            <a:avLst/>
          </a:prstGeom>
          <a:noFill/>
          <a:ln>
            <a:noFill/>
          </a:ln>
        </p:spPr>
        <p:txBody>
          <a:bodyPr anchor="ctr"/>
          <a:lstStyle>
            <a:lvl1pPr algn="l" rtl="0" fontAlgn="base">
              <a:spcBef>
                <a:spcPct val="0"/>
              </a:spcBef>
              <a:spcAft>
                <a:spcPct val="0"/>
              </a:spcAft>
              <a:defRPr sz="2400" kern="1200">
                <a:solidFill>
                  <a:schemeClr val="bg1"/>
                </a:solidFill>
                <a:latin typeface="+mj-lt"/>
                <a:ea typeface="+mj-ea"/>
                <a:cs typeface="+mj-cs"/>
              </a:defRPr>
            </a:lvl1pPr>
            <a:lvl2pPr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2pPr>
            <a:lvl3pPr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3pPr>
            <a:lvl4pPr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4pPr>
            <a:lvl5pPr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9pPr>
          </a:lstStyle>
          <a:p>
            <a:pPr eaLnBrk="1" hangingPunct="1">
              <a:buFont typeface="Arial" panose="020B0604020202020204" pitchFamily="34" charset="0"/>
              <a:buNone/>
              <a:defRPr/>
            </a:pPr>
            <a:r>
              <a:rPr lang="zh-CN" altLang="en-US" sz="3200" i="0" dirty="0">
                <a:solidFill>
                  <a:schemeClr val="tx1">
                    <a:lumMod val="95000"/>
                    <a:lumOff val="5000"/>
                  </a:schemeClr>
                </a:solidFill>
                <a:latin typeface="+mn-lt"/>
                <a:ea typeface="+mn-ea"/>
                <a:cs typeface="+mn-ea"/>
                <a:sym typeface="+mn-lt"/>
              </a:rPr>
              <a:t>（三）创业计划书结构</a:t>
            </a:r>
            <a:r>
              <a:rPr lang="en-US" altLang="zh-CN" sz="3200" i="0" dirty="0">
                <a:solidFill>
                  <a:schemeClr val="tx1">
                    <a:lumMod val="95000"/>
                    <a:lumOff val="5000"/>
                  </a:schemeClr>
                </a:solidFill>
                <a:latin typeface="+mn-lt"/>
                <a:ea typeface="+mn-ea"/>
                <a:cs typeface="+mn-ea"/>
                <a:sym typeface="+mn-lt"/>
              </a:rPr>
              <a:t>—</a:t>
            </a:r>
            <a:r>
              <a:rPr lang="zh-CN" altLang="en-US" sz="3200" i="0" dirty="0">
                <a:solidFill>
                  <a:schemeClr val="tx1">
                    <a:lumMod val="95000"/>
                    <a:lumOff val="5000"/>
                  </a:schemeClr>
                </a:solidFill>
                <a:latin typeface="+mn-lt"/>
                <a:ea typeface="+mn-ea"/>
                <a:cs typeface="+mn-ea"/>
                <a:sym typeface="+mn-lt"/>
              </a:rPr>
              <a:t>封面</a:t>
            </a:r>
            <a:endParaRPr lang="zh-CN" altLang="en-US" sz="2800" i="0" dirty="0">
              <a:solidFill>
                <a:schemeClr val="tx1">
                  <a:lumMod val="95000"/>
                  <a:lumOff val="5000"/>
                </a:schemeClr>
              </a:solidFill>
              <a:latin typeface="+mn-lt"/>
              <a:ea typeface="+mn-ea"/>
              <a:cs typeface="+mn-ea"/>
              <a:sym typeface="+mn-lt"/>
            </a:endParaRPr>
          </a:p>
          <a:p>
            <a:pPr eaLnBrk="1" hangingPunct="1">
              <a:defRPr/>
            </a:pPr>
            <a:endParaRPr lang="zh-CN" altLang="en-US" sz="3200" i="0" dirty="0">
              <a:solidFill>
                <a:schemeClr val="tx1">
                  <a:lumMod val="95000"/>
                  <a:lumOff val="5000"/>
                </a:schemeClr>
              </a:solidFill>
              <a:latin typeface="+mn-lt"/>
              <a:ea typeface="+mn-ea"/>
              <a:cs typeface="+mn-ea"/>
              <a:sym typeface="+mn-lt"/>
            </a:endParaRPr>
          </a:p>
        </p:txBody>
      </p:sp>
      <p:sp>
        <p:nvSpPr>
          <p:cNvPr id="50180" name="矩形 4"/>
          <p:cNvSpPr>
            <a:spLocks noChangeArrowheads="1"/>
          </p:cNvSpPr>
          <p:nvPr/>
        </p:nvSpPr>
        <p:spPr bwMode="auto">
          <a:xfrm>
            <a:off x="561320" y="333375"/>
            <a:ext cx="30572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buClrTx/>
              <a:buFont typeface="Arial" panose="020B0604020202020204" pitchFamily="34" charset="0"/>
              <a:buNone/>
              <a:defRPr/>
            </a:pPr>
            <a:r>
              <a:rPr lang="zh-CN" altLang="en-US" sz="3200" b="1" i="0" dirty="0">
                <a:solidFill>
                  <a:schemeClr val="bg1"/>
                </a:solidFill>
                <a:latin typeface="+mn-lt"/>
                <a:ea typeface="+mn-ea"/>
                <a:cs typeface="+mn-ea"/>
                <a:sym typeface="+mn-lt"/>
              </a:rPr>
              <a:t>一、创业计划书</a:t>
            </a:r>
          </a:p>
        </p:txBody>
      </p:sp>
      <p:pic>
        <p:nvPicPr>
          <p:cNvPr id="69637" name="图片 6"/>
          <p:cNvPicPr>
            <a:picLocks noChangeAspect="1"/>
          </p:cNvPicPr>
          <p:nvPr/>
        </p:nvPicPr>
        <p:blipFill>
          <a:blip r:embed="rId2" cstate="print"/>
          <a:srcRect/>
          <a:stretch>
            <a:fillRect/>
          </a:stretch>
        </p:blipFill>
        <p:spPr bwMode="auto">
          <a:xfrm>
            <a:off x="1330325" y="2203450"/>
            <a:ext cx="6551613" cy="4610100"/>
          </a:xfrm>
          <a:prstGeom prst="rect">
            <a:avLst/>
          </a:prstGeom>
          <a:noFill/>
          <a:ln w="9525">
            <a:noFill/>
            <a:miter lim="800000"/>
            <a:headEnd/>
            <a:tailEnd/>
          </a:ln>
        </p:spPr>
      </p:pic>
      <p:sp>
        <p:nvSpPr>
          <p:cNvPr id="50182" name="文本框 7"/>
          <p:cNvSpPr txBox="1">
            <a:spLocks noChangeArrowheads="1"/>
          </p:cNvSpPr>
          <p:nvPr/>
        </p:nvSpPr>
        <p:spPr bwMode="auto">
          <a:xfrm>
            <a:off x="3635375" y="2390775"/>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 typeface="Arial" panose="020B0604020202020204" pitchFamily="34" charset="0"/>
              <a:buNone/>
              <a:defRPr/>
            </a:pPr>
            <a:r>
              <a:rPr lang="zh-CN" altLang="en-US" sz="2400" b="1" i="0">
                <a:solidFill>
                  <a:srgbClr val="FF0000"/>
                </a:solidFill>
                <a:latin typeface="+mn-lt"/>
                <a:ea typeface="+mn-ea"/>
                <a:cs typeface="+mn-ea"/>
                <a:sym typeface="+mn-lt"/>
              </a:rPr>
              <a:t>封一</a:t>
            </a:r>
          </a:p>
        </p:txBody>
      </p:sp>
      <p:sp>
        <p:nvSpPr>
          <p:cNvPr id="50183" name="文本框 8"/>
          <p:cNvSpPr txBox="1">
            <a:spLocks noChangeArrowheads="1"/>
          </p:cNvSpPr>
          <p:nvPr/>
        </p:nvSpPr>
        <p:spPr bwMode="auto">
          <a:xfrm>
            <a:off x="6875463" y="2349500"/>
            <a:ext cx="8016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 typeface="Arial" panose="020B0604020202020204" pitchFamily="34" charset="0"/>
              <a:buNone/>
              <a:defRPr/>
            </a:pPr>
            <a:r>
              <a:rPr lang="zh-CN" altLang="en-US" sz="2400" b="1" i="0">
                <a:solidFill>
                  <a:srgbClr val="FF0000"/>
                </a:solidFill>
                <a:latin typeface="+mn-lt"/>
                <a:ea typeface="+mn-ea"/>
                <a:cs typeface="+mn-ea"/>
                <a:sym typeface="+mn-lt"/>
              </a:rPr>
              <a:t>封二</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endParaRPr lang="zh-CN" altLang="en-US" sz="1350" dirty="0">
              <a:latin typeface="+mn-lt"/>
              <a:ea typeface="+mn-ea"/>
              <a:cs typeface="+mn-ea"/>
              <a:sym typeface="+mn-lt"/>
            </a:endParaRPr>
          </a:p>
        </p:txBody>
      </p:sp>
      <p:sp>
        <p:nvSpPr>
          <p:cNvPr id="4" name="标题 1"/>
          <p:cNvSpPr txBox="1">
            <a:spLocks/>
          </p:cNvSpPr>
          <p:nvPr/>
        </p:nvSpPr>
        <p:spPr bwMode="auto">
          <a:xfrm>
            <a:off x="0" y="1238250"/>
            <a:ext cx="7886700" cy="1325563"/>
          </a:xfrm>
          <a:prstGeom prst="rect">
            <a:avLst/>
          </a:prstGeom>
          <a:noFill/>
          <a:ln>
            <a:noFill/>
          </a:ln>
        </p:spPr>
        <p:txBody>
          <a:bodyPr anchor="ctr"/>
          <a:lstStyle>
            <a:lvl1pPr algn="l" rtl="0" fontAlgn="base">
              <a:spcBef>
                <a:spcPct val="0"/>
              </a:spcBef>
              <a:spcAft>
                <a:spcPct val="0"/>
              </a:spcAft>
              <a:defRPr sz="2400" kern="1200">
                <a:solidFill>
                  <a:schemeClr val="bg1"/>
                </a:solidFill>
                <a:latin typeface="+mj-lt"/>
                <a:ea typeface="+mj-ea"/>
                <a:cs typeface="+mj-cs"/>
              </a:defRPr>
            </a:lvl1pPr>
            <a:lvl2pPr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2pPr>
            <a:lvl3pPr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3pPr>
            <a:lvl4pPr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4pPr>
            <a:lvl5pPr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9pPr>
          </a:lstStyle>
          <a:p>
            <a:pPr eaLnBrk="1" hangingPunct="1">
              <a:buFont typeface="Arial" panose="020B0604020202020204" pitchFamily="34" charset="0"/>
              <a:buNone/>
              <a:defRPr/>
            </a:pPr>
            <a:r>
              <a:rPr lang="zh-CN" altLang="en-US" sz="3200" i="0" dirty="0">
                <a:solidFill>
                  <a:schemeClr val="tx1">
                    <a:lumMod val="95000"/>
                    <a:lumOff val="5000"/>
                  </a:schemeClr>
                </a:solidFill>
                <a:cs typeface="+mn-ea"/>
                <a:sym typeface="+mn-lt"/>
              </a:rPr>
              <a:t>（三）创业计划书结构</a:t>
            </a:r>
            <a:r>
              <a:rPr lang="en-US" altLang="zh-CN" sz="3200" i="0" dirty="0">
                <a:solidFill>
                  <a:schemeClr val="tx1">
                    <a:lumMod val="95000"/>
                    <a:lumOff val="5000"/>
                  </a:schemeClr>
                </a:solidFill>
                <a:cs typeface="+mn-ea"/>
                <a:sym typeface="+mn-lt"/>
              </a:rPr>
              <a:t>—</a:t>
            </a:r>
            <a:r>
              <a:rPr lang="en-US" altLang="zh-CN" sz="3200" i="0" dirty="0">
                <a:solidFill>
                  <a:schemeClr val="tx1">
                    <a:lumMod val="95000"/>
                    <a:lumOff val="5000"/>
                  </a:schemeClr>
                </a:solidFill>
                <a:latin typeface="+mn-lt"/>
                <a:ea typeface="+mn-ea"/>
                <a:cs typeface="+mn-ea"/>
                <a:sym typeface="+mn-lt"/>
              </a:rPr>
              <a:t>—</a:t>
            </a:r>
            <a:r>
              <a:rPr lang="zh-CN" altLang="en-US" sz="3200" i="0" dirty="0">
                <a:solidFill>
                  <a:schemeClr val="tx1">
                    <a:lumMod val="95000"/>
                    <a:lumOff val="5000"/>
                  </a:schemeClr>
                </a:solidFill>
                <a:latin typeface="+mn-lt"/>
                <a:ea typeface="+mn-ea"/>
                <a:cs typeface="+mn-ea"/>
                <a:sym typeface="+mn-lt"/>
              </a:rPr>
              <a:t>保密协议</a:t>
            </a:r>
          </a:p>
        </p:txBody>
      </p:sp>
      <p:sp>
        <p:nvSpPr>
          <p:cNvPr id="51204" name="矩形 4"/>
          <p:cNvSpPr>
            <a:spLocks noChangeArrowheads="1"/>
          </p:cNvSpPr>
          <p:nvPr/>
        </p:nvSpPr>
        <p:spPr bwMode="auto">
          <a:xfrm>
            <a:off x="561320" y="333375"/>
            <a:ext cx="30572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buClrTx/>
              <a:buFont typeface="Arial" panose="020B0604020202020204" pitchFamily="34" charset="0"/>
              <a:buNone/>
              <a:defRPr/>
            </a:pPr>
            <a:r>
              <a:rPr lang="zh-CN" altLang="en-US" sz="3200" b="1" i="0" dirty="0">
                <a:solidFill>
                  <a:schemeClr val="bg1"/>
                </a:solidFill>
                <a:latin typeface="+mn-lt"/>
                <a:ea typeface="+mn-ea"/>
                <a:cs typeface="+mn-ea"/>
                <a:sym typeface="+mn-lt"/>
              </a:rPr>
              <a:t>一、创业计划书</a:t>
            </a:r>
          </a:p>
        </p:txBody>
      </p:sp>
      <p:pic>
        <p:nvPicPr>
          <p:cNvPr id="70661" name="图片 5"/>
          <p:cNvPicPr>
            <a:picLocks noChangeAspect="1"/>
          </p:cNvPicPr>
          <p:nvPr/>
        </p:nvPicPr>
        <p:blipFill>
          <a:blip r:embed="rId2" cstate="print"/>
          <a:srcRect/>
          <a:stretch>
            <a:fillRect/>
          </a:stretch>
        </p:blipFill>
        <p:spPr bwMode="auto">
          <a:xfrm>
            <a:off x="5364163" y="2152650"/>
            <a:ext cx="3455987" cy="4700588"/>
          </a:xfrm>
          <a:prstGeom prst="rect">
            <a:avLst/>
          </a:prstGeom>
          <a:noFill/>
          <a:ln w="9525">
            <a:noFill/>
            <a:miter lim="800000"/>
            <a:headEnd/>
            <a:tailEnd/>
          </a:ln>
        </p:spPr>
      </p:pic>
      <p:sp>
        <p:nvSpPr>
          <p:cNvPr id="51206" name="矩形 6"/>
          <p:cNvSpPr>
            <a:spLocks noChangeArrowheads="1"/>
          </p:cNvSpPr>
          <p:nvPr/>
        </p:nvSpPr>
        <p:spPr bwMode="auto">
          <a:xfrm>
            <a:off x="468313" y="2276475"/>
            <a:ext cx="446405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gn="just" eaLnBrk="1" hangingPunct="1">
              <a:spcBef>
                <a:spcPct val="0"/>
              </a:spcBef>
              <a:buClrTx/>
              <a:buFont typeface="Arial" panose="020B0604020202020204" pitchFamily="34" charset="0"/>
              <a:buNone/>
              <a:defRPr/>
            </a:pPr>
            <a:r>
              <a:rPr lang="zh-CN" altLang="en-US" sz="2400" i="0">
                <a:latin typeface="+mn-lt"/>
                <a:ea typeface="+mn-ea"/>
                <a:cs typeface="+mn-ea"/>
                <a:sym typeface="+mn-lt"/>
              </a:rPr>
              <a:t>保密协议，是指协议当事人之间就一方告知另一方的书面或口头信息，约定不得向任何第三方披露该等信息的协议。负有保密义务的当事人违反协议约定，将保密信息披露给第三方，将要承担民事责任甚至刑事责任。 保密协议一般包括保密内容、责任主体、保密期限、保密义务及违约责任等条款。</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auto">
          <a:xfrm>
            <a:off x="0" y="1238250"/>
            <a:ext cx="7886700" cy="1325563"/>
          </a:xfrm>
          <a:prstGeom prst="rect">
            <a:avLst/>
          </a:prstGeom>
          <a:noFill/>
          <a:ln>
            <a:noFill/>
          </a:ln>
        </p:spPr>
        <p:txBody>
          <a:bodyPr anchor="ctr"/>
          <a:lstStyle>
            <a:lvl1pPr algn="l" rtl="0" fontAlgn="base">
              <a:spcBef>
                <a:spcPct val="0"/>
              </a:spcBef>
              <a:spcAft>
                <a:spcPct val="0"/>
              </a:spcAft>
              <a:defRPr sz="2400" kern="1200">
                <a:solidFill>
                  <a:schemeClr val="bg1"/>
                </a:solidFill>
                <a:latin typeface="+mj-lt"/>
                <a:ea typeface="+mj-ea"/>
                <a:cs typeface="+mj-cs"/>
              </a:defRPr>
            </a:lvl1pPr>
            <a:lvl2pPr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2pPr>
            <a:lvl3pPr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3pPr>
            <a:lvl4pPr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4pPr>
            <a:lvl5pPr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9pPr>
          </a:lstStyle>
          <a:p>
            <a:pPr eaLnBrk="1" hangingPunct="1">
              <a:buFont typeface="Arial" panose="020B0604020202020204" pitchFamily="34" charset="0"/>
              <a:buNone/>
              <a:defRPr/>
            </a:pPr>
            <a:r>
              <a:rPr lang="zh-CN" altLang="en-US" sz="3200" i="0" dirty="0">
                <a:solidFill>
                  <a:schemeClr val="tx1">
                    <a:lumMod val="95000"/>
                    <a:lumOff val="5000"/>
                  </a:schemeClr>
                </a:solidFill>
                <a:cs typeface="+mn-ea"/>
                <a:sym typeface="+mn-lt"/>
              </a:rPr>
              <a:t>（三）创业计划书结构</a:t>
            </a:r>
            <a:r>
              <a:rPr lang="en-US" altLang="zh-CN" sz="3200" i="0" dirty="0">
                <a:solidFill>
                  <a:schemeClr val="tx1">
                    <a:lumMod val="95000"/>
                    <a:lumOff val="5000"/>
                  </a:schemeClr>
                </a:solidFill>
                <a:cs typeface="+mn-ea"/>
                <a:sym typeface="+mn-lt"/>
              </a:rPr>
              <a:t>—</a:t>
            </a:r>
            <a:r>
              <a:rPr lang="en-US" altLang="zh-CN" sz="3200" i="0" dirty="0">
                <a:solidFill>
                  <a:schemeClr val="tx1">
                    <a:lumMod val="95000"/>
                    <a:lumOff val="5000"/>
                  </a:schemeClr>
                </a:solidFill>
                <a:latin typeface="+mn-lt"/>
                <a:ea typeface="+mn-ea"/>
                <a:cs typeface="+mn-ea"/>
                <a:sym typeface="+mn-lt"/>
              </a:rPr>
              <a:t>—</a:t>
            </a:r>
            <a:r>
              <a:rPr lang="zh-CN" altLang="en-US" sz="3200" i="0" dirty="0">
                <a:solidFill>
                  <a:schemeClr val="tx1">
                    <a:lumMod val="95000"/>
                    <a:lumOff val="5000"/>
                  </a:schemeClr>
                </a:solidFill>
                <a:latin typeface="+mn-lt"/>
                <a:ea typeface="+mn-ea"/>
                <a:cs typeface="+mn-ea"/>
                <a:sym typeface="+mn-lt"/>
              </a:rPr>
              <a:t>目录</a:t>
            </a:r>
          </a:p>
        </p:txBody>
      </p:sp>
      <p:sp>
        <p:nvSpPr>
          <p:cNvPr id="52227" name="矩形 4"/>
          <p:cNvSpPr>
            <a:spLocks noChangeArrowheads="1"/>
          </p:cNvSpPr>
          <p:nvPr/>
        </p:nvSpPr>
        <p:spPr bwMode="auto">
          <a:xfrm>
            <a:off x="561320" y="333375"/>
            <a:ext cx="30572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buClrTx/>
              <a:buFont typeface="Arial" panose="020B0604020202020204" pitchFamily="34" charset="0"/>
              <a:buNone/>
              <a:defRPr/>
            </a:pPr>
            <a:r>
              <a:rPr lang="zh-CN" altLang="en-US" sz="3200" b="1" i="0" dirty="0">
                <a:solidFill>
                  <a:schemeClr val="bg1"/>
                </a:solidFill>
                <a:latin typeface="+mn-lt"/>
                <a:ea typeface="+mn-ea"/>
                <a:cs typeface="+mn-ea"/>
                <a:sym typeface="+mn-lt"/>
              </a:rPr>
              <a:t>一、创业计划书</a:t>
            </a:r>
          </a:p>
        </p:txBody>
      </p:sp>
      <p:pic>
        <p:nvPicPr>
          <p:cNvPr id="71684" name="图片 5"/>
          <p:cNvPicPr>
            <a:picLocks noChangeAspect="1"/>
          </p:cNvPicPr>
          <p:nvPr/>
        </p:nvPicPr>
        <p:blipFill>
          <a:blip r:embed="rId2" cstate="print"/>
          <a:srcRect/>
          <a:stretch>
            <a:fillRect/>
          </a:stretch>
        </p:blipFill>
        <p:spPr bwMode="auto">
          <a:xfrm>
            <a:off x="1258888" y="2276475"/>
            <a:ext cx="6411912" cy="4494213"/>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图片 3"/>
          <p:cNvPicPr>
            <a:picLocks noChangeAspect="1"/>
          </p:cNvPicPr>
          <p:nvPr/>
        </p:nvPicPr>
        <p:blipFill>
          <a:blip r:embed="rId2" cstate="print"/>
          <a:srcRect/>
          <a:stretch>
            <a:fillRect/>
          </a:stretch>
        </p:blipFill>
        <p:spPr bwMode="auto">
          <a:xfrm>
            <a:off x="1036638" y="2470150"/>
            <a:ext cx="3114675" cy="4387850"/>
          </a:xfrm>
          <a:prstGeom prst="rect">
            <a:avLst/>
          </a:prstGeom>
          <a:noFill/>
          <a:ln w="9525">
            <a:noFill/>
            <a:miter lim="800000"/>
            <a:headEnd/>
            <a:tailEnd/>
          </a:ln>
        </p:spPr>
      </p:pic>
      <p:sp>
        <p:nvSpPr>
          <p:cNvPr id="5" name="标题 1"/>
          <p:cNvSpPr txBox="1">
            <a:spLocks/>
          </p:cNvSpPr>
          <p:nvPr/>
        </p:nvSpPr>
        <p:spPr bwMode="auto">
          <a:xfrm>
            <a:off x="0" y="1239838"/>
            <a:ext cx="7886700" cy="1325562"/>
          </a:xfrm>
          <a:prstGeom prst="rect">
            <a:avLst/>
          </a:prstGeom>
          <a:noFill/>
          <a:ln>
            <a:noFill/>
          </a:ln>
        </p:spPr>
        <p:txBody>
          <a:bodyPr anchor="ctr"/>
          <a:lstStyle>
            <a:lvl1pPr algn="l" rtl="0" fontAlgn="base">
              <a:spcBef>
                <a:spcPct val="0"/>
              </a:spcBef>
              <a:spcAft>
                <a:spcPct val="0"/>
              </a:spcAft>
              <a:defRPr sz="2400" kern="1200">
                <a:solidFill>
                  <a:schemeClr val="bg1"/>
                </a:solidFill>
                <a:latin typeface="+mj-lt"/>
                <a:ea typeface="+mj-ea"/>
                <a:cs typeface="+mj-cs"/>
              </a:defRPr>
            </a:lvl1pPr>
            <a:lvl2pPr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2pPr>
            <a:lvl3pPr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3pPr>
            <a:lvl4pPr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4pPr>
            <a:lvl5pPr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400">
                <a:solidFill>
                  <a:schemeClr val="bg1"/>
                </a:solidFill>
                <a:latin typeface="Arial" panose="020B0604020202020204" pitchFamily="34" charset="0"/>
                <a:ea typeface="华文细黑" panose="02010600040101010101" pitchFamily="2" charset="-122"/>
              </a:defRPr>
            </a:lvl9pPr>
          </a:lstStyle>
          <a:p>
            <a:pPr eaLnBrk="1" hangingPunct="1">
              <a:buFont typeface="Arial" panose="020B0604020202020204" pitchFamily="34" charset="0"/>
              <a:buNone/>
              <a:defRPr/>
            </a:pPr>
            <a:r>
              <a:rPr lang="zh-CN" altLang="en-US" sz="3200" i="0" dirty="0">
                <a:solidFill>
                  <a:schemeClr val="tx1">
                    <a:lumMod val="95000"/>
                    <a:lumOff val="5000"/>
                  </a:schemeClr>
                </a:solidFill>
                <a:cs typeface="+mn-ea"/>
                <a:sym typeface="+mn-lt"/>
              </a:rPr>
              <a:t>（三）创业计划书结构</a:t>
            </a:r>
            <a:r>
              <a:rPr lang="en-US" altLang="zh-CN" sz="3200" i="0" dirty="0">
                <a:solidFill>
                  <a:schemeClr val="tx1">
                    <a:lumMod val="95000"/>
                    <a:lumOff val="5000"/>
                  </a:schemeClr>
                </a:solidFill>
                <a:cs typeface="+mn-ea"/>
                <a:sym typeface="+mn-lt"/>
              </a:rPr>
              <a:t>—</a:t>
            </a:r>
            <a:r>
              <a:rPr lang="en-US" altLang="zh-CN" sz="3200" i="0" dirty="0">
                <a:solidFill>
                  <a:schemeClr val="tx1">
                    <a:lumMod val="95000"/>
                    <a:lumOff val="5000"/>
                  </a:schemeClr>
                </a:solidFill>
                <a:latin typeface="+mn-lt"/>
                <a:ea typeface="+mn-ea"/>
                <a:cs typeface="+mn-ea"/>
                <a:sym typeface="+mn-lt"/>
              </a:rPr>
              <a:t>—</a:t>
            </a:r>
            <a:r>
              <a:rPr lang="zh-CN" altLang="en-US" sz="3200" i="0" dirty="0">
                <a:solidFill>
                  <a:schemeClr val="tx1">
                    <a:lumMod val="95000"/>
                    <a:lumOff val="5000"/>
                  </a:schemeClr>
                </a:solidFill>
                <a:latin typeface="+mn-lt"/>
                <a:ea typeface="+mn-ea"/>
                <a:cs typeface="+mn-ea"/>
                <a:sym typeface="+mn-lt"/>
              </a:rPr>
              <a:t>项目摘要</a:t>
            </a:r>
          </a:p>
        </p:txBody>
      </p:sp>
      <p:sp>
        <p:nvSpPr>
          <p:cNvPr id="53252" name="矩形 5"/>
          <p:cNvSpPr>
            <a:spLocks noChangeArrowheads="1"/>
          </p:cNvSpPr>
          <p:nvPr/>
        </p:nvSpPr>
        <p:spPr bwMode="auto">
          <a:xfrm>
            <a:off x="561320" y="333375"/>
            <a:ext cx="30572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1"/>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buClrTx/>
              <a:buFont typeface="Arial" panose="020B0604020202020204" pitchFamily="34" charset="0"/>
              <a:buNone/>
              <a:defRPr/>
            </a:pPr>
            <a:r>
              <a:rPr lang="zh-CN" altLang="en-US" sz="3200" b="1" i="0" dirty="0">
                <a:solidFill>
                  <a:schemeClr val="bg1"/>
                </a:solidFill>
                <a:latin typeface="+mn-lt"/>
                <a:ea typeface="+mn-ea"/>
                <a:cs typeface="+mn-ea"/>
                <a:sym typeface="+mn-lt"/>
              </a:rPr>
              <a:t>一、创业计划书</a:t>
            </a:r>
          </a:p>
        </p:txBody>
      </p:sp>
      <p:pic>
        <p:nvPicPr>
          <p:cNvPr id="72709" name="图片 6"/>
          <p:cNvPicPr>
            <a:picLocks noChangeAspect="1"/>
          </p:cNvPicPr>
          <p:nvPr/>
        </p:nvPicPr>
        <p:blipFill>
          <a:blip r:embed="rId3" cstate="print"/>
          <a:srcRect/>
          <a:stretch>
            <a:fillRect/>
          </a:stretch>
        </p:blipFill>
        <p:spPr bwMode="auto">
          <a:xfrm>
            <a:off x="4667250" y="2470150"/>
            <a:ext cx="3116263" cy="438785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演示设计">
  <a:themeElements>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fontScheme name="lh301gmf">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B2B2B2"/>
        </a:lt2>
        <a:accent1>
          <a:srgbClr val="D0000F"/>
        </a:accent1>
        <a:accent2>
          <a:srgbClr val="BC000D"/>
        </a:accent2>
        <a:accent3>
          <a:srgbClr val="FFFFFF"/>
        </a:accent3>
        <a:accent4>
          <a:srgbClr val="000000"/>
        </a:accent4>
        <a:accent5>
          <a:srgbClr val="E4AAAA"/>
        </a:accent5>
        <a:accent6>
          <a:srgbClr val="AA000B"/>
        </a:accent6>
        <a:hlink>
          <a:srgbClr val="3A0004"/>
        </a:hlink>
        <a:folHlink>
          <a:srgbClr val="DA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3964</TotalTime>
  <Pages>0</Pages>
  <Words>3443</Words>
  <Characters>0</Characters>
  <Application>Microsoft Office PowerPoint</Application>
  <DocSecurity>0</DocSecurity>
  <PresentationFormat>全屏显示(4:3)</PresentationFormat>
  <Lines>0</Lines>
  <Paragraphs>420</Paragraphs>
  <Slides>48</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48</vt:i4>
      </vt:variant>
    </vt:vector>
  </HeadingPairs>
  <TitlesOfParts>
    <vt:vector size="54" baseType="lpstr">
      <vt:lpstr>微软雅黑</vt:lpstr>
      <vt:lpstr>微软雅黑</vt:lpstr>
      <vt:lpstr>Arial</vt:lpstr>
      <vt:lpstr>Calibri Light</vt:lpstr>
      <vt:lpstr>Wingdings</vt:lpstr>
      <vt:lpstr>演示设计</vt:lpstr>
      <vt:lpstr>第三篇 创业实训</vt:lpstr>
      <vt:lpstr>PowerPoint 演示文稿</vt:lpstr>
      <vt:lpstr>授课内容</vt:lpstr>
      <vt:lpstr>（一）创业计划书的定义</vt:lpstr>
      <vt:lpstr>（二）创业计划书的作用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法无定法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创业团队负责人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什么是路演（ Road show ）？  </vt:lpstr>
      <vt:lpstr>（一）材料准备（互联网+）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NordriDesign</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单击此处添加标题文字</dc:title>
  <dc:creator>Administrator</dc:creator>
  <cp:lastModifiedBy>LIXUECANG</cp:lastModifiedBy>
  <cp:revision>421</cp:revision>
  <cp:lastPrinted>1899-12-30T00:00:00Z</cp:lastPrinted>
  <dcterms:created xsi:type="dcterms:W3CDTF">2008-05-06T01:42:58Z</dcterms:created>
  <dcterms:modified xsi:type="dcterms:W3CDTF">2022-07-13T06:40:13Z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2052-9.1.0.4249</vt:lpwstr>
  </property>
</Properties>
</file>