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259" r:id="rId5"/>
    <p:sldId id="390" r:id="rId7"/>
    <p:sldId id="435" r:id="rId8"/>
    <p:sldId id="436" r:id="rId9"/>
    <p:sldId id="582" r:id="rId10"/>
    <p:sldId id="391" r:id="rId11"/>
    <p:sldId id="384" r:id="rId12"/>
    <p:sldId id="613" r:id="rId13"/>
    <p:sldId id="260" r:id="rId14"/>
    <p:sldId id="398" r:id="rId15"/>
    <p:sldId id="614" r:id="rId16"/>
    <p:sldId id="274" r:id="rId17"/>
    <p:sldId id="414" r:id="rId18"/>
    <p:sldId id="615" r:id="rId19"/>
    <p:sldId id="394" r:id="rId20"/>
    <p:sldId id="406" r:id="rId21"/>
    <p:sldId id="616" r:id="rId22"/>
    <p:sldId id="618" r:id="rId23"/>
    <p:sldId id="617" r:id="rId24"/>
    <p:sldId id="619" r:id="rId25"/>
    <p:sldId id="298" r:id="rId26"/>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26"/>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1" Type="http://schemas.openxmlformats.org/officeDocument/2006/relationships/tags" Target="tags/tag377.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计算方式是，从基因集L的第一个基因开始，计算一个累计统计值。当遇到一个落在s里面的基因，则增加统计值。遇到一个不在s里面的基因，则降低统计值。</a:t>
            </a:r>
            <a:endParaRPr lang="zh-CN" altLang="en-US"/>
          </a:p>
          <a:p>
            <a:r>
              <a:rPr lang="zh-CN" altLang="en-US"/>
              <a:t>rheumatoid arthritis</a:t>
            </a:r>
            <a:r>
              <a:rPr lang="en-US" altLang="zh-CN"/>
              <a:t> </a:t>
            </a:r>
            <a:r>
              <a:rPr lang="zh-CN" altLang="en-US"/>
              <a:t>类风湿性关节炎</a:t>
            </a:r>
            <a:r>
              <a:rPr lang="en-US" altLang="zh-CN"/>
              <a:t>  chemical carcinogen </a:t>
            </a:r>
            <a:r>
              <a:rPr lang="zh-CN" altLang="en-US"/>
              <a:t>化学致癌物</a:t>
            </a:r>
            <a:r>
              <a:rPr lang="en-US" altLang="zh-CN"/>
              <a:t>  </a:t>
            </a:r>
            <a:r>
              <a:rPr lang="zh-CN" altLang="en-US"/>
              <a:t>DNA加合物（adducts）是DNA片段与致癌化学物质结合形成的复合物，在科学实验中通常作为暴露的生物标注物。</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metabolism of xenobiotics by cytochrome p450</a:t>
            </a:r>
            <a:r>
              <a:rPr lang="en-US" altLang="zh-CN"/>
              <a:t> 细胞色素p450对外源生物代谢的影响</a:t>
            </a:r>
            <a:endParaRPr lang="en-US" altLang="zh-CN"/>
          </a:p>
          <a:p>
            <a:r>
              <a:rPr lang="en-US" altLang="zh-CN"/>
              <a:t>setsize </a:t>
            </a:r>
            <a:r>
              <a:rPr lang="zh-CN" altLang="en-US"/>
              <a:t>类似于</a:t>
            </a:r>
            <a:r>
              <a:rPr lang="en-US" altLang="zh-CN"/>
              <a:t>count</a:t>
            </a:r>
            <a:r>
              <a:rPr lang="zh-CN" altLang="en-US"/>
              <a:t>数</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glioblastoma</a:t>
            </a:r>
            <a:r>
              <a:rPr lang="en-US" altLang="zh-CN"/>
              <a:t> </a:t>
            </a:r>
            <a:r>
              <a:rPr lang="zh-CN" altLang="en-US"/>
              <a:t>恶性胶质瘤</a:t>
            </a:r>
            <a:r>
              <a:rPr lang="en-US" altLang="zh-CN"/>
              <a:t> autophagy </a:t>
            </a:r>
            <a:r>
              <a:rPr lang="zh-CN" altLang="en-US"/>
              <a:t>细胞自噬</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image" Target="../media/image1.png"/><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3.png"/><Relationship Id="rId2" Type="http://schemas.openxmlformats.org/officeDocument/2006/relationships/tags" Target="../tags/tag71.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5.png"/><Relationship Id="rId5" Type="http://schemas.openxmlformats.org/officeDocument/2006/relationships/tags" Target="../tags/tag8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4.png"/><Relationship Id="rId2" Type="http://schemas.openxmlformats.org/officeDocument/2006/relationships/tags" Target="../tags/tag79.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6.png"/><Relationship Id="rId2" Type="http://schemas.openxmlformats.org/officeDocument/2006/relationships/tags" Target="../tags/tag86.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5.png"/><Relationship Id="rId5" Type="http://schemas.openxmlformats.org/officeDocument/2006/relationships/tags" Target="../tags/tag9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4.png"/><Relationship Id="rId2" Type="http://schemas.openxmlformats.org/officeDocument/2006/relationships/tags" Target="../tags/tag91.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5.png"/><Relationship Id="rId5" Type="http://schemas.openxmlformats.org/officeDocument/2006/relationships/tags" Target="../tags/tag10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4.png"/><Relationship Id="rId2" Type="http://schemas.openxmlformats.org/officeDocument/2006/relationships/tags" Target="../tags/tag99.xml"/><Relationship Id="rId15" Type="http://schemas.openxmlformats.org/officeDocument/2006/relationships/tags" Target="../tags/tag108.xml"/><Relationship Id="rId14" Type="http://schemas.openxmlformats.org/officeDocument/2006/relationships/tags" Target="../tags/tag107.xml"/><Relationship Id="rId13" Type="http://schemas.openxmlformats.org/officeDocument/2006/relationships/tags" Target="../tags/tag106.xml"/><Relationship Id="rId12" Type="http://schemas.openxmlformats.org/officeDocument/2006/relationships/tags" Target="../tags/tag105.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5.png"/><Relationship Id="rId5" Type="http://schemas.openxmlformats.org/officeDocument/2006/relationships/tags" Target="../tags/tag110.xml"/><Relationship Id="rId4" Type="http://schemas.openxmlformats.org/officeDocument/2006/relationships/image" Target="file:///C:\Users\1V994W2\Documents\Tencent%20Files\574576071\FileRecv\&#25340;&#35013;&#32032;&#26448;\&#31616;&#32422;&#28385;&#29256;-28\\19\subject_holdleft_72,108,173_0_staid_full_0.png" TargetMode="External"/><Relationship Id="rId3" Type="http://schemas.openxmlformats.org/officeDocument/2006/relationships/image" Target="../media/image7.png"/><Relationship Id="rId2" Type="http://schemas.openxmlformats.org/officeDocument/2006/relationships/tags" Target="../tags/tag109.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5.png"/><Relationship Id="rId5" Type="http://schemas.openxmlformats.org/officeDocument/2006/relationships/tags" Target="../tags/tag11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4.png"/><Relationship Id="rId2" Type="http://schemas.openxmlformats.org/officeDocument/2006/relationships/tags" Target="../tags/tag118.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5.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4.png"/><Relationship Id="rId2" Type="http://schemas.openxmlformats.org/officeDocument/2006/relationships/tags" Target="../tags/tag126.xml"/><Relationship Id="rId12" Type="http://schemas.openxmlformats.org/officeDocument/2006/relationships/tags" Target="../tags/tag132.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5.png"/><Relationship Id="rId5" Type="http://schemas.openxmlformats.org/officeDocument/2006/relationships/tags" Target="../tags/tag13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4.png"/><Relationship Id="rId2" Type="http://schemas.openxmlformats.org/officeDocument/2006/relationships/tags" Target="../tags/tag133.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3.png"/><Relationship Id="rId2" Type="http://schemas.openxmlformats.org/officeDocument/2006/relationships/tags" Target="../tags/tag13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5.png"/><Relationship Id="rId5" Type="http://schemas.openxmlformats.org/officeDocument/2006/relationships/tags" Target="../tags/tag146.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4.png"/><Relationship Id="rId2" Type="http://schemas.openxmlformats.org/officeDocument/2006/relationships/tags" Target="../tags/tag145.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5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52.xml"/><Relationship Id="rId2" Type="http://schemas.openxmlformats.org/officeDocument/2006/relationships/tags" Target="../tags/tag151.xml"/><Relationship Id="rId13" Type="http://schemas.openxmlformats.org/officeDocument/2006/relationships/tags" Target="../tags/tag158.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60.xml"/><Relationship Id="rId2" Type="http://schemas.openxmlformats.org/officeDocument/2006/relationships/tags" Target="../tags/tag159.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6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68.xml"/><Relationship Id="rId2" Type="http://schemas.openxmlformats.org/officeDocument/2006/relationships/tags" Target="../tags/tag167.xml"/><Relationship Id="rId14" Type="http://schemas.openxmlformats.org/officeDocument/2006/relationships/tags" Target="../tags/tag175.xml"/><Relationship Id="rId13" Type="http://schemas.openxmlformats.org/officeDocument/2006/relationships/tags" Target="../tags/tag174.xml"/><Relationship Id="rId12" Type="http://schemas.openxmlformats.org/officeDocument/2006/relationships/tags" Target="../tags/tag173.xml"/><Relationship Id="rId11" Type="http://schemas.openxmlformats.org/officeDocument/2006/relationships/tags" Target="../tags/tag172.xml"/><Relationship Id="rId10" Type="http://schemas.openxmlformats.org/officeDocument/2006/relationships/tags" Target="../tags/tag171.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7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77.xml"/><Relationship Id="rId2" Type="http://schemas.openxmlformats.org/officeDocument/2006/relationships/tags" Target="../tags/tag176.xml"/><Relationship Id="rId14" Type="http://schemas.openxmlformats.org/officeDocument/2006/relationships/tags" Target="../tags/tag184.xml"/><Relationship Id="rId13" Type="http://schemas.openxmlformats.org/officeDocument/2006/relationships/tags" Target="../tags/tag183.xml"/><Relationship Id="rId12" Type="http://schemas.openxmlformats.org/officeDocument/2006/relationships/tags" Target="../tags/tag182.xml"/><Relationship Id="rId11" Type="http://schemas.openxmlformats.org/officeDocument/2006/relationships/tags" Target="../tags/tag181.xml"/><Relationship Id="rId10" Type="http://schemas.openxmlformats.org/officeDocument/2006/relationships/tags" Target="../tags/tag18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8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86.xml"/><Relationship Id="rId2" Type="http://schemas.openxmlformats.org/officeDocument/2006/relationships/tags" Target="../tags/tag185.xml"/><Relationship Id="rId16" Type="http://schemas.openxmlformats.org/officeDocument/2006/relationships/tags" Target="../tags/tag195.xml"/><Relationship Id="rId15" Type="http://schemas.openxmlformats.org/officeDocument/2006/relationships/tags" Target="../tags/tag194.xml"/><Relationship Id="rId14" Type="http://schemas.openxmlformats.org/officeDocument/2006/relationships/tags" Target="../tags/tag193.xml"/><Relationship Id="rId13" Type="http://schemas.openxmlformats.org/officeDocument/2006/relationships/tags" Target="../tags/tag192.xml"/><Relationship Id="rId12" Type="http://schemas.openxmlformats.org/officeDocument/2006/relationships/tags" Target="../tags/tag191.xml"/><Relationship Id="rId11" Type="http://schemas.openxmlformats.org/officeDocument/2006/relationships/tags" Target="../tags/tag190.xml"/><Relationship Id="rId10" Type="http://schemas.openxmlformats.org/officeDocument/2006/relationships/tags" Target="../tags/tag18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9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8.png"/><Relationship Id="rId3" Type="http://schemas.openxmlformats.org/officeDocument/2006/relationships/tags" Target="../tags/tag197.xml"/><Relationship Id="rId2" Type="http://schemas.openxmlformats.org/officeDocument/2006/relationships/tags" Target="../tags/tag196.xml"/><Relationship Id="rId13" Type="http://schemas.openxmlformats.org/officeDocument/2006/relationships/tags" Target="../tags/tag203.xml"/><Relationship Id="rId12" Type="http://schemas.openxmlformats.org/officeDocument/2006/relationships/tags" Target="../tags/tag202.xml"/><Relationship Id="rId11" Type="http://schemas.openxmlformats.org/officeDocument/2006/relationships/tags" Target="../tags/tag201.xml"/><Relationship Id="rId10" Type="http://schemas.openxmlformats.org/officeDocument/2006/relationships/tags" Target="../tags/tag200.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2.pn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3.png"/><Relationship Id="rId2" Type="http://schemas.openxmlformats.org/officeDocument/2006/relationships/tags" Target="../tags/tag210.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5.png"/><Relationship Id="rId5" Type="http://schemas.openxmlformats.org/officeDocument/2006/relationships/tags" Target="../tags/tag21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4.png"/><Relationship Id="rId2" Type="http://schemas.openxmlformats.org/officeDocument/2006/relationships/tags" Target="../tags/tag218.xml"/><Relationship Id="rId12" Type="http://schemas.openxmlformats.org/officeDocument/2006/relationships/tags" Target="../tags/tag224.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29.xml"/><Relationship Id="rId7" Type="http://schemas.openxmlformats.org/officeDocument/2006/relationships/tags" Target="../tags/tag228.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6.png"/><Relationship Id="rId2"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5.png"/><Relationship Id="rId5" Type="http://schemas.openxmlformats.org/officeDocument/2006/relationships/tags" Target="../tags/tag23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4.png"/><Relationship Id="rId2" Type="http://schemas.openxmlformats.org/officeDocument/2006/relationships/tags" Target="../tags/tag230.xml"/><Relationship Id="rId13" Type="http://schemas.openxmlformats.org/officeDocument/2006/relationships/tags" Target="../tags/tag237.xml"/><Relationship Id="rId12" Type="http://schemas.openxmlformats.org/officeDocument/2006/relationships/tags" Target="../tags/tag236.xml"/><Relationship Id="rId11" Type="http://schemas.openxmlformats.org/officeDocument/2006/relationships/tags" Target="../tags/tag235.xml"/><Relationship Id="rId10" Type="http://schemas.openxmlformats.org/officeDocument/2006/relationships/tags" Target="../tags/tag234.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5.png"/><Relationship Id="rId5" Type="http://schemas.openxmlformats.org/officeDocument/2006/relationships/tags" Target="../tags/tag23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4.png"/><Relationship Id="rId2" Type="http://schemas.openxmlformats.org/officeDocument/2006/relationships/tags" Target="../tags/tag238.xml"/><Relationship Id="rId15" Type="http://schemas.openxmlformats.org/officeDocument/2006/relationships/tags" Target="../tags/tag247.xml"/><Relationship Id="rId14" Type="http://schemas.openxmlformats.org/officeDocument/2006/relationships/tags" Target="../tags/tag246.xml"/><Relationship Id="rId13" Type="http://schemas.openxmlformats.org/officeDocument/2006/relationships/tags" Target="../tags/tag245.xml"/><Relationship Id="rId12" Type="http://schemas.openxmlformats.org/officeDocument/2006/relationships/tags" Target="../tags/tag244.xml"/><Relationship Id="rId11" Type="http://schemas.openxmlformats.org/officeDocument/2006/relationships/tags" Target="../tags/tag243.xml"/><Relationship Id="rId10" Type="http://schemas.openxmlformats.org/officeDocument/2006/relationships/tags" Target="../tags/tag242.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51.xml"/><Relationship Id="rId8" Type="http://schemas.openxmlformats.org/officeDocument/2006/relationships/tags" Target="../tags/tag25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5.png"/><Relationship Id="rId5" Type="http://schemas.openxmlformats.org/officeDocument/2006/relationships/tags" Target="../tags/tag249.xml"/><Relationship Id="rId4" Type="http://schemas.openxmlformats.org/officeDocument/2006/relationships/image" Target="file:///C:\Users\1V994W2\Documents\Tencent%20Files\574576071\FileRecv\&#25340;&#35013;&#32032;&#26448;\&#31616;&#32422;&#28385;&#29256;-28\\19\subject_holdleft_72,108,173_0_staid_full_0.png" TargetMode="External"/><Relationship Id="rId3" Type="http://schemas.openxmlformats.org/officeDocument/2006/relationships/image" Target="../media/image7.png"/><Relationship Id="rId2" Type="http://schemas.openxmlformats.org/officeDocument/2006/relationships/tags" Target="../tags/tag248.xml"/><Relationship Id="rId11" Type="http://schemas.openxmlformats.org/officeDocument/2006/relationships/tags" Target="../tags/tag253.xml"/><Relationship Id="rId10" Type="http://schemas.openxmlformats.org/officeDocument/2006/relationships/tags" Target="../tags/tag252.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60.xml"/><Relationship Id="rId8" Type="http://schemas.openxmlformats.org/officeDocument/2006/relationships/tags" Target="../tags/tag25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5.png"/><Relationship Id="rId5" Type="http://schemas.openxmlformats.org/officeDocument/2006/relationships/tags" Target="../tags/tag25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4.png"/><Relationship Id="rId2" Type="http://schemas.openxmlformats.org/officeDocument/2006/relationships/tags" Target="../tags/tag257.xml"/><Relationship Id="rId13" Type="http://schemas.openxmlformats.org/officeDocument/2006/relationships/tags" Target="../tags/tag264.xml"/><Relationship Id="rId12" Type="http://schemas.openxmlformats.org/officeDocument/2006/relationships/tags" Target="../tags/tag263.xml"/><Relationship Id="rId11" Type="http://schemas.openxmlformats.org/officeDocument/2006/relationships/tags" Target="../tags/tag262.xml"/><Relationship Id="rId10" Type="http://schemas.openxmlformats.org/officeDocument/2006/relationships/tags" Target="../tags/tag261.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8.xml"/><Relationship Id="rId8" Type="http://schemas.openxmlformats.org/officeDocument/2006/relationships/tags" Target="../tags/tag26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5.png"/><Relationship Id="rId5" Type="http://schemas.openxmlformats.org/officeDocument/2006/relationships/tags" Target="../tags/tag266.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4.png"/><Relationship Id="rId2" Type="http://schemas.openxmlformats.org/officeDocument/2006/relationships/tags" Target="../tags/tag265.xml"/><Relationship Id="rId12" Type="http://schemas.openxmlformats.org/officeDocument/2006/relationships/tags" Target="../tags/tag271.xml"/><Relationship Id="rId11" Type="http://schemas.openxmlformats.org/officeDocument/2006/relationships/tags" Target="../tags/tag270.xml"/><Relationship Id="rId10" Type="http://schemas.openxmlformats.org/officeDocument/2006/relationships/tags" Target="../tags/tag269.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5.xml"/><Relationship Id="rId8" Type="http://schemas.openxmlformats.org/officeDocument/2006/relationships/tags" Target="../tags/tag27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5.png"/><Relationship Id="rId5" Type="http://schemas.openxmlformats.org/officeDocument/2006/relationships/tags" Target="../tags/tag27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4.png"/><Relationship Id="rId2" Type="http://schemas.openxmlformats.org/officeDocument/2006/relationships/tags" Target="../tags/tag272.xml"/><Relationship Id="rId11" Type="http://schemas.openxmlformats.org/officeDocument/2006/relationships/tags" Target="../tags/tag277.xml"/><Relationship Id="rId10" Type="http://schemas.openxmlformats.org/officeDocument/2006/relationships/tags" Target="../tags/tag276.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3.png"/><Relationship Id="rId2" Type="http://schemas.openxmlformats.org/officeDocument/2006/relationships/tags" Target="../tags/tag278.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7.xml"/><Relationship Id="rId8" Type="http://schemas.openxmlformats.org/officeDocument/2006/relationships/tags" Target="../tags/tag2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5.png"/><Relationship Id="rId5" Type="http://schemas.openxmlformats.org/officeDocument/2006/relationships/tags" Target="../tags/tag2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4.png"/><Relationship Id="rId2" Type="http://schemas.openxmlformats.org/officeDocument/2006/relationships/tags" Target="../tags/tag284.xml"/><Relationship Id="rId11" Type="http://schemas.openxmlformats.org/officeDocument/2006/relationships/tags" Target="../tags/tag289.xml"/><Relationship Id="rId10" Type="http://schemas.openxmlformats.org/officeDocument/2006/relationships/tags" Target="../tags/tag288.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29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291.xml"/><Relationship Id="rId2" Type="http://schemas.openxmlformats.org/officeDocument/2006/relationships/tags" Target="../tags/tag290.xml"/><Relationship Id="rId13" Type="http://schemas.openxmlformats.org/officeDocument/2006/relationships/tags" Target="../tags/tag297.xml"/><Relationship Id="rId12" Type="http://schemas.openxmlformats.org/officeDocument/2006/relationships/tags" Target="../tags/tag296.xml"/><Relationship Id="rId11" Type="http://schemas.openxmlformats.org/officeDocument/2006/relationships/tags" Target="../tags/tag295.xml"/><Relationship Id="rId10" Type="http://schemas.openxmlformats.org/officeDocument/2006/relationships/tags" Target="../tags/tag294.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3.xml"/><Relationship Id="rId8" Type="http://schemas.openxmlformats.org/officeDocument/2006/relationships/tags" Target="../tags/tag302.xml"/><Relationship Id="rId7" Type="http://schemas.openxmlformats.org/officeDocument/2006/relationships/tags" Target="../tags/tag301.xml"/><Relationship Id="rId6" Type="http://schemas.openxmlformats.org/officeDocument/2006/relationships/tags" Target="../tags/tag30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299.xml"/><Relationship Id="rId2" Type="http://schemas.openxmlformats.org/officeDocument/2006/relationships/tags" Target="../tags/tag298.xml"/><Relationship Id="rId11" Type="http://schemas.openxmlformats.org/officeDocument/2006/relationships/tags" Target="../tags/tag305.xml"/><Relationship Id="rId10" Type="http://schemas.openxmlformats.org/officeDocument/2006/relationships/tags" Target="../tags/tag304.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30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307.xml"/><Relationship Id="rId2" Type="http://schemas.openxmlformats.org/officeDocument/2006/relationships/tags" Target="../tags/tag306.xml"/><Relationship Id="rId14" Type="http://schemas.openxmlformats.org/officeDocument/2006/relationships/tags" Target="../tags/tag314.xml"/><Relationship Id="rId13" Type="http://schemas.openxmlformats.org/officeDocument/2006/relationships/tags" Target="../tags/tag313.xml"/><Relationship Id="rId12" Type="http://schemas.openxmlformats.org/officeDocument/2006/relationships/tags" Target="../tags/tag312.xml"/><Relationship Id="rId11" Type="http://schemas.openxmlformats.org/officeDocument/2006/relationships/tags" Target="../tags/tag311.xml"/><Relationship Id="rId10" Type="http://schemas.openxmlformats.org/officeDocument/2006/relationships/tags" Target="../tags/tag310.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31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316.xml"/><Relationship Id="rId2" Type="http://schemas.openxmlformats.org/officeDocument/2006/relationships/tags" Target="../tags/tag315.xml"/><Relationship Id="rId14" Type="http://schemas.openxmlformats.org/officeDocument/2006/relationships/tags" Target="../tags/tag323.xml"/><Relationship Id="rId13" Type="http://schemas.openxmlformats.org/officeDocument/2006/relationships/tags" Target="../tags/tag322.xml"/><Relationship Id="rId12" Type="http://schemas.openxmlformats.org/officeDocument/2006/relationships/tags" Target="../tags/tag321.xml"/><Relationship Id="rId11" Type="http://schemas.openxmlformats.org/officeDocument/2006/relationships/tags" Target="../tags/tag320.xml"/><Relationship Id="rId10" Type="http://schemas.openxmlformats.org/officeDocument/2006/relationships/tags" Target="../tags/tag319.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32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325.xml"/><Relationship Id="rId2" Type="http://schemas.openxmlformats.org/officeDocument/2006/relationships/tags" Target="../tags/tag324.xml"/><Relationship Id="rId16" Type="http://schemas.openxmlformats.org/officeDocument/2006/relationships/tags" Target="../tags/tag334.xml"/><Relationship Id="rId15" Type="http://schemas.openxmlformats.org/officeDocument/2006/relationships/tags" Target="../tags/tag333.xml"/><Relationship Id="rId14" Type="http://schemas.openxmlformats.org/officeDocument/2006/relationships/tags" Target="../tags/tag332.xml"/><Relationship Id="rId13" Type="http://schemas.openxmlformats.org/officeDocument/2006/relationships/tags" Target="../tags/tag331.xml"/><Relationship Id="rId12" Type="http://schemas.openxmlformats.org/officeDocument/2006/relationships/tags" Target="../tags/tag330.xml"/><Relationship Id="rId11" Type="http://schemas.openxmlformats.org/officeDocument/2006/relationships/tags" Target="../tags/tag329.xml"/><Relationship Id="rId10" Type="http://schemas.openxmlformats.org/officeDocument/2006/relationships/tags" Target="../tags/tag328.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33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8.png"/><Relationship Id="rId3" Type="http://schemas.openxmlformats.org/officeDocument/2006/relationships/tags" Target="../tags/tag336.xml"/><Relationship Id="rId2" Type="http://schemas.openxmlformats.org/officeDocument/2006/relationships/tags" Target="../tags/tag335.xml"/><Relationship Id="rId13" Type="http://schemas.openxmlformats.org/officeDocument/2006/relationships/tags" Target="../tags/tag342.xml"/><Relationship Id="rId12" Type="http://schemas.openxmlformats.org/officeDocument/2006/relationships/tags" Target="../tags/tag341.xml"/><Relationship Id="rId11" Type="http://schemas.openxmlformats.org/officeDocument/2006/relationships/tags" Target="../tags/tag340.xml"/><Relationship Id="rId10" Type="http://schemas.openxmlformats.org/officeDocument/2006/relationships/tags" Target="../tags/tag339.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1"/>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0" y="3938588"/>
            <a:ext cx="12192000"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custDataLst>
              <p:tags r:id="rId4"/>
            </p:custDataLst>
          </p:nvPr>
        </p:nvCxnSpPr>
        <p:spPr>
          <a:xfrm flipH="1">
            <a:off x="0" y="2298700"/>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5"/>
            </p:custDataLst>
          </p:nvPr>
        </p:nvCxnSpPr>
        <p:spPr>
          <a:xfrm flipH="1" flipV="1">
            <a:off x="9605963" y="2298700"/>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矩形: 圆角 6"/>
          <p:cNvSpPr/>
          <p:nvPr>
            <p:custDataLst>
              <p:tags r:id="rId6"/>
            </p:custDataLst>
          </p:nvPr>
        </p:nvSpPr>
        <p:spPr>
          <a:xfrm>
            <a:off x="4900613" y="752475"/>
            <a:ext cx="2390775" cy="75565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标题 1"/>
          <p:cNvSpPr>
            <a:spLocks noGrp="1"/>
          </p:cNvSpPr>
          <p:nvPr>
            <p:ph type="ctrTitle" hasCustomPrompt="1"/>
            <p:custDataLst>
              <p:tags r:id="rId7"/>
            </p:custDataLst>
          </p:nvPr>
        </p:nvSpPr>
        <p:spPr>
          <a:xfrm>
            <a:off x="2495600" y="1826578"/>
            <a:ext cx="7200800" cy="949878"/>
          </a:xfrm>
        </p:spPr>
        <p:txBody>
          <a:bodyPr>
            <a:normAutofit/>
          </a:bodyPr>
          <a:lstStyle>
            <a:lvl1pPr algn="ctr">
              <a:defRPr sz="4800" b="0">
                <a:solidFill>
                  <a:schemeClr val="tx2"/>
                </a:solidFill>
                <a:effectLst/>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8"/>
            </p:custDataLst>
          </p:nvPr>
        </p:nvSpPr>
        <p:spPr>
          <a:xfrm>
            <a:off x="2495600" y="2826092"/>
            <a:ext cx="7200800" cy="465746"/>
          </a:xfrm>
        </p:spPr>
        <p:txBody>
          <a:bodyPr anchor="t">
            <a:normAutofit/>
          </a:bodyPr>
          <a:lstStyle>
            <a:lvl1pPr marL="0" indent="0" algn="ctr">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8" name="日期占位符 3"/>
          <p:cNvSpPr>
            <a:spLocks noGrp="1"/>
          </p:cNvSpPr>
          <p:nvPr>
            <p:ph type="dt" sz="half" idx="10"/>
            <p:custDataLst>
              <p:tags r:id="rId9"/>
            </p:custDataLst>
          </p:nvPr>
        </p:nvSpPr>
        <p:spPr/>
        <p:txBody>
          <a:bodyPr/>
          <a:lstStyle>
            <a:lvl1pPr>
              <a:defRPr/>
            </a:lvl1pPr>
          </a:lstStyle>
          <a:p>
            <a:pPr>
              <a:defRPr/>
            </a:pPr>
            <a:fld id="{B8B6DD44-CB8B-4612-A28C-4C228BE49A0F}" type="datetime1">
              <a:rPr lang="zh-CN" altLang="en-US"/>
            </a:fld>
            <a:endParaRPr lang="zh-CN" altLang="en-US"/>
          </a:p>
        </p:txBody>
      </p:sp>
      <p:sp>
        <p:nvSpPr>
          <p:cNvPr id="9" name="页脚占位符 4"/>
          <p:cNvSpPr>
            <a:spLocks noGrp="1"/>
          </p:cNvSpPr>
          <p:nvPr>
            <p:ph type="ftr" sz="quarter" idx="11"/>
            <p:custDataLst>
              <p:tags r:id="rId10"/>
            </p:custDataLst>
          </p:nvPr>
        </p:nvSpPr>
        <p:spPr/>
        <p:txBody>
          <a:bodyPr/>
          <a:lstStyle>
            <a:lvl1pPr>
              <a:defRPr/>
            </a:lvl1pPr>
          </a:lstStyle>
          <a:p>
            <a:pPr>
              <a:defRPr/>
            </a:pPr>
            <a:endParaRPr lang="zh-CN" altLang="en-US"/>
          </a:p>
        </p:txBody>
      </p:sp>
      <p:sp>
        <p:nvSpPr>
          <p:cNvPr id="10" name="灯片编号占位符 5"/>
          <p:cNvSpPr>
            <a:spLocks noGrp="1"/>
          </p:cNvSpPr>
          <p:nvPr>
            <p:ph type="sldNum" sz="quarter" idx="12"/>
            <p:custDataLst>
              <p:tags r:id="rId11"/>
            </p:custDataLst>
          </p:nvPr>
        </p:nvSpPr>
        <p:spPr/>
        <p:txBody>
          <a:bodyPr/>
          <a:lstStyle>
            <a:lvl1pPr>
              <a:defRPr/>
            </a:lvl1pPr>
          </a:lstStyle>
          <a:p>
            <a:pPr>
              <a:defRPr/>
            </a:pPr>
            <a:fld id="{E97E6059-0BE0-41DC-9F9F-90EC42990C2C}" type="slidenum">
              <a:rPr lang="zh-CN" altLang="en-US"/>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fld id="{760FBDFE-C587-4B4C-A407-44438C67B59E}" type="datetimeFigureOut">
              <a:rPr lang="zh-CN" altLang="en-US" smtClean="0"/>
            </a:fld>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3" name="图片 9"/>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0" y="3938588"/>
            <a:ext cx="12192000"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custDataLst>
              <p:tags r:id="rId4"/>
            </p:custDataLst>
          </p:nvPr>
        </p:nvCxnSpPr>
        <p:spPr>
          <a:xfrm flipH="1">
            <a:off x="0" y="2995613"/>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5"/>
            </p:custDataLst>
          </p:nvPr>
        </p:nvCxnSpPr>
        <p:spPr>
          <a:xfrm flipH="1" flipV="1">
            <a:off x="9605963" y="2995613"/>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6"/>
            </p:custDataLst>
          </p:nvPr>
        </p:nvSpPr>
        <p:spPr>
          <a:xfrm>
            <a:off x="2726808" y="2313806"/>
            <a:ext cx="6738385" cy="1448117"/>
          </a:xfrm>
        </p:spPr>
        <p:txBody>
          <a:bodyPr rIns="25400" rtlCol="0" anchor="ctr">
            <a:noAutofit/>
          </a:bodyPr>
          <a:lstStyle>
            <a:lvl1pPr marL="0" marR="0" algn="ctr" defTabSz="914400" rtl="0" eaLnBrk="1" fontAlgn="auto" latinLnBrk="0" hangingPunct="1">
              <a:lnSpc>
                <a:spcPct val="100000"/>
              </a:lnSpc>
              <a:buNone/>
              <a:defRPr kumimoji="0" lang="zh-CN" altLang="en-US" sz="6000" b="0" i="0" u="none" strike="noStrike" kern="1200" cap="none" spc="600" normalizeH="0" baseline="0" noProof="1" dirty="0">
                <a:solidFill>
                  <a:schemeClr val="tx2"/>
                </a:solidFill>
                <a:uFillTx/>
                <a:latin typeface="微软雅黑" panose="020B0503020204020204" charset="-122"/>
                <a:ea typeface="微软雅黑" panose="020B0503020204020204" charset="-122"/>
                <a:cs typeface="+mj-cs"/>
                <a:sym typeface="+mn-ea"/>
              </a:defRPr>
            </a:lvl1pPr>
          </a:lstStyle>
          <a:p>
            <a:pPr lvl="0"/>
            <a:r>
              <a:rPr noProof="1">
                <a:sym typeface="+mn-ea"/>
              </a:rPr>
              <a:t>编辑标题</a:t>
            </a:r>
            <a:endParaRPr noProof="1">
              <a:sym typeface="+mn-ea"/>
            </a:endParaRPr>
          </a:p>
        </p:txBody>
      </p:sp>
      <p:sp>
        <p:nvSpPr>
          <p:cNvPr id="6" name="日期占位符 2"/>
          <p:cNvSpPr>
            <a:spLocks noGrp="1"/>
          </p:cNvSpPr>
          <p:nvPr>
            <p:ph type="dt" sz="half" idx="10"/>
            <p:custDataLst>
              <p:tags r:id="rId7"/>
            </p:custDataLst>
          </p:nvPr>
        </p:nvSpPr>
        <p:spPr/>
        <p:txBody>
          <a:bodyPr/>
          <a:lstStyle>
            <a:lvl1pPr>
              <a:defRPr/>
            </a:lvl1pPr>
          </a:lstStyle>
          <a:p>
            <a:pPr>
              <a:defRPr/>
            </a:pPr>
            <a:endParaRPr lang="zh-CN" altLang="en-US"/>
          </a:p>
        </p:txBody>
      </p:sp>
      <p:sp>
        <p:nvSpPr>
          <p:cNvPr id="7" name="页脚占位符 3"/>
          <p:cNvSpPr>
            <a:spLocks noGrp="1"/>
          </p:cNvSpPr>
          <p:nvPr>
            <p:ph type="ftr" sz="quarter" idx="11"/>
            <p:custDataLst>
              <p:tags r:id="rId8"/>
            </p:custDataLst>
          </p:nvPr>
        </p:nvSpPr>
        <p:spPr/>
        <p:txBody>
          <a:bodyPr/>
          <a:lstStyle>
            <a:lvl1pPr>
              <a:defRPr/>
            </a:lvl1pPr>
          </a:lstStyle>
          <a:p>
            <a:pPr>
              <a:defRPr/>
            </a:pPr>
            <a:endParaRPr lang="zh-CN" altLang="en-US"/>
          </a:p>
        </p:txBody>
      </p:sp>
      <p:sp>
        <p:nvSpPr>
          <p:cNvPr id="8" name="灯片编号占位符 4"/>
          <p:cNvSpPr>
            <a:spLocks noGrp="1"/>
          </p:cNvSpPr>
          <p:nvPr>
            <p:ph type="sldNum" sz="quarter" idx="12"/>
            <p:custDataLst>
              <p:tags r:id="rId9"/>
            </p:custDataLst>
          </p:nvPr>
        </p:nvSpPr>
        <p:spPr/>
        <p:txBody>
          <a:bodyPr/>
          <a:lstStyle>
            <a:lvl1pPr>
              <a:defRPr/>
            </a:lvl1pPr>
          </a:lstStyle>
          <a:p>
            <a:pPr>
              <a:defRPr/>
            </a:pPr>
            <a:fld id="{3D74DE4A-AF88-4CC7-8A46-288F8CD57ECB}" type="slidenum">
              <a:rPr lang="zh-CN" altLang="en-US"/>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flipH="1">
            <a:off x="0" y="-99000"/>
            <a:ext cx="12192000" cy="6858000"/>
          </a:xfrm>
          <a:prstGeom prst="rect">
            <a:avLst/>
          </a:prstGeom>
        </p:spPr>
      </p:pic>
      <p:sp>
        <p:nvSpPr>
          <p:cNvPr id="16" name="日期占位符 15"/>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8"/>
            </p:custDataLst>
          </p:nvPr>
        </p:nvSpPr>
        <p:spPr>
          <a:xfrm>
            <a:off x="6383655" y="4463072"/>
            <a:ext cx="1755775" cy="408940"/>
          </a:xfrm>
          <a:prstGeom prst="rect">
            <a:avLst/>
          </a:prstGeom>
        </p:spPr>
        <p:txBody>
          <a:bodyPr vert="horz" wrap="square" lIns="90170" tIns="46990" rIns="90170" bIns="4699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lumMod val="85000"/>
                    <a:lumOff val="15000"/>
                  </a:schemeClr>
                </a:solidFill>
                <a:latin typeface="Arial" panose="020B0604020202020204" pitchFamily="34" charset="0"/>
                <a:ea typeface="微软雅黑" panose="020B0503020204020204" charset="-122"/>
              </a:defRPr>
            </a:lvl1pPr>
          </a:lstStyle>
          <a:p>
            <a:pPr marL="0" marR="0" lvl="0" indent="0" algn="r"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dirty="0"/>
              <a:t>编辑文本</a:t>
            </a:r>
            <a:endParaRPr lang="zh-CN" altLang="en-US" dirty="0"/>
          </a:p>
        </p:txBody>
      </p:sp>
      <p:sp>
        <p:nvSpPr>
          <p:cNvPr id="4" name="文本占位符 3"/>
          <p:cNvSpPr>
            <a:spLocks noGrp="1"/>
          </p:cNvSpPr>
          <p:nvPr>
            <p:ph type="body" sz="quarter" idx="15" hasCustomPrompt="1"/>
            <p:custDataLst>
              <p:tags r:id="rId9"/>
            </p:custDataLst>
          </p:nvPr>
        </p:nvSpPr>
        <p:spPr>
          <a:xfrm>
            <a:off x="6383655" y="4985042"/>
            <a:ext cx="1755775" cy="408940"/>
          </a:xfrm>
          <a:prstGeom prst="rect">
            <a:avLst/>
          </a:prstGeom>
        </p:spPr>
        <p:txBody>
          <a:bodyPr vert="horz" wrap="square" lIns="90170" tIns="46990" rIns="90170" bIns="4699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lumMod val="85000"/>
                    <a:lumOff val="15000"/>
                  </a:schemeClr>
                </a:solidFill>
                <a:latin typeface="Arial" panose="020B0604020202020204" pitchFamily="34" charset="0"/>
                <a:ea typeface="微软雅黑" panose="020B0503020204020204" charset="-122"/>
              </a:defRPr>
            </a:lvl1pPr>
          </a:lstStyle>
          <a:p>
            <a:pPr marL="0" marR="0" lvl="0" indent="0" algn="r"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0"/>
            </p:custDataLst>
          </p:nvPr>
        </p:nvSpPr>
        <p:spPr>
          <a:xfrm>
            <a:off x="6384000" y="2315410"/>
            <a:ext cx="4825365" cy="970915"/>
          </a:xfrm>
        </p:spPr>
        <p:txBody>
          <a:bodyPr vert="horz" wrap="square" lIns="90170" tIns="46990" rIns="9017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p:ph type="subTitle" idx="13" hasCustomPrompt="1"/>
            <p:custDataLst>
              <p:tags r:id="rId11"/>
            </p:custDataLst>
          </p:nvPr>
        </p:nvSpPr>
        <p:spPr>
          <a:xfrm>
            <a:off x="6383655" y="3380740"/>
            <a:ext cx="4826000" cy="480060"/>
          </a:xfrm>
        </p:spPr>
        <p:txBody>
          <a:bodyPr vert="horz" wrap="square" lIns="90170" tIns="0" rIns="90170" bIns="4699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0"/>
            <a:ext cx="4064000" cy="1756317"/>
          </a:xfrm>
          <a:prstGeom prst="rect">
            <a:avLst/>
          </a:prstGeom>
        </p:spPr>
      </p:pic>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ctrTitle" idx="13" hasCustomPrompt="1"/>
            <p:custDataLst>
              <p:tags r:id="rId8"/>
            </p:custDataLst>
          </p:nvPr>
        </p:nvSpPr>
        <p:spPr>
          <a:xfrm>
            <a:off x="3629977" y="2610167"/>
            <a:ext cx="4932045" cy="1637665"/>
          </a:xfrm>
        </p:spPr>
        <p:txBody>
          <a:bodyPr vert="horz" wrap="square" lIns="90170" tIns="46990" rIns="90170" bIns="46990" anchor="ctr" anchorCtr="0">
            <a:normAutofit/>
          </a:bodyPr>
          <a:lstStyle>
            <a:lvl1pPr marL="0" marR="0" indent="0" algn="dist" defTabSz="914400" rtl="0" eaLnBrk="1" fontAlgn="auto" latinLnBrk="0" hangingPunct="1">
              <a:lnSpc>
                <a:spcPct val="100000"/>
              </a:lnSpc>
              <a:spcBef>
                <a:spcPct val="0"/>
              </a:spcBef>
              <a:spcAft>
                <a:spcPts val="0"/>
              </a:spcAft>
              <a:buClrTx/>
              <a:buSzPts val="8000"/>
              <a:buFont typeface="Arial" panose="020B0604020202020204" pitchFamily="34" charset="0"/>
              <a:buNone/>
              <a:defRPr sz="8000" b="0" spc="8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rot="10800000" flipH="1">
            <a:off x="7498080" y="1532178"/>
            <a:ext cx="4389120" cy="3793645"/>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234393"/>
            <a:ext cx="720090" cy="623607"/>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609080" y="3608705"/>
            <a:ext cx="1921510" cy="483870"/>
          </a:xfrm>
        </p:spPr>
        <p:txBody>
          <a:bodyPr vert="horz" wrap="square" lIns="90170" tIns="46990" rIns="90170" bIns="46990" anchor="t" anchorCtr="0">
            <a:no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400" b="0" spc="300">
                <a:solidFill>
                  <a:schemeClr val="tx1">
                    <a:lumMod val="85000"/>
                    <a:lumOff val="15000"/>
                  </a:schemeClr>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a:t>编辑文本</a:t>
            </a:r>
            <a:endParaRPr lang="zh-CN" altLang="en-US"/>
          </a:p>
        </p:txBody>
      </p:sp>
      <p:sp>
        <p:nvSpPr>
          <p:cNvPr id="2" name="标题 1"/>
          <p:cNvSpPr>
            <a:spLocks noGrp="1"/>
          </p:cNvSpPr>
          <p:nvPr>
            <p:ph type="title" idx="13" hasCustomPrompt="1"/>
            <p:custDataLst>
              <p:tags r:id="rId9"/>
            </p:custDataLst>
          </p:nvPr>
        </p:nvSpPr>
        <p:spPr>
          <a:xfrm>
            <a:off x="6609298" y="2301157"/>
            <a:ext cx="4572036" cy="1172210"/>
          </a:xfrm>
        </p:spPr>
        <p:txBody>
          <a:bodyPr vert="horz" wrap="square" lIns="90170" tIns="46990" rIns="90170" bIns="0" anchor="b"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34393"/>
            <a:ext cx="720090" cy="623607"/>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34393"/>
            <a:ext cx="720090" cy="623607"/>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454883"/>
            <a:ext cx="1620202" cy="1403117"/>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454883"/>
            <a:ext cx="1620202" cy="1403117"/>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custDataLst>
              <p:tags r:id="rId2"/>
            </p:custDataLst>
          </p:nvPr>
        </p:nvSpPr>
        <p:spPr>
          <a:xfrm>
            <a:off x="3038475" y="2284413"/>
            <a:ext cx="6115050" cy="766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5" name="Picture 3" descr="D:\Desktop\素材\素描城市.png"/>
          <p:cNvPicPr>
            <a:picLocks noChangeAspect="1" noChangeArrowheads="1"/>
          </p:cNvPicPr>
          <p:nvPr>
            <p:custDataLst>
              <p:tags r:id="rId3"/>
            </p:custDataLst>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0" y="0"/>
            <a:ext cx="12192000"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custDataLst>
              <p:tags r:id="rId5"/>
            </p:custDataLst>
          </p:nvPr>
        </p:nvSpPr>
        <p:spPr>
          <a:xfrm>
            <a:off x="831850" y="3373606"/>
            <a:ext cx="10515600" cy="1061467"/>
          </a:xfrm>
        </p:spPr>
        <p:txBody>
          <a:bodyPr>
            <a:normAutofit/>
          </a:bodyPr>
          <a:lstStyle>
            <a:lvl1pPr algn="ctr">
              <a:defRPr sz="4800" b="0">
                <a:solidFill>
                  <a:schemeClr val="tx2"/>
                </a:solidFill>
                <a:effectLst/>
              </a:defRPr>
            </a:lvl1pPr>
          </a:lstStyle>
          <a:p>
            <a:r>
              <a:rPr lang="zh-CN" altLang="en-US" noProof="1"/>
              <a:t>单击此处编辑标题</a:t>
            </a:r>
            <a:endParaRPr lang="zh-CN" altLang="en-US" noProof="1"/>
          </a:p>
        </p:txBody>
      </p:sp>
      <p:sp>
        <p:nvSpPr>
          <p:cNvPr id="3" name="文本占位符 2"/>
          <p:cNvSpPr>
            <a:spLocks noGrp="1"/>
          </p:cNvSpPr>
          <p:nvPr>
            <p:ph type="body" idx="1" hasCustomPrompt="1"/>
            <p:custDataLst>
              <p:tags r:id="rId6"/>
            </p:custDataLst>
          </p:nvPr>
        </p:nvSpPr>
        <p:spPr>
          <a:xfrm>
            <a:off x="2207568" y="4527773"/>
            <a:ext cx="7776864" cy="1061467"/>
          </a:xfrm>
        </p:spPr>
        <p:txBody>
          <a:bodyP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单击此处编辑文本</a:t>
            </a:r>
            <a:endParaRPr lang="zh-CN" altLang="en-US" noProof="1"/>
          </a:p>
        </p:txBody>
      </p:sp>
      <p:sp>
        <p:nvSpPr>
          <p:cNvPr id="6" name="日期占位符 3"/>
          <p:cNvSpPr>
            <a:spLocks noGrp="1"/>
          </p:cNvSpPr>
          <p:nvPr>
            <p:ph type="dt" sz="half" idx="10"/>
            <p:custDataLst>
              <p:tags r:id="rId7"/>
            </p:custDataLst>
          </p:nvPr>
        </p:nvSpPr>
        <p:spPr/>
        <p:txBody>
          <a:bodyPr/>
          <a:lstStyle>
            <a:lvl1pPr>
              <a:defRPr/>
            </a:lvl1pPr>
          </a:lstStyle>
          <a:p>
            <a:pPr>
              <a:defRPr/>
            </a:pPr>
            <a:endParaRPr lang="zh-CN" altLang="en-US"/>
          </a:p>
        </p:txBody>
      </p:sp>
      <p:sp>
        <p:nvSpPr>
          <p:cNvPr id="7" name="页脚占位符 4"/>
          <p:cNvSpPr>
            <a:spLocks noGrp="1"/>
          </p:cNvSpPr>
          <p:nvPr>
            <p:ph type="ftr" sz="quarter" idx="11"/>
            <p:custDataLst>
              <p:tags r:id="rId8"/>
            </p:custDataLst>
          </p:nvPr>
        </p:nvSpPr>
        <p:spPr/>
        <p:txBody>
          <a:bodyPr/>
          <a:lstStyle>
            <a:lvl1pPr>
              <a:defRPr/>
            </a:lvl1pPr>
          </a:lstStyle>
          <a:p>
            <a:pPr>
              <a:defRPr/>
            </a:pPr>
            <a:endParaRPr lang="zh-CN" altLang="en-US"/>
          </a:p>
        </p:txBody>
      </p:sp>
      <p:sp>
        <p:nvSpPr>
          <p:cNvPr id="8" name="灯片编号占位符 5"/>
          <p:cNvSpPr>
            <a:spLocks noGrp="1"/>
          </p:cNvSpPr>
          <p:nvPr>
            <p:ph type="sldNum" sz="quarter" idx="12"/>
            <p:custDataLst>
              <p:tags r:id="rId9"/>
            </p:custDataLst>
          </p:nvPr>
        </p:nvSpPr>
        <p:spPr/>
        <p:txBody>
          <a:bodyPr/>
          <a:lstStyle>
            <a:lvl1pPr>
              <a:defRPr/>
            </a:lvl1pPr>
          </a:lstStyle>
          <a:p>
            <a:pPr>
              <a:defRPr/>
            </a:pPr>
            <a:fld id="{4FC38A87-77AC-48C7-9F0B-A360E0E07000}" type="slidenum">
              <a:rPr lang="zh-CN" altLang="en-US"/>
            </a:fld>
            <a:endParaRPr lang="zh-CN" altLang="en-US"/>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flipH="1">
            <a:off x="0" y="-99000"/>
            <a:ext cx="12192000" cy="6858000"/>
          </a:xfrm>
          <a:prstGeom prst="rect">
            <a:avLst/>
          </a:prstGeom>
        </p:spPr>
      </p:pic>
      <p:sp>
        <p:nvSpPr>
          <p:cNvPr id="16" name="日期占位符 15"/>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8"/>
            </p:custDataLst>
          </p:nvPr>
        </p:nvSpPr>
        <p:spPr>
          <a:xfrm>
            <a:off x="6383655" y="4463072"/>
            <a:ext cx="1755775" cy="408940"/>
          </a:xfrm>
          <a:prstGeom prst="rect">
            <a:avLst/>
          </a:prstGeom>
        </p:spPr>
        <p:txBody>
          <a:bodyPr vert="horz" wrap="square" lIns="90170" tIns="46990" rIns="90170" bIns="4699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lumMod val="85000"/>
                    <a:lumOff val="15000"/>
                  </a:schemeClr>
                </a:solidFill>
                <a:latin typeface="Arial" panose="020B0604020202020204" pitchFamily="34" charset="0"/>
                <a:ea typeface="微软雅黑" panose="020B0503020204020204" charset="-122"/>
              </a:defRPr>
            </a:lvl1pPr>
          </a:lstStyle>
          <a:p>
            <a:pPr marL="0" marR="0" lvl="0" indent="0" algn="r"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dirty="0"/>
              <a:t>编辑文本</a:t>
            </a:r>
            <a:endParaRPr lang="zh-CN" altLang="en-US" dirty="0"/>
          </a:p>
        </p:txBody>
      </p:sp>
      <p:sp>
        <p:nvSpPr>
          <p:cNvPr id="4" name="文本占位符 3"/>
          <p:cNvSpPr>
            <a:spLocks noGrp="1"/>
          </p:cNvSpPr>
          <p:nvPr>
            <p:ph type="body" sz="quarter" idx="15" hasCustomPrompt="1"/>
            <p:custDataLst>
              <p:tags r:id="rId9"/>
            </p:custDataLst>
          </p:nvPr>
        </p:nvSpPr>
        <p:spPr>
          <a:xfrm>
            <a:off x="6383655" y="4985042"/>
            <a:ext cx="1755775" cy="408940"/>
          </a:xfrm>
          <a:prstGeom prst="rect">
            <a:avLst/>
          </a:prstGeom>
        </p:spPr>
        <p:txBody>
          <a:bodyPr vert="horz" wrap="square" lIns="90170" tIns="46990" rIns="90170" bIns="4699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lumMod val="85000"/>
                    <a:lumOff val="15000"/>
                  </a:schemeClr>
                </a:solidFill>
                <a:latin typeface="Arial" panose="020B0604020202020204" pitchFamily="34" charset="0"/>
                <a:ea typeface="微软雅黑" panose="020B0503020204020204" charset="-122"/>
              </a:defRPr>
            </a:lvl1pPr>
          </a:lstStyle>
          <a:p>
            <a:pPr marL="0" marR="0" lvl="0" indent="0" algn="r"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0"/>
            </p:custDataLst>
          </p:nvPr>
        </p:nvSpPr>
        <p:spPr>
          <a:xfrm>
            <a:off x="6384000" y="2315410"/>
            <a:ext cx="4825365" cy="970915"/>
          </a:xfrm>
        </p:spPr>
        <p:txBody>
          <a:bodyPr vert="horz" wrap="square" lIns="90170" tIns="46990" rIns="9017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p:ph type="subTitle" idx="13" hasCustomPrompt="1"/>
            <p:custDataLst>
              <p:tags r:id="rId11"/>
            </p:custDataLst>
          </p:nvPr>
        </p:nvSpPr>
        <p:spPr>
          <a:xfrm>
            <a:off x="6383655" y="3380740"/>
            <a:ext cx="4826000" cy="480060"/>
          </a:xfrm>
        </p:spPr>
        <p:txBody>
          <a:bodyPr vert="horz" wrap="square" lIns="90170" tIns="0" rIns="90170" bIns="4699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0"/>
            <a:ext cx="4064000" cy="1756317"/>
          </a:xfrm>
          <a:prstGeom prst="rect">
            <a:avLst/>
          </a:prstGeom>
        </p:spPr>
      </p:pic>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ctrTitle" idx="13" hasCustomPrompt="1"/>
            <p:custDataLst>
              <p:tags r:id="rId8"/>
            </p:custDataLst>
          </p:nvPr>
        </p:nvSpPr>
        <p:spPr>
          <a:xfrm>
            <a:off x="3629977" y="2610167"/>
            <a:ext cx="4932045" cy="1637665"/>
          </a:xfrm>
        </p:spPr>
        <p:txBody>
          <a:bodyPr vert="horz" wrap="square" lIns="90170" tIns="46990" rIns="90170" bIns="46990" anchor="ctr" anchorCtr="0">
            <a:normAutofit/>
          </a:bodyPr>
          <a:lstStyle>
            <a:lvl1pPr marL="0" marR="0" indent="0" algn="dist" defTabSz="914400" rtl="0" eaLnBrk="1" fontAlgn="auto" latinLnBrk="0" hangingPunct="1">
              <a:lnSpc>
                <a:spcPct val="100000"/>
              </a:lnSpc>
              <a:spcBef>
                <a:spcPct val="0"/>
              </a:spcBef>
              <a:spcAft>
                <a:spcPts val="0"/>
              </a:spcAft>
              <a:buClrTx/>
              <a:buSzPts val="8000"/>
              <a:buFont typeface="Arial" panose="020B0604020202020204" pitchFamily="34" charset="0"/>
              <a:buNone/>
              <a:defRPr sz="8000" b="0" spc="8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rot="10800000" flipH="1">
            <a:off x="7498080" y="1532178"/>
            <a:ext cx="4389120" cy="3793645"/>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234393"/>
            <a:ext cx="720090" cy="623607"/>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smtClean="0"/>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609080" y="3608705"/>
            <a:ext cx="1921510" cy="483870"/>
          </a:xfrm>
        </p:spPr>
        <p:txBody>
          <a:bodyPr vert="horz" wrap="square" lIns="90170" tIns="46990" rIns="90170" bIns="46990" anchor="t" anchorCtr="0">
            <a:no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400" b="0" spc="300">
                <a:solidFill>
                  <a:schemeClr val="tx1">
                    <a:lumMod val="85000"/>
                    <a:lumOff val="15000"/>
                  </a:schemeClr>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a:t>编辑文本</a:t>
            </a:r>
            <a:endParaRPr lang="zh-CN" altLang="en-US"/>
          </a:p>
        </p:txBody>
      </p:sp>
      <p:sp>
        <p:nvSpPr>
          <p:cNvPr id="2" name="标题 1"/>
          <p:cNvSpPr>
            <a:spLocks noGrp="1"/>
          </p:cNvSpPr>
          <p:nvPr>
            <p:ph type="title" idx="13" hasCustomPrompt="1"/>
            <p:custDataLst>
              <p:tags r:id="rId9"/>
            </p:custDataLst>
          </p:nvPr>
        </p:nvSpPr>
        <p:spPr>
          <a:xfrm>
            <a:off x="6609298" y="2301157"/>
            <a:ext cx="4572036" cy="1172210"/>
          </a:xfrm>
        </p:spPr>
        <p:txBody>
          <a:bodyPr vert="horz" wrap="square" lIns="90170" tIns="46990" rIns="90170" bIns="0" anchor="b"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2360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23607"/>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34393"/>
            <a:ext cx="720090" cy="623607"/>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34393"/>
            <a:ext cx="720090" cy="623607"/>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454883"/>
            <a:ext cx="1620202" cy="1403117"/>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454883"/>
            <a:ext cx="1620202" cy="1403117"/>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单击此处编辑文本</a:t>
            </a:r>
            <a:endParaRPr lang="zh-CN" altLang="en-US" noProof="1"/>
          </a:p>
        </p:txBody>
      </p:sp>
      <p:sp>
        <p:nvSpPr>
          <p:cNvPr id="4" name="内容占位符 3"/>
          <p:cNvSpPr>
            <a:spLocks noGrp="1"/>
          </p:cNvSpPr>
          <p:nvPr>
            <p:ph sz="half" idx="2"/>
            <p:custDataLst>
              <p:tags r:id="rId4"/>
            </p:custDataLst>
          </p:nvPr>
        </p:nvSpPr>
        <p:spPr>
          <a:xfrm>
            <a:off x="669925" y="1406525"/>
            <a:ext cx="52832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noProof="1">
                <a:sym typeface="+mn-ea"/>
              </a:rPr>
              <a:t>单击此处编辑文本</a:t>
            </a:r>
            <a:endParaRPr noProof="1">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smtClean="0"/>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2"/>
            <p:custDataLst>
              <p:tags r:id="rId5"/>
            </p:custDataLst>
          </p:nvPr>
        </p:nvSpPr>
        <p:spPr/>
        <p:txBody>
          <a:bodyPr/>
          <a:lstStyle>
            <a:lvl1pPr>
              <a:defRPr/>
            </a:lvl1pPr>
          </a:lstStyle>
          <a:p>
            <a:pPr>
              <a:defRPr/>
            </a:pPr>
            <a:fld id="{42992814-EA41-4E92-BD9F-9B3797F3ED26}" type="slidenum">
              <a:rPr lang="zh-CN" altLang="en-US"/>
            </a:fld>
            <a:endParaRPr lang="zh-CN" alt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fld id="{760FBDFE-C587-4B4C-A407-44438C67B59E}" type="datetimeFigureOut">
              <a:rPr lang="zh-CN" altLang="en-US" smtClean="0"/>
            </a:fld>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noProof="1">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sym typeface="+mn-ea"/>
              </a:rPr>
              <a:t>单击此处编辑母版文本样式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9EFD9D74-47D9-4702-A33C-335B63B48DBF}" type="datetimeFigureOut">
              <a:rPr lang="zh-CN" altLang="en-US" smtClean="0"/>
            </a:fld>
            <a:endParaRPr lang="zh-CN" altLang="en-US" dirty="0"/>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dirty="0"/>
          </a:p>
        </p:txBody>
      </p:sp>
      <p:sp>
        <p:nvSpPr>
          <p:cNvPr id="7" name="灯片编号占位符 5"/>
          <p:cNvSpPr>
            <a:spLocks noGrp="1"/>
          </p:cNvSpPr>
          <p:nvPr>
            <p:ph type="sldNum" sz="quarter" idx="12"/>
            <p:custDataLst>
              <p:tags r:id="rId7"/>
            </p:custDataLst>
          </p:nvPr>
        </p:nvSpPr>
        <p:spPr/>
        <p:txBody>
          <a:bodyPr/>
          <a:lstStyle>
            <a:lvl1pPr>
              <a:defRPr/>
            </a:lvl1pPr>
          </a:lstStyle>
          <a:p>
            <a:fld id="{FABC47A4-756D-490B-A52F-7D9E2C9FC05F}"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9.xml"/><Relationship Id="rId23" Type="http://schemas.openxmlformats.org/officeDocument/2006/relationships/tags" Target="../tags/tag208.xml"/><Relationship Id="rId22" Type="http://schemas.openxmlformats.org/officeDocument/2006/relationships/tags" Target="../tags/tag207.xml"/><Relationship Id="rId21" Type="http://schemas.openxmlformats.org/officeDocument/2006/relationships/tags" Target="../tags/tag206.xml"/><Relationship Id="rId20" Type="http://schemas.openxmlformats.org/officeDocument/2006/relationships/tags" Target="../tags/tag205.xml"/><Relationship Id="rId2" Type="http://schemas.openxmlformats.org/officeDocument/2006/relationships/slideLayout" Target="../slideLayouts/slideLayout13.xml"/><Relationship Id="rId19" Type="http://schemas.openxmlformats.org/officeDocument/2006/relationships/tags" Target="../tags/tag204.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8.xml"/><Relationship Id="rId23" Type="http://schemas.openxmlformats.org/officeDocument/2006/relationships/tags" Target="../tags/tag347.xml"/><Relationship Id="rId22" Type="http://schemas.openxmlformats.org/officeDocument/2006/relationships/tags" Target="../tags/tag346.xml"/><Relationship Id="rId21" Type="http://schemas.openxmlformats.org/officeDocument/2006/relationships/tags" Target="../tags/tag345.xml"/><Relationship Id="rId20" Type="http://schemas.openxmlformats.org/officeDocument/2006/relationships/tags" Target="../tags/tag344.xml"/><Relationship Id="rId2" Type="http://schemas.openxmlformats.org/officeDocument/2006/relationships/slideLayout" Target="../slideLayouts/slideLayout31.xml"/><Relationship Id="rId19" Type="http://schemas.openxmlformats.org/officeDocument/2006/relationships/tags" Target="../tags/tag343.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879475" y="6350000"/>
            <a:ext cx="2700338" cy="315913"/>
          </a:xfrm>
          <a:prstGeom prst="rect">
            <a:avLst/>
          </a:prstGeom>
        </p:spPr>
        <p:txBody>
          <a:bodyPr vert="horz" lIns="91440" tIns="45720" rIns="91440" bIns="45720" rtlCol="0" anchor="ctr">
            <a:normAutofit/>
          </a:bodyPr>
          <a:lstStyle>
            <a:lvl1pPr algn="l">
              <a:defRPr sz="1200" noProof="1" smtClean="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388" y="6350000"/>
            <a:ext cx="3959225" cy="315913"/>
          </a:xfrm>
          <a:prstGeom prst="rect">
            <a:avLst/>
          </a:prstGeom>
        </p:spPr>
        <p:txBody>
          <a:bodyPr vert="horz" lIns="91440" tIns="45720" rIns="91440" bIns="45720" rtlCol="0" anchor="ctr">
            <a:normAutofit/>
          </a:bodyPr>
          <a:lstStyle>
            <a:lvl1pPr algn="ctr">
              <a:defRPr sz="1200" noProof="1">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50000"/>
            <a:ext cx="2700338" cy="315913"/>
          </a:xfrm>
          <a:prstGeom prst="rect">
            <a:avLst/>
          </a:prstGeom>
        </p:spPr>
        <p:txBody>
          <a:bodyPr vert="horz" lIns="91440" tIns="45720" rIns="91440" bIns="45720" rtlCol="0" anchor="ctr">
            <a:normAutofit/>
          </a:bodyPr>
          <a:lstStyle>
            <a:lvl1pPr algn="r">
              <a:defRPr sz="1200" noProof="1" smtClean="0">
                <a:solidFill>
                  <a:schemeClr val="tx1">
                    <a:tint val="75000"/>
                  </a:schemeClr>
                </a:solidFill>
              </a:defRPr>
            </a:lvl1pPr>
          </a:lstStyle>
          <a:p>
            <a:fld id="{49AE70B2-8BF9-45C0-BB95-33D1B9D3A854}" type="slidenum">
              <a:rPr lang="zh-CN" altLang="en-US" smtClean="0"/>
            </a:fld>
            <a:endParaRPr lang="zh-CN" altLang="en-US" dirty="0"/>
          </a:p>
        </p:txBody>
      </p:sp>
      <p:sp>
        <p:nvSpPr>
          <p:cNvPr id="2"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24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charset="-122"/>
          <a:ea typeface="微软雅黑" panose="020B0503020204020204" charset="-122"/>
          <a:cs typeface="+mn-cs"/>
        </a:defRPr>
      </a:lvl1pPr>
      <a:lvl2pPr marL="6858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2pPr>
      <a:lvl3pPr marL="11430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3pPr>
      <a:lvl4pPr marL="16002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4pPr>
      <a:lvl5pPr marL="20574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tags" Target="../tags/tag350.xml"/><Relationship Id="rId1" Type="http://schemas.openxmlformats.org/officeDocument/2006/relationships/tags" Target="../tags/tag349.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362.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363.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65.xml"/><Relationship Id="rId1" Type="http://schemas.openxmlformats.org/officeDocument/2006/relationships/tags" Target="../tags/tag36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66.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67.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69.xml"/><Relationship Id="rId1" Type="http://schemas.openxmlformats.org/officeDocument/2006/relationships/tags" Target="../tags/tag368.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3.xml"/><Relationship Id="rId4" Type="http://schemas.openxmlformats.org/officeDocument/2006/relationships/tags" Target="../tags/tag370.xml"/><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371.xml"/><Relationship Id="rId2" Type="http://schemas.openxmlformats.org/officeDocument/2006/relationships/image" Target="../media/image22.png"/><Relationship Id="rId1" Type="http://schemas.openxmlformats.org/officeDocument/2006/relationships/image" Target="../media/image2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72.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373.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5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7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76.xml"/><Relationship Id="rId1" Type="http://schemas.openxmlformats.org/officeDocument/2006/relationships/tags" Target="../tags/tag37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53.xml"/><Relationship Id="rId1" Type="http://schemas.openxmlformats.org/officeDocument/2006/relationships/tags" Target="../tags/tag35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54.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55.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57.xml"/><Relationship Id="rId1" Type="http://schemas.openxmlformats.org/officeDocument/2006/relationships/tags" Target="../tags/tag356.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tags" Target="../tags/tag358.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tags" Target="../tags/tag359.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361.xml"/><Relationship Id="rId1" Type="http://schemas.openxmlformats.org/officeDocument/2006/relationships/tags" Target="../tags/tag3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14"/>
            <p:custDataLst>
              <p:tags r:id="rId1"/>
            </p:custDataLst>
          </p:nvPr>
        </p:nvSpPr>
        <p:spPr>
          <a:xfrm>
            <a:off x="6384290" y="2315210"/>
            <a:ext cx="5153025" cy="1261745"/>
          </a:xfrm>
        </p:spPr>
        <p:txBody>
          <a:bodyPr>
            <a:normAutofit/>
          </a:bodyPr>
          <a:p>
            <a:pPr marL="0" indent="0" algn="l">
              <a:lnSpc>
                <a:spcPct val="100000"/>
              </a:lnSpc>
              <a:spcBef>
                <a:spcPts val="0"/>
              </a:spcBef>
              <a:spcAft>
                <a:spcPts val="0"/>
              </a:spcAft>
              <a:buSzPct val="100000"/>
              <a:buNone/>
            </a:pPr>
            <a:r>
              <a:rPr lang="en-US" altLang="zh-CN">
                <a:solidFill>
                  <a:schemeClr val="accent1"/>
                </a:solidFill>
                <a:latin typeface="微软雅黑" panose="020B0503020204020204" charset="-122"/>
                <a:ea typeface="微软雅黑" panose="020B0503020204020204" charset="-122"/>
                <a:cs typeface="微软雅黑" panose="020B0503020204020204" charset="-122"/>
              </a:rPr>
              <a:t>R语言教程(</a:t>
            </a:r>
            <a:r>
              <a:rPr lang="zh-CN" altLang="en-US">
                <a:solidFill>
                  <a:schemeClr val="accent1"/>
                </a:solidFill>
                <a:latin typeface="微软雅黑" panose="020B0503020204020204" charset="-122"/>
                <a:ea typeface="微软雅黑" panose="020B0503020204020204" charset="-122"/>
                <a:cs typeface="微软雅黑" panose="020B0503020204020204" charset="-122"/>
              </a:rPr>
              <a:t>四</a:t>
            </a:r>
            <a:r>
              <a:rPr lang="en-US" altLang="zh-CN">
                <a:solidFill>
                  <a:schemeClr val="accent1"/>
                </a:solidFill>
                <a:latin typeface="微软雅黑" panose="020B0503020204020204" charset="-122"/>
                <a:ea typeface="微软雅黑" panose="020B0503020204020204" charset="-122"/>
                <a:cs typeface="微软雅黑" panose="020B0503020204020204" charset="-122"/>
              </a:rPr>
              <a:t>)</a:t>
            </a:r>
            <a:endParaRPr lang="en-US" altLang="zh-CN">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514465" y="4260850"/>
            <a:ext cx="5090795" cy="829945"/>
          </a:xfrm>
          <a:prstGeom prst="rect">
            <a:avLst/>
          </a:prstGeom>
          <a:noFill/>
        </p:spPr>
        <p:txBody>
          <a:bodyPr wrap="square" rtlCol="0">
            <a:spAutoFit/>
          </a:bodyPr>
          <a:p>
            <a:r>
              <a:rPr lang="en-US" altLang="zh-CN" sz="2400"/>
              <a:t>——</a:t>
            </a:r>
            <a:r>
              <a:rPr lang="zh-CN" altLang="en-US" sz="2400"/>
              <a:t>利用R语言进行</a:t>
            </a:r>
            <a:r>
              <a:rPr lang="en-US" altLang="zh-CN" sz="2400"/>
              <a:t>GSEA</a:t>
            </a:r>
            <a:endParaRPr lang="en-US" altLang="zh-CN" sz="2400"/>
          </a:p>
          <a:p>
            <a:r>
              <a:rPr lang="en-US" altLang="zh-CN" sz="2400"/>
              <a:t>(Gene Set Enrichment Analysis)</a:t>
            </a:r>
            <a:endParaRPr lang="en-US" altLang="zh-CN" sz="240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200">
                <a:latin typeface="微软雅黑" panose="020B0503020204020204" charset="-122"/>
                <a:cs typeface="微软雅黑" panose="020B0503020204020204" charset="-122"/>
              </a:rPr>
              <a:t>GSEA</a:t>
            </a:r>
            <a:endParaRPr lang="en-US" altLang="zh-CN" sz="3200">
              <a:latin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p>
            <a:pPr marL="0" indent="0">
              <a:buNone/>
            </a:pPr>
            <a:r>
              <a:rPr lang="zh-CN" altLang="en-US" sz="2400">
                <a:latin typeface="微软雅黑" panose="020B0503020204020204" charset="-122"/>
                <a:cs typeface="微软雅黑" panose="020B0503020204020204" charset="-122"/>
              </a:rPr>
              <a:t>使用的</a:t>
            </a:r>
            <a:r>
              <a:rPr lang="zh-CN" altLang="en-US" sz="2400">
                <a:latin typeface="微软雅黑" panose="020B0503020204020204" charset="-122"/>
                <a:cs typeface="微软雅黑" panose="020B0503020204020204" charset="-122"/>
              </a:rPr>
              <a:t>数据geneList 有三个特性</a:t>
            </a:r>
            <a:endParaRPr lang="zh-CN" altLang="en-US" sz="2400">
              <a:latin typeface="微软雅黑" panose="020B0503020204020204" charset="-122"/>
              <a:cs typeface="微软雅黑" panose="020B0503020204020204" charset="-122"/>
            </a:endParaRPr>
          </a:p>
          <a:p>
            <a:pPr marL="0" indent="0">
              <a:buNone/>
            </a:pPr>
            <a:r>
              <a:rPr lang="en-US" altLang="zh-CN" sz="2400">
                <a:latin typeface="微软雅黑" panose="020B0503020204020204" charset="-122"/>
                <a:cs typeface="微软雅黑" panose="020B0503020204020204" charset="-122"/>
              </a:rPr>
              <a:t>1</a:t>
            </a:r>
            <a:r>
              <a:rPr sz="2400">
                <a:latin typeface="微软雅黑" panose="020B0503020204020204" charset="-122"/>
                <a:cs typeface="微软雅黑" panose="020B0503020204020204" charset="-122"/>
              </a:rPr>
              <a:t>、</a:t>
            </a:r>
            <a:r>
              <a:rPr lang="zh-CN" altLang="en-US" sz="2400">
                <a:latin typeface="微软雅黑" panose="020B0503020204020204" charset="-122"/>
                <a:cs typeface="微软雅黑" panose="020B0503020204020204" charset="-122"/>
              </a:rPr>
              <a:t>数值向量，可以是fold change或其他的数值组成</a:t>
            </a:r>
            <a:endParaRPr lang="zh-CN" altLang="en-US" sz="2400">
              <a:latin typeface="微软雅黑" panose="020B0503020204020204" charset="-122"/>
              <a:cs typeface="微软雅黑" panose="020B0503020204020204" charset="-122"/>
            </a:endParaRPr>
          </a:p>
          <a:p>
            <a:pPr marL="0" indent="0">
              <a:buNone/>
            </a:pPr>
            <a:r>
              <a:rPr lang="en-US" altLang="zh-CN" sz="2400">
                <a:latin typeface="微软雅黑" panose="020B0503020204020204" charset="-122"/>
                <a:cs typeface="微软雅黑" panose="020B0503020204020204" charset="-122"/>
              </a:rPr>
              <a:t>2</a:t>
            </a:r>
            <a:r>
              <a:rPr sz="2400">
                <a:latin typeface="微软雅黑" panose="020B0503020204020204" charset="-122"/>
                <a:cs typeface="微软雅黑" panose="020B0503020204020204" charset="-122"/>
              </a:rPr>
              <a:t>、</a:t>
            </a:r>
            <a:r>
              <a:rPr lang="zh-CN" altLang="en-US" sz="2400">
                <a:latin typeface="微软雅黑" panose="020B0503020204020204" charset="-122"/>
                <a:cs typeface="微软雅黑" panose="020B0503020204020204" charset="-122"/>
              </a:rPr>
              <a:t>命名，数值向量的每个数值都有一个对应的基因名</a:t>
            </a:r>
            <a:endParaRPr lang="zh-CN" altLang="en-US" sz="2400">
              <a:latin typeface="微软雅黑" panose="020B0503020204020204" charset="-122"/>
              <a:cs typeface="微软雅黑" panose="020B0503020204020204" charset="-122"/>
            </a:endParaRPr>
          </a:p>
          <a:p>
            <a:pPr marL="0" indent="0">
              <a:buNone/>
            </a:pPr>
            <a:r>
              <a:rPr lang="en-US" altLang="zh-CN" sz="2400">
                <a:latin typeface="微软雅黑" panose="020B0503020204020204" charset="-122"/>
                <a:cs typeface="微软雅黑" panose="020B0503020204020204" charset="-122"/>
              </a:rPr>
              <a:t>3</a:t>
            </a:r>
            <a:r>
              <a:rPr sz="2400">
                <a:latin typeface="微软雅黑" panose="020B0503020204020204" charset="-122"/>
                <a:cs typeface="微软雅黑" panose="020B0503020204020204" charset="-122"/>
              </a:rPr>
              <a:t>、</a:t>
            </a:r>
            <a:r>
              <a:rPr lang="zh-CN" altLang="en-US" sz="2400">
                <a:latin typeface="微软雅黑" panose="020B0503020204020204" charset="-122"/>
                <a:cs typeface="微软雅黑" panose="020B0503020204020204" charset="-122"/>
              </a:rPr>
              <a:t>排序，一般是数值从高到低排序</a:t>
            </a:r>
            <a:endParaRPr lang="zh-CN" altLang="en-US" sz="2400">
              <a:latin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5360670" y="3734435"/>
            <a:ext cx="6717030" cy="2606675"/>
          </a:xfrm>
          <a:prstGeom prst="rect">
            <a:avLst/>
          </a:prstGeom>
        </p:spPr>
      </p:pic>
      <p:pic>
        <p:nvPicPr>
          <p:cNvPr id="6" name="图片 5"/>
          <p:cNvPicPr>
            <a:picLocks noChangeAspect="1"/>
          </p:cNvPicPr>
          <p:nvPr/>
        </p:nvPicPr>
        <p:blipFill>
          <a:blip r:embed="rId2"/>
          <a:srcRect r="6887" b="1789"/>
          <a:stretch>
            <a:fillRect/>
          </a:stretch>
        </p:blipFill>
        <p:spPr>
          <a:xfrm>
            <a:off x="578485" y="4201795"/>
            <a:ext cx="4782185" cy="153416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Autofit/>
          </a:bodyPr>
          <a:p>
            <a:r>
              <a:rPr lang="en-US" altLang="zh-CN" sz="3200">
                <a:latin typeface="微软雅黑" panose="020B0503020204020204" charset="-122"/>
                <a:cs typeface="微软雅黑" panose="020B0503020204020204" charset="-122"/>
              </a:rPr>
              <a:t>GSEA</a:t>
            </a:r>
            <a:endParaRPr lang="en-US" altLang="zh-CN" sz="3200">
              <a:latin typeface="微软雅黑" panose="020B0503020204020204" charset="-122"/>
              <a:cs typeface="微软雅黑" panose="020B0503020204020204" charset="-122"/>
            </a:endParaRPr>
          </a:p>
        </p:txBody>
      </p:sp>
      <p:pic>
        <p:nvPicPr>
          <p:cNvPr id="5" name="内容占位符 4"/>
          <p:cNvPicPr>
            <a:picLocks noChangeAspect="1"/>
          </p:cNvPicPr>
          <p:nvPr>
            <p:ph idx="1"/>
          </p:nvPr>
        </p:nvPicPr>
        <p:blipFill>
          <a:blip r:embed="rId1"/>
          <a:srcRect r="17719" b="-496"/>
          <a:stretch>
            <a:fillRect/>
          </a:stretch>
        </p:blipFill>
        <p:spPr>
          <a:xfrm>
            <a:off x="322580" y="4645025"/>
            <a:ext cx="11547475" cy="1081405"/>
          </a:xfrm>
          <a:prstGeom prst="rect">
            <a:avLst/>
          </a:prstGeom>
        </p:spPr>
      </p:pic>
      <p:pic>
        <p:nvPicPr>
          <p:cNvPr id="6" name="图片 5"/>
          <p:cNvPicPr>
            <a:picLocks noChangeAspect="1"/>
          </p:cNvPicPr>
          <p:nvPr/>
        </p:nvPicPr>
        <p:blipFill>
          <a:blip r:embed="rId2"/>
          <a:srcRect l="204"/>
          <a:stretch>
            <a:fillRect/>
          </a:stretch>
        </p:blipFill>
        <p:spPr>
          <a:xfrm>
            <a:off x="1293495" y="1347470"/>
            <a:ext cx="9328150" cy="274002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custDataLst>
              <p:tags r:id="rId1"/>
            </p:custDataLst>
          </p:nvPr>
        </p:nvSpPr>
        <p:spPr>
          <a:xfrm>
            <a:off x="1143635" y="2319020"/>
            <a:ext cx="10204450" cy="1928495"/>
          </a:xfrm>
        </p:spPr>
        <p:txBody>
          <a:bodyPr/>
          <a:p>
            <a:pPr marL="0" indent="0" algn="ctr">
              <a:lnSpc>
                <a:spcPct val="100000"/>
              </a:lnSpc>
              <a:spcBef>
                <a:spcPts val="0"/>
              </a:spcBef>
              <a:spcAft>
                <a:spcPts val="0"/>
              </a:spcAft>
              <a:buSzPct val="100000"/>
              <a:buNone/>
            </a:pPr>
            <a:r>
              <a:rPr lang="zh-CN" altLang="en-US" sz="4800">
                <a:solidFill>
                  <a:schemeClr val="accent1"/>
                </a:solidFill>
                <a:latin typeface="微软雅黑" panose="020B0503020204020204" charset="-122"/>
                <a:ea typeface="微软雅黑" panose="020B0503020204020204" charset="-122"/>
                <a:cs typeface="微软雅黑" panose="020B0503020204020204" charset="-122"/>
              </a:rPr>
              <a:t>四、</a:t>
            </a:r>
            <a:r>
              <a:rPr lang="zh-CN" altLang="en-US" sz="4800">
                <a:solidFill>
                  <a:schemeClr val="accent1"/>
                </a:solidFill>
                <a:latin typeface="微软雅黑" panose="020B0503020204020204" charset="-122"/>
                <a:ea typeface="微软雅黑" panose="020B0503020204020204" charset="-122"/>
                <a:cs typeface="微软雅黑" panose="020B0503020204020204" charset="-122"/>
                <a:sym typeface="+mn-ea"/>
              </a:rPr>
              <a:t>GSEA可视化</a:t>
            </a:r>
            <a:endParaRPr lang="zh-CN" altLang="en-US" sz="4800">
              <a:solidFill>
                <a:schemeClr val="accent1"/>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200">
                <a:latin typeface="微软雅黑" panose="020B0503020204020204" charset="-122"/>
                <a:cs typeface="微软雅黑" panose="020B0503020204020204" charset="-122"/>
              </a:rPr>
              <a:t>GSEA</a:t>
            </a:r>
            <a:r>
              <a:rPr sz="3200">
                <a:latin typeface="微软雅黑" panose="020B0503020204020204" charset="-122"/>
                <a:cs typeface="微软雅黑" panose="020B0503020204020204" charset="-122"/>
              </a:rPr>
              <a:t>可视化</a:t>
            </a:r>
            <a:endParaRPr sz="3200">
              <a:latin typeface="微软雅黑" panose="020B0503020204020204" charset="-122"/>
              <a:cs typeface="微软雅黑" panose="020B0503020204020204" charset="-122"/>
            </a:endParaRPr>
          </a:p>
        </p:txBody>
      </p:sp>
      <p:pic>
        <p:nvPicPr>
          <p:cNvPr id="6" name="内容占位符 5"/>
          <p:cNvPicPr>
            <a:picLocks noChangeAspect="1"/>
          </p:cNvPicPr>
          <p:nvPr>
            <p:ph idx="1"/>
          </p:nvPr>
        </p:nvPicPr>
        <p:blipFill>
          <a:blip r:embed="rId1"/>
          <a:stretch>
            <a:fillRect/>
          </a:stretch>
        </p:blipFill>
        <p:spPr>
          <a:xfrm>
            <a:off x="669925" y="1113155"/>
            <a:ext cx="6238240" cy="5388610"/>
          </a:xfrm>
          <a:prstGeom prst="rect">
            <a:avLst/>
          </a:prstGeom>
        </p:spPr>
      </p:pic>
      <p:sp>
        <p:nvSpPr>
          <p:cNvPr id="7" name="文本框 6"/>
          <p:cNvSpPr txBox="1"/>
          <p:nvPr/>
        </p:nvSpPr>
        <p:spPr>
          <a:xfrm>
            <a:off x="7184390" y="593725"/>
            <a:ext cx="4337685" cy="6185535"/>
          </a:xfrm>
          <a:prstGeom prst="rect">
            <a:avLst/>
          </a:prstGeom>
          <a:noFill/>
        </p:spPr>
        <p:txBody>
          <a:bodyPr wrap="square" rtlCol="0" anchor="t">
            <a:spAutoFit/>
          </a:bodyPr>
          <a:p>
            <a:r>
              <a:rPr lang="zh-CN" altLang="en-US"/>
              <a:t>1、Enrichment Score折线部分，横轴为排序后的基因，纵轴为对应的Running ES.在折线图中有个峰值，该峰值就是这个基因集的Enrichemnt score</a:t>
            </a:r>
            <a:endParaRPr lang="zh-CN" altLang="en-US"/>
          </a:p>
          <a:p>
            <a:endParaRPr lang="zh-CN" altLang="en-US"/>
          </a:p>
          <a:p>
            <a:r>
              <a:rPr lang="zh-CN" altLang="en-US"/>
              <a:t>2、中间部分线条标记位于该基因集下的基因，</a:t>
            </a:r>
            <a:r>
              <a:rPr lang="zh-CN" altLang="en-US">
                <a:sym typeface="+mn-ea"/>
              </a:rPr>
              <a:t>每条竖线对应该基因集下的一个基因。</a:t>
            </a:r>
            <a:endParaRPr lang="zh-CN" altLang="en-US">
              <a:sym typeface="+mn-ea"/>
            </a:endParaRPr>
          </a:p>
          <a:p>
            <a:endParaRPr lang="zh-CN" altLang="en-US">
              <a:sym typeface="+mn-ea"/>
            </a:endParaRPr>
          </a:p>
          <a:p>
            <a:r>
              <a:rPr lang="zh-CN" altLang="en-US"/>
              <a:t>3.第三部分为所有基因的rank值分布图。</a:t>
            </a:r>
            <a:r>
              <a:rPr lang="zh-CN" altLang="en-US">
                <a:sym typeface="+mn-ea"/>
              </a:rPr>
              <a:t>即该基因排序量的值，可理解为</a:t>
            </a:r>
            <a:r>
              <a:rPr lang="en-US" altLang="zh-CN">
                <a:sym typeface="+mn-ea"/>
              </a:rPr>
              <a:t>“</a:t>
            </a:r>
            <a:r>
              <a:rPr lang="zh-CN" altLang="en-US">
                <a:sym typeface="+mn-ea"/>
              </a:rPr>
              <a:t>公式化处理后的foldchange值</a:t>
            </a:r>
            <a:r>
              <a:rPr lang="en-US" altLang="zh-CN">
                <a:sym typeface="+mn-ea"/>
              </a:rPr>
              <a:t>”</a:t>
            </a:r>
            <a:r>
              <a:rPr lang="zh-CN" altLang="en-US">
                <a:sym typeface="+mn-ea"/>
              </a:rPr>
              <a:t>。</a:t>
            </a:r>
            <a:endParaRPr lang="zh-CN" altLang="en-US">
              <a:sym typeface="+mn-ea"/>
            </a:endParaRPr>
          </a:p>
          <a:p>
            <a:endParaRPr lang="zh-CN" altLang="en-US"/>
          </a:p>
          <a:p>
            <a:r>
              <a:rPr lang="en-US" altLang="zh-CN"/>
              <a:t>4</a:t>
            </a:r>
            <a:r>
              <a:rPr lang="zh-CN" altLang="en-US"/>
              <a:t>、</a:t>
            </a:r>
            <a:r>
              <a:rPr lang="zh-CN" altLang="en-US">
                <a:sym typeface="+mn-ea"/>
              </a:rPr>
              <a:t>对于Enrichment score为正数的基因集而言，其核心基因是峰值之前的基因，对于Enrichment score为负数的基因集而言，其核心基因是峰值之后的基因。</a:t>
            </a:r>
            <a:endParaRPr lang="zh-CN" altLang="en-US">
              <a:sym typeface="+mn-ea"/>
            </a:endParaRPr>
          </a:p>
          <a:p>
            <a:endParaRPr lang="zh-CN" altLang="en-US">
              <a:sym typeface="+mn-ea"/>
            </a:endParaRPr>
          </a:p>
          <a:p>
            <a:r>
              <a:rPr lang="en-US" altLang="zh-CN"/>
              <a:t>5</a:t>
            </a:r>
            <a:r>
              <a:rPr lang="zh-CN" altLang="en-US"/>
              <a:t>、Ranked List红色代表基因位于功能基因集中，蓝色代表不在功能基因集中，如果在加分，不在减分</a:t>
            </a:r>
            <a:endParaRPr lang="zh-CN" altLang="en-US"/>
          </a:p>
          <a:p>
            <a:endParaRPr lang="zh-CN" altLang="en-US"/>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1800"/>
              <a:t>展示富集通路的核心富集基因的表达分布，x轴为富集通路的核心富集基因表达变化的log2倍，值为正值表示表达上调，值为负值表示表达下调。</a:t>
            </a:r>
            <a:endParaRPr lang="zh-CN" altLang="en-US" sz="1800"/>
          </a:p>
          <a:p>
            <a:pPr marL="0" indent="0">
              <a:buNone/>
            </a:pPr>
            <a:r>
              <a:rPr lang="zh-CN" altLang="en-US" sz="1800"/>
              <a:t>#山脊图</a:t>
            </a:r>
            <a:endParaRPr lang="zh-CN" altLang="en-US" sz="1800"/>
          </a:p>
          <a:p>
            <a:pPr marL="0" indent="0">
              <a:buNone/>
            </a:pPr>
            <a:r>
              <a:rPr lang="zh-CN" altLang="en-US" sz="1800"/>
              <a:t>ridgep &lt;- ridgeplot(kk_gse_entrez,</a:t>
            </a:r>
            <a:endParaRPr lang="zh-CN" altLang="en-US" sz="1800"/>
          </a:p>
          <a:p>
            <a:pPr marL="0" indent="0">
              <a:buNone/>
            </a:pPr>
            <a:r>
              <a:rPr lang="zh-CN" altLang="en-US" sz="1800"/>
              <a:t>                    showCategory = 15,</a:t>
            </a:r>
            <a:endParaRPr lang="zh-CN" altLang="en-US" sz="1800"/>
          </a:p>
          <a:p>
            <a:pPr marL="0" indent="0">
              <a:buNone/>
            </a:pPr>
            <a:r>
              <a:rPr lang="zh-CN" altLang="en-US" sz="1800"/>
              <a:t>                    fill = "p.adjust",</a:t>
            </a:r>
            <a:endParaRPr lang="zh-CN" altLang="en-US" sz="1800"/>
          </a:p>
          <a:p>
            <a:pPr marL="0" indent="0">
              <a:buNone/>
            </a:pPr>
            <a:r>
              <a:rPr lang="zh-CN" altLang="en-US" sz="1800"/>
              <a:t>                    core_enrichment = TRUE,</a:t>
            </a:r>
            <a:endParaRPr lang="zh-CN" altLang="en-US" sz="1800"/>
          </a:p>
          <a:p>
            <a:pPr marL="0" indent="0">
              <a:buNone/>
            </a:pPr>
            <a:r>
              <a:rPr lang="zh-CN" altLang="en-US" sz="1800"/>
              <a:t>                    label_format = 30, </a:t>
            </a:r>
            <a:endParaRPr lang="zh-CN" altLang="en-US" sz="1800"/>
          </a:p>
          <a:p>
            <a:pPr marL="0" indent="0">
              <a:buNone/>
            </a:pPr>
            <a:r>
              <a:rPr lang="zh-CN" altLang="en-US" sz="1800"/>
              <a:t>                    orderBy = "NES",</a:t>
            </a:r>
            <a:endParaRPr lang="zh-CN" altLang="en-US" sz="1800"/>
          </a:p>
          <a:p>
            <a:pPr marL="0" indent="0">
              <a:buNone/>
            </a:pPr>
            <a:r>
              <a:rPr lang="zh-CN" altLang="en-US" sz="1800"/>
              <a:t>                    decreasing = F) </a:t>
            </a:r>
            <a:endParaRPr lang="zh-CN" altLang="en-US" sz="1800"/>
          </a:p>
          <a:p>
            <a:pPr marL="0" indent="0">
              <a:buNone/>
            </a:pPr>
            <a:r>
              <a:rPr lang="zh-CN" altLang="en-US" sz="1800"/>
              <a:t>ridgep</a:t>
            </a:r>
            <a:endParaRPr lang="zh-CN" altLang="en-US" sz="1800"/>
          </a:p>
        </p:txBody>
      </p:sp>
      <p:sp>
        <p:nvSpPr>
          <p:cNvPr id="6" name="标题 5"/>
          <p:cNvSpPr>
            <a:spLocks noGrp="1"/>
          </p:cNvSpPr>
          <p:nvPr>
            <p:ph type="title"/>
          </p:nvPr>
        </p:nvSpPr>
        <p:spPr/>
        <p:txBody>
          <a:bodyPr>
            <a:noAutofit/>
          </a:bodyPr>
          <a:p>
            <a:r>
              <a:rPr lang="en-US" altLang="zh-CN" sz="3200">
                <a:latin typeface="微软雅黑" panose="020B0503020204020204" charset="-122"/>
                <a:cs typeface="微软雅黑" panose="020B0503020204020204" charset="-122"/>
              </a:rPr>
              <a:t>GSEA</a:t>
            </a:r>
            <a:r>
              <a:rPr sz="3200">
                <a:latin typeface="微软雅黑" panose="020B0503020204020204" charset="-122"/>
                <a:cs typeface="微软雅黑" panose="020B0503020204020204" charset="-122"/>
              </a:rPr>
              <a:t>可视化</a:t>
            </a:r>
            <a:endParaRPr sz="3200">
              <a:latin typeface="微软雅黑" panose="020B0503020204020204" charset="-122"/>
              <a:cs typeface="微软雅黑" panose="020B0503020204020204" charset="-122"/>
            </a:endParaRPr>
          </a:p>
        </p:txBody>
      </p:sp>
      <p:pic>
        <p:nvPicPr>
          <p:cNvPr id="7" name="图片 6"/>
          <p:cNvPicPr>
            <a:picLocks noChangeAspect="1"/>
          </p:cNvPicPr>
          <p:nvPr/>
        </p:nvPicPr>
        <p:blipFill>
          <a:blip r:embed="rId1"/>
          <a:stretch>
            <a:fillRect/>
          </a:stretch>
        </p:blipFill>
        <p:spPr>
          <a:xfrm>
            <a:off x="6310630" y="1807845"/>
            <a:ext cx="5211445" cy="4597400"/>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custDataLst>
              <p:tags r:id="rId1"/>
            </p:custDataLst>
          </p:nvPr>
        </p:nvSpPr>
        <p:spPr>
          <a:xfrm>
            <a:off x="1143635" y="2319020"/>
            <a:ext cx="10204450" cy="1928495"/>
          </a:xfrm>
        </p:spPr>
        <p:txBody>
          <a:bodyPr/>
          <a:p>
            <a:pPr marL="0" indent="0" algn="ctr">
              <a:lnSpc>
                <a:spcPct val="100000"/>
              </a:lnSpc>
              <a:spcBef>
                <a:spcPts val="0"/>
              </a:spcBef>
              <a:spcAft>
                <a:spcPts val="0"/>
              </a:spcAft>
              <a:buSzPct val="100000"/>
              <a:buNone/>
            </a:pPr>
            <a:r>
              <a:rPr lang="zh-CN" altLang="en-US" sz="4800">
                <a:solidFill>
                  <a:schemeClr val="accent1"/>
                </a:solidFill>
                <a:latin typeface="微软雅黑" panose="020B0503020204020204" charset="-122"/>
                <a:ea typeface="微软雅黑" panose="020B0503020204020204" charset="-122"/>
                <a:cs typeface="微软雅黑" panose="020B0503020204020204" charset="-122"/>
              </a:rPr>
              <a:t>五、</a:t>
            </a:r>
            <a:r>
              <a:rPr lang="zh-CN" altLang="en-US" sz="4800">
                <a:solidFill>
                  <a:schemeClr val="accent1"/>
                </a:solidFill>
                <a:latin typeface="微软雅黑" panose="020B0503020204020204" charset="-122"/>
                <a:ea typeface="微软雅黑" panose="020B0503020204020204" charset="-122"/>
                <a:cs typeface="微软雅黑" panose="020B0503020204020204" charset="-122"/>
                <a:sym typeface="+mn-ea"/>
              </a:rPr>
              <a:t>复现SCI论文中的GSEA</a:t>
            </a:r>
            <a:endParaRPr lang="zh-CN" altLang="en-US" sz="4800">
              <a:solidFill>
                <a:schemeClr val="accent1"/>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sz="3200">
                <a:latin typeface="微软雅黑" panose="020B0503020204020204" charset="-122"/>
                <a:cs typeface="微软雅黑" panose="020B0503020204020204" charset="-122"/>
                <a:sym typeface="+mn-ea"/>
              </a:rPr>
              <a:t>复现SCI论文中的GSEA</a:t>
            </a:r>
            <a:endParaRPr lang="zh-CN" altLang="en-US" sz="3200">
              <a:latin typeface="微软雅黑" panose="020B0503020204020204" charset="-122"/>
              <a:cs typeface="微软雅黑" panose="020B0503020204020204" charset="-122"/>
            </a:endParaRPr>
          </a:p>
        </p:txBody>
      </p:sp>
      <p:pic>
        <p:nvPicPr>
          <p:cNvPr id="4" name="图片 3"/>
          <p:cNvPicPr>
            <a:picLocks noChangeAspect="1"/>
          </p:cNvPicPr>
          <p:nvPr/>
        </p:nvPicPr>
        <p:blipFill>
          <a:blip r:embed="rId1"/>
          <a:srcRect r="689" b="6906"/>
          <a:stretch>
            <a:fillRect/>
          </a:stretch>
        </p:blipFill>
        <p:spPr>
          <a:xfrm>
            <a:off x="669925" y="1027430"/>
            <a:ext cx="6331585" cy="2719705"/>
          </a:xfrm>
          <a:prstGeom prst="rect">
            <a:avLst/>
          </a:prstGeom>
        </p:spPr>
      </p:pic>
      <p:pic>
        <p:nvPicPr>
          <p:cNvPr id="8" name="图片 7"/>
          <p:cNvPicPr>
            <a:picLocks noChangeAspect="1"/>
          </p:cNvPicPr>
          <p:nvPr/>
        </p:nvPicPr>
        <p:blipFill>
          <a:blip r:embed="rId2"/>
          <a:srcRect r="1415" b="39106"/>
          <a:stretch>
            <a:fillRect/>
          </a:stretch>
        </p:blipFill>
        <p:spPr>
          <a:xfrm>
            <a:off x="195580" y="3813810"/>
            <a:ext cx="7166610" cy="2733040"/>
          </a:xfrm>
          <a:prstGeom prst="rect">
            <a:avLst/>
          </a:prstGeom>
        </p:spPr>
      </p:pic>
      <p:pic>
        <p:nvPicPr>
          <p:cNvPr id="9" name="图片 8" descr="aging-11-102566-g005"/>
          <p:cNvPicPr>
            <a:picLocks noChangeAspect="1"/>
          </p:cNvPicPr>
          <p:nvPr/>
        </p:nvPicPr>
        <p:blipFill>
          <a:blip r:embed="rId3"/>
          <a:stretch>
            <a:fillRect/>
          </a:stretch>
        </p:blipFill>
        <p:spPr>
          <a:xfrm>
            <a:off x="8241665" y="443230"/>
            <a:ext cx="2480945" cy="3786505"/>
          </a:xfrm>
          <a:prstGeom prst="rect">
            <a:avLst/>
          </a:prstGeom>
        </p:spPr>
      </p:pic>
      <p:sp>
        <p:nvSpPr>
          <p:cNvPr id="10" name="文本框 9"/>
          <p:cNvSpPr txBox="1"/>
          <p:nvPr/>
        </p:nvSpPr>
        <p:spPr>
          <a:xfrm>
            <a:off x="7362190" y="4385310"/>
            <a:ext cx="4680585" cy="2030095"/>
          </a:xfrm>
          <a:prstGeom prst="rect">
            <a:avLst/>
          </a:prstGeom>
          <a:noFill/>
        </p:spPr>
        <p:txBody>
          <a:bodyPr wrap="square" rtlCol="0" anchor="t">
            <a:spAutoFit/>
          </a:bodyPr>
          <a:p>
            <a:r>
              <a:rPr lang="zh-CN" altLang="en-US" b="1">
                <a:latin typeface="+mj-lt"/>
                <a:cs typeface="+mj-lt"/>
              </a:rPr>
              <a:t>Figure 5</a:t>
            </a:r>
            <a:r>
              <a:rPr lang="zh-CN" altLang="en-US">
                <a:latin typeface="+mj-lt"/>
                <a:cs typeface="+mj-lt"/>
              </a:rPr>
              <a:t> GSEA of NRG1, ITGA3, and MAP1LC3A in the TCGA GBM cohort. Red box: regulation of autophagy and autophagy-related KEGG pathways (A–C, F–H, and K–M). Blue box: pathways in cancer and their related KEGG pathways, including glioma (B–E, G–J, and L–O).</a:t>
            </a:r>
            <a:endParaRPr lang="zh-CN" altLang="en-US">
              <a:latin typeface="+mj-lt"/>
              <a:cs typeface="+mj-lt"/>
            </a:endParaRPr>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descr="aging-11-102566-g005"/>
          <p:cNvPicPr>
            <a:picLocks noChangeAspect="1"/>
          </p:cNvPicPr>
          <p:nvPr/>
        </p:nvPicPr>
        <p:blipFill>
          <a:blip r:embed="rId1"/>
          <a:stretch>
            <a:fillRect/>
          </a:stretch>
        </p:blipFill>
        <p:spPr>
          <a:xfrm>
            <a:off x="1119505" y="1168400"/>
            <a:ext cx="3665220" cy="5594350"/>
          </a:xfrm>
          <a:prstGeom prst="rect">
            <a:avLst/>
          </a:prstGeom>
        </p:spPr>
      </p:pic>
      <p:sp>
        <p:nvSpPr>
          <p:cNvPr id="8" name="标题 7"/>
          <p:cNvSpPr>
            <a:spLocks noGrp="1"/>
          </p:cNvSpPr>
          <p:nvPr>
            <p:ph type="title"/>
          </p:nvPr>
        </p:nvSpPr>
        <p:spPr/>
        <p:txBody>
          <a:bodyPr>
            <a:noAutofit/>
          </a:bodyPr>
          <a:p>
            <a:r>
              <a:rPr sz="3200">
                <a:latin typeface="微软雅黑" panose="020B0503020204020204" charset="-122"/>
                <a:cs typeface="微软雅黑" panose="020B0503020204020204" charset="-122"/>
                <a:sym typeface="+mn-ea"/>
              </a:rPr>
              <a:t>复现SCI论文中的GSEA</a:t>
            </a:r>
            <a:endParaRPr lang="zh-CN" altLang="en-US" sz="3200">
              <a:latin typeface="微软雅黑" panose="020B0503020204020204" charset="-122"/>
              <a:cs typeface="微软雅黑" panose="020B0503020204020204" charset="-122"/>
            </a:endParaRPr>
          </a:p>
        </p:txBody>
      </p:sp>
      <p:pic>
        <p:nvPicPr>
          <p:cNvPr id="10" name="图片 9"/>
          <p:cNvPicPr>
            <a:picLocks noChangeAspect="1"/>
          </p:cNvPicPr>
          <p:nvPr/>
        </p:nvPicPr>
        <p:blipFill>
          <a:blip r:embed="rId2"/>
          <a:stretch>
            <a:fillRect/>
          </a:stretch>
        </p:blipFill>
        <p:spPr>
          <a:xfrm>
            <a:off x="6082030" y="1258570"/>
            <a:ext cx="4740275" cy="466852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Autofit/>
          </a:bodyPr>
          <a:p>
            <a:pPr marL="0" indent="0">
              <a:buNone/>
            </a:pPr>
            <a:r>
              <a:rPr lang="zh-CN" altLang="en-US" sz="2000"/>
              <a:t>#复现</a:t>
            </a:r>
            <a:endParaRPr lang="zh-CN" altLang="en-US" sz="2000"/>
          </a:p>
          <a:p>
            <a:pPr marL="0" indent="0">
              <a:buNone/>
            </a:pPr>
            <a:r>
              <a:rPr lang="zh-CN" altLang="en-US" sz="2000"/>
              <a:t>gseaplot2(kk_gse,# gseaResult object</a:t>
            </a:r>
            <a:r>
              <a:rPr lang="en-US" altLang="zh-CN" sz="2000"/>
              <a:t> GSEA object</a:t>
            </a:r>
            <a:r>
              <a:rPr sz="2000"/>
              <a:t>结果</a:t>
            </a:r>
            <a:endParaRPr lang="zh-CN" altLang="en-US" sz="2000"/>
          </a:p>
          <a:p>
            <a:pPr marL="0" indent="0">
              <a:buNone/>
            </a:pPr>
            <a:r>
              <a:rPr lang="zh-CN" altLang="en-US" sz="2000"/>
              <a:t>          up_gsea$ID[1], # gene set ID</a:t>
            </a:r>
            <a:r>
              <a:rPr lang="en-US" altLang="zh-CN" sz="2000"/>
              <a:t> </a:t>
            </a:r>
            <a:endParaRPr lang="zh-CN" altLang="en-US" sz="2000"/>
          </a:p>
          <a:p>
            <a:pPr marL="0" indent="0">
              <a:buNone/>
            </a:pPr>
            <a:r>
              <a:rPr lang="zh-CN" altLang="en-US" sz="2000"/>
              <a:t>          title = up_gsea$Description[1],# plot title</a:t>
            </a:r>
            <a:r>
              <a:rPr lang="en-US" altLang="zh-CN" sz="2000"/>
              <a:t> </a:t>
            </a:r>
            <a:r>
              <a:rPr sz="2000"/>
              <a:t>标题</a:t>
            </a:r>
            <a:endParaRPr lang="zh-CN" altLang="en-US" sz="2000"/>
          </a:p>
          <a:p>
            <a:pPr marL="0" indent="0">
              <a:buNone/>
            </a:pPr>
            <a:r>
              <a:rPr lang="zh-CN" altLang="en-US" sz="2000"/>
              <a:t>          color = "green",# color of running enrichment score line</a:t>
            </a:r>
            <a:r>
              <a:rPr lang="en-US" altLang="zh-CN" sz="2000"/>
              <a:t> </a:t>
            </a:r>
            <a:r>
              <a:rPr sz="2000"/>
              <a:t>颜色</a:t>
            </a:r>
            <a:endParaRPr lang="zh-CN" altLang="en-US" sz="2000"/>
          </a:p>
          <a:p>
            <a:pPr marL="0" indent="0">
              <a:buNone/>
            </a:pPr>
            <a:r>
              <a:rPr lang="zh-CN" altLang="en-US" sz="2000"/>
              <a:t>          base_size = 11, # base font size</a:t>
            </a:r>
            <a:r>
              <a:rPr lang="en-US" altLang="zh-CN" sz="2000"/>
              <a:t> </a:t>
            </a:r>
            <a:r>
              <a:rPr sz="2000"/>
              <a:t>字体颜色</a:t>
            </a:r>
            <a:endParaRPr lang="zh-CN" altLang="en-US" sz="2000"/>
          </a:p>
          <a:p>
            <a:pPr marL="0" indent="0">
              <a:buNone/>
            </a:pPr>
            <a:r>
              <a:rPr lang="zh-CN" altLang="en-US" sz="2000"/>
              <a:t>          rel_heights = c(1.5, 0.5, 1),# relative heights of subplots</a:t>
            </a:r>
            <a:r>
              <a:rPr lang="en-US" altLang="zh-CN" sz="2000"/>
              <a:t> </a:t>
            </a:r>
            <a:r>
              <a:rPr sz="2000"/>
              <a:t>附图比例</a:t>
            </a:r>
            <a:endParaRPr lang="zh-CN" altLang="en-US" sz="2000"/>
          </a:p>
          <a:p>
            <a:pPr marL="0" indent="0">
              <a:buNone/>
            </a:pPr>
            <a:r>
              <a:rPr lang="zh-CN" altLang="en-US" sz="2000"/>
              <a:t>          subplots = 1:3,# which subplots to be displayed</a:t>
            </a:r>
            <a:r>
              <a:rPr lang="en-US" altLang="zh-CN" sz="2000"/>
              <a:t> </a:t>
            </a:r>
            <a:r>
              <a:rPr sz="2000"/>
              <a:t>选择展示附图</a:t>
            </a:r>
            <a:endParaRPr lang="zh-CN" altLang="en-US" sz="2000"/>
          </a:p>
          <a:p>
            <a:pPr marL="0" indent="0">
              <a:buNone/>
            </a:pPr>
            <a:r>
              <a:rPr lang="zh-CN" altLang="en-US" sz="2000"/>
              <a:t>          pvalue_table = FALSE, # whether add pvalue table</a:t>
            </a:r>
            <a:r>
              <a:rPr lang="en-US" altLang="zh-CN" sz="2000"/>
              <a:t> </a:t>
            </a:r>
            <a:r>
              <a:rPr sz="2000"/>
              <a:t>是否展示</a:t>
            </a:r>
            <a:r>
              <a:rPr lang="en-US" altLang="zh-CN" sz="2000"/>
              <a:t>p</a:t>
            </a:r>
            <a:r>
              <a:rPr sz="2000"/>
              <a:t>值</a:t>
            </a:r>
            <a:endParaRPr lang="zh-CN" altLang="en-US" sz="2000"/>
          </a:p>
          <a:p>
            <a:pPr marL="0" indent="0">
              <a:buNone/>
            </a:pPr>
            <a:r>
              <a:rPr lang="zh-CN" altLang="en-US" sz="2000"/>
              <a:t>          ES_geom = "line") # geom for plotting running enrichment score</a:t>
            </a:r>
            <a:r>
              <a:rPr lang="en-US" altLang="zh-CN" sz="2000"/>
              <a:t> </a:t>
            </a:r>
            <a:r>
              <a:rPr sz="2000"/>
              <a:t>线条</a:t>
            </a:r>
            <a:endParaRPr lang="zh-CN" altLang="en-US" sz="2000"/>
          </a:p>
          <a:p>
            <a:pPr marL="0" indent="0">
              <a:buNone/>
            </a:pPr>
            <a:endParaRPr lang="zh-CN" altLang="en-US" sz="2000"/>
          </a:p>
        </p:txBody>
      </p:sp>
      <p:sp>
        <p:nvSpPr>
          <p:cNvPr id="8" name="标题 7"/>
          <p:cNvSpPr>
            <a:spLocks noGrp="1"/>
          </p:cNvSpPr>
          <p:nvPr>
            <p:ph type="title"/>
          </p:nvPr>
        </p:nvSpPr>
        <p:spPr/>
        <p:txBody>
          <a:bodyPr>
            <a:noAutofit/>
          </a:bodyPr>
          <a:p>
            <a:r>
              <a:rPr sz="3200">
                <a:latin typeface="微软雅黑" panose="020B0503020204020204" charset="-122"/>
                <a:cs typeface="微软雅黑" panose="020B0503020204020204" charset="-122"/>
                <a:sym typeface="+mn-ea"/>
              </a:rPr>
              <a:t>复现SCI论文中的GSEA</a:t>
            </a:r>
            <a:endParaRPr lang="zh-CN" altLang="en-US" sz="3200">
              <a:latin typeface="微软雅黑" panose="020B0503020204020204" charset="-122"/>
              <a:cs typeface="微软雅黑" panose="020B0503020204020204" charset="-122"/>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p:txBody>
          <a:bodyPr>
            <a:noAutofit/>
          </a:bodyPr>
          <a:p>
            <a:r>
              <a:rPr sz="3200">
                <a:latin typeface="微软雅黑" panose="020B0503020204020204" charset="-122"/>
                <a:cs typeface="微软雅黑" panose="020B0503020204020204" charset="-122"/>
                <a:sym typeface="+mn-ea"/>
              </a:rPr>
              <a:t>复现SCI论文中的GSEA</a:t>
            </a:r>
            <a:endParaRPr lang="zh-CN" altLang="en-US" sz="3200">
              <a:latin typeface="微软雅黑" panose="020B0503020204020204" charset="-122"/>
              <a:cs typeface="微软雅黑" panose="020B0503020204020204" charset="-122"/>
            </a:endParaRPr>
          </a:p>
        </p:txBody>
      </p:sp>
      <p:pic>
        <p:nvPicPr>
          <p:cNvPr id="7" name="图片 6"/>
          <p:cNvPicPr>
            <a:picLocks noChangeAspect="1"/>
          </p:cNvPicPr>
          <p:nvPr/>
        </p:nvPicPr>
        <p:blipFill>
          <a:blip r:embed="rId1"/>
          <a:stretch>
            <a:fillRect/>
          </a:stretch>
        </p:blipFill>
        <p:spPr>
          <a:xfrm>
            <a:off x="669925" y="1487805"/>
            <a:ext cx="4328160" cy="4922520"/>
          </a:xfrm>
          <a:prstGeom prst="rect">
            <a:avLst/>
          </a:prstGeom>
        </p:spPr>
      </p:pic>
      <p:pic>
        <p:nvPicPr>
          <p:cNvPr id="9" name="图片 8"/>
          <p:cNvPicPr>
            <a:picLocks noChangeAspect="1"/>
          </p:cNvPicPr>
          <p:nvPr/>
        </p:nvPicPr>
        <p:blipFill>
          <a:blip r:embed="rId2"/>
          <a:stretch>
            <a:fillRect/>
          </a:stretch>
        </p:blipFill>
        <p:spPr>
          <a:xfrm>
            <a:off x="7257415" y="1487805"/>
            <a:ext cx="4335780" cy="4930140"/>
          </a:xfrm>
          <a:prstGeom prst="rect">
            <a:avLst/>
          </a:prstGeom>
        </p:spPr>
      </p:pic>
      <p:pic>
        <p:nvPicPr>
          <p:cNvPr id="2" name="图片 1"/>
          <p:cNvPicPr>
            <a:picLocks noChangeAspect="1"/>
          </p:cNvPicPr>
          <p:nvPr/>
        </p:nvPicPr>
        <p:blipFill>
          <a:blip r:embed="rId3"/>
          <a:srcRect l="17466" t="8404" r="13756" b="11951"/>
          <a:stretch>
            <a:fillRect/>
          </a:stretch>
        </p:blipFill>
        <p:spPr>
          <a:xfrm>
            <a:off x="5851525" y="3193415"/>
            <a:ext cx="488950" cy="470535"/>
          </a:xfrm>
          <a:prstGeom prst="rect">
            <a:avLst/>
          </a:prstGeom>
        </p:spPr>
      </p:pic>
      <p:sp>
        <p:nvSpPr>
          <p:cNvPr id="3" name="右箭头 2"/>
          <p:cNvSpPr/>
          <p:nvPr/>
        </p:nvSpPr>
        <p:spPr>
          <a:xfrm>
            <a:off x="5156835" y="3761105"/>
            <a:ext cx="2040255" cy="363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3200"/>
              <a:t>目录</a:t>
            </a:r>
            <a:endParaRPr lang="zh-CN" altLang="en-US" sz="3200"/>
          </a:p>
        </p:txBody>
      </p:sp>
      <p:sp>
        <p:nvSpPr>
          <p:cNvPr id="3" name="内容占位符 2"/>
          <p:cNvSpPr>
            <a:spLocks noGrp="1"/>
          </p:cNvSpPr>
          <p:nvPr>
            <p:ph idx="1"/>
          </p:nvPr>
        </p:nvSpPr>
        <p:spPr/>
        <p:txBody>
          <a:bodyPr>
            <a:normAutofit lnSpcReduction="20000"/>
          </a:bodyPr>
          <a:p>
            <a:pPr marL="0" indent="0">
              <a:buNone/>
            </a:pPr>
            <a:r>
              <a:rPr lang="en-US" altLang="zh-CN" sz="2800"/>
              <a:t>1</a:t>
            </a:r>
            <a:r>
              <a:rPr sz="2800"/>
              <a:t>、</a:t>
            </a:r>
            <a:r>
              <a:rPr lang="en-US" altLang="zh-CN" sz="2800"/>
              <a:t>GSEA</a:t>
            </a:r>
            <a:r>
              <a:rPr sz="2800"/>
              <a:t>定义与基本原理</a:t>
            </a:r>
            <a:endParaRPr lang="en-US" altLang="zh-CN" sz="2800"/>
          </a:p>
          <a:p>
            <a:endParaRPr lang="en-US" altLang="zh-CN" sz="2800"/>
          </a:p>
          <a:p>
            <a:pPr marL="0" indent="0">
              <a:buNone/>
            </a:pPr>
            <a:r>
              <a:rPr lang="en-US" altLang="zh-CN" sz="2800"/>
              <a:t>2</a:t>
            </a:r>
            <a:r>
              <a:rPr sz="2800"/>
              <a:t>、</a:t>
            </a:r>
            <a:r>
              <a:rPr lang="en-US" altLang="zh-CN" sz="2800"/>
              <a:t>GSEA</a:t>
            </a:r>
            <a:r>
              <a:rPr sz="2800"/>
              <a:t>中关键概念</a:t>
            </a:r>
            <a:endParaRPr lang="en-US" altLang="zh-CN" sz="2800"/>
          </a:p>
          <a:p>
            <a:endParaRPr lang="en-US" altLang="zh-CN" sz="2800"/>
          </a:p>
          <a:p>
            <a:pPr marL="0" indent="0">
              <a:buNone/>
            </a:pPr>
            <a:r>
              <a:rPr lang="en-US" altLang="zh-CN" sz="2800"/>
              <a:t>3</a:t>
            </a:r>
            <a:r>
              <a:rPr sz="2800"/>
              <a:t>、</a:t>
            </a:r>
            <a:r>
              <a:rPr sz="2800">
                <a:sym typeface="+mn-ea"/>
              </a:rPr>
              <a:t>利用</a:t>
            </a:r>
            <a:r>
              <a:rPr lang="en-US" altLang="zh-CN" sz="2800">
                <a:sym typeface="+mn-ea"/>
              </a:rPr>
              <a:t>clusterProfiler</a:t>
            </a:r>
            <a:r>
              <a:rPr sz="2800">
                <a:sym typeface="+mn-ea"/>
              </a:rPr>
              <a:t>进行</a:t>
            </a:r>
            <a:r>
              <a:rPr lang="en-US" altLang="zh-CN" sz="2800">
                <a:sym typeface="+mn-ea"/>
              </a:rPr>
              <a:t>GSEA</a:t>
            </a:r>
            <a:endParaRPr sz="2800"/>
          </a:p>
          <a:p>
            <a:endParaRPr sz="2800"/>
          </a:p>
          <a:p>
            <a:pPr marL="0" indent="0">
              <a:buNone/>
            </a:pPr>
            <a:r>
              <a:rPr lang="en-US" altLang="zh-CN" sz="2800"/>
              <a:t>4</a:t>
            </a:r>
            <a:r>
              <a:rPr sz="2800"/>
              <a:t>、</a:t>
            </a:r>
            <a:r>
              <a:rPr lang="en-US" altLang="zh-CN" sz="2800">
                <a:sym typeface="+mn-ea"/>
              </a:rPr>
              <a:t>GSEA</a:t>
            </a:r>
            <a:r>
              <a:rPr sz="2800">
                <a:sym typeface="+mn-ea"/>
              </a:rPr>
              <a:t>可视化</a:t>
            </a:r>
            <a:endParaRPr sz="2800"/>
          </a:p>
          <a:p>
            <a:endParaRPr sz="2800"/>
          </a:p>
          <a:p>
            <a:pPr marL="0" indent="0">
              <a:buNone/>
            </a:pPr>
            <a:r>
              <a:rPr lang="en-US" altLang="zh-CN" sz="2800"/>
              <a:t>5</a:t>
            </a:r>
            <a:r>
              <a:rPr sz="2800"/>
              <a:t>、复现</a:t>
            </a:r>
            <a:r>
              <a:rPr lang="en-US" altLang="zh-CN" sz="2800"/>
              <a:t>SCI</a:t>
            </a:r>
            <a:r>
              <a:rPr sz="2800"/>
              <a:t>论文中的</a:t>
            </a:r>
            <a:r>
              <a:rPr lang="en-US" altLang="zh-CN" sz="2800"/>
              <a:t>GSEA</a:t>
            </a:r>
            <a:endParaRPr sz="28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3200"/>
              <a:t>参考教程</a:t>
            </a:r>
            <a:endParaRPr lang="zh-CN" altLang="en-US" sz="3200"/>
          </a:p>
        </p:txBody>
      </p:sp>
      <p:sp>
        <p:nvSpPr>
          <p:cNvPr id="3" name="内容占位符 2"/>
          <p:cNvSpPr>
            <a:spLocks noGrp="1"/>
          </p:cNvSpPr>
          <p:nvPr>
            <p:ph idx="1"/>
          </p:nvPr>
        </p:nvSpPr>
        <p:spPr/>
        <p:txBody>
          <a:bodyPr/>
          <a:p>
            <a:r>
              <a:rPr lang="zh-CN" altLang="en-US" sz="2400"/>
              <a:t>RNA-seq入门实战（七）：GSEA——基因集富集分析</a:t>
            </a:r>
            <a:endParaRPr lang="zh-CN" altLang="en-US" sz="2400"/>
          </a:p>
          <a:p>
            <a:pPr marL="0" indent="0">
              <a:buNone/>
            </a:pPr>
            <a:r>
              <a:rPr lang="zh-CN" altLang="en-US" sz="2400"/>
              <a:t>https://www.jianshu.com/p/332332728244</a:t>
            </a:r>
            <a:endParaRPr lang="zh-CN" altLang="en-US" sz="2400"/>
          </a:p>
          <a:p>
            <a:r>
              <a:rPr lang="zh-CN" altLang="en-US" sz="2400"/>
              <a:t>gsea富集分析结果怎么看_GSEA基因集富集分析clusterProfiler篇</a:t>
            </a:r>
            <a:endParaRPr lang="zh-CN" altLang="en-US" sz="2400"/>
          </a:p>
          <a:p>
            <a:pPr marL="0" indent="0">
              <a:buNone/>
            </a:pPr>
            <a:r>
              <a:rPr lang="zh-CN" altLang="en-US" sz="2400"/>
              <a:t>https://blog.csdn.net/weixin_39653481/article/details/111248737</a:t>
            </a:r>
            <a:endParaRPr lang="zh-CN" altLang="en-US" sz="2400"/>
          </a:p>
          <a:p>
            <a:r>
              <a:rPr lang="zh-CN" altLang="en-US" sz="2400"/>
              <a:t>史上最全GSEA可视化教程，今天让你彻底搞懂GSEA</a:t>
            </a:r>
            <a:endParaRPr lang="zh-CN" altLang="en-US" sz="2400"/>
          </a:p>
          <a:p>
            <a:pPr marL="0" indent="0">
              <a:buNone/>
            </a:pPr>
            <a:r>
              <a:rPr lang="zh-CN" altLang="en-US" sz="2400"/>
              <a:t>https://zhuanlan.zhihu.com/p/393056080</a:t>
            </a:r>
            <a:endParaRPr lang="zh-CN" altLang="en-US" sz="2400"/>
          </a:p>
          <a:p>
            <a:r>
              <a:rPr sz="2400">
                <a:sym typeface="+mn-ea"/>
              </a:rPr>
              <a:t>GSEA详细解释及结果解读</a:t>
            </a:r>
            <a:endParaRPr lang="zh-CN" altLang="en-US" sz="2400"/>
          </a:p>
          <a:p>
            <a:pPr marL="0" indent="0">
              <a:buNone/>
            </a:pPr>
            <a:r>
              <a:rPr lang="zh-CN" altLang="en-US" sz="2400"/>
              <a:t>https://wenku.baidu.com/view/74f87006ac45b307e87101f69e3143323968f5e6.html</a:t>
            </a:r>
            <a:endParaRPr lang="zh-CN" altLang="en-US" sz="24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custDataLst>
              <p:tags r:id="rId1"/>
            </p:custDataLst>
          </p:nvPr>
        </p:nvSpPr>
        <p:spPr>
          <a:xfrm>
            <a:off x="1143635" y="2319020"/>
            <a:ext cx="10204450" cy="1928495"/>
          </a:xfrm>
        </p:spPr>
        <p:txBody>
          <a:bodyPr/>
          <a:p>
            <a:pPr marL="0" indent="0" algn="ctr">
              <a:lnSpc>
                <a:spcPct val="100000"/>
              </a:lnSpc>
              <a:spcBef>
                <a:spcPts val="0"/>
              </a:spcBef>
              <a:spcAft>
                <a:spcPts val="0"/>
              </a:spcAft>
              <a:buSzPct val="100000"/>
              <a:buNone/>
            </a:pPr>
            <a:r>
              <a:rPr lang="en-US" altLang="zh-CN" sz="4800">
                <a:solidFill>
                  <a:schemeClr val="accent1"/>
                </a:solidFill>
                <a:latin typeface="微软雅黑" panose="020B0503020204020204" charset="-122"/>
                <a:ea typeface="微软雅黑" panose="020B0503020204020204" charset="-122"/>
                <a:cs typeface="微软雅黑" panose="020B0503020204020204" charset="-122"/>
              </a:rPr>
              <a:t>The </a:t>
            </a:r>
            <a:r>
              <a:rPr lang="en-US" altLang="zh-CN" sz="4800">
                <a:solidFill>
                  <a:schemeClr val="accent1"/>
                </a:solidFill>
                <a:latin typeface="微软雅黑" panose="020B0503020204020204" charset="-122"/>
                <a:ea typeface="微软雅黑" panose="020B0503020204020204" charset="-122"/>
                <a:cs typeface="微软雅黑" panose="020B0503020204020204" charset="-122"/>
              </a:rPr>
              <a:t>end</a:t>
            </a:r>
            <a:endParaRPr lang="en-US" altLang="zh-CN" sz="4800">
              <a:solidFill>
                <a:schemeClr val="accent1"/>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custDataLst>
              <p:tags r:id="rId1"/>
            </p:custDataLst>
          </p:nvPr>
        </p:nvSpPr>
        <p:spPr>
          <a:xfrm>
            <a:off x="1143635" y="2319020"/>
            <a:ext cx="10204450" cy="1928495"/>
          </a:xfrm>
        </p:spPr>
        <p:txBody>
          <a:bodyPr/>
          <a:p>
            <a:pPr marL="0" indent="0" algn="ctr">
              <a:lnSpc>
                <a:spcPct val="100000"/>
              </a:lnSpc>
              <a:spcBef>
                <a:spcPts val="0"/>
              </a:spcBef>
              <a:spcAft>
                <a:spcPts val="0"/>
              </a:spcAft>
              <a:buSzPct val="100000"/>
              <a:buNone/>
            </a:pPr>
            <a:r>
              <a:rPr lang="zh-CN" altLang="en-US" sz="4800">
                <a:solidFill>
                  <a:schemeClr val="accent1"/>
                </a:solidFill>
                <a:latin typeface="微软雅黑" panose="020B0503020204020204" charset="-122"/>
                <a:ea typeface="微软雅黑" panose="020B0503020204020204" charset="-122"/>
                <a:cs typeface="微软雅黑" panose="020B0503020204020204" charset="-122"/>
              </a:rPr>
              <a:t>一、</a:t>
            </a:r>
            <a:r>
              <a:rPr lang="en-US" altLang="zh-CN" sz="4800">
                <a:solidFill>
                  <a:schemeClr val="accent1"/>
                </a:solidFill>
                <a:latin typeface="微软雅黑" panose="020B0503020204020204" charset="-122"/>
                <a:ea typeface="微软雅黑" panose="020B0503020204020204" charset="-122"/>
                <a:cs typeface="微软雅黑" panose="020B0503020204020204" charset="-122"/>
              </a:rPr>
              <a:t>GSEA</a:t>
            </a:r>
            <a:r>
              <a:rPr lang="en-US" altLang="zh-CN" sz="4800">
                <a:solidFill>
                  <a:schemeClr val="accent1"/>
                </a:solidFill>
                <a:latin typeface="微软雅黑" panose="020B0503020204020204" charset="-122"/>
                <a:ea typeface="微软雅黑" panose="020B0503020204020204" charset="-122"/>
                <a:cs typeface="微软雅黑" panose="020B0503020204020204" charset="-122"/>
                <a:sym typeface="+mn-ea"/>
              </a:rPr>
              <a:t>定义与基本原理</a:t>
            </a:r>
            <a:endParaRPr lang="en-US" altLang="zh-CN" sz="4800">
              <a:solidFill>
                <a:schemeClr val="accent1"/>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sz="3200">
                <a:latin typeface="微软雅黑" panose="020B0503020204020204" charset="-122"/>
                <a:cs typeface="微软雅黑" panose="020B0503020204020204" charset="-122"/>
                <a:sym typeface="+mn-ea"/>
              </a:rPr>
              <a:t>GSEA</a:t>
            </a:r>
            <a:r>
              <a:rPr sz="3200">
                <a:latin typeface="微软雅黑" panose="020B0503020204020204" charset="-122"/>
                <a:cs typeface="微软雅黑" panose="020B0503020204020204" charset="-122"/>
                <a:sym typeface="+mn-ea"/>
              </a:rPr>
              <a:t>定义与基本原理</a:t>
            </a:r>
            <a:endParaRPr lang="zh-CN" altLang="en-US" sz="3200">
              <a:latin typeface="微软雅黑" panose="020B0503020204020204" charset="-122"/>
              <a:cs typeface="微软雅黑" panose="020B0503020204020204" charset="-122"/>
            </a:endParaRPr>
          </a:p>
        </p:txBody>
      </p:sp>
      <p:sp>
        <p:nvSpPr>
          <p:cNvPr id="3" name="内容占位符 2"/>
          <p:cNvSpPr>
            <a:spLocks noGrp="1"/>
          </p:cNvSpPr>
          <p:nvPr>
            <p:ph idx="1"/>
          </p:nvPr>
        </p:nvSpPr>
        <p:spPr>
          <a:xfrm>
            <a:off x="669882" y="962033"/>
            <a:ext cx="10852237" cy="5388907"/>
          </a:xfrm>
        </p:spPr>
        <p:txBody>
          <a:bodyPr>
            <a:normAutofit lnSpcReduction="10000"/>
          </a:bodyPr>
          <a:p>
            <a:r>
              <a:rPr sz="2400">
                <a:latin typeface="微软雅黑" panose="020B0503020204020204" charset="-122"/>
                <a:cs typeface="微软雅黑" panose="020B0503020204020204" charset="-122"/>
              </a:rPr>
              <a:t>定义：</a:t>
            </a:r>
            <a:endParaRPr sz="2400">
              <a:latin typeface="微软雅黑" panose="020B0503020204020204" charset="-122"/>
              <a:cs typeface="微软雅黑" panose="020B0503020204020204" charset="-122"/>
            </a:endParaRPr>
          </a:p>
          <a:p>
            <a:pPr marL="0" indent="0">
              <a:buNone/>
            </a:pPr>
            <a:r>
              <a:rPr sz="2400">
                <a:latin typeface="微软雅黑" panose="020B0503020204020204" charset="-122"/>
                <a:cs typeface="微软雅黑" panose="020B0503020204020204" charset="-122"/>
              </a:rPr>
              <a:t>基因集富集分析(Gene Set Enrichment Analysis, GSEA)是一种计算方法，用来确定</a:t>
            </a:r>
            <a:r>
              <a:rPr sz="2400" b="1">
                <a:latin typeface="微软雅黑" panose="020B0503020204020204" charset="-122"/>
                <a:cs typeface="微软雅黑" panose="020B0503020204020204" charset="-122"/>
              </a:rPr>
              <a:t>一组先验定义的基因集</a:t>
            </a:r>
            <a:r>
              <a:rPr sz="2400">
                <a:latin typeface="微软雅黑" panose="020B0503020204020204" charset="-122"/>
                <a:cs typeface="微软雅黑" panose="020B0503020204020204" charset="-122"/>
              </a:rPr>
              <a:t>是否在两种生物状态之间，显示出统计学上显著的、一致的差异。</a:t>
            </a:r>
            <a:endParaRPr sz="2400">
              <a:latin typeface="微软雅黑" panose="020B0503020204020204" charset="-122"/>
              <a:cs typeface="微软雅黑" panose="020B0503020204020204" charset="-122"/>
            </a:endParaRPr>
          </a:p>
          <a:p>
            <a:r>
              <a:rPr sz="2400">
                <a:latin typeface="微软雅黑" panose="020B0503020204020204" charset="-122"/>
                <a:cs typeface="微软雅黑" panose="020B0503020204020204" charset="-122"/>
              </a:rPr>
              <a:t>基本原理：</a:t>
            </a:r>
            <a:endParaRPr sz="2400">
              <a:latin typeface="微软雅黑" panose="020B0503020204020204" charset="-122"/>
              <a:cs typeface="微软雅黑" panose="020B0503020204020204" charset="-122"/>
            </a:endParaRPr>
          </a:p>
          <a:p>
            <a:pPr marL="0" indent="0">
              <a:buNone/>
            </a:pPr>
            <a:r>
              <a:rPr sz="2400">
                <a:latin typeface="微软雅黑" panose="020B0503020204020204" charset="-122"/>
                <a:cs typeface="微软雅黑" panose="020B0503020204020204" charset="-122"/>
              </a:rPr>
              <a:t>使用预定义的基因集，将基因按照在两类样本中的</a:t>
            </a:r>
            <a:r>
              <a:rPr sz="2400" b="1">
                <a:latin typeface="微软雅黑" panose="020B0503020204020204" charset="-122"/>
                <a:cs typeface="微软雅黑" panose="020B0503020204020204" charset="-122"/>
              </a:rPr>
              <a:t>差异表达程度排序</a:t>
            </a:r>
            <a:r>
              <a:rPr sz="2400">
                <a:latin typeface="微软雅黑" panose="020B0503020204020204" charset="-122"/>
                <a:cs typeface="微软雅黑" panose="020B0503020204020204" charset="-122"/>
              </a:rPr>
              <a:t>，然后检验预先设定的基因集合是否在这个排序表的顶端或者底端富集。基因集合富集分析</a:t>
            </a:r>
            <a:r>
              <a:rPr sz="2400" b="1">
                <a:latin typeface="微软雅黑" panose="020B0503020204020204" charset="-122"/>
                <a:cs typeface="微软雅黑" panose="020B0503020204020204" charset="-122"/>
              </a:rPr>
              <a:t>检测基因集合而不是单个基因的表达变化</a:t>
            </a:r>
            <a:r>
              <a:rPr sz="2400">
                <a:latin typeface="微软雅黑" panose="020B0503020204020204" charset="-122"/>
                <a:cs typeface="微软雅黑" panose="020B0503020204020204" charset="-122"/>
              </a:rPr>
              <a:t>，因此可以包含这些</a:t>
            </a:r>
            <a:r>
              <a:rPr sz="2400" b="1">
                <a:latin typeface="微软雅黑" panose="020B0503020204020204" charset="-122"/>
                <a:cs typeface="微软雅黑" panose="020B0503020204020204" charset="-122"/>
              </a:rPr>
              <a:t>细微的表达变化</a:t>
            </a:r>
            <a:r>
              <a:rPr sz="2400">
                <a:latin typeface="微软雅黑" panose="020B0503020204020204" charset="-122"/>
                <a:cs typeface="微软雅黑" panose="020B0503020204020204" charset="-122"/>
              </a:rPr>
              <a:t>，预期得到更为理想的结果</a:t>
            </a:r>
            <a:endParaRPr sz="2400">
              <a:latin typeface="微软雅黑" panose="020B0503020204020204" charset="-122"/>
              <a:cs typeface="微软雅黑" panose="020B0503020204020204" charset="-122"/>
            </a:endParaRPr>
          </a:p>
          <a:p>
            <a:pPr marL="0" indent="0">
              <a:buNone/>
            </a:pPr>
            <a:endParaRPr sz="2400">
              <a:latin typeface="微软雅黑" panose="020B0503020204020204" charset="-122"/>
              <a:cs typeface="微软雅黑" panose="020B0503020204020204" charset="-122"/>
            </a:endParaRPr>
          </a:p>
          <a:p>
            <a:pPr marL="0" indent="0">
              <a:buNone/>
            </a:pPr>
            <a:endParaRPr sz="2400">
              <a:latin typeface="微软雅黑" panose="020B0503020204020204" charset="-122"/>
              <a:cs typeface="微软雅黑" panose="020B0503020204020204" charset="-122"/>
            </a:endParaRPr>
          </a:p>
          <a:p>
            <a:pPr marL="0" indent="0">
              <a:buNone/>
            </a:pPr>
            <a:endParaRPr sz="2400">
              <a:latin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8186420" y="5176520"/>
            <a:ext cx="2829560" cy="136144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2400" b="1">
                <a:latin typeface="微软雅黑" panose="020B0503020204020204" charset="-122"/>
                <a:cs typeface="微软雅黑" panose="020B0503020204020204" charset="-122"/>
              </a:rPr>
              <a:t>差异基因富集分析</a:t>
            </a:r>
            <a:r>
              <a:rPr lang="zh-CN" altLang="en-US" sz="2400">
                <a:latin typeface="微软雅黑" panose="020B0503020204020204" charset="-122"/>
                <a:cs typeface="微软雅黑" panose="020B0503020204020204" charset="-122"/>
              </a:rPr>
              <a:t>是先筛选差异基因，再判断差异基因在哪些注释的通路存在富集；这涉及到阈值的设定，存在一定主观性并且只能</a:t>
            </a:r>
            <a:r>
              <a:rPr lang="zh-CN" altLang="en-US" sz="2400" b="1">
                <a:latin typeface="微软雅黑" panose="020B0503020204020204" charset="-122"/>
                <a:cs typeface="微软雅黑" panose="020B0503020204020204" charset="-122"/>
              </a:rPr>
              <a:t>用于表达变化较大的基因</a:t>
            </a:r>
            <a:r>
              <a:rPr lang="zh-CN" altLang="en-US" sz="2400">
                <a:latin typeface="微软雅黑" panose="020B0503020204020204" charset="-122"/>
                <a:cs typeface="微软雅黑" panose="020B0503020204020204" charset="-122"/>
              </a:rPr>
              <a:t>，即我们定义的显著差异基因。而GSEA则</a:t>
            </a:r>
            <a:r>
              <a:rPr lang="zh-CN" altLang="en-US" sz="2400" b="1">
                <a:latin typeface="微软雅黑" panose="020B0503020204020204" charset="-122"/>
                <a:cs typeface="微软雅黑" panose="020B0503020204020204" charset="-122"/>
              </a:rPr>
              <a:t>不局限于差异基因</a:t>
            </a:r>
            <a:r>
              <a:rPr lang="zh-CN" altLang="en-US" sz="2400">
                <a:latin typeface="微软雅黑" panose="020B0503020204020204" charset="-122"/>
                <a:cs typeface="微软雅黑" panose="020B0503020204020204" charset="-122"/>
              </a:rPr>
              <a:t>，从基因集的富集角度出发，理论上更容易</a:t>
            </a:r>
            <a:r>
              <a:rPr lang="zh-CN" altLang="en-US" sz="2400" b="1">
                <a:latin typeface="微软雅黑" panose="020B0503020204020204" charset="-122"/>
                <a:cs typeface="微软雅黑" panose="020B0503020204020204" charset="-122"/>
              </a:rPr>
              <a:t>囊括细微但协调性的变化对生物通路的影响</a:t>
            </a:r>
            <a:r>
              <a:rPr lang="zh-CN" altLang="en-US" sz="2400">
                <a:latin typeface="微软雅黑" panose="020B0503020204020204" charset="-122"/>
                <a:cs typeface="微软雅黑" panose="020B0503020204020204" charset="-122"/>
              </a:rPr>
              <a:t>。</a:t>
            </a:r>
            <a:endParaRPr lang="zh-CN" altLang="en-US" sz="2400">
              <a:latin typeface="微软雅黑" panose="020B0503020204020204" charset="-122"/>
              <a:cs typeface="微软雅黑" panose="020B0503020204020204" charset="-122"/>
            </a:endParaRPr>
          </a:p>
          <a:p>
            <a:endParaRPr lang="zh-CN" altLang="en-US" sz="2400">
              <a:latin typeface="微软雅黑" panose="020B0503020204020204" charset="-122"/>
              <a:cs typeface="微软雅黑" panose="020B0503020204020204" charset="-122"/>
            </a:endParaRPr>
          </a:p>
          <a:p>
            <a:pPr marL="0" indent="0">
              <a:buNone/>
            </a:pPr>
            <a:endParaRPr lang="zh-CN" altLang="en-US" sz="2400">
              <a:latin typeface="微软雅黑" panose="020B0503020204020204" charset="-122"/>
              <a:cs typeface="微软雅黑" panose="020B0503020204020204" charset="-122"/>
            </a:endParaRPr>
          </a:p>
        </p:txBody>
      </p:sp>
      <p:sp>
        <p:nvSpPr>
          <p:cNvPr id="5" name="标题 1"/>
          <p:cNvSpPr>
            <a:spLocks noGrp="1"/>
          </p:cNvSpPr>
          <p:nvPr/>
        </p:nvSpPr>
        <p:spPr>
          <a:xfrm>
            <a:off x="796882" y="510544"/>
            <a:ext cx="10852237" cy="441964"/>
          </a:xfrm>
          <a:prstGeom prst="rect">
            <a:avLst/>
          </a:prstGeom>
        </p:spPr>
        <p:txBody>
          <a:bodyPr vert="horz" wrap="square" lIns="90170" tIns="46990" rIns="90170" bIns="46990" rtlCol="0" anchor="ctr"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r>
              <a:rPr lang="en-US" altLang="zh-CN" sz="3200">
                <a:sym typeface="+mn-ea"/>
              </a:rPr>
              <a:t>GSEA</a:t>
            </a:r>
            <a:r>
              <a:rPr sz="3200">
                <a:sym typeface="+mn-ea"/>
              </a:rPr>
              <a:t>与GO\KEGG差异基因富集分析区别</a:t>
            </a:r>
            <a:endParaRPr lang="zh-CN" altLang="en-US" sz="3200">
              <a:latin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2706370" y="3364865"/>
            <a:ext cx="6101080" cy="312420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custDataLst>
              <p:tags r:id="rId1"/>
            </p:custDataLst>
          </p:nvPr>
        </p:nvSpPr>
        <p:spPr>
          <a:xfrm>
            <a:off x="1143635" y="2319020"/>
            <a:ext cx="10204450" cy="1928495"/>
          </a:xfrm>
        </p:spPr>
        <p:txBody>
          <a:bodyPr/>
          <a:p>
            <a:pPr marL="0" indent="0" algn="ctr">
              <a:lnSpc>
                <a:spcPct val="100000"/>
              </a:lnSpc>
              <a:spcBef>
                <a:spcPts val="0"/>
              </a:spcBef>
              <a:spcAft>
                <a:spcPts val="0"/>
              </a:spcAft>
              <a:buSzPct val="100000"/>
              <a:buNone/>
            </a:pPr>
            <a:r>
              <a:rPr lang="zh-CN" altLang="en-US" sz="4800">
                <a:solidFill>
                  <a:schemeClr val="accent1"/>
                </a:solidFill>
                <a:latin typeface="微软雅黑" panose="020B0503020204020204" charset="-122"/>
                <a:ea typeface="微软雅黑" panose="020B0503020204020204" charset="-122"/>
                <a:cs typeface="微软雅黑" panose="020B0503020204020204" charset="-122"/>
              </a:rPr>
              <a:t>二、</a:t>
            </a:r>
            <a:r>
              <a:rPr lang="zh-CN" altLang="en-US" sz="4800">
                <a:solidFill>
                  <a:schemeClr val="accent1"/>
                </a:solidFill>
                <a:latin typeface="微软雅黑" panose="020B0503020204020204" charset="-122"/>
                <a:ea typeface="微软雅黑" panose="020B0503020204020204" charset="-122"/>
                <a:cs typeface="微软雅黑" panose="020B0503020204020204" charset="-122"/>
                <a:sym typeface="+mn-ea"/>
              </a:rPr>
              <a:t>GSEA中关键概念</a:t>
            </a:r>
            <a:endParaRPr lang="zh-CN" altLang="en-US" sz="4800">
              <a:solidFill>
                <a:schemeClr val="accent1"/>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200">
                <a:latin typeface="微软雅黑" panose="020B0503020204020204" charset="-122"/>
                <a:cs typeface="微软雅黑" panose="020B0503020204020204" charset="-122"/>
                <a:sym typeface="+mn-ea"/>
              </a:rPr>
              <a:t>GSEA</a:t>
            </a:r>
            <a:r>
              <a:rPr sz="3200">
                <a:latin typeface="微软雅黑" panose="020B0503020204020204" charset="-122"/>
                <a:cs typeface="微软雅黑" panose="020B0503020204020204" charset="-122"/>
                <a:sym typeface="+mn-ea"/>
              </a:rPr>
              <a:t>中关键概念</a:t>
            </a:r>
            <a:endParaRPr lang="zh-CN" altLang="en-US" sz="3200">
              <a:latin typeface="微软雅黑" panose="020B0503020204020204" charset="-122"/>
              <a:cs typeface="微软雅黑" panose="020B0503020204020204" charset="-122"/>
            </a:endParaRPr>
          </a:p>
        </p:txBody>
      </p:sp>
      <p:sp>
        <p:nvSpPr>
          <p:cNvPr id="3" name="内容占位符 2"/>
          <p:cNvSpPr>
            <a:spLocks noGrp="1"/>
          </p:cNvSpPr>
          <p:nvPr>
            <p:ph idx="1"/>
          </p:nvPr>
        </p:nvSpPr>
        <p:spPr>
          <a:xfrm>
            <a:off x="669882" y="943618"/>
            <a:ext cx="10852237" cy="5388907"/>
          </a:xfrm>
        </p:spPr>
        <p:txBody>
          <a:bodyPr>
            <a:normAutofit lnSpcReduction="10000"/>
          </a:bodyPr>
          <a:p>
            <a:r>
              <a:rPr lang="zh-CN" altLang="en-US" sz="2400"/>
              <a:t>ES（Enrichment Score）：富集得分</a:t>
            </a:r>
            <a:endParaRPr lang="zh-CN" altLang="en-US" sz="2400"/>
          </a:p>
          <a:p>
            <a:pPr marL="0" indent="0">
              <a:buNone/>
            </a:pPr>
            <a:r>
              <a:rPr lang="zh-CN" altLang="en-US" sz="2400"/>
              <a:t>ES反</a:t>
            </a:r>
            <a:r>
              <a:rPr lang="zh-CN" altLang="en-US" sz="2400"/>
              <a:t>映基因集成员s在排序列表L的两端富集的程度。</a:t>
            </a:r>
            <a:endParaRPr lang="zh-CN" altLang="en-US" sz="2400"/>
          </a:p>
          <a:p>
            <a:pPr marL="0" indent="0">
              <a:buNone/>
            </a:pPr>
            <a:r>
              <a:rPr lang="zh-CN" altLang="en-US" sz="2400"/>
              <a:t> 每一步统计值增加或减少的幅度与基因的表达变化程度（fold-change值）是相关的。富集得分ES最后定义为最大的峰值。</a:t>
            </a:r>
            <a:endParaRPr lang="zh-CN" altLang="en-US" sz="2400"/>
          </a:p>
          <a:p>
            <a:pPr marL="0" indent="0">
              <a:buNone/>
            </a:pPr>
            <a:r>
              <a:rPr lang="zh-CN" altLang="en-US" sz="2400"/>
              <a:t>正值ES表示基因集在列表的顶部富集，负值ES表示基因集在列表的底部富集。</a:t>
            </a:r>
            <a:endParaRPr lang="zh-CN" altLang="en-US" sz="2400"/>
          </a:p>
          <a:p>
            <a:endParaRPr lang="zh-CN" altLang="en-US" sz="2400"/>
          </a:p>
          <a:p>
            <a:endParaRPr lang="zh-CN" altLang="en-US" sz="2400"/>
          </a:p>
        </p:txBody>
      </p:sp>
      <p:pic>
        <p:nvPicPr>
          <p:cNvPr id="4" name="图片 3"/>
          <p:cNvPicPr>
            <a:picLocks noChangeAspect="1"/>
          </p:cNvPicPr>
          <p:nvPr/>
        </p:nvPicPr>
        <p:blipFill>
          <a:blip r:embed="rId1"/>
          <a:stretch>
            <a:fillRect/>
          </a:stretch>
        </p:blipFill>
        <p:spPr>
          <a:xfrm>
            <a:off x="2776220" y="3824605"/>
            <a:ext cx="6639560" cy="272796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Autofit/>
          </a:bodyPr>
          <a:p>
            <a:r>
              <a:rPr lang="en-US" altLang="zh-CN" sz="3200">
                <a:latin typeface="微软雅黑" panose="020B0503020204020204" charset="-122"/>
                <a:cs typeface="微软雅黑" panose="020B0503020204020204" charset="-122"/>
                <a:sym typeface="+mn-ea"/>
              </a:rPr>
              <a:t>GSEA</a:t>
            </a:r>
            <a:r>
              <a:rPr sz="3200">
                <a:latin typeface="微软雅黑" panose="020B0503020204020204" charset="-122"/>
                <a:cs typeface="微软雅黑" panose="020B0503020204020204" charset="-122"/>
                <a:sym typeface="+mn-ea"/>
              </a:rPr>
              <a:t>中关键概念</a:t>
            </a:r>
            <a:endParaRPr lang="zh-CN" altLang="en-US" sz="3200">
              <a:latin typeface="微软雅黑" panose="020B0503020204020204" charset="-122"/>
              <a:cs typeface="微软雅黑" panose="020B0503020204020204" charset="-122"/>
            </a:endParaRPr>
          </a:p>
        </p:txBody>
      </p:sp>
      <p:sp>
        <p:nvSpPr>
          <p:cNvPr id="5" name="文本框 4"/>
          <p:cNvSpPr txBox="1"/>
          <p:nvPr/>
        </p:nvSpPr>
        <p:spPr>
          <a:xfrm>
            <a:off x="741680" y="1279525"/>
            <a:ext cx="10709275" cy="4154170"/>
          </a:xfrm>
          <a:prstGeom prst="rect">
            <a:avLst/>
          </a:prstGeom>
          <a:noFill/>
        </p:spPr>
        <p:txBody>
          <a:bodyPr wrap="square" rtlCol="0" anchor="t">
            <a:spAutoFit/>
          </a:bodyPr>
          <a:p>
            <a:pPr marL="342900" indent="-342900">
              <a:buFont typeface="Arial" panose="020B0604020202020204" pitchFamily="34" charset="0"/>
              <a:buChar char="•"/>
            </a:pPr>
            <a:r>
              <a:rPr lang="zh-CN" altLang="en-US" sz="2400"/>
              <a:t>NES (Normalized Enrichment Score)：标准化富集得分</a:t>
            </a:r>
            <a:endParaRPr lang="zh-CN" altLang="en-US" sz="2400"/>
          </a:p>
          <a:p>
            <a:r>
              <a:rPr lang="zh-CN" altLang="en-US" sz="2400"/>
              <a:t>每个基因子集s计算得到的ES根据基因集的大小进行标准化得到标准化富集得分Normalized Enrichment Score (NES)。随后会针对NES计算假阳性率FDR。</a:t>
            </a:r>
            <a:endParaRPr lang="zh-CN" altLang="en-US" sz="2400"/>
          </a:p>
          <a:p>
            <a:endParaRPr lang="zh-CN" altLang="en-US" sz="2400"/>
          </a:p>
          <a:p>
            <a:pPr marL="342900" indent="-342900">
              <a:buFont typeface="Arial" panose="020B0604020202020204" pitchFamily="34" charset="0"/>
              <a:buChar char="•"/>
            </a:pPr>
            <a:r>
              <a:rPr lang="zh-CN" altLang="en-US" sz="2400"/>
              <a:t>Leading-edge subset：领头基因亚集</a:t>
            </a:r>
            <a:endParaRPr lang="zh-CN" altLang="en-US" sz="2400"/>
          </a:p>
          <a:p>
            <a:r>
              <a:rPr lang="zh-CN" altLang="en-US" sz="2400"/>
              <a:t>对富集贡献最大的基因成员</a:t>
            </a:r>
            <a:endParaRPr lang="zh-CN" altLang="en-US" sz="2400"/>
          </a:p>
          <a:p>
            <a:endParaRPr lang="zh-CN" altLang="en-US" sz="2400"/>
          </a:p>
          <a:p>
            <a:pPr indent="0">
              <a:buFont typeface="Arial" panose="020B0604020202020204" pitchFamily="34" charset="0"/>
              <a:buNone/>
            </a:pPr>
            <a:r>
              <a:rPr lang="zh-CN" altLang="en-US" sz="2400"/>
              <a:t>一般认为|NES|&gt;1，p-value&lt;0.05，FDR&lt;0.25的通路是显著富集的。</a:t>
            </a:r>
            <a:endParaRPr lang="zh-CN" altLang="en-US" sz="2400"/>
          </a:p>
          <a:p>
            <a:r>
              <a:rPr lang="zh-CN" altLang="en-US" sz="2400"/>
              <a:t>|NES|值越大，FDR值就越小，说明分析的结果可信度越高。</a:t>
            </a:r>
            <a:endParaRPr lang="zh-CN" altLang="en-US" sz="2400"/>
          </a:p>
          <a:p>
            <a:endParaRPr lang="zh-CN" altLang="en-US" sz="2400"/>
          </a:p>
          <a:p>
            <a:endParaRPr lang="zh-CN" altLang="en-US" sz="2400"/>
          </a:p>
        </p:txBody>
      </p:sp>
      <p:pic>
        <p:nvPicPr>
          <p:cNvPr id="6" name="图片 5"/>
          <p:cNvPicPr>
            <a:picLocks noChangeAspect="1"/>
          </p:cNvPicPr>
          <p:nvPr/>
        </p:nvPicPr>
        <p:blipFill>
          <a:blip r:embed="rId1"/>
          <a:stretch>
            <a:fillRect/>
          </a:stretch>
        </p:blipFill>
        <p:spPr>
          <a:xfrm>
            <a:off x="0" y="4849495"/>
            <a:ext cx="12012295" cy="150050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custDataLst>
              <p:tags r:id="rId1"/>
            </p:custDataLst>
          </p:nvPr>
        </p:nvSpPr>
        <p:spPr>
          <a:xfrm>
            <a:off x="1143635" y="2319020"/>
            <a:ext cx="10204450" cy="1928495"/>
          </a:xfrm>
        </p:spPr>
        <p:txBody>
          <a:bodyPr/>
          <a:p>
            <a:pPr marL="0" indent="0" algn="ctr">
              <a:lnSpc>
                <a:spcPct val="100000"/>
              </a:lnSpc>
              <a:spcBef>
                <a:spcPts val="0"/>
              </a:spcBef>
              <a:spcAft>
                <a:spcPts val="0"/>
              </a:spcAft>
              <a:buSzPct val="100000"/>
              <a:buNone/>
            </a:pPr>
            <a:r>
              <a:rPr lang="zh-CN" altLang="en-US" sz="4800">
                <a:solidFill>
                  <a:schemeClr val="accent1"/>
                </a:solidFill>
                <a:latin typeface="微软雅黑" panose="020B0503020204020204" charset="-122"/>
                <a:ea typeface="微软雅黑" panose="020B0503020204020204" charset="-122"/>
                <a:cs typeface="微软雅黑" panose="020B0503020204020204" charset="-122"/>
              </a:rPr>
              <a:t>三、</a:t>
            </a:r>
            <a:r>
              <a:rPr lang="zh-CN" altLang="en-US" sz="4800">
                <a:solidFill>
                  <a:schemeClr val="accent1"/>
                </a:solidFill>
                <a:latin typeface="微软雅黑" panose="020B0503020204020204" charset="-122"/>
                <a:ea typeface="微软雅黑" panose="020B0503020204020204" charset="-122"/>
                <a:cs typeface="微软雅黑" panose="020B0503020204020204" charset="-122"/>
                <a:sym typeface="+mn-ea"/>
              </a:rPr>
              <a:t>利用clusterProfiler进行GSEA</a:t>
            </a:r>
            <a:endParaRPr lang="zh-CN" altLang="en-US" sz="4800">
              <a:solidFill>
                <a:schemeClr val="accent1"/>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1.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9.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7.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6.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5.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6.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59"/>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59"/>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9.xml><?xml version="1.0" encoding="utf-8"?>
<p:tagLst xmlns:p="http://schemas.openxmlformats.org/presentationml/2006/main">
  <p:tag name="KSO_WM_TAG_VERSION" val="1.0"/>
  <p:tag name="KSO_WM_BEAUTIFY_FLAG" val="#wm#"/>
  <p:tag name="KSO_WM_TEMPLATE_CATEGORY" val="custom"/>
  <p:tag name="KSO_WM_TEMPLATE_INDEX" val="20204359"/>
  <p:tag name="KSO_WM_TEMPLATE_SUBCATEGORY" val="0"/>
  <p:tag name="KSO_WM_TEMPLATE_MASTER_TYPE" val="1"/>
  <p:tag name="KSO_WM_TEMPLATE_COLOR_TYPE" val="1"/>
  <p:tag name="KSO_WM_TEMPLATE_MASTER_THUMB_INDEX" val="12"/>
  <p:tag name="KSO_WM_TEMPLATE_THUMBS_INDEX" val="1、4、7、9、12、15、19、22、23、24、25、26、29、34、39、42、43"/>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98.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6.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5.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24.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35.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59"/>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59"/>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8.xml><?xml version="1.0" encoding="utf-8"?>
<p:tagLst xmlns:p="http://schemas.openxmlformats.org/presentationml/2006/main">
  <p:tag name="KSO_WM_TAG_VERSION" val="1.0"/>
  <p:tag name="KSO_WM_BEAUTIFY_FLAG" val="#wm#"/>
  <p:tag name="KSO_WM_TEMPLATE_CATEGORY" val="custom"/>
  <p:tag name="KSO_WM_TEMPLATE_INDEX" val="20204359"/>
  <p:tag name="KSO_WM_TEMPLATE_SUBCATEGORY" val="0"/>
  <p:tag name="KSO_WM_TEMPLATE_MASTER_TYPE" val="1"/>
  <p:tag name="KSO_WM_TEMPLATE_COLOR_TYPE" val="1"/>
  <p:tag name="KSO_WM_TEMPLATE_MASTER_THUMB_INDEX" val="12"/>
  <p:tag name="KSO_WM_TEMPLATE_THUMBS_INDEX" val="1、4、7、9、12、15、19、22、23、24、25、26、29、34、39、42、43"/>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活动策划方案"/>
  <p:tag name="KSO_WM_TEMPLATE_CATEGORY" val="custom"/>
  <p:tag name="KSO_WM_TEMPLATE_INDEX" val="20204359"/>
  <p:tag name="KSO_WM_UNIT_ID" val="custom20204359_1*a*1"/>
  <p:tag name="KSO_WM_UNIT_ISNUMDGMTITLE" val="0"/>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BEAUTIFY_FLAG" val="#wm#"/>
  <p:tag name="KSO_WM_TEMPLATE_SUBCATEGORY" val="0"/>
  <p:tag name="KSO_WM_SLIDE_ITEM_CNT" val="0"/>
  <p:tag name="KSO_WM_SLIDE_INDEX" val="1"/>
  <p:tag name="KSO_WM_TAG_VERSION" val="1.0"/>
  <p:tag name="KSO_WM_SLIDE_LAYOUT" val="a_b"/>
  <p:tag name="KSO_WM_SLIDE_LAYOUT_CNT" val="1_3"/>
  <p:tag name="KSO_WM_SLIDE_TYPE" val="title"/>
  <p:tag name="KSO_WM_SLIDE_SUBTYPE" val="pureTxt"/>
  <p:tag name="KSO_WM_TEMPLATE_MASTER_TYPE" val="1"/>
  <p:tag name="KSO_WM_TEMPLATE_COLOR_TYPE" val="1"/>
  <p:tag name="KSO_WM_TEMPLATE_CATEGORY" val="custom"/>
  <p:tag name="KSO_WM_TEMPLATE_INDEX" val="20204359"/>
  <p:tag name="KSO_WM_SLIDE_ID" val="custom20204359_1"/>
  <p:tag name="KSO_WM_TEMPLATE_MASTER_THUMB_INDEX" val="12"/>
  <p:tag name="KSO_WM_TEMPLATE_THUMBS_INDEX" val="1、4、7、9、12、15、19、22、23、24、25、26、29、34、39、42、43"/>
  <p:tag name="KSO_WM_SPECIAL_SOURCE" val="bdnull"/>
</p:tagLst>
</file>

<file path=ppt/tags/tag351.xml><?xml version="1.0" encoding="utf-8"?>
<p:tagLst xmlns:p="http://schemas.openxmlformats.org/presentationml/2006/main">
  <p:tag name="KSO_WM_BEAUTIFY_FLAG" val="#wm#"/>
  <p:tag name="KSO_WM_TEMPLATE_CATEGORY" val="custom"/>
  <p:tag name="KSO_WM_TEMPLATE_INDEX" val="20204359"/>
  <p:tag name="KSO_WM_SPECIAL_SOURCE" val="bdnull"/>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a"/>
  <p:tag name="KSO_WM_UNIT_INDEX" val="1"/>
  <p:tag name="KSO_WM_UNIT_PRESET_TEXT" val="PART 01"/>
  <p:tag name="KSO_WM_TEMPLATE_CATEGORY" val="custom"/>
  <p:tag name="KSO_WM_TEMPLATE_INDEX" val="20204359"/>
  <p:tag name="KSO_WM_UNIT_ID" val="custom20204359_7*a*1"/>
  <p:tag name="KSO_WM_UNIT_ISNUMDGMTITLE" val="0"/>
</p:tagLst>
</file>

<file path=ppt/tags/tag353.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
  <p:tag name="KSO_WM_SLIDE_LAYOUT_CNT" val="1"/>
  <p:tag name="KSO_WM_TEMPLATE_MASTER_TYPE" val="1"/>
  <p:tag name="KSO_WM_TEMPLATE_COLOR_TYPE" val="1"/>
  <p:tag name="KSO_WM_TEMPLATE_CATEGORY" val="custom"/>
  <p:tag name="KSO_WM_TEMPLATE_INDEX" val="20204359"/>
  <p:tag name="KSO_WM_SLIDE_ID" val="custom20204359_7"/>
  <p:tag name="KSO_WM_SPECIAL_SOURCE" val="bdnull"/>
</p:tagLst>
</file>

<file path=ppt/tags/tag354.xml><?xml version="1.0" encoding="utf-8"?>
<p:tagLst xmlns:p="http://schemas.openxmlformats.org/presentationml/2006/main">
  <p:tag name="KSO_WM_BEAUTIFY_FLAG" val="#wm#"/>
  <p:tag name="KSO_WM_TEMPLATE_CATEGORY" val="custom"/>
  <p:tag name="KSO_WM_TEMPLATE_INDEX" val="20204359"/>
  <p:tag name="KSO_WM_SPECIAL_SOURCE" val="bdnull"/>
</p:tagLst>
</file>

<file path=ppt/tags/tag355.xml><?xml version="1.0" encoding="utf-8"?>
<p:tagLst xmlns:p="http://schemas.openxmlformats.org/presentationml/2006/main">
  <p:tag name="KSO_WM_BEAUTIFY_FLAG" val="#wm#"/>
  <p:tag name="KSO_WM_TEMPLATE_CATEGORY" val="custom"/>
  <p:tag name="KSO_WM_TEMPLATE_INDEX" val="20204359"/>
  <p:tag name="KSO_WM_SPECIAL_SOURCE" val="bdnull"/>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a"/>
  <p:tag name="KSO_WM_UNIT_INDEX" val="1"/>
  <p:tag name="KSO_WM_UNIT_PRESET_TEXT" val="PART 01"/>
  <p:tag name="KSO_WM_TEMPLATE_CATEGORY" val="custom"/>
  <p:tag name="KSO_WM_TEMPLATE_INDEX" val="20204359"/>
  <p:tag name="KSO_WM_UNIT_ID" val="custom20204359_7*a*1"/>
  <p:tag name="KSO_WM_UNIT_ISNUMDGMTITLE" val="0"/>
</p:tagLst>
</file>

<file path=ppt/tags/tag357.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
  <p:tag name="KSO_WM_SLIDE_LAYOUT_CNT" val="1"/>
  <p:tag name="KSO_WM_TEMPLATE_MASTER_TYPE" val="1"/>
  <p:tag name="KSO_WM_TEMPLATE_COLOR_TYPE" val="1"/>
  <p:tag name="KSO_WM_TEMPLATE_CATEGORY" val="custom"/>
  <p:tag name="KSO_WM_TEMPLATE_INDEX" val="20204359"/>
  <p:tag name="KSO_WM_SLIDE_ID" val="custom20204359_7"/>
  <p:tag name="KSO_WM_SPECIAL_SOURCE" val="bdnull"/>
</p:tagLst>
</file>

<file path=ppt/tags/tag358.xml><?xml version="1.0" encoding="utf-8"?>
<p:tagLst xmlns:p="http://schemas.openxmlformats.org/presentationml/2006/main">
  <p:tag name="KSO_WM_BEAUTIFY_FLAG" val="#wm#"/>
  <p:tag name="KSO_WM_TEMPLATE_CATEGORY" val="custom"/>
  <p:tag name="KSO_WM_TEMPLATE_INDEX" val="20204359"/>
  <p:tag name="KSO_WM_SPECIAL_SOURCE" val="bdnull"/>
</p:tagLst>
</file>

<file path=ppt/tags/tag359.xml><?xml version="1.0" encoding="utf-8"?>
<p:tagLst xmlns:p="http://schemas.openxmlformats.org/presentationml/2006/main">
  <p:tag name="KSO_WM_BEAUTIFY_FLAG" val="#wm#"/>
  <p:tag name="KSO_WM_TEMPLATE_CATEGORY" val="custom"/>
  <p:tag name="KSO_WM_TEMPLATE_INDEX" val="20204359"/>
  <p:tag name="KSO_WM_SPECIAL_SOURCE" val="bdnul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a"/>
  <p:tag name="KSO_WM_UNIT_INDEX" val="1"/>
  <p:tag name="KSO_WM_UNIT_PRESET_TEXT" val="PART 01"/>
  <p:tag name="KSO_WM_TEMPLATE_CATEGORY" val="custom"/>
  <p:tag name="KSO_WM_TEMPLATE_INDEX" val="20204359"/>
  <p:tag name="KSO_WM_UNIT_ID" val="custom20204359_7*a*1"/>
  <p:tag name="KSO_WM_UNIT_ISNUMDGMTITLE" val="0"/>
</p:tagLst>
</file>

<file path=ppt/tags/tag361.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
  <p:tag name="KSO_WM_SLIDE_LAYOUT_CNT" val="1"/>
  <p:tag name="KSO_WM_TEMPLATE_MASTER_TYPE" val="1"/>
  <p:tag name="KSO_WM_TEMPLATE_COLOR_TYPE" val="1"/>
  <p:tag name="KSO_WM_TEMPLATE_CATEGORY" val="custom"/>
  <p:tag name="KSO_WM_TEMPLATE_INDEX" val="20204359"/>
  <p:tag name="KSO_WM_SLIDE_ID" val="custom20204359_7"/>
  <p:tag name="KSO_WM_SPECIAL_SOURCE" val="bdnull"/>
</p:tagLst>
</file>

<file path=ppt/tags/tag362.xml><?xml version="1.0" encoding="utf-8"?>
<p:tagLst xmlns:p="http://schemas.openxmlformats.org/presentationml/2006/main">
  <p:tag name="KSO_WM_BEAUTIFY_FLAG" val="#wm#"/>
  <p:tag name="KSO_WM_TEMPLATE_CATEGORY" val="custom"/>
  <p:tag name="KSO_WM_TEMPLATE_INDEX" val="20204359"/>
  <p:tag name="KSO_WM_SPECIAL_SOURCE" val="bdnull"/>
</p:tagLst>
</file>

<file path=ppt/tags/tag363.xml><?xml version="1.0" encoding="utf-8"?>
<p:tagLst xmlns:p="http://schemas.openxmlformats.org/presentationml/2006/main">
  <p:tag name="KSO_WM_BEAUTIFY_FLAG" val="#wm#"/>
  <p:tag name="KSO_WM_TEMPLATE_CATEGORY" val="custom"/>
  <p:tag name="KSO_WM_TEMPLATE_INDEX" val="20204359"/>
  <p:tag name="KSO_WM_SPECIAL_SOURCE" val="bdnull"/>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a"/>
  <p:tag name="KSO_WM_UNIT_INDEX" val="1"/>
  <p:tag name="KSO_WM_UNIT_PRESET_TEXT" val="PART 01"/>
  <p:tag name="KSO_WM_TEMPLATE_CATEGORY" val="custom"/>
  <p:tag name="KSO_WM_TEMPLATE_INDEX" val="20204359"/>
  <p:tag name="KSO_WM_UNIT_ID" val="custom20204359_7*a*1"/>
  <p:tag name="KSO_WM_UNIT_ISNUMDGMTITLE" val="0"/>
</p:tagLst>
</file>

<file path=ppt/tags/tag365.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
  <p:tag name="KSO_WM_SLIDE_LAYOUT_CNT" val="1"/>
  <p:tag name="KSO_WM_TEMPLATE_MASTER_TYPE" val="1"/>
  <p:tag name="KSO_WM_TEMPLATE_COLOR_TYPE" val="1"/>
  <p:tag name="KSO_WM_TEMPLATE_CATEGORY" val="custom"/>
  <p:tag name="KSO_WM_TEMPLATE_INDEX" val="20204359"/>
  <p:tag name="KSO_WM_SLIDE_ID" val="custom20204359_7"/>
  <p:tag name="KSO_WM_SPECIAL_SOURCE" val="bdnull"/>
</p:tagLst>
</file>

<file path=ppt/tags/tag366.xml><?xml version="1.0" encoding="utf-8"?>
<p:tagLst xmlns:p="http://schemas.openxmlformats.org/presentationml/2006/main">
  <p:tag name="KSO_WM_BEAUTIFY_FLAG" val="#wm#"/>
  <p:tag name="KSO_WM_TEMPLATE_CATEGORY" val="custom"/>
  <p:tag name="KSO_WM_TEMPLATE_INDEX" val="20204359"/>
  <p:tag name="KSO_WM_SPECIAL_SOURCE" val="bdnull"/>
</p:tagLst>
</file>

<file path=ppt/tags/tag367.xml><?xml version="1.0" encoding="utf-8"?>
<p:tagLst xmlns:p="http://schemas.openxmlformats.org/presentationml/2006/main">
  <p:tag name="KSO_WM_BEAUTIFY_FLAG" val="#wm#"/>
  <p:tag name="KSO_WM_TEMPLATE_CATEGORY" val="custom"/>
  <p:tag name="KSO_WM_TEMPLATE_INDEX" val="20204359"/>
  <p:tag name="KSO_WM_SPECIAL_SOURCE" val="bdnull"/>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a"/>
  <p:tag name="KSO_WM_UNIT_INDEX" val="1"/>
  <p:tag name="KSO_WM_UNIT_PRESET_TEXT" val="PART 01"/>
  <p:tag name="KSO_WM_TEMPLATE_CATEGORY" val="custom"/>
  <p:tag name="KSO_WM_TEMPLATE_INDEX" val="20204359"/>
  <p:tag name="KSO_WM_UNIT_ID" val="custom20204359_7*a*1"/>
  <p:tag name="KSO_WM_UNIT_ISNUMDGMTITLE" val="0"/>
</p:tagLst>
</file>

<file path=ppt/tags/tag369.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
  <p:tag name="KSO_WM_SLIDE_LAYOUT_CNT" val="1"/>
  <p:tag name="KSO_WM_TEMPLATE_MASTER_TYPE" val="1"/>
  <p:tag name="KSO_WM_TEMPLATE_COLOR_TYPE" val="1"/>
  <p:tag name="KSO_WM_TEMPLATE_CATEGORY" val="custom"/>
  <p:tag name="KSO_WM_TEMPLATE_INDEX" val="20204359"/>
  <p:tag name="KSO_WM_SLIDE_ID" val="custom20204359_7"/>
  <p:tag name="KSO_WM_SPECIAL_SOURCE" val="bdnul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p="http://schemas.openxmlformats.org/presentationml/2006/main">
  <p:tag name="KSO_WM_BEAUTIFY_FLAG" val="#wm#"/>
  <p:tag name="KSO_WM_TEMPLATE_CATEGORY" val="custom"/>
  <p:tag name="KSO_WM_TEMPLATE_INDEX" val="20204359"/>
  <p:tag name="KSO_WM_SPECIAL_SOURCE" val="bdnull"/>
</p:tagLst>
</file>

<file path=ppt/tags/tag371.xml><?xml version="1.0" encoding="utf-8"?>
<p:tagLst xmlns:p="http://schemas.openxmlformats.org/presentationml/2006/main">
  <p:tag name="KSO_WM_BEAUTIFY_FLAG" val="#wm#"/>
  <p:tag name="KSO_WM_TEMPLATE_CATEGORY" val="custom"/>
  <p:tag name="KSO_WM_TEMPLATE_INDEX" val="20204359"/>
  <p:tag name="KSO_WM_SPECIAL_SOURCE" val="bdnull"/>
</p:tagLst>
</file>

<file path=ppt/tags/tag372.xml><?xml version="1.0" encoding="utf-8"?>
<p:tagLst xmlns:p="http://schemas.openxmlformats.org/presentationml/2006/main">
  <p:tag name="KSO_WM_BEAUTIFY_FLAG" val="#wm#"/>
  <p:tag name="KSO_WM_TEMPLATE_CATEGORY" val="custom"/>
  <p:tag name="KSO_WM_TEMPLATE_INDEX" val="20204359"/>
  <p:tag name="KSO_WM_SPECIAL_SOURCE" val="bdnull"/>
</p:tagLst>
</file>

<file path=ppt/tags/tag373.xml><?xml version="1.0" encoding="utf-8"?>
<p:tagLst xmlns:p="http://schemas.openxmlformats.org/presentationml/2006/main">
  <p:tag name="KSO_WM_BEAUTIFY_FLAG" val="#wm#"/>
  <p:tag name="KSO_WM_TEMPLATE_CATEGORY" val="custom"/>
  <p:tag name="KSO_WM_TEMPLATE_INDEX" val="20204359"/>
  <p:tag name="KSO_WM_SPECIAL_SOURCE" val="bdnull"/>
</p:tagLst>
</file>

<file path=ppt/tags/tag374.xml><?xml version="1.0" encoding="utf-8"?>
<p:tagLst xmlns:p="http://schemas.openxmlformats.org/presentationml/2006/main">
  <p:tag name="KSO_WM_BEAUTIFY_FLAG" val="#wm#"/>
  <p:tag name="KSO_WM_TEMPLATE_CATEGORY" val="custom"/>
  <p:tag name="KSO_WM_TEMPLATE_INDEX" val="20204359"/>
  <p:tag name="KSO_WM_SPECIAL_SOURCE" val="bdnull"/>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a"/>
  <p:tag name="KSO_WM_UNIT_INDEX" val="1"/>
  <p:tag name="KSO_WM_UNIT_PRESET_TEXT" val="PART 01"/>
  <p:tag name="KSO_WM_TEMPLATE_CATEGORY" val="custom"/>
  <p:tag name="KSO_WM_TEMPLATE_INDEX" val="20204359"/>
  <p:tag name="KSO_WM_UNIT_ID" val="custom20204359_7*a*1"/>
  <p:tag name="KSO_WM_UNIT_ISNUMDGMTITLE" val="0"/>
</p:tagLst>
</file>

<file path=ppt/tags/tag376.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
  <p:tag name="KSO_WM_SLIDE_LAYOUT_CNT" val="1"/>
  <p:tag name="KSO_WM_TEMPLATE_MASTER_TYPE" val="1"/>
  <p:tag name="KSO_WM_TEMPLATE_COLOR_TYPE" val="1"/>
  <p:tag name="KSO_WM_TEMPLATE_CATEGORY" val="custom"/>
  <p:tag name="KSO_WM_TEMPLATE_INDEX" val="20204359"/>
  <p:tag name="KSO_WM_SLIDE_ID" val="custom20204359_7"/>
  <p:tag name="KSO_WM_SPECIAL_SOURCE" val="bdnull"/>
</p:tagLst>
</file>

<file path=ppt/tags/tag377.xml><?xml version="1.0" encoding="utf-8"?>
<p:tagLst xmlns:p="http://schemas.openxmlformats.org/presentationml/2006/main">
  <p:tag name="KSO_DOCER_TEMPLATE_OPEN_ONCE_MARK" val="1"/>
  <p:tag name="COMMONDATA" val="eyJoZGlkIjoiMTAxMzk4OWViZTRiODU1OWRkODE2YzdlNjYyNDUxYzQifQ=="/>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BEAUTIFY_FLAG" val="#wm#"/>
  <p:tag name="KSO_WM_COMBINE_RELATE_SLIDE_ID" val="custom925310_1"/>
  <p:tag name="KSO_WM_TEMPLATE_CATEGORY" val="custom"/>
  <p:tag name="KSO_WM_TEMPLATE_INDEX" val="20196579"/>
  <p:tag name="KSO_WM_TEMPLATE_SUBCATEGORY" val="0"/>
  <p:tag name="KSO_WM_TEMPLATE_THUMBS_INDEX" val="1"/>
</p:tagLst>
</file>

<file path=ppt/tags/tag7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4">
      <a:dk1>
        <a:srgbClr val="000000"/>
      </a:dk1>
      <a:lt1>
        <a:srgbClr val="FFFFFF"/>
      </a:lt1>
      <a:dk2>
        <a:srgbClr val="364048"/>
      </a:dk2>
      <a:lt2>
        <a:srgbClr val="8F7046"/>
      </a:lt2>
      <a:accent1>
        <a:srgbClr val="8F7046"/>
      </a:accent1>
      <a:accent2>
        <a:srgbClr val="C8AF92"/>
      </a:accent2>
      <a:accent3>
        <a:srgbClr val="C6BCB2"/>
      </a:accent3>
      <a:accent4>
        <a:srgbClr val="D7C9BC"/>
      </a:accent4>
      <a:accent5>
        <a:srgbClr val="364148"/>
      </a:accent5>
      <a:accent6>
        <a:srgbClr val="907046"/>
      </a:accent6>
      <a:hlink>
        <a:srgbClr val="D7C9BC"/>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50">
      <a:dk1>
        <a:srgbClr val="000000"/>
      </a:dk1>
      <a:lt1>
        <a:srgbClr val="FFFFFF"/>
      </a:lt1>
      <a:dk2>
        <a:srgbClr val="EAF1F6"/>
      </a:dk2>
      <a:lt2>
        <a:srgbClr val="FFFFFF"/>
      </a:lt2>
      <a:accent1>
        <a:srgbClr val="476BAB"/>
      </a:accent1>
      <a:accent2>
        <a:srgbClr val="267793"/>
      </a:accent2>
      <a:accent3>
        <a:srgbClr val="2E7861"/>
      </a:accent3>
      <a:accent4>
        <a:srgbClr val="53703E"/>
      </a:accent4>
      <a:accent5>
        <a:srgbClr val="866134"/>
      </a:accent5>
      <a:accent6>
        <a:srgbClr val="AB5345"/>
      </a:accent6>
      <a:hlink>
        <a:srgbClr val="0563C1"/>
      </a:hlink>
      <a:folHlink>
        <a:srgbClr val="954E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50">
      <a:dk1>
        <a:srgbClr val="000000"/>
      </a:dk1>
      <a:lt1>
        <a:srgbClr val="FFFFFF"/>
      </a:lt1>
      <a:dk2>
        <a:srgbClr val="EAF1F6"/>
      </a:dk2>
      <a:lt2>
        <a:srgbClr val="FFFFFF"/>
      </a:lt2>
      <a:accent1>
        <a:srgbClr val="476BAB"/>
      </a:accent1>
      <a:accent2>
        <a:srgbClr val="267793"/>
      </a:accent2>
      <a:accent3>
        <a:srgbClr val="2E7861"/>
      </a:accent3>
      <a:accent4>
        <a:srgbClr val="53703E"/>
      </a:accent4>
      <a:accent5>
        <a:srgbClr val="866134"/>
      </a:accent5>
      <a:accent6>
        <a:srgbClr val="AB5345"/>
      </a:accent6>
      <a:hlink>
        <a:srgbClr val="0563C1"/>
      </a:hlink>
      <a:folHlink>
        <a:srgbClr val="954E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2941</Words>
  <Application>WPS 演示</Application>
  <PresentationFormat>宽屏</PresentationFormat>
  <Paragraphs>135</Paragraphs>
  <Slides>21</Slides>
  <Notes>4</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21</vt:i4>
      </vt:variant>
    </vt:vector>
  </HeadingPairs>
  <TitlesOfParts>
    <vt:vector size="32" baseType="lpstr">
      <vt:lpstr>Arial</vt:lpstr>
      <vt:lpstr>宋体</vt:lpstr>
      <vt:lpstr>Wingdings</vt:lpstr>
      <vt:lpstr>微软雅黑</vt:lpstr>
      <vt:lpstr>汉仪旗黑-85S</vt:lpstr>
      <vt:lpstr>黑体</vt:lpstr>
      <vt:lpstr>Arial Unicode MS</vt:lpstr>
      <vt:lpstr>Calibri</vt:lpstr>
      <vt:lpstr>Office 主题​​</vt:lpstr>
      <vt:lpstr>2_Office 主题​​</vt:lpstr>
      <vt:lpstr>1_Office 主题​​</vt:lpstr>
      <vt:lpstr>R语言教程(四)</vt:lpstr>
      <vt:lpstr>目录</vt:lpstr>
      <vt:lpstr>一、GSEA定义与基本原理</vt:lpstr>
      <vt:lpstr>GSEA定义与基本原理</vt:lpstr>
      <vt:lpstr>PowerPoint 演示文稿</vt:lpstr>
      <vt:lpstr>二、GSEA中关键概念</vt:lpstr>
      <vt:lpstr>GSEA中关键概念</vt:lpstr>
      <vt:lpstr>GSEA中关键概念</vt:lpstr>
      <vt:lpstr>三、利用clusterProfiler进行GSEA</vt:lpstr>
      <vt:lpstr>GSEA</vt:lpstr>
      <vt:lpstr>GSEA</vt:lpstr>
      <vt:lpstr>四、GSEA可视化</vt:lpstr>
      <vt:lpstr>GSEA可视化</vt:lpstr>
      <vt:lpstr>GSEA可视化</vt:lpstr>
      <vt:lpstr>五、复现SCI论文中的GSEA</vt:lpstr>
      <vt:lpstr>复现SCI论文中的GSEA</vt:lpstr>
      <vt:lpstr>复现SCI论文中的GSEA</vt:lpstr>
      <vt:lpstr>复现SCI论文中的GSEA</vt:lpstr>
      <vt:lpstr>复现SCI论文中的GSEA</vt:lpstr>
      <vt:lpstr>参考教程</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＇Pledge</cp:lastModifiedBy>
  <cp:revision>434</cp:revision>
  <dcterms:created xsi:type="dcterms:W3CDTF">2019-06-19T02:08:00Z</dcterms:created>
  <dcterms:modified xsi:type="dcterms:W3CDTF">2022-06-17T16:23:48Z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C3D134EBB6794B7DAC1E000C4F6C2097</vt:lpwstr>
  </property>
</Properties>
</file>