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sldIdLst>
    <p:sldId id="259" r:id="rId5"/>
    <p:sldId id="390" r:id="rId7"/>
    <p:sldId id="435" r:id="rId8"/>
    <p:sldId id="436" r:id="rId9"/>
    <p:sldId id="645" r:id="rId10"/>
    <p:sldId id="663" r:id="rId11"/>
    <p:sldId id="664" r:id="rId12"/>
    <p:sldId id="665" r:id="rId13"/>
    <p:sldId id="666" r:id="rId14"/>
    <p:sldId id="391" r:id="rId15"/>
    <p:sldId id="646" r:id="rId16"/>
    <p:sldId id="667" r:id="rId17"/>
    <p:sldId id="668" r:id="rId18"/>
    <p:sldId id="670" r:id="rId19"/>
    <p:sldId id="669" r:id="rId20"/>
    <p:sldId id="671" r:id="rId21"/>
    <p:sldId id="672" r:id="rId22"/>
    <p:sldId id="673" r:id="rId23"/>
    <p:sldId id="674" r:id="rId24"/>
    <p:sldId id="743" r:id="rId25"/>
    <p:sldId id="727" r:id="rId26"/>
    <p:sldId id="260" r:id="rId27"/>
    <p:sldId id="690" r:id="rId28"/>
    <p:sldId id="701" r:id="rId29"/>
    <p:sldId id="702" r:id="rId30"/>
    <p:sldId id="707" r:id="rId31"/>
    <p:sldId id="714" r:id="rId32"/>
    <p:sldId id="719" r:id="rId33"/>
    <p:sldId id="720" r:id="rId34"/>
    <p:sldId id="394" r:id="rId35"/>
    <p:sldId id="617" r:id="rId36"/>
    <p:sldId id="721" r:id="rId37"/>
    <p:sldId id="722" r:id="rId38"/>
    <p:sldId id="274" r:id="rId39"/>
    <p:sldId id="762" r:id="rId40"/>
    <p:sldId id="763" r:id="rId41"/>
    <p:sldId id="761" r:id="rId42"/>
    <p:sldId id="619" r:id="rId43"/>
    <p:sldId id="298" r:id="rId44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9" Type="http://schemas.openxmlformats.org/officeDocument/2006/relationships/tags" Target="tags/tag397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1.png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71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9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9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91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0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99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10.xml"/><Relationship Id="rId4" Type="http://schemas.openxmlformats.org/officeDocument/2006/relationships/image" Target="file:///C:\Users\1V994W2\Documents\Tencent%20Files\574576071\FileRecv\&#25340;&#35013;&#32032;&#26448;\&#31616;&#32422;&#28385;&#29256;-28\\19\subject_holdleft_72,108,173_0_staid_full_0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109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1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18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2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26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3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33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4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5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5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6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7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8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6" Type="http://schemas.openxmlformats.org/officeDocument/2006/relationships/tags" Target="../tags/tag195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9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2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10.xml"/><Relationship Id="rId11" Type="http://schemas.openxmlformats.org/officeDocument/2006/relationships/tags" Target="../tags/tag217.xml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1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18.xml"/><Relationship Id="rId12" Type="http://schemas.openxmlformats.org/officeDocument/2006/relationships/tags" Target="../tags/tag224.xml"/><Relationship Id="rId11" Type="http://schemas.openxmlformats.org/officeDocument/2006/relationships/tags" Target="../tags/tag223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22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30.xml"/><Relationship Id="rId13" Type="http://schemas.openxmlformats.org/officeDocument/2006/relationships/tags" Target="../tags/tag237.xml"/><Relationship Id="rId12" Type="http://schemas.openxmlformats.org/officeDocument/2006/relationships/tags" Target="../tags/tag236.xml"/><Relationship Id="rId11" Type="http://schemas.openxmlformats.org/officeDocument/2006/relationships/tags" Target="../tags/tag235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3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38.xml"/><Relationship Id="rId15" Type="http://schemas.openxmlformats.org/officeDocument/2006/relationships/tags" Target="../tags/tag247.xml"/><Relationship Id="rId14" Type="http://schemas.openxmlformats.org/officeDocument/2006/relationships/tags" Target="../tags/tag246.xml"/><Relationship Id="rId13" Type="http://schemas.openxmlformats.org/officeDocument/2006/relationships/tags" Target="../tags/tag245.xml"/><Relationship Id="rId12" Type="http://schemas.openxmlformats.org/officeDocument/2006/relationships/tags" Target="../tags/tag244.xml"/><Relationship Id="rId11" Type="http://schemas.openxmlformats.org/officeDocument/2006/relationships/tags" Target="../tags/tag243.xml"/><Relationship Id="rId10" Type="http://schemas.openxmlformats.org/officeDocument/2006/relationships/tags" Target="../tags/tag242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49.xml"/><Relationship Id="rId4" Type="http://schemas.openxmlformats.org/officeDocument/2006/relationships/image" Target="file:///C:\Users\1V994W2\Documents\Tencent%20Files\574576071\FileRecv\&#25340;&#35013;&#32032;&#26448;\&#31616;&#32422;&#28385;&#29256;-28\\19\subject_holdleft_72,108,173_0_staid_full_0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248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5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57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65.xml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7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72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78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8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84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29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3" Type="http://schemas.openxmlformats.org/officeDocument/2006/relationships/tags" Target="../tags/tag29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tags" Target="../tags/tag30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30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4" Type="http://schemas.openxmlformats.org/officeDocument/2006/relationships/tags" Target="../tags/tag314.xml"/><Relationship Id="rId13" Type="http://schemas.openxmlformats.org/officeDocument/2006/relationships/tags" Target="../tags/tag313.xml"/><Relationship Id="rId12" Type="http://schemas.openxmlformats.org/officeDocument/2006/relationships/tags" Target="../tags/tag312.xml"/><Relationship Id="rId11" Type="http://schemas.openxmlformats.org/officeDocument/2006/relationships/tags" Target="../tags/tag311.xml"/><Relationship Id="rId10" Type="http://schemas.openxmlformats.org/officeDocument/2006/relationships/tags" Target="../tags/tag310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1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31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4" Type="http://schemas.openxmlformats.org/officeDocument/2006/relationships/tags" Target="../tags/tag323.xml"/><Relationship Id="rId13" Type="http://schemas.openxmlformats.org/officeDocument/2006/relationships/tags" Target="../tags/tag322.xml"/><Relationship Id="rId12" Type="http://schemas.openxmlformats.org/officeDocument/2006/relationships/tags" Target="../tags/tag321.xml"/><Relationship Id="rId11" Type="http://schemas.openxmlformats.org/officeDocument/2006/relationships/tags" Target="../tags/tag320.xml"/><Relationship Id="rId10" Type="http://schemas.openxmlformats.org/officeDocument/2006/relationships/tags" Target="../tags/tag31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32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6" Type="http://schemas.openxmlformats.org/officeDocument/2006/relationships/tags" Target="../tags/tag334.xml"/><Relationship Id="rId15" Type="http://schemas.openxmlformats.org/officeDocument/2006/relationships/tags" Target="../tags/tag333.xml"/><Relationship Id="rId14" Type="http://schemas.openxmlformats.org/officeDocument/2006/relationships/tags" Target="../tags/tag332.xml"/><Relationship Id="rId13" Type="http://schemas.openxmlformats.org/officeDocument/2006/relationships/tags" Target="../tags/tag331.xml"/><Relationship Id="rId12" Type="http://schemas.openxmlformats.org/officeDocument/2006/relationships/tags" Target="../tags/tag330.xml"/><Relationship Id="rId11" Type="http://schemas.openxmlformats.org/officeDocument/2006/relationships/tags" Target="../tags/tag329.xml"/><Relationship Id="rId10" Type="http://schemas.openxmlformats.org/officeDocument/2006/relationships/tags" Target="../tags/tag328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3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33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3" Type="http://schemas.openxmlformats.org/officeDocument/2006/relationships/tags" Target="../tags/tag342.xml"/><Relationship Id="rId12" Type="http://schemas.openxmlformats.org/officeDocument/2006/relationships/tags" Target="../tags/tag341.xml"/><Relationship Id="rId11" Type="http://schemas.openxmlformats.org/officeDocument/2006/relationships/tags" Target="../tags/tag340.xml"/><Relationship Id="rId10" Type="http://schemas.openxmlformats.org/officeDocument/2006/relationships/tags" Target="../tags/tag339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flipH="1">
            <a:off x="0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9605963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>
            <p:custDataLst>
              <p:tags r:id="rId6"/>
            </p:custDataLst>
          </p:nvPr>
        </p:nvSpPr>
        <p:spPr>
          <a:xfrm>
            <a:off x="4900613" y="752475"/>
            <a:ext cx="2390775" cy="7556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495600" y="1826578"/>
            <a:ext cx="7200800" cy="949878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2495600" y="2826092"/>
            <a:ext cx="7200800" cy="46574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6DD44-CB8B-4612-A28C-4C228BE49A0F}" type="datetime1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E6059-0BE0-41DC-9F9F-90EC42990C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>
            <p:custDataLst>
              <p:tags r:id="rId4"/>
            </p:custDataLst>
          </p:nvPr>
        </p:nvCxnSpPr>
        <p:spPr>
          <a:xfrm flipH="1">
            <a:off x="0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 flipH="1" flipV="1">
            <a:off x="9605963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26808" y="2313806"/>
            <a:ext cx="6738385" cy="1448117"/>
          </a:xfrm>
        </p:spPr>
        <p:txBody>
          <a:bodyPr rIns="25400" rtlCol="0" anchor="ctr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0" i="0" u="none" strike="noStrike" kern="1200" cap="none" spc="600" normalizeH="0" baseline="0" noProof="1" dirty="0">
                <a:solidFill>
                  <a:schemeClr val="tx2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4DE4A-AF88-4CC7-8A46-288F8CD57E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9900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383655" y="4463072"/>
            <a:ext cx="1755775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6383655" y="4985042"/>
            <a:ext cx="1755775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6384000" y="2315410"/>
            <a:ext cx="4825365" cy="970915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6383655" y="3380740"/>
            <a:ext cx="4826000" cy="480060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75631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629977" y="2610167"/>
            <a:ext cx="4932045" cy="163766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Font typeface="Arial" panose="020B0604020202020204" pitchFamily="34" charset="0"/>
              <a:buNone/>
              <a:defRPr sz="80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498080" y="1532178"/>
            <a:ext cx="4389120" cy="37936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393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609080" y="3608705"/>
            <a:ext cx="1921510" cy="483870"/>
          </a:xfrm>
        </p:spPr>
        <p:txBody>
          <a:bodyPr vert="horz" wrap="square" lIns="90170" tIns="46990" rIns="90170" bIns="46990" anchor="t" anchorCtr="0">
            <a:no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4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609298" y="2301157"/>
            <a:ext cx="4572036" cy="1172210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34393"/>
            <a:ext cx="720090" cy="6236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393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54883"/>
            <a:ext cx="1620202" cy="140311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883"/>
            <a:ext cx="1620202" cy="14031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3038475" y="2284413"/>
            <a:ext cx="6115050" cy="766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5" name="Picture 3" descr="D:\Desktop\素材\素描城市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1850" y="3373606"/>
            <a:ext cx="10515600" cy="1061467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2207568" y="4527773"/>
            <a:ext cx="7776864" cy="10614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9900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383655" y="4463072"/>
            <a:ext cx="1755775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6383655" y="4985042"/>
            <a:ext cx="1755775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6384000" y="2315410"/>
            <a:ext cx="4825365" cy="970915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6383655" y="3380740"/>
            <a:ext cx="4826000" cy="480060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75631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629977" y="2610167"/>
            <a:ext cx="4932045" cy="163766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Font typeface="Arial" panose="020B0604020202020204" pitchFamily="34" charset="0"/>
              <a:buNone/>
              <a:defRPr sz="80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498080" y="1532178"/>
            <a:ext cx="4389120" cy="37936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393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609080" y="3608705"/>
            <a:ext cx="1921510" cy="483870"/>
          </a:xfrm>
        </p:spPr>
        <p:txBody>
          <a:bodyPr vert="horz" wrap="square" lIns="90170" tIns="46990" rIns="90170" bIns="46990" anchor="t" anchorCtr="0">
            <a:no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4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609298" y="2301157"/>
            <a:ext cx="4572036" cy="1172210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34393"/>
            <a:ext cx="720090" cy="6236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393"/>
            <a:ext cx="720090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54883"/>
            <a:ext cx="1620202" cy="140311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883"/>
            <a:ext cx="1620202" cy="14031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92814-EA41-4E92-BD9F-9B3797F3ED26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9.xml"/><Relationship Id="rId23" Type="http://schemas.openxmlformats.org/officeDocument/2006/relationships/tags" Target="../tags/tag208.xml"/><Relationship Id="rId22" Type="http://schemas.openxmlformats.org/officeDocument/2006/relationships/tags" Target="../tags/tag207.xml"/><Relationship Id="rId21" Type="http://schemas.openxmlformats.org/officeDocument/2006/relationships/tags" Target="../tags/tag206.xml"/><Relationship Id="rId20" Type="http://schemas.openxmlformats.org/officeDocument/2006/relationships/tags" Target="../tags/tag205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04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48.xml"/><Relationship Id="rId23" Type="http://schemas.openxmlformats.org/officeDocument/2006/relationships/tags" Target="../tags/tag347.xml"/><Relationship Id="rId22" Type="http://schemas.openxmlformats.org/officeDocument/2006/relationships/tags" Target="../tags/tag346.xml"/><Relationship Id="rId21" Type="http://schemas.openxmlformats.org/officeDocument/2006/relationships/tags" Target="../tags/tag345.xml"/><Relationship Id="rId20" Type="http://schemas.openxmlformats.org/officeDocument/2006/relationships/tags" Target="../tags/tag344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43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62.xml"/><Relationship Id="rId1" Type="http://schemas.openxmlformats.org/officeDocument/2006/relationships/tags" Target="../tags/tag3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6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65.xml"/><Relationship Id="rId1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67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69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0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1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72.xml"/><Relationship Id="rId2" Type="http://schemas.openxmlformats.org/officeDocument/2006/relationships/image" Target="../media/image24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73.xml"/><Relationship Id="rId4" Type="http://schemas.openxmlformats.org/officeDocument/2006/relationships/image" Target="../media/image24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375.xml"/><Relationship Id="rId1" Type="http://schemas.openxmlformats.org/officeDocument/2006/relationships/tags" Target="../tags/tag374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77.xml"/><Relationship Id="rId4" Type="http://schemas.openxmlformats.org/officeDocument/2006/relationships/image" Target="../media/image9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tags" Target="../tags/tag376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78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79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80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81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8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83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53.xml"/><Relationship Id="rId1" Type="http://schemas.openxmlformats.org/officeDocument/2006/relationships/tags" Target="../tags/tag35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85.xml"/><Relationship Id="rId1" Type="http://schemas.openxmlformats.org/officeDocument/2006/relationships/tags" Target="../tags/tag384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86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87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88.xml"/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90.xml"/><Relationship Id="rId1" Type="http://schemas.openxmlformats.org/officeDocument/2006/relationships/tags" Target="../tags/tag38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91.xml"/><Relationship Id="rId1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9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96.xml"/><Relationship Id="rId1" Type="http://schemas.openxmlformats.org/officeDocument/2006/relationships/tags" Target="../tags/tag39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54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55.xml"/><Relationship Id="rId1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5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5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59.xml"/><Relationship Id="rId2" Type="http://schemas.openxmlformats.org/officeDocument/2006/relationships/image" Target="../media/image15.png"/><Relationship Id="rId1" Type="http://schemas.openxmlformats.org/officeDocument/2006/relationships/tags" Target="../tags/tag35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6384290" y="2315210"/>
            <a:ext cx="5153025" cy="1261745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R语言教程(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14465" y="4260850"/>
            <a:ext cx="5090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——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生存分析（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Survival Analysis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143635" y="2319020"/>
            <a:ext cx="10204450" cy="1928495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zh-CN" altLang="en-US"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生存分析主要研究内容</a:t>
            </a:r>
            <a:endParaRPr lang="zh-CN" altLang="en-US" sz="48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sym typeface="+mn-ea"/>
              </a:rPr>
              <a:t>主要研究内容</a:t>
            </a:r>
            <a:endParaRPr sz="3200">
              <a:latin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624830"/>
          </a:xfrm>
        </p:spPr>
        <p:txBody>
          <a:bodyPr>
            <a:normAutofit lnSpcReduction="20000"/>
          </a:bodyPr>
          <a:p>
            <a:r>
              <a:rPr lang="zh-CN" altLang="en-US" sz="2400" b="1"/>
              <a:t>描述生存过程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000"/>
              <a:t>估计生存率及平均存活时间，绘制生存曲线描述生存时间的分布特点。常用方法为</a:t>
            </a:r>
            <a:r>
              <a:rPr lang="zh-CN" altLang="en-US" sz="2000" b="1"/>
              <a:t>Kaplan-Meier法（乘积极限法）</a:t>
            </a:r>
            <a:r>
              <a:rPr lang="zh-CN" altLang="en-US" sz="2000"/>
              <a:t>、</a:t>
            </a:r>
            <a:r>
              <a:rPr lang="zh-CN" altLang="en-US" sz="2000"/>
              <a:t>寿命法等非参数法（无需假定生存时间的分布类型）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zh-CN" altLang="en-US" sz="2400" b="1"/>
              <a:t>比较生存过程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000"/>
              <a:t>比较各样本生存率及其标准误，探讨各总体的生存过程是否有差别。常用方法：</a:t>
            </a:r>
            <a:r>
              <a:rPr lang="zh-CN" altLang="en-US" sz="2000" b="1"/>
              <a:t>log-rank检验</a:t>
            </a:r>
            <a:r>
              <a:rPr lang="zh-CN" altLang="en-US" sz="2000"/>
              <a:t>，比较两组或多组的生存曲线。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zh-CN" altLang="en-US" sz="2400" b="1"/>
              <a:t>影响生存时间的因素分析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000"/>
              <a:t>通常以生存时间和结局为应变量，影响因素作为自变量，拟合生存分析模型，探讨影响生存时间的因素。常用方法：</a:t>
            </a:r>
            <a:r>
              <a:rPr lang="zh-CN" altLang="en-US" sz="2000" b="1"/>
              <a:t>cox模型（半参数法）</a:t>
            </a:r>
            <a:r>
              <a:rPr lang="zh-CN" altLang="en-US" sz="2000"/>
              <a:t>、Weibull分布法等参数法（需假定生存时间的的参数分布类型）。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Kaplan-Meier法（乘积极限法）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 eaLnBrk="1" hangingPunct="1">
              <a:buNone/>
            </a:pP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Kaplan-Meier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法由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Kaplan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Meier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于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1958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年提出，直接用</a:t>
            </a:r>
            <a:r>
              <a:rPr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概率乘法定理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估计生存率，故也称</a:t>
            </a:r>
            <a:r>
              <a:rPr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乘积极限法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product-limit method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），是一种非参数法，适用于小样本或大样本且有精确生存时间的资料。</a:t>
            </a:r>
            <a:endParaRPr lang="zh-CN" altLang="en-US" sz="24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0486" name="Picture 11" descr="SR{3H8J6_[$MT%6(WYKHR2X"/>
          <p:cNvPicPr>
            <a:picLocks noChangeAspect="1"/>
          </p:cNvPicPr>
          <p:nvPr/>
        </p:nvPicPr>
        <p:blipFill>
          <a:blip r:embed="rId1"/>
          <a:srcRect l="907" b="1944"/>
          <a:stretch>
            <a:fillRect/>
          </a:stretch>
        </p:blipFill>
        <p:spPr>
          <a:xfrm>
            <a:off x="7263130" y="3938270"/>
            <a:ext cx="1456690" cy="2017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8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955" y="3938270"/>
            <a:ext cx="1539875" cy="2018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9" name="Text Box 14"/>
          <p:cNvSpPr/>
          <p:nvPr/>
        </p:nvSpPr>
        <p:spPr>
          <a:xfrm>
            <a:off x="9638030" y="3425825"/>
            <a:ext cx="1447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Paul Meier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7" name="Text Box 12"/>
          <p:cNvSpPr/>
          <p:nvPr/>
        </p:nvSpPr>
        <p:spPr>
          <a:xfrm>
            <a:off x="7115175" y="3425825"/>
            <a:ext cx="1752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Times New Roman" panose="02020603050405020304" charset="0"/>
              </a:rPr>
              <a:t>Edward Kaplan</a:t>
            </a:r>
            <a:endParaRPr lang="zh-CN" altLang="en-US" sz="1800" i="1" dirty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</p:txBody>
      </p:sp>
      <p:pic>
        <p:nvPicPr>
          <p:cNvPr id="20482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25" y="2934970"/>
            <a:ext cx="4686300" cy="34061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59689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400"/>
              <a:t>在生存分析中，我们得到的不是单个特定的数值，而是一条曲线，称为生存曲线。曲线对应的函数称为生存函数，用S(t)表示，其定义为：以时间t为横坐标，S(t)为纵坐标，绘制出来的曲线就是生存曲线。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生存曲线具有两个特点：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（1）显然，在观察开始的时候，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所有个体都是存活的，所以</a:t>
            </a:r>
            <a:r>
              <a:rPr lang="zh-CN" altLang="en-US" sz="2400" b="1"/>
              <a:t>S(t=0)=1</a:t>
            </a:r>
            <a:r>
              <a:rPr lang="zh-CN" altLang="en-US" sz="2400"/>
              <a:t>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（2）时间越长，生存的概率越小，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所以S(t)是</a:t>
            </a:r>
            <a:r>
              <a:rPr lang="zh-CN" altLang="en-US" sz="2400" b="1"/>
              <a:t>递减</a:t>
            </a:r>
            <a:r>
              <a:rPr lang="zh-CN" altLang="en-US" sz="2400"/>
              <a:t>的。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Kaplan-Meier法（乘积极限法）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662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7705" y="2833370"/>
            <a:ext cx="4145280" cy="35966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633720"/>
          </a:xfrm>
        </p:spPr>
        <p:txBody>
          <a:bodyPr>
            <a:noAutofit/>
          </a:bodyPr>
          <a:p>
            <a:pPr marL="0" indent="0">
              <a:buNone/>
            </a:pP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Kaplan-Meier法（简称KM法）的思想就是将S(t)写成一个</a:t>
            </a:r>
            <a:r>
              <a:rPr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递推式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假设我们已经计算出了时间t1的生存函数值S(t1)，我们想要计算时间t2（t2&gt;t1）的生存函数值，那么这个个体必须首先存活过时间t1，再从t1存活到t2，用公式表示：</a:t>
            </a:r>
            <a:endParaRPr lang="zh-CN" altLang="en-US"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sz="2400">
                <a:highlight>
                  <a:srgbClr val="00FFFF"/>
                </a:highlight>
                <a:latin typeface="微软雅黑" panose="020B0503020204020204" charset="-122"/>
                <a:cs typeface="微软雅黑" panose="020B0503020204020204" charset="-122"/>
                <a:sym typeface="+mn-ea"/>
              </a:rPr>
              <a:t>S(t2) = Prob(从t1存活到t2）× S(t1)</a:t>
            </a:r>
            <a:endParaRPr sz="2400">
              <a:highlight>
                <a:srgbClr val="00FFFF"/>
              </a:highlight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sz="2400">
                <a:highlight>
                  <a:srgbClr val="00FFFF"/>
                </a:highlight>
                <a:latin typeface="微软雅黑" panose="020B0503020204020204" charset="-122"/>
                <a:cs typeface="微软雅黑" panose="020B0503020204020204" charset="-122"/>
                <a:sym typeface="+mn-ea"/>
              </a:rPr>
              <a:t>Prob(从t1存活到t2） = 1 - d/n</a:t>
            </a:r>
            <a:endParaRPr lang="zh-CN" altLang="en-US" sz="2400">
              <a:highlight>
                <a:srgbClr val="00FFFF"/>
              </a:highlight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其中，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S(t)是个体生存超过时间t的概率，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Prob表示概率；</a:t>
            </a:r>
            <a:endParaRPr lang="zh-CN" altLang="en-US"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d代表在t1到t2这段时间内，实际发生了事件的个体数；</a:t>
            </a:r>
            <a:endParaRPr lang="zh-CN" altLang="en-US"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n代表在t1到t2这段时间内，有可能发生事件的个体总数（可以理解为在t1时刻仍然存活的个体总数）。</a:t>
            </a:r>
            <a:endParaRPr lang="zh-CN" altLang="en-US"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Kaplan-Meier法（乘积极限法）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下面以一个真实的研究案例来展示KM法的详细计算过程。数据集来自于一个淋巴瘤患者的生存时间研究（McKelvey et al., 1976, Cancer, 38, 1484-1493），数字代表患者生存的天数，*号代表数据删失：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6, 19, 32, 42, 42, 43*, 94, 126*, 169*, 207, 211*, 227*, 253, 255*, 270*, 310*, 316*, 335*, 346*</a:t>
            </a:r>
            <a:endParaRPr lang="zh-CN" altLang="en-US" sz="20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举例：Kaplan-Meier法（乘积极限法）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3234690"/>
            <a:ext cx="8174990" cy="3200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log-rank检验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42983"/>
            <a:ext cx="10852237" cy="5388907"/>
          </a:xfrm>
        </p:spPr>
        <p:txBody>
          <a:bodyPr>
            <a:normAutofit fontScale="90000"/>
          </a:bodyPr>
          <a:p>
            <a:pPr algn="just" eaLnBrk="1" hangingPunct="1"/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对数秩检验(log-rank test)是</a:t>
            </a:r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比较两个或多个生存曲线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的最广泛使用的方法。</a:t>
            </a:r>
            <a:endParaRPr lang="zh-CN" altLang="en-US" sz="24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eaLnBrk="1" hangingPunct="1"/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公式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推导过程：https://zhuanlan.zhihu.com/p/392104512</a:t>
            </a:r>
            <a:endParaRPr lang="zh-CN" altLang="en-US" sz="24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just" eaLnBrk="1" hangingPunct="1">
              <a:buNone/>
            </a:pPr>
            <a:endParaRPr lang="zh-CN" altLang="en-US" sz="24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just" eaLnBrk="1" hangingPunct="1">
              <a:buNone/>
            </a:pPr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计算举例：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just" eaLnBrk="1" hangingPunct="1">
              <a:buNone/>
            </a:pPr>
            <a:r>
              <a:rPr lang="zh-CN" altLang="en-US" sz="2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下表是6-巯基嘌呤治疗白血病的真实数据（Freireich, EJ et al. 1963, Blood, 21, 699-716），组A是治疗组，组B是对照组。数字代表生存周数，*表示删失。</a:t>
            </a:r>
            <a:endParaRPr lang="zh-CN" altLang="en-US" sz="2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just" eaLnBrk="1" hangingPunct="1">
              <a:buNone/>
            </a:pPr>
            <a:r>
              <a:rPr lang="zh-CN" altLang="en-US" sz="2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组 A (治疗组) ：6, 6, 6, 6*, 7, 9*, 10, 10*, 11*, 13, 16, 17*, 19*, 20*, 22, 23, 25*, 32*, 32*, 34*, 35*</a:t>
            </a:r>
            <a:endParaRPr lang="zh-CN" altLang="en-US" sz="2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just" eaLnBrk="1" hangingPunct="1">
              <a:buNone/>
            </a:pPr>
            <a:r>
              <a:rPr lang="zh-CN" altLang="en-US" sz="2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组 B (对照组)： 1, 1, 2, 2, 3, 4, 4, 5, 5, 8 8, 8, 8, 11, 11, 12, 12, 15, 17, 22, 23</a:t>
            </a:r>
            <a:endParaRPr lang="zh-CN" altLang="en-US" sz="2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举例：log-rank检验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69595" y="1238250"/>
            <a:ext cx="5486400" cy="50215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995" y="1529080"/>
            <a:ext cx="5986145" cy="4439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545" y="443230"/>
            <a:ext cx="2518410" cy="8718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cox</a:t>
            </a:r>
            <a:r>
              <a:rPr sz="3200">
                <a:latin typeface="微软雅黑" panose="020B0503020204020204" charset="-122"/>
                <a:sym typeface="+mn-ea"/>
              </a:rPr>
              <a:t>比例风险回归模型</a:t>
            </a:r>
            <a:endParaRPr lang="zh-CN" altLang="en-US" sz="3200">
              <a:latin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algn="just" eaLnBrk="1" hangingPunct="1"/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Cox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比例风险回归模型，简称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Cox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回归模型。该模型由英国统计学家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D.R.Cox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于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1972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年提出，主要用于肿瘤和其它慢性病的预后分析，也可用于队列研究的病因探索。</a:t>
            </a:r>
            <a:endParaRPr sz="24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eaLnBrk="1" hangingPunct="1"/>
            <a:r>
              <a:rPr lang="zh-CN" altLang="en-US" sz="2400" dirty="0">
                <a:latin typeface="微软雅黑" panose="020B0503020204020204" charset="-122"/>
                <a:cs typeface="微软雅黑" panose="020B0503020204020204" charset="-122"/>
              </a:rPr>
              <a:t>Kaplan-Meier曲线和log-rank检验是</a:t>
            </a:r>
            <a:r>
              <a:rPr lang="zh-CN" altLang="en-US" sz="2400" b="1" dirty="0">
                <a:latin typeface="微软雅黑" panose="020B0503020204020204" charset="-122"/>
                <a:cs typeface="微软雅黑" panose="020B0503020204020204" charset="-122"/>
              </a:rPr>
              <a:t>单因素分析</a:t>
            </a:r>
            <a:r>
              <a:rPr lang="zh-CN" altLang="en-US" sz="2400" dirty="0">
                <a:latin typeface="微软雅黑" panose="020B0503020204020204" charset="-122"/>
                <a:cs typeface="微软雅黑" panose="020B0503020204020204" charset="-122"/>
              </a:rPr>
              <a:t>。在研究中，只研究一个因素的影响，进而忽略了其他因素的影响。</a:t>
            </a:r>
            <a:endParaRPr lang="zh-CN" altLang="en-US"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algn="just" eaLnBrk="1" hangingPunct="1"/>
            <a:r>
              <a:rPr lang="zh-CN" altLang="en-US" sz="2400" dirty="0">
                <a:latin typeface="微软雅黑" panose="020B0503020204020204" charset="-122"/>
                <a:cs typeface="微软雅黑" panose="020B0503020204020204" charset="-122"/>
              </a:rPr>
              <a:t>这里提出一种新的方法</a:t>
            </a:r>
            <a:r>
              <a:rPr lang="en-US" altLang="zh-CN" sz="2400" dirty="0">
                <a:latin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  <a:cs typeface="微软雅黑" panose="020B0503020204020204" charset="-122"/>
              </a:rPr>
              <a:t>Cox比例风险回归分析</a:t>
            </a:r>
            <a:r>
              <a:rPr lang="zh-CN" altLang="en-US" sz="24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endParaRPr lang="zh-CN" altLang="en-US"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2400" dirty="0">
                <a:latin typeface="微软雅黑" panose="020B0503020204020204" charset="-122"/>
                <a:cs typeface="微软雅黑" panose="020B0503020204020204" charset="-122"/>
              </a:rPr>
              <a:t>既适用于定量预测变量，也适用于分类变量。</a:t>
            </a:r>
            <a:endParaRPr lang="zh-CN" altLang="en-US"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2400" dirty="0">
                <a:latin typeface="微软雅黑" panose="020B0503020204020204" charset="-122"/>
                <a:cs typeface="微软雅黑" panose="020B0503020204020204" charset="-122"/>
              </a:rPr>
              <a:t>Cox回归模型不仅适用于离散或连续性变量，</a:t>
            </a:r>
            <a:endParaRPr lang="zh-CN" altLang="en-US"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2400" dirty="0">
                <a:latin typeface="微软雅黑" panose="020B0503020204020204" charset="-122"/>
                <a:cs typeface="微软雅黑" panose="020B0503020204020204" charset="-122"/>
              </a:rPr>
              <a:t>还可以同时评估</a:t>
            </a:r>
            <a:r>
              <a:rPr lang="zh-CN" altLang="en-US" sz="2400" b="1" dirty="0">
                <a:latin typeface="微软雅黑" panose="020B0503020204020204" charset="-122"/>
                <a:cs typeface="微软雅黑" panose="020B0503020204020204" charset="-122"/>
              </a:rPr>
              <a:t>多个危险因素</a:t>
            </a:r>
            <a:r>
              <a:rPr lang="zh-CN" altLang="en-US" sz="2400" dirty="0">
                <a:latin typeface="微软雅黑" panose="020B0503020204020204" charset="-122"/>
                <a:cs typeface="微软雅黑" panose="020B0503020204020204" charset="-122"/>
              </a:rPr>
              <a:t>对生存时间的影响。</a:t>
            </a:r>
            <a:endParaRPr lang="zh-CN" altLang="en-US"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buNone/>
            </a:pPr>
            <a:endParaRPr lang="zh-CN" altLang="en-US"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1120" y="3282315"/>
            <a:ext cx="2440305" cy="3058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80550" y="6408420"/>
            <a:ext cx="14020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David Cox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1078845" cy="5551805"/>
          </a:xfrm>
        </p:spPr>
        <p:txBody>
          <a:bodyPr>
            <a:noAutofit/>
          </a:bodyPr>
          <a:p>
            <a:r>
              <a:rPr lang="zh-CN" altLang="en-US" sz="2000"/>
              <a:t>Cox比例风险模型可同时评估多个因子对生存的影响。在特定时间点事件发生的概率就是风险概率（hazard rate）</a:t>
            </a:r>
            <a:r>
              <a:rPr sz="2000">
                <a:sym typeface="+mn-ea"/>
              </a:rPr>
              <a:t>，</a:t>
            </a:r>
            <a:r>
              <a:rPr lang="zh-CN" altLang="en-US" sz="2000"/>
              <a:t>预测风险概率的因素被称为协变量。</a:t>
            </a:r>
            <a:endParaRPr lang="zh-CN" altLang="en-US" sz="2000"/>
          </a:p>
          <a:p>
            <a:r>
              <a:rPr lang="zh-CN" altLang="en-US" sz="2000"/>
              <a:t>Cox模型用风险函数h(t)表示。简单地说，风险函数可以解释为t时刻的死亡风险，可以用下面方程计算: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zh-CN" altLang="en-US" sz="2000"/>
              <a:t>t表示生存时间；</a:t>
            </a:r>
            <a:endParaRPr lang="zh-CN" altLang="en-US" sz="2000"/>
          </a:p>
          <a:p>
            <a:r>
              <a:rPr lang="zh-CN" altLang="en-US" sz="2000"/>
              <a:t>h(t)是由一组协变量(x1,x2，…，xp)确定的风险函数，系数(b1,b2，…，bp)表示了协变量的影响；</a:t>
            </a:r>
            <a:endParaRPr lang="zh-CN" altLang="en-US" sz="2000"/>
          </a:p>
          <a:p>
            <a:r>
              <a:rPr lang="zh-CN" altLang="en-US" sz="2000"/>
              <a:t>术语h0称为基准危险。当所有协变量xi等于0 (exp(0)等于1）时风险概率；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cox</a:t>
            </a:r>
            <a:r>
              <a:rPr sz="3200">
                <a:latin typeface="微软雅黑" panose="020B0503020204020204" charset="-122"/>
                <a:sym typeface="+mn-ea"/>
              </a:rPr>
              <a:t>比例风险回归模型</a:t>
            </a:r>
            <a:endParaRPr lang="zh-CN" altLang="en-US" sz="3200">
              <a:latin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1120" y="2783205"/>
            <a:ext cx="6970395" cy="771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目录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634355"/>
          </a:xfrm>
        </p:spPr>
        <p:txBody>
          <a:bodyPr>
            <a:noAutofit/>
          </a:bodyPr>
          <a:p>
            <a:pPr marL="0" indent="0">
              <a:lnSpc>
                <a:spcPct val="130000"/>
              </a:lnSpc>
              <a:buNone/>
            </a:pPr>
            <a:r>
              <a:rPr lang="en-US" altLang="zh-CN" sz="280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2800">
                <a:latin typeface="微软雅黑" panose="020B0503020204020204" charset="-122"/>
                <a:cs typeface="微软雅黑" panose="020B0503020204020204" charset="-122"/>
              </a:rPr>
              <a:t>、生存分析的基本概念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280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800">
                <a:latin typeface="微软雅黑" panose="020B0503020204020204" charset="-122"/>
                <a:cs typeface="微软雅黑" panose="020B0503020204020204" charset="-122"/>
                <a:sym typeface="+mn-ea"/>
              </a:rPr>
              <a:t>生存分析主要研究内容</a:t>
            </a:r>
            <a:endParaRPr sz="28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2800">
                <a:latin typeface="微软雅黑" panose="020B0503020204020204" charset="-122"/>
                <a:cs typeface="微软雅黑" panose="020B0503020204020204" charset="-122"/>
                <a:sym typeface="+mn-ea"/>
              </a:rPr>
              <a:t>Kaplan-Meier法</a:t>
            </a:r>
            <a:endParaRPr sz="28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2800">
                <a:latin typeface="微软雅黑" panose="020B0503020204020204" charset="-122"/>
                <a:cs typeface="微软雅黑" panose="020B0503020204020204" charset="-122"/>
                <a:sym typeface="+mn-ea"/>
              </a:rPr>
              <a:t>log-rank检验</a:t>
            </a:r>
            <a:endParaRPr sz="28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2800">
                <a:latin typeface="微软雅黑" panose="020B0503020204020204" charset="-122"/>
                <a:cs typeface="微软雅黑" panose="020B0503020204020204" charset="-122"/>
                <a:sym typeface="+mn-ea"/>
              </a:rPr>
              <a:t>cox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sym typeface="+mn-ea"/>
              </a:rPr>
              <a:t>比例风险回归模型</a:t>
            </a:r>
            <a:endParaRPr sz="2800">
              <a:solidFill>
                <a:schemeClr val="tx1"/>
              </a:solidFill>
              <a:latin typeface="微软雅黑" panose="020B0503020204020204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sz="2800">
                <a:latin typeface="微软雅黑" panose="020B0503020204020204" charset="-122"/>
                <a:sym typeface="+mn-ea"/>
              </a:rPr>
              <a:t>利用R进行生存分析</a:t>
            </a:r>
            <a:endParaRPr sz="2800">
              <a:latin typeface="微软雅黑" panose="020B0503020204020204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sz="28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复现</a:t>
            </a:r>
            <a:r>
              <a:rPr lang="en-US" altLang="zh-CN" sz="2800">
                <a:latin typeface="微软雅黑" panose="020B0503020204020204" charset="-122"/>
                <a:cs typeface="微软雅黑" panose="020B0503020204020204" charset="-122"/>
                <a:sym typeface="+mn-ea"/>
              </a:rPr>
              <a:t>SCI</a:t>
            </a:r>
            <a:r>
              <a:rPr sz="280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论文中的生存分析</a:t>
            </a:r>
            <a:endParaRPr sz="28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280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>
                <a:latin typeface="微软雅黑" panose="020B0503020204020204" charset="-122"/>
                <a:sym typeface="+mn-ea"/>
              </a:rPr>
              <a:t>TCGA</a:t>
            </a:r>
            <a:r>
              <a:rPr sz="2800">
                <a:latin typeface="微软雅黑" panose="020B0503020204020204" charset="-122"/>
                <a:sym typeface="+mn-ea"/>
              </a:rPr>
              <a:t>数据生存分析</a:t>
            </a:r>
            <a:endParaRPr sz="28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sz="28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cox</a:t>
            </a:r>
            <a:r>
              <a:rPr sz="3200">
                <a:latin typeface="微软雅黑" panose="020B0503020204020204" charset="-122"/>
                <a:sym typeface="+mn-ea"/>
              </a:rPr>
              <a:t>比例风险回归模型</a:t>
            </a:r>
            <a:endParaRPr lang="zh-CN" altLang="en-US" sz="3200">
              <a:latin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/>
              </a:bodyPr>
              <a:p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Cox</a:t>
                </a:r>
                <a:r>
                  <a:rPr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模型经过简单变换，可写成</a:t>
                </a:r>
                <a:endParaRPr sz="2400">
                  <a:latin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ℎ</m:t>
                        </m:r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（</m:t>
                        </m:r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）</m:t>
                        </m:r>
                      </m:num>
                      <m:den>
                        <m:sSub>
                          <m:sSubPr>
                            <m:ctrlPr>
                              <a:rPr lang="en-US" sz="27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ℎ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  <m:r>
                          <a:rPr lang="en-US" sz="27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7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=exp(b</a:t>
                </a:r>
                <a:r>
                  <a:rPr lang="en-US" altLang="zh-CN" sz="2700" baseline="-250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1</a:t>
                </a:r>
                <a:r>
                  <a:rPr lang="en-US" altLang="zh-CN" sz="27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x</a:t>
                </a:r>
                <a:r>
                  <a:rPr lang="en-US" altLang="zh-CN" sz="2700" baseline="-250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1</a:t>
                </a:r>
                <a:r>
                  <a:rPr lang="en-US" altLang="zh-CN" sz="27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+b</a:t>
                </a:r>
                <a:r>
                  <a:rPr lang="en-US" altLang="zh-CN" sz="2700" baseline="-250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2</a:t>
                </a:r>
                <a:r>
                  <a:rPr lang="en-US" altLang="zh-CN" sz="27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x</a:t>
                </a:r>
                <a:r>
                  <a:rPr lang="en-US" altLang="zh-CN" sz="2700" baseline="-250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2</a:t>
                </a:r>
                <a:r>
                  <a:rPr lang="en-US" altLang="zh-CN" sz="27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+...+b</a:t>
                </a:r>
                <a:r>
                  <a:rPr lang="en-US" altLang="zh-CN" sz="2700" baseline="-250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p</a:t>
                </a:r>
                <a:r>
                  <a:rPr lang="en-US" altLang="zh-CN" sz="27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x</a:t>
                </a:r>
                <a:r>
                  <a:rPr lang="en-US" altLang="zh-CN" sz="2700" baseline="-250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p</a:t>
                </a:r>
                <a:r>
                  <a:rPr lang="en-US" altLang="zh-CN" sz="27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)</a:t>
                </a:r>
                <a:endParaRPr sz="2400">
                  <a:latin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ln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f>
                      <m:fPr>
                        <m:ctrlP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ℎ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（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）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=</a:t>
                </a:r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b</a:t>
                </a:r>
                <a:r>
                  <a:rPr lang="en-US" altLang="zh-CN" sz="2400" baseline="-250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1</a:t>
                </a:r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x</a:t>
                </a:r>
                <a:r>
                  <a:rPr lang="en-US" altLang="zh-CN" sz="2400" baseline="-250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1</a:t>
                </a:r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+b</a:t>
                </a:r>
                <a:r>
                  <a:rPr lang="en-US" altLang="zh-CN" sz="2400" baseline="-250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2</a:t>
                </a:r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x</a:t>
                </a:r>
                <a:r>
                  <a:rPr lang="en-US" altLang="zh-CN" sz="2400" baseline="-250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2</a:t>
                </a:r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+...+b</a:t>
                </a:r>
                <a:r>
                  <a:rPr lang="en-US" altLang="zh-CN" sz="2400" baseline="-250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p</a:t>
                </a:r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x</a:t>
                </a:r>
                <a:r>
                  <a:rPr lang="en-US" altLang="zh-CN" sz="2400" baseline="-250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p</a:t>
                </a:r>
                <a:endParaRPr sz="2400">
                  <a:latin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r>
                  <a:rPr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exp(bi)称为危险比(HR)。风险比大于1表示协变量与事件概率正相关，因此与生存时间负相关。</a:t>
                </a:r>
                <a:endParaRPr lang="zh-CN" altLang="en-US" sz="2400">
                  <a:latin typeface="微软雅黑" panose="020B0503020204020204" charset="-122"/>
                  <a:cs typeface="微软雅黑" panose="020B0503020204020204" charset="-122"/>
                </a:endParaRPr>
              </a:p>
              <a:p>
                <a:pPr marL="0" indent="0">
                  <a:buNone/>
                </a:pPr>
                <a:r>
                  <a:rPr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HR = 1: 没有影响</a:t>
                </a:r>
                <a:r>
                  <a:rPr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，说明变量</a:t>
                </a:r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X</a:t>
                </a:r>
                <a:r>
                  <a:rPr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增加时，危险率不变，即</a:t>
                </a:r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X</a:t>
                </a:r>
                <a:r>
                  <a:rPr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是危险</a:t>
                </a:r>
                <a:r>
                  <a:rPr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无关因素。</a:t>
                </a:r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	</a:t>
                </a:r>
                <a:endParaRPr lang="en-US" altLang="zh-CN" sz="2400">
                  <a:latin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HR &lt; 1: 减少风险概率</a:t>
                </a:r>
                <a:r>
                  <a:rPr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，说明变量</a:t>
                </a:r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X</a:t>
                </a:r>
                <a:r>
                  <a:rPr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增加时，危险率下降，即</a:t>
                </a:r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X</a:t>
                </a:r>
                <a:r>
                  <a:rPr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是</a:t>
                </a:r>
                <a:r>
                  <a:rPr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保护因素。</a:t>
                </a:r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	</a:t>
                </a:r>
                <a:endParaRPr lang="en-US" altLang="zh-CN" sz="2400">
                  <a:latin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0" indent="0">
                  <a:buNone/>
                </a:pPr>
                <a:r>
                  <a:rPr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HR &gt; 1: 增加风险概率，说明变量</a:t>
                </a:r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X</a:t>
                </a:r>
                <a:r>
                  <a:rPr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增加时，危险率增加，即</a:t>
                </a:r>
                <a:r>
                  <a:rPr lang="en-US" altLang="zh-CN"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X</a:t>
                </a:r>
                <a:r>
                  <a:rPr sz="2400">
                    <a:latin typeface="微软雅黑" panose="020B0503020204020204" charset="-122"/>
                    <a:cs typeface="微软雅黑" panose="020B0503020204020204" charset="-122"/>
                    <a:sym typeface="+mn-ea"/>
                  </a:rPr>
                  <a:t>是危险因素。</a:t>
                </a:r>
                <a:endParaRPr lang="zh-CN" altLang="en-US" sz="2400">
                  <a:latin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405" y="426720"/>
            <a:ext cx="5241290" cy="5803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举例：</a:t>
            </a:r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cox</a:t>
            </a:r>
            <a:r>
              <a:rPr sz="3200">
                <a:latin typeface="微软雅黑" panose="020B0503020204020204" charset="-122"/>
                <a:sym typeface="+mn-ea"/>
              </a:rPr>
              <a:t>比例风险回归</a:t>
            </a:r>
            <a:endParaRPr lang="zh-CN" altLang="en-US" sz="3200">
              <a:latin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843270"/>
          </a:xfrm>
        </p:spPr>
        <p:txBody>
          <a:bodyPr>
            <a:normAutofit lnSpcReduction="10000"/>
          </a:bodyPr>
          <a:p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例如，考虑乳腺癌患者手术后是否复发的时间与是否化疗有关，以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X=1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表示接受化疗，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X=0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表示未接受化疗，得到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的回归系数为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-0.380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endParaRPr lang="en-US" altLang="zh-CN"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则接受化疗患者的风险为</a:t>
            </a:r>
            <a:endParaRPr lang="en-US" altLang="zh-CN"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未进行化疗患者的风险为</a:t>
            </a:r>
            <a:endParaRPr lang="en-US" altLang="zh-CN"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两者的风险比为</a:t>
            </a:r>
            <a:endParaRPr lang="en-US" altLang="zh-CN"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即接受化疗患者的复发风险是未接受化疗患者的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0.68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倍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乳腺癌患者手术后是否复发与化疗有关。</a:t>
            </a:r>
            <a:endParaRPr lang="en-US" altLang="zh-CN"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1105" y="2602865"/>
            <a:ext cx="7063740" cy="396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3722370"/>
            <a:ext cx="6637020" cy="434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325" y="4406265"/>
            <a:ext cx="4404360" cy="868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810" y="304800"/>
            <a:ext cx="5241290" cy="5803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143635" y="2319020"/>
            <a:ext cx="10204450" cy="1928495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zh-CN" altLang="en-US"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利用R进行生存分析</a:t>
            </a:r>
            <a:endParaRPr lang="zh-CN" altLang="en-US" sz="48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利用R进行生存分析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145" y="3441700"/>
            <a:ext cx="6230620" cy="2773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35" y="1231265"/>
            <a:ext cx="4893310" cy="1301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815" y="3048000"/>
            <a:ext cx="4705350" cy="3561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3755" y="1231265"/>
            <a:ext cx="56007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使用数据：survival 包内置的 lung数据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（晚期肺癌患者的生存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情况）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survival 用于计算生存分析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survminer 用于统计和可视化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利用R进行生存分析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1965960"/>
            <a:ext cx="5933440" cy="11125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322320"/>
            <a:ext cx="4320540" cy="3268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1901825"/>
            <a:ext cx="4881245" cy="1176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305" y="3322320"/>
            <a:ext cx="4320540" cy="3268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3755" y="1231265"/>
            <a:ext cx="10254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事件发生曲线图和累计风险概率图，随着时间推移，均呈上升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趋势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多因素生存</a:t>
            </a:r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分析</a:t>
            </a:r>
            <a:endParaRPr sz="3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8950" y="2799715"/>
            <a:ext cx="5059680" cy="3823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" y="3051810"/>
            <a:ext cx="5944235" cy="2274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t="55874" r="-454"/>
          <a:stretch>
            <a:fillRect/>
          </a:stretch>
        </p:blipFill>
        <p:spPr>
          <a:xfrm>
            <a:off x="772795" y="5326380"/>
            <a:ext cx="5920105" cy="7499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3755" y="1013460"/>
            <a:ext cx="102546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多因素生存分析，使用数据：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（结肠癌辅助化疗试验对象的生存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情况）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研究因素：性别（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）、治疗方案（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）、是否粘附临近器官（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adhere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survfit()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可视化：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ggsurvplot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facet_grid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分面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</a:rPr>
              <a:t>log-rank</a:t>
            </a:r>
            <a:r>
              <a:rPr sz="3200">
                <a:latin typeface="微软雅黑" panose="020B0503020204020204" charset="-122"/>
                <a:cs typeface="微软雅黑" panose="020B0503020204020204" charset="-122"/>
              </a:rPr>
              <a:t>检验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5200" y="4179570"/>
            <a:ext cx="5477510" cy="200152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比较生存曲线的Log-Rank检验：</a:t>
            </a:r>
            <a:r>
              <a:rPr lang="zh-CN" altLang="en-US" sz="2400" b="1"/>
              <a:t>survdiff()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400"/>
              <a:t>对数秩检验(log-rank test)是</a:t>
            </a:r>
            <a:r>
              <a:rPr lang="zh-CN" altLang="en-US" sz="2400" b="1"/>
              <a:t>比较两个或多个生存曲线</a:t>
            </a:r>
            <a:r>
              <a:rPr lang="zh-CN" altLang="en-US" sz="2400"/>
              <a:t>的最广泛使用的方法。零假设是两组生存曲线之间的存活率没有差异。对数秩检验是一种非参数检验，它对生存分布没有任何假设。从本质上说，对数秩检验将观察到的每组事件的数量与零假设成立(即生存曲线是一致的)所期望的数量进行比较。对数秩检验统计量分布与卡方检验统近似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6969125" y="5795010"/>
            <a:ext cx="1356995" cy="5461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cox风险回归分析</a:t>
            </a:r>
            <a:endParaRPr sz="32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96882" y="107950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882650" y="1391920"/>
            <a:ext cx="1124966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survival 包中coxph()可以用于构建Cox比例风险回归模型。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formula: 为以生存对象为响应变量的线性模型。函数Surv()创建生存对象，如:Surv(时间，事件)。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Data: 包含变的数据框。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method: 默认efron， 还有‘breslow’ 和 ‘exact’。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2071370"/>
            <a:ext cx="4588510" cy="593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cox风险回归分析（</a:t>
            </a:r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单因素）</a:t>
            </a:r>
            <a:endParaRPr sz="3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015" y="1195070"/>
            <a:ext cx="6964680" cy="502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2075180"/>
            <a:ext cx="4320540" cy="32689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cox风险回归分析（</a:t>
            </a:r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多因素）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080135"/>
            <a:ext cx="8633460" cy="5242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530" y="2623185"/>
            <a:ext cx="4320540" cy="32689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143635" y="2319020"/>
            <a:ext cx="10204450" cy="1928495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zh-CN" altLang="en-US"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生存分析的</a:t>
            </a:r>
            <a:r>
              <a:rPr lang="zh-CN" altLang="en-US"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endParaRPr lang="en-US" altLang="zh-CN" sz="48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143635" y="2319020"/>
            <a:ext cx="10204450" cy="1928495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四、</a:t>
            </a:r>
            <a:r>
              <a:rPr lang="zh-CN" altLang="en-US"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复现SCI论文中的生存分析</a:t>
            </a:r>
            <a:endParaRPr lang="zh-CN" altLang="en-US" sz="48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复现SCI论文中的</a:t>
            </a:r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生存分析</a:t>
            </a:r>
            <a:endParaRPr sz="3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949960"/>
            <a:ext cx="6280150" cy="2052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3321685"/>
            <a:ext cx="6322060" cy="32975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70" y="1013460"/>
            <a:ext cx="4728210" cy="3358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70" y="4686300"/>
            <a:ext cx="5363210" cy="15119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复现SCI论文中的生存分析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97625" y="1745615"/>
            <a:ext cx="5716905" cy="4220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" y="2483485"/>
            <a:ext cx="5900420" cy="23037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复现SCI论文中的生存分析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7466" t="8404" r="13756" b="11951"/>
          <a:stretch>
            <a:fillRect/>
          </a:stretch>
        </p:blipFill>
        <p:spPr>
          <a:xfrm>
            <a:off x="5851525" y="3193415"/>
            <a:ext cx="488950" cy="47053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156835" y="3761105"/>
            <a:ext cx="2040255" cy="363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85" y="1964690"/>
            <a:ext cx="4864735" cy="3591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205" y="1851660"/>
            <a:ext cx="4166870" cy="38169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661035" y="2319020"/>
            <a:ext cx="10987405" cy="1928495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五、</a:t>
            </a:r>
            <a:r>
              <a:rPr lang="en-US" altLang="zh-CN"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TCGA</a:t>
            </a:r>
            <a:r>
              <a:rPr lang="zh-CN" altLang="en-US"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</a:t>
            </a:r>
            <a:r>
              <a:rPr lang="zh-CN" altLang="en-US"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生存分析</a:t>
            </a:r>
            <a:endParaRPr lang="zh-CN" altLang="en-US" sz="48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</a:rPr>
              <a:t>TCGA</a:t>
            </a:r>
            <a:r>
              <a:rPr sz="3200">
                <a:latin typeface="微软雅黑" panose="020B0503020204020204" charset="-122"/>
                <a:cs typeface="微软雅黑" panose="020B0503020204020204" charset="-122"/>
              </a:rPr>
              <a:t>数据生存分析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包：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cgdsr</a:t>
            </a: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（下载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TCGA</a:t>
            </a: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数据）survival（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用于计算生存分析）survminer （用于统计和可视化</a:t>
            </a: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数据：乳腺癌临床数据（使用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cgdsr</a:t>
            </a: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包</a:t>
            </a: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下载）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2675890"/>
            <a:ext cx="6171565" cy="3910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05270" y="2753360"/>
            <a:ext cx="558736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"AJCC_METASTASIS_PATHOLOGIC_PM"   病理学分期M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"AJCC_METASTASIS_PATHOLOGIC_P</a:t>
            </a:r>
            <a:r>
              <a:rPr lang="en-US" altLang="zh-CN" sz="1600">
                <a:sym typeface="+mn-ea"/>
              </a:rPr>
              <a:t>N</a:t>
            </a:r>
            <a:r>
              <a:rPr lang="zh-CN" altLang="en-US" sz="1600">
                <a:sym typeface="+mn-ea"/>
              </a:rPr>
              <a:t>"   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病理学分期</a:t>
            </a:r>
            <a:r>
              <a:rPr lang="en-US" altLang="zh-CN" sz="1600">
                <a:sym typeface="+mn-ea"/>
              </a:rPr>
              <a:t>N</a:t>
            </a:r>
            <a:r>
              <a:rPr lang="zh-CN" altLang="en-US" sz="1600"/>
              <a:t> 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"</a:t>
            </a:r>
            <a:r>
              <a:rPr lang="en-US" altLang="zh-CN" sz="1600"/>
              <a:t>AJCC_PATHOLOGIC_TUMOR_STAGE</a:t>
            </a:r>
            <a:r>
              <a:rPr lang="zh-CN" altLang="en-US" sz="1600">
                <a:sym typeface="+mn-ea"/>
              </a:rPr>
              <a:t>"</a:t>
            </a:r>
            <a:r>
              <a:rPr lang="en-US" altLang="zh-CN" sz="1600">
                <a:sym typeface="+mn-ea"/>
              </a:rPr>
              <a:t>      </a:t>
            </a:r>
            <a:r>
              <a:rPr lang="zh-CN" altLang="en-US" sz="1600"/>
              <a:t>病理学分期 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"AJCC_METASTASIS_PATHOLOGIC_P</a:t>
            </a:r>
            <a:r>
              <a:rPr lang="en-US" altLang="zh-CN" sz="1600">
                <a:sym typeface="+mn-ea"/>
              </a:rPr>
              <a:t>T</a:t>
            </a:r>
            <a:r>
              <a:rPr lang="zh-CN" altLang="en-US" sz="1600">
                <a:sym typeface="+mn-ea"/>
              </a:rPr>
              <a:t>"   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病理学分期</a:t>
            </a:r>
            <a:r>
              <a:rPr lang="en-US" altLang="zh-CN" sz="1600">
                <a:sym typeface="+mn-ea"/>
              </a:rPr>
              <a:t>T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"</a:t>
            </a:r>
            <a:r>
              <a:rPr lang="en-US" altLang="zh-CN" sz="1600"/>
              <a:t>AGE</a:t>
            </a:r>
            <a:r>
              <a:rPr lang="zh-CN" altLang="en-US" sz="1600">
                <a:sym typeface="+mn-ea"/>
              </a:rPr>
              <a:t>"</a:t>
            </a:r>
            <a:r>
              <a:rPr lang="en-US" altLang="zh-CN" sz="1600"/>
              <a:t> </a:t>
            </a:r>
            <a:r>
              <a:rPr lang="zh-CN" altLang="en-US" sz="1600"/>
              <a:t>年龄</a:t>
            </a:r>
            <a:r>
              <a:rPr lang="en-US" altLang="zh-CN" sz="1600"/>
              <a:t> 	</a:t>
            </a:r>
            <a:endParaRPr lang="en-US" altLang="zh-CN" sz="1600"/>
          </a:p>
          <a:p>
            <a:r>
              <a:rPr lang="zh-CN" altLang="en-US" sz="1600">
                <a:sym typeface="+mn-ea"/>
              </a:rPr>
              <a:t>"</a:t>
            </a:r>
            <a:r>
              <a:rPr lang="en-US" altLang="zh-CN" sz="1600"/>
              <a:t>SEX</a:t>
            </a:r>
            <a:r>
              <a:rPr lang="zh-CN" altLang="en-US" sz="1600">
                <a:sym typeface="+mn-ea"/>
              </a:rPr>
              <a:t>"</a:t>
            </a:r>
            <a:r>
              <a:rPr lang="en-US" altLang="zh-CN" sz="1600"/>
              <a:t> </a:t>
            </a:r>
            <a:r>
              <a:rPr lang="zh-CN" altLang="en-US" sz="1600"/>
              <a:t>性别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"</a:t>
            </a:r>
            <a:r>
              <a:rPr lang="en-US" altLang="zh-CN" sz="1600">
                <a:solidFill>
                  <a:srgbClr val="FF0000"/>
                </a:solidFill>
              </a:rPr>
              <a:t>OS_STATUS</a:t>
            </a:r>
            <a:r>
              <a:rPr lang="zh-CN" altLang="en-US" sz="1600">
                <a:sym typeface="+mn-ea"/>
              </a:rPr>
              <a:t>"</a:t>
            </a:r>
            <a:r>
              <a:rPr lang="en-US" altLang="zh-CN" sz="1600"/>
              <a:t> </a:t>
            </a:r>
            <a:r>
              <a:rPr lang="zh-CN" altLang="en-US" sz="1600"/>
              <a:t>生存情况</a:t>
            </a:r>
            <a:r>
              <a:rPr lang="en-US" altLang="zh-CN" sz="1600"/>
              <a:t> 0:</a:t>
            </a:r>
            <a:r>
              <a:rPr lang="zh-CN" altLang="en-US" sz="1600"/>
              <a:t>存活</a:t>
            </a:r>
            <a:r>
              <a:rPr lang="en-US" altLang="zh-CN" sz="1600"/>
              <a:t> 1:</a:t>
            </a:r>
            <a:r>
              <a:rPr lang="zh-CN" altLang="en-US" sz="1600"/>
              <a:t>死亡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"</a:t>
            </a:r>
            <a:r>
              <a:rPr lang="en-US" altLang="zh-CN" sz="1600">
                <a:solidFill>
                  <a:srgbClr val="FF0000"/>
                </a:solidFill>
              </a:rPr>
              <a:t>OS_MONTHS</a:t>
            </a:r>
            <a:r>
              <a:rPr lang="zh-CN" altLang="en-US" sz="1600">
                <a:sym typeface="+mn-ea"/>
              </a:rPr>
              <a:t>"</a:t>
            </a:r>
            <a:r>
              <a:rPr lang="en-US" altLang="zh-CN" sz="1600"/>
              <a:t> </a:t>
            </a:r>
            <a:r>
              <a:rPr lang="zh-CN" altLang="en-US" sz="1600"/>
              <a:t>生存时间（</a:t>
            </a:r>
            <a:r>
              <a:rPr lang="zh-CN" altLang="en-US" sz="1600"/>
              <a:t>月份）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"</a:t>
            </a:r>
            <a:r>
              <a:rPr lang="en-US" altLang="zh-CN" sz="1600"/>
              <a:t>DFS_MONTHS</a:t>
            </a:r>
            <a:r>
              <a:rPr lang="zh-CN" altLang="en-US" sz="1600">
                <a:sym typeface="+mn-ea"/>
              </a:rPr>
              <a:t>"</a:t>
            </a:r>
            <a:r>
              <a:rPr lang="en-US" altLang="zh-CN" sz="1600"/>
              <a:t> </a:t>
            </a:r>
            <a:r>
              <a:rPr lang="zh-CN" altLang="en-US" sz="1600"/>
              <a:t>时间</a:t>
            </a:r>
            <a:endParaRPr lang="en-US" altLang="zh-CN" sz="1600"/>
          </a:p>
          <a:p>
            <a:r>
              <a:rPr lang="zh-CN" altLang="en-US" sz="1600">
                <a:sym typeface="+mn-ea"/>
              </a:rPr>
              <a:t>"</a:t>
            </a:r>
            <a:r>
              <a:rPr lang="en-US" altLang="zh-CN" sz="1600"/>
              <a:t>DFS_MONTHS</a:t>
            </a:r>
            <a:r>
              <a:rPr lang="zh-CN" altLang="en-US" sz="1600">
                <a:sym typeface="+mn-ea"/>
              </a:rPr>
              <a:t>"</a:t>
            </a:r>
            <a:r>
              <a:rPr lang="en-US" altLang="zh-CN" sz="1600"/>
              <a:t> </a:t>
            </a:r>
            <a:r>
              <a:rPr lang="zh-CN" altLang="en-US" sz="1600"/>
              <a:t>生存</a:t>
            </a:r>
            <a:r>
              <a:rPr lang="zh-CN" altLang="en-US" sz="1600"/>
              <a:t>情况</a:t>
            </a:r>
            <a:endParaRPr lang="zh-CN" altLang="en-US" sz="1600"/>
          </a:p>
          <a:p>
            <a:r>
              <a:rPr lang="zh-CN" altLang="en-US" sz="1600"/>
              <a:t>总生存期（Overall Survival，OS）</a:t>
            </a:r>
            <a:endParaRPr lang="zh-CN" altLang="en-US" sz="1600"/>
          </a:p>
          <a:p>
            <a:r>
              <a:rPr lang="zh-CN" altLang="en-US" sz="1600"/>
              <a:t>OS是指从随机化到任何因素导致患者死亡的时间。</a:t>
            </a:r>
            <a:endParaRPr lang="zh-CN" altLang="en-US" sz="1600"/>
          </a:p>
          <a:p>
            <a:r>
              <a:rPr lang="zh-CN" altLang="en-US" sz="1600"/>
              <a:t>无病生存期（Disease Free Survival，DFS）</a:t>
            </a:r>
            <a:endParaRPr lang="zh-CN" altLang="en-US" sz="1600"/>
          </a:p>
          <a:p>
            <a:r>
              <a:rPr lang="zh-CN" altLang="en-US" sz="1600"/>
              <a:t>DFS是指从随机化开始至疾病复发或因任何原因死亡之间的时间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survfit()</a:t>
            </a: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ggsurvplot</a:t>
            </a: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进行生存分析和绘制基本生存曲线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</a:rPr>
              <a:t>TCGA</a:t>
            </a:r>
            <a:r>
              <a:rPr sz="3200">
                <a:latin typeface="微软雅黑" panose="020B0503020204020204" charset="-122"/>
                <a:cs typeface="微软雅黑" panose="020B0503020204020204" charset="-122"/>
              </a:rPr>
              <a:t>数据生存分析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780" y="1885950"/>
            <a:ext cx="5544185" cy="4333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1816735"/>
            <a:ext cx="4527550" cy="44723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latin typeface="微软雅黑" panose="020B0503020204020204" charset="-122"/>
                <a:sym typeface="+mn-ea"/>
              </a:rPr>
              <a:t>参考教程</a:t>
            </a:r>
            <a:endParaRPr lang="zh-CN" altLang="en-US" sz="3200">
              <a:latin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906135"/>
          </a:xfrm>
        </p:spPr>
        <p:txBody>
          <a:bodyPr>
            <a:noAutofit/>
          </a:bodyPr>
          <a:p>
            <a:r>
              <a:rPr lang="zh-CN" altLang="en-US" sz="2400"/>
              <a:t>TCGA之生存分析（1）基本概念与操作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https://mp.weixin.qq.com/s/A1IIPKzcSj65FR4JzgwvAw</a:t>
            </a:r>
            <a:endParaRPr lang="zh-CN" altLang="en-US" sz="2400"/>
          </a:p>
          <a:p>
            <a:r>
              <a:rPr lang="zh-CN" altLang="en-US" sz="2400"/>
              <a:t>TCGA数据生存分析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https://www.jianshu.com/p/fd5e06ec260b</a:t>
            </a:r>
            <a:endParaRPr lang="zh-CN" altLang="en-US" sz="2400"/>
          </a:p>
          <a:p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生存分析入门之二（生存曲线的假设检验Log-rank）</a:t>
            </a:r>
            <a:endParaRPr lang="zh-CN" altLang="en-US"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https://zhuanlan.zhihu.com/p/392104512</a:t>
            </a:r>
            <a:endParaRPr sz="24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400"/>
              <a:t>癌症常说的DFS/OS/PFS/MST/五年生存率，都是什么意思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https://baijiahao.baidu.com/s?id=1674224795452928109&amp;wfr=spider&amp;for=pc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参考教程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1235055" cy="5825490"/>
          </a:xfrm>
        </p:spPr>
        <p:txBody>
          <a:bodyPr>
            <a:normAutofit/>
          </a:bodyPr>
          <a:p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R学习 / 生存分析</a:t>
            </a:r>
            <a:endParaRPr lang="zh-CN" altLang="en-US"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https://blog.csdn.net/weixin_43131393/article/details/122423452</a:t>
            </a:r>
            <a:endParaRPr lang="zh-CN" altLang="en-US" sz="240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生存分析入门和R分析</a:t>
            </a:r>
            <a:endParaRPr sz="24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https://www.jianshu.com/p/1f542458b5af</a:t>
            </a:r>
            <a:endParaRPr lang="zh-CN" altLang="en-US" sz="240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Cox比例风险模型</a:t>
            </a:r>
            <a:endParaRPr lang="zh-CN" altLang="en-US"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https://www.jianshu.com/p/3f53255f8b60</a:t>
            </a:r>
            <a:endParaRPr lang="zh-CN" altLang="en-US" sz="240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Kaplan-Meier生存曲线估计</a:t>
            </a:r>
            <a:endParaRPr lang="zh-CN" altLang="en-US"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https://blog.csdn.net/weixin_44192389/article/details/125037453</a:t>
            </a:r>
            <a:endParaRPr lang="zh-CN" altLang="en-US"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143635" y="2319020"/>
            <a:ext cx="10204450" cy="1928495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 </a:t>
            </a:r>
            <a:r>
              <a:rPr lang="en-US" altLang="zh-CN" sz="4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end</a:t>
            </a:r>
            <a:endParaRPr lang="en-US" altLang="zh-CN" sz="48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>
                <a:latin typeface="微软雅黑" panose="020B0503020204020204" charset="-122"/>
                <a:cs typeface="微软雅黑" panose="020B0503020204020204" charset="-122"/>
              </a:rPr>
              <a:t>生存分析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62033"/>
            <a:ext cx="10852237" cy="5388907"/>
          </a:xfrm>
        </p:spPr>
        <p:txBody>
          <a:bodyPr>
            <a:normAutofit/>
          </a:bodyPr>
          <a:p>
            <a:pPr marL="0" indent="0">
              <a:buNone/>
            </a:pPr>
            <a:r>
              <a:rPr sz="24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生存分析</a:t>
            </a:r>
            <a:r>
              <a:rPr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survival analysis</a:t>
            </a:r>
            <a:r>
              <a:rPr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是将</a:t>
            </a:r>
            <a:r>
              <a:rPr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事件的结果（终点事件）和出现这一结果所经历的时间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结合起来分析的一种统计分析方法。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在医学研究中，生存分析是一类非常重要的统计方法，它主要的目的是对</a:t>
            </a:r>
            <a:r>
              <a:rPr sz="2400" b="1">
                <a:latin typeface="微软雅黑" panose="020B0503020204020204" charset="-122"/>
                <a:cs typeface="微软雅黑" panose="020B0503020204020204" charset="-122"/>
              </a:rPr>
              <a:t>生存率和时间</a:t>
            </a: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进行建模，计算患者在特定时间段内</a:t>
            </a:r>
            <a:r>
              <a:rPr sz="2400" b="1">
                <a:latin typeface="微软雅黑" panose="020B0503020204020204" charset="-122"/>
                <a:cs typeface="微软雅黑" panose="020B0503020204020204" charset="-122"/>
              </a:rPr>
              <a:t>生存的概率</a:t>
            </a: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，主要用于</a:t>
            </a:r>
            <a:r>
              <a:rPr sz="2400" b="1">
                <a:latin typeface="微软雅黑" panose="020B0503020204020204" charset="-122"/>
                <a:cs typeface="微软雅黑" panose="020B0503020204020204" charset="-122"/>
              </a:rPr>
              <a:t>评估治疗的效果和疾病的危险程度</a:t>
            </a: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其主要特点就是</a:t>
            </a:r>
            <a:r>
              <a:rPr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考虑了每个观测出现某一结局的时间长短。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9480" y="3674110"/>
            <a:ext cx="3967480" cy="3001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基本概念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1099800" cy="5388610"/>
          </a:xfrm>
        </p:spPr>
        <p:txBody>
          <a:bodyPr>
            <a:normAutofit lnSpcReduction="10000"/>
          </a:bodyPr>
          <a:p>
            <a:r>
              <a:rPr lang="zh-CN" altLang="en-US" sz="2400" b="1"/>
              <a:t>生存时间（Survival time）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000"/>
              <a:t>生存时间：一般指从起始事件到终止事件所经历的时间，例如患某疾病的患者从发病到死亡的时间。</a:t>
            </a:r>
            <a:endParaRPr lang="zh-CN" altLang="en-US" sz="2000"/>
          </a:p>
          <a:p>
            <a:r>
              <a:rPr sz="2400" b="1">
                <a:sym typeface="+mn-ea"/>
              </a:rPr>
              <a:t>生存事件（Survival</a:t>
            </a:r>
            <a:r>
              <a:rPr lang="en-US" altLang="zh-CN" sz="2400" b="1">
                <a:sym typeface="+mn-ea"/>
              </a:rPr>
              <a:t> </a:t>
            </a:r>
            <a:r>
              <a:rPr sz="2400" b="1">
                <a:sym typeface="+mn-ea"/>
              </a:rPr>
              <a:t>event）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000">
                <a:latin typeface="微软雅黑" panose="020B0503020204020204" charset="-122"/>
              </a:rPr>
              <a:t>生存事件（失效事件、起始事件）</a:t>
            </a:r>
            <a:r>
              <a:rPr sz="2000">
                <a:latin typeface="微软雅黑" panose="020B0503020204020204" charset="-122"/>
                <a:sym typeface="+mn-ea"/>
              </a:rPr>
              <a:t>：</a:t>
            </a:r>
            <a:r>
              <a:rPr lang="zh-CN" altLang="en-US" sz="2000">
                <a:latin typeface="微软雅黑" panose="020B0503020204020204" charset="-122"/>
              </a:rPr>
              <a:t>失效事件一般指死亡事件或终点事件。起始事件是反映生存时间起始特征的事件，如疾病的确诊、治疗开始等。</a:t>
            </a:r>
            <a:endParaRPr lang="zh-CN" altLang="en-US" sz="1800"/>
          </a:p>
          <a:p>
            <a:r>
              <a:rPr lang="zh-CN" altLang="en-US" sz="2400" b="1"/>
              <a:t>截尾（Censoring）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000"/>
              <a:t>指在随访过程中，由于某种原因未能观察到患者的明确结局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（终点事件），可能是失访、退出或终止等，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其生存时间一般以“+”表示。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2662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2140" y="3544570"/>
            <a:ext cx="3537585" cy="30689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死亡概率（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probability of death</a:t>
            </a:r>
            <a:r>
              <a:rPr sz="24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）：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表示某单位时段开始存活的个体，在该时段内死亡的可能性；如年死亡概率。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sz="24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生存概率（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probability of survival</a:t>
            </a:r>
            <a:r>
              <a:rPr sz="24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）：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单位时段开始 时存活的个体，到该时段结束时仍然存活的可能性。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基本概念</a:t>
            </a: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8110" y="2252980"/>
            <a:ext cx="4335780" cy="7848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40" y="4918710"/>
            <a:ext cx="5303520" cy="754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>
            <a:normAutofit/>
          </a:bodyPr>
          <a:p>
            <a:r>
              <a:rPr sz="24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生存率（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survival rate</a:t>
            </a:r>
            <a:r>
              <a:rPr sz="24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： 起始存活的个体经历 </a:t>
            </a:r>
            <a:r>
              <a:rPr lang="en-US" altLang="zh-CN" sz="2400" i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t</a:t>
            </a:r>
            <a:r>
              <a:rPr lang="en-US" altLang="zh-CN" sz="2400" i="1" baseline="-250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k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个单位时间段后仍存活的可能性。生存率又称为</a:t>
            </a:r>
            <a:r>
              <a:rPr sz="24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累积生存概率（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cumulative probability of survival )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，它是随着时间的变化而变化着的。</a:t>
            </a:r>
            <a:endParaRPr sz="24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sz="2400">
                <a:latin typeface="微软雅黑" panose="020B0503020204020204" charset="-122"/>
                <a:sym typeface="+mn-ea"/>
              </a:rPr>
              <a:t>若资料中无删失数据时：</a:t>
            </a:r>
            <a:endParaRPr sz="2400">
              <a:latin typeface="微软雅黑" panose="020B0503020204020204" charset="-122"/>
              <a:sym typeface="+mn-ea"/>
            </a:endParaRPr>
          </a:p>
          <a:p>
            <a:endParaRPr sz="2400">
              <a:latin typeface="微软雅黑" panose="020B0503020204020204" charset="-122"/>
              <a:sym typeface="+mn-ea"/>
            </a:endParaRPr>
          </a:p>
          <a:p>
            <a:endParaRPr sz="2400">
              <a:latin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sz="2400">
                <a:latin typeface="微软雅黑" panose="020B0503020204020204" charset="-122"/>
                <a:sym typeface="+mn-ea"/>
              </a:rPr>
              <a:t>若资料中有删失数据，则须分段计算生存概率，再应用概率乘法定理将</a:t>
            </a:r>
            <a:r>
              <a:rPr sz="2400" b="1">
                <a:latin typeface="微软雅黑" panose="020B0503020204020204" charset="-122"/>
                <a:sym typeface="+mn-ea"/>
              </a:rPr>
              <a:t>分时段的生存概率相乘</a:t>
            </a:r>
            <a:r>
              <a:rPr sz="2400">
                <a:latin typeface="微软雅黑" panose="020B0503020204020204" charset="-122"/>
                <a:sym typeface="+mn-ea"/>
              </a:rPr>
              <a:t>得到</a:t>
            </a:r>
            <a:r>
              <a:rPr sz="2400" b="1">
                <a:latin typeface="微软雅黑" panose="020B0503020204020204" charset="-122"/>
                <a:sym typeface="+mn-ea"/>
              </a:rPr>
              <a:t>生存率</a:t>
            </a:r>
            <a:r>
              <a:rPr sz="2400">
                <a:latin typeface="微软雅黑" panose="020B0503020204020204" charset="-122"/>
                <a:sym typeface="+mn-ea"/>
              </a:rPr>
              <a:t>：</a:t>
            </a:r>
            <a:endParaRPr sz="2400">
              <a:latin typeface="微软雅黑" panose="020B0503020204020204" charset="-122"/>
              <a:sym typeface="+mn-ea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20000"/>
              </a:lnSpc>
              <a:spcBef>
                <a:spcPct val="20000"/>
              </a:spcBef>
              <a:buNone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基本概念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80" y="3341370"/>
            <a:ext cx="4754880" cy="830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32270" y="3526790"/>
            <a:ext cx="4577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20000"/>
              </a:lnSpc>
              <a:spcBef>
                <a:spcPct val="20000"/>
              </a:spcBef>
              <a:buNone/>
            </a:pPr>
            <a:r>
              <a:rPr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（观察对象其生存时间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T</a:t>
            </a:r>
            <a:r>
              <a:rPr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大于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t</a:t>
            </a:r>
            <a:r>
              <a:rPr lang="en-US" altLang="zh-CN" sz="2000" baseline="-25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k</a:t>
            </a:r>
            <a:r>
              <a:rPr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的概率）</a:t>
            </a:r>
            <a:endParaRPr lang="zh-CN" altLang="en-US" sz="20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5751195"/>
            <a:ext cx="5897880" cy="5105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51370" y="5751195"/>
            <a:ext cx="3738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lnSpc>
                <a:spcPct val="120000"/>
              </a:lnSpc>
              <a:spcBef>
                <a:spcPct val="20000"/>
              </a:spcBef>
              <a:buNone/>
            </a:pPr>
            <a:r>
              <a:rPr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故生存率</a:t>
            </a:r>
            <a:r>
              <a:rPr 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又称累积生存概率</a:t>
            </a:r>
            <a:r>
              <a:rPr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0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3709"/>
            <a:ext cx="10852237" cy="441964"/>
          </a:xfrm>
        </p:spPr>
        <p:txBody>
          <a:bodyPr>
            <a:noAutofit/>
          </a:bodyPr>
          <a:p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生存概率</a:t>
            </a: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VS </a:t>
            </a:r>
            <a:r>
              <a:rPr sz="3200">
                <a:latin typeface="微软雅黑" panose="020B0503020204020204" charset="-122"/>
                <a:cs typeface="微软雅黑" panose="020B0503020204020204" charset="-122"/>
                <a:sym typeface="+mn-ea"/>
              </a:rPr>
              <a:t>生存率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008000"/>
              </a:buClr>
              <a:buSzPct val="90000"/>
              <a:buFont typeface="Wingdings" panose="05000000000000000000" charset="0"/>
              <a:buChar char="u"/>
            </a:pPr>
            <a:endParaRPr sz="2400" b="1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008000"/>
              </a:buClr>
              <a:buSzPct val="90000"/>
              <a:buFont typeface="Wingdings" panose="05000000000000000000" charset="0"/>
              <a:buChar char="u"/>
            </a:pPr>
            <a:r>
              <a:rPr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生存概率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是针对单位时间而言的。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008000"/>
              </a:buClr>
              <a:buSzPct val="90000"/>
              <a:buFont typeface="Wingdings" panose="05000000000000000000" charset="0"/>
              <a:buChar char="u"/>
            </a:pPr>
            <a:r>
              <a:rPr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生存率</a:t>
            </a:r>
            <a:r>
              <a:rPr sz="2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是针对某个较长时段的，是生存概率的累计结果。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buNone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101" name="Picture 13" descr="tu 19-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81200" y="3408680"/>
            <a:ext cx="8557895" cy="2542540"/>
          </a:xfrm>
          <a:prstGeom prst="rect">
            <a:avLst/>
          </a:prstGeom>
          <a:noFill/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举例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20000"/>
              </a:lnSpc>
              <a:spcBef>
                <a:spcPct val="15000"/>
              </a:spcBef>
              <a:buNone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手术治疗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50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例肺癌病人，术后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年的死亡数分别为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例，无截尾数据。试求各年的生存概率和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年生存率。</a:t>
            </a:r>
            <a:endParaRPr sz="2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buNone/>
            </a:pPr>
            <a:r>
              <a:rPr sz="28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解：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28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sz="28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）各年生存概率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buNone/>
            </a:pPr>
            <a:r>
              <a:rPr sz="2800" i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  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 baseline="-250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= ( 50–10 )/50  =0.80     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  p</a:t>
            </a:r>
            <a:r>
              <a:rPr lang="en-US" altLang="zh-CN" sz="2800" baseline="-250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 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= ( 40–10 )/40  =0.75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  p</a:t>
            </a:r>
            <a:r>
              <a:rPr lang="en-US" altLang="zh-CN" sz="2800" baseline="-250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 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= ( 30–10 )/30  =0.67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zh-CN" sz="28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28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sz="28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sz="2800" b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年生存率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buNone/>
            </a:pPr>
            <a:r>
              <a:rPr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S(3)=P(T≥3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=(50–30)/50= 0.4 =</a:t>
            </a:r>
            <a:r>
              <a:rPr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 baseline="-250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× p</a:t>
            </a:r>
            <a:r>
              <a:rPr lang="en-US" altLang="zh-CN" sz="2800" baseline="-250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× p</a:t>
            </a:r>
            <a:r>
              <a:rPr lang="en-US" altLang="zh-CN" sz="2800" baseline="-250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endParaRPr lang="en-US" altLang="zh-CN" sz="2800" baseline="-250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20000"/>
              </a:lnSpc>
              <a:spcBef>
                <a:spcPct val="15000"/>
              </a:spcBef>
              <a:buNone/>
            </a:pPr>
            <a:endParaRPr lang="en-US" altLang="zh-CN" sz="2800" baseline="-250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9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9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9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5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9、22、23、24、25、26、29、34、39、42、4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9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06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15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2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3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9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9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5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9、22、23、24、25、26、29、34、39、42、43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活动策划方案"/>
  <p:tag name="KSO_WM_TEMPLATE_CATEGORY" val="custom"/>
  <p:tag name="KSO_WM_TEMPLATE_INDEX" val="20204359"/>
  <p:tag name="KSO_WM_UNIT_ID" val="custom20204359_1*a*1"/>
  <p:tag name="KSO_WM_UNIT_ISNUMDGMTITLE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3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59"/>
  <p:tag name="KSO_WM_SLIDE_ID" val="custom20204359_1"/>
  <p:tag name="KSO_WM_TEMPLATE_MASTER_THUMB_INDEX" val="12"/>
  <p:tag name="KSO_WM_TEMPLATE_THUMBS_INDEX" val="1、4、7、9、12、15、19、22、23、24、25、26、29、34、39、42、43"/>
  <p:tag name="KSO_WM_SPECIAL_SOURCE" val="bdnull"/>
</p:tagLst>
</file>

<file path=ppt/tags/tag351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a"/>
  <p:tag name="KSO_WM_UNIT_INDEX" val="1"/>
  <p:tag name="KSO_WM_UNIT_PRESET_TEXT" val="PART 01"/>
  <p:tag name="KSO_WM_TEMPLATE_CATEGORY" val="custom"/>
  <p:tag name="KSO_WM_TEMPLATE_INDEX" val="20204359"/>
  <p:tag name="KSO_WM_UNIT_ID" val="custom20204359_7*a*1"/>
  <p:tag name="KSO_WM_UNIT_ISNUMDGMTITLE" val="0"/>
</p:tagLst>
</file>

<file path=ppt/tags/tag353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"/>
  <p:tag name="KSO_WM_SLIDE_LAYOUT_CNT" val="1"/>
  <p:tag name="KSO_WM_TEMPLATE_MASTER_TYPE" val="1"/>
  <p:tag name="KSO_WM_TEMPLATE_COLOR_TYPE" val="1"/>
  <p:tag name="KSO_WM_TEMPLATE_CATEGORY" val="custom"/>
  <p:tag name="KSO_WM_TEMPLATE_INDEX" val="20204359"/>
  <p:tag name="KSO_WM_SLIDE_ID" val="custom20204359_7"/>
  <p:tag name="KSO_WM_SPECIAL_SOURCE" val="bdnull"/>
</p:tagLst>
</file>

<file path=ppt/tags/tag354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55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56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5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58.xml><?xml version="1.0" encoding="utf-8"?>
<p:tagLst xmlns:p="http://schemas.openxmlformats.org/presentationml/2006/main">
  <p:tag name="KSO_WM_UNIT_PLACING_PICTURE_USER_VIEWPORT" val="{&quot;height&quot;:4277.500787401575,&quot;width&quot;:14400}"/>
</p:tagLst>
</file>

<file path=ppt/tags/tag359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a"/>
  <p:tag name="KSO_WM_UNIT_INDEX" val="1"/>
  <p:tag name="KSO_WM_UNIT_PRESET_TEXT" val="PART 01"/>
  <p:tag name="KSO_WM_TEMPLATE_CATEGORY" val="custom"/>
  <p:tag name="KSO_WM_TEMPLATE_INDEX" val="20204359"/>
  <p:tag name="KSO_WM_UNIT_ID" val="custom20204359_7*a*1"/>
  <p:tag name="KSO_WM_UNIT_ISNUMDGMTITLE" val="0"/>
</p:tagLst>
</file>

<file path=ppt/tags/tag362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"/>
  <p:tag name="KSO_WM_SLIDE_LAYOUT_CNT" val="1"/>
  <p:tag name="KSO_WM_TEMPLATE_MASTER_TYPE" val="1"/>
  <p:tag name="KSO_WM_TEMPLATE_COLOR_TYPE" val="1"/>
  <p:tag name="KSO_WM_TEMPLATE_CATEGORY" val="custom"/>
  <p:tag name="KSO_WM_TEMPLATE_INDEX" val="20204359"/>
  <p:tag name="KSO_WM_SLIDE_ID" val="custom20204359_7"/>
  <p:tag name="KSO_WM_SPECIAL_SOURCE" val="bdnull"/>
</p:tagLst>
</file>

<file path=ppt/tags/tag363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64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65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66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6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68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69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71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72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73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a"/>
  <p:tag name="KSO_WM_UNIT_INDEX" val="1"/>
  <p:tag name="KSO_WM_UNIT_PRESET_TEXT" val="PART 01"/>
  <p:tag name="KSO_WM_TEMPLATE_CATEGORY" val="custom"/>
  <p:tag name="KSO_WM_TEMPLATE_INDEX" val="20204359"/>
  <p:tag name="KSO_WM_UNIT_ID" val="custom20204359_7*a*1"/>
  <p:tag name="KSO_WM_UNIT_ISNUMDGMTITLE" val="0"/>
</p:tagLst>
</file>

<file path=ppt/tags/tag375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"/>
  <p:tag name="KSO_WM_SLIDE_LAYOUT_CNT" val="1"/>
  <p:tag name="KSO_WM_TEMPLATE_MASTER_TYPE" val="1"/>
  <p:tag name="KSO_WM_TEMPLATE_COLOR_TYPE" val="1"/>
  <p:tag name="KSO_WM_TEMPLATE_CATEGORY" val="custom"/>
  <p:tag name="KSO_WM_TEMPLATE_INDEX" val="20204359"/>
  <p:tag name="KSO_WM_SLIDE_ID" val="custom20204359_7"/>
  <p:tag name="KSO_WM_SPECIAL_SOURCE" val="bdnull"/>
</p:tagLst>
</file>

<file path=ppt/tags/tag376.xml><?xml version="1.0" encoding="utf-8"?>
<p:tagLst xmlns:p="http://schemas.openxmlformats.org/presentationml/2006/main">
  <p:tag name="KSO_WM_UNIT_PLACING_PICTURE_USER_VIEWPORT" val="{&quot;height&quot;:5844,&quot;width&quot;:13128}"/>
</p:tagLst>
</file>

<file path=ppt/tags/tag37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78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79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81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82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83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a"/>
  <p:tag name="KSO_WM_UNIT_INDEX" val="1"/>
  <p:tag name="KSO_WM_UNIT_PRESET_TEXT" val="PART 01"/>
  <p:tag name="KSO_WM_TEMPLATE_CATEGORY" val="custom"/>
  <p:tag name="KSO_WM_TEMPLATE_INDEX" val="20204359"/>
  <p:tag name="KSO_WM_UNIT_ID" val="custom20204359_7*a*1"/>
  <p:tag name="KSO_WM_UNIT_ISNUMDGMTITLE" val="0"/>
</p:tagLst>
</file>

<file path=ppt/tags/tag385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"/>
  <p:tag name="KSO_WM_SLIDE_LAYOUT_CNT" val="1"/>
  <p:tag name="KSO_WM_TEMPLATE_MASTER_TYPE" val="1"/>
  <p:tag name="KSO_WM_TEMPLATE_COLOR_TYPE" val="1"/>
  <p:tag name="KSO_WM_TEMPLATE_CATEGORY" val="custom"/>
  <p:tag name="KSO_WM_TEMPLATE_INDEX" val="20204359"/>
  <p:tag name="KSO_WM_SLIDE_ID" val="custom20204359_7"/>
  <p:tag name="KSO_WM_SPECIAL_SOURCE" val="bdnull"/>
</p:tagLst>
</file>

<file path=ppt/tags/tag386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8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88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a"/>
  <p:tag name="KSO_WM_UNIT_INDEX" val="1"/>
  <p:tag name="KSO_WM_UNIT_PRESET_TEXT" val="PART 01"/>
  <p:tag name="KSO_WM_TEMPLATE_CATEGORY" val="custom"/>
  <p:tag name="KSO_WM_TEMPLATE_INDEX" val="20204359"/>
  <p:tag name="KSO_WM_UNIT_ID" val="custom20204359_7*a*1"/>
  <p:tag name="KSO_WM_UNIT_ISNUMDGMTITLE" val="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"/>
  <p:tag name="KSO_WM_SLIDE_LAYOUT_CNT" val="1"/>
  <p:tag name="KSO_WM_TEMPLATE_MASTER_TYPE" val="1"/>
  <p:tag name="KSO_WM_TEMPLATE_COLOR_TYPE" val="1"/>
  <p:tag name="KSO_WM_TEMPLATE_CATEGORY" val="custom"/>
  <p:tag name="KSO_WM_TEMPLATE_INDEX" val="20204359"/>
  <p:tag name="KSO_WM_SLIDE_ID" val="custom20204359_7"/>
  <p:tag name="KSO_WM_SPECIAL_SOURCE" val="bdnull"/>
</p:tagLst>
</file>

<file path=ppt/tags/tag391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92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93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94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9"/>
  <p:tag name="KSO_WM_SPECIAL_SOURCE" val="bdnull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a"/>
  <p:tag name="KSO_WM_UNIT_INDEX" val="1"/>
  <p:tag name="KSO_WM_UNIT_PRESET_TEXT" val="PART 01"/>
  <p:tag name="KSO_WM_TEMPLATE_CATEGORY" val="custom"/>
  <p:tag name="KSO_WM_TEMPLATE_INDEX" val="20204359"/>
  <p:tag name="KSO_WM_UNIT_ID" val="custom20204359_7*a*1"/>
  <p:tag name="KSO_WM_UNIT_ISNUMDGMTITLE" val="0"/>
</p:tagLst>
</file>

<file path=ppt/tags/tag396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"/>
  <p:tag name="KSO_WM_SLIDE_LAYOUT_CNT" val="1"/>
  <p:tag name="KSO_WM_TEMPLATE_MASTER_TYPE" val="1"/>
  <p:tag name="KSO_WM_TEMPLATE_COLOR_TYPE" val="1"/>
  <p:tag name="KSO_WM_TEMPLATE_CATEGORY" val="custom"/>
  <p:tag name="KSO_WM_TEMPLATE_INDEX" val="20204359"/>
  <p:tag name="KSO_WM_SLIDE_ID" val="custom20204359_7"/>
  <p:tag name="KSO_WM_SPECIAL_SOURCE" val="bdnull"/>
</p:tagLst>
</file>

<file path=ppt/tags/tag397.xml><?xml version="1.0" encoding="utf-8"?>
<p:tagLst xmlns:p="http://schemas.openxmlformats.org/presentationml/2006/main">
  <p:tag name="KSO_DOCER_TEMPLATE_OPEN_ONCE_MARK" val="1"/>
  <p:tag name="COMMONDATA" val="eyJoZGlkIjoiMTAxMzk4OWViZTRiODU1OWRkODE2YzdlNjYyNDUxYzQifQ=="/>
  <p:tag name="KSO_WPP_MARK_KEY" val="65294068-e56e-44cb-8376-eeed5a760b8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COMBINE_RELATE_SLIDE_ID" val="custom925310_1"/>
  <p:tag name="KSO_WM_TEMPLATE_CATEGORY" val="custom"/>
  <p:tag name="KSO_WM_TEMPLATE_INDEX" val="20196579"/>
  <p:tag name="KSO_WM_TEMPLATE_SUBCATEGORY" val="0"/>
  <p:tag name="KSO_WM_TEMPLATE_THUMBS_INDEX" val="1"/>
</p:tagLst>
</file>

<file path=ppt/tags/tag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rgbClr val="000000"/>
      </a:dk1>
      <a:lt1>
        <a:srgbClr val="FFFFFF"/>
      </a:lt1>
      <a:dk2>
        <a:srgbClr val="364048"/>
      </a:dk2>
      <a:lt2>
        <a:srgbClr val="8F7046"/>
      </a:lt2>
      <a:accent1>
        <a:srgbClr val="8F7046"/>
      </a:accent1>
      <a:accent2>
        <a:srgbClr val="C8AF92"/>
      </a:accent2>
      <a:accent3>
        <a:srgbClr val="C6BCB2"/>
      </a:accent3>
      <a:accent4>
        <a:srgbClr val="D7C9BC"/>
      </a:accent4>
      <a:accent5>
        <a:srgbClr val="364148"/>
      </a:accent5>
      <a:accent6>
        <a:srgbClr val="907046"/>
      </a:accent6>
      <a:hlink>
        <a:srgbClr val="D7C9BC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50">
      <a:dk1>
        <a:srgbClr val="000000"/>
      </a:dk1>
      <a:lt1>
        <a:srgbClr val="FFFFFF"/>
      </a:lt1>
      <a:dk2>
        <a:srgbClr val="EAF1F6"/>
      </a:dk2>
      <a:lt2>
        <a:srgbClr val="FFFFFF"/>
      </a:lt2>
      <a:accent1>
        <a:srgbClr val="476BAB"/>
      </a:accent1>
      <a:accent2>
        <a:srgbClr val="267793"/>
      </a:accent2>
      <a:accent3>
        <a:srgbClr val="2E7861"/>
      </a:accent3>
      <a:accent4>
        <a:srgbClr val="53703E"/>
      </a:accent4>
      <a:accent5>
        <a:srgbClr val="866134"/>
      </a:accent5>
      <a:accent6>
        <a:srgbClr val="AB5345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50">
      <a:dk1>
        <a:srgbClr val="000000"/>
      </a:dk1>
      <a:lt1>
        <a:srgbClr val="FFFFFF"/>
      </a:lt1>
      <a:dk2>
        <a:srgbClr val="EAF1F6"/>
      </a:dk2>
      <a:lt2>
        <a:srgbClr val="FFFFFF"/>
      </a:lt2>
      <a:accent1>
        <a:srgbClr val="476BAB"/>
      </a:accent1>
      <a:accent2>
        <a:srgbClr val="267793"/>
      </a:accent2>
      <a:accent3>
        <a:srgbClr val="2E7861"/>
      </a:accent3>
      <a:accent4>
        <a:srgbClr val="53703E"/>
      </a:accent4>
      <a:accent5>
        <a:srgbClr val="866134"/>
      </a:accent5>
      <a:accent6>
        <a:srgbClr val="AB5345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5398</Words>
  <Application>WPS 演示</Application>
  <PresentationFormat>宽屏</PresentationFormat>
  <Paragraphs>280</Paragraphs>
  <Slides>39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Arial Unicode MS</vt:lpstr>
      <vt:lpstr>Calibri</vt:lpstr>
      <vt:lpstr>Times New Roman</vt:lpstr>
      <vt:lpstr>Cambria Math</vt:lpstr>
      <vt:lpstr>Bahnschrift</vt:lpstr>
      <vt:lpstr>Office 主题​​</vt:lpstr>
      <vt:lpstr>2_Office 主题​​</vt:lpstr>
      <vt:lpstr>1_Office 主题​​</vt:lpstr>
      <vt:lpstr>R语言教程(五)</vt:lpstr>
      <vt:lpstr>目录</vt:lpstr>
      <vt:lpstr>一、生存分析的基本概念</vt:lpstr>
      <vt:lpstr>生存分析</vt:lpstr>
      <vt:lpstr>基本概念</vt:lpstr>
      <vt:lpstr>基本概念</vt:lpstr>
      <vt:lpstr>基本概念</vt:lpstr>
      <vt:lpstr>生存概率 VS 生存率</vt:lpstr>
      <vt:lpstr>举例</vt:lpstr>
      <vt:lpstr>二、生存分析主要研究内容</vt:lpstr>
      <vt:lpstr>主要研究内容</vt:lpstr>
      <vt:lpstr>Kaplan-Meier法（乘积极限法）</vt:lpstr>
      <vt:lpstr>Kaplan-Meier法（乘积极限法）</vt:lpstr>
      <vt:lpstr>Kaplan-Meier法（乘积极限法）</vt:lpstr>
      <vt:lpstr>举例：Kaplan-Meier法（乘积极限法）</vt:lpstr>
      <vt:lpstr>log-rank检验</vt:lpstr>
      <vt:lpstr>举例：log-rank检验</vt:lpstr>
      <vt:lpstr>cox比例风险回归模型</vt:lpstr>
      <vt:lpstr>cox比例风险回归模型</vt:lpstr>
      <vt:lpstr>cox比例风险回归模型</vt:lpstr>
      <vt:lpstr>举例：cox比例风险回归</vt:lpstr>
      <vt:lpstr>三、利用R进行生存分析</vt:lpstr>
      <vt:lpstr>利用R进行生存分析</vt:lpstr>
      <vt:lpstr>利用R进行生存分析</vt:lpstr>
      <vt:lpstr>多因素生存分析</vt:lpstr>
      <vt:lpstr>log-rank检验</vt:lpstr>
      <vt:lpstr>cox风险回归分析</vt:lpstr>
      <vt:lpstr>cox风险回归分析（单因素）</vt:lpstr>
      <vt:lpstr>cox风险回归分析（多因素）</vt:lpstr>
      <vt:lpstr>五、复现SCI论文中的生存分析</vt:lpstr>
      <vt:lpstr>复现SCI论文中的生存分析</vt:lpstr>
      <vt:lpstr>复现SCI论文中的生存分析</vt:lpstr>
      <vt:lpstr>复现SCI论文中的生存分析</vt:lpstr>
      <vt:lpstr>四、TCGA数据生存分析</vt:lpstr>
      <vt:lpstr>PowerPoint 演示文稿</vt:lpstr>
      <vt:lpstr>TCGA数据生存分析</vt:lpstr>
      <vt:lpstr>PowerPoint 演示文稿</vt:lpstr>
      <vt:lpstr>参考教程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＇Pledge</cp:lastModifiedBy>
  <cp:revision>532</cp:revision>
  <dcterms:created xsi:type="dcterms:W3CDTF">2019-06-19T02:08:00Z</dcterms:created>
  <dcterms:modified xsi:type="dcterms:W3CDTF">2022-07-02T09:27:40Z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C3D134EBB6794B7DAC1E000C4F6C2097</vt:lpwstr>
  </property>
</Properties>
</file>