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4"/>
    <p:sldId id="26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9"/>
    <a:srgbClr val="8DB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磁盘 3"/>
          <p:cNvSpPr/>
          <p:nvPr/>
        </p:nvSpPr>
        <p:spPr>
          <a:xfrm>
            <a:off x="1596390" y="1304290"/>
            <a:ext cx="1165225" cy="122745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65580" y="915035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应用程序服务端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01875" y="1860550"/>
            <a:ext cx="970280" cy="306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MySQL </a:t>
            </a:r>
            <a:r>
              <a:rPr lang="zh-CN" altLang="en-US" sz="1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驱动</a:t>
            </a:r>
            <a:endParaRPr lang="zh-CN" altLang="en-US" sz="10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79520" y="789940"/>
            <a:ext cx="6971030" cy="5526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66535" y="789940"/>
            <a:ext cx="1397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MySQL 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67175" y="1096645"/>
            <a:ext cx="6395720" cy="5008880"/>
            <a:chOff x="6405" y="1727"/>
            <a:chExt cx="10072" cy="7888"/>
          </a:xfrm>
        </p:grpSpPr>
        <p:grpSp>
          <p:nvGrpSpPr>
            <p:cNvPr id="15" name="组合 14"/>
            <p:cNvGrpSpPr/>
            <p:nvPr/>
          </p:nvGrpSpPr>
          <p:grpSpPr>
            <a:xfrm>
              <a:off x="6405" y="1727"/>
              <a:ext cx="10073" cy="7888"/>
              <a:chOff x="6401" y="1810"/>
              <a:chExt cx="10073" cy="78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401" y="1810"/>
                <a:ext cx="5037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8499" y="1810"/>
              <a:ext cx="8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537" y="1810"/>
              <a:ext cx="8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864475" y="1668145"/>
            <a:ext cx="1666240" cy="499110"/>
            <a:chOff x="13126" y="2915"/>
            <a:chExt cx="2624" cy="786"/>
          </a:xfrm>
        </p:grpSpPr>
        <p:sp>
          <p:nvSpPr>
            <p:cNvPr id="16" name="流程图: 磁盘 15"/>
            <p:cNvSpPr/>
            <p:nvPr/>
          </p:nvSpPr>
          <p:spPr>
            <a:xfrm>
              <a:off x="13126" y="2915"/>
              <a:ext cx="1090" cy="786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216" y="3066"/>
              <a:ext cx="153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binlog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222750" y="3994785"/>
            <a:ext cx="6083935" cy="195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 rot="0">
            <a:off x="7849870" y="4262755"/>
            <a:ext cx="1826895" cy="368300"/>
            <a:chOff x="13163" y="3018"/>
            <a:chExt cx="2877" cy="580"/>
          </a:xfrm>
        </p:grpSpPr>
        <p:sp>
          <p:nvSpPr>
            <p:cNvPr id="20" name="流程图: 磁盘 19"/>
            <p:cNvSpPr/>
            <p:nvPr/>
          </p:nvSpPr>
          <p:spPr>
            <a:xfrm>
              <a:off x="13163" y="3018"/>
              <a:ext cx="1090" cy="58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253" y="3066"/>
              <a:ext cx="178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redo 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7849870" y="4728845"/>
            <a:ext cx="1863090" cy="357505"/>
            <a:chOff x="13163" y="3026"/>
            <a:chExt cx="2934" cy="563"/>
          </a:xfrm>
        </p:grpSpPr>
        <p:sp>
          <p:nvSpPr>
            <p:cNvPr id="23" name="流程图: 磁盘 22"/>
            <p:cNvSpPr/>
            <p:nvPr/>
          </p:nvSpPr>
          <p:spPr>
            <a:xfrm>
              <a:off x="13163" y="3026"/>
              <a:ext cx="1090" cy="563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253" y="3066"/>
              <a:ext cx="184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undo 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0">
            <a:off x="7849870" y="5184140"/>
            <a:ext cx="1433830" cy="499745"/>
            <a:chOff x="13163" y="2927"/>
            <a:chExt cx="2258" cy="787"/>
          </a:xfrm>
        </p:grpSpPr>
        <p:sp>
          <p:nvSpPr>
            <p:cNvPr id="26" name="流程图: 磁盘 25"/>
            <p:cNvSpPr/>
            <p:nvPr/>
          </p:nvSpPr>
          <p:spPr>
            <a:xfrm>
              <a:off x="13163" y="2927"/>
              <a:ext cx="1090" cy="787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253" y="3066"/>
              <a:ext cx="11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223385" y="1456055"/>
            <a:ext cx="2911475" cy="238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223385" y="3994785"/>
            <a:ext cx="15665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InnoDB 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存储引擎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23385" y="1457325"/>
            <a:ext cx="1591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MySQL Server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层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181600" y="1860550"/>
            <a:ext cx="970280" cy="306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查询缓存</a:t>
            </a:r>
            <a:endParaRPr lang="zh-CN" altLang="en-US" sz="10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180965" y="2342515"/>
            <a:ext cx="970280" cy="306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分析器</a:t>
            </a:r>
            <a:endParaRPr lang="zh-CN" altLang="en-US" sz="10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180965" y="2824480"/>
            <a:ext cx="970280" cy="306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优化器</a:t>
            </a:r>
            <a:endParaRPr lang="zh-CN" altLang="en-US" sz="10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180965" y="3306445"/>
            <a:ext cx="970280" cy="306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执行器</a:t>
            </a:r>
            <a:endParaRPr lang="zh-CN" altLang="en-US" sz="10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9" name="直接箭头连接符 38"/>
          <p:cNvCxnSpPr>
            <a:stCxn id="7" idx="3"/>
            <a:endCxn id="43" idx="1"/>
          </p:cNvCxnSpPr>
          <p:nvPr/>
        </p:nvCxnSpPr>
        <p:spPr>
          <a:xfrm>
            <a:off x="3272155" y="2014220"/>
            <a:ext cx="4368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5" idx="2"/>
            <a:endCxn id="36" idx="0"/>
          </p:cNvCxnSpPr>
          <p:nvPr/>
        </p:nvCxnSpPr>
        <p:spPr>
          <a:xfrm flipH="1">
            <a:off x="5666105" y="2167255"/>
            <a:ext cx="635" cy="175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6" idx="2"/>
            <a:endCxn id="37" idx="0"/>
          </p:cNvCxnSpPr>
          <p:nvPr/>
        </p:nvCxnSpPr>
        <p:spPr>
          <a:xfrm>
            <a:off x="5666105" y="2649220"/>
            <a:ext cx="0" cy="175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2"/>
            <a:endCxn id="38" idx="0"/>
          </p:cNvCxnSpPr>
          <p:nvPr/>
        </p:nvCxnSpPr>
        <p:spPr>
          <a:xfrm>
            <a:off x="5666105" y="3131185"/>
            <a:ext cx="0" cy="175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709035" y="1860550"/>
            <a:ext cx="970280" cy="306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连接池</a:t>
            </a:r>
            <a:endParaRPr lang="zh-CN" altLang="en-US" sz="10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44" name="直接箭头连接符 43"/>
          <p:cNvCxnSpPr>
            <a:stCxn id="43" idx="3"/>
            <a:endCxn id="35" idx="1"/>
          </p:cNvCxnSpPr>
          <p:nvPr/>
        </p:nvCxnSpPr>
        <p:spPr>
          <a:xfrm>
            <a:off x="4679315" y="2014220"/>
            <a:ext cx="50228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2"/>
          </p:cNvCxnSpPr>
          <p:nvPr/>
        </p:nvCxnSpPr>
        <p:spPr>
          <a:xfrm>
            <a:off x="5666105" y="3613150"/>
            <a:ext cx="0" cy="3759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4884420" y="4307205"/>
            <a:ext cx="1566545" cy="1386840"/>
            <a:chOff x="7692" y="6866"/>
            <a:chExt cx="2462" cy="873"/>
          </a:xfrm>
        </p:grpSpPr>
        <p:sp>
          <p:nvSpPr>
            <p:cNvPr id="49" name="圆角矩形 48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182" y="7544"/>
              <a:ext cx="1567" cy="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Buffer Pool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956810" y="525780"/>
            <a:ext cx="371538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timestamp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6810" y="860425"/>
            <a:ext cx="371538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event_type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1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6810" y="1195070"/>
            <a:ext cx="371538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server_id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56810" y="1529715"/>
            <a:ext cx="371538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event_size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56810" y="1864360"/>
            <a:ext cx="371538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log_pos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56810" y="2199005"/>
            <a:ext cx="371538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flags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2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6810" y="2533650"/>
            <a:ext cx="3715385" cy="3346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Thread id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56810" y="2868295"/>
            <a:ext cx="3715385" cy="3346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Execute time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56810" y="3202940"/>
            <a:ext cx="3715385" cy="3346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Database len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56810" y="3537585"/>
            <a:ext cx="3715385" cy="3346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Error code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56810" y="3872230"/>
            <a:ext cx="3715385" cy="3346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Status vars len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2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56810" y="4206875"/>
            <a:ext cx="371538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Status vars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status vars 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的值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56810" y="4541520"/>
            <a:ext cx="371538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Database name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database len 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的值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56810" y="4876165"/>
            <a:ext cx="371538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sz="1400">
                <a:latin typeface="微软雅黑" charset="0"/>
                <a:ea typeface="微软雅黑" charset="0"/>
                <a:cs typeface="微软雅黑" charset="0"/>
              </a:rPr>
              <a:t>00: 1</a:t>
            </a:r>
            <a:endParaRPr 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56810" y="5210810"/>
            <a:ext cx="371538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SQL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：计算可得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56810" y="5545455"/>
            <a:ext cx="3715385" cy="334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60045" algn="l" fontAlgn="auto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CHC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 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3" name="左中括号 32"/>
          <p:cNvSpPr/>
          <p:nvPr/>
        </p:nvSpPr>
        <p:spPr>
          <a:xfrm>
            <a:off x="4632325" y="525780"/>
            <a:ext cx="173355" cy="198120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左中括号 33"/>
          <p:cNvSpPr/>
          <p:nvPr/>
        </p:nvSpPr>
        <p:spPr>
          <a:xfrm>
            <a:off x="4632325" y="2533650"/>
            <a:ext cx="173355" cy="1673225"/>
          </a:xfrm>
          <a:prstGeom prst="leftBracke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左中括号 34"/>
          <p:cNvSpPr/>
          <p:nvPr/>
        </p:nvSpPr>
        <p:spPr>
          <a:xfrm>
            <a:off x="4632325" y="4233545"/>
            <a:ext cx="173355" cy="1654810"/>
          </a:xfrm>
          <a:prstGeom prst="leftBracke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724660" y="1332230"/>
            <a:ext cx="2833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event header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19byte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60750" y="32448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固定部分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60750" y="48761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可变部分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647190" y="1085215"/>
            <a:ext cx="893445" cy="4537075"/>
            <a:chOff x="3376" y="1694"/>
            <a:chExt cx="1407" cy="7145"/>
          </a:xfrm>
        </p:grpSpPr>
        <p:sp>
          <p:nvSpPr>
            <p:cNvPr id="2" name="矩形 1"/>
            <p:cNvSpPr/>
            <p:nvPr/>
          </p:nvSpPr>
          <p:spPr>
            <a:xfrm>
              <a:off x="3376" y="1694"/>
              <a:ext cx="1407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charset="0"/>
                  <a:ea typeface="微软雅黑" charset="0"/>
                </a:rPr>
                <a:t>Session</a:t>
              </a:r>
              <a:endParaRPr lang="en-US" altLang="zh-CN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3" name="直接连接符 2"/>
            <p:cNvCxnSpPr>
              <a:stCxn id="2" idx="2"/>
            </p:cNvCxnSpPr>
            <p:nvPr/>
          </p:nvCxnSpPr>
          <p:spPr>
            <a:xfrm>
              <a:off x="4080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3667125" y="1085215"/>
            <a:ext cx="893445" cy="4537075"/>
            <a:chOff x="3376" y="1694"/>
            <a:chExt cx="1407" cy="7145"/>
          </a:xfrm>
        </p:grpSpPr>
        <p:sp>
          <p:nvSpPr>
            <p:cNvPr id="11" name="矩形 10"/>
            <p:cNvSpPr/>
            <p:nvPr/>
          </p:nvSpPr>
          <p:spPr>
            <a:xfrm>
              <a:off x="3376" y="1694"/>
              <a:ext cx="1407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charset="0"/>
                  <a:ea typeface="微软雅黑" charset="0"/>
                </a:rPr>
                <a:t>Server</a:t>
              </a:r>
              <a:endParaRPr lang="en-US" altLang="zh-CN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2" name="直接连接符 11"/>
            <p:cNvCxnSpPr>
              <a:stCxn id="11" idx="2"/>
            </p:cNvCxnSpPr>
            <p:nvPr/>
          </p:nvCxnSpPr>
          <p:spPr>
            <a:xfrm>
              <a:off x="4080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687060" y="1085215"/>
            <a:ext cx="1002665" cy="4537075"/>
            <a:chOff x="3376" y="1694"/>
            <a:chExt cx="1579" cy="7145"/>
          </a:xfrm>
        </p:grpSpPr>
        <p:sp>
          <p:nvSpPr>
            <p:cNvPr id="15" name="矩形 14"/>
            <p:cNvSpPr/>
            <p:nvPr/>
          </p:nvSpPr>
          <p:spPr>
            <a:xfrm>
              <a:off x="3376" y="1694"/>
              <a:ext cx="1579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charset="0"/>
                  <a:ea typeface="微软雅黑" charset="0"/>
                </a:rPr>
                <a:t>Binary log</a:t>
              </a:r>
              <a:endParaRPr lang="en-US" altLang="zh-CN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7" name="直接连接符 16"/>
            <p:cNvCxnSpPr>
              <a:stCxn id="15" idx="2"/>
            </p:cNvCxnSpPr>
            <p:nvPr/>
          </p:nvCxnSpPr>
          <p:spPr>
            <a:xfrm>
              <a:off x="4166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7816215" y="1085215"/>
            <a:ext cx="894080" cy="4537075"/>
            <a:chOff x="3376" y="1694"/>
            <a:chExt cx="1408" cy="7145"/>
          </a:xfrm>
        </p:grpSpPr>
        <p:sp>
          <p:nvSpPr>
            <p:cNvPr id="20" name="矩形 19"/>
            <p:cNvSpPr/>
            <p:nvPr/>
          </p:nvSpPr>
          <p:spPr>
            <a:xfrm>
              <a:off x="3376" y="1694"/>
              <a:ext cx="1408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charset="0"/>
                  <a:ea typeface="微软雅黑" charset="0"/>
                </a:rPr>
                <a:t>Engine</a:t>
              </a:r>
              <a:endParaRPr lang="en-US" altLang="zh-CN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21" name="直接连接符 20"/>
            <p:cNvCxnSpPr>
              <a:stCxn id="20" idx="2"/>
            </p:cNvCxnSpPr>
            <p:nvPr/>
          </p:nvCxnSpPr>
          <p:spPr>
            <a:xfrm>
              <a:off x="4080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089785" y="1374775"/>
            <a:ext cx="2009140" cy="283845"/>
            <a:chOff x="3291" y="2165"/>
            <a:chExt cx="3164" cy="447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3291" y="2612"/>
              <a:ext cx="31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326" y="2165"/>
              <a:ext cx="126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COMMIT</a:t>
              </a:r>
              <a:endParaRPr lang="en-US" altLang="zh-CN" sz="120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07180" y="1642745"/>
            <a:ext cx="4154805" cy="577215"/>
            <a:chOff x="6468" y="2587"/>
            <a:chExt cx="6543" cy="909"/>
          </a:xfrm>
        </p:grpSpPr>
        <p:grpSp>
          <p:nvGrpSpPr>
            <p:cNvPr id="39" name="组合 38"/>
            <p:cNvGrpSpPr/>
            <p:nvPr/>
          </p:nvGrpSpPr>
          <p:grpSpPr>
            <a:xfrm>
              <a:off x="6479" y="2587"/>
              <a:ext cx="6532" cy="459"/>
              <a:chOff x="3291" y="2153"/>
              <a:chExt cx="6532" cy="459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>
                <a:off x="3291" y="2612"/>
                <a:ext cx="65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5987" y="2153"/>
                <a:ext cx="1119" cy="434"/>
              </a:xfrm>
              <a:prstGeom prst="rect">
                <a:avLst/>
              </a:prstGeom>
              <a:solidFill>
                <a:srgbClr val="FFFDF9"/>
              </a:solidFill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prepare</a:t>
                </a:r>
                <a:endParaRPr lang="en-US" altLang="zh-CN" sz="120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6468" y="3050"/>
              <a:ext cx="6532" cy="447"/>
              <a:chOff x="3291" y="2165"/>
              <a:chExt cx="6532" cy="447"/>
            </a:xfrm>
          </p:grpSpPr>
          <p:cxnSp>
            <p:nvCxnSpPr>
              <p:cNvPr id="43" name="直接箭头连接符 42"/>
              <p:cNvCxnSpPr/>
              <p:nvPr/>
            </p:nvCxnSpPr>
            <p:spPr>
              <a:xfrm>
                <a:off x="3291" y="2612"/>
                <a:ext cx="6532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6243" y="2165"/>
                <a:ext cx="551" cy="434"/>
              </a:xfrm>
              <a:prstGeom prst="rect">
                <a:avLst/>
              </a:prstGeom>
              <a:solidFill>
                <a:srgbClr val="FFFDF9"/>
              </a:solidFill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ok</a:t>
                </a:r>
                <a:endParaRPr lang="en-US" altLang="zh-CN" sz="1200"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4105275" y="2508885"/>
            <a:ext cx="2084705" cy="567690"/>
            <a:chOff x="6465" y="3951"/>
            <a:chExt cx="3283" cy="894"/>
          </a:xfrm>
        </p:grpSpPr>
        <p:grpSp>
          <p:nvGrpSpPr>
            <p:cNvPr id="45" name="组合 44"/>
            <p:cNvGrpSpPr/>
            <p:nvPr/>
          </p:nvGrpSpPr>
          <p:grpSpPr>
            <a:xfrm>
              <a:off x="6468" y="3951"/>
              <a:ext cx="3281" cy="447"/>
              <a:chOff x="3291" y="2165"/>
              <a:chExt cx="3281" cy="447"/>
            </a:xfrm>
          </p:grpSpPr>
          <p:cxnSp>
            <p:nvCxnSpPr>
              <p:cNvPr id="46" name="直接箭头连接符 45"/>
              <p:cNvCxnSpPr/>
              <p:nvPr/>
            </p:nvCxnSpPr>
            <p:spPr>
              <a:xfrm>
                <a:off x="3291" y="2612"/>
                <a:ext cx="32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4512" y="2165"/>
                <a:ext cx="80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write</a:t>
                </a:r>
                <a:endParaRPr lang="en-US" altLang="zh-CN" sz="1200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465" y="4411"/>
              <a:ext cx="3281" cy="434"/>
              <a:chOff x="3291" y="2178"/>
              <a:chExt cx="3281" cy="434"/>
            </a:xfrm>
          </p:grpSpPr>
          <p:cxnSp>
            <p:nvCxnSpPr>
              <p:cNvPr id="49" name="直接箭头连接符 48"/>
              <p:cNvCxnSpPr/>
              <p:nvPr/>
            </p:nvCxnSpPr>
            <p:spPr>
              <a:xfrm>
                <a:off x="3291" y="2612"/>
                <a:ext cx="3281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4663" y="2178"/>
                <a:ext cx="55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ok</a:t>
                </a:r>
                <a:endParaRPr lang="en-US" altLang="zh-CN" sz="120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4104640" y="3434080"/>
            <a:ext cx="2084705" cy="567690"/>
            <a:chOff x="6465" y="3951"/>
            <a:chExt cx="3283" cy="894"/>
          </a:xfrm>
        </p:grpSpPr>
        <p:grpSp>
          <p:nvGrpSpPr>
            <p:cNvPr id="53" name="组合 52"/>
            <p:cNvGrpSpPr/>
            <p:nvPr/>
          </p:nvGrpSpPr>
          <p:grpSpPr>
            <a:xfrm>
              <a:off x="6468" y="3951"/>
              <a:ext cx="3281" cy="447"/>
              <a:chOff x="3291" y="2165"/>
              <a:chExt cx="3281" cy="447"/>
            </a:xfrm>
          </p:grpSpPr>
          <p:cxnSp>
            <p:nvCxnSpPr>
              <p:cNvPr id="54" name="直接箭头连接符 53"/>
              <p:cNvCxnSpPr/>
              <p:nvPr/>
            </p:nvCxnSpPr>
            <p:spPr>
              <a:xfrm>
                <a:off x="3291" y="2612"/>
                <a:ext cx="32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/>
              <p:cNvSpPr txBox="1"/>
              <p:nvPr/>
            </p:nvSpPr>
            <p:spPr>
              <a:xfrm>
                <a:off x="4512" y="2165"/>
                <a:ext cx="86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fsync</a:t>
                </a:r>
                <a:endParaRPr lang="en-US" altLang="zh-CN" sz="1200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6465" y="4411"/>
              <a:ext cx="3281" cy="434"/>
              <a:chOff x="3291" y="2178"/>
              <a:chExt cx="3281" cy="434"/>
            </a:xfrm>
          </p:grpSpPr>
          <p:cxnSp>
            <p:nvCxnSpPr>
              <p:cNvPr id="57" name="直接箭头连接符 56"/>
              <p:cNvCxnSpPr/>
              <p:nvPr/>
            </p:nvCxnSpPr>
            <p:spPr>
              <a:xfrm>
                <a:off x="3291" y="2612"/>
                <a:ext cx="3281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4663" y="2178"/>
                <a:ext cx="551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ok</a:t>
                </a:r>
                <a:endParaRPr lang="en-US" altLang="zh-CN" sz="1200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4106545" y="4234815"/>
            <a:ext cx="4154805" cy="577215"/>
            <a:chOff x="6468" y="2587"/>
            <a:chExt cx="6543" cy="909"/>
          </a:xfrm>
        </p:grpSpPr>
        <p:grpSp>
          <p:nvGrpSpPr>
            <p:cNvPr id="61" name="组合 60"/>
            <p:cNvGrpSpPr/>
            <p:nvPr/>
          </p:nvGrpSpPr>
          <p:grpSpPr>
            <a:xfrm>
              <a:off x="6479" y="2587"/>
              <a:ext cx="6532" cy="459"/>
              <a:chOff x="3291" y="2153"/>
              <a:chExt cx="6532" cy="459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>
                <a:off x="3291" y="2612"/>
                <a:ext cx="65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本框 62"/>
              <p:cNvSpPr txBox="1"/>
              <p:nvPr/>
            </p:nvSpPr>
            <p:spPr>
              <a:xfrm>
                <a:off x="5987" y="2153"/>
                <a:ext cx="1094" cy="434"/>
              </a:xfrm>
              <a:prstGeom prst="rect">
                <a:avLst/>
              </a:prstGeom>
              <a:solidFill>
                <a:srgbClr val="FFFDF9"/>
              </a:solidFill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commit</a:t>
                </a:r>
                <a:endParaRPr lang="en-US" altLang="zh-CN" sz="120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6468" y="3050"/>
              <a:ext cx="6532" cy="447"/>
              <a:chOff x="3291" y="2165"/>
              <a:chExt cx="6532" cy="447"/>
            </a:xfrm>
          </p:grpSpPr>
          <p:cxnSp>
            <p:nvCxnSpPr>
              <p:cNvPr id="65" name="直接箭头连接符 64"/>
              <p:cNvCxnSpPr/>
              <p:nvPr/>
            </p:nvCxnSpPr>
            <p:spPr>
              <a:xfrm>
                <a:off x="3291" y="2612"/>
                <a:ext cx="6532" cy="0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6243" y="2165"/>
                <a:ext cx="551" cy="434"/>
              </a:xfrm>
              <a:prstGeom prst="rect">
                <a:avLst/>
              </a:prstGeom>
              <a:solidFill>
                <a:srgbClr val="FFFDF9"/>
              </a:solidFill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ok</a:t>
                </a:r>
                <a:endParaRPr lang="en-US" altLang="zh-CN" sz="1200"/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2098040" y="5123180"/>
            <a:ext cx="2009140" cy="275590"/>
            <a:chOff x="3291" y="2178"/>
            <a:chExt cx="3164" cy="434"/>
          </a:xfrm>
        </p:grpSpPr>
        <p:cxnSp>
          <p:nvCxnSpPr>
            <p:cNvPr id="68" name="直接箭头连接符 67"/>
            <p:cNvCxnSpPr/>
            <p:nvPr/>
          </p:nvCxnSpPr>
          <p:spPr>
            <a:xfrm>
              <a:off x="3291" y="2612"/>
              <a:ext cx="3164" cy="0"/>
            </a:xfrm>
            <a:prstGeom prst="straightConnector1">
              <a:avLst/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4574" y="2178"/>
              <a:ext cx="63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OK</a:t>
              </a:r>
              <a:endParaRPr lang="en-US" altLang="zh-CN" sz="12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647190" y="1085215"/>
            <a:ext cx="893445" cy="4537075"/>
            <a:chOff x="3376" y="1694"/>
            <a:chExt cx="1407" cy="7145"/>
          </a:xfrm>
        </p:grpSpPr>
        <p:sp>
          <p:nvSpPr>
            <p:cNvPr id="2" name="矩形 1"/>
            <p:cNvSpPr/>
            <p:nvPr/>
          </p:nvSpPr>
          <p:spPr>
            <a:xfrm>
              <a:off x="3376" y="1694"/>
              <a:ext cx="1407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charset="0"/>
                  <a:ea typeface="微软雅黑" charset="0"/>
                </a:rPr>
                <a:t>Session</a:t>
              </a:r>
              <a:endParaRPr lang="en-US" altLang="zh-CN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3" name="直接连接符 2"/>
            <p:cNvCxnSpPr>
              <a:stCxn id="2" idx="2"/>
            </p:cNvCxnSpPr>
            <p:nvPr/>
          </p:nvCxnSpPr>
          <p:spPr>
            <a:xfrm>
              <a:off x="4080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3667125" y="1085215"/>
            <a:ext cx="893445" cy="4537075"/>
            <a:chOff x="3376" y="1694"/>
            <a:chExt cx="1407" cy="7145"/>
          </a:xfrm>
        </p:grpSpPr>
        <p:sp>
          <p:nvSpPr>
            <p:cNvPr id="11" name="矩形 10"/>
            <p:cNvSpPr/>
            <p:nvPr/>
          </p:nvSpPr>
          <p:spPr>
            <a:xfrm>
              <a:off x="3376" y="1694"/>
              <a:ext cx="1407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>
                  <a:latin typeface="微软雅黑" charset="0"/>
                  <a:ea typeface="微软雅黑" charset="0"/>
                </a:rPr>
                <a:t>Transaction3</a:t>
              </a:r>
              <a:endParaRPr lang="en-US" altLang="zh-CN" sz="9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2" name="直接连接符 11"/>
            <p:cNvCxnSpPr>
              <a:stCxn id="11" idx="2"/>
            </p:cNvCxnSpPr>
            <p:nvPr/>
          </p:nvCxnSpPr>
          <p:spPr>
            <a:xfrm>
              <a:off x="4080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687060" y="1085215"/>
            <a:ext cx="1002665" cy="4537075"/>
            <a:chOff x="3376" y="1694"/>
            <a:chExt cx="1579" cy="7145"/>
          </a:xfrm>
        </p:grpSpPr>
        <p:sp>
          <p:nvSpPr>
            <p:cNvPr id="15" name="矩形 14"/>
            <p:cNvSpPr/>
            <p:nvPr/>
          </p:nvSpPr>
          <p:spPr>
            <a:xfrm>
              <a:off x="3376" y="1694"/>
              <a:ext cx="1579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charset="0"/>
                  <a:ea typeface="微软雅黑" charset="0"/>
                </a:rPr>
                <a:t>Binary log</a:t>
              </a:r>
              <a:endParaRPr lang="en-US" altLang="zh-CN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7" name="直接连接符 16"/>
            <p:cNvCxnSpPr>
              <a:stCxn id="15" idx="2"/>
            </p:cNvCxnSpPr>
            <p:nvPr/>
          </p:nvCxnSpPr>
          <p:spPr>
            <a:xfrm>
              <a:off x="4166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7816215" y="1085215"/>
            <a:ext cx="894080" cy="4537075"/>
            <a:chOff x="3376" y="1694"/>
            <a:chExt cx="1408" cy="7145"/>
          </a:xfrm>
        </p:grpSpPr>
        <p:sp>
          <p:nvSpPr>
            <p:cNvPr id="20" name="矩形 19"/>
            <p:cNvSpPr/>
            <p:nvPr/>
          </p:nvSpPr>
          <p:spPr>
            <a:xfrm>
              <a:off x="3376" y="1694"/>
              <a:ext cx="1408" cy="4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charset="0"/>
                  <a:ea typeface="微软雅黑" charset="0"/>
                </a:rPr>
                <a:t>InnoDB</a:t>
              </a:r>
              <a:endParaRPr lang="en-US" altLang="zh-CN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21" name="直接连接符 20"/>
            <p:cNvCxnSpPr>
              <a:stCxn id="20" idx="2"/>
            </p:cNvCxnSpPr>
            <p:nvPr/>
          </p:nvCxnSpPr>
          <p:spPr>
            <a:xfrm>
              <a:off x="4080" y="2126"/>
              <a:ext cx="0" cy="671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2218055" y="615315"/>
            <a:ext cx="6396355" cy="2097405"/>
            <a:chOff x="6405" y="1727"/>
            <a:chExt cx="10073" cy="7888"/>
          </a:xfrm>
        </p:grpSpPr>
        <p:grpSp>
          <p:nvGrpSpPr>
            <p:cNvPr id="29" name="组合 28"/>
            <p:cNvGrpSpPr/>
            <p:nvPr/>
          </p:nvGrpSpPr>
          <p:grpSpPr>
            <a:xfrm>
              <a:off x="6405" y="1727"/>
              <a:ext cx="10073" cy="7888"/>
              <a:chOff x="6401" y="1810"/>
              <a:chExt cx="10073" cy="788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401" y="1810"/>
                <a:ext cx="5037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8499" y="1810"/>
              <a:ext cx="848" cy="1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3537" y="1810"/>
              <a:ext cx="848" cy="1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74265" y="1002665"/>
            <a:ext cx="2886075" cy="1558290"/>
            <a:chOff x="1424" y="-2195"/>
            <a:chExt cx="4858" cy="3080"/>
          </a:xfrm>
        </p:grpSpPr>
        <p:sp>
          <p:nvSpPr>
            <p:cNvPr id="28" name="矩形 27"/>
            <p:cNvSpPr/>
            <p:nvPr/>
          </p:nvSpPr>
          <p:spPr>
            <a:xfrm>
              <a:off x="1424" y="-2195"/>
              <a:ext cx="4858" cy="3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24" y="-2195"/>
              <a:ext cx="4858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InnoDB </a:t>
              </a:r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存储引擎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0">
            <a:off x="5853386" y="1323599"/>
            <a:ext cx="2476061" cy="916588"/>
            <a:chOff x="12652" y="2749"/>
            <a:chExt cx="3315" cy="1144"/>
          </a:xfrm>
        </p:grpSpPr>
        <p:sp>
          <p:nvSpPr>
            <p:cNvPr id="26" name="流程图: 磁盘 25"/>
            <p:cNvSpPr/>
            <p:nvPr/>
          </p:nvSpPr>
          <p:spPr>
            <a:xfrm>
              <a:off x="12652" y="2749"/>
              <a:ext cx="1657" cy="1144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309" y="3149"/>
              <a:ext cx="16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.ibd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720340" y="1741170"/>
            <a:ext cx="2225675" cy="306705"/>
          </a:xfrm>
          <a:prstGeom prst="rect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update user set age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74590" y="1845945"/>
            <a:ext cx="878840" cy="127635"/>
            <a:chOff x="7338" y="4185"/>
            <a:chExt cx="1654" cy="201"/>
          </a:xfrm>
        </p:grpSpPr>
        <p:cxnSp>
          <p:nvCxnSpPr>
            <p:cNvPr id="54" name="直接箭头连接符 53"/>
            <p:cNvCxnSpPr/>
            <p:nvPr/>
          </p:nvCxnSpPr>
          <p:spPr>
            <a:xfrm flipH="1">
              <a:off x="7338" y="4386"/>
              <a:ext cx="1655" cy="1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>
              <a:off x="7338" y="4185"/>
              <a:ext cx="1655" cy="1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6189980" y="190500"/>
            <a:ext cx="1477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次数</a:t>
            </a:r>
            <a:r>
              <a:rPr lang="zh-CN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次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087620" y="2047875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088255" y="1541145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215515" y="4000500"/>
            <a:ext cx="6396355" cy="2097405"/>
            <a:chOff x="6405" y="1727"/>
            <a:chExt cx="10073" cy="7888"/>
          </a:xfrm>
        </p:grpSpPr>
        <p:grpSp>
          <p:nvGrpSpPr>
            <p:cNvPr id="62" name="组合 61"/>
            <p:cNvGrpSpPr/>
            <p:nvPr/>
          </p:nvGrpSpPr>
          <p:grpSpPr>
            <a:xfrm>
              <a:off x="6405" y="1727"/>
              <a:ext cx="10073" cy="7888"/>
              <a:chOff x="6401" y="1810"/>
              <a:chExt cx="10073" cy="788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401" y="1810"/>
                <a:ext cx="5037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8499" y="1810"/>
              <a:ext cx="848" cy="1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537" y="1810"/>
              <a:ext cx="848" cy="1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371725" y="4387850"/>
            <a:ext cx="2886075" cy="1558290"/>
            <a:chOff x="1424" y="-2195"/>
            <a:chExt cx="4858" cy="3080"/>
          </a:xfrm>
        </p:grpSpPr>
        <p:sp>
          <p:nvSpPr>
            <p:cNvPr id="68" name="矩形 67"/>
            <p:cNvSpPr/>
            <p:nvPr/>
          </p:nvSpPr>
          <p:spPr>
            <a:xfrm>
              <a:off x="1424" y="-2195"/>
              <a:ext cx="4858" cy="3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24" y="-2195"/>
              <a:ext cx="4858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InnoDB </a:t>
              </a:r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存储引擎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0">
            <a:off x="5850846" y="4708784"/>
            <a:ext cx="2476061" cy="916588"/>
            <a:chOff x="12652" y="2749"/>
            <a:chExt cx="3315" cy="1144"/>
          </a:xfrm>
        </p:grpSpPr>
        <p:sp>
          <p:nvSpPr>
            <p:cNvPr id="71" name="流程图: 磁盘 70"/>
            <p:cNvSpPr/>
            <p:nvPr/>
          </p:nvSpPr>
          <p:spPr>
            <a:xfrm>
              <a:off x="12652" y="2749"/>
              <a:ext cx="1657" cy="1144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309" y="3149"/>
              <a:ext cx="16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.ibd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717800" y="5126355"/>
            <a:ext cx="2225675" cy="306705"/>
          </a:xfrm>
          <a:prstGeom prst="rect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update user set age = 4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4972050" y="5231130"/>
            <a:ext cx="878840" cy="127635"/>
            <a:chOff x="7338" y="4185"/>
            <a:chExt cx="1654" cy="201"/>
          </a:xfrm>
        </p:grpSpPr>
        <p:cxnSp>
          <p:nvCxnSpPr>
            <p:cNvPr id="75" name="直接箭头连接符 74"/>
            <p:cNvCxnSpPr/>
            <p:nvPr/>
          </p:nvCxnSpPr>
          <p:spPr>
            <a:xfrm flipH="1">
              <a:off x="7338" y="4386"/>
              <a:ext cx="1655" cy="1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H="1">
              <a:off x="7338" y="4185"/>
              <a:ext cx="1655" cy="1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/>
          <p:cNvSpPr txBox="1"/>
          <p:nvPr/>
        </p:nvSpPr>
        <p:spPr>
          <a:xfrm>
            <a:off x="6187440" y="3575685"/>
            <a:ext cx="1477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次数</a:t>
            </a:r>
            <a:r>
              <a:rPr lang="zh-CN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次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085080" y="5433060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3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085715" y="4926330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4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052185" y="512635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4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" name="组合 60"/>
          <p:cNvGrpSpPr/>
          <p:nvPr/>
        </p:nvGrpSpPr>
        <p:grpSpPr>
          <a:xfrm>
            <a:off x="2263140" y="861060"/>
            <a:ext cx="6396355" cy="3354705"/>
            <a:chOff x="6405" y="1727"/>
            <a:chExt cx="10073" cy="7888"/>
          </a:xfrm>
        </p:grpSpPr>
        <p:grpSp>
          <p:nvGrpSpPr>
            <p:cNvPr id="62" name="组合 61"/>
            <p:cNvGrpSpPr/>
            <p:nvPr/>
          </p:nvGrpSpPr>
          <p:grpSpPr>
            <a:xfrm>
              <a:off x="6405" y="1727"/>
              <a:ext cx="10073" cy="7888"/>
              <a:chOff x="6401" y="1810"/>
              <a:chExt cx="10073" cy="788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401" y="1810"/>
                <a:ext cx="5037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8499" y="1810"/>
              <a:ext cx="848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537" y="1810"/>
              <a:ext cx="848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419350" y="1323975"/>
            <a:ext cx="2886075" cy="2744470"/>
            <a:chOff x="1424" y="-2195"/>
            <a:chExt cx="4858" cy="3080"/>
          </a:xfrm>
        </p:grpSpPr>
        <p:sp>
          <p:nvSpPr>
            <p:cNvPr id="68" name="矩形 67"/>
            <p:cNvSpPr/>
            <p:nvPr/>
          </p:nvSpPr>
          <p:spPr>
            <a:xfrm>
              <a:off x="1424" y="-2195"/>
              <a:ext cx="4858" cy="3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24" y="-2195"/>
              <a:ext cx="48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InnoDB </a:t>
              </a:r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存储引擎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0">
            <a:off x="5878151" y="2931704"/>
            <a:ext cx="2476061" cy="1022348"/>
            <a:chOff x="12652" y="2617"/>
            <a:chExt cx="3315" cy="1276"/>
          </a:xfrm>
        </p:grpSpPr>
        <p:sp>
          <p:nvSpPr>
            <p:cNvPr id="71" name="流程图: 磁盘 70"/>
            <p:cNvSpPr/>
            <p:nvPr/>
          </p:nvSpPr>
          <p:spPr>
            <a:xfrm>
              <a:off x="12652" y="2617"/>
              <a:ext cx="1657" cy="1276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309" y="3089"/>
              <a:ext cx="16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.ibd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749550" y="1694815"/>
            <a:ext cx="2225675" cy="306705"/>
          </a:xfrm>
          <a:prstGeom prst="rect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update user set age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007610" y="3360420"/>
            <a:ext cx="878840" cy="127635"/>
            <a:chOff x="7338" y="4185"/>
            <a:chExt cx="1654" cy="201"/>
          </a:xfrm>
        </p:grpSpPr>
        <p:cxnSp>
          <p:nvCxnSpPr>
            <p:cNvPr id="75" name="直接箭头连接符 74"/>
            <p:cNvCxnSpPr/>
            <p:nvPr/>
          </p:nvCxnSpPr>
          <p:spPr>
            <a:xfrm flipH="1">
              <a:off x="7338" y="4386"/>
              <a:ext cx="1655" cy="1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H="1">
              <a:off x="7338" y="4185"/>
              <a:ext cx="1655" cy="1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/>
          <p:cNvSpPr txBox="1"/>
          <p:nvPr/>
        </p:nvSpPr>
        <p:spPr>
          <a:xfrm>
            <a:off x="6235065" y="436245"/>
            <a:ext cx="1477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次数</a:t>
            </a:r>
            <a:r>
              <a:rPr lang="zh-CN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次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120640" y="3562350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121275" y="3055620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4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081395" y="336105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4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737485" y="2903220"/>
            <a:ext cx="2249805" cy="1050755"/>
            <a:chOff x="7692" y="6866"/>
            <a:chExt cx="2462" cy="873"/>
          </a:xfrm>
        </p:grpSpPr>
        <p:sp>
          <p:nvSpPr>
            <p:cNvPr id="49" name="圆角矩形 48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692" y="7510"/>
              <a:ext cx="2462" cy="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Buffer Pool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37485" y="2113280"/>
            <a:ext cx="2225675" cy="306705"/>
          </a:xfrm>
          <a:prstGeom prst="rect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update user set age = 3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7485" y="2526665"/>
            <a:ext cx="2225675" cy="306705"/>
          </a:xfrm>
          <a:prstGeom prst="rect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update user set age = 4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4" name="曲线连接符 3"/>
          <p:cNvCxnSpPr>
            <a:stCxn id="73" idx="1"/>
            <a:endCxn id="49" idx="1"/>
          </p:cNvCxnSpPr>
          <p:nvPr/>
        </p:nvCxnSpPr>
        <p:spPr>
          <a:xfrm rot="10800000" flipV="1">
            <a:off x="2736850" y="1847850"/>
            <a:ext cx="12065" cy="1580515"/>
          </a:xfrm>
          <a:prstGeom prst="curvedConnector3">
            <a:avLst>
              <a:gd name="adj1" fmla="val 20736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线连接符 4"/>
          <p:cNvCxnSpPr>
            <a:stCxn id="2" idx="1"/>
            <a:endCxn id="49" idx="1"/>
          </p:cNvCxnSpPr>
          <p:nvPr/>
        </p:nvCxnSpPr>
        <p:spPr>
          <a:xfrm rot="10800000" flipV="1">
            <a:off x="2737485" y="2266950"/>
            <a:ext cx="3175" cy="1162050"/>
          </a:xfrm>
          <a:prstGeom prst="curvedConnector3">
            <a:avLst>
              <a:gd name="adj1" fmla="val 76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>
            <a:stCxn id="3" idx="1"/>
            <a:endCxn id="49" idx="1"/>
          </p:cNvCxnSpPr>
          <p:nvPr/>
        </p:nvCxnSpPr>
        <p:spPr>
          <a:xfrm rot="10800000" flipV="1">
            <a:off x="2737485" y="2679700"/>
            <a:ext cx="3175" cy="748665"/>
          </a:xfrm>
          <a:prstGeom prst="curvedConnector3">
            <a:avLst>
              <a:gd name="adj1" fmla="val 76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" name="组合 60"/>
          <p:cNvGrpSpPr/>
          <p:nvPr/>
        </p:nvGrpSpPr>
        <p:grpSpPr>
          <a:xfrm>
            <a:off x="2263140" y="861060"/>
            <a:ext cx="6396355" cy="3354705"/>
            <a:chOff x="6405" y="1727"/>
            <a:chExt cx="10073" cy="7888"/>
          </a:xfrm>
        </p:grpSpPr>
        <p:grpSp>
          <p:nvGrpSpPr>
            <p:cNvPr id="62" name="组合 61"/>
            <p:cNvGrpSpPr/>
            <p:nvPr/>
          </p:nvGrpSpPr>
          <p:grpSpPr>
            <a:xfrm>
              <a:off x="6405" y="1727"/>
              <a:ext cx="10073" cy="7888"/>
              <a:chOff x="6401" y="1810"/>
              <a:chExt cx="10073" cy="788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401" y="1810"/>
                <a:ext cx="5037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8499" y="1810"/>
              <a:ext cx="848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537" y="1810"/>
              <a:ext cx="848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419350" y="1323975"/>
            <a:ext cx="2886075" cy="2744470"/>
            <a:chOff x="1424" y="-2195"/>
            <a:chExt cx="4858" cy="3080"/>
          </a:xfrm>
        </p:grpSpPr>
        <p:sp>
          <p:nvSpPr>
            <p:cNvPr id="68" name="矩形 67"/>
            <p:cNvSpPr/>
            <p:nvPr/>
          </p:nvSpPr>
          <p:spPr>
            <a:xfrm>
              <a:off x="1424" y="-2195"/>
              <a:ext cx="4858" cy="3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24" y="-2195"/>
              <a:ext cx="48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InnoDB </a:t>
              </a:r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存储引擎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0">
            <a:off x="5878151" y="2931704"/>
            <a:ext cx="2476061" cy="1022348"/>
            <a:chOff x="12652" y="2617"/>
            <a:chExt cx="3315" cy="1276"/>
          </a:xfrm>
        </p:grpSpPr>
        <p:sp>
          <p:nvSpPr>
            <p:cNvPr id="71" name="流程图: 磁盘 70"/>
            <p:cNvSpPr/>
            <p:nvPr/>
          </p:nvSpPr>
          <p:spPr>
            <a:xfrm>
              <a:off x="12652" y="2617"/>
              <a:ext cx="1657" cy="1276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309" y="3089"/>
              <a:ext cx="16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.ibd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749550" y="1694815"/>
            <a:ext cx="2225675" cy="306705"/>
          </a:xfrm>
          <a:prstGeom prst="rect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update user set age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H="1">
            <a:off x="5007610" y="3488055"/>
            <a:ext cx="879475" cy="635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120640" y="3562350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081395" y="336105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737485" y="2903220"/>
            <a:ext cx="2249805" cy="1050755"/>
            <a:chOff x="7692" y="6866"/>
            <a:chExt cx="2462" cy="873"/>
          </a:xfrm>
        </p:grpSpPr>
        <p:sp>
          <p:nvSpPr>
            <p:cNvPr id="49" name="圆角矩形 48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692" y="7510"/>
              <a:ext cx="2462" cy="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Buffer Pool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cxnSp>
        <p:nvCxnSpPr>
          <p:cNvPr id="4" name="曲线连接符 3"/>
          <p:cNvCxnSpPr>
            <a:stCxn id="73" idx="1"/>
            <a:endCxn id="49" idx="1"/>
          </p:cNvCxnSpPr>
          <p:nvPr/>
        </p:nvCxnSpPr>
        <p:spPr>
          <a:xfrm rot="10800000" flipV="1">
            <a:off x="2736850" y="1847850"/>
            <a:ext cx="12065" cy="1580515"/>
          </a:xfrm>
          <a:prstGeom prst="curvedConnector3">
            <a:avLst>
              <a:gd name="adj1" fmla="val 20736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 rot="0">
            <a:off x="5887085" y="1898650"/>
            <a:ext cx="2363470" cy="774700"/>
            <a:chOff x="13163" y="3018"/>
            <a:chExt cx="3722" cy="1220"/>
          </a:xfrm>
        </p:grpSpPr>
        <p:sp>
          <p:nvSpPr>
            <p:cNvPr id="20" name="流程图: 磁盘 19"/>
            <p:cNvSpPr/>
            <p:nvPr/>
          </p:nvSpPr>
          <p:spPr>
            <a:xfrm>
              <a:off x="13163" y="3018"/>
              <a:ext cx="1936" cy="122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98" y="3411"/>
              <a:ext cx="178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redo 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442335" y="3121660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82030" y="2239010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9" name="直接箭头连接符 8"/>
          <p:cNvCxnSpPr>
            <a:stCxn id="20" idx="2"/>
          </p:cNvCxnSpPr>
          <p:nvPr/>
        </p:nvCxnSpPr>
        <p:spPr>
          <a:xfrm flipH="1">
            <a:off x="5010150" y="2286000"/>
            <a:ext cx="876935" cy="987425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rot="18960000">
            <a:off x="5003800" y="2515870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" name="组合 60"/>
          <p:cNvGrpSpPr/>
          <p:nvPr/>
        </p:nvGrpSpPr>
        <p:grpSpPr>
          <a:xfrm>
            <a:off x="2263140" y="861060"/>
            <a:ext cx="6396355" cy="3354705"/>
            <a:chOff x="6405" y="1727"/>
            <a:chExt cx="10073" cy="7888"/>
          </a:xfrm>
        </p:grpSpPr>
        <p:grpSp>
          <p:nvGrpSpPr>
            <p:cNvPr id="62" name="组合 61"/>
            <p:cNvGrpSpPr/>
            <p:nvPr/>
          </p:nvGrpSpPr>
          <p:grpSpPr>
            <a:xfrm>
              <a:off x="6405" y="1727"/>
              <a:ext cx="10073" cy="7888"/>
              <a:chOff x="6401" y="1810"/>
              <a:chExt cx="10073" cy="788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401" y="1810"/>
                <a:ext cx="5037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8499" y="1810"/>
              <a:ext cx="848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537" y="1810"/>
              <a:ext cx="848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419350" y="1323975"/>
            <a:ext cx="2886075" cy="2744470"/>
            <a:chOff x="1424" y="-2195"/>
            <a:chExt cx="4858" cy="3080"/>
          </a:xfrm>
        </p:grpSpPr>
        <p:sp>
          <p:nvSpPr>
            <p:cNvPr id="68" name="矩形 67"/>
            <p:cNvSpPr/>
            <p:nvPr/>
          </p:nvSpPr>
          <p:spPr>
            <a:xfrm>
              <a:off x="1424" y="-2195"/>
              <a:ext cx="4858" cy="3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24" y="-2195"/>
              <a:ext cx="48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InnoDB </a:t>
              </a:r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存储引擎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0">
            <a:off x="5878151" y="2931704"/>
            <a:ext cx="2476061" cy="1022348"/>
            <a:chOff x="12652" y="2617"/>
            <a:chExt cx="3315" cy="1276"/>
          </a:xfrm>
        </p:grpSpPr>
        <p:sp>
          <p:nvSpPr>
            <p:cNvPr id="71" name="流程图: 磁盘 70"/>
            <p:cNvSpPr/>
            <p:nvPr/>
          </p:nvSpPr>
          <p:spPr>
            <a:xfrm>
              <a:off x="12652" y="2617"/>
              <a:ext cx="1657" cy="1276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309" y="3089"/>
              <a:ext cx="16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.ibd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6081395" y="336105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737485" y="2903220"/>
            <a:ext cx="2249805" cy="1050755"/>
            <a:chOff x="7692" y="6866"/>
            <a:chExt cx="2462" cy="873"/>
          </a:xfrm>
        </p:grpSpPr>
        <p:sp>
          <p:nvSpPr>
            <p:cNvPr id="49" name="圆角矩形 48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692" y="7510"/>
              <a:ext cx="2462" cy="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Buffer Pool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0">
            <a:off x="5887085" y="1898650"/>
            <a:ext cx="2363470" cy="774700"/>
            <a:chOff x="13163" y="3018"/>
            <a:chExt cx="3722" cy="1220"/>
          </a:xfrm>
        </p:grpSpPr>
        <p:sp>
          <p:nvSpPr>
            <p:cNvPr id="20" name="流程图: 磁盘 19"/>
            <p:cNvSpPr/>
            <p:nvPr/>
          </p:nvSpPr>
          <p:spPr>
            <a:xfrm>
              <a:off x="13163" y="3018"/>
              <a:ext cx="1936" cy="122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98" y="3411"/>
              <a:ext cx="178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redo 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082030" y="2239010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42335" y="316928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加号 1"/>
          <p:cNvSpPr/>
          <p:nvPr/>
        </p:nvSpPr>
        <p:spPr>
          <a:xfrm rot="18900000">
            <a:off x="3612515" y="3072765"/>
            <a:ext cx="499745" cy="499745"/>
          </a:xfrm>
          <a:prstGeom prst="mathPlus">
            <a:avLst/>
          </a:prstGeom>
          <a:solidFill>
            <a:srgbClr val="FF0000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" name="组合 60"/>
          <p:cNvGrpSpPr/>
          <p:nvPr/>
        </p:nvGrpSpPr>
        <p:grpSpPr>
          <a:xfrm>
            <a:off x="2263140" y="861060"/>
            <a:ext cx="6396355" cy="3354705"/>
            <a:chOff x="6405" y="1727"/>
            <a:chExt cx="10073" cy="7888"/>
          </a:xfrm>
        </p:grpSpPr>
        <p:grpSp>
          <p:nvGrpSpPr>
            <p:cNvPr id="62" name="组合 61"/>
            <p:cNvGrpSpPr/>
            <p:nvPr/>
          </p:nvGrpSpPr>
          <p:grpSpPr>
            <a:xfrm>
              <a:off x="6405" y="1727"/>
              <a:ext cx="10073" cy="7888"/>
              <a:chOff x="6401" y="1810"/>
              <a:chExt cx="10073" cy="788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401" y="1810"/>
                <a:ext cx="5037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8499" y="1810"/>
              <a:ext cx="848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537" y="1810"/>
              <a:ext cx="848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419350" y="1323975"/>
            <a:ext cx="2886075" cy="2744470"/>
            <a:chOff x="1424" y="-2195"/>
            <a:chExt cx="4858" cy="3080"/>
          </a:xfrm>
        </p:grpSpPr>
        <p:sp>
          <p:nvSpPr>
            <p:cNvPr id="68" name="矩形 67"/>
            <p:cNvSpPr/>
            <p:nvPr/>
          </p:nvSpPr>
          <p:spPr>
            <a:xfrm>
              <a:off x="1424" y="-2195"/>
              <a:ext cx="4858" cy="3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24" y="-2195"/>
              <a:ext cx="48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InnoDB </a:t>
              </a:r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存储引擎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0">
            <a:off x="5878151" y="2931704"/>
            <a:ext cx="2476061" cy="1022348"/>
            <a:chOff x="12652" y="2617"/>
            <a:chExt cx="3315" cy="1276"/>
          </a:xfrm>
        </p:grpSpPr>
        <p:sp>
          <p:nvSpPr>
            <p:cNvPr id="71" name="流程图: 磁盘 70"/>
            <p:cNvSpPr/>
            <p:nvPr/>
          </p:nvSpPr>
          <p:spPr>
            <a:xfrm>
              <a:off x="12652" y="2617"/>
              <a:ext cx="1657" cy="1276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309" y="3089"/>
              <a:ext cx="16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.ibd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6081395" y="336105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737485" y="2903220"/>
            <a:ext cx="2249805" cy="1050755"/>
            <a:chOff x="7692" y="6866"/>
            <a:chExt cx="2462" cy="873"/>
          </a:xfrm>
        </p:grpSpPr>
        <p:sp>
          <p:nvSpPr>
            <p:cNvPr id="49" name="圆角矩形 48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692" y="7510"/>
              <a:ext cx="2462" cy="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Buffer Pool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0">
            <a:off x="5887085" y="1898650"/>
            <a:ext cx="2363470" cy="774700"/>
            <a:chOff x="13163" y="3018"/>
            <a:chExt cx="3722" cy="1220"/>
          </a:xfrm>
        </p:grpSpPr>
        <p:sp>
          <p:nvSpPr>
            <p:cNvPr id="20" name="流程图: 磁盘 19"/>
            <p:cNvSpPr/>
            <p:nvPr/>
          </p:nvSpPr>
          <p:spPr>
            <a:xfrm>
              <a:off x="13163" y="3018"/>
              <a:ext cx="1936" cy="122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98" y="3411"/>
              <a:ext cx="178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redo 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442335" y="3121660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82030" y="2239010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9" name="直接箭头连接符 8"/>
          <p:cNvCxnSpPr>
            <a:stCxn id="20" idx="2"/>
          </p:cNvCxnSpPr>
          <p:nvPr/>
        </p:nvCxnSpPr>
        <p:spPr>
          <a:xfrm flipH="1">
            <a:off x="5010150" y="2286000"/>
            <a:ext cx="876935" cy="987425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rot="18960000">
            <a:off x="5003800" y="2515870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" name="组合 60"/>
          <p:cNvGrpSpPr/>
          <p:nvPr/>
        </p:nvGrpSpPr>
        <p:grpSpPr>
          <a:xfrm>
            <a:off x="1096645" y="861060"/>
            <a:ext cx="7563485" cy="4048760"/>
            <a:chOff x="4568" y="1727"/>
            <a:chExt cx="11911" cy="7888"/>
          </a:xfrm>
        </p:grpSpPr>
        <p:grpSp>
          <p:nvGrpSpPr>
            <p:cNvPr id="62" name="组合 61"/>
            <p:cNvGrpSpPr/>
            <p:nvPr/>
          </p:nvGrpSpPr>
          <p:grpSpPr>
            <a:xfrm>
              <a:off x="4568" y="1727"/>
              <a:ext cx="11911" cy="7888"/>
              <a:chOff x="4564" y="1810"/>
              <a:chExt cx="11911" cy="788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564" y="1810"/>
                <a:ext cx="6874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7581" y="1810"/>
              <a:ext cx="848" cy="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537" y="1810"/>
              <a:ext cx="848" cy="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212215" y="1290955"/>
            <a:ext cx="2886075" cy="3500755"/>
            <a:chOff x="1424" y="-2195"/>
            <a:chExt cx="4858" cy="3080"/>
          </a:xfrm>
        </p:grpSpPr>
        <p:sp>
          <p:nvSpPr>
            <p:cNvPr id="68" name="矩形 67"/>
            <p:cNvSpPr/>
            <p:nvPr/>
          </p:nvSpPr>
          <p:spPr>
            <a:xfrm>
              <a:off x="1424" y="-2195"/>
              <a:ext cx="4858" cy="3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24" y="-2195"/>
              <a:ext cx="4858" cy="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InnoDB </a:t>
              </a:r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存储引擎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0">
            <a:off x="5866086" y="3592739"/>
            <a:ext cx="2476061" cy="1022348"/>
            <a:chOff x="12652" y="2617"/>
            <a:chExt cx="3315" cy="1276"/>
          </a:xfrm>
        </p:grpSpPr>
        <p:sp>
          <p:nvSpPr>
            <p:cNvPr id="71" name="流程图: 磁盘 70"/>
            <p:cNvSpPr/>
            <p:nvPr/>
          </p:nvSpPr>
          <p:spPr>
            <a:xfrm>
              <a:off x="12652" y="2617"/>
              <a:ext cx="1657" cy="1276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309" y="3089"/>
              <a:ext cx="16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.ibd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30350" y="3564255"/>
            <a:ext cx="2249805" cy="1050755"/>
            <a:chOff x="7692" y="6866"/>
            <a:chExt cx="2462" cy="873"/>
          </a:xfrm>
        </p:grpSpPr>
        <p:sp>
          <p:nvSpPr>
            <p:cNvPr id="49" name="圆角矩形 48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692" y="7510"/>
              <a:ext cx="2462" cy="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Buffer Pool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0">
            <a:off x="5874385" y="2498090"/>
            <a:ext cx="2363470" cy="774700"/>
            <a:chOff x="13163" y="3018"/>
            <a:chExt cx="3722" cy="1220"/>
          </a:xfrm>
        </p:grpSpPr>
        <p:sp>
          <p:nvSpPr>
            <p:cNvPr id="20" name="流程图: 磁盘 19"/>
            <p:cNvSpPr/>
            <p:nvPr/>
          </p:nvSpPr>
          <p:spPr>
            <a:xfrm>
              <a:off x="13163" y="3018"/>
              <a:ext cx="1936" cy="122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98" y="3411"/>
              <a:ext cx="178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redo 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95445" y="1290955"/>
            <a:ext cx="1169035" cy="3500755"/>
            <a:chOff x="10872" y="5449"/>
            <a:chExt cx="3306" cy="2280"/>
          </a:xfrm>
        </p:grpSpPr>
        <p:sp>
          <p:nvSpPr>
            <p:cNvPr id="3" name="圆角矩形 2"/>
            <p:cNvSpPr/>
            <p:nvPr/>
          </p:nvSpPr>
          <p:spPr>
            <a:xfrm>
              <a:off x="10872" y="5449"/>
              <a:ext cx="3306" cy="22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904" y="7499"/>
              <a:ext cx="3267" cy="17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OS Cache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30350" y="2360295"/>
            <a:ext cx="2249805" cy="1050755"/>
            <a:chOff x="7692" y="6866"/>
            <a:chExt cx="2462" cy="873"/>
          </a:xfrm>
        </p:grpSpPr>
        <p:sp>
          <p:nvSpPr>
            <p:cNvPr id="11" name="圆角矩形 10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692" y="7510"/>
              <a:ext cx="2462" cy="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redo log buffer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cxnSp>
        <p:nvCxnSpPr>
          <p:cNvPr id="75" name="直接箭头连接符 74"/>
          <p:cNvCxnSpPr>
            <a:stCxn id="71" idx="2"/>
            <a:endCxn id="49" idx="3"/>
          </p:cNvCxnSpPr>
          <p:nvPr/>
        </p:nvCxnSpPr>
        <p:spPr>
          <a:xfrm flipH="1" flipV="1">
            <a:off x="3780155" y="4090035"/>
            <a:ext cx="2085975" cy="13970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4655820" y="3822700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64885" y="410400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35200" y="3822700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617345" y="1713865"/>
            <a:ext cx="2225675" cy="306705"/>
          </a:xfrm>
          <a:prstGeom prst="rect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update user set age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15" name="曲线连接符 14"/>
          <p:cNvCxnSpPr>
            <a:stCxn id="73" idx="1"/>
            <a:endCxn id="49" idx="1"/>
          </p:cNvCxnSpPr>
          <p:nvPr/>
        </p:nvCxnSpPr>
        <p:spPr>
          <a:xfrm rot="10800000" flipV="1">
            <a:off x="1529715" y="1867535"/>
            <a:ext cx="86995" cy="2222500"/>
          </a:xfrm>
          <a:prstGeom prst="curvedConnector3">
            <a:avLst>
              <a:gd name="adj1" fmla="val 37372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235200" y="2639060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7" name="曲线连接符 16"/>
          <p:cNvCxnSpPr>
            <a:stCxn id="14" idx="1"/>
            <a:endCxn id="16" idx="1"/>
          </p:cNvCxnSpPr>
          <p:nvPr/>
        </p:nvCxnSpPr>
        <p:spPr>
          <a:xfrm rot="10800000">
            <a:off x="2235200" y="2792730"/>
            <a:ext cx="3175" cy="1183640"/>
          </a:xfrm>
          <a:prstGeom prst="curvedConnector3">
            <a:avLst>
              <a:gd name="adj1" fmla="val 7600000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03090" y="186753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2" name="曲线连接符 21"/>
          <p:cNvCxnSpPr>
            <a:stCxn id="11" idx="3"/>
            <a:endCxn id="18" idx="1"/>
          </p:cNvCxnSpPr>
          <p:nvPr/>
        </p:nvCxnSpPr>
        <p:spPr>
          <a:xfrm flipV="1">
            <a:off x="3780155" y="2021205"/>
            <a:ext cx="622935" cy="864870"/>
          </a:xfrm>
          <a:prstGeom prst="curvedConnector3">
            <a:avLst>
              <a:gd name="adj1" fmla="val 500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780155" y="2948940"/>
            <a:ext cx="2094230" cy="63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28820" y="3009265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75680" y="282892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24070" y="2681605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rgbClr val="FF0000"/>
                </a:solidFill>
                <a:latin typeface="微软雅黑" charset="0"/>
                <a:ea typeface="微软雅黑" charset="0"/>
              </a:rPr>
              <a:t>异步</a:t>
            </a:r>
            <a:endParaRPr lang="zh-CN" altLang="en-US" sz="100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1096645" y="861060"/>
            <a:ext cx="7563485" cy="4048760"/>
            <a:chOff x="4568" y="1727"/>
            <a:chExt cx="11911" cy="7888"/>
          </a:xfrm>
        </p:grpSpPr>
        <p:grpSp>
          <p:nvGrpSpPr>
            <p:cNvPr id="7" name="组合 6"/>
            <p:cNvGrpSpPr/>
            <p:nvPr/>
          </p:nvGrpSpPr>
          <p:grpSpPr>
            <a:xfrm>
              <a:off x="4568" y="1727"/>
              <a:ext cx="11911" cy="7888"/>
              <a:chOff x="4564" y="1810"/>
              <a:chExt cx="11911" cy="788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1438" y="1810"/>
                <a:ext cx="5037" cy="7888"/>
              </a:xfrm>
              <a:prstGeom prst="rect">
                <a:avLst/>
              </a:prstGeom>
              <a:solidFill>
                <a:srgbClr val="8DB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564" y="1810"/>
                <a:ext cx="6874" cy="78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7581" y="1810"/>
              <a:ext cx="848" cy="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内存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537" y="1810"/>
              <a:ext cx="848" cy="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磁盘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12215" y="1290955"/>
            <a:ext cx="2886075" cy="3500755"/>
            <a:chOff x="1424" y="-2195"/>
            <a:chExt cx="4858" cy="3080"/>
          </a:xfrm>
        </p:grpSpPr>
        <p:sp>
          <p:nvSpPr>
            <p:cNvPr id="29" name="矩形 28"/>
            <p:cNvSpPr/>
            <p:nvPr/>
          </p:nvSpPr>
          <p:spPr>
            <a:xfrm>
              <a:off x="1424" y="-2195"/>
              <a:ext cx="4858" cy="3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424" y="-2195"/>
              <a:ext cx="4858" cy="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InnoDB </a:t>
              </a:r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存储引擎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0">
            <a:off x="5866086" y="3592739"/>
            <a:ext cx="2476061" cy="1022348"/>
            <a:chOff x="12652" y="2617"/>
            <a:chExt cx="3315" cy="1276"/>
          </a:xfrm>
        </p:grpSpPr>
        <p:sp>
          <p:nvSpPr>
            <p:cNvPr id="32" name="流程图: 磁盘 31"/>
            <p:cNvSpPr/>
            <p:nvPr/>
          </p:nvSpPr>
          <p:spPr>
            <a:xfrm>
              <a:off x="12652" y="2617"/>
              <a:ext cx="1657" cy="1276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309" y="3089"/>
              <a:ext cx="1658" cy="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.ibd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数据文件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530350" y="3564255"/>
            <a:ext cx="2249805" cy="1050755"/>
            <a:chOff x="7692" y="6866"/>
            <a:chExt cx="2462" cy="873"/>
          </a:xfrm>
        </p:grpSpPr>
        <p:sp>
          <p:nvSpPr>
            <p:cNvPr id="35" name="圆角矩形 34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692" y="7510"/>
              <a:ext cx="2462" cy="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Buffer Pool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rot="0">
            <a:off x="5874385" y="2498090"/>
            <a:ext cx="2399665" cy="774700"/>
            <a:chOff x="13163" y="3018"/>
            <a:chExt cx="3779" cy="1220"/>
          </a:xfrm>
        </p:grpSpPr>
        <p:sp>
          <p:nvSpPr>
            <p:cNvPr id="38" name="流程图: 磁盘 37"/>
            <p:cNvSpPr/>
            <p:nvPr/>
          </p:nvSpPr>
          <p:spPr>
            <a:xfrm>
              <a:off x="13163" y="3018"/>
              <a:ext cx="1936" cy="122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098" y="3411"/>
              <a:ext cx="184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undo 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195445" y="1290955"/>
            <a:ext cx="1169035" cy="3500755"/>
            <a:chOff x="10872" y="5449"/>
            <a:chExt cx="3306" cy="2280"/>
          </a:xfrm>
        </p:grpSpPr>
        <p:sp>
          <p:nvSpPr>
            <p:cNvPr id="41" name="圆角矩形 40"/>
            <p:cNvSpPr/>
            <p:nvPr/>
          </p:nvSpPr>
          <p:spPr>
            <a:xfrm>
              <a:off x="10872" y="5449"/>
              <a:ext cx="3306" cy="22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904" y="7499"/>
              <a:ext cx="3267" cy="17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OS Cache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530350" y="2360295"/>
            <a:ext cx="2249805" cy="1050755"/>
            <a:chOff x="7692" y="6866"/>
            <a:chExt cx="2462" cy="873"/>
          </a:xfrm>
        </p:grpSpPr>
        <p:sp>
          <p:nvSpPr>
            <p:cNvPr id="44" name="圆角矩形 43"/>
            <p:cNvSpPr/>
            <p:nvPr/>
          </p:nvSpPr>
          <p:spPr>
            <a:xfrm>
              <a:off x="7692" y="6866"/>
              <a:ext cx="2462" cy="8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92" y="7510"/>
              <a:ext cx="2462" cy="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charset="0"/>
                  <a:ea typeface="微软雅黑" charset="0"/>
                  <a:cs typeface="微软雅黑" charset="0"/>
                </a:rPr>
                <a:t>redo log buffer</a:t>
              </a:r>
              <a:endParaRPr lang="en-US" altLang="zh-CN" sz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064885" y="410400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011045" y="395033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rPr>
              <a:t>age = 2</a:t>
            </a:r>
            <a:endParaRPr lang="en-US" altLang="zh-CN" sz="1400">
              <a:solidFill>
                <a:schemeClr val="bg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617345" y="1713865"/>
            <a:ext cx="2225675" cy="306705"/>
          </a:xfrm>
          <a:prstGeom prst="rect">
            <a:avLst/>
          </a:prstGeom>
          <a:noFill/>
          <a:ln w="25400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update user set age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54" name="曲线连接符 53"/>
          <p:cNvCxnSpPr>
            <a:stCxn id="53" idx="1"/>
            <a:endCxn id="35" idx="1"/>
          </p:cNvCxnSpPr>
          <p:nvPr/>
        </p:nvCxnSpPr>
        <p:spPr>
          <a:xfrm rot="10800000" flipV="1">
            <a:off x="1529715" y="1867535"/>
            <a:ext cx="86995" cy="2222500"/>
          </a:xfrm>
          <a:prstGeom prst="curvedConnector3">
            <a:avLst>
              <a:gd name="adj1" fmla="val 37372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3767455" y="2948940"/>
            <a:ext cx="2106930" cy="860425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 rot="20220000">
            <a:off x="4453255" y="3089275"/>
            <a:ext cx="652780" cy="245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075680" y="282892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 rot="0">
            <a:off x="5866130" y="1482090"/>
            <a:ext cx="2363470" cy="774700"/>
            <a:chOff x="13163" y="3018"/>
            <a:chExt cx="3722" cy="1220"/>
          </a:xfrm>
        </p:grpSpPr>
        <p:sp>
          <p:nvSpPr>
            <p:cNvPr id="79" name="流程图: 磁盘 78"/>
            <p:cNvSpPr/>
            <p:nvPr/>
          </p:nvSpPr>
          <p:spPr>
            <a:xfrm>
              <a:off x="13163" y="3018"/>
              <a:ext cx="1936" cy="122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5098" y="3411"/>
              <a:ext cx="178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redo log 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</a:t>
              </a:r>
              <a:endPara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2310130" y="3721735"/>
            <a:ext cx="840105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age = 1</a:t>
            </a:r>
            <a:endParaRPr lang="en-US" altLang="zh-CN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82" name="曲线连接符 81"/>
          <p:cNvCxnSpPr>
            <a:stCxn id="81" idx="1"/>
            <a:endCxn id="52" idx="1"/>
          </p:cNvCxnSpPr>
          <p:nvPr/>
        </p:nvCxnSpPr>
        <p:spPr>
          <a:xfrm rot="10800000" flipV="1">
            <a:off x="2010410" y="3875405"/>
            <a:ext cx="299085" cy="228600"/>
          </a:xfrm>
          <a:prstGeom prst="curvedConnector3">
            <a:avLst>
              <a:gd name="adj1" fmla="val 17961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0685" y="1346200"/>
            <a:ext cx="3765550" cy="688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binlog 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文件头：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字节（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fe 62 69 6e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0685" y="2034540"/>
            <a:ext cx="3765550" cy="688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binlog event 1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685" y="2722880"/>
            <a:ext cx="3765550" cy="688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binlog event 2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685" y="4099560"/>
            <a:ext cx="3765550" cy="688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binlog event n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0685" y="3411220"/>
            <a:ext cx="3765550" cy="688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......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52540" y="2030095"/>
            <a:ext cx="1577975" cy="2016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event header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19 byte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30515" y="2034540"/>
            <a:ext cx="265747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timestamp	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52540" y="4045585"/>
            <a:ext cx="1577340" cy="17011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event body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29880" y="4045585"/>
            <a:ext cx="2656840" cy="512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固定部分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880" y="4558030"/>
            <a:ext cx="2656840" cy="11887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可变部分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30515" y="2369185"/>
            <a:ext cx="265747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event_type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1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30515" y="2703830"/>
            <a:ext cx="265747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server_id	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30515" y="3038475"/>
            <a:ext cx="265747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event_size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30515" y="3373120"/>
            <a:ext cx="265747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log_pos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4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30515" y="3707765"/>
            <a:ext cx="2657475" cy="334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flags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 byte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</Words>
  <Application>WPS 演示</Application>
  <PresentationFormat>宽屏</PresentationFormat>
  <Paragraphs>322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方正书宋_GBK</vt:lpstr>
      <vt:lpstr>Wingdings</vt:lpstr>
      <vt:lpstr>微软雅黑</vt:lpstr>
      <vt:lpstr>汉仪旗黑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Hiragino Sans GB W3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lxmajs</dc:creator>
  <cp:lastModifiedBy>lxmajs</cp:lastModifiedBy>
  <cp:revision>20</cp:revision>
  <dcterms:created xsi:type="dcterms:W3CDTF">2022-06-27T05:46:05Z</dcterms:created>
  <dcterms:modified xsi:type="dcterms:W3CDTF">2022-06-27T05:46:05Z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