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  <p:sldId id="274" r:id="rId23"/>
    <p:sldId id="277" r:id="rId24"/>
    <p:sldId id="27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4">
            <a:lumMod val="20000"/>
            <a:lumOff val="8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110990" y="2331720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124960" y="235267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28185" y="235331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331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38445" y="235331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4870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5383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28540" y="1670050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146675" y="1976755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6896100" y="1670050"/>
            <a:ext cx="530860" cy="565785"/>
            <a:chOff x="9683" y="2630"/>
            <a:chExt cx="836" cy="891"/>
          </a:xfrm>
        </p:grpSpPr>
        <p:sp>
          <p:nvSpPr>
            <p:cNvPr id="61" name="文本框 60"/>
            <p:cNvSpPr txBox="1"/>
            <p:nvPr/>
          </p:nvSpPr>
          <p:spPr>
            <a:xfrm>
              <a:off x="9683" y="2630"/>
              <a:ext cx="83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0000" y="3113"/>
              <a:ext cx="0" cy="4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743575" y="235267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8719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9232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99745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0258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0771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21284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17970" y="2861945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24960" y="4293235"/>
            <a:ext cx="2995930" cy="433705"/>
            <a:chOff x="7775" y="8919"/>
            <a:chExt cx="4272" cy="68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4138930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215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728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2415" y="431482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7805" y="431419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7545" y="431419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0116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629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142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655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2168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681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1940" y="482346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202430" y="2840990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906135" y="2863215"/>
            <a:ext cx="774065" cy="1365885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92805" y="3747770"/>
            <a:ext cx="718185" cy="459105"/>
            <a:chOff x="5096" y="6142"/>
            <a:chExt cx="1131" cy="723"/>
          </a:xfrm>
        </p:grpSpPr>
        <p:sp>
          <p:nvSpPr>
            <p:cNvPr id="30" name="文本框 29"/>
            <p:cNvSpPr txBox="1"/>
            <p:nvPr/>
          </p:nvSpPr>
          <p:spPr>
            <a:xfrm>
              <a:off x="5096" y="614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947" y="6625"/>
              <a:ext cx="280" cy="24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551930" y="3718560"/>
            <a:ext cx="635000" cy="497840"/>
            <a:chOff x="4823" y="6092"/>
            <a:chExt cx="1000" cy="784"/>
          </a:xfrm>
        </p:grpSpPr>
        <p:sp>
          <p:nvSpPr>
            <p:cNvPr id="71" name="文本框 70"/>
            <p:cNvSpPr txBox="1"/>
            <p:nvPr/>
          </p:nvSpPr>
          <p:spPr>
            <a:xfrm>
              <a:off x="4823" y="6092"/>
              <a:ext cx="10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51" y="6575"/>
              <a:ext cx="0" cy="30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7900035" y="2352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  <a:cs typeface="微软雅黑" charset="0"/>
              </a:rPr>
              <a:t>入队</a:t>
            </a:r>
            <a:endParaRPr lang="zh-CN" altLang="en-US" sz="1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2675" y="4314190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6810" y="2294255"/>
            <a:ext cx="403225" cy="39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585720" y="1830070"/>
            <a:ext cx="1208405" cy="392430"/>
            <a:chOff x="4072" y="2882"/>
            <a:chExt cx="1903" cy="618"/>
          </a:xfrm>
        </p:grpSpPr>
        <p:grpSp>
          <p:nvGrpSpPr>
            <p:cNvPr id="17" name="组合 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94760" y="1830070"/>
            <a:ext cx="1208405" cy="392430"/>
            <a:chOff x="4072" y="2882"/>
            <a:chExt cx="1903" cy="618"/>
          </a:xfrm>
        </p:grpSpPr>
        <p:grpSp>
          <p:nvGrpSpPr>
            <p:cNvPr id="27" name="组合 2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004435" y="1830070"/>
            <a:ext cx="1208405" cy="392430"/>
            <a:chOff x="4072" y="2882"/>
            <a:chExt cx="1903" cy="618"/>
          </a:xfrm>
        </p:grpSpPr>
        <p:grpSp>
          <p:nvGrpSpPr>
            <p:cNvPr id="35" name="组合 3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0">
            <a:off x="6214745" y="1830070"/>
            <a:ext cx="805815" cy="392430"/>
            <a:chOff x="10321" y="3705"/>
            <a:chExt cx="1269" cy="618"/>
          </a:xfrm>
        </p:grpSpPr>
        <p:sp>
          <p:nvSpPr>
            <p:cNvPr id="48" name="矩形 47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13475" y="1165860"/>
            <a:ext cx="422910" cy="542925"/>
            <a:chOff x="9785" y="1836"/>
            <a:chExt cx="666" cy="855"/>
          </a:xfrm>
        </p:grpSpPr>
        <p:sp>
          <p:nvSpPr>
            <p:cNvPr id="78" name="文本框 77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05075" y="1165860"/>
            <a:ext cx="607060" cy="544195"/>
            <a:chOff x="9658" y="1835"/>
            <a:chExt cx="956" cy="857"/>
          </a:xfrm>
        </p:grpSpPr>
        <p:sp>
          <p:nvSpPr>
            <p:cNvPr id="82" name="文本框 81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1406525" y="3360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586355" y="3330575"/>
            <a:ext cx="1208405" cy="392430"/>
            <a:chOff x="4072" y="2882"/>
            <a:chExt cx="1903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795395" y="3330575"/>
            <a:ext cx="1208405" cy="392430"/>
            <a:chOff x="4072" y="2882"/>
            <a:chExt cx="1903" cy="618"/>
          </a:xfrm>
        </p:grpSpPr>
        <p:grpSp>
          <p:nvGrpSpPr>
            <p:cNvPr id="92" name="组合 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5005070" y="3330575"/>
            <a:ext cx="1208405" cy="392430"/>
            <a:chOff x="4072" y="2882"/>
            <a:chExt cx="1903" cy="618"/>
          </a:xfrm>
        </p:grpSpPr>
        <p:grpSp>
          <p:nvGrpSpPr>
            <p:cNvPr id="97" name="组合 9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505710" y="2666365"/>
            <a:ext cx="607060" cy="544195"/>
            <a:chOff x="9658" y="1835"/>
            <a:chExt cx="956" cy="857"/>
          </a:xfrm>
        </p:grpSpPr>
        <p:sp>
          <p:nvSpPr>
            <p:cNvPr id="108" name="文本框 10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0">
            <a:off x="7450455" y="3330575"/>
            <a:ext cx="805815" cy="392430"/>
            <a:chOff x="10321" y="3705"/>
            <a:chExt cx="1269" cy="618"/>
          </a:xfrm>
        </p:grpSpPr>
        <p:sp>
          <p:nvSpPr>
            <p:cNvPr id="111" name="矩形 11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449185" y="2666365"/>
            <a:ext cx="422910" cy="542925"/>
            <a:chOff x="9785" y="1836"/>
            <a:chExt cx="666" cy="855"/>
          </a:xfrm>
        </p:grpSpPr>
        <p:sp>
          <p:nvSpPr>
            <p:cNvPr id="114" name="文本框 11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27445" y="3330575"/>
            <a:ext cx="1208405" cy="392430"/>
            <a:chOff x="4072" y="2882"/>
            <a:chExt cx="1903" cy="61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直接箭头连接符 11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1407795" y="48609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587625" y="4831080"/>
            <a:ext cx="1208405" cy="392430"/>
            <a:chOff x="4072" y="2882"/>
            <a:chExt cx="1903" cy="6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6" name="直接箭头连接符 12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3796665" y="4831080"/>
            <a:ext cx="1208405" cy="392430"/>
            <a:chOff x="4072" y="2882"/>
            <a:chExt cx="1903" cy="61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直接箭头连接符 130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5006340" y="4831080"/>
            <a:ext cx="1208405" cy="392430"/>
            <a:chOff x="4072" y="2882"/>
            <a:chExt cx="1903" cy="618"/>
          </a:xfrm>
        </p:grpSpPr>
        <p:grpSp>
          <p:nvGrpSpPr>
            <p:cNvPr id="133" name="组合 13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直接箭头连接符 135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3695065" y="4166235"/>
            <a:ext cx="607060" cy="544195"/>
            <a:chOff x="9658" y="1835"/>
            <a:chExt cx="956" cy="857"/>
          </a:xfrm>
        </p:grpSpPr>
        <p:sp>
          <p:nvSpPr>
            <p:cNvPr id="138" name="文本框 137"/>
            <p:cNvSpPr txBox="1"/>
            <p:nvPr/>
          </p:nvSpPr>
          <p:spPr>
            <a:xfrm>
              <a:off x="9658" y="1835"/>
              <a:ext cx="9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head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 rot="0">
            <a:off x="7451725" y="4831080"/>
            <a:ext cx="805815" cy="392430"/>
            <a:chOff x="10321" y="3705"/>
            <a:chExt cx="1269" cy="618"/>
          </a:xfrm>
        </p:grpSpPr>
        <p:sp>
          <p:nvSpPr>
            <p:cNvPr id="141" name="矩形 140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•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450455" y="4166870"/>
            <a:ext cx="422910" cy="542925"/>
            <a:chOff x="9785" y="1836"/>
            <a:chExt cx="666" cy="855"/>
          </a:xfrm>
        </p:grpSpPr>
        <p:sp>
          <p:nvSpPr>
            <p:cNvPr id="144" name="文本框 143"/>
            <p:cNvSpPr txBox="1"/>
            <p:nvPr/>
          </p:nvSpPr>
          <p:spPr>
            <a:xfrm>
              <a:off x="9785" y="1836"/>
              <a:ext cx="6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</a:rPr>
                <a:t>tail</a:t>
              </a:r>
              <a:endParaRPr lang="en-US" altLang="zh-CN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10118" y="2319"/>
              <a:ext cx="0" cy="373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28715" y="4831080"/>
            <a:ext cx="1208405" cy="392430"/>
            <a:chOff x="4072" y="2882"/>
            <a:chExt cx="1903" cy="618"/>
          </a:xfrm>
        </p:grpSpPr>
        <p:grpSp>
          <p:nvGrpSpPr>
            <p:cNvPr id="147" name="组合 14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d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0" name="直接箭头连接符 149"/>
            <p:cNvCxnSpPr/>
            <p:nvPr/>
          </p:nvCxnSpPr>
          <p:spPr>
            <a:xfrm>
              <a:off x="5083" y="3191"/>
              <a:ext cx="89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文本框 150"/>
          <p:cNvSpPr txBox="1"/>
          <p:nvPr/>
        </p:nvSpPr>
        <p:spPr>
          <a:xfrm>
            <a:off x="3392170" y="4763135"/>
            <a:ext cx="340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794125" y="132905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576570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76315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76315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76570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1415" y="201041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1670" y="247967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71670" y="309562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1415" y="356489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2070" y="482409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350000" y="452247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9455" y="402336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97425" y="402336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56380" y="323469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53840" y="228854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92880" y="751205"/>
            <a:ext cx="602615" cy="643255"/>
            <a:chOff x="11610" y="2789"/>
            <a:chExt cx="949" cy="1013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228" y="3369"/>
              <a:ext cx="331" cy="4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491615" y="166941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27406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380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7380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406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890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6916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6916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6890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9560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4047490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6945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915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3870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51330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803015" y="935990"/>
            <a:ext cx="492760" cy="708660"/>
            <a:chOff x="11610" y="2789"/>
            <a:chExt cx="776" cy="1116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1636" y="3369"/>
              <a:ext cx="185" cy="53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2506345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02730" y="1669415"/>
            <a:ext cx="3285490" cy="3285490"/>
            <a:chOff x="5975" y="2093"/>
            <a:chExt cx="5174" cy="5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4" name="直接连接符 23"/>
            <p:cNvCxnSpPr>
              <a:stCxn id="20" idx="0"/>
              <a:endCxn id="20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7"/>
              <a:endCxn id="20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1"/>
              <a:endCxn id="20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0" idx="2"/>
              <a:endCxn id="20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85175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884920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4920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175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80020" y="235077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80275" y="282003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80275" y="343598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80020" y="390525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210675" y="5164455"/>
            <a:ext cx="72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head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9158605" y="4862830"/>
            <a:ext cx="248285" cy="2990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608060" y="436372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606030" y="436372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64985" y="357505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62445" y="262890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38385" y="2150745"/>
            <a:ext cx="787400" cy="471170"/>
            <a:chOff x="11146" y="2789"/>
            <a:chExt cx="1240" cy="742"/>
          </a:xfrm>
        </p:grpSpPr>
        <p:sp>
          <p:nvSpPr>
            <p:cNvPr id="53" name="文本框 5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11146" y="3165"/>
              <a:ext cx="427" cy="36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617460" y="18796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608060" y="18923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503670" y="1198245"/>
            <a:ext cx="3285490" cy="3285490"/>
            <a:chOff x="5975" y="2093"/>
            <a:chExt cx="5174" cy="5174"/>
          </a:xfrm>
        </p:grpSpPr>
        <p:grpSp>
          <p:nvGrpSpPr>
            <p:cNvPr id="4" name="组合 3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2" idx="0"/>
              <a:endCxn id="2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7"/>
              <a:endCxn id="2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2" idx="1"/>
              <a:endCxn id="2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2"/>
              <a:endCxn id="2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28611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586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586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611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8096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121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8121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096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03895" y="4642485"/>
            <a:ext cx="727710" cy="862965"/>
            <a:chOff x="9515" y="7122"/>
            <a:chExt cx="1146" cy="1359"/>
          </a:xfrm>
        </p:grpSpPr>
        <p:sp>
          <p:nvSpPr>
            <p:cNvPr id="25" name="文本框 24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0000" y="7122"/>
              <a:ext cx="0" cy="52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8509000" y="389255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6970" y="3892550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5925" y="3103880"/>
            <a:ext cx="31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63385" y="215773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89160" y="3472180"/>
            <a:ext cx="901700" cy="368300"/>
            <a:chOff x="10966" y="2789"/>
            <a:chExt cx="1420" cy="580"/>
          </a:xfrm>
        </p:grpSpPr>
        <p:sp>
          <p:nvSpPr>
            <p:cNvPr id="43" name="文本框 42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 flipV="1">
              <a:off x="10966" y="2888"/>
              <a:ext cx="644" cy="191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7501255" y="1447800"/>
            <a:ext cx="31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e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491855" y="1460500"/>
            <a:ext cx="264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f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060" y="2171065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</a:rPr>
              <a:t>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39520" y="1198245"/>
            <a:ext cx="3285490" cy="3285490"/>
            <a:chOff x="5975" y="2093"/>
            <a:chExt cx="5174" cy="5174"/>
          </a:xfrm>
        </p:grpSpPr>
        <p:grpSp>
          <p:nvGrpSpPr>
            <p:cNvPr id="23" name="组合 22"/>
            <p:cNvGrpSpPr/>
            <p:nvPr/>
          </p:nvGrpSpPr>
          <p:grpSpPr>
            <a:xfrm>
              <a:off x="5975" y="2093"/>
              <a:ext cx="5174" cy="5174"/>
              <a:chOff x="5975" y="2093"/>
              <a:chExt cx="5174" cy="517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975" y="2093"/>
                <a:ext cx="5174" cy="517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906" y="3024"/>
                <a:ext cx="3312" cy="3312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>
              <a:stCxn id="24" idx="0"/>
              <a:endCxn id="24" idx="4"/>
            </p:cNvCxnSpPr>
            <p:nvPr/>
          </p:nvCxnSpPr>
          <p:spPr>
            <a:xfrm>
              <a:off x="8562" y="2093"/>
              <a:ext cx="0" cy="5174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7"/>
              <a:endCxn id="24" idx="3"/>
            </p:cNvCxnSpPr>
            <p:nvPr/>
          </p:nvCxnSpPr>
          <p:spPr>
            <a:xfrm flipH="1"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1"/>
              <a:endCxn id="24" idx="5"/>
            </p:cNvCxnSpPr>
            <p:nvPr/>
          </p:nvCxnSpPr>
          <p:spPr>
            <a:xfrm>
              <a:off x="6733" y="2851"/>
              <a:ext cx="3658" cy="3658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2"/>
              <a:endCxn id="24" idx="6"/>
            </p:cNvCxnSpPr>
            <p:nvPr/>
          </p:nvCxnSpPr>
          <p:spPr>
            <a:xfrm>
              <a:off x="5975" y="4680"/>
              <a:ext cx="5174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6906" y="3024"/>
              <a:ext cx="3312" cy="331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021965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0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21710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21710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2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21965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3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6810" y="187960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7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17065" y="234886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6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17065" y="2964815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5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16810" y="3434080"/>
            <a:ext cx="32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4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47465" y="898525"/>
            <a:ext cx="1145540" cy="456565"/>
            <a:chOff x="8857" y="7901"/>
            <a:chExt cx="1804" cy="719"/>
          </a:xfrm>
        </p:grpSpPr>
        <p:sp>
          <p:nvSpPr>
            <p:cNvPr id="49" name="文本框 48"/>
            <p:cNvSpPr txBox="1"/>
            <p:nvPr/>
          </p:nvSpPr>
          <p:spPr>
            <a:xfrm>
              <a:off x="9515" y="7901"/>
              <a:ext cx="114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head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8857" y="8228"/>
              <a:ext cx="658" cy="392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101340" y="414020"/>
            <a:ext cx="492760" cy="784225"/>
            <a:chOff x="11610" y="2789"/>
            <a:chExt cx="776" cy="1235"/>
          </a:xfrm>
        </p:grpSpPr>
        <p:sp>
          <p:nvSpPr>
            <p:cNvPr id="57" name="文本框 56"/>
            <p:cNvSpPr txBox="1"/>
            <p:nvPr/>
          </p:nvSpPr>
          <p:spPr>
            <a:xfrm>
              <a:off x="11610" y="2789"/>
              <a:ext cx="7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latin typeface="微软雅黑" charset="0"/>
                  <a:ea typeface="微软雅黑" charset="0"/>
                </a:rPr>
                <a:t>tail</a:t>
              </a:r>
              <a:endParaRPr lang="en-US" altLang="zh-CN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11998" y="3369"/>
              <a:ext cx="0" cy="65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4549140" y="3037840"/>
            <a:ext cx="2995930" cy="433705"/>
            <a:chOff x="7775" y="8919"/>
            <a:chExt cx="4272" cy="683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4612005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1523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2036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825490" y="30594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088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3062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35750" y="305879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399780" y="216725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399780" y="2961640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399780" y="3756025"/>
            <a:ext cx="2038350" cy="586105"/>
          </a:xfrm>
          <a:prstGeom prst="ellips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消费者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63395" y="2961640"/>
            <a:ext cx="2038350" cy="586105"/>
          </a:xfrm>
          <a:prstGeom prst="ellips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生产者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963670" y="324231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3916680" y="2853690"/>
            <a:ext cx="51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put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750175" y="3221990"/>
            <a:ext cx="450850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750175" y="2690495"/>
            <a:ext cx="401320" cy="27114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750175" y="3482340"/>
            <a:ext cx="434975" cy="288925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545705" y="25781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消费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796415" y="363410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f(6)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016885" y="1936115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f(5)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016885" y="524446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47260" y="1011555"/>
            <a:ext cx="669925" cy="6699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f(4)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793615" y="600710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6143625" y="1455420"/>
            <a:ext cx="669925" cy="669925"/>
          </a:xfrm>
          <a:prstGeom prst="ellipse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f(2)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6143625" y="257175"/>
            <a:ext cx="2066290" cy="1424305"/>
            <a:chOff x="9675" y="101"/>
            <a:chExt cx="3254" cy="2243"/>
          </a:xfrm>
        </p:grpSpPr>
        <p:sp>
          <p:nvSpPr>
            <p:cNvPr id="10" name="椭圆 9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488940" y="1011555"/>
            <a:ext cx="608330" cy="617855"/>
            <a:chOff x="11003" y="903"/>
            <a:chExt cx="958" cy="973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11006" y="9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003" y="16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740275" y="2364105"/>
            <a:ext cx="2066290" cy="1424305"/>
            <a:chOff x="9675" y="101"/>
            <a:chExt cx="3254" cy="2243"/>
          </a:xfrm>
        </p:grpSpPr>
        <p:sp>
          <p:nvSpPr>
            <p:cNvPr id="28" name="椭圆 27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93615" y="4140835"/>
            <a:ext cx="2066290" cy="1424305"/>
            <a:chOff x="9675" y="101"/>
            <a:chExt cx="3254" cy="2243"/>
          </a:xfrm>
        </p:grpSpPr>
        <p:sp>
          <p:nvSpPr>
            <p:cNvPr id="34" name="椭圆 33"/>
            <p:cNvSpPr/>
            <p:nvPr/>
          </p:nvSpPr>
          <p:spPr>
            <a:xfrm>
              <a:off x="9675" y="621"/>
              <a:ext cx="1055" cy="1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f(3)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1874" y="101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f(2)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874" y="1289"/>
              <a:ext cx="1055" cy="1055"/>
            </a:xfrm>
            <a:prstGeom prst="ellipse">
              <a:avLst/>
            </a:prstGeom>
            <a:solidFill>
              <a:schemeClr val="bg2"/>
            </a:solidFill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f(1)</a:t>
              </a:r>
              <a:endParaRPr lang="en-US" altLang="zh-CN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10806" y="703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0803" y="1402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958590" y="1537335"/>
            <a:ext cx="608965" cy="1383030"/>
            <a:chOff x="11037" y="574"/>
            <a:chExt cx="959" cy="217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980180" y="4887595"/>
            <a:ext cx="608965" cy="1383030"/>
            <a:chOff x="11037" y="574"/>
            <a:chExt cx="959" cy="2178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11071" y="574"/>
              <a:ext cx="891" cy="31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1037" y="2478"/>
              <a:ext cx="959" cy="27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406015" y="2832735"/>
            <a:ext cx="504190" cy="2253615"/>
            <a:chOff x="10976" y="33"/>
            <a:chExt cx="794" cy="3549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11071" y="33"/>
              <a:ext cx="699" cy="857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0976" y="2754"/>
              <a:ext cx="676" cy="82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" name="文本框 83"/>
          <p:cNvSpPr txBox="1"/>
          <p:nvPr/>
        </p:nvSpPr>
        <p:spPr>
          <a:xfrm>
            <a:off x="737870" y="61341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637030" y="753110"/>
            <a:ext cx="1004570" cy="392430"/>
            <a:chOff x="4072" y="2882"/>
            <a:chExt cx="1582" cy="618"/>
          </a:xfrm>
        </p:grpSpPr>
        <p:grpSp>
          <p:nvGrpSpPr>
            <p:cNvPr id="87" name="组合 8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直接箭头连接符 8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41600" y="740410"/>
            <a:ext cx="1004570" cy="392430"/>
            <a:chOff x="4072" y="2882"/>
            <a:chExt cx="1582" cy="61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666490" y="739775"/>
            <a:ext cx="1004570" cy="392430"/>
            <a:chOff x="4072" y="2882"/>
            <a:chExt cx="1582" cy="618"/>
          </a:xfrm>
        </p:grpSpPr>
        <p:grpSp>
          <p:nvGrpSpPr>
            <p:cNvPr id="10" name="组合 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691380" y="739775"/>
            <a:ext cx="1004570" cy="392430"/>
            <a:chOff x="4072" y="2882"/>
            <a:chExt cx="1582" cy="618"/>
          </a:xfrm>
        </p:grpSpPr>
        <p:grpSp>
          <p:nvGrpSpPr>
            <p:cNvPr id="15" name="组合 14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716270" y="739775"/>
            <a:ext cx="1004570" cy="392430"/>
            <a:chOff x="4072" y="2882"/>
            <a:chExt cx="1582" cy="618"/>
          </a:xfrm>
        </p:grpSpPr>
        <p:grpSp>
          <p:nvGrpSpPr>
            <p:cNvPr id="22" name="组合 2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31000" y="739775"/>
            <a:ext cx="1004570" cy="392430"/>
            <a:chOff x="4072" y="2882"/>
            <a:chExt cx="1582" cy="61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45730" y="739775"/>
            <a:ext cx="1004570" cy="392430"/>
            <a:chOff x="4072" y="2882"/>
            <a:chExt cx="1582" cy="618"/>
          </a:xfrm>
        </p:grpSpPr>
        <p:grpSp>
          <p:nvGrpSpPr>
            <p:cNvPr id="43" name="组合 42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6" name="直接箭头连接符 45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8770620" y="739775"/>
            <a:ext cx="1004570" cy="392430"/>
            <a:chOff x="4072" y="2882"/>
            <a:chExt cx="1582" cy="618"/>
          </a:xfrm>
        </p:grpSpPr>
        <p:grpSp>
          <p:nvGrpSpPr>
            <p:cNvPr id="51" name="组合 50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9795510" y="739775"/>
            <a:ext cx="1004570" cy="392430"/>
            <a:chOff x="4072" y="2882"/>
            <a:chExt cx="1582" cy="618"/>
          </a:xfrm>
        </p:grpSpPr>
        <p:grpSp>
          <p:nvGrpSpPr>
            <p:cNvPr id="56" name="组合 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直接箭头连接符 58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0">
            <a:off x="10820400" y="753110"/>
            <a:ext cx="805815" cy="392430"/>
            <a:chOff x="10321" y="3705"/>
            <a:chExt cx="1269" cy="618"/>
          </a:xfrm>
        </p:grpSpPr>
        <p:sp>
          <p:nvSpPr>
            <p:cNvPr id="62" name="矩形 61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7235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7665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642235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667125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692015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716905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6731635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7746365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8771255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9796145" y="4580255"/>
            <a:ext cx="1004570" cy="392430"/>
            <a:chOff x="4072" y="2882"/>
            <a:chExt cx="1582" cy="61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直接箭头连接符 17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 rot="0">
            <a:off x="10821035" y="4580255"/>
            <a:ext cx="805815" cy="392430"/>
            <a:chOff x="10321" y="3705"/>
            <a:chExt cx="1269" cy="618"/>
          </a:xfrm>
        </p:grpSpPr>
        <p:sp>
          <p:nvSpPr>
            <p:cNvPr id="179" name="矩形 178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·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16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57985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87445" y="3413125"/>
            <a:ext cx="2049780" cy="392430"/>
            <a:chOff x="4072" y="2882"/>
            <a:chExt cx="3228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5737225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7766685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9816465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622935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743710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763645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5808980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7848600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9897110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657985" y="2244725"/>
            <a:ext cx="4079875" cy="392430"/>
            <a:chOff x="4072" y="2882"/>
            <a:chExt cx="6425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 flipV="1">
              <a:off x="5083" y="3191"/>
              <a:ext cx="5414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5737860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9817100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623570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744345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809615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9897745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4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−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70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9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27</m:t>
                          </m:r>
                        </m:den>
                      </m:f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...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9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+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n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15" y="2326640"/>
                <a:ext cx="6010910" cy="8813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719705" y="1680845"/>
            <a:ext cx="8067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假设基础链表节点数量为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n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，每</a:t>
            </a:r>
            <a:r>
              <a:rPr lang="en-US" altLang="zh-CN">
                <a:solidFill>
                  <a:srgbClr val="FF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个节点抽出一层索引，则所有的节点个数为：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251460" y="46094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原始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链表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41070" y="4683760"/>
            <a:ext cx="862965" cy="309880"/>
            <a:chOff x="4072" y="3012"/>
            <a:chExt cx="1359" cy="48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文本框 228"/>
          <p:cNvSpPr txBox="1"/>
          <p:nvPr/>
        </p:nvSpPr>
        <p:spPr>
          <a:xfrm>
            <a:off x="175260" y="357441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第一级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951230" y="3909060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4035" y="4683760"/>
            <a:ext cx="862965" cy="309880"/>
            <a:chOff x="4072" y="3012"/>
            <a:chExt cx="1359" cy="488"/>
          </a:xfrm>
        </p:grpSpPr>
        <p:grpSp>
          <p:nvGrpSpPr>
            <p:cNvPr id="3" name="组合 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667000" y="4683760"/>
            <a:ext cx="862965" cy="309880"/>
            <a:chOff x="4072" y="3012"/>
            <a:chExt cx="1359" cy="48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29965" y="4683760"/>
            <a:ext cx="862965" cy="309880"/>
            <a:chOff x="4072" y="3012"/>
            <a:chExt cx="1359" cy="488"/>
          </a:xfrm>
        </p:grpSpPr>
        <p:grpSp>
          <p:nvGrpSpPr>
            <p:cNvPr id="13" name="组合 12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392930" y="4683760"/>
            <a:ext cx="862965" cy="309880"/>
            <a:chOff x="4072" y="3012"/>
            <a:chExt cx="1359" cy="488"/>
          </a:xfrm>
        </p:grpSpPr>
        <p:grpSp>
          <p:nvGrpSpPr>
            <p:cNvPr id="19" name="组合 18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55895" y="4683760"/>
            <a:ext cx="862965" cy="309880"/>
            <a:chOff x="4072" y="3012"/>
            <a:chExt cx="1359" cy="488"/>
          </a:xfrm>
        </p:grpSpPr>
        <p:grpSp>
          <p:nvGrpSpPr>
            <p:cNvPr id="25" name="组合 2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118860" y="4683760"/>
            <a:ext cx="862965" cy="309880"/>
            <a:chOff x="4072" y="3012"/>
            <a:chExt cx="1359" cy="488"/>
          </a:xfrm>
        </p:grpSpPr>
        <p:grpSp>
          <p:nvGrpSpPr>
            <p:cNvPr id="30" name="组合 2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844790" y="4683760"/>
            <a:ext cx="862965" cy="309880"/>
            <a:chOff x="4072" y="3012"/>
            <a:chExt cx="1359" cy="488"/>
          </a:xfrm>
        </p:grpSpPr>
        <p:grpSp>
          <p:nvGrpSpPr>
            <p:cNvPr id="40" name="组合 3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707755" y="4683760"/>
            <a:ext cx="862965" cy="309880"/>
            <a:chOff x="4072" y="3012"/>
            <a:chExt cx="1359" cy="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570720" y="4683760"/>
            <a:ext cx="862965" cy="309880"/>
            <a:chOff x="4072" y="3012"/>
            <a:chExt cx="1359" cy="488"/>
          </a:xfrm>
        </p:grpSpPr>
        <p:grpSp>
          <p:nvGrpSpPr>
            <p:cNvPr id="50" name="组合 4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0">
            <a:off x="11296650" y="4684395"/>
            <a:ext cx="634365" cy="309880"/>
            <a:chOff x="10321" y="3835"/>
            <a:chExt cx="999" cy="488"/>
          </a:xfrm>
        </p:grpSpPr>
        <p:sp>
          <p:nvSpPr>
            <p:cNvPr id="56" name="矩形 5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41070" y="3598545"/>
            <a:ext cx="2588895" cy="309880"/>
            <a:chOff x="4072" y="3012"/>
            <a:chExt cx="4077" cy="488"/>
          </a:xfrm>
        </p:grpSpPr>
        <p:grpSp>
          <p:nvGrpSpPr>
            <p:cNvPr id="78" name="组合 77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直接箭头连接符 80"/>
            <p:cNvCxnSpPr>
              <a:endCxn id="96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529965" y="3598545"/>
            <a:ext cx="5177790" cy="309880"/>
            <a:chOff x="4072" y="3012"/>
            <a:chExt cx="8154" cy="488"/>
          </a:xfrm>
        </p:grpSpPr>
        <p:grpSp>
          <p:nvGrpSpPr>
            <p:cNvPr id="94" name="组合 93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6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7" name="直接箭头连接符 96"/>
            <p:cNvCxnSpPr>
              <a:endCxn id="198" idx="1"/>
            </p:cNvCxnSpPr>
            <p:nvPr/>
          </p:nvCxnSpPr>
          <p:spPr>
            <a:xfrm flipV="1">
              <a:off x="4860" y="3219"/>
              <a:ext cx="7366" cy="3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3540125" y="3910330"/>
            <a:ext cx="624205" cy="774700"/>
            <a:chOff x="2755" y="5993"/>
            <a:chExt cx="983" cy="1220"/>
          </a:xfrm>
        </p:grpSpPr>
        <p:cxnSp>
          <p:nvCxnSpPr>
            <p:cNvPr id="143" name="直接箭头连接符 1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07755" y="3910330"/>
            <a:ext cx="624205" cy="774700"/>
            <a:chOff x="2755" y="5993"/>
            <a:chExt cx="983" cy="1220"/>
          </a:xfrm>
        </p:grpSpPr>
        <p:cxnSp>
          <p:nvCxnSpPr>
            <p:cNvPr id="149" name="直接箭头连接符 14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0433685" y="4683125"/>
            <a:ext cx="862965" cy="309880"/>
            <a:chOff x="4072" y="3012"/>
            <a:chExt cx="1359" cy="488"/>
          </a:xfrm>
        </p:grpSpPr>
        <p:grpSp>
          <p:nvGrpSpPr>
            <p:cNvPr id="186" name="组合 18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9" name="直接箭头连接符 188"/>
            <p:cNvCxnSpPr/>
            <p:nvPr/>
          </p:nvCxnSpPr>
          <p:spPr>
            <a:xfrm>
              <a:off x="4860" y="3257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8707755" y="3574415"/>
            <a:ext cx="2588895" cy="309880"/>
            <a:chOff x="4072" y="3012"/>
            <a:chExt cx="4077" cy="488"/>
          </a:xfrm>
        </p:grpSpPr>
        <p:grpSp>
          <p:nvGrpSpPr>
            <p:cNvPr id="196" name="组合 195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直接箭头连接符 198"/>
            <p:cNvCxnSpPr>
              <a:endCxn id="207" idx="1"/>
            </p:cNvCxnSpPr>
            <p:nvPr/>
          </p:nvCxnSpPr>
          <p:spPr>
            <a:xfrm>
              <a:off x="4860" y="3257"/>
              <a:ext cx="3289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 rot="0">
            <a:off x="11296650" y="3574415"/>
            <a:ext cx="634365" cy="309880"/>
            <a:chOff x="10321" y="3835"/>
            <a:chExt cx="999" cy="488"/>
          </a:xfrm>
        </p:grpSpPr>
        <p:sp>
          <p:nvSpPr>
            <p:cNvPr id="206" name="矩形 205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11296650" y="3886200"/>
            <a:ext cx="624205" cy="774700"/>
            <a:chOff x="2755" y="5993"/>
            <a:chExt cx="983" cy="1220"/>
          </a:xfrm>
        </p:grpSpPr>
        <p:cxnSp>
          <p:nvCxnSpPr>
            <p:cNvPr id="209" name="直接箭头连接符 208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51230" y="2817495"/>
            <a:ext cx="624205" cy="774700"/>
            <a:chOff x="2755" y="5993"/>
            <a:chExt cx="983" cy="1220"/>
          </a:xfrm>
        </p:grpSpPr>
        <p:cxnSp>
          <p:nvCxnSpPr>
            <p:cNvPr id="217" name="直接箭头连接符 21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941070" y="2506980"/>
            <a:ext cx="7766685" cy="309880"/>
            <a:chOff x="4072" y="3012"/>
            <a:chExt cx="12231" cy="488"/>
          </a:xfrm>
        </p:grpSpPr>
        <p:grpSp>
          <p:nvGrpSpPr>
            <p:cNvPr id="220" name="组合 219"/>
            <p:cNvGrpSpPr/>
            <p:nvPr/>
          </p:nvGrpSpPr>
          <p:grpSpPr>
            <a:xfrm>
              <a:off x="4072" y="3012"/>
              <a:ext cx="999" cy="488"/>
              <a:chOff x="10321" y="3835"/>
              <a:chExt cx="999" cy="488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0821" y="3835"/>
                <a:ext cx="499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10321" y="3836"/>
                <a:ext cx="500" cy="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6" name="直接箭头连接符 225"/>
            <p:cNvCxnSpPr>
              <a:endCxn id="288" idx="1"/>
            </p:cNvCxnSpPr>
            <p:nvPr/>
          </p:nvCxnSpPr>
          <p:spPr>
            <a:xfrm flipV="1">
              <a:off x="4860" y="3222"/>
              <a:ext cx="11443" cy="35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组合 278"/>
          <p:cNvGrpSpPr/>
          <p:nvPr/>
        </p:nvGrpSpPr>
        <p:grpSpPr>
          <a:xfrm>
            <a:off x="8707755" y="2818765"/>
            <a:ext cx="624205" cy="774700"/>
            <a:chOff x="2755" y="5993"/>
            <a:chExt cx="983" cy="1220"/>
          </a:xfrm>
        </p:grpSpPr>
        <p:cxnSp>
          <p:nvCxnSpPr>
            <p:cNvPr id="280" name="直接箭头连接符 27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文本框 28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 rot="0">
            <a:off x="8707755" y="2484755"/>
            <a:ext cx="634365" cy="309880"/>
            <a:chOff x="10321" y="3835"/>
            <a:chExt cx="999" cy="488"/>
          </a:xfrm>
        </p:grpSpPr>
        <p:sp>
          <p:nvSpPr>
            <p:cNvPr id="287" name="矩形 286"/>
            <p:cNvSpPr/>
            <p:nvPr/>
          </p:nvSpPr>
          <p:spPr>
            <a:xfrm>
              <a:off x="10821" y="3835"/>
              <a:ext cx="499" cy="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10321" y="3836"/>
              <a:ext cx="500" cy="4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solidFill>
                  <a:schemeClr val="tx1"/>
                </a:solidFill>
              </a:endParaRPr>
            </a:p>
          </p:txBody>
        </p:sp>
      </p:grpSp>
      <p:sp>
        <p:nvSpPr>
          <p:cNvPr id="296" name="文本框 295"/>
          <p:cNvSpPr txBox="1"/>
          <p:nvPr/>
        </p:nvSpPr>
        <p:spPr>
          <a:xfrm>
            <a:off x="251460" y="243205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第二级</a:t>
            </a:r>
            <a:endParaRPr lang="zh-CN" altLang="en-US" sz="120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索引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126605" y="460946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298" name="左大括号 297"/>
          <p:cNvSpPr/>
          <p:nvPr/>
        </p:nvSpPr>
        <p:spPr>
          <a:xfrm rot="16200000">
            <a:off x="6417945" y="3083560"/>
            <a:ext cx="149860" cy="442976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5956935" y="564515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</a:rPr>
              <a:t>很多个节点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3074670" cy="392430"/>
            <a:chOff x="4072" y="2882"/>
            <a:chExt cx="4842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204" idx="1"/>
            </p:cNvCxnSpPr>
            <p:nvPr/>
          </p:nvCxnSpPr>
          <p:spPr>
            <a:xfrm>
              <a:off x="5010" y="3191"/>
              <a:ext cx="3904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5104765" cy="392430"/>
            <a:chOff x="4072" y="2882"/>
            <a:chExt cx="8039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258" idx="1"/>
            </p:cNvCxnSpPr>
            <p:nvPr/>
          </p:nvCxnSpPr>
          <p:spPr>
            <a:xfrm>
              <a:off x="5046" y="3191"/>
              <a:ext cx="706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文本框 64"/>
          <p:cNvSpPr txBox="1"/>
          <p:nvPr/>
        </p:nvSpPr>
        <p:spPr>
          <a:xfrm>
            <a:off x="537210" y="444055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原始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链表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37640" y="4580255"/>
            <a:ext cx="1004570" cy="392430"/>
            <a:chOff x="4072" y="2882"/>
            <a:chExt cx="1582" cy="618"/>
          </a:xfrm>
        </p:grpSpPr>
        <p:grpSp>
          <p:nvGrpSpPr>
            <p:cNvPr id="67" name="组合 6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直接箭头连接符 69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442210" y="4580255"/>
            <a:ext cx="1004570" cy="392430"/>
            <a:chOff x="4072" y="2882"/>
            <a:chExt cx="1582" cy="618"/>
          </a:xfrm>
        </p:grpSpPr>
        <p:grpSp>
          <p:nvGrpSpPr>
            <p:cNvPr id="72" name="组合 7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3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467100" y="4580255"/>
            <a:ext cx="1004570" cy="392430"/>
            <a:chOff x="4072" y="2882"/>
            <a:chExt cx="1582" cy="618"/>
          </a:xfrm>
        </p:grpSpPr>
        <p:grpSp>
          <p:nvGrpSpPr>
            <p:cNvPr id="77" name="组合 7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接箭头连接符 10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491990" y="4580255"/>
            <a:ext cx="1004570" cy="392430"/>
            <a:chOff x="4072" y="2882"/>
            <a:chExt cx="1582" cy="61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5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直接箭头连接符 15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6541770" y="4580255"/>
            <a:ext cx="1004570" cy="392430"/>
            <a:chOff x="4072" y="2882"/>
            <a:chExt cx="1582" cy="61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7" name="直接箭头连接符 15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7556500" y="4580255"/>
            <a:ext cx="1004570" cy="392430"/>
            <a:chOff x="4072" y="2882"/>
            <a:chExt cx="1582" cy="618"/>
          </a:xfrm>
        </p:grpSpPr>
        <p:grpSp>
          <p:nvGrpSpPr>
            <p:cNvPr id="159" name="组合 15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8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接箭头连接符 16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8571230" y="4580255"/>
            <a:ext cx="1004570" cy="392430"/>
            <a:chOff x="4072" y="2882"/>
            <a:chExt cx="1582" cy="618"/>
          </a:xfrm>
        </p:grpSpPr>
        <p:grpSp>
          <p:nvGrpSpPr>
            <p:cNvPr id="164" name="组合 163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7" name="直接箭头连接符 166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/>
          <p:cNvGrpSpPr/>
          <p:nvPr/>
        </p:nvGrpSpPr>
        <p:grpSpPr>
          <a:xfrm>
            <a:off x="9596120" y="4580255"/>
            <a:ext cx="1004570" cy="392430"/>
            <a:chOff x="4072" y="2882"/>
            <a:chExt cx="1582" cy="618"/>
          </a:xfrm>
        </p:grpSpPr>
        <p:grpSp>
          <p:nvGrpSpPr>
            <p:cNvPr id="169" name="组合 168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10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2" name="直接箭头连接符 171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/>
          <p:cNvGrpSpPr/>
          <p:nvPr/>
        </p:nvGrpSpPr>
        <p:grpSpPr>
          <a:xfrm rot="0">
            <a:off x="10621010" y="4580255"/>
            <a:ext cx="805815" cy="392430"/>
            <a:chOff x="10321" y="3705"/>
            <a:chExt cx="1269" cy="618"/>
          </a:xfrm>
        </p:grpSpPr>
        <p:sp>
          <p:nvSpPr>
            <p:cNvPr id="175" name="矩形 174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·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457960" y="3413125"/>
            <a:ext cx="2029460" cy="392430"/>
            <a:chOff x="4072" y="2882"/>
            <a:chExt cx="3196" cy="618"/>
          </a:xfrm>
        </p:grpSpPr>
        <p:grpSp>
          <p:nvGrpSpPr>
            <p:cNvPr id="182" name="组合 18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接箭头连接符 184"/>
            <p:cNvCxnSpPr>
              <a:endCxn id="194" idx="1"/>
            </p:cNvCxnSpPr>
            <p:nvPr/>
          </p:nvCxnSpPr>
          <p:spPr>
            <a:xfrm flipV="1">
              <a:off x="5083" y="3191"/>
              <a:ext cx="2185" cy="21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487420" y="3413125"/>
            <a:ext cx="2009140" cy="392430"/>
            <a:chOff x="4072" y="2882"/>
            <a:chExt cx="3164" cy="618"/>
          </a:xfrm>
        </p:grpSpPr>
        <p:grpSp>
          <p:nvGrpSpPr>
            <p:cNvPr id="192" name="组合 19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4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5" name="直接箭头连接符 194"/>
            <p:cNvCxnSpPr>
              <a:endCxn id="10" idx="1"/>
            </p:cNvCxnSpPr>
            <p:nvPr/>
          </p:nvCxnSpPr>
          <p:spPr>
            <a:xfrm flipV="1">
              <a:off x="5010" y="3189"/>
              <a:ext cx="2226" cy="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562090" y="3413125"/>
            <a:ext cx="2029460" cy="392430"/>
            <a:chOff x="4072" y="2882"/>
            <a:chExt cx="3196" cy="618"/>
          </a:xfrm>
        </p:grpSpPr>
        <p:grpSp>
          <p:nvGrpSpPr>
            <p:cNvPr id="202" name="组合 20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5" name="直接箭头连接符 204"/>
            <p:cNvCxnSpPr>
              <a:endCxn id="214" idx="1"/>
            </p:cNvCxnSpPr>
            <p:nvPr/>
          </p:nvCxnSpPr>
          <p:spPr>
            <a:xfrm>
              <a:off x="5083" y="3191"/>
              <a:ext cx="2185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8591550" y="3413125"/>
            <a:ext cx="2049780" cy="392430"/>
            <a:chOff x="4072" y="2882"/>
            <a:chExt cx="3228" cy="618"/>
          </a:xfrm>
        </p:grpSpPr>
        <p:grpSp>
          <p:nvGrpSpPr>
            <p:cNvPr id="212" name="组合 211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9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5" name="直接箭头连接符 214"/>
            <p:cNvCxnSpPr>
              <a:endCxn id="224" idx="1"/>
            </p:cNvCxnSpPr>
            <p:nvPr/>
          </p:nvCxnSpPr>
          <p:spPr>
            <a:xfrm>
              <a:off x="5083" y="3191"/>
              <a:ext cx="2217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 rot="0">
            <a:off x="10641330" y="3413125"/>
            <a:ext cx="805815" cy="392430"/>
            <a:chOff x="10321" y="3705"/>
            <a:chExt cx="1269" cy="618"/>
          </a:xfrm>
        </p:grpSpPr>
        <p:sp>
          <p:nvSpPr>
            <p:cNvPr id="223" name="矩形 222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422910" y="32867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第一级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1543685" y="3805555"/>
            <a:ext cx="624205" cy="774700"/>
            <a:chOff x="2755" y="5993"/>
            <a:chExt cx="983" cy="1220"/>
          </a:xfrm>
        </p:grpSpPr>
        <p:cxnSp>
          <p:nvCxnSpPr>
            <p:cNvPr id="230" name="直接箭头连接符 22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563620" y="3805555"/>
            <a:ext cx="623570" cy="774065"/>
            <a:chOff x="2755" y="5993"/>
            <a:chExt cx="982" cy="1219"/>
          </a:xfrm>
        </p:grpSpPr>
        <p:cxnSp>
          <p:nvCxnSpPr>
            <p:cNvPr id="234" name="直接箭头连接符 233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6633845" y="3806190"/>
            <a:ext cx="623570" cy="774065"/>
            <a:chOff x="2755" y="5993"/>
            <a:chExt cx="982" cy="1219"/>
          </a:xfrm>
        </p:grpSpPr>
        <p:cxnSp>
          <p:nvCxnSpPr>
            <p:cNvPr id="237" name="直接箭头连接符 236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8673465" y="3806825"/>
            <a:ext cx="623570" cy="774065"/>
            <a:chOff x="2755" y="5993"/>
            <a:chExt cx="982" cy="1219"/>
          </a:xfrm>
        </p:grpSpPr>
        <p:cxnSp>
          <p:nvCxnSpPr>
            <p:cNvPr id="240" name="直接箭头连接符 23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721975" y="3807460"/>
            <a:ext cx="623570" cy="774065"/>
            <a:chOff x="2755" y="5993"/>
            <a:chExt cx="982" cy="1219"/>
          </a:xfrm>
        </p:grpSpPr>
        <p:cxnSp>
          <p:nvCxnSpPr>
            <p:cNvPr id="243" name="直接箭头连接符 24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1457960" y="2244725"/>
            <a:ext cx="4038600" cy="392430"/>
            <a:chOff x="4072" y="2882"/>
            <a:chExt cx="6360" cy="618"/>
          </a:xfrm>
        </p:grpSpPr>
        <p:grpSp>
          <p:nvGrpSpPr>
            <p:cNvPr id="246" name="组合 24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1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9" name="直接箭头连接符 248"/>
            <p:cNvCxnSpPr>
              <a:endCxn id="19" idx="1"/>
            </p:cNvCxnSpPr>
            <p:nvPr/>
          </p:nvCxnSpPr>
          <p:spPr>
            <a:xfrm>
              <a:off x="5046" y="3191"/>
              <a:ext cx="5386" cy="3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组合 254"/>
          <p:cNvGrpSpPr/>
          <p:nvPr/>
        </p:nvGrpSpPr>
        <p:grpSpPr>
          <a:xfrm>
            <a:off x="6562725" y="2244725"/>
            <a:ext cx="4079240" cy="392430"/>
            <a:chOff x="4072" y="2882"/>
            <a:chExt cx="6424" cy="61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257" name="矩形 25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7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9" name="直接箭头连接符 258"/>
            <p:cNvCxnSpPr>
              <a:endCxn id="267" idx="1"/>
            </p:cNvCxnSpPr>
            <p:nvPr/>
          </p:nvCxnSpPr>
          <p:spPr>
            <a:xfrm>
              <a:off x="5083" y="3191"/>
              <a:ext cx="5413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 rot="0">
            <a:off x="10641965" y="2244725"/>
            <a:ext cx="805815" cy="392430"/>
            <a:chOff x="10321" y="3705"/>
            <a:chExt cx="1269" cy="618"/>
          </a:xfrm>
        </p:grpSpPr>
        <p:sp>
          <p:nvSpPr>
            <p:cNvPr id="266" name="矩形 265"/>
            <p:cNvSpPr/>
            <p:nvPr/>
          </p:nvSpPr>
          <p:spPr>
            <a:xfrm>
              <a:off x="10956" y="3705"/>
              <a:ext cx="635" cy="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10321" y="3705"/>
              <a:ext cx="635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13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23545" y="2118360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第二级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索引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1544320" y="2637155"/>
            <a:ext cx="624205" cy="774700"/>
            <a:chOff x="2755" y="5993"/>
            <a:chExt cx="983" cy="1220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6634480" y="2637790"/>
            <a:ext cx="623570" cy="774065"/>
            <a:chOff x="2755" y="5993"/>
            <a:chExt cx="982" cy="1219"/>
          </a:xfrm>
        </p:grpSpPr>
        <p:cxnSp>
          <p:nvCxnSpPr>
            <p:cNvPr id="276" name="直接箭头连接符 275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0722610" y="2639060"/>
            <a:ext cx="623570" cy="774065"/>
            <a:chOff x="2755" y="5993"/>
            <a:chExt cx="982" cy="1219"/>
          </a:xfrm>
        </p:grpSpPr>
        <p:cxnSp>
          <p:nvCxnSpPr>
            <p:cNvPr id="282" name="直接箭头连接符 281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6560" y="4580255"/>
            <a:ext cx="1004570" cy="392430"/>
            <a:chOff x="4072" y="2882"/>
            <a:chExt cx="1582" cy="618"/>
          </a:xfrm>
        </p:grpSpPr>
        <p:grpSp>
          <p:nvGrpSpPr>
            <p:cNvPr id="7" name="组合 6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89905" y="3807460"/>
            <a:ext cx="624205" cy="774700"/>
            <a:chOff x="2755" y="5993"/>
            <a:chExt cx="983" cy="1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96560" y="3411855"/>
            <a:ext cx="1004570" cy="392430"/>
            <a:chOff x="4072" y="2882"/>
            <a:chExt cx="1582" cy="618"/>
          </a:xfrm>
        </p:grpSpPr>
        <p:grpSp>
          <p:nvGrpSpPr>
            <p:cNvPr id="8" name="组合 7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89905" y="2642235"/>
            <a:ext cx="624205" cy="774700"/>
            <a:chOff x="2755" y="5993"/>
            <a:chExt cx="983" cy="12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246" y="6316"/>
              <a:ext cx="0" cy="8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755" y="5993"/>
              <a:ext cx="98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highlight>
                    <a:srgbClr val="C0C0C0"/>
                  </a:highlight>
                </a:rPr>
                <a:t>down</a:t>
              </a:r>
              <a:endParaRPr lang="en-US" altLang="zh-CN" sz="1400">
                <a:highlight>
                  <a:srgbClr val="C0C0C0"/>
                </a:highligh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96560" y="2246630"/>
            <a:ext cx="1004570" cy="392430"/>
            <a:chOff x="4072" y="2882"/>
            <a:chExt cx="1582" cy="618"/>
          </a:xfrm>
        </p:grpSpPr>
        <p:grpSp>
          <p:nvGrpSpPr>
            <p:cNvPr id="16" name="组合 15"/>
            <p:cNvGrpSpPr/>
            <p:nvPr/>
          </p:nvGrpSpPr>
          <p:grpSpPr>
            <a:xfrm>
              <a:off x="4072" y="2882"/>
              <a:ext cx="1269" cy="618"/>
              <a:chOff x="10321" y="3705"/>
              <a:chExt cx="1269" cy="6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956" y="3705"/>
                <a:ext cx="635" cy="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321" y="3705"/>
                <a:ext cx="635" cy="61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6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5083" y="3191"/>
              <a:ext cx="571" cy="0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053080" y="5483225"/>
            <a:ext cx="69291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插入元素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6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时，随机函数生成了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，则在第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1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～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级索引中添加对应的索引节点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rot="0">
            <a:off x="697865" y="2204085"/>
            <a:ext cx="999490" cy="1344295"/>
            <a:chOff x="3067" y="1956"/>
            <a:chExt cx="1574" cy="21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/>
          <p:cNvSpPr txBox="1"/>
          <p:nvPr/>
        </p:nvSpPr>
        <p:spPr>
          <a:xfrm>
            <a:off x="801370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初始化栈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59915" y="2204085"/>
            <a:ext cx="1452880" cy="1794510"/>
            <a:chOff x="4918" y="1956"/>
            <a:chExt cx="2288" cy="2826"/>
          </a:xfrm>
        </p:grpSpPr>
        <p:grpSp>
          <p:nvGrpSpPr>
            <p:cNvPr id="32" name="组合 31"/>
            <p:cNvGrpSpPr/>
            <p:nvPr/>
          </p:nvGrpSpPr>
          <p:grpSpPr>
            <a:xfrm>
              <a:off x="5632" y="1956"/>
              <a:ext cx="1574" cy="2117"/>
              <a:chOff x="3067" y="1956"/>
              <a:chExt cx="1574" cy="2117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691" y="3421"/>
              <a:ext cx="1452" cy="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26" y="4348"/>
              <a:ext cx="138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a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4918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475355" y="2204085"/>
            <a:ext cx="1452880" cy="1794510"/>
            <a:chOff x="7440" y="1956"/>
            <a:chExt cx="2288" cy="282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248" y="4348"/>
              <a:ext cx="138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元素</a:t>
              </a:r>
              <a:r>
                <a:rPr lang="en-US" altLang="zh-CN" sz="1200">
                  <a:latin typeface="PingFang SC Regular" panose="020B0400000000000000" charset="-122"/>
                  <a:ea typeface="PingFang SC Regular" panose="020B0400000000000000" charset="-122"/>
                </a:rPr>
                <a:t>b</a:t>
              </a:r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入栈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440" y="3015"/>
              <a:ext cx="434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90795" y="2204085"/>
            <a:ext cx="1452880" cy="1794510"/>
            <a:chOff x="9985" y="1956"/>
            <a:chExt cx="2288" cy="2826"/>
          </a:xfrm>
        </p:grpSpPr>
        <p:grpSp>
          <p:nvGrpSpPr>
            <p:cNvPr id="59" name="组合 58"/>
            <p:cNvGrpSpPr/>
            <p:nvPr/>
          </p:nvGrpSpPr>
          <p:grpSpPr>
            <a:xfrm>
              <a:off x="9985" y="1956"/>
              <a:ext cx="2288" cy="2826"/>
              <a:chOff x="7440" y="1956"/>
              <a:chExt cx="2288" cy="282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8154" y="1956"/>
                <a:ext cx="1574" cy="2117"/>
                <a:chOff x="3067" y="1956"/>
                <a:chExt cx="1574" cy="2117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矩形 63"/>
              <p:cNvSpPr/>
              <p:nvPr/>
            </p:nvSpPr>
            <p:spPr>
              <a:xfrm>
                <a:off x="8213" y="3375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248" y="4348"/>
                <a:ext cx="137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c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7440" y="3015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8213" y="2677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0757" y="1979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c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8625840" y="1207135"/>
            <a:ext cx="999490" cy="2341245"/>
            <a:chOff x="3067" y="1956"/>
            <a:chExt cx="1574" cy="2117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8663305" y="310515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88605" y="37230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动态扩容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6678930" y="287655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663305" y="266192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663305" y="2218690"/>
            <a:ext cx="922020" cy="411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855835" y="1207135"/>
            <a:ext cx="1452880" cy="2791460"/>
            <a:chOff x="13125" y="1901"/>
            <a:chExt cx="2288" cy="4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13125" y="1901"/>
              <a:ext cx="2288" cy="4396"/>
              <a:chOff x="10518" y="1901"/>
              <a:chExt cx="2288" cy="4396"/>
            </a:xfrm>
          </p:grpSpPr>
          <p:grpSp>
            <p:nvGrpSpPr>
              <p:cNvPr id="83" name="组合 82"/>
              <p:cNvGrpSpPr/>
              <p:nvPr/>
            </p:nvGrpSpPr>
            <p:grpSpPr>
              <a:xfrm rot="0">
                <a:off x="11232" y="1901"/>
                <a:ext cx="1574" cy="3687"/>
                <a:chOff x="3067" y="1956"/>
                <a:chExt cx="1574" cy="2117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083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622" y="1956"/>
                  <a:ext cx="0" cy="2117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67" y="4073"/>
                  <a:ext cx="1575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矩形 86"/>
              <p:cNvSpPr/>
              <p:nvPr/>
            </p:nvSpPr>
            <p:spPr>
              <a:xfrm>
                <a:off x="11291" y="4890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a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385" y="5863"/>
                <a:ext cx="13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元素</a:t>
                </a:r>
                <a:r>
                  <a:rPr lang="en-US" altLang="zh-CN" sz="1200">
                    <a:latin typeface="PingFang SC Regular" panose="020B0400000000000000" charset="-122"/>
                    <a:ea typeface="PingFang SC Regular" panose="020B0400000000000000" charset="-122"/>
                  </a:rPr>
                  <a:t>d</a:t>
                </a:r>
                <a:r>
                  <a:rPr lang="zh-CN" altLang="en-US" sz="1200">
                    <a:latin typeface="PingFang SC Regular" panose="020B0400000000000000" charset="-122"/>
                    <a:ea typeface="PingFang SC Regular" panose="020B0400000000000000" charset="-122"/>
                  </a:rPr>
                  <a:t>入栈</a:t>
                </a:r>
                <a:endParaRPr lang="zh-CN" altLang="en-US" sz="1200">
                  <a:latin typeface="PingFang SC Regular" panose="020B0400000000000000" charset="-122"/>
                  <a:ea typeface="PingFang SC Regular" panose="020B0400000000000000" charset="-122"/>
                </a:endParaRPr>
              </a:p>
            </p:txBody>
          </p:sp>
          <p:cxnSp>
            <p:nvCxnSpPr>
              <p:cNvPr id="89" name="直接箭头连接符 88"/>
              <p:cNvCxnSpPr/>
              <p:nvPr/>
            </p:nvCxnSpPr>
            <p:spPr>
              <a:xfrm>
                <a:off x="10518" y="4530"/>
                <a:ext cx="43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11291" y="4192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b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290" y="3494"/>
                <a:ext cx="1452" cy="6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c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13896" y="2798"/>
              <a:ext cx="1452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rot="0">
            <a:off x="7160895" y="2204085"/>
            <a:ext cx="999490" cy="1344295"/>
            <a:chOff x="3067" y="1956"/>
            <a:chExt cx="1574" cy="2117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083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622" y="1956"/>
              <a:ext cx="0" cy="211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067" y="4073"/>
              <a:ext cx="1575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手杖形箭头 97"/>
          <p:cNvSpPr/>
          <p:nvPr/>
        </p:nvSpPr>
        <p:spPr>
          <a:xfrm>
            <a:off x="7738745" y="988060"/>
            <a:ext cx="1418590" cy="219075"/>
          </a:xfrm>
          <a:prstGeom prst="uturnArrow">
            <a:avLst>
              <a:gd name="adj1" fmla="val 2173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102600" y="77152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PingFang SC Regular" panose="020B0400000000000000" charset="-122"/>
                <a:ea typeface="PingFang SC Regular" panose="020B0400000000000000" charset="-122"/>
              </a:rPr>
              <a:t>依次入栈</a:t>
            </a:r>
            <a:endParaRPr lang="zh-CN" altLang="en-US" sz="9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08145" y="8750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PingFang SC Regular" panose="020B0400000000000000" charset="-122"/>
                <a:ea typeface="PingFang SC Regular" panose="020B0400000000000000" charset="-122"/>
              </a:rPr>
              <a:t>入栈的时间复杂度</a:t>
            </a:r>
            <a:endParaRPr lang="zh-CN" altLang="en-US" b="1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86055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246824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28473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7" name="左大括号 6"/>
          <p:cNvSpPr/>
          <p:nvPr/>
        </p:nvSpPr>
        <p:spPr>
          <a:xfrm rot="5400000">
            <a:off x="2195830" y="1379220"/>
            <a:ext cx="177165" cy="18884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2620" y="1810385"/>
            <a:ext cx="745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86150" y="2411730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348170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210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74408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51780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5730875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17" name="左大括号 16"/>
          <p:cNvSpPr/>
          <p:nvPr/>
        </p:nvSpPr>
        <p:spPr>
          <a:xfrm rot="5400000">
            <a:off x="5076190" y="1366520"/>
            <a:ext cx="177165" cy="191389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16145" y="1810385"/>
            <a:ext cx="898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385762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5000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2370" y="2411730"/>
            <a:ext cx="7391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O(2K)</a:t>
            </a:r>
            <a:r>
              <a:rPr lang="zh-CN" altLang="en-US" sz="1200" b="1"/>
              <a:t>，</a:t>
            </a:r>
            <a:endParaRPr lang="zh-CN" altLang="en-US" sz="1200" b="1"/>
          </a:p>
        </p:txBody>
      </p:sp>
      <p:sp>
        <p:nvSpPr>
          <p:cNvPr id="22" name="文本框 21"/>
          <p:cNvSpPr txBox="1"/>
          <p:nvPr/>
        </p:nvSpPr>
        <p:spPr>
          <a:xfrm>
            <a:off x="6316345" y="18103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扩容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1896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752094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128635" y="2411730"/>
            <a:ext cx="310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8507730" y="241173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O(1)</a:t>
            </a:r>
            <a:r>
              <a:rPr lang="zh-CN" altLang="en-US" sz="1200"/>
              <a:t>，</a:t>
            </a:r>
            <a:endParaRPr lang="zh-CN" altLang="en-US" sz="1200"/>
          </a:p>
        </p:txBody>
      </p:sp>
      <p:sp>
        <p:nvSpPr>
          <p:cNvPr id="28" name="左大括号 27"/>
          <p:cNvSpPr/>
          <p:nvPr/>
        </p:nvSpPr>
        <p:spPr>
          <a:xfrm rot="5400000">
            <a:off x="7863205" y="1394460"/>
            <a:ext cx="177165" cy="1858010"/>
          </a:xfrm>
          <a:prstGeom prst="lef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493000" y="1810385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2K-1</a:t>
            </a:r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次入栈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40" name="下弧形箭头 39"/>
          <p:cNvSpPr/>
          <p:nvPr/>
        </p:nvSpPr>
        <p:spPr>
          <a:xfrm>
            <a:off x="6641465" y="2793365"/>
            <a:ext cx="472440" cy="1968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845" y="30130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均摊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0" name="组合 169"/>
          <p:cNvGrpSpPr/>
          <p:nvPr/>
        </p:nvGrpSpPr>
        <p:grpSpPr>
          <a:xfrm>
            <a:off x="4730750" y="73025"/>
            <a:ext cx="2730500" cy="982345"/>
            <a:chOff x="7615" y="1040"/>
            <a:chExt cx="4300" cy="1547"/>
          </a:xfrm>
        </p:grpSpPr>
        <p:sp>
          <p:nvSpPr>
            <p:cNvPr id="6" name="文本框 5"/>
            <p:cNvSpPr txBox="1"/>
            <p:nvPr/>
          </p:nvSpPr>
          <p:spPr>
            <a:xfrm>
              <a:off x="7636" y="1040"/>
              <a:ext cx="4276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3 + 5 </a:t>
              </a:r>
              <a:r>
                <a:rPr lang="zh-CN" altLang="en-US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× </a:t>
              </a:r>
              <a:r>
                <a:rPr lang="en-US" altLang="zh-CN" sz="3200" b="1">
                  <a:solidFill>
                    <a:schemeClr val="accent1">
                      <a:lumMod val="75000"/>
                    </a:schemeClr>
                  </a:solidFill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8 - 6</a:t>
              </a:r>
              <a:endParaRPr lang="en-US" altLang="zh-CN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1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1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19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21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23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625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⑥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27" y="1959"/>
              <a:ext cx="6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2159000" y="1262380"/>
            <a:ext cx="1141730" cy="2237740"/>
            <a:chOff x="657" y="4869"/>
            <a:chExt cx="1798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657" y="4869"/>
              <a:ext cx="869" cy="2703"/>
              <a:chOff x="3067" y="1956"/>
              <a:chExt cx="1574" cy="211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724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1587" y="4869"/>
              <a:ext cx="869" cy="2703"/>
              <a:chOff x="3067" y="1956"/>
              <a:chExt cx="1574" cy="2117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117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①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773805" y="1262380"/>
            <a:ext cx="1141730" cy="2237740"/>
            <a:chOff x="3296" y="4869"/>
            <a:chExt cx="1798" cy="3524"/>
          </a:xfrm>
        </p:grpSpPr>
        <p:sp>
          <p:nvSpPr>
            <p:cNvPr id="28" name="矩形 27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3810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②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88610" y="1262380"/>
            <a:ext cx="1141730" cy="2237740"/>
            <a:chOff x="6015" y="4869"/>
            <a:chExt cx="1798" cy="3524"/>
          </a:xfrm>
        </p:grpSpPr>
        <p:sp>
          <p:nvSpPr>
            <p:cNvPr id="107" name="矩形 106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矩形 111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13" name="组合 112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③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03415" y="1262380"/>
            <a:ext cx="1141730" cy="2237740"/>
            <a:chOff x="8497" y="4869"/>
            <a:chExt cx="1798" cy="3524"/>
          </a:xfrm>
        </p:grpSpPr>
        <p:sp>
          <p:nvSpPr>
            <p:cNvPr id="120" name="矩形 119"/>
            <p:cNvSpPr/>
            <p:nvPr/>
          </p:nvSpPr>
          <p:spPr>
            <a:xfrm>
              <a:off x="9491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 rot="0">
              <a:off x="8497" y="4869"/>
              <a:ext cx="869" cy="2703"/>
              <a:chOff x="3067" y="1956"/>
              <a:chExt cx="1574" cy="2117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/>
            <p:cNvSpPr/>
            <p:nvPr/>
          </p:nvSpPr>
          <p:spPr>
            <a:xfrm>
              <a:off x="8562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 rot="0">
              <a:off x="9427" y="4869"/>
              <a:ext cx="869" cy="2703"/>
              <a:chOff x="3067" y="1956"/>
              <a:chExt cx="1574" cy="2117"/>
            </a:xfrm>
          </p:grpSpPr>
          <p:cxnSp>
            <p:nvCxnSpPr>
              <p:cNvPr id="127" name="直接连接符 126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/>
            <p:cNvSpPr txBox="1"/>
            <p:nvPr/>
          </p:nvSpPr>
          <p:spPr>
            <a:xfrm>
              <a:off x="9011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④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8568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9493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618220" y="1262380"/>
            <a:ext cx="1141730" cy="2237740"/>
            <a:chOff x="10830" y="4869"/>
            <a:chExt cx="1798" cy="3524"/>
          </a:xfrm>
        </p:grpSpPr>
        <p:sp>
          <p:nvSpPr>
            <p:cNvPr id="133" name="矩形 132"/>
            <p:cNvSpPr/>
            <p:nvPr/>
          </p:nvSpPr>
          <p:spPr>
            <a:xfrm>
              <a:off x="11824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4" name="组合 133"/>
            <p:cNvGrpSpPr/>
            <p:nvPr/>
          </p:nvGrpSpPr>
          <p:grpSpPr>
            <a:xfrm rot="0">
              <a:off x="10830" y="4869"/>
              <a:ext cx="869" cy="2703"/>
              <a:chOff x="3067" y="1956"/>
              <a:chExt cx="1574" cy="2117"/>
            </a:xfrm>
          </p:grpSpPr>
          <p:cxnSp>
            <p:nvCxnSpPr>
              <p:cNvPr id="135" name="直接连接符 13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10895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rot="0">
              <a:off x="11760" y="4869"/>
              <a:ext cx="869" cy="2703"/>
              <a:chOff x="3067" y="1956"/>
              <a:chExt cx="1574" cy="2117"/>
            </a:xfrm>
          </p:grpSpPr>
          <p:cxnSp>
            <p:nvCxnSpPr>
              <p:cNvPr id="140" name="直接连接符 13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/>
            <p:cNvSpPr txBox="1"/>
            <p:nvPr/>
          </p:nvSpPr>
          <p:spPr>
            <a:xfrm>
              <a:off x="11344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⑤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901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826" y="6102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0901" y="536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3549650" y="5721985"/>
            <a:ext cx="43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⑥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2251710" y="3883025"/>
            <a:ext cx="1141730" cy="1715770"/>
            <a:chOff x="3169" y="6115"/>
            <a:chExt cx="1798" cy="2702"/>
          </a:xfrm>
        </p:grpSpPr>
        <p:sp>
          <p:nvSpPr>
            <p:cNvPr id="147" name="矩形 146"/>
            <p:cNvSpPr/>
            <p:nvPr/>
          </p:nvSpPr>
          <p:spPr>
            <a:xfrm>
              <a:off x="4163" y="8083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+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 rot="0">
              <a:off x="3169" y="6115"/>
              <a:ext cx="869" cy="2703"/>
              <a:chOff x="3067" y="1956"/>
              <a:chExt cx="1574" cy="2117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3234" y="8083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 rot="0">
              <a:off x="4099" y="6115"/>
              <a:ext cx="869" cy="2703"/>
              <a:chOff x="3067" y="1956"/>
              <a:chExt cx="1574" cy="2117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3240" y="7348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65" y="7348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3240" y="6609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8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63" y="6115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886585" y="6084570"/>
            <a:ext cx="38284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比对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×，×的优先级高，弹出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8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、×，运算得到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40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后，再弹出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、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+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，运算得到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，将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43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和 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- </a:t>
            </a:r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入栈。</a:t>
            </a:r>
            <a:endParaRPr lang="zh-CN" altLang="en-US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4069715" y="3883025"/>
            <a:ext cx="1142365" cy="1716405"/>
            <a:chOff x="3296" y="4869"/>
            <a:chExt cx="1799" cy="2703"/>
          </a:xfrm>
        </p:grpSpPr>
        <p:sp>
          <p:nvSpPr>
            <p:cNvPr id="174" name="矩形 173"/>
            <p:cNvSpPr/>
            <p:nvPr/>
          </p:nvSpPr>
          <p:spPr>
            <a:xfrm>
              <a:off x="4290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3296" y="4869"/>
              <a:ext cx="869" cy="2703"/>
              <a:chOff x="3067" y="1956"/>
              <a:chExt cx="1574" cy="2117"/>
            </a:xfrm>
          </p:grpSpPr>
          <p:cxnSp>
            <p:nvCxnSpPr>
              <p:cNvPr id="176" name="直接连接符 175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矩形 178"/>
            <p:cNvSpPr/>
            <p:nvPr/>
          </p:nvSpPr>
          <p:spPr>
            <a:xfrm>
              <a:off x="3361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 rot="0">
              <a:off x="4226" y="4869"/>
              <a:ext cx="869" cy="2703"/>
              <a:chOff x="3067" y="1956"/>
              <a:chExt cx="1574" cy="2117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6" name="直接箭头连接符 185"/>
          <p:cNvCxnSpPr/>
          <p:nvPr/>
        </p:nvCxnSpPr>
        <p:spPr>
          <a:xfrm>
            <a:off x="3630295" y="4665980"/>
            <a:ext cx="27559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5984875" y="3883025"/>
            <a:ext cx="1142365" cy="2237740"/>
            <a:chOff x="6015" y="4869"/>
            <a:chExt cx="1799" cy="3524"/>
          </a:xfrm>
        </p:grpSpPr>
        <p:sp>
          <p:nvSpPr>
            <p:cNvPr id="188" name="矩形 187"/>
            <p:cNvSpPr/>
            <p:nvPr/>
          </p:nvSpPr>
          <p:spPr>
            <a:xfrm>
              <a:off x="7009" y="6837"/>
              <a:ext cx="739" cy="6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-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89" name="组合 188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190" name="直接连接符 18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矩形 192"/>
            <p:cNvSpPr/>
            <p:nvPr/>
          </p:nvSpPr>
          <p:spPr>
            <a:xfrm>
              <a:off x="6080" y="6837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195" name="直接连接符 19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文本框 197"/>
            <p:cNvSpPr txBox="1"/>
            <p:nvPr/>
          </p:nvSpPr>
          <p:spPr>
            <a:xfrm>
              <a:off x="6529" y="7765"/>
              <a:ext cx="6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charset="-122"/>
                  <a:ea typeface="PingFang SC" panose="020B0400000000000000" charset="-122"/>
                  <a:cs typeface="PingFang SC Semibold" panose="020B0400000000000000" charset="-122"/>
                </a:rPr>
                <a:t>⑦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6086" y="6102"/>
              <a:ext cx="738" cy="6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6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01" name="文本框 200"/>
          <p:cNvSpPr txBox="1"/>
          <p:nvPr/>
        </p:nvSpPr>
        <p:spPr>
          <a:xfrm>
            <a:off x="7555865" y="5890260"/>
            <a:ext cx="246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表达式遍历结束，依次弹出栈内元素完成逻辑运算，得到结果：</a:t>
            </a:r>
            <a:r>
              <a:rPr lang="en-US" altLang="zh-CN" sz="14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37</a:t>
            </a:r>
            <a:endParaRPr lang="en-US" altLang="zh-CN" sz="14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8103870" y="3883025"/>
            <a:ext cx="1142365" cy="1716405"/>
            <a:chOff x="6015" y="4869"/>
            <a:chExt cx="1799" cy="2703"/>
          </a:xfrm>
        </p:grpSpPr>
        <p:grpSp>
          <p:nvGrpSpPr>
            <p:cNvPr id="204" name="组合 203"/>
            <p:cNvGrpSpPr/>
            <p:nvPr/>
          </p:nvGrpSpPr>
          <p:grpSpPr>
            <a:xfrm rot="0">
              <a:off x="6015" y="4869"/>
              <a:ext cx="869" cy="2703"/>
              <a:chOff x="3067" y="1956"/>
              <a:chExt cx="1574" cy="2117"/>
            </a:xfrm>
          </p:grpSpPr>
          <p:cxnSp>
            <p:nvCxnSpPr>
              <p:cNvPr id="205" name="直接连接符 204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/>
            <p:cNvGrpSpPr/>
            <p:nvPr/>
          </p:nvGrpSpPr>
          <p:grpSpPr>
            <a:xfrm rot="0">
              <a:off x="6945" y="4869"/>
              <a:ext cx="869" cy="2703"/>
              <a:chOff x="3067" y="1956"/>
              <a:chExt cx="1574" cy="2117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119370" y="0"/>
            <a:ext cx="2082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栈 和 队列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74365" y="1723390"/>
            <a:ext cx="999490" cy="1781810"/>
            <a:chOff x="8154" y="1956"/>
            <a:chExt cx="1574" cy="2806"/>
          </a:xfrm>
        </p:grpSpPr>
        <p:grpSp>
          <p:nvGrpSpPr>
            <p:cNvPr id="47" name="组合 46"/>
            <p:cNvGrpSpPr/>
            <p:nvPr/>
          </p:nvGrpSpPr>
          <p:grpSpPr>
            <a:xfrm>
              <a:off x="8154" y="1956"/>
              <a:ext cx="1574" cy="2117"/>
              <a:chOff x="3067" y="1956"/>
              <a:chExt cx="1574" cy="2117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3083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622" y="1956"/>
                <a:ext cx="0" cy="211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67" y="4073"/>
                <a:ext cx="1575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213" y="3405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678" y="4328"/>
              <a:ext cx="5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PingFang SC Regular" panose="020B0400000000000000" charset="-122"/>
                  <a:ea typeface="PingFang SC Regular" panose="020B0400000000000000" charset="-122"/>
                </a:rPr>
                <a:t>栈</a:t>
              </a:r>
              <a:endParaRPr lang="zh-CN" altLang="en-US" sz="1200">
                <a:latin typeface="PingFang SC Regular" panose="020B0400000000000000" charset="-122"/>
                <a:ea typeface="PingFang SC Regular" panose="020B04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213" y="2737"/>
              <a:ext cx="1452" cy="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02184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圆角右箭头 6"/>
          <p:cNvSpPr/>
          <p:nvPr/>
        </p:nvSpPr>
        <p:spPr>
          <a:xfrm rot="5400000">
            <a:off x="3155315" y="138938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2930" y="1174750"/>
            <a:ext cx="922020" cy="38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>
            <a:off x="3937635" y="1371600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8955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025" y="77089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出栈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475855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453120" y="1623695"/>
            <a:ext cx="0" cy="14528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03795" y="254444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79260" y="21780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队列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03795" y="212026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1705" y="32492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79260" y="1064895"/>
            <a:ext cx="922020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>
            <a:off x="7788910" y="1271905"/>
            <a:ext cx="351790" cy="351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7976235" y="3131820"/>
            <a:ext cx="351790" cy="373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4640" y="8661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入队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1280" y="364172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出队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206240" y="5159375"/>
            <a:ext cx="2995930" cy="433705"/>
            <a:chOff x="7775" y="8919"/>
            <a:chExt cx="4272" cy="68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775" y="8919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775" y="9602"/>
              <a:ext cx="4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4220210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23435" y="5180965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856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3695" y="5180965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4395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49085" y="5180330"/>
            <a:ext cx="403225" cy="392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23790" y="449770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head = 2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81090" y="4497705"/>
            <a:ext cx="1243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tail = 5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241925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445250" y="4804410"/>
            <a:ext cx="0" cy="259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838825" y="5180330"/>
            <a:ext cx="403225" cy="39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244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0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8757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270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9783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3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0296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4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0809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5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13220" y="5689600"/>
            <a:ext cx="278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6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演示</Application>
  <PresentationFormat>宽屏</PresentationFormat>
  <Paragraphs>1037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PingFang SC Regular</vt:lpstr>
      <vt:lpstr>PingFang SC Semibold</vt:lpstr>
      <vt:lpstr>PingFang SC</vt:lpstr>
      <vt:lpstr>Cambria Math</vt:lpstr>
      <vt:lpstr>Kingsoft Math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12</cp:revision>
  <dcterms:created xsi:type="dcterms:W3CDTF">2022-03-01T06:27:26Z</dcterms:created>
  <dcterms:modified xsi:type="dcterms:W3CDTF">2022-03-01T06:27:26Z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