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2" r:id="rId4"/>
    <p:sldId id="289" r:id="rId5"/>
    <p:sldId id="299" r:id="rId6"/>
    <p:sldId id="310" r:id="rId7"/>
    <p:sldId id="311" r:id="rId8"/>
    <p:sldId id="312" r:id="rId9"/>
    <p:sldId id="313" r:id="rId10"/>
    <p:sldId id="293" r:id="rId11"/>
    <p:sldId id="292" r:id="rId12"/>
    <p:sldId id="291" r:id="rId13"/>
  </p:sldIdLst>
  <p:sldSz cx="24384000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59991" y="3645408"/>
            <a:ext cx="13690093" cy="5398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565892" y="0"/>
            <a:ext cx="13818108" cy="137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3703808" y="2793492"/>
            <a:ext cx="9880091" cy="8508492"/>
          </a:xfrm>
          <a:prstGeom prst="rect">
            <a:avLst/>
          </a:prstGeom>
        </p:spPr>
      </p:pic>
      <p:sp>
        <p:nvSpPr>
          <p:cNvPr id="6" name="rect"/>
          <p:cNvSpPr/>
          <p:nvPr/>
        </p:nvSpPr>
        <p:spPr>
          <a:xfrm>
            <a:off x="1993391" y="2983991"/>
            <a:ext cx="5155691" cy="1536192"/>
          </a:xfrm>
          <a:prstGeom prst="rect">
            <a:avLst/>
          </a:prstGeom>
          <a:solidFill>
            <a:srgbClr val="FCA62E">
              <a:alpha val="9960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/>
          <p:nvPr/>
        </p:nvSpPr>
        <p:spPr>
          <a:xfrm>
            <a:off x="1885257" y="3268090"/>
            <a:ext cx="15786100" cy="5875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</a:pPr>
            <a:endParaRPr lang="en-US" altLang="en-US" sz="100" dirty="0"/>
          </a:p>
          <a:p>
            <a:pPr indent="453390" algn="l" rtl="0" eaLnBrk="0">
              <a:lnSpc>
                <a:spcPct val="89000"/>
              </a:lnSpc>
            </a:pPr>
            <a:r>
              <a:rPr lang="zh-CN" altLang="en-US" sz="7100" dirty="0">
                <a:ea typeface="宋体" panose="02010600030101010101" pitchFamily="2" charset="-122"/>
              </a:rPr>
              <a:t>清风老师</a:t>
            </a:r>
            <a:endParaRPr lang="en-US" altLang="en-US" sz="71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indent="12700" algn="l" rtl="0" eaLnBrk="0">
              <a:lnSpc>
                <a:spcPct val="97000"/>
              </a:lnSpc>
              <a:spcBef>
                <a:spcPts val="2975"/>
              </a:spcBef>
            </a:pPr>
            <a:r>
              <a:rPr sz="9900" spc="20" dirty="0">
                <a:solidFill>
                  <a:srgbClr val="FFFFFF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Python</a:t>
            </a:r>
            <a:r>
              <a:rPr sz="9900" spc="30" dirty="0">
                <a:solidFill>
                  <a:srgbClr val="FFFFFF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面向对象</a:t>
            </a:r>
            <a:endParaRPr sz="9900" spc="30" dirty="0">
              <a:solidFill>
                <a:srgbClr val="FFFFFF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12700" algn="l" rtl="0" eaLnBrk="0">
              <a:lnSpc>
                <a:spcPct val="97000"/>
              </a:lnSpc>
              <a:spcBef>
                <a:spcPts val="2975"/>
              </a:spcBef>
            </a:pPr>
            <a:r>
              <a:rPr sz="9900" spc="30" dirty="0">
                <a:solidFill>
                  <a:srgbClr val="FFFFFF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编</a:t>
            </a:r>
            <a:r>
              <a:rPr sz="9900" spc="15" dirty="0">
                <a:solidFill>
                  <a:srgbClr val="FFFFFF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程</a:t>
            </a:r>
            <a:r>
              <a:rPr sz="9900" spc="0" dirty="0">
                <a:solidFill>
                  <a:srgbClr val="FFFFFF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基础</a:t>
            </a:r>
            <a:r>
              <a:rPr lang="zh-CN" sz="9900" spc="0" dirty="0">
                <a:solidFill>
                  <a:srgbClr val="FFFFFF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</a:t>
            </a:r>
            <a:endParaRPr lang="en-US" altLang="en-US" sz="99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600" dirty="0"/>
          </a:p>
          <a:p>
            <a:pPr indent="71755" algn="l" rtl="0" eaLnBrk="0">
              <a:lnSpc>
                <a:spcPct val="97000"/>
              </a:lnSpc>
            </a:pPr>
            <a:endParaRPr lang="en-US" altLang="en-US" sz="6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10706100"/>
            <a:ext cx="4610100" cy="300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83692" y="9918193"/>
            <a:ext cx="4026408" cy="37978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8991600" y="8229600"/>
            <a:ext cx="1574292" cy="6355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7722107" y="3416808"/>
            <a:ext cx="164592" cy="1104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7365492" y="3416808"/>
            <a:ext cx="164592" cy="1104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8065007" y="3416808"/>
            <a:ext cx="152400" cy="1104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4961108" y="8865108"/>
            <a:ext cx="278891" cy="2788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2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250" name="picture 2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pic>
        <p:nvPicPr>
          <p:cNvPr id="251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831847" y="3995928"/>
            <a:ext cx="10302240" cy="9259823"/>
          </a:xfrm>
          <a:prstGeom prst="rect">
            <a:avLst/>
          </a:prstGeom>
        </p:spPr>
      </p:pic>
      <p:sp>
        <p:nvSpPr>
          <p:cNvPr id="253" name="textbox 253"/>
          <p:cNvSpPr/>
          <p:nvPr/>
        </p:nvSpPr>
        <p:spPr>
          <a:xfrm>
            <a:off x="1616649" y="2297582"/>
            <a:ext cx="5772784" cy="1172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9025"/>
              </a:lnSpc>
            </a:pPr>
            <a:r>
              <a:rPr sz="6900" spc="4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code-</a:t>
            </a:r>
            <a:r>
              <a:rPr sz="6900" spc="7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类的</a:t>
            </a:r>
            <a:r>
              <a:rPr sz="6900" spc="6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</a:t>
            </a:r>
            <a:r>
              <a:rPr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</a:t>
            </a:r>
            <a:endParaRPr lang="en-US" altLang="en-US" sz="6900" dirty="0"/>
          </a:p>
        </p:txBody>
      </p:sp>
      <p:sp>
        <p:nvSpPr>
          <p:cNvPr id="254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2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244" name="picture 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sp>
        <p:nvSpPr>
          <p:cNvPr id="245" name="textbox 245"/>
          <p:cNvSpPr/>
          <p:nvPr/>
        </p:nvSpPr>
        <p:spPr>
          <a:xfrm>
            <a:off x="1652574" y="4137355"/>
            <a:ext cx="14046200" cy="52317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8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100000"/>
              </a:lnSpc>
            </a:pP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类整体</a:t>
            </a:r>
            <a:r>
              <a:rPr sz="35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由</a:t>
            </a:r>
            <a:r>
              <a:rPr sz="35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sz="35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部分组成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5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属性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sz="35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500" dirty="0"/>
          </a:p>
          <a:p>
            <a:pPr algn="l" rtl="0" eaLnBrk="0">
              <a:lnSpc>
                <a:spcPct val="175000"/>
              </a:lnSpc>
            </a:pPr>
            <a:endParaRPr lang="en-US" altLang="en-US" sz="1000" dirty="0"/>
          </a:p>
          <a:p>
            <a:pPr indent="455930" algn="l" rtl="0" eaLnBrk="0">
              <a:lnSpc>
                <a:spcPct val="100000"/>
              </a:lnSpc>
              <a:spcBef>
                <a:spcPts val="1055"/>
              </a:spcBef>
            </a:pP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其中属性有类属性</a:t>
            </a:r>
            <a:r>
              <a:rPr sz="3500" spc="1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成员属性（实例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属性</a:t>
            </a:r>
            <a:r>
              <a:rPr sz="3500" spc="1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），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内置属性三种</a:t>
            </a:r>
            <a:endParaRPr lang="en-US" altLang="en-US" sz="3500" dirty="0"/>
          </a:p>
          <a:p>
            <a:pPr algn="l" rtl="0" eaLnBrk="0">
              <a:lnSpc>
                <a:spcPct val="174000"/>
              </a:lnSpc>
            </a:pPr>
            <a:endParaRPr lang="en-US" altLang="en-US" sz="1000" dirty="0"/>
          </a:p>
          <a:p>
            <a:pPr indent="455930" algn="l" rtl="0" eaLnBrk="0">
              <a:lnSpc>
                <a:spcPct val="100000"/>
              </a:lnSpc>
              <a:spcBef>
                <a:spcPts val="1055"/>
              </a:spcBef>
            </a:pP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方法则有构造方法</a:t>
            </a:r>
            <a:r>
              <a:rPr sz="3500" spc="1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实例方法</a:t>
            </a:r>
            <a:r>
              <a:rPr sz="3500" spc="1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类方法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和属性方法四种</a:t>
            </a:r>
            <a:endParaRPr lang="en-US" altLang="en-US" sz="3500" dirty="0"/>
          </a:p>
          <a:p>
            <a:pPr algn="l" rtl="0" eaLnBrk="0">
              <a:lnSpc>
                <a:spcPct val="174000"/>
              </a:lnSpc>
            </a:pPr>
            <a:endParaRPr lang="en-US" altLang="en-US" sz="1000" dirty="0"/>
          </a:p>
          <a:p>
            <a:pPr indent="455930" algn="l" rtl="0" eaLnBrk="0">
              <a:lnSpc>
                <a:spcPct val="99000"/>
              </a:lnSpc>
              <a:spcBef>
                <a:spcPts val="1055"/>
              </a:spcBef>
            </a:pP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5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所有的属性和方法都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种形态</a:t>
            </a:r>
            <a:r>
              <a:rPr sz="3500" spc="1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公有和私有</a:t>
            </a:r>
            <a:r>
              <a:rPr sz="3500" spc="1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500" dirty="0"/>
          </a:p>
          <a:p>
            <a:pPr algn="l" rtl="0" eaLnBrk="0">
              <a:lnSpc>
                <a:spcPct val="166000"/>
              </a:lnSpc>
            </a:pPr>
            <a:endParaRPr lang="en-US" altLang="en-US" sz="1000" dirty="0"/>
          </a:p>
          <a:p>
            <a:pPr indent="921385" algn="l" rtl="0" eaLnBrk="0">
              <a:lnSpc>
                <a:spcPts val="4430"/>
              </a:lnSpc>
              <a:spcBef>
                <a:spcPts val="1055"/>
              </a:spcBef>
            </a:pP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ü</a:t>
            </a:r>
            <a:r>
              <a:rPr sz="3500" spc="1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公有成员</a:t>
            </a:r>
            <a:r>
              <a:rPr sz="3500" spc="1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1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在任何地方都能访问</a:t>
            </a:r>
            <a:endParaRPr lang="en-US" altLang="en-US" sz="3500" dirty="0"/>
          </a:p>
          <a:p>
            <a:pPr algn="l" rtl="0" eaLnBrk="0">
              <a:lnSpc>
                <a:spcPct val="154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800" dirty="0"/>
          </a:p>
          <a:p>
            <a:pPr indent="921385" algn="l" rtl="0" eaLnBrk="0">
              <a:lnSpc>
                <a:spcPts val="4430"/>
              </a:lnSpc>
              <a:spcBef>
                <a:spcPts val="5"/>
              </a:spcBef>
            </a:pP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ü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私有成员</a:t>
            </a:r>
            <a:r>
              <a:rPr sz="3500" spc="-13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只有在类的内部才能方法</a:t>
            </a:r>
            <a:endParaRPr lang="en-US" altLang="en-US" sz="3500" dirty="0"/>
          </a:p>
        </p:txBody>
      </p:sp>
      <p:sp>
        <p:nvSpPr>
          <p:cNvPr id="247" name="textbox 247"/>
          <p:cNvSpPr/>
          <p:nvPr/>
        </p:nvSpPr>
        <p:spPr>
          <a:xfrm>
            <a:off x="1678835" y="2297582"/>
            <a:ext cx="3488054" cy="10826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8325"/>
              </a:lnSpc>
            </a:pPr>
            <a:r>
              <a:rPr sz="6900" spc="-9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类的组</a:t>
            </a:r>
            <a:r>
              <a:rPr sz="6900" spc="-7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</a:t>
            </a:r>
            <a:endParaRPr lang="en-US" altLang="en-US" sz="6900" dirty="0"/>
          </a:p>
        </p:txBody>
      </p:sp>
      <p:sp>
        <p:nvSpPr>
          <p:cNvPr id="248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183" name="picture 1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sp>
        <p:nvSpPr>
          <p:cNvPr id="184" name="textbox 184"/>
          <p:cNvSpPr/>
          <p:nvPr/>
        </p:nvSpPr>
        <p:spPr>
          <a:xfrm>
            <a:off x="1628343" y="4137355"/>
            <a:ext cx="21005164" cy="5495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indent="36830" algn="l" rtl="0" eaLnBrk="0">
              <a:lnSpc>
                <a:spcPct val="100000"/>
              </a:lnSpc>
            </a:pPr>
            <a:r>
              <a:rPr sz="3500" spc="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类的属性有类属性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成员属性（实例属性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），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内置属性三种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5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indent="39370" algn="l" rtl="0" eaLnBrk="0">
              <a:lnSpc>
                <a:spcPct val="89000"/>
              </a:lnSpc>
              <a:spcBef>
                <a:spcPts val="1050"/>
              </a:spcBef>
            </a:pPr>
            <a:r>
              <a:rPr sz="3500" spc="6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sz="3500" spc="10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类属性</a:t>
            </a:r>
            <a:r>
              <a:rPr sz="3500" spc="110" dirty="0">
                <a:ln w="130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是定义在类中且</a:t>
            </a:r>
            <a:r>
              <a:rPr sz="3500" spc="9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方法外面的变量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相当于类中全局变量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有公有和私有两种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私有类属性</a:t>
            </a:r>
            <a:endParaRPr lang="en-US" altLang="en-US" sz="3500" dirty="0"/>
          </a:p>
          <a:p>
            <a:pPr indent="469900" algn="l" rtl="0" eaLnBrk="0">
              <a:lnSpc>
                <a:spcPts val="6480"/>
              </a:lnSpc>
            </a:pP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是以两个下划线开头的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500" dirty="0"/>
          </a:p>
          <a:p>
            <a:pPr marL="16510" indent="-3810" algn="l" rtl="0" eaLnBrk="0">
              <a:lnSpc>
                <a:spcPct val="156000"/>
              </a:lnSpc>
              <a:spcBef>
                <a:spcPts val="260"/>
              </a:spcBef>
            </a:pPr>
            <a:r>
              <a:rPr sz="3500" spc="6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sz="3500" spc="10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成员</a:t>
            </a:r>
            <a:r>
              <a:rPr sz="3500" spc="9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属性（实例属性</a:t>
            </a:r>
            <a:r>
              <a:rPr sz="3500" spc="11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sz="3500" spc="110" dirty="0">
                <a:ln w="130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也叫对象属性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是定义在构造方法里面的变量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该属性也有公有和私有两种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500" spc="6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sz="3500" spc="10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内置属性</a:t>
            </a:r>
            <a:r>
              <a:rPr sz="3500" spc="11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python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自</a:t>
            </a:r>
            <a:r>
              <a:rPr sz="3500" spc="9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义的一些属性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通过调用来获取对应类的相关属性信息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常见的有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en-US" altLang="en-US" sz="35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indent="480060" algn="l" rtl="0" eaLnBrk="0">
              <a:lnSpc>
                <a:spcPts val="4305"/>
              </a:lnSpc>
              <a:spcBef>
                <a:spcPts val="1055"/>
              </a:spcBef>
            </a:pPr>
            <a:r>
              <a:rPr sz="35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5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3500" spc="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sz="35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类名</a:t>
            </a:r>
            <a:r>
              <a:rPr sz="3500" spc="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].__dict__:</a:t>
            </a:r>
            <a:r>
              <a:rPr sz="35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打印类的所有属性与方法</a:t>
            </a:r>
            <a:r>
              <a:rPr sz="3500" spc="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sz="35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包括继承自基类的属性和方法</a:t>
            </a:r>
            <a:r>
              <a:rPr sz="3500" spc="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sz="35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（包</a:t>
            </a:r>
            <a:r>
              <a:rPr sz="3500" spc="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括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内置属性和方法</a:t>
            </a:r>
            <a:r>
              <a:rPr sz="35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en-US" altLang="en-US" sz="3500" dirty="0"/>
          </a:p>
          <a:p>
            <a:pPr algn="l" rtl="0" eaLnBrk="0">
              <a:lnSpc>
                <a:spcPct val="100000"/>
              </a:lnSpc>
            </a:pPr>
            <a:endParaRPr lang="en-US" altLang="en-US" sz="18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indent="480060" algn="l" rtl="0" eaLnBrk="0">
              <a:lnSpc>
                <a:spcPct val="100000"/>
              </a:lnSpc>
            </a:pPr>
            <a:r>
              <a:rPr sz="35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5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3500" spc="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</a:t>
            </a:r>
            <a:r>
              <a:rPr sz="3500" spc="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].__dict__:</a:t>
            </a: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打印对象的所有属性（私有和公有</a:t>
            </a:r>
            <a:r>
              <a:rPr sz="3500" spc="6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en-US" altLang="en-US" sz="3500" dirty="0"/>
          </a:p>
        </p:txBody>
      </p:sp>
      <p:pic>
        <p:nvPicPr>
          <p:cNvPr id="185" name="picture 1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226564" y="9873995"/>
            <a:ext cx="11065764" cy="3616452"/>
          </a:xfrm>
          <a:prstGeom prst="rect">
            <a:avLst/>
          </a:prstGeom>
        </p:spPr>
      </p:pic>
      <p:sp>
        <p:nvSpPr>
          <p:cNvPr id="187" name="textbox 187"/>
          <p:cNvSpPr/>
          <p:nvPr/>
        </p:nvSpPr>
        <p:spPr>
          <a:xfrm>
            <a:off x="1596217" y="2297582"/>
            <a:ext cx="1792604" cy="1062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5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9000"/>
              </a:lnSpc>
            </a:pPr>
            <a:r>
              <a:rPr sz="6900" spc="6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</a:t>
            </a:r>
            <a:r>
              <a:rPr sz="6900" spc="5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性</a:t>
            </a:r>
            <a:endParaRPr lang="en-US" altLang="en-US" sz="6900" dirty="0"/>
          </a:p>
        </p:txBody>
      </p:sp>
      <p:sp>
        <p:nvSpPr>
          <p:cNvPr id="188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232" name="picture 2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pic>
        <p:nvPicPr>
          <p:cNvPr id="233" name="picture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385547" y="4152900"/>
            <a:ext cx="9930384" cy="8820911"/>
          </a:xfrm>
          <a:prstGeom prst="rect">
            <a:avLst/>
          </a:prstGeom>
        </p:spPr>
      </p:pic>
      <p:sp>
        <p:nvSpPr>
          <p:cNvPr id="234" name="textbox 234"/>
          <p:cNvSpPr/>
          <p:nvPr/>
        </p:nvSpPr>
        <p:spPr>
          <a:xfrm>
            <a:off x="1655318" y="4137355"/>
            <a:ext cx="10054590" cy="6310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89000"/>
              </a:lnSpc>
            </a:pPr>
            <a:r>
              <a:rPr sz="3500" spc="5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sz="3500" spc="9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内置属性</a:t>
            </a:r>
            <a:r>
              <a:rPr sz="3500" spc="9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python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自定义的一些属性，通过调</a:t>
            </a:r>
            <a:r>
              <a:rPr sz="3500" spc="3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</a:t>
            </a:r>
            <a:endParaRPr lang="en-US" altLang="en-US" sz="3500" dirty="0"/>
          </a:p>
          <a:p>
            <a:pPr indent="450215" algn="l" rtl="0" eaLnBrk="0">
              <a:lnSpc>
                <a:spcPts val="6480"/>
              </a:lnSpc>
            </a:pP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来获取对应类的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相关属性信息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常见的有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en-US" altLang="en-US" sz="3500" dirty="0"/>
          </a:p>
          <a:p>
            <a:pPr algn="l" rtl="0" eaLnBrk="0">
              <a:lnSpc>
                <a:spcPct val="137000"/>
              </a:lnSpc>
            </a:pPr>
            <a:endParaRPr lang="en-US" altLang="en-US" sz="1000" dirty="0"/>
          </a:p>
          <a:p>
            <a:pPr marL="913130" indent="-459740" algn="l" rtl="0" eaLnBrk="0">
              <a:lnSpc>
                <a:spcPct val="137000"/>
              </a:lnSpc>
              <a:spcBef>
                <a:spcPts val="1060"/>
              </a:spcBef>
            </a:pPr>
            <a:r>
              <a:rPr sz="35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5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3500" spc="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类名</a:t>
            </a:r>
            <a:r>
              <a:rPr sz="3500" spc="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].__dict__:</a:t>
            </a: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打印类的所有属性与方</a:t>
            </a:r>
            <a:r>
              <a:rPr sz="3500" spc="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包括继承自基类的属性和方法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（包括内置</a:t>
            </a:r>
            <a:r>
              <a:rPr sz="3500" spc="6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5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性</a:t>
            </a:r>
            <a:r>
              <a:rPr sz="3500" spc="3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sz="3500" spc="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en-US" altLang="en-US" sz="3500" dirty="0"/>
          </a:p>
          <a:p>
            <a:pPr marL="900430" indent="-447040" algn="l" rtl="0" eaLnBrk="0">
              <a:lnSpc>
                <a:spcPct val="127000"/>
              </a:lnSpc>
              <a:spcBef>
                <a:spcPts val="2210"/>
              </a:spcBef>
            </a:pPr>
            <a:r>
              <a:rPr sz="35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5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3500" spc="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</a:t>
            </a:r>
            <a:r>
              <a:rPr sz="3500" spc="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].__dict__:</a:t>
            </a: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打印对象的所有属性（私</a:t>
            </a:r>
            <a:r>
              <a:rPr sz="3500" spc="4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500" spc="4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sz="35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公有</a:t>
            </a: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en-US" altLang="en-US" sz="35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800" dirty="0"/>
          </a:p>
          <a:p>
            <a:pPr indent="452755" algn="l" rtl="0" eaLnBrk="0">
              <a:lnSpc>
                <a:spcPct val="98000"/>
              </a:lnSpc>
              <a:spcBef>
                <a:spcPts val="5"/>
              </a:spcBef>
            </a:pPr>
            <a:r>
              <a:rPr sz="35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5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500" spc="25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5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500" spc="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sz="35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类名</a:t>
            </a:r>
            <a:r>
              <a:rPr sz="3500" spc="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].__name__: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5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打印出类名</a:t>
            </a:r>
            <a:endParaRPr lang="en-US" altLang="en-US" sz="3500" dirty="0"/>
          </a:p>
        </p:txBody>
      </p:sp>
      <p:sp>
        <p:nvSpPr>
          <p:cNvPr id="236" name="textbox 236"/>
          <p:cNvSpPr/>
          <p:nvPr/>
        </p:nvSpPr>
        <p:spPr>
          <a:xfrm>
            <a:off x="1620203" y="2297582"/>
            <a:ext cx="4435475" cy="1172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9025"/>
              </a:lnSpc>
            </a:pPr>
            <a:r>
              <a:rPr sz="6900" spc="3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3-</a:t>
            </a:r>
            <a:r>
              <a:rPr sz="6900" spc="5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内置属</a:t>
            </a:r>
            <a:r>
              <a:rPr sz="6900" spc="1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性</a:t>
            </a:r>
            <a:endParaRPr lang="en-US" altLang="en-US" sz="6900" dirty="0"/>
          </a:p>
        </p:txBody>
      </p:sp>
      <p:sp>
        <p:nvSpPr>
          <p:cNvPr id="237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picture 2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268" name="picture 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pic>
        <p:nvPicPr>
          <p:cNvPr id="269" name="picture 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358116" y="4107181"/>
            <a:ext cx="7694675" cy="9208007"/>
          </a:xfrm>
          <a:prstGeom prst="rect">
            <a:avLst/>
          </a:prstGeom>
        </p:spPr>
      </p:pic>
      <p:sp>
        <p:nvSpPr>
          <p:cNvPr id="270" name="textbox 270"/>
          <p:cNvSpPr/>
          <p:nvPr/>
        </p:nvSpPr>
        <p:spPr>
          <a:xfrm>
            <a:off x="1652574" y="4137355"/>
            <a:ext cx="10045700" cy="13252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89000"/>
              </a:lnSpc>
            </a:pP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500" spc="2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  <a:sym typeface="+mn-ea"/>
              </a:rPr>
              <a:t>在类中定义的方法默认都是实例方法</a:t>
            </a:r>
            <a:endParaRPr sz="3500" spc="20" dirty="0">
              <a:solidFill>
                <a:srgbClr val="000000">
                  <a:alpha val="100000"/>
                </a:srgbClr>
              </a:solidFill>
              <a:latin typeface="Wingdings" panose="05000000000000000000"/>
              <a:ea typeface="Wingdings" panose="05000000000000000000"/>
              <a:cs typeface="Wingdings" panose="05000000000000000000"/>
            </a:endParaRPr>
          </a:p>
          <a:p>
            <a:pPr indent="12700" algn="l" rtl="0" eaLnBrk="0">
              <a:lnSpc>
                <a:spcPct val="89000"/>
              </a:lnSpc>
            </a:pP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endParaRPr sz="3500" spc="0" dirty="0">
              <a:solidFill>
                <a:srgbClr val="000000">
                  <a:alpha val="100000"/>
                </a:srgbClr>
              </a:solidFill>
              <a:latin typeface="Wingdings" panose="05000000000000000000"/>
              <a:ea typeface="Wingdings" panose="05000000000000000000"/>
              <a:cs typeface="Wingdings" panose="05000000000000000000"/>
            </a:endParaRPr>
          </a:p>
          <a:p>
            <a:pPr indent="12700" algn="l" rtl="0" eaLnBrk="0">
              <a:lnSpc>
                <a:spcPct val="89000"/>
              </a:lnSpc>
            </a:pP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案例</a:t>
            </a:r>
            <a:r>
              <a:rPr sz="3500" spc="-4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在类中定义私有和公有私立方法</a:t>
            </a:r>
            <a:r>
              <a:rPr sz="3500" spc="-43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分别在</a:t>
            </a:r>
            <a:endParaRPr lang="en-US" altLang="en-US" sz="3500" dirty="0"/>
          </a:p>
          <a:p>
            <a:pPr indent="479425" algn="l" rtl="0" eaLnBrk="0">
              <a:lnSpc>
                <a:spcPts val="6480"/>
              </a:lnSpc>
            </a:pP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类里面和外</a:t>
            </a:r>
            <a:r>
              <a:rPr sz="35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面调用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查看结果显示</a:t>
            </a:r>
            <a:endParaRPr lang="en-US" altLang="en-US" sz="3500" dirty="0"/>
          </a:p>
        </p:txBody>
      </p:sp>
      <p:sp>
        <p:nvSpPr>
          <p:cNvPr id="271" name="textbox 271"/>
          <p:cNvSpPr/>
          <p:nvPr/>
        </p:nvSpPr>
        <p:spPr>
          <a:xfrm>
            <a:off x="1652574" y="6824674"/>
            <a:ext cx="10045700" cy="13252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89000"/>
              </a:lnSpc>
            </a:pPr>
            <a:r>
              <a:rPr sz="3500" spc="0" dirty="0">
                <a:solidFill>
                  <a:srgbClr val="FF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500" spc="0" dirty="0">
                <a:solidFill>
                  <a:srgbClr val="FF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3500" spc="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总结</a:t>
            </a:r>
            <a:r>
              <a:rPr sz="3500" spc="-45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500" spc="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私有实例方法只能在本类使用</a:t>
            </a:r>
            <a:r>
              <a:rPr sz="3500" spc="-435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出了本类</a:t>
            </a:r>
            <a:endParaRPr lang="en-US" altLang="en-US" sz="3500" dirty="0"/>
          </a:p>
          <a:p>
            <a:pPr indent="450850" algn="l" rtl="0" eaLnBrk="0">
              <a:lnSpc>
                <a:spcPts val="6480"/>
              </a:lnSpc>
            </a:pPr>
            <a:r>
              <a:rPr sz="3500" spc="95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就</a:t>
            </a:r>
            <a:r>
              <a:rPr sz="3500" spc="9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不可以用</a:t>
            </a:r>
            <a:r>
              <a:rPr sz="3500" spc="11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公有实例方法在哪都可以用</a:t>
            </a:r>
            <a:endParaRPr lang="en-US" altLang="en-US" sz="3500" dirty="0"/>
          </a:p>
        </p:txBody>
      </p:sp>
      <p:sp>
        <p:nvSpPr>
          <p:cNvPr id="273" name="textbox 273"/>
          <p:cNvSpPr/>
          <p:nvPr/>
        </p:nvSpPr>
        <p:spPr>
          <a:xfrm>
            <a:off x="1616649" y="2297582"/>
            <a:ext cx="5772784" cy="1172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9025"/>
              </a:lnSpc>
            </a:pPr>
            <a:r>
              <a:rPr sz="6900" spc="4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code-</a:t>
            </a:r>
            <a:r>
              <a:rPr sz="6900" spc="7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</a:t>
            </a:r>
            <a:r>
              <a:rPr sz="6900" spc="6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</a:t>
            </a:r>
            <a:r>
              <a:rPr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endParaRPr lang="en-US" altLang="en-US" sz="6900" dirty="0"/>
          </a:p>
        </p:txBody>
      </p:sp>
      <p:sp>
        <p:nvSpPr>
          <p:cNvPr id="274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sp>
        <p:nvSpPr>
          <p:cNvPr id="61" name="textbox 61"/>
          <p:cNvSpPr/>
          <p:nvPr/>
        </p:nvSpPr>
        <p:spPr>
          <a:xfrm>
            <a:off x="1637665" y="3670935"/>
            <a:ext cx="20706080" cy="96285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89000"/>
              </a:lnSpc>
            </a:pP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2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320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sz="32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中用双下划线开头的方式将属性隐藏起来（设置成私有的</a:t>
            </a:r>
            <a:r>
              <a:rPr sz="320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</a:t>
            </a:r>
            <a:r>
              <a:rPr sz="32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类内部可以访问私有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14960" indent="3810" algn="l" rtl="0" eaLnBrk="0">
              <a:lnSpc>
                <a:spcPct val="208000"/>
              </a:lnSpc>
              <a:spcBef>
                <a:spcPts val="80"/>
              </a:spcBef>
            </a:pPr>
            <a:r>
              <a:rPr sz="320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</a:t>
            </a:r>
            <a:r>
              <a:rPr sz="320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320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</a:t>
            </a:r>
            <a:r>
              <a:rPr sz="320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sz="320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类外部不能直接访问私有属性</a:t>
            </a:r>
            <a:r>
              <a:rPr sz="320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320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</a:t>
            </a:r>
            <a:r>
              <a:rPr sz="3200" spc="55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sz="320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3200" spc="10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私有的目的是为了保证代码的安全性</a:t>
            </a:r>
            <a:r>
              <a:rPr sz="320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3200" spc="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14960" indent="3810" algn="l" rtl="0" eaLnBrk="0">
              <a:lnSpc>
                <a:spcPct val="208000"/>
              </a:lnSpc>
              <a:spcBef>
                <a:spcPts val="80"/>
              </a:spcBef>
            </a:pPr>
            <a:r>
              <a:rPr sz="3200" spc="9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不想</a:t>
            </a:r>
            <a:r>
              <a:rPr sz="3200" spc="85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让</a:t>
            </a:r>
            <a:r>
              <a:rPr sz="3200" spc="8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使用者直接操作对象中的属性</a:t>
            </a:r>
            <a:r>
              <a:rPr sz="3200" spc="10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3200" spc="8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比如金额等</a:t>
            </a:r>
            <a:r>
              <a:rPr sz="32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14960" indent="3810" algn="l" rtl="0" eaLnBrk="0">
              <a:lnSpc>
                <a:spcPct val="208000"/>
              </a:lnSpc>
              <a:spcBef>
                <a:spcPts val="80"/>
              </a:spcBef>
            </a:pPr>
            <a:r>
              <a:rPr sz="32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但是也会存在一个问题，类外部或派生类的访问受限制。因此我们可以使用封装</a:t>
            </a:r>
            <a:r>
              <a:rPr lang="zh-CN" sz="32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</a:t>
            </a:r>
            <a:r>
              <a:rPr sz="32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的方式来</a:t>
            </a:r>
            <a:r>
              <a:rPr sz="3200" spc="75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sz="32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决这个问题</a:t>
            </a:r>
            <a:r>
              <a:rPr sz="320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既能保证</a:t>
            </a:r>
            <a:r>
              <a:rPr sz="3200" spc="95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</a:t>
            </a:r>
            <a:r>
              <a:rPr sz="32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安全性</a:t>
            </a:r>
            <a:r>
              <a:rPr sz="320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也能提供外部访问权限</a:t>
            </a:r>
            <a:r>
              <a:rPr sz="320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3200" spc="11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14960" indent="3810" algn="l" rtl="0" eaLnBrk="0">
              <a:lnSpc>
                <a:spcPct val="208000"/>
              </a:lnSpc>
              <a:spcBef>
                <a:spcPts val="80"/>
              </a:spcBef>
            </a:pPr>
            <a:r>
              <a:rPr lang="zh-CN" sz="32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sz="32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然后还要避免在操作类的</a:t>
            </a:r>
            <a:r>
              <a:rPr sz="320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32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对象过程中的</a:t>
            </a:r>
            <a:r>
              <a:rPr sz="32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32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误操作</a:t>
            </a:r>
            <a:r>
              <a:rPr sz="320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32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比如修改金额</a:t>
            </a:r>
            <a:r>
              <a:rPr sz="32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传入非法数据</a:t>
            </a:r>
            <a:r>
              <a:rPr sz="320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32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为了保证数据的有效性</a:t>
            </a:r>
            <a:r>
              <a:rPr sz="320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32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要对传入的数据进行判断</a:t>
            </a:r>
            <a:r>
              <a:rPr lang="zh-CN" sz="320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sz="3200" spc="11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14960" indent="3810" algn="l" rtl="0" eaLnBrk="0">
              <a:lnSpc>
                <a:spcPct val="208000"/>
              </a:lnSpc>
              <a:spcBef>
                <a:spcPts val="80"/>
              </a:spcBef>
            </a:pPr>
            <a:r>
              <a:rPr sz="320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局</a:t>
            </a:r>
            <a:r>
              <a:rPr sz="32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限性</a:t>
            </a:r>
            <a:r>
              <a:rPr sz="320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sz="32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这种封装改变了原有的访问方式</a:t>
            </a:r>
            <a:r>
              <a:rPr sz="320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32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原本访问的是属性</a:t>
            </a:r>
            <a:r>
              <a:rPr sz="320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32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通过封装后变为了访问的是方</a:t>
            </a:r>
            <a:r>
              <a:rPr sz="32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法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100000"/>
              </a:lnSpc>
              <a:spcBef>
                <a:spcPts val="1180"/>
              </a:spcBef>
            </a:pPr>
            <a:r>
              <a:rPr sz="32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为了解决上述问题，我们可以使用装饰器</a:t>
            </a:r>
            <a:r>
              <a:rPr sz="320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@prope</a:t>
            </a:r>
            <a:r>
              <a:rPr sz="32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rty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5400" indent="-12700" algn="l" rtl="0" eaLnBrk="0">
              <a:lnSpc>
                <a:spcPct val="126000"/>
              </a:lnSpc>
              <a:spcBef>
                <a:spcPts val="5"/>
              </a:spcBef>
            </a:pPr>
            <a:r>
              <a:rPr sz="3200" spc="9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</a:t>
            </a:r>
            <a:r>
              <a:rPr sz="3200" spc="5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@property</a:t>
            </a:r>
            <a:r>
              <a:rPr sz="3200" spc="9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装饰器装饰的方法</a:t>
            </a:r>
            <a:r>
              <a:rPr sz="3200" spc="11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3200" spc="9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就相当于把方法被变成了类中的一个属性</a:t>
            </a:r>
            <a:r>
              <a:rPr sz="32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32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属性名即方法名</a:t>
            </a:r>
            <a:r>
              <a:rPr sz="32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3200" spc="95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320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属性命名不可以重复</a:t>
            </a:r>
            <a:r>
              <a:rPr sz="32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r>
              <a:rPr sz="320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使用和赋值就跟类中属性的操作一致</a:t>
            </a:r>
            <a:r>
              <a:rPr sz="32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textbox 63"/>
          <p:cNvSpPr/>
          <p:nvPr/>
        </p:nvSpPr>
        <p:spPr>
          <a:xfrm>
            <a:off x="1637970" y="2297582"/>
            <a:ext cx="3528695" cy="1062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5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9000"/>
              </a:lnSpc>
            </a:pPr>
            <a:r>
              <a:rPr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属性</a:t>
            </a:r>
            <a:r>
              <a:rPr lang="zh-CN"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</a:t>
            </a:r>
            <a:endParaRPr lang="zh-CN" sz="6900" spc="0" dirty="0">
              <a:solidFill>
                <a:srgbClr val="0761E7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4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84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sp>
        <p:nvSpPr>
          <p:cNvPr id="85" name="textbox 85"/>
          <p:cNvSpPr/>
          <p:nvPr/>
        </p:nvSpPr>
        <p:spPr>
          <a:xfrm>
            <a:off x="1656788" y="4167287"/>
            <a:ext cx="19489419" cy="7886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100000"/>
              </a:lnSpc>
            </a:pP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封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装属性时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装饰器的使用</a:t>
            </a:r>
            <a:endParaRPr lang="en-US" altLang="en-US" sz="3900" dirty="0"/>
          </a:p>
          <a:p>
            <a:pPr algn="l" rtl="0" eaLnBrk="0">
              <a:lnSpc>
                <a:spcPct val="194000"/>
              </a:lnSpc>
            </a:pP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在方法加上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@property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，方法名与私有属性名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致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         </a:t>
            </a:r>
            <a:endParaRPr lang="en-US" altLang="en-US" sz="39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indent="12700" algn="l" rtl="0" eaLnBrk="0">
              <a:lnSpc>
                <a:spcPct val="97000"/>
              </a:lnSpc>
              <a:spcBef>
                <a:spcPts val="1180"/>
              </a:spcBef>
            </a:pP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使用装饰器的方法调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</a:t>
            </a:r>
            <a:endParaRPr lang="en-US" altLang="en-US" sz="39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indent="454025" algn="l" rtl="0" eaLnBrk="0">
              <a:lnSpc>
                <a:spcPts val="4715"/>
              </a:lnSpc>
              <a:spcBef>
                <a:spcPts val="1175"/>
              </a:spcBef>
            </a:pP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查看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对象名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方法名</a:t>
            </a:r>
            <a:endParaRPr lang="en-US" altLang="en-US" sz="3900" dirty="0"/>
          </a:p>
          <a:p>
            <a:pPr algn="l" rtl="0" eaLnBrk="0">
              <a:lnSpc>
                <a:spcPct val="189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9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indent="454025" algn="l" rtl="0" eaLnBrk="0">
              <a:lnSpc>
                <a:spcPts val="4780"/>
              </a:lnSpc>
            </a:pP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修改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象名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方法名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新值</a:t>
            </a:r>
            <a:endParaRPr lang="en-US" altLang="en-US" sz="3900" dirty="0"/>
          </a:p>
        </p:txBody>
      </p:sp>
      <p:sp>
        <p:nvSpPr>
          <p:cNvPr id="86" name="textbox 86"/>
          <p:cNvSpPr/>
          <p:nvPr/>
        </p:nvSpPr>
        <p:spPr>
          <a:xfrm>
            <a:off x="1616649" y="2297582"/>
            <a:ext cx="11106784" cy="1038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5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6000"/>
              </a:lnSpc>
            </a:pPr>
            <a:r>
              <a:rPr sz="6900" spc="9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装饰器</a:t>
            </a:r>
            <a:r>
              <a:rPr sz="6900" spc="5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@property</a:t>
            </a:r>
            <a:r>
              <a:rPr sz="6900" spc="9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定义与</a:t>
            </a:r>
            <a:r>
              <a:rPr sz="6900" spc="1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</a:t>
            </a:r>
            <a:r>
              <a:rPr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</a:t>
            </a:r>
            <a:endParaRPr lang="en-US" altLang="en-US" sz="6900" dirty="0"/>
          </a:p>
        </p:txBody>
      </p:sp>
      <p:sp>
        <p:nvSpPr>
          <p:cNvPr id="88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sp>
        <p:nvSpPr>
          <p:cNvPr id="61" name="textbox 61"/>
          <p:cNvSpPr/>
          <p:nvPr/>
        </p:nvSpPr>
        <p:spPr>
          <a:xfrm>
            <a:off x="1637665" y="3670935"/>
            <a:ext cx="20706080" cy="96285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 类方法和实例方法相似，它最少也要包含一个参数，只不过类方法中通常将其命名为 cls，Python 会自动将类本身绑定给 cls 参数（</a:t>
            </a:r>
            <a:r>
              <a:rPr lang="en-US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注意，绑定的不是类对象</a:t>
            </a: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）。也就是说，我们在调用类方法时，无需显式为 cls 参数传参。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 self 一样，cls 参数的命名也不是规定的（可以随意命名），只是 Python 程序员约定俗称的习惯而已。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和实例方法最大的不同在于，类方法需要使用＠classmethod修饰符进行修饰，例如：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 CLanguage: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#类构造方法，也属于实例方法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def __init__(self):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self.name = "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清风</a:t>
            </a: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#下面定义了一个类方法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@classmethod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def info(cls):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print("正在调用类方法",cls)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类方法推荐使用类名直接调用，当然也可以使用实例对象来调用（不推荐）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#使用类名直接调用类方法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CLanguage.info()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textbox 63"/>
          <p:cNvSpPr/>
          <p:nvPr/>
        </p:nvSpPr>
        <p:spPr>
          <a:xfrm>
            <a:off x="1637665" y="2297430"/>
            <a:ext cx="9330690" cy="1062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5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9000"/>
              </a:lnSpc>
            </a:pPr>
            <a:r>
              <a:rPr lang="zh-CN"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类方法和类静态方法</a:t>
            </a:r>
            <a:endParaRPr lang="zh-CN" sz="6900" spc="0" dirty="0">
              <a:solidFill>
                <a:srgbClr val="0761E7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4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sp>
        <p:nvSpPr>
          <p:cNvPr id="61" name="textbox 61"/>
          <p:cNvSpPr/>
          <p:nvPr/>
        </p:nvSpPr>
        <p:spPr>
          <a:xfrm>
            <a:off x="1637665" y="3670935"/>
            <a:ext cx="20706080" cy="96285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静态方法，其实就是我们学过的函数，和函数唯一的区别是，静态方法定义在类这个空间（类命名空间）中，而函数则定义在程序所在的空间（全局命名空间）中。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静态方法没有类似 self、cls 这样的特殊参数，因此 Python 解释器不会对它包含的参数做任何类或对象的绑定。也正因为如此，类的静态方法中无法调用任何类属性和类方法。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 CLanguage: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@staticmethod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def info(name,add):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print(name,add)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" algn="l" rtl="0" eaLnBrk="0">
              <a:lnSpc>
                <a:spcPct val="89000"/>
              </a:lnSpc>
            </a:pP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在实际编程中，几乎不会用到类方法和静态方法，因为我们完全可以使用函数代替它们实现想要的功能，但在一些特殊的场景中（例如工厂模式中），使用类方法和静态方法也是很不错的选择。</a:t>
            </a:r>
            <a:endParaRPr lang="en-US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textbox 63"/>
          <p:cNvSpPr/>
          <p:nvPr/>
        </p:nvSpPr>
        <p:spPr>
          <a:xfrm>
            <a:off x="1637665" y="2297430"/>
            <a:ext cx="9330690" cy="1062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5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9000"/>
              </a:lnSpc>
            </a:pPr>
            <a:r>
              <a:rPr lang="zh-CN"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类方法和类静态方法</a:t>
            </a:r>
            <a:endParaRPr lang="zh-CN" sz="6900" spc="0" dirty="0">
              <a:solidFill>
                <a:srgbClr val="0761E7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4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256" name="picture 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sp>
        <p:nvSpPr>
          <p:cNvPr id="257" name="textbox 257"/>
          <p:cNvSpPr/>
          <p:nvPr/>
        </p:nvSpPr>
        <p:spPr>
          <a:xfrm>
            <a:off x="1619656" y="4137355"/>
            <a:ext cx="20603844" cy="68091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indent="45720" algn="l" rtl="0" eaLnBrk="0">
              <a:lnSpc>
                <a:spcPct val="100000"/>
              </a:lnSpc>
            </a:pPr>
            <a:r>
              <a:rPr sz="3500" spc="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类的方法分为方法则有构造方法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实例方法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类方法</a:t>
            </a:r>
            <a:r>
              <a:rPr sz="3500" spc="10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静态方法和属性方法四种</a:t>
            </a:r>
            <a:endParaRPr lang="en-US" altLang="en-US" sz="3500" dirty="0"/>
          </a:p>
          <a:p>
            <a:pPr algn="l" rtl="0" eaLnBrk="0">
              <a:lnSpc>
                <a:spcPct val="175000"/>
              </a:lnSpc>
            </a:pPr>
            <a:endParaRPr lang="en-US" altLang="en-US" sz="1000" dirty="0"/>
          </a:p>
          <a:p>
            <a:pPr indent="48260" algn="l" rtl="0" eaLnBrk="0">
              <a:lnSpc>
                <a:spcPct val="98000"/>
              </a:lnSpc>
              <a:spcBef>
                <a:spcPts val="1055"/>
              </a:spcBef>
            </a:pPr>
            <a:r>
              <a:rPr sz="3500" spc="6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sz="3500" spc="10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构造</a:t>
            </a:r>
            <a:r>
              <a:rPr sz="3500" spc="9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sz="3500" spc="11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__init__,python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自带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用作实例对象的初始化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在实例对象时默认调用此方法</a:t>
            </a:r>
            <a:endParaRPr lang="en-US" altLang="en-US" sz="3500" dirty="0"/>
          </a:p>
          <a:p>
            <a:pPr marL="478790" indent="-457200" algn="l" rtl="0" eaLnBrk="0">
              <a:lnSpc>
                <a:spcPct val="156000"/>
              </a:lnSpc>
              <a:spcBef>
                <a:spcPts val="785"/>
              </a:spcBef>
            </a:pPr>
            <a:r>
              <a:rPr sz="3500" spc="6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sz="3500" spc="10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实例方法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跟普通方法基本一致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默认第一个参数为</a:t>
            </a: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self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5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elf</a:t>
            </a: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代表的是实例对象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且只能被实例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调用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500" dirty="0"/>
          </a:p>
          <a:p>
            <a:pPr marL="509270" indent="-483870" algn="l" rtl="0" eaLnBrk="0">
              <a:lnSpc>
                <a:spcPct val="156000"/>
              </a:lnSpc>
              <a:spcBef>
                <a:spcPts val="715"/>
              </a:spcBef>
            </a:pPr>
            <a:r>
              <a:rPr sz="3500" spc="6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sz="3500" spc="10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类方法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由</a:t>
            </a: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@classmethod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来装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饰的方法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默认第一个参数为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cls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cls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表示这个类本身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可以被类或类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500" spc="4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sz="35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实例对象调用</a:t>
            </a: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endParaRPr lang="en-US" altLang="en-US" sz="3500" dirty="0"/>
          </a:p>
          <a:p>
            <a:pPr algn="l" rtl="0" eaLnBrk="0">
              <a:lnSpc>
                <a:spcPct val="175000"/>
              </a:lnSpc>
            </a:pPr>
            <a:endParaRPr lang="en-US" altLang="en-US" sz="1000" dirty="0"/>
          </a:p>
          <a:p>
            <a:pPr indent="12700" algn="l" rtl="0" eaLnBrk="0">
              <a:lnSpc>
                <a:spcPct val="89000"/>
              </a:lnSpc>
              <a:spcBef>
                <a:spcPts val="1060"/>
              </a:spcBef>
            </a:pPr>
            <a:r>
              <a:rPr sz="3500" spc="5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</a:t>
            </a:r>
            <a:r>
              <a:rPr sz="3500" spc="10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静态方法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：由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@staticmethod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装饰的方法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没有默认参数，可以被类或类的实例对象调</a:t>
            </a:r>
            <a:r>
              <a:rPr sz="3500" spc="4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endParaRPr lang="en-US" altLang="en-US" sz="3500" dirty="0"/>
          </a:p>
          <a:p>
            <a:pPr indent="14605" algn="l" rtl="0" eaLnBrk="0">
              <a:lnSpc>
                <a:spcPts val="7340"/>
              </a:lnSpc>
            </a:pPr>
            <a:r>
              <a:rPr sz="3500" spc="6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</a:t>
            </a:r>
            <a:r>
              <a:rPr sz="3500" spc="100" dirty="0">
                <a:ln w="1307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属性方法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由</a:t>
            </a: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@property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装饰</a:t>
            </a:r>
            <a:r>
              <a:rPr sz="3500" spc="9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默认第一个参数为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self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将方法当做属性来使用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500" dirty="0"/>
          </a:p>
        </p:txBody>
      </p:sp>
      <p:sp>
        <p:nvSpPr>
          <p:cNvPr id="259" name="textbox 259"/>
          <p:cNvSpPr/>
          <p:nvPr/>
        </p:nvSpPr>
        <p:spPr>
          <a:xfrm>
            <a:off x="1654849" y="2297582"/>
            <a:ext cx="1733550" cy="11309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8700"/>
              </a:lnSpc>
            </a:pPr>
            <a:r>
              <a:rPr sz="6900" spc="-18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</a:t>
            </a:r>
            <a:r>
              <a:rPr sz="6900" spc="-175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endParaRPr lang="en-US" altLang="en-US" sz="6900" dirty="0"/>
          </a:p>
        </p:txBody>
      </p:sp>
      <p:sp>
        <p:nvSpPr>
          <p:cNvPr id="260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2315</Words>
  <Application>WPS 演示</Application>
  <PresentationFormat/>
  <Paragraphs>140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楷体</vt:lpstr>
      <vt:lpstr>Arial</vt:lpstr>
      <vt:lpstr>Wingdings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＇. H</cp:lastModifiedBy>
  <cp:revision>31</cp:revision>
  <dcterms:created xsi:type="dcterms:W3CDTF">2021-11-27T03:22:00Z</dcterms:created>
  <dcterms:modified xsi:type="dcterms:W3CDTF">2021-12-17T13:41:39Z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wqlLaW5nc29mdCBQREYgdG8gV1BTIDc1</vt:lpwstr>
  </property>
  <property fmtid="{D5CDD505-2E9C-101B-9397-08002B2CF9AE}" pid="3" name="Created">
    <vt:filetime>2021-11-28T03:10:10Z</vt:filetime>
  </property>
  <property fmtid="{D5CDD505-2E9C-101B-9397-08002B2CF9AE}" pid="4" name="ICV">
    <vt:lpwstr>DC6E22224A8E41FFA7EA13BA499AEBA6</vt:lpwstr>
  </property>
  <property fmtid="{D5CDD505-2E9C-101B-9397-08002B2CF9AE}" pid="5" name="KSOProductBuildVer">
    <vt:lpwstr>2052-11.1.0.11115</vt:lpwstr>
  </property>
</Properties>
</file>