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0" r:id="rId20"/>
  </p:sldIdLst>
  <p:sldSz cx="24384000" cy="13716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459991" y="3645408"/>
            <a:ext cx="13690093" cy="5398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565892" y="0"/>
            <a:ext cx="13818108" cy="13716000"/>
          </a:xfrm>
          <a:prstGeom prst="rect">
            <a:avLst/>
          </a:prstGeom>
        </p:spPr>
      </p:pic>
      <p:sp>
        <p:nvSpPr>
          <p:cNvPr id="5" name="rect"/>
          <p:cNvSpPr/>
          <p:nvPr/>
        </p:nvSpPr>
        <p:spPr>
          <a:xfrm>
            <a:off x="1993391" y="2983991"/>
            <a:ext cx="5155691" cy="1536192"/>
          </a:xfrm>
          <a:prstGeom prst="rect">
            <a:avLst/>
          </a:prstGeom>
          <a:solidFill>
            <a:srgbClr val="FCA62E">
              <a:alpha val="99607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3703808" y="2793492"/>
            <a:ext cx="9880091" cy="8508492"/>
          </a:xfrm>
          <a:prstGeom prst="rect">
            <a:avLst/>
          </a:prstGeom>
        </p:spPr>
      </p:pic>
      <p:sp>
        <p:nvSpPr>
          <p:cNvPr id="7" name="textbox 6"/>
          <p:cNvSpPr/>
          <p:nvPr/>
        </p:nvSpPr>
        <p:spPr>
          <a:xfrm>
            <a:off x="1969712" y="3238245"/>
            <a:ext cx="15786100" cy="5875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lang="en-US" altLang="en-US" sz="100" dirty="0"/>
          </a:p>
          <a:p>
            <a:pPr indent="453390" algn="l" rtl="0" eaLnBrk="0">
              <a:lnSpc>
                <a:spcPct val="89000"/>
              </a:lnSpc>
            </a:pPr>
            <a:r>
              <a:rPr lang="zh-CN" altLang="en-US" sz="7100" dirty="0">
                <a:ea typeface="宋体" panose="02010600030101010101" pitchFamily="2" charset="-122"/>
              </a:rPr>
              <a:t>清风老师</a:t>
            </a:r>
            <a:endParaRPr lang="en-US" altLang="en-US" sz="71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indent="12700" algn="l" rtl="0" eaLnBrk="0">
              <a:lnSpc>
                <a:spcPct val="97000"/>
              </a:lnSpc>
              <a:spcBef>
                <a:spcPts val="2975"/>
              </a:spcBef>
            </a:pPr>
            <a:r>
              <a:rPr sz="9900" spc="20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11Python</a:t>
            </a:r>
            <a:r>
              <a:rPr sz="9900" spc="30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面向对象高</a:t>
            </a:r>
            <a:r>
              <a:rPr sz="9900" spc="15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级</a:t>
            </a:r>
            <a:r>
              <a:rPr sz="9900" spc="0" dirty="0">
                <a:solidFill>
                  <a:srgbClr val="FFFFFF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编程</a:t>
            </a:r>
            <a:endParaRPr sz="9900" spc="0" dirty="0">
              <a:solidFill>
                <a:srgbClr val="FFFFFF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12700" algn="l" rtl="0" eaLnBrk="0">
              <a:lnSpc>
                <a:spcPct val="97000"/>
              </a:lnSpc>
              <a:spcBef>
                <a:spcPts val="2975"/>
              </a:spcBef>
            </a:pPr>
            <a:endParaRPr lang="en-US" altLang="en-US" sz="99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600" dirty="0"/>
          </a:p>
          <a:p>
            <a:pPr indent="71755" algn="l" rtl="0" eaLnBrk="0">
              <a:lnSpc>
                <a:spcPct val="97000"/>
              </a:lnSpc>
            </a:pPr>
            <a:endParaRPr lang="en-US" altLang="en-US" sz="6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10706100"/>
            <a:ext cx="4610100" cy="3009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83692" y="9918193"/>
            <a:ext cx="4026408" cy="3797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991600" y="8229600"/>
            <a:ext cx="1574292" cy="635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7722107" y="3416808"/>
            <a:ext cx="164592" cy="1104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365492" y="3416808"/>
            <a:ext cx="164592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8065007" y="3416808"/>
            <a:ext cx="152400" cy="1104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4961108" y="8865108"/>
            <a:ext cx="278891" cy="2788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163" name="picture 1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97511" y="3997452"/>
            <a:ext cx="9695688" cy="8918447"/>
          </a:xfrm>
          <a:prstGeom prst="rect">
            <a:avLst/>
          </a:prstGeom>
        </p:spPr>
      </p:pic>
      <p:sp>
        <p:nvSpPr>
          <p:cNvPr id="164" name="textbox 164"/>
          <p:cNvSpPr/>
          <p:nvPr/>
        </p:nvSpPr>
        <p:spPr>
          <a:xfrm>
            <a:off x="1656788" y="4167287"/>
            <a:ext cx="10038080" cy="24847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总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子类中重新写一个构造方法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那么在</a:t>
            </a:r>
            <a:endParaRPr lang="en-US" altLang="en-US" sz="3900" dirty="0"/>
          </a:p>
          <a:p>
            <a:pPr marL="352425" algn="l" rtl="0" eaLnBrk="0">
              <a:lnSpc>
                <a:spcPct val="162000"/>
              </a:lnSpc>
              <a:spcBef>
                <a:spcPts val="35"/>
              </a:spcBef>
            </a:pP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实例化子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类对象时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只会调用本子类的构造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而不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会调用父类的构造方法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</p:txBody>
      </p:sp>
      <p:sp>
        <p:nvSpPr>
          <p:cNvPr id="166" name="textbox 166"/>
          <p:cNvSpPr/>
          <p:nvPr/>
        </p:nvSpPr>
        <p:spPr>
          <a:xfrm>
            <a:off x="1616649" y="2297582"/>
            <a:ext cx="79952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code-</a:t>
            </a:r>
            <a:r>
              <a:rPr sz="6900" spc="8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构造方法重</a:t>
            </a:r>
            <a:r>
              <a:rPr sz="6900" spc="5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endParaRPr lang="en-US" altLang="en-US" sz="6900" dirty="0"/>
          </a:p>
        </p:txBody>
      </p:sp>
      <p:sp>
        <p:nvSpPr>
          <p:cNvPr id="167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69" name="picture 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170" name="textbox 170"/>
          <p:cNvSpPr/>
          <p:nvPr/>
        </p:nvSpPr>
        <p:spPr>
          <a:xfrm>
            <a:off x="1629898" y="4091087"/>
            <a:ext cx="20875625" cy="88982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39370" algn="l" rtl="0" eaLnBrk="0">
              <a:lnSpc>
                <a:spcPts val="4735"/>
              </a:lnSpc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实例方法继承：子类可以继承父类的公有属性和实例方</a:t>
            </a:r>
            <a:r>
              <a:rPr sz="3900" spc="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900" dirty="0"/>
          </a:p>
          <a:p>
            <a:pPr marL="387350" indent="-347980" algn="l" rtl="0" eaLnBrk="0">
              <a:lnSpc>
                <a:spcPct val="119000"/>
              </a:lnSpc>
              <a:spcBef>
                <a:spcPts val="1780"/>
              </a:spcBef>
            </a:pP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方法重写用于子类中的实例方法实现与父类不一致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或者有扩展时的情况下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主要有重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写和扩写两</a:t>
            </a:r>
            <a:r>
              <a:rPr sz="3900" spc="1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种</a:t>
            </a:r>
            <a:endParaRPr lang="en-US" altLang="en-US" sz="3900" dirty="0"/>
          </a:p>
          <a:p>
            <a:pPr indent="42545" algn="l" rtl="0" eaLnBrk="0">
              <a:lnSpc>
                <a:spcPct val="100000"/>
              </a:lnSpc>
              <a:spcBef>
                <a:spcPts val="1820"/>
              </a:spcBef>
            </a:pP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sz="3900" spc="4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重写父类实例方法</a:t>
            </a:r>
            <a:endParaRPr lang="en-US" altLang="en-US" sz="3900" dirty="0"/>
          </a:p>
          <a:p>
            <a:pPr marL="807085" indent="-326390" algn="l" rtl="0" eaLnBrk="0">
              <a:lnSpc>
                <a:spcPct val="126000"/>
              </a:lnSpc>
              <a:spcBef>
                <a:spcPts val="1815"/>
              </a:spcBef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如果在开发过程中，父类方法的实现和子类方法的实现完全不同，就可以使用覆盖的方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在子类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中重新编写父类中的方法，在运行中，只会调用在子类中重写的父类的方法而不</a:t>
            </a:r>
            <a:r>
              <a:rPr sz="3900" spc="1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1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调用父</a:t>
            </a:r>
            <a:r>
              <a:rPr sz="3900" spc="1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类的方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1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900" dirty="0"/>
          </a:p>
          <a:p>
            <a:pPr indent="12700" algn="l" rtl="0" eaLnBrk="0">
              <a:lnSpc>
                <a:spcPts val="5190"/>
              </a:lnSpc>
              <a:spcBef>
                <a:spcPts val="1780"/>
              </a:spcBef>
            </a:pP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扩展父类的实例方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900" dirty="0"/>
          </a:p>
          <a:p>
            <a:pPr indent="481330" algn="l" rtl="0" eaLnBrk="0">
              <a:lnSpc>
                <a:spcPct val="89000"/>
              </a:lnSpc>
              <a:spcBef>
                <a:spcPts val="1310"/>
              </a:spcBef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如果在开发过程中，子类的方法的实现包含父类的方法的实现，在需要位置使用父类名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</a:t>
            </a:r>
            <a:endParaRPr lang="en-US" altLang="en-US" sz="3900" dirty="0"/>
          </a:p>
          <a:p>
            <a:pPr marL="821055" indent="33655" algn="l" rtl="0" eaLnBrk="0">
              <a:lnSpc>
                <a:spcPct val="147000"/>
              </a:lnSpc>
              <a:spcBef>
                <a:spcPts val="0"/>
              </a:spcBef>
            </a:pP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(self)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来调用父类方法的执行，代码其他位置针对子类的需求，编写子类特有的代码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现</a:t>
            </a:r>
            <a:endParaRPr lang="en-US" altLang="en-US" sz="3900" dirty="0"/>
          </a:p>
        </p:txBody>
      </p:sp>
      <p:sp>
        <p:nvSpPr>
          <p:cNvPr id="171" name="textbox 171"/>
          <p:cNvSpPr/>
          <p:nvPr/>
        </p:nvSpPr>
        <p:spPr>
          <a:xfrm>
            <a:off x="1620203" y="2297582"/>
            <a:ext cx="8880475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3-</a:t>
            </a:r>
            <a:r>
              <a:rPr sz="6900" spc="8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实例方法继承与重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</a:t>
            </a:r>
            <a:endParaRPr lang="en-US" altLang="en-US" sz="6900" dirty="0"/>
          </a:p>
        </p:txBody>
      </p:sp>
      <p:sp>
        <p:nvSpPr>
          <p:cNvPr id="173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75" name="picture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176" name="picture 1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408407" y="3838956"/>
            <a:ext cx="8314944" cy="9371076"/>
          </a:xfrm>
          <a:prstGeom prst="rect">
            <a:avLst/>
          </a:prstGeom>
        </p:spPr>
      </p:pic>
      <p:sp>
        <p:nvSpPr>
          <p:cNvPr id="177" name="textbox 177"/>
          <p:cNvSpPr/>
          <p:nvPr/>
        </p:nvSpPr>
        <p:spPr>
          <a:xfrm>
            <a:off x="1656788" y="7154327"/>
            <a:ext cx="10038080" cy="55549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4715"/>
              </a:lnSpc>
            </a:pP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</a:t>
            </a:r>
            <a:r>
              <a:rPr sz="3900" spc="-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algn="l" rtl="0" eaLnBrk="0">
              <a:lnSpc>
                <a:spcPct val="190000"/>
              </a:lnSpc>
            </a:pPr>
            <a:endParaRPr lang="en-US" altLang="en-US" sz="1000" dirty="0"/>
          </a:p>
          <a:p>
            <a:pPr marL="321310" indent="-308610" algn="l" rtl="0" eaLnBrk="0">
              <a:lnSpc>
                <a:spcPct val="126000"/>
              </a:lnSpc>
              <a:spcBef>
                <a:spcPts val="1180"/>
              </a:spcBef>
            </a:pP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一个动物类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Animal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为基类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它有两个实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例属性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name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age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一个方法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call</a:t>
            </a:r>
            <a:endParaRPr lang="en-US" altLang="en-US" sz="3900" dirty="0"/>
          </a:p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marL="339090" indent="-326390" algn="l" rtl="0" eaLnBrk="0">
              <a:lnSpc>
                <a:spcPct val="128000"/>
              </a:lnSpc>
              <a:spcBef>
                <a:spcPts val="1175"/>
              </a:spcBef>
            </a:pP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定义一个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Cat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猫类继承于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Animal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猫类比动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物类多一个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sex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属性，一个方法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</a:t>
            </a:r>
            <a:r>
              <a:rPr sz="3900" spc="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</a:t>
            </a:r>
            <a:endParaRPr lang="en-US" altLang="en-US" sz="3900" dirty="0"/>
          </a:p>
          <a:p>
            <a:pPr algn="l" rtl="0" eaLnBrk="0">
              <a:lnSpc>
                <a:spcPct val="186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900" dirty="0"/>
          </a:p>
          <a:p>
            <a:pPr indent="12700" algn="l" rtl="0" eaLnBrk="0">
              <a:lnSpc>
                <a:spcPct val="100000"/>
              </a:lnSpc>
              <a:spcBef>
                <a:spcPts val="5"/>
              </a:spcBef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实例猫类对象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调用父类的属性和方法</a:t>
            </a:r>
            <a:endParaRPr lang="en-US" altLang="en-US" sz="3900" dirty="0"/>
          </a:p>
        </p:txBody>
      </p:sp>
      <p:sp>
        <p:nvSpPr>
          <p:cNvPr id="178" name="textbox 178"/>
          <p:cNvSpPr/>
          <p:nvPr/>
        </p:nvSpPr>
        <p:spPr>
          <a:xfrm>
            <a:off x="1656788" y="4167287"/>
            <a:ext cx="10038080" cy="1468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覆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盖父类实例方法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重写父类实例方法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</a:t>
            </a:r>
            <a:endParaRPr lang="en-US" altLang="en-US" sz="3900" dirty="0"/>
          </a:p>
          <a:p>
            <a:pPr indent="366395" algn="l" rtl="0" eaLnBrk="0">
              <a:lnSpc>
                <a:spcPts val="7200"/>
              </a:lnSpc>
            </a:pP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类的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方法名与父类一致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</p:txBody>
      </p:sp>
      <p:sp>
        <p:nvSpPr>
          <p:cNvPr id="180" name="textbox 180"/>
          <p:cNvSpPr/>
          <p:nvPr/>
        </p:nvSpPr>
        <p:spPr>
          <a:xfrm>
            <a:off x="1616649" y="2297582"/>
            <a:ext cx="75507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code-</a:t>
            </a:r>
            <a:r>
              <a:rPr sz="6900" spc="8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重写实例方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6900" dirty="0"/>
          </a:p>
        </p:txBody>
      </p:sp>
      <p:sp>
        <p:nvSpPr>
          <p:cNvPr id="181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83" name="picture 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487656" y="4152900"/>
            <a:ext cx="7885176" cy="9057131"/>
          </a:xfrm>
          <a:prstGeom prst="rect">
            <a:avLst/>
          </a:prstGeom>
        </p:spPr>
      </p:pic>
      <p:sp>
        <p:nvSpPr>
          <p:cNvPr id="185" name="textbox 185"/>
          <p:cNvSpPr/>
          <p:nvPr/>
        </p:nvSpPr>
        <p:spPr>
          <a:xfrm>
            <a:off x="1656788" y="4167287"/>
            <a:ext cx="10038080" cy="45866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342900" indent="-330200" algn="l" rtl="0" eaLnBrk="0">
              <a:lnSpc>
                <a:spcPct val="130000"/>
              </a:lnSpc>
            </a:pP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扩写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父类实例方法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子类的方法名与父类一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致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先调用父类的实例方法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在扩写方</a:t>
            </a:r>
            <a:r>
              <a:rPr sz="3900" spc="7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  <a:p>
            <a:pPr algn="l" rtl="0" eaLnBrk="0">
              <a:lnSpc>
                <a:spcPct val="169000"/>
              </a:lnSpc>
            </a:pPr>
            <a:endParaRPr lang="en-US" altLang="en-US" sz="1000" dirty="0"/>
          </a:p>
          <a:p>
            <a:pPr indent="12700" algn="l" rtl="0" eaLnBrk="0">
              <a:lnSpc>
                <a:spcPts val="4715"/>
              </a:lnSpc>
              <a:spcBef>
                <a:spcPts val="1170"/>
              </a:spcBef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调用的语法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algn="l" rtl="0" eaLnBrk="0">
              <a:lnSpc>
                <a:spcPct val="192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900" dirty="0"/>
          </a:p>
          <a:p>
            <a:pPr algn="l" rtl="0" eaLnBrk="0">
              <a:lnSpc>
                <a:spcPct val="7000"/>
              </a:lnSpc>
            </a:pPr>
            <a:endParaRPr lang="en-US" altLang="en-US" sz="100" dirty="0"/>
          </a:p>
          <a:p>
            <a:pPr marL="786130" indent="-331470" algn="l" rtl="0" eaLnBrk="0">
              <a:lnSpc>
                <a:spcPct val="132000"/>
              </a:lnSpc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父类名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实例方法名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(self,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参数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，参数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名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2...</a:t>
            </a:r>
            <a:r>
              <a:rPr sz="3900" spc="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en-US" altLang="en-US" sz="3900" dirty="0"/>
          </a:p>
        </p:txBody>
      </p:sp>
      <p:sp>
        <p:nvSpPr>
          <p:cNvPr id="187" name="textbox 187"/>
          <p:cNvSpPr/>
          <p:nvPr/>
        </p:nvSpPr>
        <p:spPr>
          <a:xfrm>
            <a:off x="1616649" y="2297582"/>
            <a:ext cx="75507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code-</a:t>
            </a:r>
            <a:r>
              <a:rPr sz="6900" spc="8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扩写实例方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6900" dirty="0"/>
          </a:p>
        </p:txBody>
      </p:sp>
      <p:sp>
        <p:nvSpPr>
          <p:cNvPr id="188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191" name="textbox 191"/>
          <p:cNvSpPr/>
          <p:nvPr/>
        </p:nvSpPr>
        <p:spPr>
          <a:xfrm>
            <a:off x="1656788" y="7154327"/>
            <a:ext cx="17861914" cy="47567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4715"/>
              </a:lnSpc>
            </a:pP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</a:t>
            </a:r>
            <a:r>
              <a:rPr sz="3900" spc="-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algn="l" rtl="0" eaLnBrk="0">
              <a:lnSpc>
                <a:spcPct val="189000"/>
              </a:lnSpc>
            </a:pPr>
            <a:endParaRPr lang="en-US" altLang="en-US" sz="1000" dirty="0"/>
          </a:p>
          <a:p>
            <a:pPr indent="469900" algn="l" rtl="0" eaLnBrk="0">
              <a:lnSpc>
                <a:spcPts val="4855"/>
              </a:lnSpc>
              <a:spcBef>
                <a:spcPts val="1175"/>
              </a:spcBef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定义一个动物类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Animal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为基类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它有两个实例属性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name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age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一个方法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ll</a:t>
            </a:r>
            <a:endParaRPr lang="en-US" altLang="en-US" sz="3900" dirty="0"/>
          </a:p>
          <a:p>
            <a:pPr algn="l" rtl="0" eaLnBrk="0">
              <a:lnSpc>
                <a:spcPct val="177000"/>
              </a:lnSpc>
            </a:pPr>
            <a:endParaRPr lang="en-US" altLang="en-US" sz="1000" dirty="0"/>
          </a:p>
          <a:p>
            <a:pPr indent="469900" algn="l" rtl="0" eaLnBrk="0">
              <a:lnSpc>
                <a:spcPts val="4715"/>
              </a:lnSpc>
              <a:spcBef>
                <a:spcPts val="1180"/>
              </a:spcBef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定义一个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Cat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猫类继承于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Animal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，猫类比动物类多一个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sex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endParaRPr lang="en-US" altLang="en-US" sz="3900" dirty="0"/>
          </a:p>
          <a:p>
            <a:pPr algn="l" rtl="0" eaLnBrk="0">
              <a:lnSpc>
                <a:spcPct val="189000"/>
              </a:lnSpc>
            </a:pPr>
            <a:endParaRPr lang="en-US" altLang="en-US" sz="1000" dirty="0"/>
          </a:p>
          <a:p>
            <a:pPr indent="469900" algn="l" rtl="0" eaLnBrk="0">
              <a:lnSpc>
                <a:spcPts val="4855"/>
              </a:lnSpc>
              <a:spcBef>
                <a:spcPts val="1175"/>
              </a:spcBef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定义一个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HelloKitty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类继承于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Cat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HelloKitty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类比猫类多一个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speak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900" dirty="0"/>
          </a:p>
          <a:p>
            <a:pPr algn="l" rtl="0" eaLnBrk="0">
              <a:lnSpc>
                <a:spcPct val="176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900" dirty="0"/>
          </a:p>
          <a:p>
            <a:pPr indent="469900" algn="l" rtl="0" eaLnBrk="0">
              <a:lnSpc>
                <a:spcPct val="99000"/>
              </a:lnSpc>
              <a:spcBef>
                <a:spcPts val="5"/>
              </a:spcBef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HelloKitty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类对象，调用父类及父类的父类中公有的属性和方</a:t>
            </a:r>
            <a:r>
              <a:rPr sz="3900" spc="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900" dirty="0"/>
          </a:p>
        </p:txBody>
      </p:sp>
      <p:sp>
        <p:nvSpPr>
          <p:cNvPr id="192" name="textbox 192"/>
          <p:cNvSpPr/>
          <p:nvPr/>
        </p:nvSpPr>
        <p:spPr>
          <a:xfrm>
            <a:off x="1656788" y="4167287"/>
            <a:ext cx="20706080" cy="1468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继承的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传递性就是指子类除了可以调用父类的公有属性和方法外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还可以调用父类的父类中</a:t>
            </a:r>
            <a:endParaRPr lang="en-US" altLang="en-US" sz="3900" dirty="0"/>
          </a:p>
          <a:p>
            <a:pPr indent="323215" algn="l" rtl="0" eaLnBrk="0">
              <a:lnSpc>
                <a:spcPts val="7200"/>
              </a:lnSpc>
            </a:pP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封装的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公有属性和方法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</p:txBody>
      </p:sp>
      <p:sp>
        <p:nvSpPr>
          <p:cNvPr id="194" name="textbox 194"/>
          <p:cNvSpPr/>
          <p:nvPr/>
        </p:nvSpPr>
        <p:spPr>
          <a:xfrm>
            <a:off x="1596217" y="2297582"/>
            <a:ext cx="6237604" cy="11823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105"/>
              </a:lnSpc>
            </a:pPr>
            <a:r>
              <a:rPr sz="6900" spc="5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4-</a:t>
            </a:r>
            <a:r>
              <a:rPr sz="6900" spc="9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继承的传递</a:t>
            </a:r>
            <a:r>
              <a:rPr sz="6900" spc="6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endParaRPr lang="en-US" altLang="en-US" sz="6900" dirty="0"/>
          </a:p>
        </p:txBody>
      </p:sp>
      <p:sp>
        <p:nvSpPr>
          <p:cNvPr id="195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97" name="pictur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198" name="picture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76176" y="3982212"/>
            <a:ext cx="9625584" cy="9256776"/>
          </a:xfrm>
          <a:prstGeom prst="rect">
            <a:avLst/>
          </a:prstGeom>
        </p:spPr>
      </p:pic>
      <p:sp>
        <p:nvSpPr>
          <p:cNvPr id="199" name="textbox 199"/>
          <p:cNvSpPr/>
          <p:nvPr/>
        </p:nvSpPr>
        <p:spPr>
          <a:xfrm>
            <a:off x="1641060" y="4167287"/>
            <a:ext cx="9935844" cy="84201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28575" algn="l" rtl="0" eaLnBrk="0">
              <a:lnSpc>
                <a:spcPts val="4715"/>
              </a:lnSpc>
            </a:pP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</a:t>
            </a:r>
            <a:r>
              <a:rPr sz="3900" spc="-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algn="l" rtl="0" eaLnBrk="0">
              <a:lnSpc>
                <a:spcPct val="190000"/>
              </a:lnSpc>
            </a:pPr>
            <a:endParaRPr lang="en-US" altLang="en-US" sz="1000" dirty="0"/>
          </a:p>
          <a:p>
            <a:pPr marL="279400" indent="-266700" algn="l" rtl="0" eaLnBrk="0">
              <a:lnSpc>
                <a:spcPct val="126000"/>
              </a:lnSpc>
              <a:spcBef>
                <a:spcPts val="1180"/>
              </a:spcBef>
            </a:pP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定义一个动物类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Animal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为基类，它有两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例属性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name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age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一个方法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call</a:t>
            </a:r>
            <a:endParaRPr lang="en-US" altLang="en-US" sz="3900" dirty="0"/>
          </a:p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marL="297180" indent="-284480" algn="l" rtl="0" eaLnBrk="0">
              <a:lnSpc>
                <a:spcPct val="128000"/>
              </a:lnSpc>
              <a:spcBef>
                <a:spcPts val="1175"/>
              </a:spcBef>
            </a:pP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定义一个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Cat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猫类继承于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Animal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猫类比动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物类多一个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sex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endParaRPr lang="en-US" altLang="en-US" sz="3900" dirty="0"/>
          </a:p>
          <a:p>
            <a:pPr algn="l" rtl="0" eaLnBrk="0">
              <a:lnSpc>
                <a:spcPct val="189000"/>
              </a:lnSpc>
            </a:pPr>
            <a:endParaRPr lang="en-US" altLang="en-US" sz="1000" dirty="0"/>
          </a:p>
          <a:p>
            <a:pPr marL="293370" indent="-280670" algn="l" rtl="0" eaLnBrk="0">
              <a:lnSpc>
                <a:spcPct val="126000"/>
              </a:lnSpc>
              <a:spcBef>
                <a:spcPts val="1180"/>
              </a:spcBef>
            </a:pP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定义一个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HelloKitty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类继承于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HelloKitty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类比猫类多一个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speak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900" dirty="0"/>
          </a:p>
          <a:p>
            <a:pPr algn="l" rtl="0" eaLnBrk="0">
              <a:lnSpc>
                <a:spcPct val="195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900" dirty="0"/>
          </a:p>
          <a:p>
            <a:pPr marL="323215" indent="-310515" algn="l" rtl="0" eaLnBrk="0">
              <a:lnSpc>
                <a:spcPct val="127000"/>
              </a:lnSpc>
              <a:spcBef>
                <a:spcPts val="5"/>
              </a:spcBef>
            </a:pP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HelloKitty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类对象，调用父类及父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父类中公有的属性和</a:t>
            </a:r>
            <a:r>
              <a:rPr sz="3900" spc="5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900" dirty="0"/>
          </a:p>
        </p:txBody>
      </p:sp>
      <p:sp>
        <p:nvSpPr>
          <p:cNvPr id="201" name="textbox 201"/>
          <p:cNvSpPr/>
          <p:nvPr/>
        </p:nvSpPr>
        <p:spPr>
          <a:xfrm>
            <a:off x="1616649" y="2297582"/>
            <a:ext cx="75507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code-</a:t>
            </a:r>
            <a:r>
              <a:rPr sz="6900" spc="8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继承的传递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endParaRPr lang="en-US" altLang="en-US" sz="6900" dirty="0"/>
          </a:p>
        </p:txBody>
      </p:sp>
      <p:sp>
        <p:nvSpPr>
          <p:cNvPr id="202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204" name="picture 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205" name="textbox 205"/>
          <p:cNvSpPr/>
          <p:nvPr/>
        </p:nvSpPr>
        <p:spPr>
          <a:xfrm>
            <a:off x="1599768" y="3914470"/>
            <a:ext cx="11804650" cy="94608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361315" indent="-323850" algn="l" rtl="0" eaLnBrk="0">
              <a:lnSpc>
                <a:spcPct val="127000"/>
              </a:lnSpc>
            </a:pP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多继承可以让子类对象，子类可以同时调用多个父类的</a:t>
            </a:r>
            <a:r>
              <a:rPr sz="3500" spc="4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有属性和方</a:t>
            </a:r>
            <a:r>
              <a:rPr sz="3500" spc="4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500" dirty="0"/>
          </a:p>
          <a:p>
            <a:pPr algn="l" rtl="0" eaLnBrk="0">
              <a:lnSpc>
                <a:spcPct val="174000"/>
              </a:lnSpc>
            </a:pPr>
            <a:endParaRPr lang="en-US" altLang="en-US" sz="1000" dirty="0"/>
          </a:p>
          <a:p>
            <a:pPr indent="36830" algn="l" rtl="0" eaLnBrk="0">
              <a:lnSpc>
                <a:spcPts val="4260"/>
              </a:lnSpc>
              <a:spcBef>
                <a:spcPts val="1060"/>
              </a:spcBef>
            </a:pPr>
            <a:r>
              <a:rPr sz="3500" spc="3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多继承语</a:t>
            </a:r>
            <a:r>
              <a:rPr sz="3500" spc="3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500" dirty="0"/>
          </a:p>
          <a:p>
            <a:pPr algn="l" rtl="0" eaLnBrk="0">
              <a:lnSpc>
                <a:spcPct val="169000"/>
              </a:lnSpc>
            </a:pPr>
            <a:endParaRPr lang="en-US" altLang="en-US" sz="1000" dirty="0"/>
          </a:p>
          <a:p>
            <a:pPr indent="14605" algn="l" rtl="0" eaLnBrk="0">
              <a:lnSpc>
                <a:spcPct val="98000"/>
              </a:lnSpc>
              <a:spcBef>
                <a:spcPts val="1060"/>
              </a:spcBef>
            </a:pPr>
            <a:r>
              <a:rPr sz="3500" spc="4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class</a:t>
            </a:r>
            <a:r>
              <a:rPr sz="3500" spc="6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8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类名</a:t>
            </a:r>
            <a:r>
              <a:rPr sz="3500" spc="4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sz="3500" spc="8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</a:t>
            </a:r>
            <a:r>
              <a:rPr sz="3500" spc="4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1,</a:t>
            </a:r>
            <a:r>
              <a:rPr sz="3500" spc="8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</a:t>
            </a:r>
            <a:r>
              <a:rPr sz="3500" spc="4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2)</a:t>
            </a:r>
            <a:r>
              <a:rPr sz="3500" spc="8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500" dirty="0"/>
          </a:p>
          <a:p>
            <a:pPr algn="l" rtl="0" eaLnBrk="0">
              <a:lnSpc>
                <a:spcPct val="181000"/>
              </a:lnSpc>
            </a:pPr>
            <a:endParaRPr lang="en-US" altLang="en-US" sz="1000" dirty="0"/>
          </a:p>
          <a:p>
            <a:pPr indent="1509395" algn="l" rtl="0" eaLnBrk="0">
              <a:lnSpc>
                <a:spcPct val="100000"/>
              </a:lnSpc>
              <a:spcBef>
                <a:spcPts val="1055"/>
              </a:spcBef>
            </a:pPr>
            <a:r>
              <a:rPr sz="3500" spc="6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子类属</a:t>
            </a:r>
            <a:r>
              <a:rPr sz="3500" spc="2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endParaRPr lang="en-US" altLang="en-US" sz="35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indent="967105" algn="l" rtl="0" eaLnBrk="0">
              <a:lnSpc>
                <a:spcPct val="100000"/>
              </a:lnSpc>
              <a:spcBef>
                <a:spcPts val="1055"/>
              </a:spcBef>
            </a:pPr>
            <a:r>
              <a:rPr sz="3500" spc="5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def</a:t>
            </a:r>
            <a:r>
              <a:rPr sz="3500" spc="5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9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子类特有的方</a:t>
            </a:r>
            <a:r>
              <a:rPr sz="3500" spc="3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5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indent="959485" algn="l" rtl="0" eaLnBrk="0">
              <a:lnSpc>
                <a:spcPct val="79000"/>
              </a:lnSpc>
              <a:spcBef>
                <a:spcPts val="1050"/>
              </a:spcBef>
            </a:pPr>
            <a:r>
              <a:rPr sz="3500" spc="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…</a:t>
            </a:r>
            <a:endParaRPr lang="en-US" altLang="en-US" sz="35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indent="39370" algn="l" rtl="0" eaLnBrk="0">
              <a:lnSpc>
                <a:spcPts val="4675"/>
              </a:lnSpc>
              <a:spcBef>
                <a:spcPts val="1055"/>
              </a:spcBef>
            </a:pP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类名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子类名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符合命名规范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最好遵循驼峰命</a:t>
            </a:r>
            <a:r>
              <a:rPr sz="3500" spc="7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名</a:t>
            </a: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endParaRPr lang="en-US" altLang="en-US" sz="3500" dirty="0"/>
          </a:p>
          <a:p>
            <a:pPr indent="480695" algn="l" rtl="0" eaLnBrk="0">
              <a:lnSpc>
                <a:spcPts val="4220"/>
              </a:lnSpc>
              <a:spcBef>
                <a:spcPts val="1805"/>
              </a:spcBef>
            </a:pP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子类又可以叫做派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</a:t>
            </a:r>
            <a:endParaRPr lang="en-US" altLang="en-US" sz="3500" dirty="0"/>
          </a:p>
          <a:p>
            <a:pPr marL="475615" indent="-462915" algn="l" rtl="0" eaLnBrk="0">
              <a:lnSpc>
                <a:spcPct val="158000"/>
              </a:lnSpc>
              <a:spcBef>
                <a:spcPts val="660"/>
              </a:spcBef>
            </a:pP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子类继承的父类名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其中父类又可以叫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7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做</a:t>
            </a: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基类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超类</a:t>
            </a:r>
            <a:endParaRPr lang="en-US" altLang="en-US" sz="3500" dirty="0"/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3507212" y="4343400"/>
            <a:ext cx="9230867" cy="6775704"/>
          </a:xfrm>
          <a:prstGeom prst="rect">
            <a:avLst/>
          </a:prstGeom>
        </p:spPr>
      </p:pic>
      <p:sp>
        <p:nvSpPr>
          <p:cNvPr id="208" name="textbox 208"/>
          <p:cNvSpPr/>
          <p:nvPr/>
        </p:nvSpPr>
        <p:spPr>
          <a:xfrm>
            <a:off x="1599770" y="2297582"/>
            <a:ext cx="5344795" cy="11684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00"/>
              </a:lnSpc>
            </a:pPr>
            <a:r>
              <a:rPr sz="6900" spc="5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5-</a:t>
            </a:r>
            <a:r>
              <a:rPr sz="6900" spc="9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多继承语</a:t>
            </a:r>
            <a:r>
              <a:rPr sz="6900" spc="2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6900" dirty="0"/>
          </a:p>
        </p:txBody>
      </p:sp>
      <p:sp>
        <p:nvSpPr>
          <p:cNvPr id="209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211" name="picture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147804" y="3846576"/>
            <a:ext cx="10608564" cy="9095231"/>
          </a:xfrm>
          <a:prstGeom prst="rect">
            <a:avLst/>
          </a:prstGeom>
        </p:spPr>
      </p:pic>
      <p:sp>
        <p:nvSpPr>
          <p:cNvPr id="213" name="textbox 213"/>
          <p:cNvSpPr/>
          <p:nvPr/>
        </p:nvSpPr>
        <p:spPr>
          <a:xfrm>
            <a:off x="1656788" y="4167287"/>
            <a:ext cx="10040619" cy="8580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4715"/>
              </a:lnSpc>
            </a:pP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</a:t>
            </a:r>
            <a:r>
              <a:rPr sz="3900" spc="-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algn="l" rtl="0" eaLnBrk="0">
              <a:lnSpc>
                <a:spcPct val="189000"/>
              </a:lnSpc>
            </a:pPr>
            <a:endParaRPr lang="en-US" altLang="en-US" sz="1000" dirty="0"/>
          </a:p>
          <a:p>
            <a:pPr marL="930275" indent="-476250" algn="l" rtl="0" eaLnBrk="0">
              <a:lnSpc>
                <a:spcPct val="137000"/>
              </a:lnSpc>
              <a:spcBef>
                <a:spcPts val="1180"/>
              </a:spcBef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定义一个神仙类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和猴子类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再定义一个孙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悟空类，孙悟空类分别继承神仙类和猴</a:t>
            </a:r>
            <a:r>
              <a:rPr sz="3900" spc="7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</a:t>
            </a:r>
            <a:endParaRPr lang="en-US" altLang="en-US" sz="3900" dirty="0"/>
          </a:p>
          <a:p>
            <a:pPr algn="l" rtl="0" eaLnBrk="0">
              <a:lnSpc>
                <a:spcPct val="177000"/>
              </a:lnSpc>
            </a:pPr>
            <a:endParaRPr lang="en-US" altLang="en-US" sz="1000" dirty="0"/>
          </a:p>
          <a:p>
            <a:pPr indent="454025" algn="l" rtl="0" eaLnBrk="0">
              <a:lnSpc>
                <a:spcPct val="100000"/>
              </a:lnSpc>
              <a:spcBef>
                <a:spcPts val="1175"/>
              </a:spcBef>
            </a:pP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神仙类有飞的实例方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900" dirty="0"/>
          </a:p>
          <a:p>
            <a:pPr algn="l" rtl="0" eaLnBrk="0">
              <a:lnSpc>
                <a:spcPct val="192000"/>
              </a:lnSpc>
            </a:pPr>
            <a:endParaRPr lang="en-US" altLang="en-US" sz="1000" dirty="0"/>
          </a:p>
          <a:p>
            <a:pPr indent="454025" algn="l" rtl="0" eaLnBrk="0">
              <a:lnSpc>
                <a:spcPct val="100000"/>
              </a:lnSpc>
              <a:spcBef>
                <a:spcPts val="1175"/>
              </a:spcBef>
            </a:pP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猴子类有吃的实例方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endParaRPr lang="en-US" altLang="en-US" sz="3900" dirty="0"/>
          </a:p>
          <a:p>
            <a:pPr algn="l" rtl="0" eaLnBrk="0">
              <a:lnSpc>
                <a:spcPct val="192000"/>
              </a:lnSpc>
            </a:pPr>
            <a:endParaRPr lang="en-US" altLang="en-US" sz="1000" dirty="0"/>
          </a:p>
          <a:p>
            <a:pPr indent="454025" algn="l" rtl="0" eaLnBrk="0">
              <a:lnSpc>
                <a:spcPct val="100000"/>
              </a:lnSpc>
              <a:spcBef>
                <a:spcPts val="1175"/>
              </a:spcBef>
            </a:pP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孙悟空类有取经的实例方法</a:t>
            </a:r>
            <a:endParaRPr lang="en-US" altLang="en-US" sz="3900" dirty="0"/>
          </a:p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900" dirty="0"/>
          </a:p>
          <a:p>
            <a:pPr marL="923925" indent="-469900" algn="l" rtl="0" eaLnBrk="0">
              <a:lnSpc>
                <a:spcPct val="130000"/>
              </a:lnSpc>
              <a:spcBef>
                <a:spcPts val="5"/>
              </a:spcBef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实例孙悟空对象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分别调用父类的属性和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-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</a:t>
            </a:r>
            <a:endParaRPr lang="en-US" altLang="en-US" sz="3900" dirty="0"/>
          </a:p>
        </p:txBody>
      </p:sp>
      <p:sp>
        <p:nvSpPr>
          <p:cNvPr id="215" name="textbox 215"/>
          <p:cNvSpPr/>
          <p:nvPr/>
        </p:nvSpPr>
        <p:spPr>
          <a:xfrm>
            <a:off x="1616649" y="2297582"/>
            <a:ext cx="48837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3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code-</a:t>
            </a:r>
            <a:r>
              <a:rPr sz="6900" spc="6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多继</a:t>
            </a:r>
            <a:r>
              <a:rPr sz="6900" spc="3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承</a:t>
            </a:r>
            <a:endParaRPr lang="en-US" altLang="en-US" sz="6900" dirty="0"/>
          </a:p>
        </p:txBody>
      </p:sp>
      <p:sp>
        <p:nvSpPr>
          <p:cNvPr id="216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211" name="picture 2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213" name="textbox 213"/>
          <p:cNvSpPr/>
          <p:nvPr/>
        </p:nvSpPr>
        <p:spPr>
          <a:xfrm>
            <a:off x="1656715" y="4167505"/>
            <a:ext cx="19006820" cy="85807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4715"/>
              </a:lnSpc>
            </a:pPr>
            <a:r>
              <a:rPr sz="3900" dirty="0">
                <a:solidFill>
                  <a:srgbClr val="000000">
                    <a:alpha val="100000"/>
                  </a:srgbClr>
                </a:solidFill>
              </a:rPr>
              <a:t>继承还可以一级一级地继承下来，就好比从爷爷到爸爸、再到儿子这样的关系。而任何类，最终都可以追溯到根类object，这些继承关系看上去就像一颗倒着的树。比如如下的继承树：</a:t>
            </a:r>
            <a:endParaRPr sz="390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215" name="textbox 215"/>
          <p:cNvSpPr/>
          <p:nvPr/>
        </p:nvSpPr>
        <p:spPr>
          <a:xfrm>
            <a:off x="1616649" y="2297582"/>
            <a:ext cx="48837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6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多继</a:t>
            </a:r>
            <a:r>
              <a:rPr sz="6900" spc="3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承</a:t>
            </a:r>
            <a:endParaRPr lang="en-US" altLang="en-US" sz="6900" dirty="0"/>
          </a:p>
        </p:txBody>
      </p:sp>
      <p:sp>
        <p:nvSpPr>
          <p:cNvPr id="216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6099175"/>
            <a:ext cx="12997180" cy="6204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01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102" name="textbox 102"/>
          <p:cNvSpPr/>
          <p:nvPr/>
        </p:nvSpPr>
        <p:spPr>
          <a:xfrm>
            <a:off x="1656788" y="4167287"/>
            <a:ext cx="20759419" cy="69551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7000"/>
              </a:lnSpc>
            </a:pPr>
            <a:endParaRPr lang="en-US" altLang="en-US" sz="100" dirty="0"/>
          </a:p>
          <a:p>
            <a:pPr marL="457200" indent="-444500" algn="l" rtl="0" eaLnBrk="0">
              <a:lnSpc>
                <a:spcPct val="128000"/>
              </a:lnSpc>
            </a:pP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面向对象的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编程带来的主要好处之一是代码的重用</a:t>
            </a:r>
            <a:r>
              <a:rPr sz="39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实现各种重用的方法之一是通过继承机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制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继承完全可以理解成类</a:t>
            </a:r>
            <a:r>
              <a:rPr sz="3900" spc="8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间的父类和子类型关系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  <a:p>
            <a:pPr algn="l" rtl="0" eaLnBrk="0">
              <a:lnSpc>
                <a:spcPct val="104000"/>
              </a:lnSpc>
            </a:pPr>
            <a:endParaRPr lang="en-US" altLang="en-US" sz="1000" dirty="0"/>
          </a:p>
          <a:p>
            <a:pPr marL="453390" indent="-440690" algn="l" rtl="0" eaLnBrk="0">
              <a:lnSpc>
                <a:spcPct val="127000"/>
              </a:lnSpc>
              <a:spcBef>
                <a:spcPts val="1175"/>
              </a:spcBef>
            </a:pP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继承概念</a:t>
            </a:r>
            <a:r>
              <a:rPr sz="39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继承是类与类的一种关系</a:t>
            </a:r>
            <a:r>
              <a:rPr sz="39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是一种子类与父类的关系</a:t>
            </a:r>
            <a:r>
              <a:rPr sz="39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即爸爸与儿子</a:t>
            </a:r>
            <a:r>
              <a:rPr sz="39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儿子继承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爸爸的属</a:t>
            </a:r>
            <a:r>
              <a:rPr sz="3900" spc="6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和方法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  <a:p>
            <a:pPr algn="l" rtl="0" eaLnBrk="0">
              <a:lnSpc>
                <a:spcPct val="111000"/>
              </a:lnSpc>
            </a:pPr>
            <a:endParaRPr lang="en-US" altLang="en-US" sz="1000" dirty="0"/>
          </a:p>
          <a:p>
            <a:pPr marL="823595" indent="-369570" algn="l" rtl="0" eaLnBrk="0">
              <a:lnSpc>
                <a:spcPct val="129000"/>
              </a:lnSpc>
              <a:spcBef>
                <a:spcPts val="1180"/>
              </a:spcBef>
            </a:pP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如猫类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猫是动物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猫类继承于动物类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动物类就是猫类的父类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也可以是所有动物的父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类（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基类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猫类是动物类的子类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派生类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  <a:p>
            <a:pPr indent="12700" algn="l" rtl="0" eaLnBrk="0">
              <a:lnSpc>
                <a:spcPct val="89000"/>
              </a:lnSpc>
              <a:spcBef>
                <a:spcPts val="2360"/>
              </a:spcBef>
            </a:pP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ython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</a:t>
            </a:r>
            <a:r>
              <a:rPr sz="3900" spc="10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单继承与多继承</a:t>
            </a:r>
            <a:r>
              <a:rPr sz="39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单继承即子类继承于一个类</a:t>
            </a:r>
            <a:r>
              <a:rPr sz="39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多继承即子类继承于多个类</a:t>
            </a:r>
            <a:r>
              <a:rPr sz="39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多继</a:t>
            </a:r>
            <a:endParaRPr lang="en-US" altLang="en-US" sz="3900" dirty="0"/>
          </a:p>
          <a:p>
            <a:pPr indent="435610" algn="l" rtl="0" eaLnBrk="0">
              <a:lnSpc>
                <a:spcPts val="7200"/>
              </a:lnSpc>
            </a:pP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承会比较少</a:t>
            </a:r>
            <a:r>
              <a:rPr sz="3900" spc="7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遇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到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</a:t>
            </a:r>
            <a:r>
              <a:rPr lang="zh-CN" altLang="en-US"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模型</a:t>
            </a:r>
            <a:r>
              <a:rPr lang="zh-CN"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zh-CN" sz="3900" spc="100" dirty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4" name="textbox 104"/>
          <p:cNvSpPr/>
          <p:nvPr/>
        </p:nvSpPr>
        <p:spPr>
          <a:xfrm>
            <a:off x="1678835" y="2297582"/>
            <a:ext cx="3488054" cy="1079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9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100000"/>
              </a:lnSpc>
            </a:pPr>
            <a:r>
              <a:rPr sz="6900" spc="-9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类的继</a:t>
            </a:r>
            <a:r>
              <a:rPr sz="6900" spc="-7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承</a:t>
            </a:r>
            <a:endParaRPr lang="en-US" altLang="en-US" sz="6900" dirty="0"/>
          </a:p>
        </p:txBody>
      </p:sp>
      <p:sp>
        <p:nvSpPr>
          <p:cNvPr id="105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07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109" name="textbox 109"/>
          <p:cNvSpPr/>
          <p:nvPr/>
        </p:nvSpPr>
        <p:spPr>
          <a:xfrm>
            <a:off x="1656788" y="3978057"/>
            <a:ext cx="20594319" cy="3905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100000"/>
              </a:lnSpc>
            </a:pP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什么时候使用继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承</a:t>
            </a:r>
            <a:endParaRPr lang="en-US" altLang="en-US" sz="3900" dirty="0"/>
          </a:p>
          <a:p>
            <a:pPr indent="454025" algn="l" rtl="0" eaLnBrk="0">
              <a:lnSpc>
                <a:spcPct val="89000"/>
              </a:lnSpc>
              <a:spcBef>
                <a:spcPts val="1790"/>
              </a:spcBef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假如我需要定义几个类，而类与类之间有一些公共的属性和方法，这时我就可以把相同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endParaRPr lang="en-US" altLang="en-US" sz="3900" dirty="0"/>
          </a:p>
          <a:p>
            <a:pPr marL="793750" indent="-17780" algn="l" rtl="0" eaLnBrk="0">
              <a:lnSpc>
                <a:spcPct val="141000"/>
              </a:lnSpc>
              <a:spcBef>
                <a:spcPts val="110"/>
              </a:spcBef>
            </a:pP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属性和方法作为基类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的成员，而特殊的方法及属性则在本类中定义。这样子类只</a:t>
            </a:r>
            <a:r>
              <a:rPr sz="3900" spc="4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要继承基类（父类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子类就</a:t>
            </a:r>
            <a:r>
              <a:rPr sz="3900" spc="9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以访问到基类（父类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的属性和方法了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它提高了代码的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可扩展性和重用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行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</p:txBody>
      </p:sp>
      <p:sp>
        <p:nvSpPr>
          <p:cNvPr id="111" name="textbox 111"/>
          <p:cNvSpPr/>
          <p:nvPr/>
        </p:nvSpPr>
        <p:spPr>
          <a:xfrm>
            <a:off x="1641524" y="2297582"/>
            <a:ext cx="3524884" cy="1079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9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100000"/>
              </a:lnSpc>
            </a:pPr>
            <a:r>
              <a:rPr sz="6900" spc="-2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继承</a:t>
            </a:r>
            <a:r>
              <a:rPr sz="6900" spc="-1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优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</a:t>
            </a:r>
            <a:endParaRPr lang="en-US" altLang="en-US" sz="6900" dirty="0"/>
          </a:p>
        </p:txBody>
      </p:sp>
      <p:sp>
        <p:nvSpPr>
          <p:cNvPr id="112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115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211560" y="3376930"/>
            <a:ext cx="13000990" cy="8917940"/>
          </a:xfrm>
          <a:prstGeom prst="rect">
            <a:avLst/>
          </a:prstGeom>
        </p:spPr>
      </p:pic>
      <p:sp>
        <p:nvSpPr>
          <p:cNvPr id="116" name="textbox 116"/>
          <p:cNvSpPr/>
          <p:nvPr/>
        </p:nvSpPr>
        <p:spPr>
          <a:xfrm>
            <a:off x="1628213" y="3978057"/>
            <a:ext cx="9583419" cy="39706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sz="3900" spc="-1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-2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3900" spc="-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继承的优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</a:t>
            </a:r>
            <a:r>
              <a:rPr sz="3900" spc="-19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indent="473075" algn="l" rtl="0" eaLnBrk="0">
              <a:lnSpc>
                <a:spcPts val="6480"/>
              </a:lnSpc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增加了类的耦合性（耦合性不宜多，</a:t>
            </a:r>
            <a:r>
              <a:rPr sz="3900" spc="7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宜</a:t>
            </a:r>
            <a:endParaRPr lang="en-US" altLang="en-US" sz="39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2000"/>
              </a:lnSpc>
            </a:pPr>
            <a:endParaRPr lang="en-US" altLang="en-US" sz="1000" dirty="0"/>
          </a:p>
          <a:p>
            <a:pPr indent="1965960" algn="l" rtl="0" eaLnBrk="0">
              <a:lnSpc>
                <a:spcPts val="1865"/>
              </a:lnSpc>
              <a:spcBef>
                <a:spcPts val="1170"/>
              </a:spcBef>
            </a:pP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  <a:p>
            <a:pPr marL="447040" indent="-3810" algn="l" rtl="0" eaLnBrk="0">
              <a:lnSpc>
                <a:spcPct val="146000"/>
              </a:lnSpc>
              <a:spcBef>
                <a:spcPts val="75"/>
              </a:spcBef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sz="3900" spc="1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减少了重复</a:t>
            </a:r>
            <a:r>
              <a:rPr sz="3900" spc="1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代码</a:t>
            </a:r>
            <a:r>
              <a:rPr sz="3900" spc="1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3.使得代码更加规范化</a:t>
            </a:r>
            <a:r>
              <a:rPr sz="3900" spc="-5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合理化</a:t>
            </a:r>
            <a:r>
              <a:rPr sz="3900" spc="-58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</p:txBody>
      </p:sp>
      <p:sp>
        <p:nvSpPr>
          <p:cNvPr id="118" name="textbox 118"/>
          <p:cNvSpPr/>
          <p:nvPr/>
        </p:nvSpPr>
        <p:spPr>
          <a:xfrm>
            <a:off x="1641524" y="2297582"/>
            <a:ext cx="3524884" cy="1079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9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100000"/>
              </a:lnSpc>
            </a:pPr>
            <a:r>
              <a:rPr sz="6900" spc="-2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继承</a:t>
            </a:r>
            <a:r>
              <a:rPr sz="6900" spc="-1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优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点</a:t>
            </a:r>
            <a:endParaRPr lang="en-US" altLang="en-US" sz="6900" dirty="0"/>
          </a:p>
        </p:txBody>
      </p:sp>
      <p:sp>
        <p:nvSpPr>
          <p:cNvPr id="119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0" name="textbox 120"/>
          <p:cNvSpPr/>
          <p:nvPr/>
        </p:nvSpPr>
        <p:spPr>
          <a:xfrm>
            <a:off x="2515723" y="5623978"/>
            <a:ext cx="720090" cy="5543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4160"/>
              </a:lnSpc>
            </a:pPr>
            <a:r>
              <a:rPr sz="30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精</a:t>
            </a:r>
            <a:r>
              <a:rPr sz="3000" spc="-53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endParaRPr lang="en-US" alt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123" name="textbox 123"/>
          <p:cNvSpPr/>
          <p:nvPr/>
        </p:nvSpPr>
        <p:spPr>
          <a:xfrm>
            <a:off x="1601323" y="3944403"/>
            <a:ext cx="10931525" cy="94507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lang="en-US" altLang="en-US" sz="100" dirty="0"/>
          </a:p>
          <a:p>
            <a:pPr indent="39370" algn="l" rtl="0" eaLnBrk="0">
              <a:lnSpc>
                <a:spcPct val="100000"/>
              </a:lnSpc>
            </a:pP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单继承的语法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indent="14605" algn="l" rtl="0" eaLnBrk="0">
              <a:lnSpc>
                <a:spcPts val="4810"/>
              </a:lnSpc>
              <a:spcBef>
                <a:spcPts val="1175"/>
              </a:spcBef>
            </a:pPr>
            <a:r>
              <a:rPr sz="3900" spc="4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class</a:t>
            </a:r>
            <a:r>
              <a:rPr sz="3900" spc="45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7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类名</a:t>
            </a:r>
            <a:r>
              <a:rPr sz="3900" spc="4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sz="3900" spc="7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父类名</a:t>
            </a:r>
            <a:r>
              <a:rPr sz="3900" spc="4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sz="3900" spc="8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algn="l" rtl="0" eaLnBrk="0">
              <a:lnSpc>
                <a:spcPct val="183000"/>
              </a:lnSpc>
            </a:pPr>
            <a:endParaRPr lang="en-US" altLang="en-US" sz="1000" dirty="0"/>
          </a:p>
          <a:p>
            <a:pPr indent="1362075" algn="l" rtl="0" eaLnBrk="0">
              <a:lnSpc>
                <a:spcPct val="89000"/>
              </a:lnSpc>
              <a:spcBef>
                <a:spcPts val="1175"/>
              </a:spcBef>
            </a:pPr>
            <a:r>
              <a:rPr sz="3900" spc="8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</a:t>
            </a:r>
            <a:r>
              <a:rPr sz="3900" spc="65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endParaRPr lang="en-US" altLang="en-US" sz="3900" dirty="0"/>
          </a:p>
          <a:p>
            <a:pPr indent="1056640" algn="l" rtl="0" eaLnBrk="0">
              <a:lnSpc>
                <a:spcPts val="7200"/>
              </a:lnSpc>
            </a:pPr>
            <a:r>
              <a:rPr sz="3900" spc="-6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</a:t>
            </a:r>
            <a:endParaRPr lang="en-US" altLang="en-US" sz="3900" dirty="0"/>
          </a:p>
          <a:p>
            <a:pPr marL="462280" indent="-419735" algn="l" rtl="0" eaLnBrk="0">
              <a:lnSpc>
                <a:spcPct val="156000"/>
              </a:lnSpc>
              <a:spcBef>
                <a:spcPts val="1280"/>
              </a:spcBef>
            </a:pP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类名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子类名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符合命名规范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最好遵</a:t>
            </a:r>
            <a:r>
              <a:rPr sz="3900" spc="7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循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驼峰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命名法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又可以叫做派生类</a:t>
            </a:r>
            <a:endParaRPr lang="en-US" altLang="en-US" sz="3900" dirty="0"/>
          </a:p>
          <a:p>
            <a:pPr marL="515620" indent="-502920" algn="l" rtl="0" eaLnBrk="0">
              <a:lnSpc>
                <a:spcPct val="157000"/>
              </a:lnSpc>
              <a:spcBef>
                <a:spcPts val="760"/>
              </a:spcBef>
            </a:pP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类名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子类继承的父类名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其中父类又可以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叫做基类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</a:t>
            </a:r>
            <a:r>
              <a:rPr sz="3900" spc="2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</a:t>
            </a:r>
            <a:endParaRPr lang="en-US" altLang="en-US" sz="3900" dirty="0"/>
          </a:p>
          <a:p>
            <a:pPr marL="487680" indent="-471170" algn="l" rtl="0" eaLnBrk="0">
              <a:lnSpc>
                <a:spcPct val="155000"/>
              </a:lnSpc>
              <a:spcBef>
                <a:spcPts val="670"/>
              </a:spcBef>
            </a:pP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python3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中如果父类中没有写名称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则此类</a:t>
            </a:r>
            <a:r>
              <a:rPr sz="3900" spc="8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认继承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object</a:t>
            </a:r>
            <a:endParaRPr lang="en-US" altLang="en-US" sz="3900" dirty="0"/>
          </a:p>
        </p:txBody>
      </p:sp>
      <p:pic>
        <p:nvPicPr>
          <p:cNvPr id="124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684252" y="4386071"/>
            <a:ext cx="10373867" cy="8203692"/>
          </a:xfrm>
          <a:prstGeom prst="rect">
            <a:avLst/>
          </a:prstGeom>
        </p:spPr>
      </p:pic>
      <p:sp>
        <p:nvSpPr>
          <p:cNvPr id="126" name="textbox 126"/>
          <p:cNvSpPr/>
          <p:nvPr/>
        </p:nvSpPr>
        <p:spPr>
          <a:xfrm>
            <a:off x="1665509" y="2297582"/>
            <a:ext cx="5279390" cy="11823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105"/>
              </a:lnSpc>
            </a:pPr>
            <a:r>
              <a:rPr sz="6900" spc="-1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1-单</a:t>
            </a:r>
            <a:r>
              <a:rPr sz="6900" spc="-5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继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承语法</a:t>
            </a:r>
            <a:endParaRPr lang="en-US" altLang="en-US" sz="6900" dirty="0"/>
          </a:p>
        </p:txBody>
      </p:sp>
      <p:sp>
        <p:nvSpPr>
          <p:cNvPr id="127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29" name="picture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295888" y="4152900"/>
            <a:ext cx="11262359" cy="8215884"/>
          </a:xfrm>
          <a:prstGeom prst="rect">
            <a:avLst/>
          </a:prstGeom>
        </p:spPr>
      </p:pic>
      <p:sp>
        <p:nvSpPr>
          <p:cNvPr id="131" name="textbox 131"/>
          <p:cNvSpPr/>
          <p:nvPr/>
        </p:nvSpPr>
        <p:spPr>
          <a:xfrm>
            <a:off x="1656788" y="4167287"/>
            <a:ext cx="9490075" cy="79324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4715"/>
              </a:lnSpc>
            </a:pP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案例1</a:t>
            </a:r>
            <a:r>
              <a:rPr sz="3900" spc="-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algn="l" rtl="0" eaLnBrk="0">
              <a:lnSpc>
                <a:spcPct val="168000"/>
              </a:lnSpc>
            </a:pPr>
            <a:endParaRPr lang="en-US" altLang="en-US" sz="1000" dirty="0"/>
          </a:p>
          <a:p>
            <a:pPr marL="775970" indent="-309880" algn="l" rtl="0" eaLnBrk="0">
              <a:lnSpc>
                <a:spcPct val="127000"/>
              </a:lnSpc>
              <a:spcBef>
                <a:spcPts val="1055"/>
              </a:spcBef>
            </a:pPr>
            <a:r>
              <a:rPr sz="35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定义一个动物类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Animal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为基类，它有两</a:t>
            </a:r>
            <a:r>
              <a:rPr sz="3500" spc="4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</a:t>
            </a:r>
            <a:r>
              <a:rPr sz="3500" spc="9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name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age</a:t>
            </a:r>
            <a:r>
              <a:rPr sz="35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一个方法</a:t>
            </a:r>
            <a:r>
              <a:rPr sz="35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call</a:t>
            </a:r>
            <a:endParaRPr lang="en-US" altLang="en-US" sz="3500" dirty="0"/>
          </a:p>
          <a:p>
            <a:pPr algn="l" rtl="0" eaLnBrk="0">
              <a:lnSpc>
                <a:spcPct val="177000"/>
              </a:lnSpc>
            </a:pPr>
            <a:endParaRPr lang="en-US" altLang="en-US" sz="1000" dirty="0"/>
          </a:p>
          <a:p>
            <a:pPr marL="793750" indent="-327660" algn="l" rtl="0" eaLnBrk="0">
              <a:lnSpc>
                <a:spcPct val="128000"/>
              </a:lnSpc>
              <a:spcBef>
                <a:spcPts val="1055"/>
              </a:spcBef>
            </a:pP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定义一</a:t>
            </a:r>
            <a:r>
              <a:rPr sz="3500" spc="8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Cat</a:t>
            </a:r>
            <a:r>
              <a:rPr sz="35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猫类继承于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Animal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猫类比动</a:t>
            </a:r>
            <a:r>
              <a:rPr sz="35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物类多一个</a:t>
            </a:r>
            <a:r>
              <a:rPr sz="35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sex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</a:t>
            </a:r>
            <a:r>
              <a:rPr sz="3500" spc="6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</a:t>
            </a:r>
            <a:endParaRPr lang="en-US" altLang="en-US" sz="3500" dirty="0"/>
          </a:p>
          <a:p>
            <a:pPr algn="l" rtl="0" eaLnBrk="0">
              <a:lnSpc>
                <a:spcPct val="168000"/>
              </a:lnSpc>
            </a:pPr>
            <a:endParaRPr lang="en-US" altLang="en-US" sz="1000" dirty="0"/>
          </a:p>
          <a:p>
            <a:pPr indent="465455" algn="l" rtl="0" eaLnBrk="0">
              <a:lnSpc>
                <a:spcPct val="100000"/>
              </a:lnSpc>
              <a:spcBef>
                <a:spcPts val="1055"/>
              </a:spcBef>
            </a:pP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5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</a:t>
            </a:r>
            <a:r>
              <a:rPr sz="3500" spc="8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猫类对象</a:t>
            </a:r>
            <a:r>
              <a:rPr sz="35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5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调用父类的属性和方法</a:t>
            </a:r>
            <a:endParaRPr lang="en-US" altLang="en-US" sz="3500" dirty="0"/>
          </a:p>
          <a:p>
            <a:pPr algn="l" rtl="0" eaLnBrk="0">
              <a:lnSpc>
                <a:spcPct val="194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900" dirty="0"/>
          </a:p>
          <a:p>
            <a:pPr marL="342900" indent="-330200" algn="l" rtl="0" eaLnBrk="0">
              <a:lnSpc>
                <a:spcPct val="136000"/>
              </a:lnSpc>
              <a:spcBef>
                <a:spcPts val="0"/>
              </a:spcBef>
            </a:pPr>
            <a:r>
              <a:rPr sz="3900" spc="80" dirty="0">
                <a:solidFill>
                  <a:srgbClr val="FF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ln w="14510" cap="flat" cmpd="sng">
                  <a:solidFill>
                    <a:srgbClr val="FF0000">
                      <a:alpha val="100000"/>
                    </a:srgbClr>
                  </a:solidFill>
                  <a:prstDash val="solid"/>
                  <a:bevel/>
                </a:ln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总结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子类可以直接使用父类的</a:t>
            </a:r>
            <a:r>
              <a:rPr sz="3900" spc="80" dirty="0">
                <a:solidFill>
                  <a:srgbClr val="FF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公有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属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性和方法，但是对于父类私有的属性则</a:t>
            </a:r>
            <a:r>
              <a:rPr sz="3900" spc="2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可以调</a:t>
            </a:r>
            <a:r>
              <a:rPr sz="3900" spc="3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</a:t>
            </a:r>
            <a:endParaRPr lang="en-US" altLang="en-US" sz="3900" dirty="0"/>
          </a:p>
        </p:txBody>
      </p:sp>
      <p:sp>
        <p:nvSpPr>
          <p:cNvPr id="133" name="textbox 133"/>
          <p:cNvSpPr/>
          <p:nvPr/>
        </p:nvSpPr>
        <p:spPr>
          <a:xfrm>
            <a:off x="1658402" y="2297582"/>
            <a:ext cx="4841875" cy="1076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100000"/>
              </a:lnSpc>
            </a:pPr>
            <a:r>
              <a:rPr sz="6900" spc="-1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案例-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单继承</a:t>
            </a:r>
            <a:endParaRPr lang="en-US" altLang="en-US" sz="6900" dirty="0"/>
          </a:p>
        </p:txBody>
      </p:sp>
      <p:sp>
        <p:nvSpPr>
          <p:cNvPr id="134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sp>
        <p:nvSpPr>
          <p:cNvPr id="137" name="textbox 137"/>
          <p:cNvSpPr/>
          <p:nvPr/>
        </p:nvSpPr>
        <p:spPr>
          <a:xfrm>
            <a:off x="1656788" y="4167287"/>
            <a:ext cx="20706080" cy="9458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366395" indent="-353695" algn="l" rtl="0" eaLnBrk="0">
              <a:lnSpc>
                <a:spcPct val="127000"/>
              </a:lnSpc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情况一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父类有构造方法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子类没有时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在实例化子类对象时会自动调用父类的构造方</a:t>
            </a:r>
            <a:r>
              <a:rPr sz="3900" spc="5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即子类自动继承父类的构造方</a:t>
            </a:r>
            <a:r>
              <a:rPr sz="3900" spc="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  <a:p>
            <a:pPr algn="l" rtl="0" eaLnBrk="0">
              <a:lnSpc>
                <a:spcPct val="190000"/>
              </a:lnSpc>
            </a:pPr>
            <a:endParaRPr lang="en-US" altLang="en-US" sz="1000" dirty="0"/>
          </a:p>
          <a:p>
            <a:pPr marL="352425" indent="-339725" algn="l" rtl="0" eaLnBrk="0">
              <a:lnSpc>
                <a:spcPct val="127000"/>
              </a:lnSpc>
              <a:spcBef>
                <a:spcPts val="1180"/>
              </a:spcBef>
            </a:pP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情况二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当子类的构造方法实现与父类构造方法部分一直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但是子类有添加的部分属性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则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可以在子类的构造方法中先继承父类的构造方法，再扩写构造方法。即构造方法的扩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  <a:p>
            <a:pPr algn="l" rtl="0" eaLnBrk="0">
              <a:lnSpc>
                <a:spcPct val="195000"/>
              </a:lnSpc>
            </a:pPr>
            <a:endParaRPr lang="en-US" altLang="en-US" sz="1000" dirty="0"/>
          </a:p>
          <a:p>
            <a:pPr indent="469900" algn="l" rtl="0" eaLnBrk="0">
              <a:lnSpc>
                <a:spcPct val="100000"/>
              </a:lnSpc>
              <a:spcBef>
                <a:spcPts val="1170"/>
              </a:spcBef>
            </a:pP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子类继承父类构造方法的语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algn="l" rtl="0" eaLnBrk="0">
              <a:lnSpc>
                <a:spcPct val="191000"/>
              </a:lnSpc>
            </a:pPr>
            <a:endParaRPr lang="en-US" altLang="en-US" sz="1000" dirty="0"/>
          </a:p>
          <a:p>
            <a:pPr indent="930275" algn="l" rtl="0" eaLnBrk="0">
              <a:lnSpc>
                <a:spcPct val="89000"/>
              </a:lnSpc>
              <a:spcBef>
                <a:spcPts val="1180"/>
              </a:spcBef>
            </a:pPr>
            <a:r>
              <a:rPr sz="3900" spc="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1.super(子类名，self).__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init__</a:t>
            </a:r>
            <a:r>
              <a:rPr sz="3900" spc="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(参数1</a:t>
            </a:r>
            <a:r>
              <a:rPr sz="3900" spc="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参数2</a:t>
            </a:r>
            <a:r>
              <a:rPr sz="3900" spc="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....)</a:t>
            </a:r>
            <a:endParaRPr lang="en-US" altLang="en-US" sz="3900" dirty="0"/>
          </a:p>
          <a:p>
            <a:pPr indent="900430" algn="l" rtl="0" eaLnBrk="0">
              <a:lnSpc>
                <a:spcPts val="8160"/>
              </a:lnSpc>
            </a:pPr>
            <a:r>
              <a:rPr sz="3900" spc="-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sz="3900" spc="-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父类名.__init__</a:t>
            </a:r>
            <a:r>
              <a:rPr sz="3900" spc="-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(self,参数1,参数2,...)</a:t>
            </a:r>
            <a:endParaRPr lang="en-US" altLang="en-US" sz="39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352425" indent="-339725" algn="l" rtl="0" eaLnBrk="0">
              <a:lnSpc>
                <a:spcPct val="155000"/>
              </a:lnSpc>
              <a:spcBef>
                <a:spcPts val="0"/>
              </a:spcBef>
            </a:pP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情况三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当子类不需要使用父类的构造方法时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可以在子类中重新写一个构造方法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那么在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实例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化子类对象时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只会调用本子类的构造方法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而不会调用父类的构造方法</a:t>
            </a:r>
            <a:r>
              <a:rPr sz="3900" spc="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即构造方法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的重写。</a:t>
            </a:r>
            <a:endParaRPr lang="en-US" altLang="en-US" sz="3900" dirty="0"/>
          </a:p>
        </p:txBody>
      </p:sp>
      <p:sp>
        <p:nvSpPr>
          <p:cNvPr id="139" name="textbox 139"/>
          <p:cNvSpPr/>
          <p:nvPr/>
        </p:nvSpPr>
        <p:spPr>
          <a:xfrm>
            <a:off x="1613096" y="2297582"/>
            <a:ext cx="7109459" cy="11823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10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2-</a:t>
            </a:r>
            <a:r>
              <a:rPr sz="6900" spc="8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构造方法的继</a:t>
            </a:r>
            <a:r>
              <a:rPr sz="6900" spc="15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承</a:t>
            </a:r>
            <a:endParaRPr lang="en-US" altLang="en-US" sz="6900" dirty="0"/>
          </a:p>
        </p:txBody>
      </p:sp>
      <p:sp>
        <p:nvSpPr>
          <p:cNvPr id="140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149" name="picture 1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021311" y="4152900"/>
            <a:ext cx="10632948" cy="8104631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1656788" y="4167287"/>
            <a:ext cx="10038080" cy="33699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9000"/>
              </a:lnSpc>
            </a:pP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9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总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当父类有构造方法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子类的实例对象</a:t>
            </a:r>
            <a:endParaRPr lang="en-US" altLang="en-US" sz="3900" dirty="0"/>
          </a:p>
          <a:p>
            <a:pPr marL="321310" indent="-3810" algn="l" rtl="0" eaLnBrk="0">
              <a:lnSpc>
                <a:spcPct val="157000"/>
              </a:lnSpc>
              <a:spcBef>
                <a:spcPts val="130"/>
              </a:spcBef>
            </a:pP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会自动继承父类的构造方法，对于父类构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造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方法中自定义的参数必须要传值，否则会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报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错</a:t>
            </a:r>
            <a:r>
              <a:rPr sz="3900" spc="3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en-US" sz="3900" dirty="0"/>
          </a:p>
        </p:txBody>
      </p:sp>
      <p:sp>
        <p:nvSpPr>
          <p:cNvPr id="152" name="textbox 152"/>
          <p:cNvSpPr/>
          <p:nvPr/>
        </p:nvSpPr>
        <p:spPr>
          <a:xfrm>
            <a:off x="1616649" y="2297582"/>
            <a:ext cx="79952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code-</a:t>
            </a:r>
            <a:r>
              <a:rPr sz="6900" spc="8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构造方法继</a:t>
            </a:r>
            <a:r>
              <a:rPr sz="6900" spc="5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承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endParaRPr lang="en-US" altLang="en-US" sz="6900" dirty="0"/>
          </a:p>
        </p:txBody>
      </p:sp>
      <p:sp>
        <p:nvSpPr>
          <p:cNvPr id="153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24384000" cy="13716000"/>
          </a:xfrm>
          <a:prstGeom prst="rect">
            <a:avLst/>
          </a:prstGeom>
        </p:spPr>
      </p:pic>
      <p:pic>
        <p:nvPicPr>
          <p:cNvPr id="155" name="picture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0248" y="873251"/>
            <a:ext cx="22597873" cy="12711683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2914376" y="3989832"/>
            <a:ext cx="9884663" cy="7551419"/>
          </a:xfrm>
          <a:prstGeom prst="rect">
            <a:avLst/>
          </a:prstGeom>
        </p:spPr>
      </p:pic>
      <p:sp>
        <p:nvSpPr>
          <p:cNvPr id="157" name="textbox 157"/>
          <p:cNvSpPr/>
          <p:nvPr/>
        </p:nvSpPr>
        <p:spPr>
          <a:xfrm>
            <a:off x="1629898" y="4167287"/>
            <a:ext cx="10677525" cy="3594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indent="39370" algn="l" rtl="0" eaLnBrk="0">
              <a:lnSpc>
                <a:spcPct val="100000"/>
              </a:lnSpc>
            </a:pP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Ø</a:t>
            </a:r>
            <a:r>
              <a:rPr sz="3900" spc="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子类继承父类构造方法的语</a:t>
            </a:r>
            <a:r>
              <a:rPr sz="3900" spc="6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法</a:t>
            </a:r>
            <a:r>
              <a:rPr sz="3900" spc="8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endParaRPr lang="en-US" altLang="en-US" sz="3900" dirty="0"/>
          </a:p>
          <a:p>
            <a:pPr marL="469900" indent="-427355" algn="l" rtl="0" eaLnBrk="0">
              <a:lnSpc>
                <a:spcPct val="162000"/>
              </a:lnSpc>
              <a:spcBef>
                <a:spcPts val="700"/>
              </a:spcBef>
            </a:pP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1.super(子类名</a:t>
            </a:r>
            <a:r>
              <a:rPr sz="3900" spc="-1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self).__init__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(参数1</a:t>
            </a:r>
            <a:r>
              <a:rPr sz="3900" spc="-10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参数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sz="3900" spc="10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sz="3900" spc="4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..</a:t>
            </a:r>
            <a:r>
              <a:rPr sz="3900" spc="3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3900" spc="3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.)</a:t>
            </a:r>
            <a:endParaRPr lang="en-US" altLang="en-US" sz="3900" dirty="0"/>
          </a:p>
          <a:p>
            <a:pPr algn="l" rtl="0" eaLnBrk="0">
              <a:lnSpc>
                <a:spcPct val="149000"/>
              </a:lnSpc>
            </a:pP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9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8000"/>
              </a:lnSpc>
            </a:pPr>
            <a:r>
              <a:rPr sz="3900" spc="-1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sz="3900" spc="-5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父类名.__init__</a:t>
            </a:r>
            <a:r>
              <a:rPr sz="3900" spc="-7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sz="3900" spc="0" dirty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(self,参数1,参数2,...)</a:t>
            </a:r>
            <a:endParaRPr lang="en-US" altLang="en-US" sz="3900" dirty="0"/>
          </a:p>
        </p:txBody>
      </p:sp>
      <p:sp>
        <p:nvSpPr>
          <p:cNvPr id="159" name="textbox 159"/>
          <p:cNvSpPr/>
          <p:nvPr/>
        </p:nvSpPr>
        <p:spPr>
          <a:xfrm>
            <a:off x="1616649" y="2297582"/>
            <a:ext cx="7995284" cy="11722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9025"/>
              </a:lnSpc>
            </a:pPr>
            <a:r>
              <a:rPr sz="6900" spc="4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code-</a:t>
            </a:r>
            <a:r>
              <a:rPr sz="6900" spc="8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构造方法扩</a:t>
            </a:r>
            <a:r>
              <a:rPr sz="6900" spc="5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</a:t>
            </a:r>
            <a:r>
              <a:rPr sz="6900" spc="0" dirty="0">
                <a:solidFill>
                  <a:srgbClr val="0761E7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endParaRPr lang="en-US" altLang="en-US" sz="6900" dirty="0"/>
          </a:p>
        </p:txBody>
      </p:sp>
      <p:sp>
        <p:nvSpPr>
          <p:cNvPr id="160" name="rect"/>
          <p:cNvSpPr/>
          <p:nvPr/>
        </p:nvSpPr>
        <p:spPr>
          <a:xfrm>
            <a:off x="1650491" y="3390899"/>
            <a:ext cx="16814293" cy="88392"/>
          </a:xfrm>
          <a:prstGeom prst="rect">
            <a:avLst/>
          </a:prstGeom>
          <a:solidFill>
            <a:srgbClr val="0A60D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10ebf0b-85c2-4e04-8afe-7e2acb5a148a"/>
  <p:tag name="COMMONDATA" val="eyJoZGlkIjoiZTFiZTlkN2RiZGM3YTgzYjVhZjg4NjVmNWYzOTliZjQ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WPS 演示</Application>
  <PresentationFormat/>
  <Paragraphs>204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楷体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向左走，向右走</cp:lastModifiedBy>
  <cp:revision>13</cp:revision>
  <dcterms:created xsi:type="dcterms:W3CDTF">2021-11-29T03:15:00Z</dcterms:created>
  <dcterms:modified xsi:type="dcterms:W3CDTF">2023-04-25T13:11:04Z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wqlLaW5nc29mdCBQREYgdG8gV1BTIDc1</vt:lpwstr>
  </property>
  <property fmtid="{D5CDD505-2E9C-101B-9397-08002B2CF9AE}" pid="3" name="Created">
    <vt:filetime>2021-11-28T18:56:43Z</vt:filetime>
  </property>
  <property fmtid="{D5CDD505-2E9C-101B-9397-08002B2CF9AE}" pid="4" name="ICV">
    <vt:lpwstr>A30CCBD0AEEC4023A30B1E92AF257C85</vt:lpwstr>
  </property>
  <property fmtid="{D5CDD505-2E9C-101B-9397-08002B2CF9AE}" pid="5" name="KSOProductBuildVer">
    <vt:lpwstr>2052-11.1.0.14036</vt:lpwstr>
  </property>
</Properties>
</file>