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  <p:sldMasterId id="2147483720" r:id="rId3"/>
  </p:sldMasterIdLst>
  <p:notesMasterIdLst>
    <p:notesMasterId r:id="rId20"/>
  </p:notesMasterIdLst>
  <p:sldIdLst>
    <p:sldId id="291" r:id="rId4"/>
    <p:sldId id="301" r:id="rId5"/>
    <p:sldId id="302" r:id="rId6"/>
    <p:sldId id="305" r:id="rId7"/>
    <p:sldId id="306" r:id="rId8"/>
    <p:sldId id="307" r:id="rId9"/>
    <p:sldId id="308" r:id="rId10"/>
    <p:sldId id="309" r:id="rId11"/>
    <p:sldId id="316" r:id="rId12"/>
    <p:sldId id="310" r:id="rId13"/>
    <p:sldId id="312" r:id="rId14"/>
    <p:sldId id="311" r:id="rId15"/>
    <p:sldId id="314" r:id="rId16"/>
    <p:sldId id="313" r:id="rId17"/>
    <p:sldId id="315" r:id="rId18"/>
    <p:sldId id="2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7" autoAdjust="0"/>
  </p:normalViewPr>
  <p:slideViewPr>
    <p:cSldViewPr snapToGrid="0" snapToObjects="1">
      <p:cViewPr varScale="1">
        <p:scale>
          <a:sx n="80" d="100"/>
          <a:sy n="80" d="100"/>
        </p:scale>
        <p:origin x="27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D134-31CF-954F-A8B5-6D7E90DFCFF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CC02-AF46-1048-8282-85E9169745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94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5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5" y="206010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8660" y="252182"/>
            <a:ext cx="581429" cy="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9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6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29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5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7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1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8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8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69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8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55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3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1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2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86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0677-490A-964C-9108-F15001116A9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1B0F-0A2C-E141-950C-8602D79B2C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2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7875" y="3063745"/>
            <a:ext cx="5695038" cy="168004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34AD91"/>
                </a:solidFill>
              </a:rPr>
              <a:t>Timo Walther</a:t>
            </a:r>
            <a:br>
              <a:rPr lang="en-US" dirty="0" smtClean="0">
                <a:solidFill>
                  <a:srgbClr val="34AD91"/>
                </a:solidFill>
              </a:rPr>
            </a:br>
            <a:r>
              <a:rPr lang="en-US" dirty="0" smtClean="0">
                <a:solidFill>
                  <a:srgbClr val="34AD91"/>
                </a:solidFill>
              </a:rPr>
              <a:t/>
            </a:r>
            <a:br>
              <a:rPr lang="en-US" dirty="0" smtClean="0">
                <a:solidFill>
                  <a:srgbClr val="34AD91"/>
                </a:solidFill>
              </a:rPr>
            </a:b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Flink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Committer, PMC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Member</a:t>
            </a:r>
            <a:endParaRPr lang="en-US" sz="2400" dirty="0" smtClean="0"/>
          </a:p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twalthr@apache.org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13878" y="1182740"/>
            <a:ext cx="8116269" cy="1141485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Avenir Black"/>
                <a:cs typeface="Avenir Black"/>
              </a:rPr>
              <a:t>DataSet</a:t>
            </a:r>
            <a:r>
              <a:rPr lang="en-US" dirty="0" smtClean="0">
                <a:latin typeface="Avenir Black"/>
                <a:cs typeface="Avenir Black"/>
              </a:rPr>
              <a:t> Transformations </a:t>
            </a:r>
            <a:br>
              <a:rPr lang="en-US" dirty="0" smtClean="0">
                <a:latin typeface="Avenir Black"/>
                <a:cs typeface="Avenir Black"/>
              </a:rPr>
            </a:br>
            <a:r>
              <a:rPr lang="en-US" dirty="0" smtClean="0">
                <a:latin typeface="Avenir Black"/>
                <a:cs typeface="Avenir Black"/>
              </a:rPr>
              <a:t>with Apache </a:t>
            </a:r>
            <a:r>
              <a:rPr lang="en-US" dirty="0" err="1" smtClean="0">
                <a:latin typeface="Avenir Black"/>
                <a:cs typeface="Avenir Black"/>
              </a:rPr>
              <a:t>Flink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5" y="2970450"/>
            <a:ext cx="1778308" cy="17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Example: Page 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get</a:t>
            </a: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input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</a:t>
            </a:r>
            <a:endParaRPr lang="de-DE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&lt;Long&gt; </a:t>
            </a:r>
            <a:r>
              <a:rPr lang="de-DE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pagesInput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getPagesDataSet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env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&lt;Tuple2&lt;Long, Long&gt;&gt; </a:t>
            </a:r>
            <a:r>
              <a:rPr lang="de-DE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linksInput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getLinksDataSet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env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assign initial rank to pages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&lt;Tuple2&lt;Long, Double&gt;&gt; </a:t>
            </a:r>
            <a:r>
              <a:rPr lang="de-DE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pagesWithRanks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pagesInput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RankAssigner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((1.0d /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numPages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build adjacency list from link input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&lt;Tuple2&lt;Long, Long[]&gt;&gt; </a:t>
            </a:r>
            <a:r>
              <a:rPr lang="de-DE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adjacencyListInput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linksInput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.groupBy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(0).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reduceGroup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BuildOutgoingEdgeList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Example: Page 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BuildOutgoingEdgeList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GroupReduceFunction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&lt;...&gt;&gt; 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Override</a:t>
            </a: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reduce(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Iterable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&lt;Tuple2&lt;Long, Long&gt;&gt; values,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Collector&lt;Tuple2&lt;Long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Long[]&gt;&gt; out)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&lt;Long&gt;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neighbors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&lt;Long&gt;();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Long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0L;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(Tuple2&lt;Long, Long&gt; n : values)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n.f0;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neighbors.add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(n.f1);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out.collect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Tuple2&lt;&gt;(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neighbors.toArray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Example: Page 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set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iterative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set</a:t>
            </a:r>
            <a:endParaRPr lang="de-DE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IterativeDataSet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&lt;Tuple2&lt;Long, Double&gt;&gt;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iteration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DE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pagesWithRanks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.iterate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maxIterations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&lt;Tuple2&lt;Long, Double&gt;&gt;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newRanks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iteration</a:t>
            </a:r>
            <a:endParaRPr lang="de-DE" sz="1400" dirty="0">
              <a:solidFill>
                <a:srgbClr val="6A3E3E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join pages with outgoing edges and distribute rank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join(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adjacencyListInput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).where(0).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JoinVertexWithEdgesMatch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collect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and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sum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ranks</a:t>
            </a:r>
            <a:endParaRPr lang="de-DE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groupBy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apply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dampening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factor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/>
            </a:r>
            <a:b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(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value.f1 = (value.f1 *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dampening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) + </a:t>
            </a:r>
            <a:r>
              <a:rPr lang="de-DE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randomJump</a:t>
            </a: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)</a:t>
            </a:r>
            <a:endParaRPr lang="de-DE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Dampener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(DAMPENING_FACTOR,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numPages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de-DE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Example: Page 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Distributes a fraction of a vertex's rank to all neighbors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  <a:r>
              <a:rPr lang="de-DE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de-DE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de-DE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JoinVertexWithEdgesMatch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FlatMapFunction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&lt;...&gt;&gt; {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Override</a:t>
            </a: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(Tuple2&lt;Tuple2&lt;Long, Double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Tuple2&lt;Long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Long[]&gt;&gt;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value,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Collector&lt;Tuple2&lt;Long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Double&gt;&gt; out){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Long[]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neigbors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value.f1.f1;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rank = value.f0.f1;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rankToDistribute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rank / ((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neigbors.length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neigbors.length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out.collect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Tuple2&lt;&gt;(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neigbors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[i],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rankToDistribute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Example: Page 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set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iterative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set</a:t>
            </a:r>
            <a:endParaRPr lang="de-DE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IterativeDataSet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&lt;Tuple2&lt;Long, Double&gt;&gt;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iteration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DE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pagesWithRanks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.iterate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maxIterations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&lt;Tuple2&lt;Long, Double&gt;&gt;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newRanks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iteration</a:t>
            </a:r>
            <a:endParaRPr lang="de-DE" sz="1400" dirty="0">
              <a:solidFill>
                <a:srgbClr val="6A3E3E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join pages with outgoing edges and distribute rank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join(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adjacencyListInput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).where(0).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JoinVertexWithEdgesMatch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collect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and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sum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ranks</a:t>
            </a:r>
            <a:endParaRPr lang="de-DE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groupBy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apply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dampening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factor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/>
            </a:r>
            <a:b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(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value.f1 = (value.f1 *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dampening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) + </a:t>
            </a:r>
            <a:r>
              <a:rPr lang="de-DE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randomJump</a:t>
            </a: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)</a:t>
            </a:r>
            <a:endParaRPr lang="de-DE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Dampener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(DAMPENING_FACTOR,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numPages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de-DE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5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Example: Page 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define next iteration and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termination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&lt;Tuple2&lt;Long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Double&gt;&gt;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finalPageRanks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iteration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.closeWith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de-DE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newRanks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de-DE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newRanks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.join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iteration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(0).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equalTo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termination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condition</a:t>
            </a:r>
            <a:endParaRPr lang="de-DE" sz="1400" dirty="0" smtClean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Math.abs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(value.f0.f1 - value.f1.f1) &gt; EPSILON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EpsilonFilter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finalPageRanks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de-DE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0352"/>
            <a:ext cx="7772400" cy="21374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venir Next Regular"/>
                <a:cs typeface="Avenir Next Regular"/>
              </a:rPr>
              <a:t>flink.apache.org</a:t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2200" dirty="0" smtClean="0">
                <a:latin typeface="Avenir Next Regular"/>
                <a:cs typeface="Avenir Next Regular"/>
              </a:rPr>
              <a:t>Or follow me on Twitter: @</a:t>
            </a:r>
            <a:r>
              <a:rPr lang="en-US" sz="2200" dirty="0" err="1" smtClean="0">
                <a:latin typeface="Avenir Next Regular"/>
                <a:cs typeface="Avenir Next Regular"/>
              </a:rPr>
              <a:t>twalthr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089" y="872097"/>
            <a:ext cx="2195823" cy="1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/ </a:t>
            </a:r>
            <a:r>
              <a:rPr lang="en-US" dirty="0" err="1"/>
              <a:t>Flink</a:t>
            </a:r>
            <a:r>
              <a:rPr lang="en-US" dirty="0"/>
              <a:t> Stack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9" y="953035"/>
            <a:ext cx="7204611" cy="37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starts with an Environment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ExampleProgram</a:t>
            </a:r>
            <a:r>
              <a:rPr lang="de-DE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 {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ExecutionEnvironment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env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ExecutionEnvironment.getExecutionEnvironment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&lt;String&gt;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env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.fromElements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"World"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&lt;String&gt; </a:t>
            </a:r>
            <a:r>
              <a:rPr lang="de-DE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moreText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env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.readFromCsv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"/</a:t>
            </a:r>
            <a:r>
              <a:rPr lang="de-DE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path</a:t>
            </a:r>
            <a:r>
              <a:rPr lang="de-D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de-DE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to</a:t>
            </a:r>
            <a:r>
              <a:rPr lang="de-D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de-DE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file</a:t>
            </a:r>
            <a:r>
              <a:rPr lang="de-DE" sz="12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DE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&lt;String&gt; </a:t>
            </a:r>
            <a:r>
              <a:rPr lang="de-DE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evenMoreText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env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.readHadoopFile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"/</a:t>
            </a:r>
            <a:r>
              <a:rPr lang="de-DE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path</a:t>
            </a:r>
            <a:r>
              <a:rPr lang="de-D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de-DE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to</a:t>
            </a:r>
            <a:r>
              <a:rPr lang="de-D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de-DE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file</a:t>
            </a:r>
            <a:r>
              <a:rPr lang="de-D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add operators to your plan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List&lt;Tuple2&lt;String, Integer&gt;&gt; </a:t>
            </a:r>
            <a:r>
              <a:rPr lang="de-DE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list</a:t>
            </a:r>
            <a:r>
              <a:rPr lang="de-DE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text.collect</a:t>
            </a:r>
            <a:r>
              <a:rPr lang="de-DE" sz="1200" dirty="0">
                <a:solidFill>
                  <a:srgbClr val="3F7F5F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text.print</a:t>
            </a:r>
            <a:r>
              <a:rPr lang="de-DE" sz="1200" dirty="0">
                <a:solidFill>
                  <a:srgbClr val="3F7F5F"/>
                </a:solidFill>
                <a:latin typeface="Courier New" panose="02070309020205020404" pitchFamily="49" charset="0"/>
              </a:rPr>
              <a:t>();        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env</a:t>
            </a:r>
            <a:r>
              <a:rPr lang="de-D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.execute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Operators: .map()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Takes one element and produces one element.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&lt;Integer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tokenized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.map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MapFunction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&lt;String, Integer&gt;()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urier New" panose="02070309020205020404" pitchFamily="49" charset="0"/>
              </a:rPr>
              <a:t>Override</a:t>
            </a:r>
            <a:endParaRPr lang="de-DE" sz="14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Integer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de-DE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de-DE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de-DE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de-DE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b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ExperimentResult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converted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.map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MapFunction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&lt;String,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ExperimentResult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&gt;()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...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ExperimentResult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Tuple2&lt;String, Long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&gt;[] </a:t>
            </a:r>
            <a:r>
              <a:rPr lang="de-D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parameters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result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flatMap</a:t>
            </a:r>
            <a:r>
              <a:rPr lang="en-US" dirty="0" smtClean="0"/>
              <a:t>(), </a:t>
            </a:r>
            <a:r>
              <a:rPr lang="en-US" dirty="0"/>
              <a:t>.filter(),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Takes one element and produces zero, one, or more elements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data.flatMap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FlatMapFunction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&lt;String, String&gt;()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value, Collector&lt;String&gt; out)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(String s :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value.split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out.collect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Retains those elements for which the function returns true.</a:t>
            </a: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data.filter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FilterFunction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&lt;Integer&gt;()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filter(Integer value) {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 &gt; 1000; }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.join()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input1= ...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input2= ...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Joins two data sets by creating all pairs of elements that are equal 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their keys.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&lt;Tuple2&lt;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=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input1.join(input2)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.where(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     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key of the first input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   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key of the second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input</a:t>
            </a:r>
          </a:p>
          <a:p>
            <a:pPr marL="0" indent="0">
              <a:buNone/>
            </a:pPr>
            <a:endParaRPr 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ExperimentResult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input1.join(input2)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.where(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     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key of the first input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"name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  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key of the second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input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smtClean="0">
                <a:latin typeface="Courier New" panose="02070309020205020404" pitchFamily="49" charset="0"/>
              </a:rPr>
              <a:t>.with(...);</a:t>
            </a: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.reduce(), .</a:t>
            </a:r>
            <a:r>
              <a:rPr lang="en-US" dirty="0" err="1" smtClean="0"/>
              <a:t>reduceGroup</a:t>
            </a:r>
            <a:r>
              <a:rPr lang="en-US" dirty="0" smtClean="0"/>
              <a:t>()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Combines a group of elements into a single 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element.</a:t>
            </a:r>
            <a:endParaRPr 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number.reduce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ReduceFunction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Integer reduce(Integer a, Integer b) {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+ b; }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Combines a group of elements into one or more elements</a:t>
            </a:r>
            <a:r>
              <a:rPr 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groupBy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name</a:t>
            </a:r>
            <a:r>
              <a:rPr lang="de-DE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reduceGroup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GroupReduceFunction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&lt;Integer, Integer&gt;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reduce(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Iterable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 values, Collector&lt;Integer&gt; out)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(Integer i : </a:t>
            </a:r>
            <a:r>
              <a:rPr lang="de-DE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de-DE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out.collect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.min(), .max(), .sum(), .first()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&lt;Tuple2&lt;String, Integer&gt;&gt;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Perform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aggregation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on </a:t>
            </a:r>
            <a:r>
              <a:rPr lang="de-DE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fields</a:t>
            </a:r>
            <a:r>
              <a:rPr lang="de-D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data.sum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data.min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data.max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Returns the first n elements of a data set.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&lt;Tuple2&lt;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String,Integer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in.groupBy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sortGroup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(1,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Order.ASCENDING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Example: Page 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r>
              <a:rPr lang="en-US" sz="2000" dirty="0" smtClean="0"/>
              <a:t>Used for measuring </a:t>
            </a:r>
            <a:r>
              <a:rPr lang="en-US" sz="2000" dirty="0"/>
              <a:t>the importance of website pages</a:t>
            </a:r>
            <a:endParaRPr lang="en-US" sz="2000" dirty="0" smtClean="0"/>
          </a:p>
          <a:p>
            <a:r>
              <a:rPr lang="en-US" sz="2000" dirty="0" smtClean="0"/>
              <a:t>More </a:t>
            </a:r>
            <a:r>
              <a:rPr lang="en-US" sz="2000" dirty="0"/>
              <a:t>important websites are likely to receive more links from other websites</a:t>
            </a:r>
            <a:endParaRPr lang="de-DE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85" y="2115503"/>
            <a:ext cx="3567975" cy="29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Bildschirmpräsentation (16:9)</PresentationFormat>
  <Paragraphs>193</Paragraphs>
  <Slides>16</Slides>
  <Notes>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Arial</vt:lpstr>
      <vt:lpstr>Avenir Black</vt:lpstr>
      <vt:lpstr>Avenir Book</vt:lpstr>
      <vt:lpstr>Avenir Next Demi Bold</vt:lpstr>
      <vt:lpstr>Avenir Next Regular</vt:lpstr>
      <vt:lpstr>Calibri</vt:lpstr>
      <vt:lpstr>Courier New</vt:lpstr>
      <vt:lpstr>Wingdings</vt:lpstr>
      <vt:lpstr>Office Theme</vt:lpstr>
      <vt:lpstr>3_Office Theme</vt:lpstr>
      <vt:lpstr>6_Office Theme</vt:lpstr>
      <vt:lpstr>DataSet Transformations  with Apache Flink</vt:lpstr>
      <vt:lpstr>Overview / Flink Stack</vt:lpstr>
      <vt:lpstr>All starts with an Environment</vt:lpstr>
      <vt:lpstr>Important Operators: .map()</vt:lpstr>
      <vt:lpstr>.flatMap(), .filter(), </vt:lpstr>
      <vt:lpstr>.join() </vt:lpstr>
      <vt:lpstr>.reduce(), .reduceGroup() </vt:lpstr>
      <vt:lpstr>.min(), .max(), .sum(), .first()</vt:lpstr>
      <vt:lpstr>Advanced Example: Page Rank</vt:lpstr>
      <vt:lpstr>Advanced Example: Page Rank</vt:lpstr>
      <vt:lpstr>Advanced Example: Page Rank</vt:lpstr>
      <vt:lpstr>Advanced Example: Page Rank</vt:lpstr>
      <vt:lpstr>Advanced Example: Page Rank</vt:lpstr>
      <vt:lpstr>Advanced Example: Page Rank</vt:lpstr>
      <vt:lpstr>Advanced Example: Page Rank</vt:lpstr>
      <vt:lpstr>flink.apache.org @ApacheFlink  Or follow me on Twitter: @twalthr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Gyula Fora</dc:creator>
  <cp:lastModifiedBy>Timo Walther</cp:lastModifiedBy>
  <cp:revision>63</cp:revision>
  <dcterms:created xsi:type="dcterms:W3CDTF">2015-03-30T11:32:09Z</dcterms:created>
  <dcterms:modified xsi:type="dcterms:W3CDTF">2015-12-03T17:46:57Z</dcterms:modified>
</cp:coreProperties>
</file>