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71" r:id="rId4"/>
    <p:sldId id="298" r:id="rId5"/>
    <p:sldId id="265" r:id="rId6"/>
    <p:sldId id="264" r:id="rId7"/>
    <p:sldId id="285" r:id="rId8"/>
    <p:sldId id="266" r:id="rId9"/>
    <p:sldId id="267" r:id="rId10"/>
    <p:sldId id="269" r:id="rId11"/>
    <p:sldId id="286" r:id="rId12"/>
    <p:sldId id="287" r:id="rId13"/>
    <p:sldId id="299" r:id="rId14"/>
    <p:sldId id="270" r:id="rId15"/>
    <p:sldId id="258" r:id="rId16"/>
    <p:sldId id="259" r:id="rId17"/>
    <p:sldId id="272" r:id="rId18"/>
    <p:sldId id="319" r:id="rId19"/>
    <p:sldId id="318" r:id="rId20"/>
    <p:sldId id="300" r:id="rId21"/>
    <p:sldId id="317" r:id="rId22"/>
    <p:sldId id="273" r:id="rId23"/>
    <p:sldId id="276" r:id="rId24"/>
    <p:sldId id="277" r:id="rId25"/>
    <p:sldId id="279" r:id="rId26"/>
    <p:sldId id="313" r:id="rId27"/>
    <p:sldId id="314" r:id="rId28"/>
    <p:sldId id="315" r:id="rId29"/>
    <p:sldId id="316" r:id="rId30"/>
    <p:sldId id="303" r:id="rId31"/>
    <p:sldId id="304" r:id="rId32"/>
    <p:sldId id="309" r:id="rId33"/>
    <p:sldId id="310" r:id="rId34"/>
    <p:sldId id="280" r:id="rId35"/>
    <p:sldId id="278" r:id="rId36"/>
    <p:sldId id="274" r:id="rId37"/>
    <p:sldId id="284" r:id="rId38"/>
    <p:sldId id="288" r:id="rId39"/>
    <p:sldId id="291" r:id="rId40"/>
    <p:sldId id="292" r:id="rId41"/>
    <p:sldId id="293" r:id="rId42"/>
    <p:sldId id="294" r:id="rId43"/>
    <p:sldId id="295" r:id="rId44"/>
    <p:sldId id="275" r:id="rId45"/>
    <p:sldId id="289" r:id="rId46"/>
    <p:sldId id="290" r:id="rId47"/>
    <p:sldId id="305" r:id="rId48"/>
    <p:sldId id="306" r:id="rId49"/>
    <p:sldId id="307" r:id="rId50"/>
    <p:sldId id="321" r:id="rId51"/>
    <p:sldId id="297" r:id="rId52"/>
    <p:sldId id="296" r:id="rId53"/>
    <p:sldId id="301" r:id="rId54"/>
    <p:sldId id="30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454E"/>
    <a:srgbClr val="032C36"/>
    <a:srgbClr val="757575"/>
    <a:srgbClr val="8A7A63"/>
    <a:srgbClr val="44B5B1"/>
    <a:srgbClr val="7CBF9E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1396" autoAdjust="0"/>
  </p:normalViewPr>
  <p:slideViewPr>
    <p:cSldViewPr snapToGrid="0">
      <p:cViewPr varScale="1">
        <p:scale>
          <a:sx n="84" d="100"/>
          <a:sy n="84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B3C56-3CC9-47BC-BB38-3A8E0A7493B7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C9C27-E149-455A-8D20-4E5206F1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1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Highlight:</a:t>
            </a:r>
          </a:p>
          <a:p>
            <a:r>
              <a:rPr lang="en-US" dirty="0" smtClean="0"/>
              <a:t>-&gt; iterations</a:t>
            </a:r>
          </a:p>
          <a:p>
            <a:r>
              <a:rPr lang="en-US" dirty="0" smtClean="0"/>
              <a:t>-&gt; broadcast</a:t>
            </a:r>
            <a:r>
              <a:rPr lang="en-US" baseline="0" dirty="0" smtClean="0"/>
              <a:t> variables</a:t>
            </a:r>
          </a:p>
          <a:p>
            <a:r>
              <a:rPr lang="en-US" baseline="0" dirty="0" smtClean="0"/>
              <a:t>-&gt; group -&gt; reduce (COMPLICATED)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70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5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We</a:t>
            </a:r>
            <a:r>
              <a:rPr lang="en-US" baseline="0" dirty="0" smtClean="0"/>
              <a:t> want to find the vertex with max. ID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Basically this is a connected components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See how number of </a:t>
            </a:r>
            <a:r>
              <a:rPr lang="en-US" dirty="0" err="1" smtClean="0"/>
              <a:t>msgs</a:t>
            </a:r>
            <a:r>
              <a:rPr lang="en-US" baseline="0" dirty="0" smtClean="0"/>
              <a:t> decrease (delta iterations!)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Messages heavily dependent on graph out degree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6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We</a:t>
            </a:r>
            <a:r>
              <a:rPr lang="en-US" baseline="0" dirty="0" smtClean="0"/>
              <a:t> want to find the vertex with max. ID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Basically this is a connected components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See how number of </a:t>
            </a:r>
            <a:r>
              <a:rPr lang="en-US" dirty="0" err="1" smtClean="0"/>
              <a:t>msgs</a:t>
            </a:r>
            <a:r>
              <a:rPr lang="en-US" baseline="0" dirty="0" smtClean="0"/>
              <a:t> decrease (delta iterations!)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Messages heavily dependent on graph out degree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5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We</a:t>
            </a:r>
            <a:r>
              <a:rPr lang="en-US" baseline="0" dirty="0" smtClean="0"/>
              <a:t> want to find the vertex with max. ID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Basically this is a connected components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See how number of </a:t>
            </a:r>
            <a:r>
              <a:rPr lang="en-US" dirty="0" err="1" smtClean="0"/>
              <a:t>msgs</a:t>
            </a:r>
            <a:r>
              <a:rPr lang="en-US" baseline="0" dirty="0" smtClean="0"/>
              <a:t> decrease (delta iterations!)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Messages heavily dependent on graph out degree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We</a:t>
            </a:r>
            <a:r>
              <a:rPr lang="en-US" baseline="0" dirty="0" smtClean="0"/>
              <a:t> want to find the vertex with max. ID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Basically this is a connected components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See how number of </a:t>
            </a:r>
            <a:r>
              <a:rPr lang="en-US" dirty="0" err="1" smtClean="0"/>
              <a:t>msgs</a:t>
            </a:r>
            <a:r>
              <a:rPr lang="en-US" baseline="0" dirty="0" smtClean="0"/>
              <a:t> decrease (delta iterations!)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Messages heavily dependent on graph out degree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the </a:t>
            </a:r>
            <a:r>
              <a:rPr lang="en-US" dirty="0" err="1" smtClean="0"/>
              <a:t>sssp</a:t>
            </a:r>
            <a:r>
              <a:rPr lang="en-US" baseline="0" dirty="0" smtClean="0"/>
              <a:t> in node s, only s updates its value to zero</a:t>
            </a:r>
          </a:p>
          <a:p>
            <a:r>
              <a:rPr lang="en-US" baseline="0" dirty="0" smtClean="0"/>
              <a:t>0 : Although all nodes send messages, only S is updated cause all others have infinity distance set at the beginning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 : A and B receive a smaller value and thus update their distance and then send their updated distance + edge value to their </a:t>
            </a:r>
            <a:r>
              <a:rPr lang="en-US" baseline="0" dirty="0" err="1" smtClean="0"/>
              <a:t>neighbours</a:t>
            </a:r>
            <a:r>
              <a:rPr lang="en-US" baseline="0" dirty="0" smtClean="0"/>
              <a:t>, S is inactive as it did not receive a new value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6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 cut is normal method of splitting graph</a:t>
            </a:r>
          </a:p>
          <a:p>
            <a:r>
              <a:rPr lang="en-US" dirty="0" smtClean="0"/>
              <a:t>For skewed graphs it generates</a:t>
            </a:r>
            <a:r>
              <a:rPr lang="en-US" baseline="0" dirty="0" smtClean="0"/>
              <a:t> huge communication overhead</a:t>
            </a:r>
          </a:p>
          <a:p>
            <a:r>
              <a:rPr lang="en-US" baseline="0" dirty="0" err="1" smtClean="0"/>
              <a:t>Vertec</a:t>
            </a:r>
            <a:r>
              <a:rPr lang="en-US" baseline="0" dirty="0" smtClean="0"/>
              <a:t> cut evenly distributes the edges on the nodes, but still communication overhead through </a:t>
            </a:r>
            <a:r>
              <a:rPr lang="en-US" baseline="0" dirty="0" err="1" smtClean="0"/>
              <a:t>vertec</a:t>
            </a:r>
            <a:r>
              <a:rPr lang="en-US" baseline="0" dirty="0" smtClean="0"/>
              <a:t> shadowing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6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Declarativity</a:t>
            </a:r>
            <a:r>
              <a:rPr lang="en-US" dirty="0" smtClean="0"/>
              <a:t> + query optimization: join -&gt; hash or merge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3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static execution model,</a:t>
            </a:r>
            <a:r>
              <a:rPr lang="en-US" baseline="0" dirty="0" smtClean="0"/>
              <a:t> but DAG</a:t>
            </a:r>
          </a:p>
          <a:p>
            <a:r>
              <a:rPr lang="en-US" baseline="0" dirty="0" smtClean="0"/>
              <a:t>Support for iterations -&gt;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Highlight:</a:t>
            </a:r>
          </a:p>
          <a:p>
            <a:r>
              <a:rPr lang="en-US" dirty="0" smtClean="0"/>
              <a:t>-&gt; </a:t>
            </a:r>
            <a:r>
              <a:rPr lang="en-US" dirty="0" err="1" smtClean="0"/>
              <a:t>scala</a:t>
            </a:r>
            <a:r>
              <a:rPr lang="en-US" dirty="0" smtClean="0"/>
              <a:t> just cause</a:t>
            </a:r>
            <a:r>
              <a:rPr lang="en-US" baseline="0" dirty="0" smtClean="0"/>
              <a:t> of type inference and readability of the example</a:t>
            </a:r>
          </a:p>
          <a:p>
            <a:r>
              <a:rPr lang="en-US" baseline="0" dirty="0" smtClean="0"/>
              <a:t>-&gt; java the same just </a:t>
            </a:r>
            <a:r>
              <a:rPr lang="en-US" baseline="0" dirty="0" err="1" smtClean="0"/>
              <a:t>mor</a:t>
            </a:r>
            <a:r>
              <a:rPr lang="en-US" baseline="0" dirty="0" smtClean="0"/>
              <a:t> LOC</a:t>
            </a:r>
            <a:endParaRPr lang="en-US" dirty="0" smtClean="0"/>
          </a:p>
          <a:p>
            <a:r>
              <a:rPr lang="en-US" dirty="0" smtClean="0"/>
              <a:t>-&gt; entry point execution environment</a:t>
            </a:r>
          </a:p>
          <a:p>
            <a:r>
              <a:rPr lang="en-US" dirty="0" smtClean="0"/>
              <a:t>-&gt; support</a:t>
            </a:r>
            <a:r>
              <a:rPr lang="en-US" baseline="0" dirty="0" smtClean="0"/>
              <a:t> for POJOs / case classes</a:t>
            </a:r>
          </a:p>
          <a:p>
            <a:r>
              <a:rPr lang="en-US" baseline="0" dirty="0" smtClean="0"/>
              <a:t>-&gt; access fields by name</a:t>
            </a:r>
          </a:p>
          <a:p>
            <a:r>
              <a:rPr lang="en-US" baseline="0" dirty="0" smtClean="0"/>
              <a:t>-&gt; pre defined aggregations</a:t>
            </a:r>
          </a:p>
          <a:p>
            <a:r>
              <a:rPr lang="en-US" baseline="0" dirty="0" smtClean="0"/>
              <a:t>-&gt; implicit fetch of distributed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</a:t>
            </a:r>
            <a:r>
              <a:rPr lang="en-US" baseline="0" dirty="0" smtClean="0"/>
              <a:t> shuffle most expensive</a:t>
            </a:r>
          </a:p>
          <a:p>
            <a:r>
              <a:rPr lang="en-US" baseline="0" dirty="0" smtClean="0"/>
              <a:t>-&gt; pre aggregations enforce/enable combiner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Highlight:</a:t>
            </a:r>
          </a:p>
          <a:p>
            <a:r>
              <a:rPr lang="en-US" dirty="0" smtClean="0"/>
              <a:t>-&gt; iterations</a:t>
            </a:r>
          </a:p>
          <a:p>
            <a:r>
              <a:rPr lang="en-US" dirty="0" smtClean="0"/>
              <a:t>-&gt; broadcast</a:t>
            </a:r>
            <a:r>
              <a:rPr lang="en-US" baseline="0" dirty="0" smtClean="0"/>
              <a:t> variables</a:t>
            </a:r>
          </a:p>
          <a:p>
            <a:r>
              <a:rPr lang="en-US" baseline="0" dirty="0" smtClean="0"/>
              <a:t>-&gt; group -&gt; reduce (COMPLICATED)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C9C27-E149-455A-8D20-4E5206F146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9829800" cy="3059113"/>
          </a:xfrm>
        </p:spPr>
        <p:txBody>
          <a:bodyPr anchor="b">
            <a:normAutofit/>
          </a:bodyPr>
          <a:lstStyle>
            <a:lvl1pPr algn="l">
              <a:defRPr sz="4400" b="0" i="0">
                <a:solidFill>
                  <a:srgbClr val="C2454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64504"/>
            <a:ext cx="9829800" cy="99329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32C3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2F63-C3F6-4471-B208-B062E6D882CD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1918"/>
            <a:ext cx="869219" cy="6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0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FCF7-7BC3-48B7-B5BE-1BE2DBAD620C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7183-13D8-4A9D-A09A-D6E18D05CFDD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7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CAD6-FC37-44E6-9EA7-BD69A56E49B3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509"/>
          </a:xfrm>
        </p:spPr>
        <p:txBody>
          <a:bodyPr/>
          <a:lstStyle>
            <a:lvl1pPr>
              <a:defRPr i="1">
                <a:solidFill>
                  <a:srgbClr val="032C3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566"/>
            <a:ext cx="10515600" cy="4720397"/>
          </a:xfrm>
        </p:spPr>
        <p:txBody>
          <a:bodyPr/>
          <a:lstStyle>
            <a:lvl1pPr>
              <a:defRPr>
                <a:solidFill>
                  <a:srgbClr val="032C36"/>
                </a:solidFill>
              </a:defRPr>
            </a:lvl1pPr>
            <a:lvl2pPr>
              <a:defRPr>
                <a:solidFill>
                  <a:srgbClr val="032C36"/>
                </a:solidFill>
              </a:defRPr>
            </a:lvl2pPr>
            <a:lvl3pPr>
              <a:defRPr>
                <a:solidFill>
                  <a:srgbClr val="032C36"/>
                </a:solidFill>
              </a:defRPr>
            </a:lvl3pPr>
            <a:lvl4pPr>
              <a:defRPr>
                <a:solidFill>
                  <a:srgbClr val="032C36"/>
                </a:solidFill>
              </a:defRPr>
            </a:lvl4pPr>
            <a:lvl5pPr>
              <a:defRPr>
                <a:solidFill>
                  <a:srgbClr val="032C3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D400-B4C0-49A7-8C2C-5B2B1661FE00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8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87F4-A384-42EA-B849-61024E0DDEF8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080-B7AD-4507-BB4C-B39FAF7D004A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1979-DB0E-444D-A076-606AF9D3BF50}" type="datetime1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4B0E-B71A-40B6-BB41-62E0536F2636}" type="datetime1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950"/>
            <a:ext cx="10515600" cy="1325563"/>
          </a:xfrm>
        </p:spPr>
        <p:txBody>
          <a:bodyPr/>
          <a:lstStyle>
            <a:lvl1pPr>
              <a:defRPr>
                <a:solidFill>
                  <a:srgbClr val="C2454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2F21-27E3-46E9-B7DA-C11152A53A4D}" type="datetime1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98B4-ACA3-49B9-B128-4CE14270F126}" type="datetime1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DCC2-8233-41F9-BBB3-F5BB10C16C80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8A6F8-AE2D-4005-AACA-C46E9CBE820C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DBFC-A303-4F7A-AD06-FD9588E4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2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t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Deep Analysis with Apache Flink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264504"/>
            <a:ext cx="10532165" cy="9932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32C36"/>
                </a:solidFill>
              </a:rPr>
              <a:t>Andreas Kunft  -  TU Berlin / DIMA  -  </a:t>
            </a:r>
            <a:r>
              <a:rPr lang="en-US" sz="2400" dirty="0" smtClean="0"/>
              <a:t>andreas.kunft@tu-berlin.de</a:t>
            </a:r>
            <a:endParaRPr lang="en-US" sz="2400" dirty="0" smtClean="0">
              <a:solidFill>
                <a:srgbClr val="032C36"/>
              </a:solidFill>
            </a:endParaRPr>
          </a:p>
          <a:p>
            <a:pPr algn="l"/>
            <a:r>
              <a:rPr lang="en-US" dirty="0"/>
              <a:t>w</a:t>
            </a:r>
            <a:r>
              <a:rPr lang="en-US" dirty="0" smtClean="0"/>
              <a:t>ith Material from </a:t>
            </a:r>
            <a:r>
              <a:rPr lang="en-US" dirty="0" err="1" smtClean="0"/>
              <a:t>Asterios</a:t>
            </a:r>
            <a:r>
              <a:rPr lang="en-US" dirty="0" smtClean="0"/>
              <a:t> </a:t>
            </a:r>
            <a:r>
              <a:rPr lang="en-US" dirty="0" err="1" smtClean="0"/>
              <a:t>Katsifodimos</a:t>
            </a:r>
            <a:r>
              <a:rPr lang="en-US" dirty="0" smtClean="0"/>
              <a:t>, Alexander </a:t>
            </a:r>
            <a:r>
              <a:rPr lang="en-US" dirty="0" err="1" smtClean="0"/>
              <a:t>Alexandrov</a:t>
            </a:r>
            <a:r>
              <a:rPr lang="en-US" dirty="0" smtClean="0"/>
              <a:t>, </a:t>
            </a:r>
            <a:r>
              <a:rPr lang="en-US" dirty="0" err="1" smtClean="0"/>
              <a:t>Andra</a:t>
            </a:r>
            <a:r>
              <a:rPr lang="en-US" dirty="0" smtClean="0"/>
              <a:t> </a:t>
            </a:r>
            <a:r>
              <a:rPr lang="en-US" dirty="0" err="1" smtClean="0"/>
              <a:t>Lungu</a:t>
            </a:r>
            <a:r>
              <a:rPr lang="en-US" dirty="0" smtClean="0"/>
              <a:t> and </a:t>
            </a:r>
            <a:r>
              <a:rPr lang="en-US" dirty="0" err="1" smtClean="0"/>
              <a:t>Aljoscha</a:t>
            </a:r>
            <a:r>
              <a:rPr lang="en-US" dirty="0" smtClean="0"/>
              <a:t> </a:t>
            </a:r>
            <a:r>
              <a:rPr lang="en-US" dirty="0" err="1" smtClean="0"/>
              <a:t>Krettek</a:t>
            </a:r>
            <a:endParaRPr lang="en-US" dirty="0">
              <a:solidFill>
                <a:srgbClr val="032C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Runtime: Operators &amp; 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566"/>
            <a:ext cx="10515600" cy="51633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 smtClean="0"/>
              <a:t>Language APIs automatically convert objects to tuples</a:t>
            </a:r>
          </a:p>
          <a:p>
            <a:r>
              <a:rPr lang="en-US" sz="1800" dirty="0" smtClean="0"/>
              <a:t>Tuples mapped to pages of bytes</a:t>
            </a:r>
          </a:p>
          <a:p>
            <a:r>
              <a:rPr lang="en-US" sz="1800" dirty="0" smtClean="0"/>
              <a:t>Operators work on pages</a:t>
            </a:r>
          </a:p>
          <a:p>
            <a:r>
              <a:rPr lang="en-US" sz="1800" dirty="0" smtClean="0"/>
              <a:t>Full control over memory, out-of-core enabled</a:t>
            </a:r>
          </a:p>
          <a:p>
            <a:r>
              <a:rPr lang="en-US" sz="1800" dirty="0" smtClean="0"/>
              <a:t>Address individual fields (not </a:t>
            </a:r>
            <a:r>
              <a:rPr lang="en-US" sz="1800" dirty="0" err="1" smtClean="0"/>
              <a:t>deserialize</a:t>
            </a:r>
            <a:r>
              <a:rPr lang="en-US" sz="1800" dirty="0" smtClean="0"/>
              <a:t> whole object)</a:t>
            </a:r>
          </a:p>
          <a:p>
            <a:r>
              <a:rPr lang="en-US" sz="1800" dirty="0" smtClean="0"/>
              <a:t>UDFs work on </a:t>
            </a:r>
            <a:r>
              <a:rPr lang="en-US" sz="1800" dirty="0" err="1" smtClean="0"/>
              <a:t>deserialized</a:t>
            </a:r>
            <a:r>
              <a:rPr lang="en-US" sz="1800" dirty="0" smtClean="0"/>
              <a:t> objects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11039" y="3169500"/>
            <a:ext cx="6419247" cy="3205051"/>
            <a:chOff x="2249974" y="2355322"/>
            <a:chExt cx="6419247" cy="3205051"/>
          </a:xfrm>
        </p:grpSpPr>
        <p:sp>
          <p:nvSpPr>
            <p:cNvPr id="5" name="Shape 510"/>
            <p:cNvSpPr/>
            <p:nvPr/>
          </p:nvSpPr>
          <p:spPr>
            <a:xfrm>
              <a:off x="4303775" y="2355322"/>
              <a:ext cx="1813503" cy="738664"/>
            </a:xfrm>
            <a:prstGeom prst="rect">
              <a:avLst/>
            </a:prstGeom>
            <a:ln>
              <a:noFill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/>
              <a:r>
                <a:rPr sz="1200" b="1" dirty="0">
                  <a:solidFill>
                    <a:srgbClr val="C2454E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sz="1200" b="1" dirty="0">
                  <a:latin typeface="Consolas"/>
                  <a:ea typeface="Consolas"/>
                  <a:cs typeface="Consolas"/>
                  <a:sym typeface="Consolas"/>
                </a:rPr>
                <a:t>WC {</a:t>
              </a:r>
            </a:p>
            <a:p>
              <a:pPr lvl="0"/>
              <a:r>
                <a:rPr sz="1200" b="1" dirty="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sz="1200" b="1" dirty="0">
                  <a:solidFill>
                    <a:srgbClr val="C2454E"/>
                  </a:solidFill>
                  <a:latin typeface="Consolas"/>
                  <a:ea typeface="Consolas"/>
                  <a:cs typeface="Consolas"/>
                  <a:sym typeface="Consolas"/>
                </a:rPr>
                <a:t>public </a:t>
              </a:r>
              <a:r>
                <a:rPr sz="1200" b="1" dirty="0">
                  <a:latin typeface="Consolas"/>
                  <a:ea typeface="Consolas"/>
                  <a:cs typeface="Consolas"/>
                  <a:sym typeface="Consolas"/>
                </a:rPr>
                <a:t>String word;</a:t>
              </a:r>
            </a:p>
            <a:p>
              <a:pPr lvl="0"/>
              <a:r>
                <a:rPr sz="1200" b="1" dirty="0"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sz="1200" b="1" dirty="0">
                  <a:solidFill>
                    <a:srgbClr val="C2454E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sz="1200" b="1" dirty="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sz="1200" b="1" dirty="0" err="1">
                  <a:solidFill>
                    <a:srgbClr val="C2454E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sz="1200" b="1" dirty="0">
                  <a:solidFill>
                    <a:srgbClr val="C2454E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sz="1200" b="1" dirty="0">
                  <a:latin typeface="Consolas"/>
                  <a:ea typeface="Consolas"/>
                  <a:cs typeface="Consolas"/>
                  <a:sym typeface="Consolas"/>
                </a:rPr>
                <a:t>count;</a:t>
              </a:r>
            </a:p>
            <a:p>
              <a:pPr lvl="0"/>
              <a:r>
                <a:rPr sz="1200" b="1" dirty="0">
                  <a:latin typeface="Consolas"/>
                  <a:ea typeface="Consolas"/>
                  <a:cs typeface="Consolas"/>
                  <a:sym typeface="Consolas"/>
                </a:rPr>
                <a:t>}</a:t>
              </a:r>
            </a:p>
          </p:txBody>
        </p:sp>
        <p:sp>
          <p:nvSpPr>
            <p:cNvPr id="6" name="Shape 514"/>
            <p:cNvSpPr/>
            <p:nvPr/>
          </p:nvSpPr>
          <p:spPr>
            <a:xfrm rot="16200000">
              <a:off x="3956589" y="4328339"/>
              <a:ext cx="1402318" cy="1059603"/>
            </a:xfrm>
            <a:prstGeom prst="rect">
              <a:avLst/>
            </a:prstGeom>
            <a:solidFill>
              <a:srgbClr val="C2454E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>
                  <a:solidFill>
                    <a:srgbClr val="FFFFFF"/>
                  </a:solidFill>
                </a:rPr>
                <a:t>  UDF</a:t>
              </a:r>
            </a:p>
          </p:txBody>
        </p:sp>
        <p:sp>
          <p:nvSpPr>
            <p:cNvPr id="7" name="Shape 515"/>
            <p:cNvSpPr/>
            <p:nvPr/>
          </p:nvSpPr>
          <p:spPr>
            <a:xfrm rot="16200000">
              <a:off x="5060069" y="4317571"/>
              <a:ext cx="1402319" cy="1081142"/>
            </a:xfrm>
            <a:prstGeom prst="rect">
              <a:avLst/>
            </a:prstGeom>
            <a:solidFill>
              <a:srgbClr val="C2454E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17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>
                  <a:solidFill>
                    <a:srgbClr val="FFFFFF"/>
                  </a:solidFill>
                </a:rPr>
                <a:t>  Operator             </a:t>
              </a:r>
            </a:p>
          </p:txBody>
        </p:sp>
        <p:sp>
          <p:nvSpPr>
            <p:cNvPr id="8" name="Shape 516"/>
            <p:cNvSpPr/>
            <p:nvPr/>
          </p:nvSpPr>
          <p:spPr>
            <a:xfrm rot="16200000">
              <a:off x="2681326" y="4137357"/>
              <a:ext cx="2404968" cy="441064"/>
            </a:xfrm>
            <a:prstGeom prst="rect">
              <a:avLst/>
            </a:prstGeom>
            <a:solidFill>
              <a:srgbClr val="032C36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algn="ctr">
                <a:defRPr sz="1600"/>
              </a:lvl1pPr>
            </a:lstStyle>
            <a:p>
              <a:pPr lvl="0">
                <a:defRPr sz="1800"/>
              </a:pPr>
              <a:r>
                <a:rPr sz="1600" dirty="0">
                  <a:solidFill>
                    <a:schemeClr val="bg1"/>
                  </a:solidFill>
                </a:rPr>
                <a:t>Network IO</a:t>
              </a:r>
            </a:p>
          </p:txBody>
        </p:sp>
        <p:sp>
          <p:nvSpPr>
            <p:cNvPr id="9" name="Shape 517"/>
            <p:cNvSpPr/>
            <p:nvPr/>
          </p:nvSpPr>
          <p:spPr>
            <a:xfrm rot="16200000">
              <a:off x="5827131" y="4136286"/>
              <a:ext cx="2404968" cy="441064"/>
            </a:xfrm>
            <a:prstGeom prst="rect">
              <a:avLst/>
            </a:prstGeom>
            <a:solidFill>
              <a:srgbClr val="032C36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algn="ctr">
                <a:defRPr sz="1500"/>
              </a:lvl1pPr>
            </a:lstStyle>
            <a:p>
              <a:pPr lvl="0">
                <a:defRPr sz="1800"/>
              </a:pPr>
              <a:r>
                <a:rPr sz="1500" dirty="0">
                  <a:solidFill>
                    <a:schemeClr val="bg1"/>
                  </a:solidFill>
                </a:rPr>
                <a:t>Network IO</a:t>
              </a:r>
            </a:p>
          </p:txBody>
        </p:sp>
        <p:sp>
          <p:nvSpPr>
            <p:cNvPr id="10" name="Shape 560"/>
            <p:cNvSpPr/>
            <p:nvPr/>
          </p:nvSpPr>
          <p:spPr>
            <a:xfrm>
              <a:off x="7267322" y="3598551"/>
              <a:ext cx="1401899" cy="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lvl="0"/>
              <a:endParaRPr/>
            </a:p>
          </p:txBody>
        </p:sp>
        <p:sp>
          <p:nvSpPr>
            <p:cNvPr id="11" name="Shape 550"/>
            <p:cNvSpPr/>
            <p:nvPr/>
          </p:nvSpPr>
          <p:spPr>
            <a:xfrm rot="16200000">
              <a:off x="5352957" y="4136286"/>
              <a:ext cx="2404968" cy="441064"/>
            </a:xfrm>
            <a:prstGeom prst="rect">
              <a:avLst/>
            </a:prstGeom>
            <a:solidFill>
              <a:srgbClr val="032C36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algn="ctr">
                <a:defRPr sz="1500"/>
              </a:lvl1pPr>
            </a:lstStyle>
            <a:p>
              <a:pPr lvl="0">
                <a:defRPr sz="1800"/>
              </a:pPr>
              <a:r>
                <a:rPr sz="1500" dirty="0" err="1">
                  <a:solidFill>
                    <a:schemeClr val="bg1"/>
                  </a:solidFill>
                </a:rPr>
                <a:t>Serializer</a:t>
              </a:r>
              <a:endParaRPr sz="1500" dirty="0">
                <a:solidFill>
                  <a:schemeClr val="bg1"/>
                </a:solidFill>
              </a:endParaRPr>
            </a:p>
          </p:txBody>
        </p:sp>
        <p:sp>
          <p:nvSpPr>
            <p:cNvPr id="12" name="Shape 554"/>
            <p:cNvSpPr/>
            <p:nvPr/>
          </p:nvSpPr>
          <p:spPr>
            <a:xfrm>
              <a:off x="4202058" y="4153313"/>
              <a:ext cx="889840" cy="315799"/>
            </a:xfrm>
            <a:prstGeom prst="rect">
              <a:avLst/>
            </a:prstGeom>
            <a:solidFill>
              <a:srgbClr val="8A7A63"/>
            </a:solidFill>
            <a:ln w="12700">
              <a:solidFill>
                <a:schemeClr val="bg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 err="1">
                  <a:solidFill>
                    <a:schemeClr val="bg1"/>
                  </a:solidFill>
                </a:rPr>
                <a:t>Deserializer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Shape 563"/>
            <p:cNvSpPr/>
            <p:nvPr/>
          </p:nvSpPr>
          <p:spPr>
            <a:xfrm>
              <a:off x="7267322" y="4311213"/>
              <a:ext cx="1401899" cy="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lvl="0"/>
              <a:endParaRPr/>
            </a:p>
          </p:txBody>
        </p:sp>
        <p:sp>
          <p:nvSpPr>
            <p:cNvPr id="14" name="Shape 564"/>
            <p:cNvSpPr/>
            <p:nvPr/>
          </p:nvSpPr>
          <p:spPr>
            <a:xfrm>
              <a:off x="7267322" y="5023875"/>
              <a:ext cx="1401899" cy="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lvl="0"/>
              <a:endParaRPr/>
            </a:p>
          </p:txBody>
        </p:sp>
        <p:sp>
          <p:nvSpPr>
            <p:cNvPr id="15" name="Shape 565"/>
            <p:cNvSpPr/>
            <p:nvPr/>
          </p:nvSpPr>
          <p:spPr>
            <a:xfrm>
              <a:off x="2249974" y="3598551"/>
              <a:ext cx="1401898" cy="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lvl="0"/>
              <a:endParaRPr/>
            </a:p>
          </p:txBody>
        </p:sp>
        <p:sp>
          <p:nvSpPr>
            <p:cNvPr id="16" name="Shape 566"/>
            <p:cNvSpPr/>
            <p:nvPr/>
          </p:nvSpPr>
          <p:spPr>
            <a:xfrm>
              <a:off x="2249974" y="4311213"/>
              <a:ext cx="1401898" cy="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lvl="0"/>
              <a:endParaRPr/>
            </a:p>
          </p:txBody>
        </p:sp>
        <p:sp>
          <p:nvSpPr>
            <p:cNvPr id="17" name="Shape 567"/>
            <p:cNvSpPr/>
            <p:nvPr/>
          </p:nvSpPr>
          <p:spPr>
            <a:xfrm>
              <a:off x="2250256" y="5023875"/>
              <a:ext cx="1401898" cy="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lvl="0"/>
              <a:endParaRPr/>
            </a:p>
          </p:txBody>
        </p:sp>
        <p:sp>
          <p:nvSpPr>
            <p:cNvPr id="18" name="Shape 554"/>
            <p:cNvSpPr/>
            <p:nvPr/>
          </p:nvSpPr>
          <p:spPr>
            <a:xfrm>
              <a:off x="5316308" y="4154030"/>
              <a:ext cx="889840" cy="315799"/>
            </a:xfrm>
            <a:prstGeom prst="rect">
              <a:avLst/>
            </a:prstGeom>
            <a:solidFill>
              <a:srgbClr val="8A7A63"/>
            </a:solidFill>
            <a:ln w="12700">
              <a:solidFill>
                <a:schemeClr val="bg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 dirty="0" err="1">
                  <a:solidFill>
                    <a:schemeClr val="bg1"/>
                  </a:solidFill>
                </a:rPr>
                <a:t>Deserializer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27946" y="3154332"/>
              <a:ext cx="2173852" cy="954118"/>
            </a:xfrm>
            <a:prstGeom prst="rect">
              <a:avLst/>
            </a:prstGeom>
            <a:solidFill>
              <a:srgbClr val="8A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528"/>
            <p:cNvGrpSpPr/>
            <p:nvPr/>
          </p:nvGrpSpPr>
          <p:grpSpPr>
            <a:xfrm>
              <a:off x="4168197" y="3463489"/>
              <a:ext cx="673785" cy="594867"/>
              <a:chOff x="0" y="0"/>
              <a:chExt cx="673783" cy="594866"/>
            </a:xfrm>
          </p:grpSpPr>
          <p:sp>
            <p:nvSpPr>
              <p:cNvPr id="44" name="Shape 519"/>
              <p:cNvSpPr/>
              <p:nvPr/>
            </p:nvSpPr>
            <p:spPr>
              <a:xfrm>
                <a:off x="0" y="-1"/>
                <a:ext cx="673784" cy="594868"/>
              </a:xfrm>
              <a:prstGeom prst="rect">
                <a:avLst/>
              </a:prstGeom>
              <a:solidFill>
                <a:srgbClr val="F2F2F2"/>
              </a:solidFill>
              <a:ln w="1905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5" name="Shape 520"/>
              <p:cNvSpPr/>
              <p:nvPr/>
            </p:nvSpPr>
            <p:spPr>
              <a:xfrm>
                <a:off x="31652" y="24715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6" name="Shape 521"/>
              <p:cNvSpPr/>
              <p:nvPr/>
            </p:nvSpPr>
            <p:spPr>
              <a:xfrm>
                <a:off x="328699" y="24715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7" name="Shape 522"/>
              <p:cNvSpPr/>
              <p:nvPr/>
            </p:nvSpPr>
            <p:spPr>
              <a:xfrm>
                <a:off x="31652" y="169540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8" name="Shape 523"/>
              <p:cNvSpPr/>
              <p:nvPr/>
            </p:nvSpPr>
            <p:spPr>
              <a:xfrm>
                <a:off x="328699" y="169540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9" name="Shape 524"/>
              <p:cNvSpPr/>
              <p:nvPr/>
            </p:nvSpPr>
            <p:spPr>
              <a:xfrm>
                <a:off x="31652" y="312355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" name="Shape 525"/>
              <p:cNvSpPr/>
              <p:nvPr/>
            </p:nvSpPr>
            <p:spPr>
              <a:xfrm>
                <a:off x="328699" y="312355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1" name="Shape 526"/>
              <p:cNvSpPr/>
              <p:nvPr/>
            </p:nvSpPr>
            <p:spPr>
              <a:xfrm>
                <a:off x="31652" y="451600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2" name="Shape 527"/>
              <p:cNvSpPr/>
              <p:nvPr/>
            </p:nvSpPr>
            <p:spPr>
              <a:xfrm>
                <a:off x="328699" y="451600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1" name="Group 538"/>
            <p:cNvGrpSpPr/>
            <p:nvPr/>
          </p:nvGrpSpPr>
          <p:grpSpPr>
            <a:xfrm>
              <a:off x="4873635" y="3463488"/>
              <a:ext cx="673784" cy="594868"/>
              <a:chOff x="0" y="0"/>
              <a:chExt cx="673783" cy="594866"/>
            </a:xfrm>
          </p:grpSpPr>
          <p:sp>
            <p:nvSpPr>
              <p:cNvPr id="35" name="Shape 529"/>
              <p:cNvSpPr/>
              <p:nvPr/>
            </p:nvSpPr>
            <p:spPr>
              <a:xfrm>
                <a:off x="0" y="-1"/>
                <a:ext cx="673784" cy="594868"/>
              </a:xfrm>
              <a:prstGeom prst="rect">
                <a:avLst/>
              </a:prstGeom>
              <a:solidFill>
                <a:srgbClr val="F2F2F2"/>
              </a:solidFill>
              <a:ln w="1905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" name="Shape 530"/>
              <p:cNvSpPr/>
              <p:nvPr/>
            </p:nvSpPr>
            <p:spPr>
              <a:xfrm>
                <a:off x="31652" y="24715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7" name="Shape 531"/>
              <p:cNvSpPr/>
              <p:nvPr/>
            </p:nvSpPr>
            <p:spPr>
              <a:xfrm>
                <a:off x="328699" y="24715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8" name="Shape 532"/>
              <p:cNvSpPr/>
              <p:nvPr/>
            </p:nvSpPr>
            <p:spPr>
              <a:xfrm>
                <a:off x="31652" y="169540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" name="Shape 533"/>
              <p:cNvSpPr/>
              <p:nvPr/>
            </p:nvSpPr>
            <p:spPr>
              <a:xfrm>
                <a:off x="328699" y="169540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0" name="Shape 534"/>
              <p:cNvSpPr/>
              <p:nvPr/>
            </p:nvSpPr>
            <p:spPr>
              <a:xfrm>
                <a:off x="31652" y="312355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" name="Shape 535"/>
              <p:cNvSpPr/>
              <p:nvPr/>
            </p:nvSpPr>
            <p:spPr>
              <a:xfrm>
                <a:off x="328699" y="312355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2" name="Shape 536"/>
              <p:cNvSpPr/>
              <p:nvPr/>
            </p:nvSpPr>
            <p:spPr>
              <a:xfrm>
                <a:off x="31652" y="451600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3" name="Shape 537"/>
              <p:cNvSpPr/>
              <p:nvPr/>
            </p:nvSpPr>
            <p:spPr>
              <a:xfrm>
                <a:off x="328699" y="451600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2" name="Group 548"/>
            <p:cNvGrpSpPr/>
            <p:nvPr/>
          </p:nvGrpSpPr>
          <p:grpSpPr>
            <a:xfrm>
              <a:off x="5579072" y="3465132"/>
              <a:ext cx="673784" cy="594867"/>
              <a:chOff x="0" y="0"/>
              <a:chExt cx="673783" cy="594866"/>
            </a:xfrm>
          </p:grpSpPr>
          <p:sp>
            <p:nvSpPr>
              <p:cNvPr id="26" name="Shape 539"/>
              <p:cNvSpPr/>
              <p:nvPr/>
            </p:nvSpPr>
            <p:spPr>
              <a:xfrm>
                <a:off x="0" y="-1"/>
                <a:ext cx="673784" cy="594868"/>
              </a:xfrm>
              <a:prstGeom prst="rect">
                <a:avLst/>
              </a:prstGeom>
              <a:solidFill>
                <a:srgbClr val="F2F2F2"/>
              </a:solidFill>
              <a:ln w="1905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7" name="Shape 540"/>
              <p:cNvSpPr/>
              <p:nvPr/>
            </p:nvSpPr>
            <p:spPr>
              <a:xfrm>
                <a:off x="31652" y="24715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" name="Shape 541"/>
              <p:cNvSpPr/>
              <p:nvPr/>
            </p:nvSpPr>
            <p:spPr>
              <a:xfrm>
                <a:off x="328699" y="24715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" name="Shape 542"/>
              <p:cNvSpPr/>
              <p:nvPr/>
            </p:nvSpPr>
            <p:spPr>
              <a:xfrm>
                <a:off x="31652" y="169540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" name="Shape 543"/>
              <p:cNvSpPr/>
              <p:nvPr/>
            </p:nvSpPr>
            <p:spPr>
              <a:xfrm>
                <a:off x="328699" y="169540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1" name="Shape 544"/>
              <p:cNvSpPr/>
              <p:nvPr/>
            </p:nvSpPr>
            <p:spPr>
              <a:xfrm>
                <a:off x="31652" y="312355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2" name="Shape 545"/>
              <p:cNvSpPr/>
              <p:nvPr/>
            </p:nvSpPr>
            <p:spPr>
              <a:xfrm>
                <a:off x="328699" y="312355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3" name="Shape 546"/>
              <p:cNvSpPr/>
              <p:nvPr/>
            </p:nvSpPr>
            <p:spPr>
              <a:xfrm>
                <a:off x="31652" y="451600"/>
                <a:ext cx="297047" cy="121463"/>
              </a:xfrm>
              <a:prstGeom prst="rect">
                <a:avLst/>
              </a:prstGeom>
              <a:solidFill>
                <a:srgbClr val="F8F8F8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" name="Shape 547"/>
              <p:cNvSpPr/>
              <p:nvPr/>
            </p:nvSpPr>
            <p:spPr>
              <a:xfrm>
                <a:off x="328699" y="451600"/>
                <a:ext cx="320092" cy="121463"/>
              </a:xfrm>
              <a:prstGeom prst="rect">
                <a:avLst/>
              </a:prstGeom>
              <a:solidFill>
                <a:srgbClr val="D99694"/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508923" y="3105800"/>
              <a:ext cx="142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Memory Pages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Shape 561"/>
            <p:cNvSpPr/>
            <p:nvPr/>
          </p:nvSpPr>
          <p:spPr>
            <a:xfrm>
              <a:off x="5923533" y="2827260"/>
              <a:ext cx="252299" cy="753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79" h="21600" extrusionOk="0">
                  <a:moveTo>
                    <a:pt x="0" y="0"/>
                  </a:moveTo>
                  <a:cubicBezTo>
                    <a:pt x="20194" y="6779"/>
                    <a:pt x="21600" y="13979"/>
                    <a:pt x="4217" y="21600"/>
                  </a:cubicBezTo>
                </a:path>
              </a:pathLst>
            </a:custGeom>
            <a:ln w="28575">
              <a:solidFill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5" name="Shape 562"/>
            <p:cNvSpPr/>
            <p:nvPr/>
          </p:nvSpPr>
          <p:spPr>
            <a:xfrm rot="1010247">
              <a:off x="5959062" y="2697342"/>
              <a:ext cx="461792" cy="1003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682" h="21600" extrusionOk="0">
                  <a:moveTo>
                    <a:pt x="0" y="0"/>
                  </a:moveTo>
                  <a:cubicBezTo>
                    <a:pt x="18462" y="6677"/>
                    <a:pt x="21600" y="13877"/>
                    <a:pt x="9415" y="21600"/>
                  </a:cubicBezTo>
                </a:path>
              </a:pathLst>
            </a:custGeom>
            <a:ln w="28575">
              <a:solidFill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397000"/>
            <a:ext cx="5080000" cy="406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566"/>
            <a:ext cx="10515600" cy="51585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 (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String, 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frequency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ExecutionEnvironment.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getExecutionEnvironment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readTextFile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line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).map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=&gt; Word(word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dirty="0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"frequency</a:t>
            </a:r>
            <a:r>
              <a:rPr lang="en-US" dirty="0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execute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13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233612" y="1532304"/>
            <a:ext cx="5724777" cy="3793392"/>
            <a:chOff x="2733178" y="1539072"/>
            <a:chExt cx="5724777" cy="3793392"/>
          </a:xfrm>
        </p:grpSpPr>
        <p:sp>
          <p:nvSpPr>
            <p:cNvPr id="19" name="Oval 18"/>
            <p:cNvSpPr/>
            <p:nvPr/>
          </p:nvSpPr>
          <p:spPr>
            <a:xfrm>
              <a:off x="4352512" y="1539073"/>
              <a:ext cx="866775" cy="866775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fmap</a:t>
              </a:r>
              <a:endParaRPr lang="en-US" sz="11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971846" y="1539072"/>
              <a:ext cx="866775" cy="866775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reduce</a:t>
              </a:r>
              <a:endParaRPr lang="en-US" sz="11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2733178" y="1539073"/>
              <a:ext cx="866775" cy="866775"/>
            </a:xfrm>
            <a:prstGeom prst="can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69047" y="1841655"/>
              <a:ext cx="5950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Source</a:t>
              </a:r>
            </a:p>
            <a:p>
              <a:pPr algn="ctr"/>
              <a:r>
                <a:rPr lang="en-US" sz="1100" dirty="0" smtClean="0"/>
                <a:t>Block 0</a:t>
              </a:r>
              <a:endParaRPr lang="en-US" sz="1100" dirty="0"/>
            </a:p>
          </p:txBody>
        </p:sp>
        <p:sp>
          <p:nvSpPr>
            <p:cNvPr id="23" name="Can 22"/>
            <p:cNvSpPr/>
            <p:nvPr/>
          </p:nvSpPr>
          <p:spPr>
            <a:xfrm>
              <a:off x="7591180" y="1539072"/>
              <a:ext cx="866775" cy="866775"/>
            </a:xfrm>
            <a:prstGeom prst="can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27049" y="1841654"/>
              <a:ext cx="5950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Sink</a:t>
              </a:r>
            </a:p>
            <a:p>
              <a:pPr algn="ctr"/>
              <a:r>
                <a:rPr lang="en-US" sz="1100" dirty="0" smtClean="0"/>
                <a:t>Block 0</a:t>
              </a:r>
              <a:endParaRPr lang="en-US" sz="1100" dirty="0"/>
            </a:p>
          </p:txBody>
        </p:sp>
        <p:cxnSp>
          <p:nvCxnSpPr>
            <p:cNvPr id="26" name="Straight Arrow Connector 25"/>
            <p:cNvCxnSpPr>
              <a:stCxn id="21" idx="4"/>
              <a:endCxn id="19" idx="2"/>
            </p:cNvCxnSpPr>
            <p:nvPr/>
          </p:nvCxnSpPr>
          <p:spPr>
            <a:xfrm>
              <a:off x="3599953" y="1972461"/>
              <a:ext cx="752559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6"/>
              <a:endCxn id="20" idx="2"/>
            </p:cNvCxnSpPr>
            <p:nvPr/>
          </p:nvCxnSpPr>
          <p:spPr>
            <a:xfrm flipV="1">
              <a:off x="5219287" y="1972460"/>
              <a:ext cx="752559" cy="1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6"/>
              <a:endCxn id="23" idx="2"/>
            </p:cNvCxnSpPr>
            <p:nvPr/>
          </p:nvCxnSpPr>
          <p:spPr>
            <a:xfrm>
              <a:off x="6838621" y="1972460"/>
              <a:ext cx="752559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352512" y="3002382"/>
              <a:ext cx="866775" cy="866775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fmap</a:t>
              </a:r>
              <a:endParaRPr lang="en-US" sz="11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971846" y="3002381"/>
              <a:ext cx="866775" cy="866775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reduce</a:t>
              </a:r>
              <a:endParaRPr lang="en-US" sz="1100" dirty="0"/>
            </a:p>
          </p:txBody>
        </p:sp>
        <p:sp>
          <p:nvSpPr>
            <p:cNvPr id="35" name="Can 34"/>
            <p:cNvSpPr/>
            <p:nvPr/>
          </p:nvSpPr>
          <p:spPr>
            <a:xfrm>
              <a:off x="2733178" y="3002382"/>
              <a:ext cx="866775" cy="866775"/>
            </a:xfrm>
            <a:prstGeom prst="can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69047" y="3304964"/>
              <a:ext cx="5950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Source</a:t>
              </a:r>
            </a:p>
            <a:p>
              <a:pPr algn="ctr"/>
              <a:r>
                <a:rPr lang="en-US" sz="1100" dirty="0" smtClean="0"/>
                <a:t>Block 1</a:t>
              </a:r>
              <a:endParaRPr lang="en-US" sz="1100" dirty="0"/>
            </a:p>
          </p:txBody>
        </p:sp>
        <p:sp>
          <p:nvSpPr>
            <p:cNvPr id="37" name="Can 36"/>
            <p:cNvSpPr/>
            <p:nvPr/>
          </p:nvSpPr>
          <p:spPr>
            <a:xfrm>
              <a:off x="7591180" y="3002381"/>
              <a:ext cx="866775" cy="866775"/>
            </a:xfrm>
            <a:prstGeom prst="can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27049" y="3304963"/>
              <a:ext cx="5950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Sink</a:t>
              </a:r>
            </a:p>
            <a:p>
              <a:pPr algn="ctr"/>
              <a:r>
                <a:rPr lang="en-US" sz="1100" dirty="0" smtClean="0"/>
                <a:t>Block 1</a:t>
              </a:r>
              <a:endParaRPr lang="en-US" sz="1100" dirty="0"/>
            </a:p>
          </p:txBody>
        </p:sp>
        <p:cxnSp>
          <p:nvCxnSpPr>
            <p:cNvPr id="39" name="Straight Arrow Connector 38"/>
            <p:cNvCxnSpPr>
              <a:stCxn id="35" idx="4"/>
              <a:endCxn id="33" idx="2"/>
            </p:cNvCxnSpPr>
            <p:nvPr/>
          </p:nvCxnSpPr>
          <p:spPr>
            <a:xfrm>
              <a:off x="3599953" y="3435770"/>
              <a:ext cx="752559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6"/>
              <a:endCxn id="34" idx="2"/>
            </p:cNvCxnSpPr>
            <p:nvPr/>
          </p:nvCxnSpPr>
          <p:spPr>
            <a:xfrm flipV="1">
              <a:off x="5219287" y="3435769"/>
              <a:ext cx="752559" cy="1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2"/>
            </p:cNvCxnSpPr>
            <p:nvPr/>
          </p:nvCxnSpPr>
          <p:spPr>
            <a:xfrm>
              <a:off x="6838621" y="3435769"/>
              <a:ext cx="752559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352512" y="4465689"/>
              <a:ext cx="866775" cy="866775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fmap</a:t>
              </a:r>
              <a:endParaRPr lang="en-US" sz="11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971846" y="4465688"/>
              <a:ext cx="866775" cy="866775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reduce</a:t>
              </a:r>
              <a:endParaRPr lang="en-US" sz="110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2733178" y="4465689"/>
              <a:ext cx="866775" cy="866775"/>
            </a:xfrm>
            <a:prstGeom prst="can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69047" y="4768271"/>
              <a:ext cx="5950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Source</a:t>
              </a:r>
            </a:p>
            <a:p>
              <a:pPr algn="ctr"/>
              <a:r>
                <a:rPr lang="en-US" sz="1100" dirty="0" smtClean="0"/>
                <a:t>Block 2</a:t>
              </a:r>
              <a:endParaRPr lang="en-US" sz="1100" dirty="0"/>
            </a:p>
          </p:txBody>
        </p:sp>
        <p:sp>
          <p:nvSpPr>
            <p:cNvPr id="46" name="Can 45"/>
            <p:cNvSpPr/>
            <p:nvPr/>
          </p:nvSpPr>
          <p:spPr>
            <a:xfrm>
              <a:off x="7591180" y="4465688"/>
              <a:ext cx="866775" cy="866775"/>
            </a:xfrm>
            <a:prstGeom prst="can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27049" y="4768270"/>
              <a:ext cx="5950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Sink</a:t>
              </a:r>
            </a:p>
            <a:p>
              <a:pPr algn="ctr"/>
              <a:r>
                <a:rPr lang="en-US" sz="1100" dirty="0" smtClean="0"/>
                <a:t>Block 0</a:t>
              </a:r>
              <a:endParaRPr lang="en-US" sz="1100" dirty="0"/>
            </a:p>
          </p:txBody>
        </p:sp>
        <p:cxnSp>
          <p:nvCxnSpPr>
            <p:cNvPr id="48" name="Straight Arrow Connector 47"/>
            <p:cNvCxnSpPr>
              <a:stCxn id="44" idx="4"/>
              <a:endCxn id="42" idx="2"/>
            </p:cNvCxnSpPr>
            <p:nvPr/>
          </p:nvCxnSpPr>
          <p:spPr>
            <a:xfrm>
              <a:off x="3599953" y="4899077"/>
              <a:ext cx="752559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2" idx="6"/>
              <a:endCxn id="43" idx="2"/>
            </p:cNvCxnSpPr>
            <p:nvPr/>
          </p:nvCxnSpPr>
          <p:spPr>
            <a:xfrm flipV="1">
              <a:off x="5219287" y="4899076"/>
              <a:ext cx="752559" cy="1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6"/>
              <a:endCxn id="46" idx="2"/>
            </p:cNvCxnSpPr>
            <p:nvPr/>
          </p:nvCxnSpPr>
          <p:spPr>
            <a:xfrm>
              <a:off x="6838621" y="4899076"/>
              <a:ext cx="752559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9" idx="6"/>
              <a:endCxn id="34" idx="2"/>
            </p:cNvCxnSpPr>
            <p:nvPr/>
          </p:nvCxnSpPr>
          <p:spPr>
            <a:xfrm>
              <a:off x="5219287" y="1972461"/>
              <a:ext cx="752559" cy="1463308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6"/>
              <a:endCxn id="43" idx="2"/>
            </p:cNvCxnSpPr>
            <p:nvPr/>
          </p:nvCxnSpPr>
          <p:spPr>
            <a:xfrm>
              <a:off x="5219287" y="1972461"/>
              <a:ext cx="752559" cy="2926615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3" idx="6"/>
              <a:endCxn id="20" idx="2"/>
            </p:cNvCxnSpPr>
            <p:nvPr/>
          </p:nvCxnSpPr>
          <p:spPr>
            <a:xfrm flipV="1">
              <a:off x="5219287" y="1972460"/>
              <a:ext cx="752559" cy="146331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" idx="6"/>
              <a:endCxn id="43" idx="2"/>
            </p:cNvCxnSpPr>
            <p:nvPr/>
          </p:nvCxnSpPr>
          <p:spPr>
            <a:xfrm>
              <a:off x="5219287" y="3435770"/>
              <a:ext cx="752559" cy="1463306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2" idx="6"/>
              <a:endCxn id="34" idx="2"/>
            </p:cNvCxnSpPr>
            <p:nvPr/>
          </p:nvCxnSpPr>
          <p:spPr>
            <a:xfrm flipV="1">
              <a:off x="5219287" y="3435769"/>
              <a:ext cx="752559" cy="1463308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2" idx="6"/>
              <a:endCxn id="20" idx="2"/>
            </p:cNvCxnSpPr>
            <p:nvPr/>
          </p:nvCxnSpPr>
          <p:spPr>
            <a:xfrm flipV="1">
              <a:off x="5219287" y="1972460"/>
              <a:ext cx="752559" cy="2926617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2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with Flink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K-Means Clustering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Cluster </a:t>
            </a:r>
            <a:r>
              <a:rPr lang="de-DE" dirty="0" err="1" smtClean="0"/>
              <a:t>analysis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mining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Partitions</a:t>
            </a:r>
            <a:r>
              <a:rPr lang="de-DE" dirty="0" smtClean="0"/>
              <a:t> </a:t>
            </a:r>
            <a:r>
              <a:rPr lang="de-DE" b="1" i="1" dirty="0" smtClean="0">
                <a:solidFill>
                  <a:srgbClr val="C2454E"/>
                </a:solidFill>
              </a:rPr>
              <a:t>n</a:t>
            </a:r>
            <a:r>
              <a:rPr lang="de-DE" dirty="0" smtClean="0">
                <a:solidFill>
                  <a:srgbClr val="C2454E"/>
                </a:solidFill>
              </a:rPr>
              <a:t> </a:t>
            </a:r>
            <a:r>
              <a:rPr lang="de-DE" dirty="0" err="1" smtClean="0"/>
              <a:t>observations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b="1" i="1" dirty="0" smtClean="0">
                <a:solidFill>
                  <a:srgbClr val="C2454E"/>
                </a:solidFill>
              </a:rPr>
              <a:t>k</a:t>
            </a:r>
            <a:r>
              <a:rPr lang="de-DE" b="1" i="1" dirty="0" smtClean="0">
                <a:solidFill>
                  <a:srgbClr val="FF0066"/>
                </a:solidFill>
              </a:rPr>
              <a:t> </a:t>
            </a:r>
            <a:r>
              <a:rPr lang="de-DE" dirty="0" err="1" smtClean="0"/>
              <a:t>clusters</a:t>
            </a:r>
            <a:r>
              <a:rPr lang="de-DE" b="1" i="1" dirty="0" smtClean="0">
                <a:solidFill>
                  <a:srgbClr val="FF0066"/>
                </a:solidFill>
              </a:rPr>
              <a:t/>
            </a:r>
            <a:br>
              <a:rPr lang="de-DE" b="1" i="1" dirty="0" smtClean="0">
                <a:solidFill>
                  <a:srgbClr val="FF0066"/>
                </a:solidFill>
              </a:rPr>
            </a:br>
            <a:endParaRPr lang="de-DE" b="1" i="1" dirty="0" smtClean="0">
              <a:solidFill>
                <a:srgbClr val="FF0066"/>
              </a:solidFill>
            </a:endParaRPr>
          </a:p>
          <a:p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smallest</a:t>
            </a:r>
            <a:r>
              <a:rPr lang="de-DE" dirty="0" smtClean="0"/>
              <a:t> (</a:t>
            </a:r>
            <a:r>
              <a:rPr lang="de-DE" dirty="0" err="1" smtClean="0"/>
              <a:t>euclidian</a:t>
            </a:r>
            <a:r>
              <a:rPr lang="de-DE" dirty="0" smtClean="0"/>
              <a:t>) </a:t>
            </a:r>
            <a:r>
              <a:rPr lang="de-DE" dirty="0" err="1" smtClean="0"/>
              <a:t>distance</a:t>
            </a:r>
            <a:endParaRPr lang="de-DE" dirty="0" smtClean="0"/>
          </a:p>
        </p:txBody>
      </p:sp>
      <p:grpSp>
        <p:nvGrpSpPr>
          <p:cNvPr id="55" name="Gruppieren 54"/>
          <p:cNvGrpSpPr/>
          <p:nvPr/>
        </p:nvGrpSpPr>
        <p:grpSpPr>
          <a:xfrm>
            <a:off x="7551820" y="1971348"/>
            <a:ext cx="3801980" cy="3801981"/>
            <a:chOff x="2486525" y="120312"/>
            <a:chExt cx="5325979" cy="5325979"/>
          </a:xfrm>
        </p:grpSpPr>
        <p:sp>
          <p:nvSpPr>
            <p:cNvPr id="56" name="Ellipse 55"/>
            <p:cNvSpPr/>
            <p:nvPr/>
          </p:nvSpPr>
          <p:spPr>
            <a:xfrm>
              <a:off x="3160295" y="1475873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847474" y="2221830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617495" y="1106904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>
              <a:off x="3224463" y="1965156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617494" y="1668377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>
              <a:off x="3537283" y="2390273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/>
            <p:cNvSpPr/>
            <p:nvPr/>
          </p:nvSpPr>
          <p:spPr>
            <a:xfrm>
              <a:off x="3930316" y="1652335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3930315" y="2141619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/>
            <p:cNvSpPr/>
            <p:nvPr/>
          </p:nvSpPr>
          <p:spPr>
            <a:xfrm>
              <a:off x="4467726" y="1411703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>
              <a:off x="3457072" y="2943724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>
              <a:off x="4467725" y="2382251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4010525" y="2622882"/>
              <a:ext cx="160421" cy="160421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307304" y="3962398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5502439" y="3047995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916904" y="3416967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/>
            <p:cNvSpPr/>
            <p:nvPr/>
          </p:nvSpPr>
          <p:spPr>
            <a:xfrm>
              <a:off x="4307302" y="4772525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>
              <a:off x="4936956" y="4122819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4162921" y="3601449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5189619" y="3866143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662860" y="2622881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839325" y="4042608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4776535" y="4732417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5550564" y="4700331"/>
              <a:ext cx="160421" cy="16042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r Verbinder 78"/>
            <p:cNvCxnSpPr/>
            <p:nvPr/>
          </p:nvCxnSpPr>
          <p:spPr>
            <a:xfrm>
              <a:off x="2486526" y="120312"/>
              <a:ext cx="0" cy="5325979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 rot="5400000">
              <a:off x="5149515" y="2783297"/>
              <a:ext cx="0" cy="5325979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feld 80"/>
          <p:cNvSpPr txBox="1"/>
          <p:nvPr/>
        </p:nvSpPr>
        <p:spPr>
          <a:xfrm>
            <a:off x="9192161" y="580763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rgbClr val="032C36"/>
                </a:solidFill>
              </a:rPr>
              <a:t>k=2</a:t>
            </a:r>
            <a:endParaRPr lang="de-DE" dirty="0">
              <a:solidFill>
                <a:srgbClr val="032C36"/>
              </a:solidFill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7677149" y="2515212"/>
            <a:ext cx="1623923" cy="1720908"/>
          </a:xfrm>
          <a:prstGeom prst="ellipse">
            <a:avLst/>
          </a:prstGeom>
          <a:noFill/>
          <a:ln>
            <a:solidFill>
              <a:srgbClr val="C24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2454E"/>
              </a:solidFill>
            </a:endParaRPr>
          </a:p>
        </p:txBody>
      </p:sp>
      <p:sp>
        <p:nvSpPr>
          <p:cNvPr id="83" name="Ellipse 82"/>
          <p:cNvSpPr/>
          <p:nvPr/>
        </p:nvSpPr>
        <p:spPr>
          <a:xfrm rot="19564268">
            <a:off x="8362674" y="3847461"/>
            <a:ext cx="2489343" cy="1586453"/>
          </a:xfrm>
          <a:prstGeom prst="ellipse">
            <a:avLst/>
          </a:prstGeom>
          <a:noFill/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8912940" y="222748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i="1" dirty="0" smtClean="0">
                <a:solidFill>
                  <a:srgbClr val="C2454E"/>
                </a:solidFill>
              </a:rPr>
              <a:t>k</a:t>
            </a:r>
            <a:r>
              <a:rPr lang="de-DE" b="1" i="1" baseline="-25000" dirty="0" smtClean="0">
                <a:solidFill>
                  <a:srgbClr val="C2454E"/>
                </a:solidFill>
              </a:rPr>
              <a:t>1</a:t>
            </a:r>
            <a:endParaRPr lang="de-DE" b="1" i="1" baseline="-25000" dirty="0">
              <a:solidFill>
                <a:srgbClr val="C2454E"/>
              </a:solidFill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10386448" y="499463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>
                <a:solidFill>
                  <a:srgbClr val="757575"/>
                </a:solidFill>
              </a:rPr>
              <a:t>k</a:t>
            </a:r>
            <a:r>
              <a:rPr lang="de-DE" b="1" i="1" baseline="-25000" dirty="0" smtClean="0">
                <a:solidFill>
                  <a:srgbClr val="757575"/>
                </a:solidFill>
              </a:rPr>
              <a:t>2</a:t>
            </a:r>
            <a:endParaRPr lang="de-DE" b="1" i="1" baseline="-25000" dirty="0">
              <a:solidFill>
                <a:srgbClr val="757575"/>
              </a:solidFill>
            </a:endParaRPr>
          </a:p>
        </p:txBody>
      </p:sp>
      <p:cxnSp>
        <p:nvCxnSpPr>
          <p:cNvPr id="35" name="Gerader Verbinder 79"/>
          <p:cNvCxnSpPr/>
          <p:nvPr/>
        </p:nvCxnSpPr>
        <p:spPr>
          <a:xfrm rot="5400000">
            <a:off x="9452810" y="70358"/>
            <a:ext cx="0" cy="3801980"/>
          </a:xfrm>
          <a:prstGeom prst="line">
            <a:avLst/>
          </a:prstGeom>
          <a:ln>
            <a:solidFill>
              <a:srgbClr val="032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78"/>
          <p:cNvCxnSpPr/>
          <p:nvPr/>
        </p:nvCxnSpPr>
        <p:spPr>
          <a:xfrm>
            <a:off x="11353800" y="1971348"/>
            <a:ext cx="0" cy="3801981"/>
          </a:xfrm>
          <a:prstGeom prst="line">
            <a:avLst/>
          </a:prstGeom>
          <a:ln>
            <a:solidFill>
              <a:srgbClr val="032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K-Means Clustering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Input:		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r>
              <a:rPr lang="de-DE" dirty="0" smtClean="0"/>
              <a:t> </a:t>
            </a:r>
            <a:r>
              <a:rPr lang="de-DE" b="1" i="1" dirty="0" smtClean="0">
                <a:solidFill>
                  <a:srgbClr val="C2454E"/>
                </a:solidFill>
              </a:rPr>
              <a:t>X</a:t>
            </a:r>
            <a:r>
              <a:rPr lang="de-DE" dirty="0" smtClean="0"/>
              <a:t> = {x</a:t>
            </a:r>
            <a:r>
              <a:rPr lang="de-DE" baseline="-25000" dirty="0" smtClean="0"/>
              <a:t>1</a:t>
            </a:r>
            <a:r>
              <a:rPr lang="de-DE" dirty="0" smtClean="0"/>
              <a:t>, x</a:t>
            </a:r>
            <a:r>
              <a:rPr lang="de-DE" baseline="-25000" dirty="0" smtClean="0"/>
              <a:t>2</a:t>
            </a:r>
            <a:r>
              <a:rPr lang="de-DE" dirty="0" smtClean="0"/>
              <a:t>, …, </a:t>
            </a:r>
            <a:r>
              <a:rPr lang="de-DE" dirty="0" err="1" smtClean="0"/>
              <a:t>x</a:t>
            </a:r>
            <a:r>
              <a:rPr lang="de-DE" baseline="-25000" dirty="0" err="1" smtClean="0"/>
              <a:t>n</a:t>
            </a:r>
            <a:r>
              <a:rPr lang="de-DE" dirty="0" smtClean="0"/>
              <a:t>}</a:t>
            </a:r>
            <a:br>
              <a:rPr lang="de-DE" dirty="0" smtClean="0"/>
            </a:br>
            <a:r>
              <a:rPr lang="de-DE" dirty="0" smtClean="0"/>
              <a:t>		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clusters</a:t>
            </a:r>
            <a:r>
              <a:rPr lang="de-DE" dirty="0" smtClean="0"/>
              <a:t> </a:t>
            </a:r>
            <a:r>
              <a:rPr lang="de-DE" b="1" i="1" dirty="0" smtClean="0">
                <a:solidFill>
                  <a:srgbClr val="C2454E"/>
                </a:solidFill>
              </a:rPr>
              <a:t>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	</a:t>
            </a:r>
            <a:r>
              <a:rPr lang="de-DE" dirty="0" err="1" smtClean="0"/>
              <a:t>convergence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r>
              <a:rPr lang="el-GR" dirty="0" smtClean="0"/>
              <a:t> </a:t>
            </a:r>
            <a:r>
              <a:rPr lang="el-GR" b="1" i="1" dirty="0" smtClean="0">
                <a:solidFill>
                  <a:srgbClr val="C2454E"/>
                </a:solidFill>
              </a:rPr>
              <a:t>ξ</a:t>
            </a:r>
            <a:endParaRPr lang="de-DE" b="1" i="1" dirty="0" smtClean="0">
              <a:solidFill>
                <a:srgbClr val="C2454E"/>
              </a:solidFill>
            </a:endParaRPr>
          </a:p>
          <a:p>
            <a:pPr marL="0" indent="0">
              <a:buNone/>
            </a:pPr>
            <a:r>
              <a:rPr lang="de-DE" dirty="0" err="1" smtClean="0"/>
              <a:t>Result</a:t>
            </a:r>
            <a:r>
              <a:rPr lang="de-DE" dirty="0" smtClean="0"/>
              <a:t>:	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clusters</a:t>
            </a:r>
            <a:r>
              <a:rPr lang="de-DE" dirty="0" smtClean="0"/>
              <a:t> </a:t>
            </a:r>
            <a:r>
              <a:rPr lang="de-DE" b="1" i="1" dirty="0" smtClean="0">
                <a:solidFill>
                  <a:srgbClr val="C2454E"/>
                </a:solidFill>
              </a:rPr>
              <a:t>C</a:t>
            </a:r>
            <a:r>
              <a:rPr lang="de-DE" dirty="0" smtClean="0"/>
              <a:t> = {c</a:t>
            </a:r>
            <a:r>
              <a:rPr lang="de-DE" baseline="-25000" dirty="0" smtClean="0"/>
              <a:t>1</a:t>
            </a:r>
            <a:r>
              <a:rPr lang="de-DE" dirty="0" smtClean="0"/>
              <a:t>, c</a:t>
            </a:r>
            <a:r>
              <a:rPr lang="de-DE" baseline="-25000" dirty="0" smtClean="0"/>
              <a:t>2</a:t>
            </a:r>
            <a:r>
              <a:rPr lang="de-DE" dirty="0" smtClean="0"/>
              <a:t>, …, </a:t>
            </a:r>
            <a:r>
              <a:rPr lang="de-DE" dirty="0" err="1" smtClean="0"/>
              <a:t>c</a:t>
            </a:r>
            <a:r>
              <a:rPr lang="de-DE" baseline="-25000" dirty="0" err="1" smtClean="0"/>
              <a:t>k</a:t>
            </a:r>
            <a:r>
              <a:rPr lang="de-DE" dirty="0" smtClean="0"/>
              <a:t>}</a:t>
            </a:r>
          </a:p>
          <a:p>
            <a:pPr marL="0" indent="0">
              <a:buNone/>
            </a:pPr>
            <a:r>
              <a:rPr lang="de-DE" dirty="0" err="1" smtClean="0"/>
              <a:t>Init</a:t>
            </a:r>
            <a:r>
              <a:rPr lang="de-DE" dirty="0" smtClean="0"/>
              <a:t>:		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b="1" i="1" dirty="0" smtClean="0">
                <a:solidFill>
                  <a:srgbClr val="C2454E"/>
                </a:solidFill>
              </a:rPr>
              <a:t>k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 </a:t>
            </a:r>
            <a:r>
              <a:rPr lang="de-DE" b="1" i="1" dirty="0" smtClean="0">
                <a:solidFill>
                  <a:srgbClr val="C2454E"/>
                </a:solidFill>
              </a:rPr>
              <a:t>C</a:t>
            </a:r>
            <a:r>
              <a:rPr lang="de-DE" dirty="0" smtClean="0"/>
              <a:t> = {c</a:t>
            </a:r>
            <a:r>
              <a:rPr lang="de-DE" baseline="-25000" dirty="0" smtClean="0"/>
              <a:t>1</a:t>
            </a:r>
            <a:r>
              <a:rPr lang="de-DE" dirty="0" smtClean="0"/>
              <a:t>, c</a:t>
            </a:r>
            <a:r>
              <a:rPr lang="de-DE" baseline="-25000" dirty="0" smtClean="0"/>
              <a:t>2</a:t>
            </a:r>
            <a:r>
              <a:rPr lang="de-DE" dirty="0" smtClean="0"/>
              <a:t>, …, </a:t>
            </a:r>
            <a:r>
              <a:rPr lang="de-DE" dirty="0" err="1" smtClean="0"/>
              <a:t>c</a:t>
            </a:r>
            <a:r>
              <a:rPr lang="de-DE" baseline="-25000" dirty="0" err="1" smtClean="0"/>
              <a:t>k</a:t>
            </a:r>
            <a:r>
              <a:rPr lang="de-DE" dirty="0" smtClean="0"/>
              <a:t>}</a:t>
            </a:r>
          </a:p>
          <a:p>
            <a:pPr marL="0" indent="0">
              <a:buNone/>
            </a:pPr>
            <a:r>
              <a:rPr lang="de-DE" dirty="0" err="1" smtClean="0"/>
              <a:t>Compute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do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foreach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 in </a:t>
            </a:r>
            <a:r>
              <a:rPr lang="de-DE" b="1" i="1" dirty="0" smtClean="0">
                <a:solidFill>
                  <a:srgbClr val="C2454E"/>
                </a:solidFill>
              </a:rPr>
              <a:t>X</a:t>
            </a:r>
            <a:r>
              <a:rPr lang="de-DE" b="1" i="1" dirty="0" smtClean="0">
                <a:solidFill>
                  <a:srgbClr val="FF0066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</a:t>
            </a:r>
            <a:r>
              <a:rPr lang="de-DE" dirty="0" err="1" smtClean="0"/>
              <a:t>assagin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recompute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el-GR" b="1" i="1" dirty="0" smtClean="0">
                <a:solidFill>
                  <a:srgbClr val="C2454E"/>
                </a:solidFill>
              </a:rPr>
              <a:t>ξ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smtClean="0"/>
              <a:t>not reached (or fixed number of iterations)</a:t>
            </a:r>
            <a:endParaRPr lang="de-DE" b="1" i="1" dirty="0" smtClean="0">
              <a:solidFill>
                <a:srgbClr val="FF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initialize 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points: n observations, centroids: initial k centroids</a:t>
            </a:r>
          </a:p>
          <a:p>
            <a:pPr marL="0" lvl="0" indent="0">
              <a:buNone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cntrds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centroids.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iterate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(10)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currCntrds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err="1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newCntrds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= points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findNearestCntrd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000" b="1" dirty="0" err="1" smtClean="0">
                <a:latin typeface="Consolas"/>
                <a:ea typeface="Consolas"/>
                <a:cs typeface="Consolas"/>
                <a:sym typeface="Consolas"/>
              </a:rPr>
              <a:t>withBroadcastSet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currCntrds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 err="1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cntrds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 (c, p) =&gt; (c, p, </a:t>
            </a:r>
            <a:r>
              <a:rPr lang="en-US" sz="2000" dirty="0" smtClean="0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1L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 )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000" b="1" dirty="0" err="1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(0).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(x, y)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=&gt;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(x._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1,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x._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y._2, x._3 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y._3) )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 x 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Centroid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(x._1, x._2 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x._3) )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newCntrds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}.reduce { (x, y) </a:t>
            </a:r>
            <a:r>
              <a:rPr lang="en-US" sz="24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z="24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18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929063" y="2709864"/>
            <a:ext cx="4333875" cy="3467099"/>
            <a:chOff x="5395870" y="2709864"/>
            <a:chExt cx="4333875" cy="3467099"/>
          </a:xfrm>
        </p:grpSpPr>
        <p:sp>
          <p:nvSpPr>
            <p:cNvPr id="13" name="Oval 12"/>
            <p:cNvSpPr/>
            <p:nvPr/>
          </p:nvSpPr>
          <p:spPr>
            <a:xfrm>
              <a:off x="6262645" y="4443414"/>
              <a:ext cx="866775" cy="86677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32C36"/>
                  </a:solidFill>
                </a:rPr>
                <a:t>3</a:t>
              </a:r>
              <a:endParaRPr lang="en-US" sz="2400" dirty="0">
                <a:solidFill>
                  <a:srgbClr val="032C36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996195" y="4443414"/>
              <a:ext cx="866775" cy="86677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2454E"/>
                  </a:solidFill>
                </a:rPr>
                <a:t>+</a:t>
              </a:r>
              <a:endParaRPr lang="en-US" sz="2400" b="1" dirty="0">
                <a:solidFill>
                  <a:srgbClr val="C2454E"/>
                </a:solidFill>
              </a:endParaRPr>
            </a:p>
          </p:txBody>
        </p:sp>
        <p:cxnSp>
          <p:nvCxnSpPr>
            <p:cNvPr id="23" name="Straight Connector 22"/>
            <p:cNvCxnSpPr>
              <a:stCxn id="13" idx="7"/>
            </p:cNvCxnSpPr>
            <p:nvPr/>
          </p:nvCxnSpPr>
          <p:spPr>
            <a:xfrm flipV="1">
              <a:off x="7002484" y="4316479"/>
              <a:ext cx="253872" cy="253871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129420" y="5310188"/>
              <a:ext cx="866775" cy="86677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32C36"/>
                  </a:solidFill>
                </a:rPr>
                <a:t>5</a:t>
              </a:r>
              <a:endParaRPr lang="en-US" sz="2400" dirty="0">
                <a:solidFill>
                  <a:srgbClr val="032C36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862970" y="5310188"/>
              <a:ext cx="866775" cy="86677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32C36"/>
                  </a:solidFill>
                </a:rPr>
                <a:t>7</a:t>
              </a:r>
            </a:p>
          </p:txBody>
        </p:sp>
        <p:cxnSp>
          <p:nvCxnSpPr>
            <p:cNvPr id="37" name="Straight Connector 36"/>
            <p:cNvCxnSpPr>
              <a:stCxn id="34" idx="7"/>
            </p:cNvCxnSpPr>
            <p:nvPr/>
          </p:nvCxnSpPr>
          <p:spPr>
            <a:xfrm flipV="1">
              <a:off x="7869259" y="5183253"/>
              <a:ext cx="253872" cy="253871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35" idx="1"/>
            </p:cNvCxnSpPr>
            <p:nvPr/>
          </p:nvCxnSpPr>
          <p:spPr>
            <a:xfrm>
              <a:off x="8736034" y="5183253"/>
              <a:ext cx="253872" cy="253871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4" idx="1"/>
            </p:cNvCxnSpPr>
            <p:nvPr/>
          </p:nvCxnSpPr>
          <p:spPr>
            <a:xfrm flipH="1" flipV="1">
              <a:off x="7869259" y="4316479"/>
              <a:ext cx="253872" cy="253871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395870" y="3576638"/>
              <a:ext cx="866775" cy="86677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32C36"/>
                  </a:solidFill>
                </a:rPr>
                <a:t>1</a:t>
              </a:r>
              <a:endParaRPr lang="en-US" sz="2400" dirty="0">
                <a:solidFill>
                  <a:srgbClr val="032C36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129420" y="3576638"/>
              <a:ext cx="866775" cy="86677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2454E"/>
                  </a:solidFill>
                </a:rPr>
                <a:t>+</a:t>
              </a:r>
              <a:endParaRPr lang="en-US" sz="2400" b="1" dirty="0">
                <a:solidFill>
                  <a:srgbClr val="C2454E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262645" y="2709864"/>
              <a:ext cx="866775" cy="86677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2454E"/>
                  </a:solidFill>
                </a:rPr>
                <a:t>+</a:t>
              </a:r>
              <a:endParaRPr lang="en-US" sz="2400" b="1" dirty="0">
                <a:solidFill>
                  <a:srgbClr val="C2454E"/>
                </a:solidFill>
              </a:endParaRPr>
            </a:p>
          </p:txBody>
        </p:sp>
        <p:cxnSp>
          <p:nvCxnSpPr>
            <p:cNvPr id="49" name="Straight Connector 48"/>
            <p:cNvCxnSpPr>
              <a:stCxn id="46" idx="7"/>
              <a:endCxn id="48" idx="3"/>
            </p:cNvCxnSpPr>
            <p:nvPr/>
          </p:nvCxnSpPr>
          <p:spPr>
            <a:xfrm flipV="1">
              <a:off x="6135709" y="3449703"/>
              <a:ext cx="253872" cy="253871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5"/>
              <a:endCxn id="47" idx="1"/>
            </p:cNvCxnSpPr>
            <p:nvPr/>
          </p:nvCxnSpPr>
          <p:spPr>
            <a:xfrm>
              <a:off x="7002484" y="3449703"/>
              <a:ext cx="253872" cy="253871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Isosceles Triangle 53"/>
          <p:cNvSpPr/>
          <p:nvPr/>
        </p:nvSpPr>
        <p:spPr>
          <a:xfrm rot="10800000">
            <a:off x="5921931" y="2425162"/>
            <a:ext cx="348138" cy="182880"/>
          </a:xfrm>
          <a:prstGeom prst="triangle">
            <a:avLst/>
          </a:prstGeom>
          <a:solidFill>
            <a:srgbClr val="03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initialize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points: n observations, centroids: initial k centroids</a:t>
            </a:r>
          </a:p>
          <a:p>
            <a:pPr marL="0" lvl="0" indent="0">
              <a:buNone/>
            </a:pPr>
            <a:r>
              <a:rPr lang="en-US" sz="2000" dirty="0" err="1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cntrds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centroids.</a:t>
            </a:r>
            <a:r>
              <a:rPr lang="en-US" sz="2000" b="1" dirty="0" err="1" smtClean="0">
                <a:latin typeface="Consolas"/>
                <a:ea typeface="Consolas"/>
                <a:cs typeface="Consolas"/>
                <a:sym typeface="Consolas"/>
              </a:rPr>
              <a:t>iterate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smtClean="0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currCntrds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=&gt;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err="1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newCntrds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= points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findNearestCntrd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000" b="1" dirty="0" err="1" smtClean="0">
                <a:latin typeface="Consolas"/>
                <a:ea typeface="Consolas"/>
                <a:cs typeface="Consolas"/>
                <a:sym typeface="Consolas"/>
              </a:rPr>
              <a:t>withBroadcastSet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currCntrds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 err="1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cntrds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 (c, p) =&gt; (c, p, </a:t>
            </a:r>
            <a:r>
              <a:rPr lang="en-US" sz="2000" dirty="0" smtClean="0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1L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 )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000" b="1" dirty="0" err="1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(0).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 (x, y) =&gt;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  (x._1, x._2 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y._2, x._3 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y._3) )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 x 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Centroid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(x._1, x._2 </a:t>
            </a:r>
            <a:r>
              <a:rPr lang="en-US" sz="2000" dirty="0" smtClean="0">
                <a:solidFill>
                  <a:srgbClr val="C2454E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x._3) )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marL="0" lvl="0" indent="0"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newCntrds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2454E"/>
                </a:solidFill>
              </a:rPr>
              <a:t>Flink Introduction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C2454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2454E"/>
                </a:solidFill>
              </a:rPr>
              <a:t>Machine Learning with Flink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C2454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2454E"/>
                </a:solidFill>
              </a:rPr>
              <a:t>Graph Analysis with Flink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C2454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2454E"/>
                </a:solidFill>
              </a:rPr>
              <a:t>Relational Queries with Flink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C2454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57575"/>
                </a:solidFill>
              </a:rPr>
              <a:t>Research / Emma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Recently started effort</a:t>
            </a:r>
          </a:p>
          <a:p>
            <a:r>
              <a:rPr lang="en-US" dirty="0" smtClean="0"/>
              <a:t>Currently available algorithms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Clustering </a:t>
            </a:r>
          </a:p>
          <a:p>
            <a:pPr lvl="1"/>
            <a:r>
              <a:rPr lang="en-US" dirty="0" smtClean="0"/>
              <a:t>Recommendation (ALS)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566"/>
            <a:ext cx="10515600" cy="51307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2454E"/>
                </a:solidFill>
                <a:latin typeface="Consolas"/>
                <a:cs typeface="Consolas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featureExtractor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/>
                <a:cs typeface="Consolas"/>
              </a:rPr>
              <a:t>=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HashingFT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2454E"/>
                </a:solidFill>
                <a:latin typeface="Consolas"/>
                <a:cs typeface="Consolas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factorizer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/>
                <a:cs typeface="Consolas"/>
              </a:rPr>
              <a:t>=</a:t>
            </a:r>
            <a:r>
              <a:rPr lang="en-US" dirty="0">
                <a:latin typeface="Consolas"/>
                <a:cs typeface="Consolas"/>
              </a:rPr>
              <a:t> ALS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C2454E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pipeline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featureExtractor.chain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factorizer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clickstreamDS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env.readCsvFile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String, 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clickStreamData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parameters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.add(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HashingFT.NumFeatures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.add(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ALS.Iterations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.add(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ALS.NumFactors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.add(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ALS.Lambda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factorization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pipeline.fit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clickstreamDS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parameters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223658" y="365125"/>
            <a:ext cx="1592103" cy="4868606"/>
            <a:chOff x="10095070" y="774426"/>
            <a:chExt cx="1592103" cy="4868606"/>
          </a:xfrm>
        </p:grpSpPr>
        <p:sp>
          <p:nvSpPr>
            <p:cNvPr id="5" name="Rectangle 4"/>
            <p:cNvSpPr/>
            <p:nvPr/>
          </p:nvSpPr>
          <p:spPr>
            <a:xfrm>
              <a:off x="10095070" y="774426"/>
              <a:ext cx="1592103" cy="748793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Clickstream</a:t>
              </a:r>
              <a:endParaRPr lang="en-US" dirty="0">
                <a:latin typeface="Avenir Next Regular"/>
                <a:cs typeface="Avenir Next Regular"/>
              </a:endParaRPr>
            </a:p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095070" y="2147697"/>
              <a:ext cx="1592103" cy="748793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Feature</a:t>
              </a:r>
            </a:p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Extractor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95070" y="3520968"/>
              <a:ext cx="1592103" cy="748793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ALS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95070" y="4894239"/>
              <a:ext cx="1592103" cy="748793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Matrix</a:t>
              </a:r>
            </a:p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Factorization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10717053" y="1744018"/>
              <a:ext cx="348138" cy="182880"/>
            </a:xfrm>
            <a:prstGeom prst="triangle">
              <a:avLst/>
            </a:prstGeom>
            <a:solidFill>
              <a:srgbClr val="032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0717053" y="3117289"/>
              <a:ext cx="348138" cy="182880"/>
            </a:xfrm>
            <a:prstGeom prst="triangle">
              <a:avLst/>
            </a:prstGeom>
            <a:solidFill>
              <a:srgbClr val="032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10717053" y="4488569"/>
              <a:ext cx="348138" cy="182880"/>
            </a:xfrm>
            <a:prstGeom prst="triangle">
              <a:avLst/>
            </a:prstGeom>
            <a:solidFill>
              <a:srgbClr val="032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30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Analysis with Flink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Large-scale graph processing API</a:t>
            </a:r>
          </a:p>
          <a:p>
            <a:r>
              <a:rPr lang="en-US" dirty="0" smtClean="0"/>
              <a:t>On top of </a:t>
            </a:r>
            <a:r>
              <a:rPr lang="en-US" dirty="0" err="1" smtClean="0"/>
              <a:t>Flink’s</a:t>
            </a:r>
            <a:r>
              <a:rPr lang="en-US" dirty="0" smtClean="0"/>
              <a:t> Java API</a:t>
            </a:r>
          </a:p>
          <a:p>
            <a:r>
              <a:rPr lang="en-US" dirty="0" smtClean="0"/>
              <a:t>Official release in Flink 0.9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42925" y="2422606"/>
            <a:ext cx="6510875" cy="3754357"/>
            <a:chOff x="2960485" y="1692195"/>
            <a:chExt cx="6510875" cy="3754357"/>
          </a:xfrm>
          <a:solidFill>
            <a:schemeClr val="bg1">
              <a:lumMod val="85000"/>
            </a:schemeClr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8154778" y="2073195"/>
              <a:ext cx="1168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58492" y="3501110"/>
              <a:ext cx="2584449" cy="4076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Batch Optimizer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3201" y="2964265"/>
              <a:ext cx="2595031" cy="4331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94281" y="2964265"/>
              <a:ext cx="2777063" cy="4331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94282" y="3501110"/>
              <a:ext cx="2777062" cy="4076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Stream Builder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2911586" y="3013163"/>
              <a:ext cx="944465" cy="84666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 M/R</a:t>
              </a:r>
              <a:endParaRPr lang="en-US" sz="1600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0493" y="4527169"/>
              <a:ext cx="6510867" cy="41110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Distributed Runtime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60498" y="5041940"/>
              <a:ext cx="1159931" cy="40461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41080" y="5041940"/>
              <a:ext cx="1159931" cy="40461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4727" y="5041940"/>
              <a:ext cx="1159931" cy="40461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Yarn</a:t>
              </a:r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04348" y="5041940"/>
              <a:ext cx="1066806" cy="40461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Tez</a:t>
              </a:r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06621" y="5041940"/>
              <a:ext cx="1464731" cy="40461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5755541" y="2073196"/>
              <a:ext cx="1168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8683944" y="2073195"/>
              <a:ext cx="1168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7625613" y="2073195"/>
              <a:ext cx="1168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3572201" y="2073196"/>
              <a:ext cx="1168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Python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4118036" y="2073196"/>
              <a:ext cx="1168400" cy="406400"/>
            </a:xfrm>
            <a:prstGeom prst="rect">
              <a:avLst/>
            </a:prstGeom>
            <a:solidFill>
              <a:srgbClr val="C245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4663871" y="2073195"/>
              <a:ext cx="1168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5209706" y="2073195"/>
              <a:ext cx="1168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Flink</a:t>
              </a:r>
              <a:r>
                <a:rPr lang="en-US" dirty="0" smtClean="0">
                  <a:latin typeface="Avenir Next Regular"/>
                  <a:cs typeface="Avenir Next Regular"/>
                </a:rPr>
                <a:t> 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60485" y="4012398"/>
              <a:ext cx="6510867" cy="41110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Optimizer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-like or </a:t>
            </a:r>
            <a:r>
              <a:rPr lang="en-US" i="1" dirty="0" smtClean="0"/>
              <a:t>Bulk Synchronous Parallel </a:t>
            </a:r>
            <a:r>
              <a:rPr lang="en-US" dirty="0" smtClean="0"/>
              <a:t>(BSP) execution model</a:t>
            </a:r>
          </a:p>
          <a:p>
            <a:r>
              <a:rPr lang="en-US" i="1" dirty="0" smtClean="0"/>
              <a:t>Synchronization barrier </a:t>
            </a:r>
            <a:r>
              <a:rPr lang="en-US" dirty="0" smtClean="0"/>
              <a:t>after each </a:t>
            </a:r>
            <a:r>
              <a:rPr lang="en-US" dirty="0" err="1" smtClean="0"/>
              <a:t>superstep</a:t>
            </a:r>
            <a:endParaRPr lang="en-US" dirty="0" smtClean="0"/>
          </a:p>
          <a:p>
            <a:r>
              <a:rPr lang="en-US" dirty="0" smtClean="0"/>
              <a:t>At each </a:t>
            </a:r>
            <a:r>
              <a:rPr lang="en-US" dirty="0" err="1" smtClean="0"/>
              <a:t>superstep</a:t>
            </a:r>
            <a:endParaRPr lang="en-US" dirty="0"/>
          </a:p>
          <a:p>
            <a:pPr lvl="1"/>
            <a:r>
              <a:rPr lang="en-US" dirty="0" smtClean="0"/>
              <a:t>Receives messages from previous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1"/>
            <a:r>
              <a:rPr lang="en-US" dirty="0" smtClean="0"/>
              <a:t>Modifies its value</a:t>
            </a:r>
          </a:p>
          <a:p>
            <a:pPr lvl="1"/>
            <a:r>
              <a:rPr lang="en-US" dirty="0" smtClean="0"/>
              <a:t>Sends messages to vertices </a:t>
            </a:r>
          </a:p>
          <a:p>
            <a:pPr lvl="1"/>
            <a:endParaRPr lang="en-US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6964680" y="4272976"/>
            <a:ext cx="3955358" cy="1390551"/>
            <a:chOff x="1293018" y="3816764"/>
            <a:chExt cx="6036195" cy="2122093"/>
          </a:xfrm>
        </p:grpSpPr>
        <p:grpSp>
          <p:nvGrpSpPr>
            <p:cNvPr id="43" name="Group 42"/>
            <p:cNvGrpSpPr/>
            <p:nvPr/>
          </p:nvGrpSpPr>
          <p:grpSpPr>
            <a:xfrm>
              <a:off x="1293018" y="4138336"/>
              <a:ext cx="1515316" cy="1478949"/>
              <a:chOff x="1293018" y="3383376"/>
              <a:chExt cx="2214564" cy="21614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93018" y="3383376"/>
                <a:ext cx="866775" cy="866775"/>
              </a:xfrm>
              <a:prstGeom prst="ellipse">
                <a:avLst/>
              </a:prstGeom>
              <a:solidFill>
                <a:srgbClr val="C24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40807" y="4030696"/>
                <a:ext cx="866775" cy="866775"/>
              </a:xfrm>
              <a:prstGeom prst="ellipse">
                <a:avLst/>
              </a:prstGeom>
              <a:solidFill>
                <a:srgbClr val="C24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93018" y="4678016"/>
                <a:ext cx="866775" cy="866775"/>
              </a:xfrm>
              <a:prstGeom prst="ellipse">
                <a:avLst/>
              </a:prstGeom>
              <a:solidFill>
                <a:srgbClr val="C24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/>
              </a:p>
            </p:txBody>
          </p:sp>
          <p:cxnSp>
            <p:nvCxnSpPr>
              <p:cNvPr id="28" name="Straight Arrow Connector 27"/>
              <p:cNvCxnSpPr>
                <a:stCxn id="8" idx="3"/>
                <a:endCxn id="9" idx="6"/>
              </p:cNvCxnSpPr>
              <p:nvPr/>
            </p:nvCxnSpPr>
            <p:spPr>
              <a:xfrm flipH="1">
                <a:off x="2159793" y="4770535"/>
                <a:ext cx="607950" cy="340869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0"/>
                <a:endCxn id="5" idx="4"/>
              </p:cNvCxnSpPr>
              <p:nvPr/>
            </p:nvCxnSpPr>
            <p:spPr>
              <a:xfrm flipV="1">
                <a:off x="1726406" y="4250151"/>
                <a:ext cx="0" cy="427865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3137468" y="3816764"/>
              <a:ext cx="1" cy="2122093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3553458" y="4138336"/>
              <a:ext cx="1515316" cy="1478949"/>
              <a:chOff x="1293018" y="3383376"/>
              <a:chExt cx="2214564" cy="2161415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293018" y="3383376"/>
                <a:ext cx="866775" cy="866775"/>
              </a:xfrm>
              <a:prstGeom prst="ellipse">
                <a:avLst/>
              </a:prstGeom>
              <a:solidFill>
                <a:srgbClr val="C24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640807" y="4030696"/>
                <a:ext cx="866775" cy="866775"/>
              </a:xfrm>
              <a:prstGeom prst="ellipse">
                <a:avLst/>
              </a:prstGeom>
              <a:solidFill>
                <a:srgbClr val="C24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293018" y="4678016"/>
                <a:ext cx="866775" cy="866775"/>
              </a:xfrm>
              <a:prstGeom prst="ellipse">
                <a:avLst/>
              </a:prstGeom>
              <a:solidFill>
                <a:srgbClr val="C24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/>
              </a:p>
            </p:txBody>
          </p:sp>
          <p:cxnSp>
            <p:nvCxnSpPr>
              <p:cNvPr id="66" name="Straight Arrow Connector 65"/>
              <p:cNvCxnSpPr>
                <a:stCxn id="64" idx="3"/>
                <a:endCxn id="65" idx="6"/>
              </p:cNvCxnSpPr>
              <p:nvPr/>
            </p:nvCxnSpPr>
            <p:spPr>
              <a:xfrm flipH="1">
                <a:off x="2159793" y="4770535"/>
                <a:ext cx="607950" cy="340869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65" idx="0"/>
                <a:endCxn id="63" idx="4"/>
              </p:cNvCxnSpPr>
              <p:nvPr/>
            </p:nvCxnSpPr>
            <p:spPr>
              <a:xfrm flipV="1">
                <a:off x="1726406" y="4250151"/>
                <a:ext cx="0" cy="427865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H="1">
              <a:off x="5397908" y="3816764"/>
              <a:ext cx="1" cy="2122093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5813897" y="4138336"/>
              <a:ext cx="1515316" cy="1478949"/>
              <a:chOff x="1293018" y="3383376"/>
              <a:chExt cx="2214564" cy="2161415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1293018" y="3383376"/>
                <a:ext cx="866775" cy="866775"/>
              </a:xfrm>
              <a:prstGeom prst="ellipse">
                <a:avLst/>
              </a:prstGeom>
              <a:solidFill>
                <a:srgbClr val="C24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640807" y="4030696"/>
                <a:ext cx="866775" cy="866775"/>
              </a:xfrm>
              <a:prstGeom prst="ellipse">
                <a:avLst/>
              </a:prstGeom>
              <a:solidFill>
                <a:srgbClr val="C24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293018" y="4678016"/>
                <a:ext cx="866775" cy="866775"/>
              </a:xfrm>
              <a:prstGeom prst="ellipse">
                <a:avLst/>
              </a:prstGeom>
              <a:solidFill>
                <a:srgbClr val="C24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/>
              </a:p>
            </p:txBody>
          </p:sp>
          <p:cxnSp>
            <p:nvCxnSpPr>
              <p:cNvPr id="73" name="Straight Arrow Connector 72"/>
              <p:cNvCxnSpPr>
                <a:stCxn id="71" idx="3"/>
                <a:endCxn id="72" idx="6"/>
              </p:cNvCxnSpPr>
              <p:nvPr/>
            </p:nvCxnSpPr>
            <p:spPr>
              <a:xfrm flipH="1">
                <a:off x="2159793" y="4770535"/>
                <a:ext cx="607950" cy="340869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2" idx="0"/>
                <a:endCxn id="70" idx="4"/>
              </p:cNvCxnSpPr>
              <p:nvPr/>
            </p:nvCxnSpPr>
            <p:spPr>
              <a:xfrm flipV="1">
                <a:off x="1726406" y="4250151"/>
                <a:ext cx="0" cy="427865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Straight Arrow Connector 79"/>
          <p:cNvCxnSpPr/>
          <p:nvPr/>
        </p:nvCxnSpPr>
        <p:spPr>
          <a:xfrm flipV="1">
            <a:off x="6855691" y="5855368"/>
            <a:ext cx="4389008" cy="1"/>
          </a:xfrm>
          <a:prstGeom prst="straightConnector1">
            <a:avLst/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390725" y="3941168"/>
            <a:ext cx="1048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Superstep</a:t>
            </a:r>
            <a:r>
              <a:rPr lang="en-US" sz="1400" dirty="0" smtClean="0"/>
              <a:t> 1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965556" y="3965199"/>
            <a:ext cx="1048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Superstep</a:t>
            </a:r>
            <a:r>
              <a:rPr lang="en-US" sz="1400" dirty="0" smtClean="0"/>
              <a:t> 0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9927092" y="3941168"/>
            <a:ext cx="1048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Superstep</a:t>
            </a:r>
            <a:r>
              <a:rPr lang="en-US" sz="1400" dirty="0" smtClean="0"/>
              <a:t> 2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264567" y="5854181"/>
            <a:ext cx="130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Execution Time</a:t>
            </a:r>
            <a:endParaRPr lang="en-US" sz="1400" dirty="0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State Machine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039025" y="2419104"/>
            <a:ext cx="4113951" cy="2019793"/>
            <a:chOff x="3974258" y="2186626"/>
            <a:chExt cx="4113951" cy="2019793"/>
          </a:xfrm>
        </p:grpSpPr>
        <p:sp>
          <p:nvSpPr>
            <p:cNvPr id="5" name="Rounded Rectangle 4"/>
            <p:cNvSpPr/>
            <p:nvPr/>
          </p:nvSpPr>
          <p:spPr>
            <a:xfrm>
              <a:off x="3974258" y="2998671"/>
              <a:ext cx="1159931" cy="404612"/>
            </a:xfrm>
            <a:prstGeom prst="roundRect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Active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915578" y="2998671"/>
              <a:ext cx="1159931" cy="404612"/>
            </a:xfrm>
            <a:prstGeom prst="roundRect">
              <a:avLst/>
            </a:prstGeom>
            <a:solidFill>
              <a:srgbClr val="032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Inactive</a:t>
              </a:r>
              <a:endParaRPr lang="en-US" dirty="0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16200000" flipH="1" flipV="1">
              <a:off x="6018533" y="1945324"/>
              <a:ext cx="12700" cy="2941320"/>
            </a:xfrm>
            <a:prstGeom prst="curvedConnector3">
              <a:avLst>
                <a:gd name="adj1" fmla="val 2700000"/>
              </a:avLst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6200000">
              <a:off x="6018533" y="1512136"/>
              <a:ext cx="12700" cy="2941320"/>
            </a:xfrm>
            <a:prstGeom prst="curvedConnector3">
              <a:avLst>
                <a:gd name="adj1" fmla="val 2700000"/>
              </a:avLst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5" idx="1"/>
            </p:cNvCxnSpPr>
            <p:nvPr/>
          </p:nvCxnSpPr>
          <p:spPr>
            <a:xfrm rot="10800000">
              <a:off x="3974258" y="3200977"/>
              <a:ext cx="12700" cy="12700"/>
            </a:xfrm>
            <a:prstGeom prst="curvedConnector4">
              <a:avLst>
                <a:gd name="adj1" fmla="val 4980000"/>
                <a:gd name="adj2" fmla="val 1467039"/>
              </a:avLst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0800000" flipH="1">
              <a:off x="8075509" y="3188277"/>
              <a:ext cx="12700" cy="12700"/>
            </a:xfrm>
            <a:prstGeom prst="curvedConnector4">
              <a:avLst>
                <a:gd name="adj1" fmla="val 4980000"/>
                <a:gd name="adj2" fmla="val 1467039"/>
              </a:avLst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83521" y="2186626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Vote to halt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65681" y="3837087"/>
              <a:ext cx="1860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Message received</a:t>
              </a:r>
              <a:endParaRPr lang="en-US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Maximum Value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39952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3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2525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6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5098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2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7671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1</a:t>
            </a:r>
            <a:endParaRPr lang="en-US" dirty="0">
              <a:solidFill>
                <a:srgbClr val="032C36"/>
              </a:solidFill>
            </a:endParaRPr>
          </a:p>
        </p:txBody>
      </p:sp>
      <p:cxnSp>
        <p:nvCxnSpPr>
          <p:cNvPr id="90" name="Straight Arrow Connector 89"/>
          <p:cNvCxnSpPr>
            <a:stCxn id="84" idx="6"/>
            <a:endCxn id="86" idx="2"/>
          </p:cNvCxnSpPr>
          <p:nvPr/>
        </p:nvCxnSpPr>
        <p:spPr>
          <a:xfrm>
            <a:off x="4424860" y="1803413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7" idx="2"/>
            <a:endCxn id="86" idx="6"/>
          </p:cNvCxnSpPr>
          <p:nvPr/>
        </p:nvCxnSpPr>
        <p:spPr>
          <a:xfrm flipH="1">
            <a:off x="5682160" y="1803413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7" idx="6"/>
            <a:endCxn id="88" idx="2"/>
          </p:cNvCxnSpPr>
          <p:nvPr/>
        </p:nvCxnSpPr>
        <p:spPr>
          <a:xfrm>
            <a:off x="6939460" y="1803413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6" idx="7"/>
            <a:endCxn id="88" idx="1"/>
          </p:cNvCxnSpPr>
          <p:nvPr/>
        </p:nvCxnSpPr>
        <p:spPr>
          <a:xfrm rot="5400000" flipH="1" flipV="1">
            <a:off x="6724650" y="546113"/>
            <a:ext cx="12700" cy="2210812"/>
          </a:xfrm>
          <a:prstGeom prst="curvedConnector3">
            <a:avLst>
              <a:gd name="adj1" fmla="val 2295402"/>
            </a:avLst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621669" y="5707559"/>
            <a:ext cx="494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2454E"/>
                </a:solidFill>
              </a:rPr>
              <a:t>Red</a:t>
            </a:r>
            <a:r>
              <a:rPr lang="en-US" dirty="0" smtClean="0"/>
              <a:t> lines are messages, </a:t>
            </a:r>
            <a:r>
              <a:rPr lang="en-US" dirty="0" smtClean="0">
                <a:solidFill>
                  <a:srgbClr val="757575"/>
                </a:solidFill>
              </a:rPr>
              <a:t>grey</a:t>
            </a:r>
            <a:r>
              <a:rPr lang="en-US" dirty="0" smtClean="0">
                <a:solidFill>
                  <a:srgbClr val="44B5B1"/>
                </a:solidFill>
              </a:rPr>
              <a:t> </a:t>
            </a:r>
            <a:r>
              <a:rPr lang="en-US" dirty="0" smtClean="0"/>
              <a:t>vertices voted to halt.</a:t>
            </a:r>
            <a:endParaRPr lang="en-US" dirty="0"/>
          </a:p>
        </p:txBody>
      </p:sp>
      <p:sp>
        <p:nvSpPr>
          <p:cNvPr id="156" name="Slide Number Placeholder 1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Maximum Value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39952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3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2525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6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5098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2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7671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1</a:t>
            </a:r>
            <a:endParaRPr lang="en-US" dirty="0">
              <a:solidFill>
                <a:srgbClr val="032C36"/>
              </a:solidFill>
            </a:endParaRPr>
          </a:p>
        </p:txBody>
      </p:sp>
      <p:cxnSp>
        <p:nvCxnSpPr>
          <p:cNvPr id="90" name="Straight Arrow Connector 89"/>
          <p:cNvCxnSpPr>
            <a:stCxn id="84" idx="6"/>
            <a:endCxn id="86" idx="2"/>
          </p:cNvCxnSpPr>
          <p:nvPr/>
        </p:nvCxnSpPr>
        <p:spPr>
          <a:xfrm>
            <a:off x="4424860" y="1803413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7" idx="2"/>
            <a:endCxn id="86" idx="6"/>
          </p:cNvCxnSpPr>
          <p:nvPr/>
        </p:nvCxnSpPr>
        <p:spPr>
          <a:xfrm flipH="1">
            <a:off x="5682160" y="1803413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7" idx="6"/>
            <a:endCxn id="88" idx="2"/>
          </p:cNvCxnSpPr>
          <p:nvPr/>
        </p:nvCxnSpPr>
        <p:spPr>
          <a:xfrm>
            <a:off x="6939460" y="1803413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6" idx="7"/>
            <a:endCxn id="88" idx="1"/>
          </p:cNvCxnSpPr>
          <p:nvPr/>
        </p:nvCxnSpPr>
        <p:spPr>
          <a:xfrm rot="5400000" flipH="1" flipV="1">
            <a:off x="6724650" y="546113"/>
            <a:ext cx="12700" cy="2210812"/>
          </a:xfrm>
          <a:prstGeom prst="curvedConnector3">
            <a:avLst>
              <a:gd name="adj1" fmla="val 2295402"/>
            </a:avLst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995240" y="2672894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3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252540" y="2672894"/>
            <a:ext cx="429620" cy="429620"/>
          </a:xfrm>
          <a:prstGeom prst="ellipse">
            <a:avLst/>
          </a:prstGeom>
          <a:solidFill>
            <a:srgbClr val="757575"/>
          </a:solidFill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509840" y="2672894"/>
            <a:ext cx="429620" cy="429620"/>
          </a:xfrm>
          <a:prstGeom prst="ellipse">
            <a:avLst/>
          </a:prstGeom>
          <a:solidFill>
            <a:srgbClr val="757575"/>
          </a:solidFill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767140" y="2672894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6</a:t>
            </a:r>
            <a:endParaRPr lang="en-US" dirty="0">
              <a:solidFill>
                <a:srgbClr val="032C36"/>
              </a:solidFill>
            </a:endParaRPr>
          </a:p>
        </p:txBody>
      </p:sp>
      <p:cxnSp>
        <p:nvCxnSpPr>
          <p:cNvPr id="112" name="Straight Arrow Connector 111"/>
          <p:cNvCxnSpPr>
            <a:stCxn id="108" idx="6"/>
            <a:endCxn id="109" idx="2"/>
          </p:cNvCxnSpPr>
          <p:nvPr/>
        </p:nvCxnSpPr>
        <p:spPr>
          <a:xfrm>
            <a:off x="4424860" y="2887704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0" idx="2"/>
            <a:endCxn id="109" idx="6"/>
          </p:cNvCxnSpPr>
          <p:nvPr/>
        </p:nvCxnSpPr>
        <p:spPr>
          <a:xfrm flipH="1">
            <a:off x="5682160" y="2887704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6"/>
            <a:endCxn id="111" idx="2"/>
          </p:cNvCxnSpPr>
          <p:nvPr/>
        </p:nvCxnSpPr>
        <p:spPr>
          <a:xfrm>
            <a:off x="6939460" y="2887704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109" idx="7"/>
            <a:endCxn id="111" idx="1"/>
          </p:cNvCxnSpPr>
          <p:nvPr/>
        </p:nvCxnSpPr>
        <p:spPr>
          <a:xfrm rot="5400000" flipH="1" flipV="1">
            <a:off x="6724650" y="1630404"/>
            <a:ext cx="12700" cy="2210812"/>
          </a:xfrm>
          <a:prstGeom prst="curvedConnector3">
            <a:avLst>
              <a:gd name="adj1" fmla="val 2295402"/>
            </a:avLst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4"/>
            <a:endCxn id="109" idx="0"/>
          </p:cNvCxnSpPr>
          <p:nvPr/>
        </p:nvCxnSpPr>
        <p:spPr>
          <a:xfrm>
            <a:off x="4210050" y="2018223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4"/>
            <a:endCxn id="108" idx="0"/>
          </p:cNvCxnSpPr>
          <p:nvPr/>
        </p:nvCxnSpPr>
        <p:spPr>
          <a:xfrm flipH="1">
            <a:off x="4210050" y="2018223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7" idx="4"/>
            <a:endCxn id="109" idx="0"/>
          </p:cNvCxnSpPr>
          <p:nvPr/>
        </p:nvCxnSpPr>
        <p:spPr>
          <a:xfrm flipH="1">
            <a:off x="5467350" y="2018223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86" idx="4"/>
            <a:endCxn id="111" idx="0"/>
          </p:cNvCxnSpPr>
          <p:nvPr/>
        </p:nvCxnSpPr>
        <p:spPr>
          <a:xfrm>
            <a:off x="5467350" y="2018223"/>
            <a:ext cx="25146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87" idx="4"/>
            <a:endCxn id="111" idx="0"/>
          </p:cNvCxnSpPr>
          <p:nvPr/>
        </p:nvCxnSpPr>
        <p:spPr>
          <a:xfrm>
            <a:off x="6724650" y="2018223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88" idx="4"/>
            <a:endCxn id="110" idx="0"/>
          </p:cNvCxnSpPr>
          <p:nvPr/>
        </p:nvCxnSpPr>
        <p:spPr>
          <a:xfrm flipH="1">
            <a:off x="6724650" y="2018223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621669" y="5707559"/>
            <a:ext cx="494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2454E"/>
                </a:solidFill>
              </a:rPr>
              <a:t>Red</a:t>
            </a:r>
            <a:r>
              <a:rPr lang="en-US" dirty="0" smtClean="0"/>
              <a:t> lines are messages, </a:t>
            </a:r>
            <a:r>
              <a:rPr lang="en-US" dirty="0" smtClean="0">
                <a:solidFill>
                  <a:srgbClr val="757575"/>
                </a:solidFill>
              </a:rPr>
              <a:t>grey</a:t>
            </a:r>
            <a:r>
              <a:rPr lang="en-US" dirty="0" smtClean="0">
                <a:solidFill>
                  <a:srgbClr val="44B5B1"/>
                </a:solidFill>
              </a:rPr>
              <a:t> </a:t>
            </a:r>
            <a:r>
              <a:rPr lang="en-US" dirty="0" smtClean="0"/>
              <a:t>vertices voted to halt.</a:t>
            </a:r>
            <a:endParaRPr lang="en-US" dirty="0"/>
          </a:p>
        </p:txBody>
      </p:sp>
      <p:sp>
        <p:nvSpPr>
          <p:cNvPr id="156" name="Slide Number Placeholder 1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Maximum Value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39952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3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2525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6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5098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2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767140" y="1588603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1</a:t>
            </a:r>
            <a:endParaRPr lang="en-US" dirty="0">
              <a:solidFill>
                <a:srgbClr val="032C36"/>
              </a:solidFill>
            </a:endParaRPr>
          </a:p>
        </p:txBody>
      </p:sp>
      <p:cxnSp>
        <p:nvCxnSpPr>
          <p:cNvPr id="90" name="Straight Arrow Connector 89"/>
          <p:cNvCxnSpPr>
            <a:stCxn id="84" idx="6"/>
            <a:endCxn id="86" idx="2"/>
          </p:cNvCxnSpPr>
          <p:nvPr/>
        </p:nvCxnSpPr>
        <p:spPr>
          <a:xfrm>
            <a:off x="4424860" y="1803413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7" idx="2"/>
            <a:endCxn id="86" idx="6"/>
          </p:cNvCxnSpPr>
          <p:nvPr/>
        </p:nvCxnSpPr>
        <p:spPr>
          <a:xfrm flipH="1">
            <a:off x="5682160" y="1803413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7" idx="6"/>
            <a:endCxn id="88" idx="2"/>
          </p:cNvCxnSpPr>
          <p:nvPr/>
        </p:nvCxnSpPr>
        <p:spPr>
          <a:xfrm>
            <a:off x="6939460" y="1803413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6" idx="7"/>
            <a:endCxn id="88" idx="1"/>
          </p:cNvCxnSpPr>
          <p:nvPr/>
        </p:nvCxnSpPr>
        <p:spPr>
          <a:xfrm rot="5400000" flipH="1" flipV="1">
            <a:off x="6724650" y="546113"/>
            <a:ext cx="12700" cy="2210812"/>
          </a:xfrm>
          <a:prstGeom prst="curvedConnector3">
            <a:avLst>
              <a:gd name="adj1" fmla="val 2295402"/>
            </a:avLst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995240" y="2672894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32C36"/>
                </a:solidFill>
              </a:rPr>
              <a:t>6</a:t>
            </a:r>
          </a:p>
        </p:txBody>
      </p:sp>
      <p:sp>
        <p:nvSpPr>
          <p:cNvPr id="109" name="Oval 108"/>
          <p:cNvSpPr/>
          <p:nvPr/>
        </p:nvSpPr>
        <p:spPr>
          <a:xfrm>
            <a:off x="5252540" y="2672894"/>
            <a:ext cx="429620" cy="429620"/>
          </a:xfrm>
          <a:prstGeom prst="ellipse">
            <a:avLst/>
          </a:prstGeom>
          <a:solidFill>
            <a:srgbClr val="757575"/>
          </a:solidFill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509840" y="2672894"/>
            <a:ext cx="429620" cy="429620"/>
          </a:xfrm>
          <a:prstGeom prst="ellipse">
            <a:avLst/>
          </a:prstGeom>
          <a:solidFill>
            <a:srgbClr val="757575"/>
          </a:solidFill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767140" y="2672894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6</a:t>
            </a:r>
            <a:endParaRPr lang="en-US" dirty="0">
              <a:solidFill>
                <a:srgbClr val="032C36"/>
              </a:solidFill>
            </a:endParaRPr>
          </a:p>
        </p:txBody>
      </p:sp>
      <p:cxnSp>
        <p:nvCxnSpPr>
          <p:cNvPr id="112" name="Straight Arrow Connector 111"/>
          <p:cNvCxnSpPr>
            <a:stCxn id="108" idx="6"/>
            <a:endCxn id="109" idx="2"/>
          </p:cNvCxnSpPr>
          <p:nvPr/>
        </p:nvCxnSpPr>
        <p:spPr>
          <a:xfrm>
            <a:off x="4424860" y="2887704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0" idx="2"/>
            <a:endCxn id="109" idx="6"/>
          </p:cNvCxnSpPr>
          <p:nvPr/>
        </p:nvCxnSpPr>
        <p:spPr>
          <a:xfrm flipH="1">
            <a:off x="5682160" y="2887704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6"/>
            <a:endCxn id="111" idx="2"/>
          </p:cNvCxnSpPr>
          <p:nvPr/>
        </p:nvCxnSpPr>
        <p:spPr>
          <a:xfrm>
            <a:off x="6939460" y="2887704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109" idx="7"/>
            <a:endCxn id="111" idx="1"/>
          </p:cNvCxnSpPr>
          <p:nvPr/>
        </p:nvCxnSpPr>
        <p:spPr>
          <a:xfrm rot="5400000" flipH="1" flipV="1">
            <a:off x="6724650" y="1630404"/>
            <a:ext cx="12700" cy="2210812"/>
          </a:xfrm>
          <a:prstGeom prst="curvedConnector3">
            <a:avLst>
              <a:gd name="adj1" fmla="val 2295402"/>
            </a:avLst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995240" y="3757185"/>
            <a:ext cx="429620" cy="429620"/>
          </a:xfrm>
          <a:prstGeom prst="ellipse">
            <a:avLst/>
          </a:prstGeom>
          <a:solidFill>
            <a:srgbClr val="757575"/>
          </a:solidFill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5252540" y="3757185"/>
            <a:ext cx="429620" cy="429620"/>
          </a:xfrm>
          <a:prstGeom prst="ellipse">
            <a:avLst/>
          </a:prstGeom>
          <a:solidFill>
            <a:srgbClr val="757575"/>
          </a:solidFill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509840" y="3757185"/>
            <a:ext cx="429620" cy="429620"/>
          </a:xfrm>
          <a:prstGeom prst="ellipse">
            <a:avLst/>
          </a:prstGeom>
          <a:noFill/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2C36"/>
                </a:solidFill>
              </a:rPr>
              <a:t>6</a:t>
            </a:r>
            <a:endParaRPr lang="en-US" dirty="0">
              <a:solidFill>
                <a:srgbClr val="032C36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7767140" y="3757185"/>
            <a:ext cx="429620" cy="429620"/>
          </a:xfrm>
          <a:prstGeom prst="ellipse">
            <a:avLst/>
          </a:prstGeom>
          <a:solidFill>
            <a:srgbClr val="757575"/>
          </a:solidFill>
          <a:ln>
            <a:solidFill>
              <a:srgbClr val="032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0" name="Straight Arrow Connector 119"/>
          <p:cNvCxnSpPr>
            <a:stCxn id="116" idx="6"/>
            <a:endCxn id="117" idx="2"/>
          </p:cNvCxnSpPr>
          <p:nvPr/>
        </p:nvCxnSpPr>
        <p:spPr>
          <a:xfrm>
            <a:off x="4424860" y="3971995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8" idx="2"/>
            <a:endCxn id="117" idx="6"/>
          </p:cNvCxnSpPr>
          <p:nvPr/>
        </p:nvCxnSpPr>
        <p:spPr>
          <a:xfrm flipH="1">
            <a:off x="5682160" y="3971995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8" idx="6"/>
            <a:endCxn id="119" idx="2"/>
          </p:cNvCxnSpPr>
          <p:nvPr/>
        </p:nvCxnSpPr>
        <p:spPr>
          <a:xfrm>
            <a:off x="6939460" y="3971995"/>
            <a:ext cx="827680" cy="0"/>
          </a:xfrm>
          <a:prstGeom prst="straightConnector1">
            <a:avLst/>
          </a:prstGeom>
          <a:ln>
            <a:solidFill>
              <a:srgbClr val="032C36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117" idx="7"/>
            <a:endCxn id="119" idx="1"/>
          </p:cNvCxnSpPr>
          <p:nvPr/>
        </p:nvCxnSpPr>
        <p:spPr>
          <a:xfrm rot="5400000" flipH="1" flipV="1">
            <a:off x="6724650" y="2714695"/>
            <a:ext cx="12700" cy="2210812"/>
          </a:xfrm>
          <a:prstGeom prst="curvedConnector3">
            <a:avLst>
              <a:gd name="adj1" fmla="val 2295402"/>
            </a:avLst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4"/>
            <a:endCxn id="109" idx="0"/>
          </p:cNvCxnSpPr>
          <p:nvPr/>
        </p:nvCxnSpPr>
        <p:spPr>
          <a:xfrm>
            <a:off x="4210050" y="2018223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4"/>
            <a:endCxn id="108" idx="0"/>
          </p:cNvCxnSpPr>
          <p:nvPr/>
        </p:nvCxnSpPr>
        <p:spPr>
          <a:xfrm flipH="1">
            <a:off x="4210050" y="2018223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7" idx="4"/>
            <a:endCxn id="109" idx="0"/>
          </p:cNvCxnSpPr>
          <p:nvPr/>
        </p:nvCxnSpPr>
        <p:spPr>
          <a:xfrm flipH="1">
            <a:off x="5467350" y="2018223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86" idx="4"/>
            <a:endCxn id="111" idx="0"/>
          </p:cNvCxnSpPr>
          <p:nvPr/>
        </p:nvCxnSpPr>
        <p:spPr>
          <a:xfrm>
            <a:off x="5467350" y="2018223"/>
            <a:ext cx="25146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87" idx="4"/>
            <a:endCxn id="111" idx="0"/>
          </p:cNvCxnSpPr>
          <p:nvPr/>
        </p:nvCxnSpPr>
        <p:spPr>
          <a:xfrm>
            <a:off x="6724650" y="2018223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88" idx="4"/>
            <a:endCxn id="110" idx="0"/>
          </p:cNvCxnSpPr>
          <p:nvPr/>
        </p:nvCxnSpPr>
        <p:spPr>
          <a:xfrm flipH="1">
            <a:off x="6724650" y="2018223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08" idx="4"/>
            <a:endCxn id="117" idx="0"/>
          </p:cNvCxnSpPr>
          <p:nvPr/>
        </p:nvCxnSpPr>
        <p:spPr>
          <a:xfrm>
            <a:off x="4210050" y="3102514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1" idx="4"/>
            <a:endCxn id="118" idx="0"/>
          </p:cNvCxnSpPr>
          <p:nvPr/>
        </p:nvCxnSpPr>
        <p:spPr>
          <a:xfrm flipH="1">
            <a:off x="6724650" y="3102514"/>
            <a:ext cx="1257300" cy="654671"/>
          </a:xfrm>
          <a:prstGeom prst="straightConnector1">
            <a:avLst/>
          </a:prstGeom>
          <a:ln>
            <a:solidFill>
              <a:srgbClr val="C245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621669" y="5707559"/>
            <a:ext cx="494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2454E"/>
                </a:solidFill>
              </a:rPr>
              <a:t>Red</a:t>
            </a:r>
            <a:r>
              <a:rPr lang="en-US" dirty="0" smtClean="0"/>
              <a:t> lines are messages, </a:t>
            </a:r>
            <a:r>
              <a:rPr lang="en-US" dirty="0" smtClean="0">
                <a:solidFill>
                  <a:srgbClr val="757575"/>
                </a:solidFill>
              </a:rPr>
              <a:t>grey</a:t>
            </a:r>
            <a:r>
              <a:rPr lang="en-US" dirty="0" smtClean="0">
                <a:solidFill>
                  <a:srgbClr val="44B5B1"/>
                </a:solidFill>
              </a:rPr>
              <a:t> </a:t>
            </a:r>
            <a:r>
              <a:rPr lang="en-US" dirty="0" smtClean="0"/>
              <a:t>vertices voted to halt.</a:t>
            </a:r>
            <a:endParaRPr lang="en-US" dirty="0"/>
          </a:p>
        </p:txBody>
      </p:sp>
      <p:sp>
        <p:nvSpPr>
          <p:cNvPr id="156" name="Slide Number Placeholder 1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Maximum Value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3995240" y="1588603"/>
            <a:ext cx="4201520" cy="3680794"/>
            <a:chOff x="2168800" y="1884739"/>
            <a:chExt cx="4201520" cy="3680794"/>
          </a:xfrm>
        </p:grpSpPr>
        <p:sp>
          <p:nvSpPr>
            <p:cNvPr id="84" name="Oval 83"/>
            <p:cNvSpPr/>
            <p:nvPr/>
          </p:nvSpPr>
          <p:spPr>
            <a:xfrm>
              <a:off x="2168800" y="1884739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3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426100" y="1884739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6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683400" y="1884739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2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5940700" y="1884739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1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84" idx="6"/>
              <a:endCxn id="86" idx="2"/>
            </p:cNvCxnSpPr>
            <p:nvPr/>
          </p:nvCxnSpPr>
          <p:spPr>
            <a:xfrm>
              <a:off x="2598420" y="2099549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7" idx="2"/>
              <a:endCxn id="86" idx="6"/>
            </p:cNvCxnSpPr>
            <p:nvPr/>
          </p:nvCxnSpPr>
          <p:spPr>
            <a:xfrm flipH="1">
              <a:off x="3855720" y="2099549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6"/>
              <a:endCxn id="88" idx="2"/>
            </p:cNvCxnSpPr>
            <p:nvPr/>
          </p:nvCxnSpPr>
          <p:spPr>
            <a:xfrm>
              <a:off x="5113020" y="2099549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>
              <a:stCxn id="86" idx="7"/>
              <a:endCxn id="88" idx="1"/>
            </p:cNvCxnSpPr>
            <p:nvPr/>
          </p:nvCxnSpPr>
          <p:spPr>
            <a:xfrm rot="5400000" flipH="1" flipV="1">
              <a:off x="4898210" y="842249"/>
              <a:ext cx="12700" cy="2210812"/>
            </a:xfrm>
            <a:prstGeom prst="curvedConnector3">
              <a:avLst>
                <a:gd name="adj1" fmla="val 2295402"/>
              </a:avLst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2168800" y="2969030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32C36"/>
                  </a:solidFill>
                </a:rPr>
                <a:t>6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3426100" y="2969030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683400" y="2969030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5940700" y="2969030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6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cxnSp>
          <p:nvCxnSpPr>
            <p:cNvPr id="112" name="Straight Arrow Connector 111"/>
            <p:cNvCxnSpPr>
              <a:stCxn id="108" idx="6"/>
              <a:endCxn id="109" idx="2"/>
            </p:cNvCxnSpPr>
            <p:nvPr/>
          </p:nvCxnSpPr>
          <p:spPr>
            <a:xfrm>
              <a:off x="2598420" y="3183840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10" idx="2"/>
              <a:endCxn id="109" idx="6"/>
            </p:cNvCxnSpPr>
            <p:nvPr/>
          </p:nvCxnSpPr>
          <p:spPr>
            <a:xfrm flipH="1">
              <a:off x="3855720" y="3183840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0" idx="6"/>
              <a:endCxn id="111" idx="2"/>
            </p:cNvCxnSpPr>
            <p:nvPr/>
          </p:nvCxnSpPr>
          <p:spPr>
            <a:xfrm>
              <a:off x="5113020" y="3183840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urved Connector 114"/>
            <p:cNvCxnSpPr>
              <a:stCxn id="109" idx="7"/>
              <a:endCxn id="111" idx="1"/>
            </p:cNvCxnSpPr>
            <p:nvPr/>
          </p:nvCxnSpPr>
          <p:spPr>
            <a:xfrm rot="5400000" flipH="1" flipV="1">
              <a:off x="4898210" y="1926540"/>
              <a:ext cx="12700" cy="2210812"/>
            </a:xfrm>
            <a:prstGeom prst="curvedConnector3">
              <a:avLst>
                <a:gd name="adj1" fmla="val 2295402"/>
              </a:avLst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168800" y="4053321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3426100" y="4053321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4683400" y="4053321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6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5940700" y="4053321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0" name="Straight Arrow Connector 119"/>
            <p:cNvCxnSpPr>
              <a:stCxn id="116" idx="6"/>
              <a:endCxn id="117" idx="2"/>
            </p:cNvCxnSpPr>
            <p:nvPr/>
          </p:nvCxnSpPr>
          <p:spPr>
            <a:xfrm>
              <a:off x="2598420" y="4268131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8" idx="2"/>
              <a:endCxn id="117" idx="6"/>
            </p:cNvCxnSpPr>
            <p:nvPr/>
          </p:nvCxnSpPr>
          <p:spPr>
            <a:xfrm flipH="1">
              <a:off x="3855720" y="4268131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8" idx="6"/>
              <a:endCxn id="119" idx="2"/>
            </p:cNvCxnSpPr>
            <p:nvPr/>
          </p:nvCxnSpPr>
          <p:spPr>
            <a:xfrm>
              <a:off x="5113020" y="4268131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urved Connector 122"/>
            <p:cNvCxnSpPr>
              <a:stCxn id="117" idx="7"/>
              <a:endCxn id="119" idx="1"/>
            </p:cNvCxnSpPr>
            <p:nvPr/>
          </p:nvCxnSpPr>
          <p:spPr>
            <a:xfrm rot="5400000" flipH="1" flipV="1">
              <a:off x="4898210" y="3010831"/>
              <a:ext cx="12700" cy="2210812"/>
            </a:xfrm>
            <a:prstGeom prst="curvedConnector3">
              <a:avLst>
                <a:gd name="adj1" fmla="val 2295402"/>
              </a:avLst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2168800" y="5135913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3426100" y="5135913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4683400" y="5135913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5940700" y="5135913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8" name="Straight Arrow Connector 127"/>
            <p:cNvCxnSpPr>
              <a:stCxn id="124" idx="6"/>
              <a:endCxn id="125" idx="2"/>
            </p:cNvCxnSpPr>
            <p:nvPr/>
          </p:nvCxnSpPr>
          <p:spPr>
            <a:xfrm>
              <a:off x="2598420" y="5350723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6" idx="2"/>
              <a:endCxn id="125" idx="6"/>
            </p:cNvCxnSpPr>
            <p:nvPr/>
          </p:nvCxnSpPr>
          <p:spPr>
            <a:xfrm flipH="1">
              <a:off x="3855720" y="5350723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6" idx="6"/>
              <a:endCxn id="127" idx="2"/>
            </p:cNvCxnSpPr>
            <p:nvPr/>
          </p:nvCxnSpPr>
          <p:spPr>
            <a:xfrm>
              <a:off x="5113020" y="5350723"/>
              <a:ext cx="827680" cy="0"/>
            </a:xfrm>
            <a:prstGeom prst="straightConnector1">
              <a:avLst/>
            </a:prstGeom>
            <a:ln>
              <a:solidFill>
                <a:srgbClr val="032C36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urved Connector 130"/>
            <p:cNvCxnSpPr>
              <a:stCxn id="125" idx="7"/>
              <a:endCxn id="127" idx="1"/>
            </p:cNvCxnSpPr>
            <p:nvPr/>
          </p:nvCxnSpPr>
          <p:spPr>
            <a:xfrm rot="5400000" flipH="1" flipV="1">
              <a:off x="4898210" y="4093423"/>
              <a:ext cx="12700" cy="2210812"/>
            </a:xfrm>
            <a:prstGeom prst="curvedConnector3">
              <a:avLst>
                <a:gd name="adj1" fmla="val 2295402"/>
              </a:avLst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84" idx="4"/>
              <a:endCxn id="109" idx="0"/>
            </p:cNvCxnSpPr>
            <p:nvPr/>
          </p:nvCxnSpPr>
          <p:spPr>
            <a:xfrm>
              <a:off x="2383610" y="2314359"/>
              <a:ext cx="1257300" cy="654671"/>
            </a:xfrm>
            <a:prstGeom prst="straightConnector1">
              <a:avLst/>
            </a:prstGeom>
            <a:ln>
              <a:solidFill>
                <a:srgbClr val="C245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86" idx="4"/>
              <a:endCxn id="108" idx="0"/>
            </p:cNvCxnSpPr>
            <p:nvPr/>
          </p:nvCxnSpPr>
          <p:spPr>
            <a:xfrm flipH="1">
              <a:off x="2383610" y="2314359"/>
              <a:ext cx="1257300" cy="654671"/>
            </a:xfrm>
            <a:prstGeom prst="straightConnector1">
              <a:avLst/>
            </a:prstGeom>
            <a:ln>
              <a:solidFill>
                <a:srgbClr val="C245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87" idx="4"/>
              <a:endCxn id="109" idx="0"/>
            </p:cNvCxnSpPr>
            <p:nvPr/>
          </p:nvCxnSpPr>
          <p:spPr>
            <a:xfrm flipH="1">
              <a:off x="3640910" y="2314359"/>
              <a:ext cx="1257300" cy="654671"/>
            </a:xfrm>
            <a:prstGeom prst="straightConnector1">
              <a:avLst/>
            </a:prstGeom>
            <a:ln>
              <a:solidFill>
                <a:srgbClr val="C245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86" idx="4"/>
              <a:endCxn id="111" idx="0"/>
            </p:cNvCxnSpPr>
            <p:nvPr/>
          </p:nvCxnSpPr>
          <p:spPr>
            <a:xfrm>
              <a:off x="3640910" y="2314359"/>
              <a:ext cx="2514600" cy="654671"/>
            </a:xfrm>
            <a:prstGeom prst="straightConnector1">
              <a:avLst/>
            </a:prstGeom>
            <a:ln>
              <a:solidFill>
                <a:srgbClr val="C245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87" idx="4"/>
              <a:endCxn id="111" idx="0"/>
            </p:cNvCxnSpPr>
            <p:nvPr/>
          </p:nvCxnSpPr>
          <p:spPr>
            <a:xfrm>
              <a:off x="4898210" y="2314359"/>
              <a:ext cx="1257300" cy="654671"/>
            </a:xfrm>
            <a:prstGeom prst="straightConnector1">
              <a:avLst/>
            </a:prstGeom>
            <a:ln>
              <a:solidFill>
                <a:srgbClr val="C245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88" idx="4"/>
              <a:endCxn id="110" idx="0"/>
            </p:cNvCxnSpPr>
            <p:nvPr/>
          </p:nvCxnSpPr>
          <p:spPr>
            <a:xfrm flipH="1">
              <a:off x="4898210" y="2314359"/>
              <a:ext cx="1257300" cy="654671"/>
            </a:xfrm>
            <a:prstGeom prst="straightConnector1">
              <a:avLst/>
            </a:prstGeom>
            <a:ln>
              <a:solidFill>
                <a:srgbClr val="C245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08" idx="4"/>
              <a:endCxn id="117" idx="0"/>
            </p:cNvCxnSpPr>
            <p:nvPr/>
          </p:nvCxnSpPr>
          <p:spPr>
            <a:xfrm>
              <a:off x="2383610" y="3398650"/>
              <a:ext cx="1257300" cy="654671"/>
            </a:xfrm>
            <a:prstGeom prst="straightConnector1">
              <a:avLst/>
            </a:prstGeom>
            <a:ln>
              <a:solidFill>
                <a:srgbClr val="C245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11" idx="4"/>
              <a:endCxn id="118" idx="0"/>
            </p:cNvCxnSpPr>
            <p:nvPr/>
          </p:nvCxnSpPr>
          <p:spPr>
            <a:xfrm flipH="1">
              <a:off x="4898210" y="3398650"/>
              <a:ext cx="1257300" cy="654671"/>
            </a:xfrm>
            <a:prstGeom prst="straightConnector1">
              <a:avLst/>
            </a:prstGeom>
            <a:ln>
              <a:solidFill>
                <a:srgbClr val="C245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18" idx="4"/>
              <a:endCxn id="125" idx="0"/>
            </p:cNvCxnSpPr>
            <p:nvPr/>
          </p:nvCxnSpPr>
          <p:spPr>
            <a:xfrm flipH="1">
              <a:off x="3640910" y="4482941"/>
              <a:ext cx="1257300" cy="652972"/>
            </a:xfrm>
            <a:prstGeom prst="straightConnector1">
              <a:avLst/>
            </a:prstGeom>
            <a:ln>
              <a:solidFill>
                <a:srgbClr val="C245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18" idx="4"/>
              <a:endCxn id="127" idx="0"/>
            </p:cNvCxnSpPr>
            <p:nvPr/>
          </p:nvCxnSpPr>
          <p:spPr>
            <a:xfrm>
              <a:off x="4898210" y="4482941"/>
              <a:ext cx="1257300" cy="652972"/>
            </a:xfrm>
            <a:prstGeom prst="straightConnector1">
              <a:avLst/>
            </a:prstGeom>
            <a:ln>
              <a:solidFill>
                <a:srgbClr val="C2454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621669" y="5707559"/>
            <a:ext cx="494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2454E"/>
                </a:solidFill>
              </a:rPr>
              <a:t>Red</a:t>
            </a:r>
            <a:r>
              <a:rPr lang="en-US" dirty="0" smtClean="0"/>
              <a:t> lines are messages, </a:t>
            </a:r>
            <a:r>
              <a:rPr lang="en-US" dirty="0" smtClean="0">
                <a:solidFill>
                  <a:srgbClr val="757575"/>
                </a:solidFill>
              </a:rPr>
              <a:t>grey</a:t>
            </a:r>
            <a:r>
              <a:rPr lang="en-US" dirty="0" smtClean="0">
                <a:solidFill>
                  <a:srgbClr val="44B5B1"/>
                </a:solidFill>
              </a:rPr>
              <a:t> </a:t>
            </a:r>
            <a:r>
              <a:rPr lang="en-US" dirty="0" smtClean="0"/>
              <a:t>vertices voted to halt.</a:t>
            </a:r>
            <a:endParaRPr lang="en-US" dirty="0"/>
          </a:p>
        </p:txBody>
      </p:sp>
      <p:sp>
        <p:nvSpPr>
          <p:cNvPr id="156" name="Slide Number Placeholder 1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</a:t>
            </a:r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Source Shortest Paths (SSSP)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30</a:t>
            </a:fld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838200" y="1335682"/>
            <a:ext cx="7689339" cy="5203230"/>
            <a:chOff x="838200" y="1534104"/>
            <a:chExt cx="7689339" cy="5203230"/>
          </a:xfrm>
        </p:grpSpPr>
        <p:grpSp>
          <p:nvGrpSpPr>
            <p:cNvPr id="52" name="Group 51"/>
            <p:cNvGrpSpPr/>
            <p:nvPr/>
          </p:nvGrpSpPr>
          <p:grpSpPr>
            <a:xfrm>
              <a:off x="838200" y="1534104"/>
              <a:ext cx="2841114" cy="2342107"/>
              <a:chOff x="656070" y="1888199"/>
              <a:chExt cx="2841114" cy="234210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771650" y="2305921"/>
                <a:ext cx="429620" cy="429620"/>
              </a:xfrm>
              <a:prstGeom prst="ellipse">
                <a:avLst/>
              </a:prstGeom>
              <a:noFill/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A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76922" y="1925936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-</a:t>
                </a:r>
                <a:endParaRPr lang="en-US" sz="14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71650" y="3416689"/>
                <a:ext cx="429620" cy="429620"/>
              </a:xfrm>
              <a:prstGeom prst="ellipse">
                <a:avLst/>
              </a:prstGeom>
              <a:noFill/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B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876921" y="3922529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-</a:t>
                </a:r>
                <a:endParaRPr lang="en-US" sz="14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29199" y="2861724"/>
                <a:ext cx="429620" cy="429620"/>
              </a:xfrm>
              <a:prstGeom prst="ellipse">
                <a:avLst/>
              </a:prstGeom>
              <a:solidFill>
                <a:srgbClr val="C2454E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32C36"/>
                    </a:solidFill>
                  </a:rPr>
                  <a:t>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895" y="2922645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981325" y="3414683"/>
                <a:ext cx="429620" cy="429620"/>
              </a:xfrm>
              <a:prstGeom prst="ellipse">
                <a:avLst/>
              </a:prstGeom>
              <a:noFill/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D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086596" y="3920523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-</a:t>
                </a:r>
                <a:endParaRPr lang="en-US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981325" y="2305921"/>
                <a:ext cx="429620" cy="429620"/>
              </a:xfrm>
              <a:prstGeom prst="ellipse">
                <a:avLst/>
              </a:prstGeom>
              <a:noFill/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C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086597" y="1925936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-</a:t>
                </a:r>
                <a:endParaRPr lang="en-US" sz="1400" dirty="0"/>
              </a:p>
            </p:txBody>
          </p:sp>
          <p:cxnSp>
            <p:nvCxnSpPr>
              <p:cNvPr id="30" name="Straight Arrow Connector 29"/>
              <p:cNvCxnSpPr>
                <a:stCxn id="20" idx="7"/>
                <a:endCxn id="5" idx="2"/>
              </p:cNvCxnSpPr>
              <p:nvPr/>
            </p:nvCxnSpPr>
            <p:spPr>
              <a:xfrm flipV="1">
                <a:off x="1395903" y="2520731"/>
                <a:ext cx="375747" cy="403909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0" idx="5"/>
                <a:endCxn id="18" idx="2"/>
              </p:cNvCxnSpPr>
              <p:nvPr/>
            </p:nvCxnSpPr>
            <p:spPr>
              <a:xfrm>
                <a:off x="1395903" y="3228428"/>
                <a:ext cx="375747" cy="403071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5" idx="6"/>
                <a:endCxn id="27" idx="2"/>
              </p:cNvCxnSpPr>
              <p:nvPr/>
            </p:nvCxnSpPr>
            <p:spPr>
              <a:xfrm>
                <a:off x="2201270" y="2520731"/>
                <a:ext cx="780055" cy="0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8" idx="7"/>
                <a:endCxn id="27" idx="3"/>
              </p:cNvCxnSpPr>
              <p:nvPr/>
            </p:nvCxnSpPr>
            <p:spPr>
              <a:xfrm flipV="1">
                <a:off x="2138354" y="2672625"/>
                <a:ext cx="905887" cy="806980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5" idx="4"/>
                <a:endCxn id="18" idx="0"/>
              </p:cNvCxnSpPr>
              <p:nvPr/>
            </p:nvCxnSpPr>
            <p:spPr>
              <a:xfrm>
                <a:off x="1986460" y="2735541"/>
                <a:ext cx="0" cy="681148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8" idx="6"/>
                <a:endCxn id="25" idx="2"/>
              </p:cNvCxnSpPr>
              <p:nvPr/>
            </p:nvCxnSpPr>
            <p:spPr>
              <a:xfrm flipV="1">
                <a:off x="2201270" y="3629493"/>
                <a:ext cx="780055" cy="2006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5" idx="0"/>
                <a:endCxn id="27" idx="4"/>
              </p:cNvCxnSpPr>
              <p:nvPr/>
            </p:nvCxnSpPr>
            <p:spPr>
              <a:xfrm flipV="1">
                <a:off x="3196135" y="2735541"/>
                <a:ext cx="0" cy="679142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318070" y="243841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40454" y="2165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674680" y="28617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318070" y="3369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440454" y="361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89611" y="28617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195498" y="28590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56070" y="1888199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32C36"/>
                    </a:solidFill>
                  </a:rPr>
                  <a:t>i</a:t>
                </a:r>
                <a:r>
                  <a:rPr lang="en-US" dirty="0" smtClean="0">
                    <a:solidFill>
                      <a:srgbClr val="032C36"/>
                    </a:solidFill>
                  </a:rPr>
                  <a:t> = 0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838200" y="4379368"/>
              <a:ext cx="2841114" cy="2342107"/>
              <a:chOff x="656070" y="1888199"/>
              <a:chExt cx="2841114" cy="234210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771650" y="2305921"/>
                <a:ext cx="429620" cy="429620"/>
              </a:xfrm>
              <a:prstGeom prst="ellipse">
                <a:avLst/>
              </a:prstGeom>
              <a:solidFill>
                <a:srgbClr val="757575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76922" y="1925936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771650" y="3416689"/>
                <a:ext cx="429620" cy="429620"/>
              </a:xfrm>
              <a:prstGeom prst="ellipse">
                <a:avLst/>
              </a:prstGeom>
              <a:solidFill>
                <a:srgbClr val="C2454E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B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876921" y="3922529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029199" y="2861724"/>
                <a:ext cx="429620" cy="429620"/>
              </a:xfrm>
              <a:prstGeom prst="ellipse">
                <a:avLst/>
              </a:prstGeom>
              <a:solidFill>
                <a:srgbClr val="757575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24895" y="2922645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981325" y="3414683"/>
                <a:ext cx="429620" cy="429620"/>
              </a:xfrm>
              <a:prstGeom prst="ellipse">
                <a:avLst/>
              </a:prstGeom>
              <a:solidFill>
                <a:srgbClr val="C2454E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D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086596" y="3920523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1325" y="2305921"/>
                <a:ext cx="429620" cy="429620"/>
              </a:xfrm>
              <a:prstGeom prst="ellipse">
                <a:avLst/>
              </a:prstGeom>
              <a:solidFill>
                <a:srgbClr val="C2454E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C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86597" y="1925936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cxnSp>
            <p:nvCxnSpPr>
              <p:cNvPr id="64" name="Straight Arrow Connector 63"/>
              <p:cNvCxnSpPr>
                <a:stCxn id="58" idx="7"/>
                <a:endCxn id="54" idx="2"/>
              </p:cNvCxnSpPr>
              <p:nvPr/>
            </p:nvCxnSpPr>
            <p:spPr>
              <a:xfrm flipV="1">
                <a:off x="1395903" y="2520731"/>
                <a:ext cx="375747" cy="403909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58" idx="5"/>
                <a:endCxn id="56" idx="2"/>
              </p:cNvCxnSpPr>
              <p:nvPr/>
            </p:nvCxnSpPr>
            <p:spPr>
              <a:xfrm>
                <a:off x="1395903" y="3228428"/>
                <a:ext cx="375747" cy="403071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4" idx="6"/>
                <a:endCxn id="62" idx="2"/>
              </p:cNvCxnSpPr>
              <p:nvPr/>
            </p:nvCxnSpPr>
            <p:spPr>
              <a:xfrm>
                <a:off x="2201270" y="2520731"/>
                <a:ext cx="780055" cy="0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6" idx="7"/>
                <a:endCxn id="62" idx="3"/>
              </p:cNvCxnSpPr>
              <p:nvPr/>
            </p:nvCxnSpPr>
            <p:spPr>
              <a:xfrm flipV="1">
                <a:off x="2138354" y="2672625"/>
                <a:ext cx="905887" cy="806980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4" idx="4"/>
                <a:endCxn id="56" idx="0"/>
              </p:cNvCxnSpPr>
              <p:nvPr/>
            </p:nvCxnSpPr>
            <p:spPr>
              <a:xfrm>
                <a:off x="1986460" y="2735541"/>
                <a:ext cx="0" cy="681148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56" idx="6"/>
                <a:endCxn id="60" idx="2"/>
              </p:cNvCxnSpPr>
              <p:nvPr/>
            </p:nvCxnSpPr>
            <p:spPr>
              <a:xfrm flipV="1">
                <a:off x="2201270" y="3629493"/>
                <a:ext cx="780055" cy="2006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0" idx="0"/>
                <a:endCxn id="62" idx="4"/>
              </p:cNvCxnSpPr>
              <p:nvPr/>
            </p:nvCxnSpPr>
            <p:spPr>
              <a:xfrm flipV="1">
                <a:off x="3196135" y="2735541"/>
                <a:ext cx="0" cy="679142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318070" y="243841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40454" y="2165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674680" y="28617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18070" y="3369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440454" y="361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289611" y="28617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195498" y="28590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6070" y="1888199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32C36"/>
                    </a:solidFill>
                  </a:rPr>
                  <a:t>i</a:t>
                </a:r>
                <a:r>
                  <a:rPr lang="en-US" dirty="0" smtClean="0">
                    <a:solidFill>
                      <a:srgbClr val="032C36"/>
                    </a:solidFill>
                  </a:rPr>
                  <a:t> = 2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686425" y="1549963"/>
              <a:ext cx="2841114" cy="2342107"/>
              <a:chOff x="656070" y="1888199"/>
              <a:chExt cx="2841114" cy="2342107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771650" y="2305921"/>
                <a:ext cx="429620" cy="429620"/>
              </a:xfrm>
              <a:prstGeom prst="ellipse">
                <a:avLst/>
              </a:prstGeom>
              <a:solidFill>
                <a:srgbClr val="C2454E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A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876922" y="1925936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771650" y="3416689"/>
                <a:ext cx="429620" cy="429620"/>
              </a:xfrm>
              <a:prstGeom prst="ellipse">
                <a:avLst/>
              </a:prstGeom>
              <a:solidFill>
                <a:srgbClr val="C2454E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B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876921" y="3922529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029199" y="2861724"/>
                <a:ext cx="429620" cy="429620"/>
              </a:xfrm>
              <a:prstGeom prst="ellipse">
                <a:avLst/>
              </a:prstGeom>
              <a:solidFill>
                <a:srgbClr val="757575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24895" y="2922645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981325" y="3414683"/>
                <a:ext cx="429620" cy="429620"/>
              </a:xfrm>
              <a:prstGeom prst="ellipse">
                <a:avLst/>
              </a:prstGeom>
              <a:noFill/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D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086596" y="3920523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-</a:t>
                </a:r>
                <a:endParaRPr lang="en-US" sz="1400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981325" y="2305921"/>
                <a:ext cx="429620" cy="429620"/>
              </a:xfrm>
              <a:prstGeom prst="ellipse">
                <a:avLst/>
              </a:prstGeom>
              <a:noFill/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C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086597" y="1925936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-</a:t>
                </a:r>
                <a:endParaRPr lang="en-US" sz="1400" dirty="0"/>
              </a:p>
            </p:txBody>
          </p:sp>
          <p:cxnSp>
            <p:nvCxnSpPr>
              <p:cNvPr id="116" name="Straight Arrow Connector 115"/>
              <p:cNvCxnSpPr>
                <a:stCxn id="110" idx="7"/>
                <a:endCxn id="106" idx="2"/>
              </p:cNvCxnSpPr>
              <p:nvPr/>
            </p:nvCxnSpPr>
            <p:spPr>
              <a:xfrm flipV="1">
                <a:off x="1395903" y="2520731"/>
                <a:ext cx="375747" cy="403909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10" idx="5"/>
                <a:endCxn id="108" idx="2"/>
              </p:cNvCxnSpPr>
              <p:nvPr/>
            </p:nvCxnSpPr>
            <p:spPr>
              <a:xfrm>
                <a:off x="1395903" y="3228428"/>
                <a:ext cx="375747" cy="403071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06" idx="6"/>
                <a:endCxn id="114" idx="2"/>
              </p:cNvCxnSpPr>
              <p:nvPr/>
            </p:nvCxnSpPr>
            <p:spPr>
              <a:xfrm>
                <a:off x="2201270" y="2520731"/>
                <a:ext cx="780055" cy="0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108" idx="7"/>
                <a:endCxn id="114" idx="3"/>
              </p:cNvCxnSpPr>
              <p:nvPr/>
            </p:nvCxnSpPr>
            <p:spPr>
              <a:xfrm flipV="1">
                <a:off x="2138354" y="2672625"/>
                <a:ext cx="905887" cy="806980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6" idx="4"/>
                <a:endCxn id="108" idx="0"/>
              </p:cNvCxnSpPr>
              <p:nvPr/>
            </p:nvCxnSpPr>
            <p:spPr>
              <a:xfrm>
                <a:off x="1986460" y="2735541"/>
                <a:ext cx="0" cy="681148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08" idx="6"/>
                <a:endCxn id="112" idx="2"/>
              </p:cNvCxnSpPr>
              <p:nvPr/>
            </p:nvCxnSpPr>
            <p:spPr>
              <a:xfrm flipV="1">
                <a:off x="2201270" y="3629493"/>
                <a:ext cx="780055" cy="2006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12" idx="0"/>
                <a:endCxn id="114" idx="4"/>
              </p:cNvCxnSpPr>
              <p:nvPr/>
            </p:nvCxnSpPr>
            <p:spPr>
              <a:xfrm flipV="1">
                <a:off x="3196135" y="2735541"/>
                <a:ext cx="0" cy="679142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1318070" y="243841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440454" y="2165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674680" y="28617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318070" y="3369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440454" y="361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289611" y="28617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195498" y="28590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56070" y="1888199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32C36"/>
                    </a:solidFill>
                  </a:rPr>
                  <a:t>i</a:t>
                </a:r>
                <a:r>
                  <a:rPr lang="en-US" dirty="0" smtClean="0">
                    <a:solidFill>
                      <a:srgbClr val="032C36"/>
                    </a:solidFill>
                  </a:rPr>
                  <a:t> = 1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686425" y="4395227"/>
              <a:ext cx="2841114" cy="2342107"/>
              <a:chOff x="656070" y="1888199"/>
              <a:chExt cx="2841114" cy="2342107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1771650" y="2305921"/>
                <a:ext cx="429620" cy="429620"/>
              </a:xfrm>
              <a:prstGeom prst="ellipse">
                <a:avLst/>
              </a:prstGeom>
              <a:solidFill>
                <a:srgbClr val="757575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876922" y="1925936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771650" y="3416689"/>
                <a:ext cx="429620" cy="429620"/>
              </a:xfrm>
              <a:prstGeom prst="ellipse">
                <a:avLst/>
              </a:prstGeom>
              <a:solidFill>
                <a:srgbClr val="757575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876921" y="3922529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029199" y="2861724"/>
                <a:ext cx="429620" cy="429620"/>
              </a:xfrm>
              <a:prstGeom prst="ellipse">
                <a:avLst/>
              </a:prstGeom>
              <a:solidFill>
                <a:srgbClr val="757575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24895" y="2922645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2981325" y="3414683"/>
                <a:ext cx="429620" cy="429620"/>
              </a:xfrm>
              <a:prstGeom prst="ellipse">
                <a:avLst/>
              </a:prstGeom>
              <a:solidFill>
                <a:srgbClr val="C2454E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D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086596" y="3920523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981325" y="2305921"/>
                <a:ext cx="429620" cy="429620"/>
              </a:xfrm>
              <a:prstGeom prst="ellipse">
                <a:avLst/>
              </a:prstGeom>
              <a:solidFill>
                <a:srgbClr val="C2454E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32C36"/>
                    </a:solidFill>
                  </a:rPr>
                  <a:t>C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086597" y="1925936"/>
                <a:ext cx="219075" cy="307777"/>
              </a:xfrm>
              <a:prstGeom prst="rect">
                <a:avLst/>
              </a:prstGeom>
              <a:noFill/>
              <a:ln>
                <a:solidFill>
                  <a:srgbClr val="032C3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cxnSp>
            <p:nvCxnSpPr>
              <p:cNvPr id="142" name="Straight Arrow Connector 141"/>
              <p:cNvCxnSpPr>
                <a:stCxn id="136" idx="7"/>
                <a:endCxn id="132" idx="2"/>
              </p:cNvCxnSpPr>
              <p:nvPr/>
            </p:nvCxnSpPr>
            <p:spPr>
              <a:xfrm flipV="1">
                <a:off x="1395903" y="2520731"/>
                <a:ext cx="375747" cy="403909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6" idx="5"/>
                <a:endCxn id="134" idx="2"/>
              </p:cNvCxnSpPr>
              <p:nvPr/>
            </p:nvCxnSpPr>
            <p:spPr>
              <a:xfrm>
                <a:off x="1395903" y="3228428"/>
                <a:ext cx="375747" cy="403071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32" idx="6"/>
                <a:endCxn id="140" idx="2"/>
              </p:cNvCxnSpPr>
              <p:nvPr/>
            </p:nvCxnSpPr>
            <p:spPr>
              <a:xfrm>
                <a:off x="2201270" y="2520731"/>
                <a:ext cx="780055" cy="0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34" idx="7"/>
                <a:endCxn id="140" idx="3"/>
              </p:cNvCxnSpPr>
              <p:nvPr/>
            </p:nvCxnSpPr>
            <p:spPr>
              <a:xfrm flipV="1">
                <a:off x="2138354" y="2672625"/>
                <a:ext cx="905887" cy="806980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32" idx="4"/>
                <a:endCxn id="134" idx="0"/>
              </p:cNvCxnSpPr>
              <p:nvPr/>
            </p:nvCxnSpPr>
            <p:spPr>
              <a:xfrm>
                <a:off x="1986460" y="2735541"/>
                <a:ext cx="0" cy="681148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stCxn id="134" idx="6"/>
                <a:endCxn id="138" idx="2"/>
              </p:cNvCxnSpPr>
              <p:nvPr/>
            </p:nvCxnSpPr>
            <p:spPr>
              <a:xfrm flipV="1">
                <a:off x="2201270" y="3629493"/>
                <a:ext cx="780055" cy="2006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stCxn id="138" idx="0"/>
                <a:endCxn id="140" idx="4"/>
              </p:cNvCxnSpPr>
              <p:nvPr/>
            </p:nvCxnSpPr>
            <p:spPr>
              <a:xfrm flipV="1">
                <a:off x="3196135" y="2735541"/>
                <a:ext cx="0" cy="679142"/>
              </a:xfrm>
              <a:prstGeom prst="straightConnector1">
                <a:avLst/>
              </a:prstGeom>
              <a:ln>
                <a:solidFill>
                  <a:srgbClr val="032C36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1318070" y="243841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440454" y="2165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674680" y="28617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318070" y="3369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440454" y="3616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289611" y="28617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195498" y="28590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6070" y="1888199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32C36"/>
                    </a:solidFill>
                  </a:rPr>
                  <a:t>i</a:t>
                </a:r>
                <a:r>
                  <a:rPr lang="en-US" dirty="0" smtClean="0">
                    <a:solidFill>
                      <a:srgbClr val="032C36"/>
                    </a:solidFill>
                  </a:rPr>
                  <a:t> = 3</a:t>
                </a:r>
                <a:endParaRPr lang="en-US" dirty="0">
                  <a:solidFill>
                    <a:srgbClr val="032C36"/>
                  </a:solidFill>
                </a:endParaRPr>
              </a:p>
            </p:txBody>
          </p:sp>
        </p:grpSp>
      </p:grpSp>
      <p:sp>
        <p:nvSpPr>
          <p:cNvPr id="159" name="TextBox 158"/>
          <p:cNvSpPr txBox="1"/>
          <p:nvPr/>
        </p:nvSpPr>
        <p:spPr>
          <a:xfrm>
            <a:off x="9179375" y="5389643"/>
            <a:ext cx="241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2454E"/>
                </a:solidFill>
              </a:rPr>
              <a:t>Red</a:t>
            </a:r>
            <a:r>
              <a:rPr lang="en-US" dirty="0" smtClean="0"/>
              <a:t> nodes are updated,</a:t>
            </a:r>
          </a:p>
          <a:p>
            <a:r>
              <a:rPr lang="en-US" dirty="0">
                <a:solidFill>
                  <a:srgbClr val="757575"/>
                </a:solidFill>
              </a:rPr>
              <a:t>g</a:t>
            </a:r>
            <a:r>
              <a:rPr lang="en-US" dirty="0" smtClean="0">
                <a:solidFill>
                  <a:srgbClr val="757575"/>
                </a:solidFill>
              </a:rPr>
              <a:t>rey</a:t>
            </a:r>
            <a:r>
              <a:rPr lang="en-US" dirty="0" smtClean="0"/>
              <a:t> nodes are inactive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SSSP – 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567"/>
            <a:ext cx="10922000" cy="855494"/>
          </a:xfrm>
          <a:ln>
            <a:solidFill>
              <a:srgbClr val="032C36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shortestPaths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graph.</a:t>
            </a:r>
            <a:r>
              <a:rPr lang="en-US" sz="18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runVertexCentricIteration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DistanceUpdater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DistanceMessanger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getVertices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SSSP – 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567"/>
            <a:ext cx="10922000" cy="855494"/>
          </a:xfrm>
          <a:ln>
            <a:solidFill>
              <a:srgbClr val="032C36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shortestPaths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graph.</a:t>
            </a:r>
            <a:r>
              <a:rPr lang="en-US" sz="18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runVertexCentricIteration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DistanceUpdater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DistanceMessanger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getVertices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022600"/>
            <a:ext cx="4914900" cy="3416320"/>
          </a:xfrm>
          <a:prstGeom prst="rect">
            <a:avLst/>
          </a:prstGeom>
          <a:noFill/>
          <a:ln>
            <a:solidFill>
              <a:srgbClr val="032C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DistanceUpdater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VertexUpdateFunction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032C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updateVertex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</a:t>
            </a:r>
            <a:r>
              <a:rPr lang="en-US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MessageIterator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Double.</a:t>
            </a:r>
            <a:r>
              <a:rPr lang="en-US" dirty="0" err="1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(double </a:t>
            </a:r>
            <a:r>
              <a:rPr lang="en-US" dirty="0" err="1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(value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setNewVertexValue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552700" y="2159000"/>
            <a:ext cx="742950" cy="863600"/>
          </a:xfrm>
          <a:prstGeom prst="straightConnector1">
            <a:avLst/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SSSP – 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567"/>
            <a:ext cx="10922000" cy="855494"/>
          </a:xfrm>
          <a:ln>
            <a:solidFill>
              <a:srgbClr val="032C36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shortestPaths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graph.</a:t>
            </a:r>
            <a:r>
              <a:rPr lang="en-US" sz="18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runVertexCentricIteration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DistanceUpdater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DistanceMessanger</a:t>
            </a:r>
            <a:r>
              <a:rPr lang="en-US" sz="18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getVertices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022600"/>
            <a:ext cx="4914900" cy="3416320"/>
          </a:xfrm>
          <a:prstGeom prst="rect">
            <a:avLst/>
          </a:prstGeom>
          <a:noFill/>
          <a:ln>
            <a:solidFill>
              <a:srgbClr val="032C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DistanceUpdater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VertexUpdateFunction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032C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updateVertex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</a:t>
            </a:r>
            <a:r>
              <a:rPr lang="en-US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MessageIterator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Double.</a:t>
            </a:r>
            <a:r>
              <a:rPr lang="en-US" dirty="0" err="1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(double </a:t>
            </a:r>
            <a:r>
              <a:rPr lang="en-US" dirty="0" err="1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(value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setNewVertexValue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8900" y="3022600"/>
            <a:ext cx="5321300" cy="2308324"/>
          </a:xfrm>
          <a:prstGeom prst="rect">
            <a:avLst/>
          </a:prstGeom>
          <a:noFill/>
          <a:ln>
            <a:solidFill>
              <a:srgbClr val="032C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DistanceMessenger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MessagingFunction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sendMessages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</a:t>
            </a:r>
            <a:r>
              <a:rPr lang="en-US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(Edge </a:t>
            </a:r>
            <a:r>
              <a:rPr lang="en-US" dirty="0" err="1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dirty="0" smtClean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getOutgoingEdges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sendMessageTo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edge.getTarget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edge.getValue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552700" y="2159000"/>
            <a:ext cx="742950" cy="863600"/>
          </a:xfrm>
          <a:prstGeom prst="straightConnector1">
            <a:avLst/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5588000" y="2159000"/>
            <a:ext cx="3511550" cy="863600"/>
          </a:xfrm>
          <a:prstGeom prst="straightConnector1">
            <a:avLst/>
          </a:prstGeom>
          <a:ln>
            <a:solidFill>
              <a:srgbClr val="032C3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graphs often have a power law distribution</a:t>
            </a:r>
          </a:p>
          <a:p>
            <a:endParaRPr lang="en-US" dirty="0" smtClean="0"/>
          </a:p>
          <a:p>
            <a:r>
              <a:rPr lang="en-US" dirty="0" smtClean="0"/>
              <a:t>Problem for BSP, as all nodes have to wait for stragglers at barrier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2454E"/>
                </a:solidFill>
              </a:rPr>
              <a:t>&gt; Graph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838200" y="1722119"/>
            <a:ext cx="6273800" cy="1825943"/>
            <a:chOff x="838200" y="1722119"/>
            <a:chExt cx="6273800" cy="1825943"/>
          </a:xfrm>
        </p:grpSpPr>
        <p:sp>
          <p:nvSpPr>
            <p:cNvPr id="14" name="Rounded Rectangle 13"/>
            <p:cNvSpPr/>
            <p:nvPr/>
          </p:nvSpPr>
          <p:spPr>
            <a:xfrm>
              <a:off x="838201" y="1722119"/>
              <a:ext cx="1119600" cy="1825943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191080" y="1809583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A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22835" y="1813075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B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91080" y="3032960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C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410550" y="3037311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D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1620700" y="2024393"/>
              <a:ext cx="802135" cy="3492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3"/>
              <a:endCxn id="6" idx="7"/>
            </p:cNvCxnSpPr>
            <p:nvPr/>
          </p:nvCxnSpPr>
          <p:spPr>
            <a:xfrm flipH="1">
              <a:off x="1557784" y="2179779"/>
              <a:ext cx="927967" cy="916097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6"/>
              <a:endCxn id="7" idx="2"/>
            </p:cNvCxnSpPr>
            <p:nvPr/>
          </p:nvCxnSpPr>
          <p:spPr>
            <a:xfrm>
              <a:off x="1620700" y="3247770"/>
              <a:ext cx="789850" cy="4351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050320" y="1722120"/>
              <a:ext cx="1150080" cy="606743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050320" y="2946818"/>
              <a:ext cx="1150080" cy="601244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89972" y="18353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2454E"/>
                  </a:solidFill>
                </a:rPr>
                <a:t>2</a:t>
              </a:r>
              <a:endParaRPr lang="en-US" dirty="0">
                <a:solidFill>
                  <a:srgbClr val="C2454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89972" y="3057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2454E"/>
                  </a:solidFill>
                </a:rPr>
                <a:t>3</a:t>
              </a:r>
              <a:endParaRPr lang="en-US" dirty="0">
                <a:solidFill>
                  <a:srgbClr val="C2454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200" y="22892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2454E"/>
                  </a:solidFill>
                </a:rPr>
                <a:t>1</a:t>
              </a:r>
              <a:endParaRPr lang="en-US" dirty="0">
                <a:solidFill>
                  <a:srgbClr val="C2454E"/>
                </a:solidFill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3759482" y="2546387"/>
              <a:ext cx="348138" cy="182880"/>
            </a:xfrm>
            <a:prstGeom prst="triangle">
              <a:avLst/>
            </a:prstGeom>
            <a:solidFill>
              <a:srgbClr val="032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49801" y="1722119"/>
              <a:ext cx="1119600" cy="1825943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785215" y="1813075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A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5404160" y="1814487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785215" y="3027525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C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5404160" y="3027525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8" name="Straight Connector 107"/>
            <p:cNvCxnSpPr>
              <a:stCxn id="104" idx="6"/>
              <a:endCxn id="105" idx="2"/>
            </p:cNvCxnSpPr>
            <p:nvPr/>
          </p:nvCxnSpPr>
          <p:spPr>
            <a:xfrm>
              <a:off x="5214835" y="2027885"/>
              <a:ext cx="189325" cy="1412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3"/>
              <a:endCxn id="106" idx="7"/>
            </p:cNvCxnSpPr>
            <p:nvPr/>
          </p:nvCxnSpPr>
          <p:spPr>
            <a:xfrm flipH="1">
              <a:off x="5151919" y="2181191"/>
              <a:ext cx="315157" cy="909250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6" idx="6"/>
              <a:endCxn id="107" idx="2"/>
            </p:cNvCxnSpPr>
            <p:nvPr/>
          </p:nvCxnSpPr>
          <p:spPr>
            <a:xfrm>
              <a:off x="5214835" y="3242335"/>
              <a:ext cx="189325" cy="0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5961920" y="1722120"/>
              <a:ext cx="1150080" cy="1133781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61920" y="2946818"/>
              <a:ext cx="1150080" cy="601244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013641" y="3027525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6632586" y="3027525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D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cxnSp>
          <p:nvCxnSpPr>
            <p:cNvPr id="135" name="Straight Connector 134"/>
            <p:cNvCxnSpPr>
              <a:stCxn id="133" idx="6"/>
              <a:endCxn id="134" idx="2"/>
            </p:cNvCxnSpPr>
            <p:nvPr/>
          </p:nvCxnSpPr>
          <p:spPr>
            <a:xfrm>
              <a:off x="6443261" y="3242335"/>
              <a:ext cx="189325" cy="0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019882" y="1809583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6638827" y="1810995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B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021295" y="2388580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9" name="Straight Connector 138"/>
            <p:cNvCxnSpPr>
              <a:stCxn id="136" idx="6"/>
              <a:endCxn id="137" idx="2"/>
            </p:cNvCxnSpPr>
            <p:nvPr/>
          </p:nvCxnSpPr>
          <p:spPr>
            <a:xfrm>
              <a:off x="6449502" y="2024393"/>
              <a:ext cx="189325" cy="1412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7" idx="3"/>
              <a:endCxn id="138" idx="7"/>
            </p:cNvCxnSpPr>
            <p:nvPr/>
          </p:nvCxnSpPr>
          <p:spPr>
            <a:xfrm flipH="1">
              <a:off x="6387999" y="2177699"/>
              <a:ext cx="313744" cy="273797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823200" y="4549544"/>
            <a:ext cx="6288800" cy="1827041"/>
            <a:chOff x="823200" y="4549544"/>
            <a:chExt cx="6288800" cy="1827041"/>
          </a:xfrm>
        </p:grpSpPr>
        <p:sp>
          <p:nvSpPr>
            <p:cNvPr id="158" name="Oval 157"/>
            <p:cNvSpPr/>
            <p:nvPr/>
          </p:nvSpPr>
          <p:spPr>
            <a:xfrm>
              <a:off x="1191079" y="4638106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A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2422834" y="4641598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B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1191079" y="5861483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C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410549" y="5865834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D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cxnSp>
          <p:nvCxnSpPr>
            <p:cNvPr id="162" name="Straight Connector 161"/>
            <p:cNvCxnSpPr>
              <a:stCxn id="158" idx="6"/>
              <a:endCxn id="159" idx="2"/>
            </p:cNvCxnSpPr>
            <p:nvPr/>
          </p:nvCxnSpPr>
          <p:spPr>
            <a:xfrm>
              <a:off x="1620699" y="4852916"/>
              <a:ext cx="802135" cy="3492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59" idx="3"/>
              <a:endCxn id="160" idx="7"/>
            </p:cNvCxnSpPr>
            <p:nvPr/>
          </p:nvCxnSpPr>
          <p:spPr>
            <a:xfrm flipH="1">
              <a:off x="1557783" y="5008302"/>
              <a:ext cx="927967" cy="916097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60" idx="6"/>
              <a:endCxn id="161" idx="2"/>
            </p:cNvCxnSpPr>
            <p:nvPr/>
          </p:nvCxnSpPr>
          <p:spPr>
            <a:xfrm>
              <a:off x="1620699" y="6076293"/>
              <a:ext cx="789850" cy="4351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ounded Rectangle 164"/>
            <p:cNvSpPr/>
            <p:nvPr/>
          </p:nvSpPr>
          <p:spPr>
            <a:xfrm>
              <a:off x="838200" y="4550643"/>
              <a:ext cx="2362199" cy="606743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838200" y="5775341"/>
              <a:ext cx="2362199" cy="601244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41999" y="4667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2454E"/>
                  </a:solidFill>
                </a:rPr>
                <a:t>1</a:t>
              </a:r>
              <a:endParaRPr lang="en-US" dirty="0">
                <a:solidFill>
                  <a:srgbClr val="C2454E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889972" y="58858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2454E"/>
                  </a:solidFill>
                </a:rPr>
                <a:t>3</a:t>
              </a:r>
              <a:endParaRPr lang="en-US" dirty="0">
                <a:solidFill>
                  <a:srgbClr val="C2454E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 rot="18900000">
              <a:off x="823200" y="5149290"/>
              <a:ext cx="2379727" cy="606743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667455" y="52541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2454E"/>
                  </a:solidFill>
                </a:rPr>
                <a:t>2</a:t>
              </a:r>
            </a:p>
          </p:txBody>
        </p:sp>
        <p:sp>
          <p:nvSpPr>
            <p:cNvPr id="200" name="Oval 199"/>
            <p:cNvSpPr/>
            <p:nvPr/>
          </p:nvSpPr>
          <p:spPr>
            <a:xfrm>
              <a:off x="5102680" y="4637007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A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6334435" y="4640499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5102680" y="5860384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C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6322150" y="5864735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D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cxnSp>
          <p:nvCxnSpPr>
            <p:cNvPr id="204" name="Straight Connector 203"/>
            <p:cNvCxnSpPr>
              <a:stCxn id="200" idx="6"/>
              <a:endCxn id="201" idx="2"/>
            </p:cNvCxnSpPr>
            <p:nvPr/>
          </p:nvCxnSpPr>
          <p:spPr>
            <a:xfrm>
              <a:off x="5532300" y="4851817"/>
              <a:ext cx="802135" cy="3492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02" idx="6"/>
              <a:endCxn id="203" idx="2"/>
            </p:cNvCxnSpPr>
            <p:nvPr/>
          </p:nvCxnSpPr>
          <p:spPr>
            <a:xfrm>
              <a:off x="5532300" y="6075194"/>
              <a:ext cx="789850" cy="4351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4749801" y="4549544"/>
              <a:ext cx="2362199" cy="606743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4749801" y="5774242"/>
              <a:ext cx="2362199" cy="601244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753600" y="4666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2454E"/>
                  </a:solidFill>
                </a:rPr>
                <a:t>1</a:t>
              </a:r>
              <a:endParaRPr lang="en-US" dirty="0">
                <a:solidFill>
                  <a:srgbClr val="C2454E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753600" y="58858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2454E"/>
                  </a:solidFill>
                </a:rPr>
                <a:t>3</a:t>
              </a:r>
              <a:endParaRPr lang="en-US" dirty="0">
                <a:solidFill>
                  <a:srgbClr val="C2454E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5102680" y="5252294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14" name="Oval 213"/>
            <p:cNvSpPr/>
            <p:nvPr/>
          </p:nvSpPr>
          <p:spPr>
            <a:xfrm>
              <a:off x="6334435" y="5255786"/>
              <a:ext cx="429620" cy="429620"/>
            </a:xfrm>
            <a:prstGeom prst="ellipse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B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cxnSp>
          <p:nvCxnSpPr>
            <p:cNvPr id="215" name="Straight Connector 214"/>
            <p:cNvCxnSpPr>
              <a:stCxn id="213" idx="6"/>
              <a:endCxn id="214" idx="2"/>
            </p:cNvCxnSpPr>
            <p:nvPr/>
          </p:nvCxnSpPr>
          <p:spPr>
            <a:xfrm>
              <a:off x="5532300" y="5467104"/>
              <a:ext cx="802135" cy="3492"/>
            </a:xfrm>
            <a:prstGeom prst="line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Rounded Rectangle 215"/>
            <p:cNvSpPr/>
            <p:nvPr/>
          </p:nvSpPr>
          <p:spPr>
            <a:xfrm>
              <a:off x="4749801" y="5164831"/>
              <a:ext cx="2362199" cy="606743"/>
            </a:xfrm>
            <a:prstGeom prst="roundRect">
              <a:avLst/>
            </a:prstGeom>
            <a:noFill/>
            <a:ln>
              <a:solidFill>
                <a:srgbClr val="C24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753600" y="5281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2454E"/>
                  </a:solidFill>
                </a:rPr>
                <a:t>2</a:t>
              </a:r>
              <a:endParaRPr lang="en-US" dirty="0">
                <a:solidFill>
                  <a:srgbClr val="C2454E"/>
                </a:solidFill>
              </a:endParaRPr>
            </a:p>
          </p:txBody>
        </p:sp>
        <p:sp>
          <p:nvSpPr>
            <p:cNvPr id="218" name="Isosceles Triangle 217"/>
            <p:cNvSpPr/>
            <p:nvPr/>
          </p:nvSpPr>
          <p:spPr>
            <a:xfrm rot="5400000">
              <a:off x="3764810" y="5374910"/>
              <a:ext cx="348138" cy="182880"/>
            </a:xfrm>
            <a:prstGeom prst="triangle">
              <a:avLst/>
            </a:prstGeom>
            <a:solidFill>
              <a:srgbClr val="032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8661401" y="2314762"/>
            <a:ext cx="1873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32C36"/>
                </a:solidFill>
              </a:rPr>
              <a:t>Edge-Cut</a:t>
            </a:r>
            <a:endParaRPr lang="en-US" sz="3600" dirty="0">
              <a:solidFill>
                <a:srgbClr val="032C3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661401" y="5115615"/>
            <a:ext cx="216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32C36"/>
                </a:solidFill>
              </a:rPr>
              <a:t>Vertex-Cut</a:t>
            </a:r>
            <a:endParaRPr lang="en-US" sz="3600" dirty="0">
              <a:solidFill>
                <a:srgbClr val="032C36"/>
              </a:solidFill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563853" y="4027343"/>
            <a:ext cx="11064295" cy="0"/>
          </a:xfrm>
          <a:prstGeom prst="line">
            <a:avLst/>
          </a:prstGeom>
          <a:ln>
            <a:solidFill>
              <a:srgbClr val="032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Slide Number Placeholder 2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35</a:t>
            </a:fld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842886" y="6595887"/>
            <a:ext cx="8618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 J</a:t>
            </a:r>
            <a:r>
              <a:rPr lang="en-US" sz="1000" dirty="0"/>
              <a:t>. E. Gonzalez, Y. Low, H. </a:t>
            </a:r>
            <a:r>
              <a:rPr lang="en-US" sz="1000" dirty="0" err="1"/>
              <a:t>Gu</a:t>
            </a:r>
            <a:r>
              <a:rPr lang="en-US" sz="1000" dirty="0"/>
              <a:t>, D. </a:t>
            </a:r>
            <a:r>
              <a:rPr lang="en-US" sz="1000" dirty="0" err="1"/>
              <a:t>Bickson</a:t>
            </a:r>
            <a:r>
              <a:rPr lang="en-US" sz="1000" dirty="0"/>
              <a:t>, and C. </a:t>
            </a:r>
            <a:r>
              <a:rPr lang="en-US" sz="1000" dirty="0" err="1"/>
              <a:t>Guestrin</a:t>
            </a:r>
            <a:r>
              <a:rPr lang="en-US" sz="1000" dirty="0"/>
              <a:t>. </a:t>
            </a:r>
            <a:r>
              <a:rPr lang="en-US" sz="1000" i="1" dirty="0" err="1"/>
              <a:t>PowerGraph</a:t>
            </a:r>
            <a:r>
              <a:rPr lang="en-US" sz="1000" i="1" dirty="0"/>
              <a:t>: Distributed graph-parallel computation on natural graphs. </a:t>
            </a:r>
            <a:r>
              <a:rPr lang="en-US" sz="1000" dirty="0"/>
              <a:t>In OSDI ’12, pages 17–30, 2012</a:t>
            </a:r>
          </a:p>
        </p:txBody>
      </p:sp>
    </p:spTree>
    <p:extLst>
      <p:ext uri="{BB962C8B-B14F-4D97-AF65-F5344CB8AC3E}">
        <p14:creationId xmlns:p14="http://schemas.microsoft.com/office/powerpoint/2010/main" val="16660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smtClean="0"/>
              <a:t>Queries with Flink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activeUsers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users.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clickCounts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“id = </a:t>
            </a:r>
            <a:r>
              <a:rPr lang="en-US" dirty="0" err="1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dirty="0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&gt; 10"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“username, count”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activeUsers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users.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clickCounts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('id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5299067" y="3213485"/>
            <a:ext cx="1597486" cy="2228276"/>
            <a:chOff x="454852" y="2996113"/>
            <a:chExt cx="1597486" cy="2228276"/>
          </a:xfrm>
        </p:grpSpPr>
        <p:sp>
          <p:nvSpPr>
            <p:cNvPr id="46" name="Oval 45"/>
            <p:cNvSpPr/>
            <p:nvPr/>
          </p:nvSpPr>
          <p:spPr>
            <a:xfrm>
              <a:off x="1041002" y="4192718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041002" y="3595665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54852" y="4794769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622718" y="4794769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041002" y="2996113"/>
              <a:ext cx="429620" cy="42962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48" idx="7"/>
              <a:endCxn id="46" idx="3"/>
            </p:cNvCxnSpPr>
            <p:nvPr/>
          </p:nvCxnSpPr>
          <p:spPr>
            <a:xfrm flipV="1">
              <a:off x="821556" y="4559422"/>
              <a:ext cx="282362" cy="298263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1"/>
              <a:endCxn id="46" idx="5"/>
            </p:cNvCxnSpPr>
            <p:nvPr/>
          </p:nvCxnSpPr>
          <p:spPr>
            <a:xfrm flipH="1" flipV="1">
              <a:off x="1407706" y="4559422"/>
              <a:ext cx="277928" cy="298263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6" idx="0"/>
              <a:endCxn id="47" idx="4"/>
            </p:cNvCxnSpPr>
            <p:nvPr/>
          </p:nvCxnSpPr>
          <p:spPr>
            <a:xfrm flipV="1">
              <a:off x="1255812" y="4025285"/>
              <a:ext cx="0" cy="167433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7" idx="0"/>
              <a:endCxn id="50" idx="4"/>
            </p:cNvCxnSpPr>
            <p:nvPr/>
          </p:nvCxnSpPr>
          <p:spPr>
            <a:xfrm flipV="1">
              <a:off x="1255812" y="3425733"/>
              <a:ext cx="0" cy="169932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68581" y="3365545"/>
            <a:ext cx="3937450" cy="1631223"/>
            <a:chOff x="2584326" y="3059029"/>
            <a:chExt cx="3937450" cy="1631223"/>
          </a:xfrm>
        </p:grpSpPr>
        <p:sp>
          <p:nvSpPr>
            <p:cNvPr id="27" name="Oval 26"/>
            <p:cNvSpPr/>
            <p:nvPr/>
          </p:nvSpPr>
          <p:spPr>
            <a:xfrm>
              <a:off x="4338140" y="3059029"/>
              <a:ext cx="429620" cy="429620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&amp;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170476" y="3658581"/>
              <a:ext cx="429620" cy="429620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=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0" idx="7"/>
              <a:endCxn id="27" idx="3"/>
            </p:cNvCxnSpPr>
            <p:nvPr/>
          </p:nvCxnSpPr>
          <p:spPr>
            <a:xfrm flipV="1">
              <a:off x="3537180" y="3425733"/>
              <a:ext cx="863876" cy="295764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510440" y="3658581"/>
              <a:ext cx="429620" cy="429620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&gt;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924290" y="4260632"/>
              <a:ext cx="429620" cy="429620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092156" y="4260632"/>
              <a:ext cx="429620" cy="429620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751990" y="4260632"/>
              <a:ext cx="429620" cy="429620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584326" y="4260632"/>
              <a:ext cx="429620" cy="429620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45" idx="7"/>
              <a:endCxn id="30" idx="3"/>
            </p:cNvCxnSpPr>
            <p:nvPr/>
          </p:nvCxnSpPr>
          <p:spPr>
            <a:xfrm flipV="1">
              <a:off x="2951030" y="4025285"/>
              <a:ext cx="282362" cy="298263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1"/>
              <a:endCxn id="30" idx="5"/>
            </p:cNvCxnSpPr>
            <p:nvPr/>
          </p:nvCxnSpPr>
          <p:spPr>
            <a:xfrm flipH="1" flipV="1">
              <a:off x="3537180" y="4025285"/>
              <a:ext cx="277726" cy="298263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0" idx="7"/>
              <a:endCxn id="36" idx="3"/>
            </p:cNvCxnSpPr>
            <p:nvPr/>
          </p:nvCxnSpPr>
          <p:spPr>
            <a:xfrm flipV="1">
              <a:off x="5290994" y="4025285"/>
              <a:ext cx="282362" cy="298263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2" idx="1"/>
              <a:endCxn id="36" idx="5"/>
            </p:cNvCxnSpPr>
            <p:nvPr/>
          </p:nvCxnSpPr>
          <p:spPr>
            <a:xfrm flipH="1" flipV="1">
              <a:off x="5877144" y="4025285"/>
              <a:ext cx="277928" cy="298263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6" idx="1"/>
              <a:endCxn id="27" idx="5"/>
            </p:cNvCxnSpPr>
            <p:nvPr/>
          </p:nvCxnSpPr>
          <p:spPr>
            <a:xfrm flipH="1" flipV="1">
              <a:off x="4704844" y="3425733"/>
              <a:ext cx="868512" cy="295764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7889587" y="3128558"/>
            <a:ext cx="3933833" cy="2230736"/>
            <a:chOff x="7742283" y="3661054"/>
            <a:chExt cx="3933833" cy="2230736"/>
          </a:xfrm>
        </p:grpSpPr>
        <p:sp>
          <p:nvSpPr>
            <p:cNvPr id="71" name="Oval 70"/>
            <p:cNvSpPr/>
            <p:nvPr/>
          </p:nvSpPr>
          <p:spPr>
            <a:xfrm>
              <a:off x="7742283" y="4258133"/>
              <a:ext cx="429620" cy="429620"/>
            </a:xfrm>
            <a:prstGeom prst="ellipse">
              <a:avLst/>
            </a:prstGeom>
            <a:solidFill>
              <a:srgbClr val="8A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9496299" y="3661054"/>
              <a:ext cx="429620" cy="429620"/>
            </a:xfrm>
            <a:prstGeom prst="ellipse">
              <a:avLst/>
            </a:prstGeom>
            <a:solidFill>
              <a:srgbClr val="8A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742283" y="5462170"/>
              <a:ext cx="429620" cy="429620"/>
            </a:xfrm>
            <a:prstGeom prst="ellipse">
              <a:avLst/>
            </a:prstGeom>
            <a:solidFill>
              <a:srgbClr val="8A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9496299" y="4860119"/>
              <a:ext cx="429620" cy="429620"/>
            </a:xfrm>
            <a:prstGeom prst="ellipse">
              <a:avLst/>
            </a:prstGeom>
            <a:solidFill>
              <a:srgbClr val="8A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8910149" y="5462170"/>
              <a:ext cx="429620" cy="429620"/>
            </a:xfrm>
            <a:prstGeom prst="ellipse">
              <a:avLst/>
            </a:prstGeom>
            <a:solidFill>
              <a:srgbClr val="8A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32C36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81" idx="7"/>
              <a:endCxn id="80" idx="3"/>
            </p:cNvCxnSpPr>
            <p:nvPr/>
          </p:nvCxnSpPr>
          <p:spPr>
            <a:xfrm flipV="1">
              <a:off x="9276853" y="5226823"/>
              <a:ext cx="282362" cy="298263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6"/>
              <a:endCxn id="81" idx="2"/>
            </p:cNvCxnSpPr>
            <p:nvPr/>
          </p:nvCxnSpPr>
          <p:spPr>
            <a:xfrm>
              <a:off x="8171903" y="5676980"/>
              <a:ext cx="738246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1" idx="6"/>
              <a:endCxn id="80" idx="2"/>
            </p:cNvCxnSpPr>
            <p:nvPr/>
          </p:nvCxnSpPr>
          <p:spPr>
            <a:xfrm>
              <a:off x="8171903" y="4472943"/>
              <a:ext cx="1324396" cy="601986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11246496" y="4258133"/>
              <a:ext cx="429620" cy="429620"/>
            </a:xfrm>
            <a:prstGeom prst="ellipse">
              <a:avLst/>
            </a:prstGeom>
            <a:solidFill>
              <a:srgbClr val="8A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32C36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71" idx="6"/>
              <a:endCxn id="72" idx="2"/>
            </p:cNvCxnSpPr>
            <p:nvPr/>
          </p:nvCxnSpPr>
          <p:spPr>
            <a:xfrm flipV="1">
              <a:off x="8171903" y="3875864"/>
              <a:ext cx="1324396" cy="597079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2" idx="6"/>
              <a:endCxn id="89" idx="2"/>
            </p:cNvCxnSpPr>
            <p:nvPr/>
          </p:nvCxnSpPr>
          <p:spPr>
            <a:xfrm>
              <a:off x="9925919" y="3875864"/>
              <a:ext cx="1320577" cy="597079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0" idx="6"/>
              <a:endCxn id="89" idx="2"/>
            </p:cNvCxnSpPr>
            <p:nvPr/>
          </p:nvCxnSpPr>
          <p:spPr>
            <a:xfrm flipV="1">
              <a:off x="9925919" y="4472943"/>
              <a:ext cx="1320577" cy="601986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Isosceles Triangle 95"/>
          <p:cNvSpPr/>
          <p:nvPr/>
        </p:nvSpPr>
        <p:spPr>
          <a:xfrm rot="5400000">
            <a:off x="4628480" y="4068821"/>
            <a:ext cx="348138" cy="182880"/>
          </a:xfrm>
          <a:prstGeom prst="triangle">
            <a:avLst/>
          </a:prstGeom>
          <a:solidFill>
            <a:srgbClr val="03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 rot="5400000">
            <a:off x="7219001" y="4152486"/>
            <a:ext cx="348138" cy="182880"/>
          </a:xfrm>
          <a:prstGeom prst="triangle">
            <a:avLst/>
          </a:prstGeom>
          <a:solidFill>
            <a:srgbClr val="03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684299" y="2094615"/>
            <a:ext cx="2823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32C36"/>
                </a:solidFill>
              </a:rPr>
              <a:t>‘a === ‘b &amp;&amp; ‘c &gt; </a:t>
            </a:r>
            <a:r>
              <a:rPr lang="en-US" sz="2800" dirty="0" smtClean="0">
                <a:solidFill>
                  <a:srgbClr val="032C36"/>
                </a:solidFill>
              </a:rPr>
              <a:t>3</a:t>
            </a:r>
            <a:endParaRPr lang="en-US" sz="2800" dirty="0">
              <a:solidFill>
                <a:srgbClr val="032C36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54799" y="5871448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Logical Plan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70144" y="5871448"/>
            <a:ext cx="53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080636" y="5871448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Execution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clicks from a webserver log</a:t>
            </a:r>
          </a:p>
          <a:p>
            <a:r>
              <a:rPr lang="en-US" dirty="0" smtClean="0"/>
              <a:t>Find interesting URLs</a:t>
            </a:r>
          </a:p>
          <a:p>
            <a:r>
              <a:rPr lang="en-US" dirty="0" smtClean="0"/>
              <a:t>Combine with user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39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597441" y="815052"/>
            <a:ext cx="3756359" cy="5227896"/>
            <a:chOff x="6667800" y="1313770"/>
            <a:chExt cx="3756359" cy="5227896"/>
          </a:xfrm>
        </p:grpSpPr>
        <p:sp>
          <p:nvSpPr>
            <p:cNvPr id="5" name="Rectangle 4"/>
            <p:cNvSpPr/>
            <p:nvPr/>
          </p:nvSpPr>
          <p:spPr>
            <a:xfrm>
              <a:off x="8862360" y="2446922"/>
              <a:ext cx="1561799" cy="695288"/>
            </a:xfrm>
            <a:prstGeom prst="rect">
              <a:avLst/>
            </a:prstGeom>
            <a:noFill/>
            <a:ln w="12700">
              <a:solidFill>
                <a:srgbClr val="C2454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  <a:latin typeface="Avenir Next Regular"/>
                  <a:cs typeface="Avenir Next Regular"/>
                </a:rPr>
                <a:t>Extract Clicks</a:t>
              </a:r>
              <a:endParaRPr lang="en-US" dirty="0">
                <a:solidFill>
                  <a:srgbClr val="032C36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62360" y="3580074"/>
              <a:ext cx="1561799" cy="695288"/>
            </a:xfrm>
            <a:prstGeom prst="rect">
              <a:avLst/>
            </a:prstGeom>
            <a:noFill/>
            <a:ln w="12700">
              <a:solidFill>
                <a:srgbClr val="C2454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  <a:latin typeface="Avenir Next Regular"/>
                  <a:cs typeface="Avenir Next Regular"/>
                </a:rPr>
                <a:t>Combine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62359" y="4713226"/>
              <a:ext cx="1561799" cy="695288"/>
            </a:xfrm>
            <a:prstGeom prst="rect">
              <a:avLst/>
            </a:prstGeom>
            <a:noFill/>
            <a:ln w="12700">
              <a:solidFill>
                <a:srgbClr val="C2454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  <a:latin typeface="Avenir Next Regular"/>
                  <a:cs typeface="Avenir Next Regular"/>
                </a:rPr>
                <a:t>Massage</a:t>
              </a:r>
              <a:endParaRPr lang="en-US" dirty="0">
                <a:solidFill>
                  <a:srgbClr val="032C36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8" name="Round Diagonal Corner Rectangle 7"/>
            <p:cNvSpPr/>
            <p:nvPr/>
          </p:nvSpPr>
          <p:spPr>
            <a:xfrm>
              <a:off x="8862360" y="1313770"/>
              <a:ext cx="1561798" cy="695288"/>
            </a:xfrm>
            <a:prstGeom prst="round2DiagRect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Web server log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6667800" y="3580074"/>
              <a:ext cx="1561798" cy="695288"/>
            </a:xfrm>
            <a:prstGeom prst="round2DiagRect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User database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sp>
          <p:nvSpPr>
            <p:cNvPr id="11" name="Round Diagonal Corner Rectangle 10"/>
            <p:cNvSpPr/>
            <p:nvPr/>
          </p:nvSpPr>
          <p:spPr>
            <a:xfrm>
              <a:off x="8862359" y="5846378"/>
              <a:ext cx="1561798" cy="695288"/>
            </a:xfrm>
            <a:prstGeom prst="round2DiagRect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32C36"/>
                  </a:solidFill>
                </a:rPr>
                <a:t>Interesting </a:t>
              </a:r>
              <a:r>
                <a:rPr lang="en-US" dirty="0">
                  <a:solidFill>
                    <a:srgbClr val="032C36"/>
                  </a:solidFill>
                </a:rPr>
                <a:t>u</a:t>
              </a:r>
              <a:r>
                <a:rPr lang="en-US" dirty="0" smtClean="0">
                  <a:solidFill>
                    <a:srgbClr val="032C36"/>
                  </a:solidFill>
                </a:rPr>
                <a:t>ser data</a:t>
              </a:r>
              <a:endParaRPr lang="en-US" dirty="0">
                <a:solidFill>
                  <a:srgbClr val="032C36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1"/>
              <a:endCxn id="5" idx="0"/>
            </p:cNvCxnSpPr>
            <p:nvPr/>
          </p:nvCxnSpPr>
          <p:spPr>
            <a:xfrm>
              <a:off x="9643259" y="2009058"/>
              <a:ext cx="1" cy="437864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6" idx="0"/>
            </p:cNvCxnSpPr>
            <p:nvPr/>
          </p:nvCxnSpPr>
          <p:spPr>
            <a:xfrm>
              <a:off x="9643260" y="3142210"/>
              <a:ext cx="0" cy="437864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7" idx="0"/>
            </p:cNvCxnSpPr>
            <p:nvPr/>
          </p:nvCxnSpPr>
          <p:spPr>
            <a:xfrm flipH="1">
              <a:off x="9643259" y="4275362"/>
              <a:ext cx="1" cy="437864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2"/>
              <a:endCxn id="11" idx="3"/>
            </p:cNvCxnSpPr>
            <p:nvPr/>
          </p:nvCxnSpPr>
          <p:spPr>
            <a:xfrm flipH="1">
              <a:off x="9643258" y="5408514"/>
              <a:ext cx="1" cy="437864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0"/>
              <a:endCxn id="6" idx="1"/>
            </p:cNvCxnSpPr>
            <p:nvPr/>
          </p:nvCxnSpPr>
          <p:spPr>
            <a:xfrm>
              <a:off x="8229598" y="3927718"/>
              <a:ext cx="632762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57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Massive parallel data flow engine with </a:t>
            </a:r>
            <a:br>
              <a:rPr lang="en-US" dirty="0" smtClean="0"/>
            </a:br>
            <a:r>
              <a:rPr lang="en-US" dirty="0" smtClean="0"/>
              <a:t>unified batch- and stream-processing</a:t>
            </a:r>
          </a:p>
          <a:p>
            <a:endParaRPr lang="en-US" dirty="0"/>
          </a:p>
          <a:p>
            <a:r>
              <a:rPr lang="en-US" dirty="0" smtClean="0"/>
              <a:t>Evolved from the joint research project </a:t>
            </a:r>
            <a:r>
              <a:rPr lang="en-US" i="1" dirty="0" smtClean="0"/>
              <a:t>Stratosphere </a:t>
            </a:r>
            <a:r>
              <a:rPr lang="en-US" dirty="0" smtClean="0"/>
              <a:t>funded by DFG</a:t>
            </a:r>
          </a:p>
          <a:p>
            <a:endParaRPr lang="en-US" dirty="0" smtClean="0"/>
          </a:p>
          <a:p>
            <a:r>
              <a:rPr lang="en-US" dirty="0" smtClean="0"/>
              <a:t>Now Apache top-level project</a:t>
            </a:r>
          </a:p>
          <a:p>
            <a:endParaRPr lang="en-US" dirty="0"/>
          </a:p>
          <a:p>
            <a:r>
              <a:rPr lang="en-US" dirty="0" smtClean="0"/>
              <a:t>About 120 contributors, highly active community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566"/>
            <a:ext cx="10733116" cy="4720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ExecutionEvnironment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0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ExecutionEnvironment.getExecutionEnvironment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 smtClean="0">
              <a:solidFill>
                <a:srgbClr val="C2454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2454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sz="20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env.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readTextFile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:///log"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2454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sz="20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&lt;Tuple2&lt;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Integer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clicks 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log.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(String </a:t>
            </a:r>
            <a:r>
              <a:rPr lang="en-US" sz="2000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Collector&lt;Tuple2&lt;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Integer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parts 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"*magic regex*"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isClick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(parts))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out.collect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Tuple2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&lt;&gt;(parts[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(parts[</a:t>
            </a:r>
            <a:r>
              <a:rPr lang="en-US" sz="2000" dirty="0" smtClean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8214" y="5066327"/>
            <a:ext cx="3507971" cy="1200329"/>
          </a:xfrm>
          <a:prstGeom prst="rect">
            <a:avLst/>
          </a:prstGeom>
          <a:noFill/>
          <a:ln>
            <a:solidFill>
              <a:srgbClr val="032C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  /foo/bar…        313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   /data/pic.jpg	 128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  /bar/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       128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  /hello/there…     42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the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TableEnvironment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tableEnv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TableEnvironment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clicksTable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tableEnv.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toTable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(clicks, 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urlClickCounts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clicksTable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url.count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count"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user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userInfo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tableEnv.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toTable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(…, 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"name, id, …"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resultTable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urlClickCounts.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userInfo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id &amp;&amp; count &gt; 10"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count, name, …"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Result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&lt;Result&gt; set </a:t>
            </a:r>
            <a:r>
              <a:rPr lang="en-US" sz="2000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tableEnv.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toSet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resultTable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&lt;Result&gt; result </a:t>
            </a:r>
            <a:r>
              <a:rPr lang="en-US" sz="2000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set.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reduceGroup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ComplexOperation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writeAsText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</a:t>
            </a:r>
            <a:r>
              <a:rPr lang="en-US" sz="2000" dirty="0">
                <a:solidFill>
                  <a:srgbClr val="8A7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:///result"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env.execute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4111049"/>
            <a:ext cx="94974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Implicit Parallelism through Deep Language </a:t>
            </a:r>
            <a:r>
              <a:rPr lang="en-US" sz="2800" dirty="0" smtClean="0"/>
              <a:t>Embedding</a:t>
            </a:r>
          </a:p>
          <a:p>
            <a:r>
              <a:rPr lang="en-US" sz="1400" dirty="0" smtClean="0">
                <a:solidFill>
                  <a:srgbClr val="757575"/>
                </a:solidFill>
              </a:rPr>
              <a:t>Alexander </a:t>
            </a:r>
            <a:r>
              <a:rPr lang="en-US" sz="1400" dirty="0" err="1" smtClean="0">
                <a:solidFill>
                  <a:srgbClr val="757575"/>
                </a:solidFill>
              </a:rPr>
              <a:t>Alexandrov</a:t>
            </a:r>
            <a:r>
              <a:rPr lang="en-US" sz="1400" dirty="0" smtClean="0">
                <a:solidFill>
                  <a:srgbClr val="757575"/>
                </a:solidFill>
              </a:rPr>
              <a:t>, Andreas Kunft, </a:t>
            </a:r>
            <a:r>
              <a:rPr lang="en-US" sz="1400" dirty="0" err="1" smtClean="0">
                <a:solidFill>
                  <a:srgbClr val="757575"/>
                </a:solidFill>
              </a:rPr>
              <a:t>Asterios</a:t>
            </a:r>
            <a:r>
              <a:rPr lang="en-US" sz="1400" dirty="0" smtClean="0">
                <a:solidFill>
                  <a:srgbClr val="757575"/>
                </a:solidFill>
              </a:rPr>
              <a:t> </a:t>
            </a:r>
            <a:r>
              <a:rPr lang="en-US" sz="1400" dirty="0" err="1" smtClean="0">
                <a:solidFill>
                  <a:srgbClr val="757575"/>
                </a:solidFill>
              </a:rPr>
              <a:t>Katsifodimos</a:t>
            </a:r>
            <a:r>
              <a:rPr lang="en-US" sz="1400" dirty="0" smtClean="0">
                <a:solidFill>
                  <a:srgbClr val="757575"/>
                </a:solidFill>
              </a:rPr>
              <a:t>, Felix </a:t>
            </a:r>
            <a:r>
              <a:rPr lang="en-US" sz="1400" dirty="0" err="1" smtClean="0">
                <a:solidFill>
                  <a:srgbClr val="757575"/>
                </a:solidFill>
              </a:rPr>
              <a:t>Schüler</a:t>
            </a:r>
            <a:r>
              <a:rPr lang="en-US" sz="1400" dirty="0" smtClean="0">
                <a:solidFill>
                  <a:srgbClr val="757575"/>
                </a:solidFill>
              </a:rPr>
              <a:t>, </a:t>
            </a:r>
            <a:r>
              <a:rPr lang="en-US" sz="1400" dirty="0" err="1" smtClean="0">
                <a:solidFill>
                  <a:srgbClr val="757575"/>
                </a:solidFill>
              </a:rPr>
              <a:t>Lauritz</a:t>
            </a:r>
            <a:r>
              <a:rPr lang="en-US" sz="1400" dirty="0" smtClean="0">
                <a:solidFill>
                  <a:srgbClr val="757575"/>
                </a:solidFill>
              </a:rPr>
              <a:t> </a:t>
            </a:r>
            <a:r>
              <a:rPr lang="en-US" sz="1400" dirty="0" err="1" smtClean="0">
                <a:solidFill>
                  <a:srgbClr val="757575"/>
                </a:solidFill>
              </a:rPr>
              <a:t>Thamsen</a:t>
            </a:r>
            <a:r>
              <a:rPr lang="en-US" sz="1400" dirty="0" smtClean="0">
                <a:solidFill>
                  <a:srgbClr val="757575"/>
                </a:solidFill>
              </a:rPr>
              <a:t>, </a:t>
            </a:r>
            <a:r>
              <a:rPr lang="en-US" sz="1400" dirty="0" err="1" smtClean="0">
                <a:solidFill>
                  <a:srgbClr val="757575"/>
                </a:solidFill>
              </a:rPr>
              <a:t>Odej</a:t>
            </a:r>
            <a:r>
              <a:rPr lang="en-US" sz="1400" dirty="0" smtClean="0">
                <a:solidFill>
                  <a:srgbClr val="757575"/>
                </a:solidFill>
              </a:rPr>
              <a:t> Kao, Tobias Herb, Volker </a:t>
            </a:r>
            <a:r>
              <a:rPr lang="en-US" sz="1400" dirty="0" err="1" smtClean="0">
                <a:solidFill>
                  <a:srgbClr val="757575"/>
                </a:solidFill>
              </a:rPr>
              <a:t>Markl</a:t>
            </a:r>
            <a:endParaRPr lang="en-US" sz="1400" dirty="0">
              <a:solidFill>
                <a:srgbClr val="757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Evolution and its Pitfalls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like Cascading, Spark, Flink rely on shallowly embedded APIs (“pure libraries”)</a:t>
            </a:r>
          </a:p>
          <a:p>
            <a:endParaRPr lang="en-US" dirty="0"/>
          </a:p>
          <a:p>
            <a:r>
              <a:rPr lang="en-US" dirty="0"/>
              <a:t>Additional runtime features have to be exposed </a:t>
            </a:r>
            <a:r>
              <a:rPr lang="en-US" dirty="0" smtClean="0"/>
              <a:t>explicitly</a:t>
            </a:r>
          </a:p>
          <a:p>
            <a:endParaRPr lang="en-US" dirty="0"/>
          </a:p>
          <a:p>
            <a:r>
              <a:rPr lang="en-US" dirty="0" smtClean="0"/>
              <a:t>No holistic view of dataflow program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(change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epsilon)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clusters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44B5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points)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ctrds.minBy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(p)).get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Solution(c.id,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new centroids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clusters)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clr.values.map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).sum()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clr.values.map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Point(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the total change in all centroids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change 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distances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44B5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44B5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x.id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y.id)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use the new centroids in the next iteration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293"/>
            <a:ext cx="10515600" cy="472039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(change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epsilon)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clusters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points)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ctrds.minBy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(p)).get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Solution(c.id,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new centroids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clusters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clr.values.map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).sum()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clr.values.map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Point(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the total change in all centroids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change 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u="sng" dirty="0">
                <a:latin typeface="Consolas" panose="020B0609020204030204" pitchFamily="49" charset="0"/>
                <a:cs typeface="Consolas" panose="020B0609020204030204" pitchFamily="49" charset="0"/>
              </a:rPr>
              <a:t>distances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x.id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y.id)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the new centroids in the next iteration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50775"/>
            <a:ext cx="3782351" cy="2233402"/>
          </a:xfrm>
          <a:prstGeom prst="rect">
            <a:avLst/>
          </a:prstGeom>
          <a:noFill/>
          <a:ln>
            <a:solidFill>
              <a:srgbClr val="C245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106763"/>
            <a:ext cx="3782351" cy="1339177"/>
          </a:xfrm>
          <a:prstGeom prst="rect">
            <a:avLst/>
          </a:prstGeom>
          <a:noFill/>
          <a:ln>
            <a:solidFill>
              <a:srgbClr val="C245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00512" y="2582810"/>
            <a:ext cx="23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32C36"/>
                </a:solidFill>
              </a:rPr>
              <a:t>clusters</a:t>
            </a:r>
            <a:r>
              <a:rPr lang="en-US" dirty="0" smtClean="0">
                <a:solidFill>
                  <a:srgbClr val="032C36"/>
                </a:solidFill>
              </a:rPr>
              <a:t> </a:t>
            </a:r>
            <a:r>
              <a:rPr lang="en-US" dirty="0" smtClean="0"/>
              <a:t>only used once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0512" y="4591685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32C36"/>
                </a:solidFill>
              </a:rPr>
              <a:t>d</a:t>
            </a:r>
            <a:r>
              <a:rPr lang="en-US" b="1" u="sng" dirty="0" smtClean="0">
                <a:solidFill>
                  <a:srgbClr val="032C36"/>
                </a:solidFill>
              </a:rPr>
              <a:t>istances </a:t>
            </a:r>
            <a:r>
              <a:rPr lang="en-US" dirty="0" smtClean="0"/>
              <a:t>only used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(change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epsilon)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clusters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points)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ctrds.minBy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(p)).get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Solution(c.id,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new centroids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clusters)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clr.values.map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).sum()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clr.values.map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Point(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the total change in all centroids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change 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distances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x.id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y.id)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the new centroids in the next iteration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759383"/>
            <a:ext cx="3782351" cy="1124793"/>
          </a:xfrm>
          <a:prstGeom prst="rect">
            <a:avLst/>
          </a:prstGeom>
          <a:noFill/>
          <a:ln>
            <a:solidFill>
              <a:srgbClr val="C245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00512" y="3137113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32C36"/>
                </a:solidFill>
              </a:rPr>
              <a:t>Aggregations not spread in UDFs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293"/>
            <a:ext cx="10515600" cy="472039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(change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epsilon)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clusters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points)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ctrds.minBy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(p)).get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Solution(c.id,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new centroids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clusters)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clr.values.map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).sum()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clr.values.map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Point(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the total change in all centroids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change 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distances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5757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x.id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y.id) </a:t>
            </a:r>
            <a:r>
              <a:rPr lang="en-US" dirty="0">
                <a:solidFill>
                  <a:srgbClr val="C245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the new centroids in the next iteration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newCtrds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50776"/>
            <a:ext cx="3782351" cy="914400"/>
          </a:xfrm>
          <a:prstGeom prst="rect">
            <a:avLst/>
          </a:prstGeom>
          <a:noFill/>
          <a:ln>
            <a:solidFill>
              <a:srgbClr val="C245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337331"/>
            <a:ext cx="3782351" cy="679731"/>
          </a:xfrm>
          <a:prstGeom prst="rect">
            <a:avLst/>
          </a:prstGeom>
          <a:noFill/>
          <a:ln>
            <a:solidFill>
              <a:srgbClr val="C245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00512" y="1923310"/>
            <a:ext cx="339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32C36"/>
                </a:solidFill>
              </a:rPr>
              <a:t>Comprehension syntax hides map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0512" y="4492530"/>
            <a:ext cx="333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32C36"/>
                </a:solidFill>
              </a:rPr>
              <a:t>Comprehension syntax hides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29237" y="1820994"/>
            <a:ext cx="9133526" cy="3216012"/>
            <a:chOff x="1529237" y="2102748"/>
            <a:chExt cx="9133526" cy="3216012"/>
          </a:xfrm>
        </p:grpSpPr>
        <p:pic>
          <p:nvPicPr>
            <p:cNvPr id="12" name="pasted-image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48788" y="2102748"/>
              <a:ext cx="1094423" cy="1094423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1" name="Group 20"/>
            <p:cNvGrpSpPr/>
            <p:nvPr/>
          </p:nvGrpSpPr>
          <p:grpSpPr>
            <a:xfrm>
              <a:off x="1529237" y="3383280"/>
              <a:ext cx="9133526" cy="1935480"/>
              <a:chOff x="1582577" y="3383280"/>
              <a:chExt cx="9133526" cy="19354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998619" y="3383280"/>
                <a:ext cx="2717484" cy="1935480"/>
              </a:xfrm>
              <a:prstGeom prst="roundRect">
                <a:avLst/>
              </a:prstGeom>
              <a:solidFill>
                <a:srgbClr val="7575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Scalability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UDFs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Complex data types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Schema on read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790598" y="3383280"/>
                <a:ext cx="2717484" cy="1935480"/>
              </a:xfrm>
              <a:prstGeom prst="roundRect">
                <a:avLst/>
              </a:prstGeom>
              <a:solidFill>
                <a:srgbClr val="032C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Iterations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Adv. </a:t>
                </a:r>
                <a:r>
                  <a:rPr lang="en-US" dirty="0" err="1">
                    <a:solidFill>
                      <a:schemeClr val="bg1"/>
                    </a:solidFill>
                  </a:rPr>
                  <a:t>dataflows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General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APIs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582577" y="3383280"/>
                <a:ext cx="2717484" cy="1935480"/>
              </a:xfrm>
              <a:prstGeom prst="roundRect">
                <a:avLst/>
              </a:prstGeom>
              <a:solidFill>
                <a:srgbClr val="C24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bg1"/>
                    </a:solidFill>
                  </a:rPr>
                  <a:t>Declarativity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Query optimization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</a:rPr>
                  <a:t>Robust out-of-core</a:t>
                </a: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4371260" y="4259580"/>
                <a:ext cx="348138" cy="182880"/>
              </a:xfrm>
              <a:prstGeom prst="triangle">
                <a:avLst/>
              </a:prstGeom>
              <a:solidFill>
                <a:srgbClr val="032C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6200000">
                <a:off x="7579281" y="4259580"/>
                <a:ext cx="348138" cy="182880"/>
              </a:xfrm>
              <a:prstGeom prst="triangle">
                <a:avLst/>
              </a:prstGeom>
              <a:solidFill>
                <a:srgbClr val="032C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811915" y="2550840"/>
              <a:ext cx="21521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Taken from</a:t>
              </a:r>
            </a:p>
            <a:p>
              <a:pPr algn="ctr"/>
              <a:r>
                <a:rPr lang="en-US" dirty="0" smtClean="0"/>
                <a:t>Database technology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94651" y="2550840"/>
              <a:ext cx="2418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Taken from</a:t>
              </a:r>
            </a:p>
            <a:p>
              <a:pPr algn="ctr"/>
              <a:r>
                <a:rPr lang="en-US" dirty="0" err="1" smtClean="0"/>
                <a:t>MapReduce</a:t>
              </a:r>
              <a:r>
                <a:rPr lang="en-US" dirty="0" smtClean="0"/>
                <a:t> technology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with it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2454E"/>
                </a:solidFill>
              </a:rPr>
              <a:t>https://flink.apache.org</a:t>
            </a:r>
            <a:r>
              <a:rPr lang="en-US" dirty="0" smtClean="0">
                <a:solidFill>
                  <a:srgbClr val="C2454E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 smtClean="0"/>
              <a:t>Get involved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2454E"/>
                </a:solidFill>
              </a:rPr>
              <a:t>https://</a:t>
            </a:r>
            <a:r>
              <a:rPr lang="en-US" dirty="0" smtClean="0">
                <a:solidFill>
                  <a:srgbClr val="C2454E"/>
                </a:solidFill>
              </a:rPr>
              <a:t>github.com/apache/flink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2454E"/>
                </a:solidFill>
              </a:rPr>
              <a:t>dev</a:t>
            </a:r>
            <a:r>
              <a:rPr lang="en-US" dirty="0" smtClean="0">
                <a:solidFill>
                  <a:srgbClr val="C2454E"/>
                </a:solidFill>
              </a:rPr>
              <a:t>@flink.apache.org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2454E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2454E"/>
                </a:solidFill>
              </a:rPr>
              <a:t>news</a:t>
            </a:r>
            <a:r>
              <a:rPr lang="en-US" dirty="0" smtClean="0">
                <a:solidFill>
                  <a:srgbClr val="C2454E"/>
                </a:solidFill>
              </a:rPr>
              <a:t>@flink.apache.org</a:t>
            </a:r>
          </a:p>
          <a:p>
            <a:pPr lvl="1"/>
            <a:endParaRPr lang="en-US" dirty="0">
              <a:solidFill>
                <a:srgbClr val="C2454E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2454E"/>
                </a:solidFill>
              </a:rPr>
              <a:t>@</a:t>
            </a:r>
            <a:r>
              <a:rPr lang="en-US" dirty="0" err="1">
                <a:solidFill>
                  <a:srgbClr val="C2454E"/>
                </a:solidFill>
              </a:rPr>
              <a:t>ApacheFlink</a:t>
            </a:r>
            <a:endParaRPr lang="en-US" dirty="0">
              <a:solidFill>
                <a:srgbClr val="C2454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50</a:t>
            </a:fld>
            <a:endParaRPr lang="en-US"/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2998" y="3576161"/>
            <a:ext cx="2600802" cy="26008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7061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Flink </a:t>
            </a:r>
            <a:r>
              <a:rPr lang="de-DE" dirty="0" err="1"/>
              <a:t>Bulk</a:t>
            </a:r>
            <a:r>
              <a:rPr lang="de-DE" dirty="0"/>
              <a:t> Iteration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Clr>
                <a:srgbClr val="C2454E"/>
              </a:buClr>
              <a:buFont typeface="+mj-lt"/>
              <a:buAutoNum type="arabicPeriod"/>
            </a:pPr>
            <a:r>
              <a:rPr lang="de-DE" dirty="0" smtClean="0"/>
              <a:t>Initial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/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marL="514350" indent="-514350">
              <a:buClr>
                <a:srgbClr val="C2454E"/>
              </a:buClr>
              <a:buFont typeface="+mj-lt"/>
              <a:buAutoNum type="arabicPeriod"/>
            </a:pPr>
            <a:r>
              <a:rPr lang="de-DE" dirty="0" err="1" smtClean="0"/>
              <a:t>Arbitrary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endParaRPr lang="de-DE" dirty="0" smtClean="0"/>
          </a:p>
          <a:p>
            <a:pPr marL="514350" indent="-514350">
              <a:buClr>
                <a:srgbClr val="C2454E"/>
              </a:buClr>
              <a:buFont typeface="+mj-lt"/>
              <a:buAutoNum type="arabicPeriod"/>
            </a:pPr>
            <a:r>
              <a:rPr lang="de-DE" dirty="0" smtClean="0"/>
              <a:t>Output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fed</a:t>
            </a:r>
            <a:r>
              <a:rPr lang="de-DE" dirty="0" smtClean="0"/>
              <a:t> back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endParaRPr lang="de-DE" dirty="0" smtClean="0"/>
          </a:p>
          <a:p>
            <a:pPr marL="514350" indent="-514350">
              <a:buClr>
                <a:srgbClr val="C2454E"/>
              </a:buClr>
              <a:buFont typeface="+mj-lt"/>
              <a:buAutoNum type="arabicPeriod"/>
            </a:pPr>
            <a:r>
              <a:rPr lang="de-DE" dirty="0" smtClean="0"/>
              <a:t>Output </a:t>
            </a:r>
            <a:r>
              <a:rPr lang="de-DE" dirty="0" err="1" smtClean="0"/>
              <a:t>of</a:t>
            </a:r>
            <a:r>
              <a:rPr lang="de-DE" dirty="0" smtClean="0"/>
              <a:t> last </a:t>
            </a:r>
            <a:r>
              <a:rPr lang="de-DE" dirty="0" err="1" smtClean="0"/>
              <a:t>iteration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sink /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777213" y="1690688"/>
            <a:ext cx="6637574" cy="1924050"/>
            <a:chOff x="2777213" y="1690688"/>
            <a:chExt cx="6637574" cy="1924050"/>
          </a:xfrm>
        </p:grpSpPr>
        <p:cxnSp>
          <p:nvCxnSpPr>
            <p:cNvPr id="19" name="Elbow Connector 8"/>
            <p:cNvCxnSpPr/>
            <p:nvPr/>
          </p:nvCxnSpPr>
          <p:spPr>
            <a:xfrm flipH="1">
              <a:off x="5019630" y="2526026"/>
              <a:ext cx="1427997" cy="11993"/>
            </a:xfrm>
            <a:prstGeom prst="bentConnector5">
              <a:avLst>
                <a:gd name="adj1" fmla="val -62475"/>
                <a:gd name="adj2" fmla="val -5087568"/>
                <a:gd name="adj3" fmla="val 119787"/>
              </a:avLst>
            </a:prstGeom>
            <a:ln w="19050"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Abgerundetes Rechteck 29"/>
            <p:cNvSpPr/>
            <p:nvPr/>
          </p:nvSpPr>
          <p:spPr>
            <a:xfrm>
              <a:off x="5019630" y="2209801"/>
              <a:ext cx="2066925" cy="8858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C2454E"/>
                  </a:solidFill>
                </a:rPr>
                <a:t>Step</a:t>
              </a:r>
              <a:r>
                <a:rPr lang="de-DE" dirty="0" smtClean="0">
                  <a:solidFill>
                    <a:srgbClr val="C2454E"/>
                  </a:solidFill>
                </a:rPr>
                <a:t> </a:t>
              </a:r>
              <a:r>
                <a:rPr lang="de-DE" dirty="0" err="1" smtClean="0">
                  <a:solidFill>
                    <a:srgbClr val="C2454E"/>
                  </a:solidFill>
                </a:rPr>
                <a:t>Function</a:t>
              </a:r>
              <a:endParaRPr lang="de-DE" dirty="0" smtClean="0">
                <a:solidFill>
                  <a:srgbClr val="C2454E"/>
                </a:solidFill>
              </a:endParaRPr>
            </a:p>
          </p:txBody>
        </p:sp>
        <p:sp>
          <p:nvSpPr>
            <p:cNvPr id="21" name="Textfeld 41"/>
            <p:cNvSpPr txBox="1"/>
            <p:nvPr/>
          </p:nvSpPr>
          <p:spPr>
            <a:xfrm>
              <a:off x="5002002" y="1736128"/>
              <a:ext cx="2102179" cy="36933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rgbClr val="032C36"/>
                  </a:solidFill>
                </a:rPr>
                <a:t>Next Partial Solution</a:t>
              </a:r>
              <a:endParaRPr lang="de-DE" dirty="0">
                <a:solidFill>
                  <a:srgbClr val="032C36"/>
                </a:solidFill>
              </a:endParaRPr>
            </a:p>
          </p:txBody>
        </p:sp>
        <p:cxnSp>
          <p:nvCxnSpPr>
            <p:cNvPr id="22" name="Gerade Verbindung mit Pfeil 43"/>
            <p:cNvCxnSpPr/>
            <p:nvPr/>
          </p:nvCxnSpPr>
          <p:spPr>
            <a:xfrm>
              <a:off x="3637752" y="2652713"/>
              <a:ext cx="1383300" cy="0"/>
            </a:xfrm>
            <a:prstGeom prst="straightConnector1">
              <a:avLst/>
            </a:prstGeom>
            <a:ln w="19050">
              <a:solidFill>
                <a:srgbClr val="032C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47"/>
            <p:cNvCxnSpPr/>
            <p:nvPr/>
          </p:nvCxnSpPr>
          <p:spPr>
            <a:xfrm>
              <a:off x="7094656" y="2657475"/>
              <a:ext cx="1383300" cy="0"/>
            </a:xfrm>
            <a:prstGeom prst="straightConnector1">
              <a:avLst/>
            </a:prstGeom>
            <a:ln w="19050">
              <a:solidFill>
                <a:srgbClr val="032C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bgerundetes Rechteck 48"/>
            <p:cNvSpPr/>
            <p:nvPr/>
          </p:nvSpPr>
          <p:spPr>
            <a:xfrm>
              <a:off x="4329402" y="1690688"/>
              <a:ext cx="3456904" cy="1924050"/>
            </a:xfrm>
            <a:prstGeom prst="roundRect">
              <a:avLst/>
            </a:prstGeom>
            <a:noFill/>
            <a:ln w="19050"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49"/>
            <p:cNvSpPr txBox="1"/>
            <p:nvPr/>
          </p:nvSpPr>
          <p:spPr>
            <a:xfrm>
              <a:off x="5650098" y="3204925"/>
              <a:ext cx="805990" cy="36933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 smtClean="0"/>
                <a:t>Iterate</a:t>
              </a:r>
              <a:endParaRPr lang="de-DE" dirty="0"/>
            </a:p>
          </p:txBody>
        </p:sp>
        <p:sp>
          <p:nvSpPr>
            <p:cNvPr id="26" name="Textfeld 50"/>
            <p:cNvSpPr txBox="1"/>
            <p:nvPr/>
          </p:nvSpPr>
          <p:spPr>
            <a:xfrm>
              <a:off x="7794407" y="2283381"/>
              <a:ext cx="162038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32C36"/>
                  </a:solidFill>
                </a:rPr>
                <a:t>Iteration </a:t>
              </a:r>
              <a:r>
                <a:rPr lang="de-DE" dirty="0" err="1" smtClean="0">
                  <a:solidFill>
                    <a:srgbClr val="032C36"/>
                  </a:solidFill>
                </a:rPr>
                <a:t>Result</a:t>
              </a:r>
              <a:endParaRPr lang="de-DE" dirty="0">
                <a:solidFill>
                  <a:srgbClr val="032C36"/>
                </a:solidFill>
              </a:endParaRPr>
            </a:p>
          </p:txBody>
        </p:sp>
        <p:sp>
          <p:nvSpPr>
            <p:cNvPr id="27" name="Textfeld 51"/>
            <p:cNvSpPr txBox="1"/>
            <p:nvPr/>
          </p:nvSpPr>
          <p:spPr>
            <a:xfrm>
              <a:off x="2777213" y="2283381"/>
              <a:ext cx="154266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32C36"/>
                  </a:solidFill>
                </a:rPr>
                <a:t>Iteration Input</a:t>
              </a:r>
              <a:endParaRPr lang="de-DE" dirty="0">
                <a:solidFill>
                  <a:srgbClr val="032C36"/>
                </a:solidFill>
              </a:endParaRPr>
            </a:p>
          </p:txBody>
        </p:sp>
        <p:sp>
          <p:nvSpPr>
            <p:cNvPr id="28" name="Ellipse 52"/>
            <p:cNvSpPr/>
            <p:nvPr/>
          </p:nvSpPr>
          <p:spPr>
            <a:xfrm>
              <a:off x="3778790" y="2724149"/>
              <a:ext cx="409575" cy="409575"/>
            </a:xfrm>
            <a:prstGeom prst="ellipse">
              <a:avLst/>
            </a:prstGeom>
            <a:solidFill>
              <a:srgbClr val="C2454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29" name="Ellipse 53"/>
            <p:cNvSpPr/>
            <p:nvPr/>
          </p:nvSpPr>
          <p:spPr>
            <a:xfrm>
              <a:off x="4878593" y="2850357"/>
              <a:ext cx="409575" cy="409575"/>
            </a:xfrm>
            <a:prstGeom prst="ellipse">
              <a:avLst/>
            </a:prstGeom>
            <a:solidFill>
              <a:srgbClr val="C2454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30" name="Ellipse 54"/>
            <p:cNvSpPr/>
            <p:nvPr/>
          </p:nvSpPr>
          <p:spPr>
            <a:xfrm>
              <a:off x="7175994" y="1774228"/>
              <a:ext cx="409575" cy="409575"/>
            </a:xfrm>
            <a:prstGeom prst="ellipse">
              <a:avLst/>
            </a:prstGeom>
            <a:solidFill>
              <a:srgbClr val="C2454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</a:p>
          </p:txBody>
        </p:sp>
        <p:sp>
          <p:nvSpPr>
            <p:cNvPr id="31" name="Ellipse 55"/>
            <p:cNvSpPr/>
            <p:nvPr/>
          </p:nvSpPr>
          <p:spPr>
            <a:xfrm>
              <a:off x="7943448" y="2724149"/>
              <a:ext cx="409575" cy="409575"/>
            </a:xfrm>
            <a:prstGeom prst="ellipse">
              <a:avLst/>
            </a:prstGeom>
            <a:solidFill>
              <a:srgbClr val="C2454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C2454E"/>
                </a:solidFill>
              </a:rPr>
              <a:t>DataSet</a:t>
            </a:r>
            <a:r>
              <a:rPr lang="en-US" sz="1200" dirty="0">
                <a:solidFill>
                  <a:srgbClr val="C2454E"/>
                </a:solidFill>
              </a:rPr>
              <a:t>&lt;Edge&lt;</a:t>
            </a:r>
            <a:r>
              <a:rPr lang="en-US" sz="1200" dirty="0"/>
              <a:t>Long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&gt;&gt;</a:t>
            </a:r>
            <a:r>
              <a:rPr lang="en-US" sz="1200" dirty="0"/>
              <a:t> links </a:t>
            </a:r>
            <a:r>
              <a:rPr lang="en-US" sz="1200" dirty="0">
                <a:solidFill>
                  <a:srgbClr val="C2454E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 err="1"/>
              <a:t>getLinksDataSet</a:t>
            </a:r>
            <a:r>
              <a:rPr lang="en-US" sz="1200" dirty="0"/>
              <a:t>(</a:t>
            </a:r>
            <a:r>
              <a:rPr lang="en-US" sz="1200" dirty="0" err="1"/>
              <a:t>env</a:t>
            </a:r>
            <a:r>
              <a:rPr lang="en-US" sz="1200" dirty="0" smtClean="0"/>
              <a:t>);</a:t>
            </a:r>
            <a:br>
              <a:rPr lang="en-US" sz="1200" dirty="0" smtClean="0"/>
            </a:br>
            <a:r>
              <a:rPr lang="en-US" sz="1200" dirty="0" smtClean="0"/>
              <a:t>Graph&lt;Long</a:t>
            </a:r>
            <a:r>
              <a:rPr lang="en-US" sz="1200" dirty="0"/>
              <a:t>, Double, Double&gt; network = </a:t>
            </a:r>
            <a:r>
              <a:rPr lang="en-US" sz="1200" dirty="0" err="1"/>
              <a:t>Graph.fromDataSet</a:t>
            </a:r>
            <a:r>
              <a:rPr lang="en-US" sz="1200" dirty="0"/>
              <a:t>(links, </a:t>
            </a:r>
            <a:r>
              <a:rPr lang="en-US" sz="1200" dirty="0">
                <a:solidFill>
                  <a:srgbClr val="C2454E"/>
                </a:solidFill>
              </a:rPr>
              <a:t>new </a:t>
            </a:r>
            <a:r>
              <a:rPr lang="en-US" sz="1200" dirty="0" err="1">
                <a:solidFill>
                  <a:srgbClr val="C2454E"/>
                </a:solidFill>
              </a:rPr>
              <a:t>MapFunction</a:t>
            </a:r>
            <a:r>
              <a:rPr lang="en-US" sz="1200" dirty="0">
                <a:solidFill>
                  <a:srgbClr val="C2454E"/>
                </a:solidFill>
              </a:rPr>
              <a:t>&lt;</a:t>
            </a:r>
            <a:r>
              <a:rPr lang="en-US" sz="1200" dirty="0"/>
              <a:t>Long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()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public </a:t>
            </a:r>
            <a:r>
              <a:rPr lang="en-US" sz="1200" dirty="0"/>
              <a:t>Double map(Long </a:t>
            </a:r>
            <a:r>
              <a:rPr lang="en-US" sz="1200" dirty="0">
                <a:solidFill>
                  <a:srgbClr val="757575"/>
                </a:solidFill>
              </a:rPr>
              <a:t>value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C2454E"/>
                </a:solidFill>
              </a:rPr>
              <a:t>throws</a:t>
            </a:r>
            <a:r>
              <a:rPr lang="en-US" sz="1200" dirty="0"/>
              <a:t> Exception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C2454E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8A7A63"/>
                </a:solidFill>
              </a:rPr>
              <a:t>1.0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  }</a:t>
            </a:r>
            <a:br>
              <a:rPr lang="en-US" sz="1200" dirty="0" smtClean="0"/>
            </a:br>
            <a:r>
              <a:rPr lang="en-US" sz="1200" dirty="0" smtClean="0"/>
              <a:t>}, </a:t>
            </a:r>
            <a:r>
              <a:rPr lang="en-US" sz="1200" dirty="0" err="1"/>
              <a:t>env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C2454E"/>
                </a:solidFill>
              </a:rPr>
              <a:t>DataSet</a:t>
            </a:r>
            <a:r>
              <a:rPr lang="en-US" sz="1200" dirty="0" smtClean="0">
                <a:solidFill>
                  <a:srgbClr val="C2454E"/>
                </a:solidFill>
              </a:rPr>
              <a:t>&lt;Tuple2&lt;</a:t>
            </a:r>
            <a:r>
              <a:rPr lang="en-US" sz="1200" dirty="0" smtClean="0"/>
              <a:t>Long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Long</a:t>
            </a:r>
            <a:r>
              <a:rPr lang="en-US" sz="1200" dirty="0">
                <a:solidFill>
                  <a:srgbClr val="C2454E"/>
                </a:solidFill>
              </a:rPr>
              <a:t>&gt;&gt;</a:t>
            </a:r>
            <a:r>
              <a:rPr lang="en-US" sz="1200" dirty="0"/>
              <a:t> </a:t>
            </a:r>
            <a:r>
              <a:rPr lang="en-US" sz="1200" dirty="0" err="1"/>
              <a:t>vertexOutDegrees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2454E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 err="1"/>
              <a:t>network.outDegrees</a:t>
            </a:r>
            <a:r>
              <a:rPr lang="en-US" sz="1200" dirty="0" smtClean="0"/>
              <a:t>();</a:t>
            </a:r>
            <a:br>
              <a:rPr lang="en-US" sz="1200" dirty="0" smtClean="0"/>
            </a:br>
            <a:r>
              <a:rPr lang="en-US" sz="1200" dirty="0" smtClean="0">
                <a:solidFill>
                  <a:srgbClr val="C2454E"/>
                </a:solidFill>
              </a:rPr>
              <a:t>Graph&lt;</a:t>
            </a:r>
            <a:r>
              <a:rPr lang="en-US" sz="1200" dirty="0" smtClean="0"/>
              <a:t>Long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 </a:t>
            </a:r>
            <a:r>
              <a:rPr lang="en-US" sz="1200" dirty="0" err="1"/>
              <a:t>networkWithWeights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2454E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 err="1" smtClean="0"/>
              <a:t>network.joinWithEdgesOnSource</a:t>
            </a:r>
            <a:r>
              <a:rPr lang="en-US" sz="1200" dirty="0" smtClean="0"/>
              <a:t>(</a:t>
            </a:r>
            <a:r>
              <a:rPr lang="en-US" sz="1200" dirty="0" err="1" smtClean="0"/>
              <a:t>vertexOutDegrees</a:t>
            </a:r>
            <a:r>
              <a:rPr lang="en-US" sz="1200" dirty="0" smtClean="0"/>
              <a:t>,</a:t>
            </a:r>
            <a:br>
              <a:rPr lang="en-US" sz="1200" dirty="0" smtClean="0"/>
            </a:br>
            <a:r>
              <a:rPr lang="en-US" sz="1200" dirty="0" smtClean="0">
                <a:solidFill>
                  <a:srgbClr val="C2454E"/>
                </a:solidFill>
              </a:rPr>
              <a:t>  new </a:t>
            </a:r>
            <a:r>
              <a:rPr lang="en-US" sz="1200" dirty="0" err="1">
                <a:solidFill>
                  <a:srgbClr val="C2454E"/>
                </a:solidFill>
              </a:rPr>
              <a:t>MapFunction</a:t>
            </a:r>
            <a:r>
              <a:rPr lang="en-US" sz="1200" dirty="0">
                <a:solidFill>
                  <a:srgbClr val="C2454E"/>
                </a:solidFill>
              </a:rPr>
              <a:t>&lt;Tuple2&lt;</a:t>
            </a:r>
            <a:r>
              <a:rPr lang="en-US" sz="1200" dirty="0"/>
              <a:t>Double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Long</a:t>
            </a:r>
            <a:r>
              <a:rPr lang="en-US" sz="1200" dirty="0">
                <a:solidFill>
                  <a:srgbClr val="C2454E"/>
                </a:solidFill>
              </a:rPr>
              <a:t>&gt;,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()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  public </a:t>
            </a:r>
            <a:r>
              <a:rPr lang="en-US" sz="1200" dirty="0"/>
              <a:t>Double map(</a:t>
            </a:r>
            <a:r>
              <a:rPr lang="en-US" sz="1200" dirty="0">
                <a:solidFill>
                  <a:srgbClr val="C2454E"/>
                </a:solidFill>
              </a:rPr>
              <a:t>Tuple2&lt;</a:t>
            </a:r>
            <a:r>
              <a:rPr lang="en-US" sz="1200" dirty="0"/>
              <a:t>Double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Long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7575"/>
                </a:solidFill>
              </a:rPr>
              <a:t>value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    </a:t>
            </a:r>
            <a:r>
              <a:rPr lang="en-US" sz="1200" dirty="0" smtClean="0">
                <a:solidFill>
                  <a:srgbClr val="C2454E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/>
              <a:t>value.f0 </a:t>
            </a:r>
            <a:r>
              <a:rPr lang="en-US" sz="1200" dirty="0">
                <a:solidFill>
                  <a:srgbClr val="C2454E"/>
                </a:solidFill>
              </a:rPr>
              <a:t>/</a:t>
            </a:r>
            <a:r>
              <a:rPr lang="en-US" sz="1200" dirty="0"/>
              <a:t> value.f1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    }</a:t>
            </a:r>
            <a:br>
              <a:rPr lang="en-US" sz="1200" dirty="0" smtClean="0"/>
            </a:br>
            <a:r>
              <a:rPr lang="en-US" sz="1200" dirty="0" smtClean="0"/>
              <a:t>});</a:t>
            </a:r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C2454E"/>
                </a:solidFill>
              </a:rPr>
              <a:t>DataSet</a:t>
            </a:r>
            <a:r>
              <a:rPr lang="en-US" sz="1200" dirty="0" smtClean="0">
                <a:solidFill>
                  <a:srgbClr val="C2454E"/>
                </a:solidFill>
              </a:rPr>
              <a:t>&lt;Vertex&lt;</a:t>
            </a:r>
            <a:r>
              <a:rPr lang="en-US" sz="1200" dirty="0" smtClean="0"/>
              <a:t>Long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&gt;&gt;</a:t>
            </a:r>
            <a:r>
              <a:rPr lang="en-US" sz="1200" dirty="0"/>
              <a:t> </a:t>
            </a:r>
            <a:r>
              <a:rPr lang="en-US" sz="1200" dirty="0" err="1"/>
              <a:t>pageRanks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2454E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 err="1" smtClean="0"/>
              <a:t>networkWithWeights.run</a:t>
            </a:r>
            <a:r>
              <a:rPr lang="en-US" sz="1200" dirty="0" smtClean="0"/>
              <a:t>(</a:t>
            </a:r>
            <a:br>
              <a:rPr lang="en-US" sz="1200" dirty="0" smtClean="0"/>
            </a:br>
            <a:r>
              <a:rPr lang="en-US" sz="1200" dirty="0" smtClean="0">
                <a:solidFill>
                  <a:srgbClr val="C2454E"/>
                </a:solidFill>
              </a:rPr>
              <a:t>  new </a:t>
            </a:r>
            <a:r>
              <a:rPr lang="en-US" sz="1200" dirty="0" err="1">
                <a:solidFill>
                  <a:srgbClr val="C2454E"/>
                </a:solidFill>
              </a:rPr>
              <a:t>PageRankAlgorithm</a:t>
            </a:r>
            <a:r>
              <a:rPr lang="en-US" sz="1200" dirty="0">
                <a:solidFill>
                  <a:srgbClr val="C2454E"/>
                </a:solidFill>
              </a:rPr>
              <a:t>&lt;</a:t>
            </a:r>
            <a:r>
              <a:rPr lang="en-US" sz="1200" dirty="0"/>
              <a:t>Long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8A7A63"/>
                </a:solidFill>
              </a:rPr>
              <a:t>DAMPENING_FACTOR</a:t>
            </a:r>
            <a:r>
              <a:rPr lang="en-US" sz="1200" dirty="0"/>
              <a:t>, </a:t>
            </a:r>
            <a:r>
              <a:rPr lang="en-US" sz="1200" dirty="0" err="1"/>
              <a:t>maxIterations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>).</a:t>
            </a:r>
            <a:r>
              <a:rPr lang="en-US" sz="1200" dirty="0" err="1"/>
              <a:t>getVertices</a:t>
            </a:r>
            <a:r>
              <a:rPr lang="en-US" sz="1200" dirty="0"/>
              <a:t>();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C2454E"/>
                </a:solidFill>
              </a:rPr>
              <a:t>public </a:t>
            </a:r>
            <a:r>
              <a:rPr lang="en-US" sz="1200" dirty="0">
                <a:solidFill>
                  <a:srgbClr val="C2454E"/>
                </a:solidFill>
              </a:rPr>
              <a:t>Graph&lt;</a:t>
            </a:r>
            <a:r>
              <a:rPr lang="en-US" sz="1200" dirty="0"/>
              <a:t>K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 </a:t>
            </a:r>
            <a:r>
              <a:rPr lang="en-US" sz="1200" b="1" dirty="0"/>
              <a:t>run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C2454E"/>
                </a:solidFill>
              </a:rPr>
              <a:t>Graph&lt;</a:t>
            </a:r>
            <a:r>
              <a:rPr lang="en-US" sz="1200" dirty="0"/>
              <a:t>K, Double, Double&gt; </a:t>
            </a:r>
            <a:r>
              <a:rPr lang="en-US" sz="1200" dirty="0">
                <a:solidFill>
                  <a:srgbClr val="757575"/>
                </a:solidFill>
              </a:rPr>
              <a:t>network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C2454E"/>
                </a:solidFill>
              </a:rPr>
              <a:t>throws</a:t>
            </a:r>
            <a:r>
              <a:rPr lang="en-US" sz="1200" dirty="0"/>
              <a:t> Exception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C2454E"/>
                </a:solidFill>
              </a:rPr>
              <a:t>final </a:t>
            </a:r>
            <a:r>
              <a:rPr lang="en-US" sz="1200" dirty="0">
                <a:solidFill>
                  <a:srgbClr val="C2454E"/>
                </a:solidFill>
              </a:rPr>
              <a:t>long </a:t>
            </a:r>
            <a:r>
              <a:rPr lang="en-US" sz="1200" dirty="0" err="1"/>
              <a:t>numberOfVertices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2454E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 err="1"/>
              <a:t>network.numberOfVertices</a:t>
            </a:r>
            <a:r>
              <a:rPr lang="en-US" sz="1200" dirty="0" smtClean="0"/>
              <a:t>();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C2454E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err="1"/>
              <a:t>network.runVertexCentricIteration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C2454E"/>
                </a:solidFill>
              </a:rPr>
              <a:t>new </a:t>
            </a:r>
            <a:r>
              <a:rPr lang="en-US" sz="1200" dirty="0" err="1">
                <a:solidFill>
                  <a:srgbClr val="C2454E"/>
                </a:solidFill>
              </a:rPr>
              <a:t>VertexRankUpdater</a:t>
            </a:r>
            <a:r>
              <a:rPr lang="en-US" sz="1200" dirty="0">
                <a:solidFill>
                  <a:srgbClr val="C2454E"/>
                </a:solidFill>
              </a:rPr>
              <a:t>&lt;</a:t>
            </a:r>
            <a:r>
              <a:rPr lang="en-US" sz="1200" dirty="0"/>
              <a:t>K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(beta, </a:t>
            </a:r>
            <a:r>
              <a:rPr lang="en-US" sz="1200" dirty="0" err="1"/>
              <a:t>numberOfVertices</a:t>
            </a:r>
            <a:r>
              <a:rPr lang="en-US" sz="1200" dirty="0"/>
              <a:t>), </a:t>
            </a:r>
            <a:br>
              <a:rPr lang="en-US" sz="1200" dirty="0"/>
            </a:b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C2454E"/>
                </a:solidFill>
              </a:rPr>
              <a:t>new </a:t>
            </a:r>
            <a:r>
              <a:rPr lang="en-US" sz="1200" dirty="0" err="1">
                <a:solidFill>
                  <a:srgbClr val="C2454E"/>
                </a:solidFill>
              </a:rPr>
              <a:t>RankMessenger</a:t>
            </a:r>
            <a:r>
              <a:rPr lang="en-US" sz="1200" dirty="0">
                <a:solidFill>
                  <a:srgbClr val="C2454E"/>
                </a:solidFill>
              </a:rPr>
              <a:t>&lt;</a:t>
            </a:r>
            <a:r>
              <a:rPr lang="en-US" sz="1200" dirty="0"/>
              <a:t>K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(</a:t>
            </a:r>
            <a:r>
              <a:rPr lang="en-US" sz="1200" dirty="0" err="1"/>
              <a:t>numberOfVertices</a:t>
            </a:r>
            <a:r>
              <a:rPr lang="en-US" sz="1200" dirty="0" smtClean="0"/>
              <a:t>), </a:t>
            </a:r>
            <a:r>
              <a:rPr lang="en-US" sz="1200" dirty="0" err="1" smtClean="0"/>
              <a:t>maxIterations</a:t>
            </a:r>
            <a:r>
              <a:rPr lang="en-US" sz="1200" dirty="0" smtClean="0"/>
              <a:t>);</a:t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>
                <a:solidFill>
                  <a:srgbClr val="C2454E"/>
                </a:solidFill>
              </a:rPr>
              <a:t>public </a:t>
            </a:r>
            <a:r>
              <a:rPr lang="en-US" sz="1200" dirty="0">
                <a:solidFill>
                  <a:srgbClr val="C2454E"/>
                </a:solidFill>
              </a:rPr>
              <a:t>void </a:t>
            </a:r>
            <a:r>
              <a:rPr lang="en-US" sz="1200" b="1" dirty="0" err="1"/>
              <a:t>updateVertex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C2454E"/>
                </a:solidFill>
              </a:rPr>
              <a:t>Vertex&lt;</a:t>
            </a:r>
            <a:r>
              <a:rPr lang="en-US" sz="1200" dirty="0"/>
              <a:t>K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7575"/>
                </a:solidFill>
              </a:rPr>
              <a:t>vertex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C2454E"/>
                </a:solidFill>
              </a:rPr>
              <a:t>MessageIterator</a:t>
            </a:r>
            <a:r>
              <a:rPr lang="en-US" sz="1200" dirty="0">
                <a:solidFill>
                  <a:srgbClr val="C2454E"/>
                </a:solidFill>
              </a:rPr>
              <a:t>&lt;</a:t>
            </a:r>
            <a:r>
              <a:rPr lang="en-US" sz="1200" dirty="0"/>
              <a:t>Double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757575"/>
                </a:solidFill>
              </a:rPr>
              <a:t>inMessages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C2454E"/>
                </a:solidFill>
              </a:rPr>
              <a:t>double</a:t>
            </a:r>
            <a:r>
              <a:rPr lang="en-US" sz="1200" dirty="0" smtClean="0"/>
              <a:t> </a:t>
            </a:r>
            <a:r>
              <a:rPr lang="en-US" sz="1200" dirty="0" err="1" smtClean="0"/>
              <a:t>rankSum</a:t>
            </a:r>
            <a:r>
              <a:rPr lang="en-US" sz="1200" dirty="0" smtClean="0"/>
              <a:t> = </a:t>
            </a:r>
            <a:r>
              <a:rPr lang="en-US" sz="1200" dirty="0" smtClean="0">
                <a:solidFill>
                  <a:srgbClr val="8A7A63"/>
                </a:solidFill>
              </a:rPr>
              <a:t>0.0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C2454E"/>
                </a:solidFill>
              </a:rPr>
              <a:t>for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C2454E"/>
                </a:solidFill>
              </a:rPr>
              <a:t>double</a:t>
            </a:r>
            <a:r>
              <a:rPr lang="en-US" sz="1200" dirty="0"/>
              <a:t> </a:t>
            </a:r>
            <a:r>
              <a:rPr lang="en-US" sz="1200" dirty="0" err="1"/>
              <a:t>msg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2454E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 err="1"/>
              <a:t>inMessages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rankSum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C2454E"/>
                </a:solidFill>
              </a:rPr>
              <a:t>+=</a:t>
            </a:r>
            <a:r>
              <a:rPr lang="en-US" sz="1200" dirty="0"/>
              <a:t> </a:t>
            </a:r>
            <a:r>
              <a:rPr lang="en-US" sz="1200" dirty="0" err="1"/>
              <a:t>msg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  }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C2454E"/>
                </a:solidFill>
              </a:rPr>
              <a:t>double</a:t>
            </a:r>
            <a:r>
              <a:rPr lang="en-US" sz="1200" dirty="0" smtClean="0"/>
              <a:t> </a:t>
            </a:r>
            <a:r>
              <a:rPr lang="en-US" sz="1200" dirty="0" err="1"/>
              <a:t>newRank</a:t>
            </a:r>
            <a:r>
              <a:rPr lang="en-US" sz="1200" dirty="0"/>
              <a:t> = (beta </a:t>
            </a:r>
            <a:r>
              <a:rPr lang="en-US" sz="1200" dirty="0">
                <a:solidFill>
                  <a:srgbClr val="C2454E"/>
                </a:solidFill>
              </a:rPr>
              <a:t>*</a:t>
            </a:r>
            <a:r>
              <a:rPr lang="en-US" sz="1200" dirty="0"/>
              <a:t> </a:t>
            </a:r>
            <a:r>
              <a:rPr lang="en-US" sz="1200" dirty="0" err="1"/>
              <a:t>rankSum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C2454E"/>
                </a:solidFill>
              </a:rPr>
              <a:t>+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8A7A63"/>
                </a:solidFill>
              </a:rPr>
              <a:t>1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2454E"/>
                </a:solidFill>
              </a:rPr>
              <a:t>-</a:t>
            </a:r>
            <a:r>
              <a:rPr lang="en-US" sz="1200" dirty="0"/>
              <a:t> beta) </a:t>
            </a:r>
            <a:r>
              <a:rPr lang="en-US" sz="1200" dirty="0">
                <a:solidFill>
                  <a:srgbClr val="C2454E"/>
                </a:solidFill>
              </a:rPr>
              <a:t>/</a:t>
            </a:r>
            <a:r>
              <a:rPr lang="en-US" sz="1200" dirty="0"/>
              <a:t> </a:t>
            </a:r>
            <a:r>
              <a:rPr lang="en-US" sz="1200" dirty="0" err="1"/>
              <a:t>numVertices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r>
              <a:rPr lang="en-US" sz="1200" dirty="0" err="1" smtClean="0"/>
              <a:t>setNewVertexValue</a:t>
            </a:r>
            <a:r>
              <a:rPr lang="en-US" sz="1200" dirty="0" smtClean="0"/>
              <a:t>(</a:t>
            </a:r>
            <a:r>
              <a:rPr lang="en-US" sz="1200" dirty="0" err="1" smtClean="0"/>
              <a:t>newRank</a:t>
            </a:r>
            <a:r>
              <a:rPr lang="en-US" sz="1200" dirty="0" smtClean="0"/>
              <a:t>);</a:t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C2454E"/>
                </a:solidFill>
              </a:rPr>
              <a:t>public void </a:t>
            </a:r>
            <a:r>
              <a:rPr lang="en-US" sz="1200" b="1" dirty="0" err="1"/>
              <a:t>sendMessages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C2454E"/>
                </a:solidFill>
              </a:rPr>
              <a:t>Vertex&lt;</a:t>
            </a:r>
            <a:r>
              <a:rPr lang="en-US" sz="1200" dirty="0"/>
              <a:t>K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7575"/>
                </a:solidFill>
              </a:rPr>
              <a:t>vertex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C2454E"/>
                </a:solidFill>
              </a:rPr>
              <a:t>if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err="1"/>
              <a:t>getSuperstepNumber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C2454E"/>
                </a:solidFill>
              </a:rPr>
              <a:t>== </a:t>
            </a:r>
            <a:r>
              <a:rPr lang="en-US" sz="1200" dirty="0">
                <a:solidFill>
                  <a:srgbClr val="8A7A63"/>
                </a:solidFill>
              </a:rPr>
              <a:t>1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vertex.setValue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2454E"/>
                </a:solidFill>
              </a:rPr>
              <a:t>new </a:t>
            </a:r>
            <a:r>
              <a:rPr lang="en-US" sz="1200" dirty="0"/>
              <a:t>Double(</a:t>
            </a:r>
            <a:r>
              <a:rPr lang="en-US" sz="1200" dirty="0">
                <a:solidFill>
                  <a:srgbClr val="8A7A63"/>
                </a:solidFill>
              </a:rPr>
              <a:t>1.0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2454E"/>
                </a:solidFill>
              </a:rPr>
              <a:t>/</a:t>
            </a:r>
            <a:r>
              <a:rPr lang="en-US" sz="1200" dirty="0"/>
              <a:t> </a:t>
            </a:r>
            <a:r>
              <a:rPr lang="en-US" sz="1200" dirty="0" err="1"/>
              <a:t>numVertices</a:t>
            </a:r>
            <a:r>
              <a:rPr lang="en-US" sz="1200" dirty="0" smtClean="0"/>
              <a:t>));</a:t>
            </a:r>
            <a:br>
              <a:rPr lang="en-US" sz="1200" dirty="0" smtClean="0"/>
            </a:br>
            <a:r>
              <a:rPr lang="en-US" sz="1200" dirty="0" smtClean="0"/>
              <a:t>  }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C2454E"/>
                </a:solidFill>
              </a:rPr>
              <a:t>for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C2454E"/>
                </a:solidFill>
              </a:rPr>
              <a:t>Edge&lt;</a:t>
            </a:r>
            <a:r>
              <a:rPr lang="en-US" sz="1200" dirty="0"/>
              <a:t>K</a:t>
            </a:r>
            <a:r>
              <a:rPr lang="en-US" sz="1200" dirty="0">
                <a:solidFill>
                  <a:srgbClr val="C2454E"/>
                </a:solidFill>
              </a:rPr>
              <a:t>,</a:t>
            </a:r>
            <a:r>
              <a:rPr lang="en-US" sz="1200" dirty="0"/>
              <a:t> Double</a:t>
            </a:r>
            <a:r>
              <a:rPr lang="en-US" sz="1200" dirty="0">
                <a:solidFill>
                  <a:srgbClr val="C2454E"/>
                </a:solidFill>
              </a:rPr>
              <a:t>&gt;</a:t>
            </a:r>
            <a:r>
              <a:rPr lang="en-US" sz="1200" dirty="0"/>
              <a:t> edge </a:t>
            </a:r>
            <a:r>
              <a:rPr lang="en-US" sz="1200" dirty="0">
                <a:solidFill>
                  <a:srgbClr val="C2454E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 err="1"/>
              <a:t>getEdges</a:t>
            </a:r>
            <a:r>
              <a:rPr lang="en-US" sz="1200" dirty="0"/>
              <a:t>())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sendMessageTo</a:t>
            </a:r>
            <a:r>
              <a:rPr lang="en-US" sz="1200" dirty="0" smtClean="0"/>
              <a:t>(</a:t>
            </a:r>
            <a:r>
              <a:rPr lang="en-US" sz="1200" dirty="0" err="1" smtClean="0"/>
              <a:t>edge.getTarget</a:t>
            </a:r>
            <a:r>
              <a:rPr lang="en-US" sz="1200" dirty="0"/>
              <a:t>(), </a:t>
            </a:r>
            <a:r>
              <a:rPr lang="en-US" sz="1200" dirty="0" err="1"/>
              <a:t>vertex.getValue</a:t>
            </a:r>
            <a:r>
              <a:rPr lang="en-US" sz="1200" dirty="0"/>
              <a:t>() </a:t>
            </a:r>
            <a:r>
              <a:rPr lang="en-US" sz="1200" dirty="0">
                <a:solidFill>
                  <a:srgbClr val="C2454E"/>
                </a:solidFill>
              </a:rPr>
              <a:t>*</a:t>
            </a:r>
            <a:r>
              <a:rPr lang="en-US" sz="1200" dirty="0"/>
              <a:t> </a:t>
            </a:r>
            <a:r>
              <a:rPr lang="en-US" sz="1200" dirty="0" err="1"/>
              <a:t>edge.getValue</a:t>
            </a:r>
            <a:r>
              <a:rPr lang="en-US" sz="1200" dirty="0" smtClean="0"/>
              <a:t>());</a:t>
            </a:r>
            <a:br>
              <a:rPr lang="en-US" sz="1200" dirty="0" smtClean="0"/>
            </a:br>
            <a:r>
              <a:rPr lang="en-US" sz="1200" dirty="0" smtClean="0"/>
              <a:t>  }</a:t>
            </a:r>
            <a:br>
              <a:rPr lang="en-US" sz="1200" dirty="0" smtClean="0"/>
            </a:b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Stack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40567" y="1807034"/>
            <a:ext cx="6510867" cy="3243932"/>
            <a:chOff x="2960485" y="1692195"/>
            <a:chExt cx="6510867" cy="3243932"/>
          </a:xfrm>
        </p:grpSpPr>
        <p:sp>
          <p:nvSpPr>
            <p:cNvPr id="10" name="Rectangle 9"/>
            <p:cNvSpPr/>
            <p:nvPr/>
          </p:nvSpPr>
          <p:spPr>
            <a:xfrm rot="16200000">
              <a:off x="8154778" y="2073195"/>
              <a:ext cx="1168400" cy="406400"/>
            </a:xfrm>
            <a:prstGeom prst="rect">
              <a:avLst/>
            </a:prstGeom>
            <a:solidFill>
              <a:srgbClr val="8A7A6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8492" y="3501110"/>
              <a:ext cx="2584449" cy="407620"/>
            </a:xfrm>
            <a:prstGeom prst="rect">
              <a:avLst/>
            </a:prstGeom>
            <a:solidFill>
              <a:srgbClr val="C245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Batch Optimizer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3201" y="2964265"/>
              <a:ext cx="2595031" cy="433176"/>
            </a:xfrm>
            <a:prstGeom prst="rect">
              <a:avLst/>
            </a:prstGeom>
            <a:solidFill>
              <a:srgbClr val="C245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94281" y="2964265"/>
              <a:ext cx="2777063" cy="433176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94282" y="3501110"/>
              <a:ext cx="2777062" cy="407620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Stream Builder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2911586" y="3013163"/>
              <a:ext cx="944465" cy="846667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 M/R</a:t>
              </a:r>
              <a:endParaRPr lang="en-US" sz="1600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0485" y="4012398"/>
              <a:ext cx="6510867" cy="411102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Distributed Runtime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60485" y="4531515"/>
              <a:ext cx="1159931" cy="404612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41067" y="4531515"/>
              <a:ext cx="1159931" cy="404612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04714" y="4531515"/>
              <a:ext cx="1159931" cy="404612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Yarn</a:t>
              </a:r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04335" y="4531515"/>
              <a:ext cx="1066806" cy="404612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Tez</a:t>
              </a:r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06608" y="4531515"/>
              <a:ext cx="1464731" cy="404612"/>
            </a:xfrm>
            <a:prstGeom prst="rect">
              <a:avLst/>
            </a:prstGeom>
            <a:solidFill>
              <a:srgbClr val="032C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5755541" y="2073196"/>
              <a:ext cx="1168400" cy="406400"/>
            </a:xfrm>
            <a:prstGeom prst="rect">
              <a:avLst/>
            </a:prstGeom>
            <a:solidFill>
              <a:srgbClr val="C245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8683944" y="2073195"/>
              <a:ext cx="1168400" cy="406400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7625613" y="2073195"/>
              <a:ext cx="1168400" cy="406400"/>
            </a:xfrm>
            <a:prstGeom prst="rect">
              <a:avLst/>
            </a:prstGeom>
            <a:solidFill>
              <a:srgbClr val="8A7A6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572201" y="2073196"/>
              <a:ext cx="1168400" cy="406400"/>
            </a:xfrm>
            <a:prstGeom prst="rect">
              <a:avLst/>
            </a:prstGeom>
            <a:solidFill>
              <a:srgbClr val="8A7A6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Python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4118036" y="2073196"/>
              <a:ext cx="1168400" cy="406400"/>
            </a:xfrm>
            <a:prstGeom prst="rect">
              <a:avLst/>
            </a:prstGeom>
            <a:solidFill>
              <a:srgbClr val="8A7A6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4663871" y="2073195"/>
              <a:ext cx="1168400" cy="406400"/>
            </a:xfrm>
            <a:prstGeom prst="rect">
              <a:avLst/>
            </a:prstGeom>
            <a:solidFill>
              <a:srgbClr val="8A7A6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5209706" y="2073195"/>
              <a:ext cx="1168400" cy="406400"/>
            </a:xfrm>
            <a:prstGeom prst="rect">
              <a:avLst/>
            </a:prstGeom>
            <a:solidFill>
              <a:srgbClr val="8A7A6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Flink</a:t>
              </a:r>
              <a:r>
                <a:rPr lang="en-US" dirty="0" smtClean="0">
                  <a:latin typeface="Avenir Next Regular"/>
                  <a:cs typeface="Avenir Next Regular"/>
                </a:rPr>
                <a:t> 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Performance and ease of use</a:t>
            </a:r>
          </a:p>
          <a:p>
            <a:pPr lvl="1"/>
            <a:r>
              <a:rPr lang="en-US" sz="2000" dirty="0"/>
              <a:t>Exploits in-memory </a:t>
            </a:r>
            <a:r>
              <a:rPr lang="en-US" sz="2000" dirty="0" smtClean="0"/>
              <a:t>processing and pipelining, language-embedded </a:t>
            </a:r>
            <a:r>
              <a:rPr lang="en-US" sz="2000" dirty="0"/>
              <a:t>logical APIs</a:t>
            </a:r>
          </a:p>
          <a:p>
            <a:pPr lvl="5"/>
            <a:endParaRPr lang="en-US" sz="1600" dirty="0"/>
          </a:p>
          <a:p>
            <a:r>
              <a:rPr lang="en-US" sz="2400" dirty="0"/>
              <a:t>Unified batch and real streaming</a:t>
            </a:r>
          </a:p>
          <a:p>
            <a:pPr lvl="1"/>
            <a:r>
              <a:rPr lang="en-US" sz="2000" dirty="0"/>
              <a:t>Batch and Stream APIs on top of a streaming engine</a:t>
            </a:r>
          </a:p>
          <a:p>
            <a:pPr lvl="5"/>
            <a:endParaRPr lang="en-US" sz="1600" dirty="0"/>
          </a:p>
          <a:p>
            <a:r>
              <a:rPr lang="en-US" sz="2400" dirty="0"/>
              <a:t>A runtime that "just works" without tuning</a:t>
            </a:r>
          </a:p>
          <a:p>
            <a:pPr lvl="1"/>
            <a:r>
              <a:rPr lang="en-US" sz="2000" dirty="0"/>
              <a:t>custom memory management inside the JVM</a:t>
            </a:r>
          </a:p>
          <a:p>
            <a:pPr marL="1371600" lvl="3" indent="0">
              <a:buNone/>
            </a:pPr>
            <a:r>
              <a:rPr lang="en-US" sz="1600" dirty="0"/>
              <a:t>			</a:t>
            </a:r>
          </a:p>
          <a:p>
            <a:r>
              <a:rPr lang="en-US" sz="2400" dirty="0"/>
              <a:t>Predictable and dependable execution </a:t>
            </a:r>
          </a:p>
          <a:p>
            <a:pPr lvl="1"/>
            <a:r>
              <a:rPr lang="en-US" sz="2000" dirty="0"/>
              <a:t>Bird’s-eye view of what runs and how, and what failed and why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set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659"/>
            <a:ext cx="10515600" cy="4720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Map, Reduce, Join, </a:t>
            </a:r>
            <a:r>
              <a:rPr lang="en-US" dirty="0" err="1" smtClean="0"/>
              <a:t>CoGroup</a:t>
            </a:r>
            <a:r>
              <a:rPr lang="en-US" dirty="0" smtClean="0"/>
              <a:t>, Union, Iterate, Delta Iterate, Filter,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GroupReduce</a:t>
            </a:r>
            <a:r>
              <a:rPr lang="en-US" dirty="0" smtClean="0"/>
              <a:t>, Project, Aggregate, Distinct, Vertex-Update, Accumulators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3140" y="3419474"/>
            <a:ext cx="7605720" cy="2161415"/>
            <a:chOff x="609596" y="2581274"/>
            <a:chExt cx="7605720" cy="2161415"/>
          </a:xfrm>
        </p:grpSpPr>
        <p:sp>
          <p:nvSpPr>
            <p:cNvPr id="5" name="Oval 4"/>
            <p:cNvSpPr/>
            <p:nvPr/>
          </p:nvSpPr>
          <p:spPr>
            <a:xfrm>
              <a:off x="3305174" y="2581274"/>
              <a:ext cx="866775" cy="866775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Reduce</a:t>
              </a:r>
              <a:endParaRPr lang="en-US" sz="11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957385" y="2581274"/>
              <a:ext cx="866775" cy="866775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Map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000752" y="3228593"/>
              <a:ext cx="866775" cy="866775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Reduce</a:t>
              </a:r>
              <a:endParaRPr lang="en-US" sz="11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652963" y="3228594"/>
              <a:ext cx="866775" cy="866775"/>
            </a:xfrm>
            <a:prstGeom prst="ellipse">
              <a:avLst/>
            </a:prstGeom>
            <a:solidFill>
              <a:srgbClr val="8A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Join</a:t>
              </a:r>
              <a:endParaRPr lang="en-US" sz="11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305174" y="3875914"/>
              <a:ext cx="866775" cy="866775"/>
            </a:xfrm>
            <a:prstGeom prst="ellipse">
              <a:avLst/>
            </a:prstGeom>
            <a:solidFill>
              <a:srgbClr val="C24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Map</a:t>
              </a:r>
              <a:endParaRPr lang="en-US" sz="1100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609596" y="2581274"/>
              <a:ext cx="866775" cy="866775"/>
            </a:xfrm>
            <a:prstGeom prst="can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1957385" y="3875914"/>
              <a:ext cx="866775" cy="866775"/>
            </a:xfrm>
            <a:prstGeom prst="can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7348541" y="3228593"/>
              <a:ext cx="866775" cy="866775"/>
            </a:xfrm>
            <a:prstGeom prst="can">
              <a:avLst/>
            </a:prstGeom>
            <a:noFill/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083" y="2883856"/>
              <a:ext cx="5757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2872" y="4178496"/>
              <a:ext cx="5757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2576" y="3531175"/>
              <a:ext cx="4187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6" name="Straight Arrow Connector 15"/>
            <p:cNvCxnSpPr>
              <a:stCxn id="10" idx="4"/>
              <a:endCxn id="6" idx="2"/>
            </p:cNvCxnSpPr>
            <p:nvPr/>
          </p:nvCxnSpPr>
          <p:spPr>
            <a:xfrm>
              <a:off x="1476371" y="3014662"/>
              <a:ext cx="481014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5" idx="2"/>
            </p:cNvCxnSpPr>
            <p:nvPr/>
          </p:nvCxnSpPr>
          <p:spPr>
            <a:xfrm>
              <a:off x="2824160" y="3014662"/>
              <a:ext cx="481014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6"/>
              <a:endCxn id="8" idx="1"/>
            </p:cNvCxnSpPr>
            <p:nvPr/>
          </p:nvCxnSpPr>
          <p:spPr>
            <a:xfrm>
              <a:off x="4171949" y="3014662"/>
              <a:ext cx="607950" cy="340868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9" idx="2"/>
            </p:cNvCxnSpPr>
            <p:nvPr/>
          </p:nvCxnSpPr>
          <p:spPr>
            <a:xfrm>
              <a:off x="2824160" y="4309302"/>
              <a:ext cx="481014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6"/>
              <a:endCxn id="8" idx="3"/>
            </p:cNvCxnSpPr>
            <p:nvPr/>
          </p:nvCxnSpPr>
          <p:spPr>
            <a:xfrm flipV="1">
              <a:off x="4171949" y="3968433"/>
              <a:ext cx="607950" cy="340869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6"/>
              <a:endCxn id="7" idx="2"/>
            </p:cNvCxnSpPr>
            <p:nvPr/>
          </p:nvCxnSpPr>
          <p:spPr>
            <a:xfrm flipV="1">
              <a:off x="5519738" y="3661981"/>
              <a:ext cx="481014" cy="1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  <a:endCxn id="12" idx="2"/>
            </p:cNvCxnSpPr>
            <p:nvPr/>
          </p:nvCxnSpPr>
          <p:spPr>
            <a:xfrm>
              <a:off x="6867527" y="3661981"/>
              <a:ext cx="481014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7" idx="0"/>
              <a:endCxn id="8" idx="0"/>
            </p:cNvCxnSpPr>
            <p:nvPr/>
          </p:nvCxnSpPr>
          <p:spPr>
            <a:xfrm rot="16200000" flipH="1" flipV="1">
              <a:off x="5760245" y="2554698"/>
              <a:ext cx="1" cy="1347789"/>
            </a:xfrm>
            <a:prstGeom prst="bentConnector3">
              <a:avLst>
                <a:gd name="adj1" fmla="val -22860000000"/>
              </a:avLst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040794" y="3483526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Iterate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vs. driver-based looping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6" idx="2"/>
            <a:endCxn id="7" idx="0"/>
          </p:cNvCxnSpPr>
          <p:nvPr/>
        </p:nvCxnSpPr>
        <p:spPr>
          <a:xfrm flipH="1">
            <a:off x="4165757" y="1799206"/>
            <a:ext cx="2035018" cy="206693"/>
          </a:xfrm>
          <a:prstGeom prst="straightConnector1">
            <a:avLst/>
          </a:prstGeom>
          <a:ln>
            <a:solidFill>
              <a:srgbClr val="C2454E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2"/>
            <a:endCxn id="18" idx="0"/>
          </p:cNvCxnSpPr>
          <p:nvPr/>
        </p:nvCxnSpPr>
        <p:spPr>
          <a:xfrm>
            <a:off x="6200775" y="1799206"/>
            <a:ext cx="0" cy="206693"/>
          </a:xfrm>
          <a:prstGeom prst="straightConnector1">
            <a:avLst/>
          </a:prstGeom>
          <a:ln>
            <a:solidFill>
              <a:srgbClr val="C2454E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2"/>
            <a:endCxn id="36" idx="0"/>
          </p:cNvCxnSpPr>
          <p:nvPr/>
        </p:nvCxnSpPr>
        <p:spPr>
          <a:xfrm>
            <a:off x="6200775" y="1799206"/>
            <a:ext cx="2035018" cy="206693"/>
          </a:xfrm>
          <a:prstGeom prst="straightConnector1">
            <a:avLst/>
          </a:prstGeom>
          <a:ln>
            <a:solidFill>
              <a:srgbClr val="C2454E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797488" y="1799206"/>
            <a:ext cx="6806574" cy="701520"/>
            <a:chOff x="2087401" y="3170806"/>
            <a:chExt cx="6806574" cy="701520"/>
          </a:xfrm>
        </p:grpSpPr>
        <p:grpSp>
          <p:nvGrpSpPr>
            <p:cNvPr id="42" name="Group 41"/>
            <p:cNvGrpSpPr/>
            <p:nvPr/>
          </p:nvGrpSpPr>
          <p:grpSpPr>
            <a:xfrm>
              <a:off x="2087401" y="3170806"/>
              <a:ext cx="701520" cy="701520"/>
              <a:chOff x="753901" y="1941195"/>
              <a:chExt cx="701520" cy="701520"/>
            </a:xfrm>
          </p:grpSpPr>
          <p:sp>
            <p:nvSpPr>
              <p:cNvPr id="4" name="Can 3"/>
              <p:cNvSpPr/>
              <p:nvPr/>
            </p:nvSpPr>
            <p:spPr>
              <a:xfrm>
                <a:off x="753901" y="194119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906301" y="209359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1058701" y="224599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3154680" y="3377499"/>
              <a:ext cx="601980" cy="288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32C36"/>
                  </a:solidFill>
                </a:rPr>
                <a:t>Step</a:t>
              </a:r>
              <a:endParaRPr lang="en-US" sz="1400" dirty="0">
                <a:solidFill>
                  <a:srgbClr val="032C36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122419" y="3170806"/>
              <a:ext cx="701520" cy="701520"/>
              <a:chOff x="2788919" y="1941195"/>
              <a:chExt cx="701520" cy="701520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788919" y="194119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941319" y="209359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3093719" y="224599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2880360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832860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5189698" y="3377499"/>
              <a:ext cx="601980" cy="288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32C36"/>
                  </a:solidFill>
                </a:rPr>
                <a:t>Step</a:t>
              </a:r>
              <a:endParaRPr lang="en-US" sz="1400" dirty="0">
                <a:solidFill>
                  <a:srgbClr val="032C36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157437" y="3170806"/>
              <a:ext cx="701520" cy="701520"/>
              <a:chOff x="4823937" y="1955676"/>
              <a:chExt cx="701520" cy="701520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4823937" y="1955676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4976337" y="2108076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5128737" y="2260476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4915378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867878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7224716" y="3377499"/>
              <a:ext cx="601980" cy="288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32C36"/>
                  </a:solidFill>
                </a:rPr>
                <a:t>Step</a:t>
              </a:r>
              <a:endParaRPr lang="en-US" sz="1400" dirty="0">
                <a:solidFill>
                  <a:srgbClr val="032C36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192455" y="3170806"/>
              <a:ext cx="701520" cy="701520"/>
              <a:chOff x="6858955" y="1962018"/>
              <a:chExt cx="701520" cy="701520"/>
            </a:xfrm>
          </p:grpSpPr>
          <p:sp>
            <p:nvSpPr>
              <p:cNvPr id="37" name="Can 36"/>
              <p:cNvSpPr/>
              <p:nvPr/>
            </p:nvSpPr>
            <p:spPr>
              <a:xfrm>
                <a:off x="6858955" y="1962018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7011355" y="2114418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7163755" y="2266818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950396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902896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768459" y="1511071"/>
            <a:ext cx="864632" cy="288135"/>
            <a:chOff x="4823939" y="1796517"/>
            <a:chExt cx="864632" cy="288135"/>
          </a:xfrm>
        </p:grpSpPr>
        <p:sp>
          <p:nvSpPr>
            <p:cNvPr id="46" name="Rectangle 45"/>
            <p:cNvSpPr/>
            <p:nvPr/>
          </p:nvSpPr>
          <p:spPr>
            <a:xfrm>
              <a:off x="4823939" y="1796517"/>
              <a:ext cx="864632" cy="288135"/>
            </a:xfrm>
            <a:prstGeom prst="rect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032C36"/>
                  </a:solidFill>
                </a:rPr>
                <a:t>Client</a:t>
              </a:r>
              <a:endParaRPr lang="en-US" sz="1400" dirty="0">
                <a:solidFill>
                  <a:srgbClr val="032C36"/>
                </a:solidFill>
              </a:endParaRPr>
            </a:p>
          </p:txBody>
        </p:sp>
        <p:sp>
          <p:nvSpPr>
            <p:cNvPr id="50" name="Curved Right Arrow 49"/>
            <p:cNvSpPr/>
            <p:nvPr/>
          </p:nvSpPr>
          <p:spPr>
            <a:xfrm>
              <a:off x="5437589" y="1874928"/>
              <a:ext cx="83820" cy="144780"/>
            </a:xfrm>
            <a:prstGeom prst="curved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rved Right Arrow 50"/>
            <p:cNvSpPr/>
            <p:nvPr/>
          </p:nvSpPr>
          <p:spPr>
            <a:xfrm rot="10800000">
              <a:off x="5529029" y="1874928"/>
              <a:ext cx="83820" cy="144780"/>
            </a:xfrm>
            <a:prstGeom prst="curved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75" name="Picture 2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0" y="1847720"/>
            <a:ext cx="1692168" cy="604492"/>
          </a:xfrm>
          <a:prstGeom prst="rect">
            <a:avLst/>
          </a:prstGeom>
        </p:spPr>
      </p:pic>
      <p:pic>
        <p:nvPicPr>
          <p:cNvPr id="276" name="Picture 2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7" y="2872097"/>
            <a:ext cx="1205037" cy="1205037"/>
          </a:xfrm>
          <a:prstGeom prst="rect">
            <a:avLst/>
          </a:prstGeom>
        </p:spPr>
      </p:pic>
      <p:cxnSp>
        <p:nvCxnSpPr>
          <p:cNvPr id="278" name="Straight Connector 277"/>
          <p:cNvCxnSpPr/>
          <p:nvPr/>
        </p:nvCxnSpPr>
        <p:spPr>
          <a:xfrm>
            <a:off x="563853" y="4276725"/>
            <a:ext cx="11064295" cy="0"/>
          </a:xfrm>
          <a:prstGeom prst="line">
            <a:avLst/>
          </a:prstGeom>
          <a:ln>
            <a:solidFill>
              <a:srgbClr val="032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1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9634" y="5162011"/>
            <a:ext cx="508160" cy="5605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7" name="Group 336"/>
          <p:cNvGrpSpPr/>
          <p:nvPr/>
        </p:nvGrpSpPr>
        <p:grpSpPr>
          <a:xfrm>
            <a:off x="3412682" y="4726413"/>
            <a:ext cx="5366636" cy="2044730"/>
            <a:chOff x="3450531" y="4726413"/>
            <a:chExt cx="5366636" cy="2044730"/>
          </a:xfrm>
        </p:grpSpPr>
        <p:grpSp>
          <p:nvGrpSpPr>
            <p:cNvPr id="292" name="Group 291"/>
            <p:cNvGrpSpPr/>
            <p:nvPr/>
          </p:nvGrpSpPr>
          <p:grpSpPr>
            <a:xfrm>
              <a:off x="3450531" y="5138341"/>
              <a:ext cx="701520" cy="701520"/>
              <a:chOff x="2645088" y="5219435"/>
              <a:chExt cx="701520" cy="701520"/>
            </a:xfrm>
          </p:grpSpPr>
          <p:sp>
            <p:nvSpPr>
              <p:cNvPr id="282" name="Can 281"/>
              <p:cNvSpPr/>
              <p:nvPr/>
            </p:nvSpPr>
            <p:spPr>
              <a:xfrm>
                <a:off x="2645088" y="521943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Can 282"/>
              <p:cNvSpPr/>
              <p:nvPr/>
            </p:nvSpPr>
            <p:spPr>
              <a:xfrm>
                <a:off x="2797488" y="537183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Can 283"/>
              <p:cNvSpPr/>
              <p:nvPr/>
            </p:nvSpPr>
            <p:spPr>
              <a:xfrm>
                <a:off x="2949888" y="552423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Oval 290"/>
            <p:cNvSpPr/>
            <p:nvPr/>
          </p:nvSpPr>
          <p:spPr>
            <a:xfrm>
              <a:off x="4785512" y="5230510"/>
              <a:ext cx="447414" cy="4474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032C36"/>
                </a:solidFill>
              </a:endParaRPr>
            </a:p>
          </p:txBody>
        </p:sp>
        <p:sp>
          <p:nvSpPr>
            <p:cNvPr id="293" name="Oval 292"/>
            <p:cNvSpPr/>
            <p:nvPr/>
          </p:nvSpPr>
          <p:spPr>
            <a:xfrm>
              <a:off x="5882269" y="5684949"/>
              <a:ext cx="447414" cy="4474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882269" y="4726413"/>
              <a:ext cx="447414" cy="4474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Can 295"/>
            <p:cNvSpPr/>
            <p:nvPr/>
          </p:nvSpPr>
          <p:spPr>
            <a:xfrm>
              <a:off x="4640210" y="6069623"/>
              <a:ext cx="396720" cy="39672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Can 296"/>
            <p:cNvSpPr/>
            <p:nvPr/>
          </p:nvSpPr>
          <p:spPr>
            <a:xfrm>
              <a:off x="4792610" y="6222023"/>
              <a:ext cx="396720" cy="39672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Can 297"/>
            <p:cNvSpPr/>
            <p:nvPr/>
          </p:nvSpPr>
          <p:spPr>
            <a:xfrm>
              <a:off x="4945010" y="6374423"/>
              <a:ext cx="396720" cy="39672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7038230" y="5230510"/>
              <a:ext cx="447414" cy="4474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Can 299"/>
            <p:cNvSpPr/>
            <p:nvPr/>
          </p:nvSpPr>
          <p:spPr>
            <a:xfrm>
              <a:off x="8115647" y="5138341"/>
              <a:ext cx="396720" cy="39672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Can 300"/>
            <p:cNvSpPr/>
            <p:nvPr/>
          </p:nvSpPr>
          <p:spPr>
            <a:xfrm>
              <a:off x="8268047" y="5290741"/>
              <a:ext cx="396720" cy="39672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Can 301"/>
            <p:cNvSpPr/>
            <p:nvPr/>
          </p:nvSpPr>
          <p:spPr>
            <a:xfrm>
              <a:off x="8420447" y="5443141"/>
              <a:ext cx="396720" cy="396720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Arrow Connector 303"/>
            <p:cNvCxnSpPr/>
            <p:nvPr/>
          </p:nvCxnSpPr>
          <p:spPr>
            <a:xfrm>
              <a:off x="4304451" y="5465873"/>
              <a:ext cx="480244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>
              <a:stCxn id="291" idx="5"/>
              <a:endCxn id="293" idx="2"/>
            </p:cNvCxnSpPr>
            <p:nvPr/>
          </p:nvCxnSpPr>
          <p:spPr>
            <a:xfrm>
              <a:off x="5167404" y="5612402"/>
              <a:ext cx="714865" cy="296254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91" idx="7"/>
              <a:endCxn id="294" idx="2"/>
            </p:cNvCxnSpPr>
            <p:nvPr/>
          </p:nvCxnSpPr>
          <p:spPr>
            <a:xfrm flipV="1">
              <a:off x="5167404" y="4950120"/>
              <a:ext cx="714865" cy="345912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94" idx="6"/>
              <a:endCxn id="299" idx="1"/>
            </p:cNvCxnSpPr>
            <p:nvPr/>
          </p:nvCxnSpPr>
          <p:spPr>
            <a:xfrm>
              <a:off x="6329683" y="4950120"/>
              <a:ext cx="774069" cy="345912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293" idx="6"/>
              <a:endCxn id="299" idx="3"/>
            </p:cNvCxnSpPr>
            <p:nvPr/>
          </p:nvCxnSpPr>
          <p:spPr>
            <a:xfrm flipV="1">
              <a:off x="6329683" y="5612402"/>
              <a:ext cx="774069" cy="296254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endCxn id="293" idx="3"/>
            </p:cNvCxnSpPr>
            <p:nvPr/>
          </p:nvCxnSpPr>
          <p:spPr>
            <a:xfrm flipV="1">
              <a:off x="5402688" y="6066841"/>
              <a:ext cx="545103" cy="201142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299" idx="6"/>
            </p:cNvCxnSpPr>
            <p:nvPr/>
          </p:nvCxnSpPr>
          <p:spPr>
            <a:xfrm>
              <a:off x="7485644" y="5454217"/>
              <a:ext cx="501171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4784752" y="5310032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map</a:t>
              </a:r>
              <a:endParaRPr lang="en-US" sz="11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5899785" y="4812528"/>
              <a:ext cx="4138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red.</a:t>
              </a:r>
              <a:endParaRPr lang="en-US" sz="1100" dirty="0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5907043" y="5768958"/>
              <a:ext cx="397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join</a:t>
              </a:r>
              <a:endParaRPr lang="en-US" sz="1100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063004" y="5320889"/>
              <a:ext cx="397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join</a:t>
              </a:r>
              <a:endParaRPr lang="en-US" sz="1100" dirty="0"/>
            </a:p>
          </p:txBody>
        </p:sp>
        <p:cxnSp>
          <p:nvCxnSpPr>
            <p:cNvPr id="334" name="Elbow Connector 333"/>
            <p:cNvCxnSpPr>
              <a:stCxn id="299" idx="0"/>
              <a:endCxn id="291" idx="0"/>
            </p:cNvCxnSpPr>
            <p:nvPr/>
          </p:nvCxnSpPr>
          <p:spPr>
            <a:xfrm rot="16200000" flipV="1">
              <a:off x="6135578" y="4104151"/>
              <a:ext cx="12700" cy="2252718"/>
            </a:xfrm>
            <a:prstGeom prst="bentConnector3">
              <a:avLst>
                <a:gd name="adj1" fmla="val 5775000"/>
              </a:avLst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9" name="TextBox 338"/>
          <p:cNvSpPr txBox="1"/>
          <p:nvPr/>
        </p:nvSpPr>
        <p:spPr>
          <a:xfrm>
            <a:off x="10171511" y="1768820"/>
            <a:ext cx="2200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 outside the system, in driver program</a:t>
            </a:r>
          </a:p>
          <a:p>
            <a:endParaRPr lang="en-US" dirty="0"/>
          </a:p>
          <a:p>
            <a:r>
              <a:rPr lang="en-US" dirty="0" smtClean="0"/>
              <a:t>Iterative program looks like many independent jobs</a:t>
            </a:r>
            <a:endParaRPr lang="en-US" dirty="0"/>
          </a:p>
        </p:txBody>
      </p:sp>
      <p:sp>
        <p:nvSpPr>
          <p:cNvPr id="340" name="TextBox 339"/>
          <p:cNvSpPr txBox="1"/>
          <p:nvPr/>
        </p:nvSpPr>
        <p:spPr>
          <a:xfrm>
            <a:off x="9405702" y="4753306"/>
            <a:ext cx="26027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Dataflow with</a:t>
            </a:r>
          </a:p>
          <a:p>
            <a:r>
              <a:rPr lang="en-US" dirty="0" smtClean="0"/>
              <a:t>Feedback edges</a:t>
            </a:r>
          </a:p>
          <a:p>
            <a:endParaRPr lang="en-US" dirty="0"/>
          </a:p>
          <a:p>
            <a:r>
              <a:rPr lang="en-US" dirty="0" smtClean="0"/>
              <a:t>System is iteration-aware,</a:t>
            </a:r>
          </a:p>
          <a:p>
            <a:r>
              <a:rPr lang="en-US" dirty="0" smtClean="0"/>
              <a:t>can optimize the job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BFC-A303-4F7A-AD06-FD9588E43A17}" type="slidenum">
              <a:rPr lang="en-US" smtClean="0"/>
              <a:t>9</a:t>
            </a:fld>
            <a:endParaRPr lang="en-US"/>
          </a:p>
        </p:txBody>
      </p:sp>
      <p:cxnSp>
        <p:nvCxnSpPr>
          <p:cNvPr id="132" name="Straight Arrow Connector 131"/>
          <p:cNvCxnSpPr>
            <a:stCxn id="162" idx="2"/>
            <a:endCxn id="137" idx="0"/>
          </p:cNvCxnSpPr>
          <p:nvPr/>
        </p:nvCxnSpPr>
        <p:spPr>
          <a:xfrm flipH="1">
            <a:off x="4165757" y="3197997"/>
            <a:ext cx="2035018" cy="206693"/>
          </a:xfrm>
          <a:prstGeom prst="straightConnector1">
            <a:avLst/>
          </a:prstGeom>
          <a:ln>
            <a:solidFill>
              <a:srgbClr val="C2454E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62" idx="2"/>
            <a:endCxn id="141" idx="0"/>
          </p:cNvCxnSpPr>
          <p:nvPr/>
        </p:nvCxnSpPr>
        <p:spPr>
          <a:xfrm>
            <a:off x="6200775" y="3197997"/>
            <a:ext cx="0" cy="206693"/>
          </a:xfrm>
          <a:prstGeom prst="straightConnector1">
            <a:avLst/>
          </a:prstGeom>
          <a:ln>
            <a:solidFill>
              <a:srgbClr val="C2454E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62" idx="2"/>
            <a:endCxn id="145" idx="0"/>
          </p:cNvCxnSpPr>
          <p:nvPr/>
        </p:nvCxnSpPr>
        <p:spPr>
          <a:xfrm>
            <a:off x="6200775" y="3197997"/>
            <a:ext cx="2035018" cy="206693"/>
          </a:xfrm>
          <a:prstGeom prst="straightConnector1">
            <a:avLst/>
          </a:prstGeom>
          <a:ln>
            <a:solidFill>
              <a:srgbClr val="C2454E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2797488" y="3197997"/>
            <a:ext cx="6806574" cy="701520"/>
            <a:chOff x="2087401" y="3170806"/>
            <a:chExt cx="6806574" cy="701520"/>
          </a:xfrm>
        </p:grpSpPr>
        <p:grpSp>
          <p:nvGrpSpPr>
            <p:cNvPr id="136" name="Group 135"/>
            <p:cNvGrpSpPr/>
            <p:nvPr/>
          </p:nvGrpSpPr>
          <p:grpSpPr>
            <a:xfrm>
              <a:off x="2087401" y="3170806"/>
              <a:ext cx="701520" cy="701520"/>
              <a:chOff x="753901" y="1941195"/>
              <a:chExt cx="701520" cy="701520"/>
            </a:xfrm>
          </p:grpSpPr>
          <p:sp>
            <p:nvSpPr>
              <p:cNvPr id="158" name="Can 157"/>
              <p:cNvSpPr/>
              <p:nvPr/>
            </p:nvSpPr>
            <p:spPr>
              <a:xfrm>
                <a:off x="753901" y="194119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an 158"/>
              <p:cNvSpPr/>
              <p:nvPr/>
            </p:nvSpPr>
            <p:spPr>
              <a:xfrm>
                <a:off x="906301" y="209359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an 159"/>
              <p:cNvSpPr/>
              <p:nvPr/>
            </p:nvSpPr>
            <p:spPr>
              <a:xfrm>
                <a:off x="1058701" y="2245995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ounded Rectangle 136"/>
            <p:cNvSpPr/>
            <p:nvPr/>
          </p:nvSpPr>
          <p:spPr>
            <a:xfrm>
              <a:off x="3154680" y="3377499"/>
              <a:ext cx="601980" cy="288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32C36"/>
                  </a:solidFill>
                </a:rPr>
                <a:t>Step</a:t>
              </a:r>
              <a:endParaRPr lang="en-US" sz="1400" dirty="0">
                <a:solidFill>
                  <a:srgbClr val="032C36"/>
                </a:solidFill>
              </a:endParaRP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2880360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3832860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5189698" y="3377499"/>
              <a:ext cx="601980" cy="288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32C36"/>
                  </a:solidFill>
                </a:rPr>
                <a:t>Step</a:t>
              </a:r>
              <a:endParaRPr lang="en-US" sz="1400" dirty="0">
                <a:solidFill>
                  <a:srgbClr val="032C36"/>
                </a:solidFill>
              </a:endParaRPr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>
              <a:off x="4915378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5867878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Rounded Rectangle 144"/>
            <p:cNvSpPr/>
            <p:nvPr/>
          </p:nvSpPr>
          <p:spPr>
            <a:xfrm>
              <a:off x="7224716" y="3377499"/>
              <a:ext cx="601980" cy="288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32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32C36"/>
                  </a:solidFill>
                </a:rPr>
                <a:t>Step</a:t>
              </a:r>
              <a:endParaRPr lang="en-US" sz="1400" dirty="0">
                <a:solidFill>
                  <a:srgbClr val="032C36"/>
                </a:solidFill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8192455" y="3170806"/>
              <a:ext cx="701520" cy="701520"/>
              <a:chOff x="6858955" y="1962018"/>
              <a:chExt cx="701520" cy="701520"/>
            </a:xfrm>
          </p:grpSpPr>
          <p:sp>
            <p:nvSpPr>
              <p:cNvPr id="149" name="Can 148"/>
              <p:cNvSpPr/>
              <p:nvPr/>
            </p:nvSpPr>
            <p:spPr>
              <a:xfrm>
                <a:off x="6858955" y="1962018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an 149"/>
              <p:cNvSpPr/>
              <p:nvPr/>
            </p:nvSpPr>
            <p:spPr>
              <a:xfrm>
                <a:off x="7011355" y="2114418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an 150"/>
              <p:cNvSpPr/>
              <p:nvPr/>
            </p:nvSpPr>
            <p:spPr>
              <a:xfrm>
                <a:off x="7163755" y="2266818"/>
                <a:ext cx="396720" cy="39672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32C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/>
            <p:nvPr/>
          </p:nvCxnSpPr>
          <p:spPr>
            <a:xfrm>
              <a:off x="6950396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7902896" y="3521566"/>
              <a:ext cx="171210" cy="0"/>
            </a:xfrm>
            <a:prstGeom prst="straightConnector1">
              <a:avLst/>
            </a:prstGeom>
            <a:ln>
              <a:solidFill>
                <a:srgbClr val="032C3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768459" y="2909862"/>
            <a:ext cx="864632" cy="288135"/>
            <a:chOff x="4823939" y="1796517"/>
            <a:chExt cx="864632" cy="288135"/>
          </a:xfrm>
        </p:grpSpPr>
        <p:sp>
          <p:nvSpPr>
            <p:cNvPr id="162" name="Rectangle 161"/>
            <p:cNvSpPr/>
            <p:nvPr/>
          </p:nvSpPr>
          <p:spPr>
            <a:xfrm>
              <a:off x="4823939" y="1796517"/>
              <a:ext cx="864632" cy="288135"/>
            </a:xfrm>
            <a:prstGeom prst="rect">
              <a:avLst/>
            </a:prstGeom>
            <a:ln>
              <a:solidFill>
                <a:srgbClr val="032C3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032C36"/>
                  </a:solidFill>
                </a:rPr>
                <a:t>Client</a:t>
              </a:r>
              <a:endParaRPr lang="en-US" sz="1400" dirty="0">
                <a:solidFill>
                  <a:srgbClr val="032C36"/>
                </a:solidFill>
              </a:endParaRPr>
            </a:p>
          </p:txBody>
        </p:sp>
        <p:sp>
          <p:nvSpPr>
            <p:cNvPr id="163" name="Curved Right Arrow 162"/>
            <p:cNvSpPr/>
            <p:nvPr/>
          </p:nvSpPr>
          <p:spPr>
            <a:xfrm>
              <a:off x="5437589" y="1874928"/>
              <a:ext cx="83820" cy="144780"/>
            </a:xfrm>
            <a:prstGeom prst="curved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Curved Right Arrow 163"/>
            <p:cNvSpPr/>
            <p:nvPr/>
          </p:nvSpPr>
          <p:spPr>
            <a:xfrm rot="10800000">
              <a:off x="5529029" y="1874928"/>
              <a:ext cx="83820" cy="144780"/>
            </a:xfrm>
            <a:prstGeom prst="curved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65" name="Picture 1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44" y="3356788"/>
            <a:ext cx="766331" cy="507420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80" y="3366379"/>
            <a:ext cx="766331" cy="5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2815</Words>
  <Application>Microsoft Office PowerPoint</Application>
  <PresentationFormat>Widescreen</PresentationFormat>
  <Paragraphs>826</Paragraphs>
  <Slides>54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Avenir Next Regular</vt:lpstr>
      <vt:lpstr>Calibri</vt:lpstr>
      <vt:lpstr>Calibri Light</vt:lpstr>
      <vt:lpstr>Consolas</vt:lpstr>
      <vt:lpstr>Office Theme</vt:lpstr>
      <vt:lpstr>Deep Analysis with Apache Flink</vt:lpstr>
      <vt:lpstr>Outline</vt:lpstr>
      <vt:lpstr>Flink Introduction</vt:lpstr>
      <vt:lpstr>What is Apache Flink</vt:lpstr>
      <vt:lpstr>What is Apache Flink</vt:lpstr>
      <vt:lpstr>System Stack</vt:lpstr>
      <vt:lpstr>The case for Flink</vt:lpstr>
      <vt:lpstr>Rich set of operators</vt:lpstr>
      <vt:lpstr>Built-in vs. driver-based looping</vt:lpstr>
      <vt:lpstr>Flink Runtime: Operators &amp; UDFs</vt:lpstr>
      <vt:lpstr>PowerPoint Presentation</vt:lpstr>
      <vt:lpstr>Wordcount: Program</vt:lpstr>
      <vt:lpstr>Wordcount: Execution</vt:lpstr>
      <vt:lpstr>Machine Learning with Flink</vt:lpstr>
      <vt:lpstr>K-Means Clustering</vt:lpstr>
      <vt:lpstr>K-Means Clustering</vt:lpstr>
      <vt:lpstr>K-Means in Flink</vt:lpstr>
      <vt:lpstr>Reduce</vt:lpstr>
      <vt:lpstr>K-Means in Flink</vt:lpstr>
      <vt:lpstr>Machine learning library</vt:lpstr>
      <vt:lpstr>Machine Learning Library</vt:lpstr>
      <vt:lpstr>Graph Analysis with Flink</vt:lpstr>
      <vt:lpstr>Gelly</vt:lpstr>
      <vt:lpstr>Execution model</vt:lpstr>
      <vt:lpstr>Vertex State Machine</vt:lpstr>
      <vt:lpstr>Example: Maximum Value</vt:lpstr>
      <vt:lpstr>Example: Maximum Value</vt:lpstr>
      <vt:lpstr>Example: Maximum Value</vt:lpstr>
      <vt:lpstr>Example: Maximum Value</vt:lpstr>
      <vt:lpstr>Single Source Shortest Paths (SSSP)</vt:lpstr>
      <vt:lpstr>SSSP – Code snippet</vt:lpstr>
      <vt:lpstr>SSSP – Code snippet</vt:lpstr>
      <vt:lpstr>SSSP – Code snippet</vt:lpstr>
      <vt:lpstr>Graph Partitioning</vt:lpstr>
      <vt:lpstr>Partitioning</vt:lpstr>
      <vt:lpstr>Relational Queries with Flink</vt:lpstr>
      <vt:lpstr>First Things First</vt:lpstr>
      <vt:lpstr>Under the Hood</vt:lpstr>
      <vt:lpstr>Log Analysis</vt:lpstr>
      <vt:lpstr>Getting the clicks</vt:lpstr>
      <vt:lpstr>Counting the clicks</vt:lpstr>
      <vt:lpstr>Getting the user information</vt:lpstr>
      <vt:lpstr>Work with the result</vt:lpstr>
      <vt:lpstr>Emma</vt:lpstr>
      <vt:lpstr>API Evolution and its Pitfalls</vt:lpstr>
      <vt:lpstr>K-Means in Emma</vt:lpstr>
      <vt:lpstr>Implicit pipelining</vt:lpstr>
      <vt:lpstr>Aggregations</vt:lpstr>
      <vt:lpstr>Comprehension syntax</vt:lpstr>
      <vt:lpstr>Thanks for your attention</vt:lpstr>
      <vt:lpstr>Backup slides</vt:lpstr>
      <vt:lpstr>Flink Bulk Iteration</vt:lpstr>
      <vt:lpstr>PageRank</vt:lpstr>
      <vt:lpstr>PageRank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Analysis with Apache Flink</dc:title>
  <dc:creator>Andreas Kunft</dc:creator>
  <cp:lastModifiedBy>Andreas Kunft</cp:lastModifiedBy>
  <cp:revision>145</cp:revision>
  <dcterms:created xsi:type="dcterms:W3CDTF">2015-05-30T11:11:10Z</dcterms:created>
  <dcterms:modified xsi:type="dcterms:W3CDTF">2015-06-10T07:06:39Z</dcterms:modified>
</cp:coreProperties>
</file>