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5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6A4E09-8F0C-4F09-A026-5E638369F1F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Correct operations</a:t>
            </a:r>
            <a:endParaRPr/>
          </a:p>
          <a:p>
            <a:r>
              <a:rPr lang="en-US" sz="2000">
                <a:latin typeface="Arial"/>
              </a:rPr>
              <a:t>TypeInformation is important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5D28BB-79F9-467E-9F20-AB214560037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Click to edit the title text formatClick to edit Master title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Fifth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DA7D9B-F8EA-4F23-AFFF-A02941E506B8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pic>
        <p:nvPicPr>
          <p:cNvPr id="4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42" name="Line 6"/>
          <p:cNvSpPr/>
          <p:nvPr/>
        </p:nvSpPr>
        <p:spPr>
          <a:xfrm>
            <a:off x="457200" y="1172880"/>
            <a:ext cx="8229600" cy="0"/>
          </a:xfrm>
          <a:prstGeom prst="line">
            <a:avLst/>
          </a:prstGeom>
          <a:ln w="25560">
            <a:solidFill>
              <a:srgbClr val="34ad91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ad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Seventh Outline LevelClick to edit Master text styles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44608C6-05BF-481D-ACE5-88F54027AF2F}" type="slidenum">
              <a:rPr lang="en-US" sz="1200">
                <a:solidFill>
                  <a:srgbClr val="ffffff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Fifth level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Fifth level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1E7F58-2ABC-4E89-B45E-14FDAE0753AE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pic>
        <p:nvPicPr>
          <p:cNvPr id="121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122" name="Line 7"/>
          <p:cNvSpPr/>
          <p:nvPr/>
        </p:nvSpPr>
        <p:spPr>
          <a:xfrm>
            <a:off x="457200" y="1172880"/>
            <a:ext cx="8229600" cy="0"/>
          </a:xfrm>
          <a:prstGeom prst="line">
            <a:avLst/>
          </a:prstGeom>
          <a:ln w="25560">
            <a:solidFill>
              <a:srgbClr val="34ad91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757652-90E4-4122-81CE-8458F76118D8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pic>
        <p:nvPicPr>
          <p:cNvPr id="161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162" name="Line 5"/>
          <p:cNvSpPr/>
          <p:nvPr/>
        </p:nvSpPr>
        <p:spPr>
          <a:xfrm>
            <a:off x="457200" y="1172880"/>
            <a:ext cx="8229600" cy="0"/>
          </a:xfrm>
          <a:prstGeom prst="line">
            <a:avLst/>
          </a:prstGeom>
          <a:ln w="25560">
            <a:solidFill>
              <a:srgbClr val="34ad91"/>
            </a:solidFill>
            <a:round/>
          </a:ln>
        </p:spPr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93600" y="4263480"/>
            <a:ext cx="5149080" cy="2239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Avenir Next Regular"/>
              </a:rPr>
              <a:t>Slides by Aljoscha Krettek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722520" y="440712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Avenir Next Demi Bold"/>
              </a:rPr>
              <a:t>Table API</a:t>
            </a:r>
            <a:endParaRPr/>
          </a:p>
        </p:txBody>
      </p:sp>
      <p:pic>
        <p:nvPicPr>
          <p:cNvPr id="205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9960" y="640080"/>
            <a:ext cx="2468880" cy="2468880"/>
          </a:xfrm>
          <a:prstGeom prst="rect">
            <a:avLst/>
          </a:prstGeom>
          <a:ln>
            <a:noFill/>
          </a:ln>
        </p:spPr>
      </p:pic>
      <p:sp>
        <p:nvSpPr>
          <p:cNvPr id="206" name="TextShape 3"/>
          <p:cNvSpPr txBox="1"/>
          <p:nvPr/>
        </p:nvSpPr>
        <p:spPr>
          <a:xfrm>
            <a:off x="858960" y="5245920"/>
            <a:ext cx="4777200" cy="415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venir Next Regular"/>
              </a:rPr>
              <a:t>Felix Neutatz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venir Next Regular"/>
              </a:rPr>
              <a:t>neutatz@gmail.com</a:t>
            </a:r>
            <a:endParaRPr/>
          </a:p>
        </p:txBody>
      </p:sp>
      <p:pic>
        <p:nvPicPr>
          <p:cNvPr id="2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3440" y="604080"/>
            <a:ext cx="1805760" cy="10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Future Work</a:t>
            </a:r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Relational Optimization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Filter/Projection push down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Join order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Operator Fusion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Extend expressions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string operations, casting, explode/gather, date/time, ...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Windowing operations (streaming)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Columnar execution?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SQL</a:t>
            </a:r>
            <a:endParaRPr/>
          </a:p>
        </p:txBody>
      </p:sp>
      <p:sp>
        <p:nvSpPr>
          <p:cNvPr id="3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B244BD-9699-4836-BBB1-3FAA277F12E1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Hands on</a:t>
            </a:r>
            <a:endParaRPr/>
          </a:p>
        </p:txBody>
      </p:sp>
      <p:sp>
        <p:nvSpPr>
          <p:cNvPr id="35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Task: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A German bus company asks for your help.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They provide 20 movies in their bus entertainment center. They want to have a nice chart about the average rating for all movies which have been rated by more than 1000 passengers.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Download the git repository: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ff"/>
                </a:solidFill>
                <a:latin typeface="Avenir Next Regular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Avenir Next Regular"/>
              </a:rPr>
              <a:t>git clone https://github.com/FelixNeutatz/flink-hands-on-TableAPI.git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Start IntelliJ → File → Open → ../flink-hands-on-TableAPI/pom.xml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Complete de.tuberlin.dima.flinkhandson.tables.TablesSolution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u="sng">
                <a:solidFill>
                  <a:srgbClr val="000000"/>
                </a:solidFill>
                <a:latin typeface="Avenir Next Regular"/>
              </a:rPr>
              <a:t>Bonus Task:</a:t>
            </a:r>
            <a:r>
              <a:rPr lang="en-US">
                <a:solidFill>
                  <a:srgbClr val="000000"/>
                </a:solidFill>
                <a:latin typeface="Avenir Next Regular"/>
              </a:rPr>
              <a:t> Generate a similar chart for a single genre :)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  <p:sp>
        <p:nvSpPr>
          <p:cNvPr id="3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CDE27B-7649-4C48-8926-DD2144629D5D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SQL rocks!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951EBF-151C-4C07-A4FF-2C1FF8E5538B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457560" y="147456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“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Everybody” knows SQL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All major data management and database systems have a SQL integration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Regular"/>
              </a:rPr>
              <a:t>  → </a:t>
            </a:r>
            <a:r>
              <a:rPr lang="en-US" sz="4400">
                <a:solidFill>
                  <a:srgbClr val="000000"/>
                </a:solidFill>
                <a:latin typeface="Avenir Next Regular"/>
              </a:rPr>
              <a:t>TableAPI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First Things First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4876A9-279E-4E1C-9341-AC3318FB5DDC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04640" y="1829520"/>
            <a:ext cx="8412480" cy="341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 clicksTable = tableEnv.</a:t>
            </a:r>
            <a:r>
              <a:rPr b="1" lang="en-US">
                <a:solidFill>
                  <a:srgbClr val="4f81bd"/>
                </a:solidFill>
                <a:latin typeface="Courier New"/>
              </a:rPr>
              <a:t>toTable</a:t>
            </a:r>
            <a:r>
              <a:rPr lang="en-US">
                <a:solidFill>
                  <a:srgbClr val="000000"/>
                </a:solidFill>
                <a:latin typeface="Courier New"/>
              </a:rPr>
              <a:t>(clicks, </a:t>
            </a:r>
            <a:r>
              <a:rPr lang="en-US">
                <a:solidFill>
                  <a:srgbClr val="8064a2"/>
                </a:solidFill>
                <a:latin typeface="Courier New"/>
              </a:rPr>
              <a:t>"url, userId"</a:t>
            </a:r>
            <a:r>
              <a:rPr lang="en-US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Table clickCounts= clicks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.groupBy("user")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.select("userId, url.count as count")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.filter("count &gt; 4");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Table activeUsers = users.join(clickCounts)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.where("id = userId &amp;&amp; count &gt; 10")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.select("username, count");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Under the Hood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08D09E-D235-48F5-BD90-9707A1E348EE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1281240" y="375876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651960" y="435168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1945080" y="43632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 flipV="1">
            <a:off x="1091520" y="419688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0" name="CustomShape 7"/>
          <p:cNvSpPr/>
          <p:nvPr/>
        </p:nvSpPr>
        <p:spPr>
          <a:xfrm flipH="1" flipV="1">
            <a:off x="1719360" y="419832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1" name="CustomShape 8"/>
          <p:cNvSpPr/>
          <p:nvPr/>
        </p:nvSpPr>
        <p:spPr>
          <a:xfrm>
            <a:off x="1281240" y="29844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22" name="CustomShape 9"/>
          <p:cNvSpPr/>
          <p:nvPr/>
        </p:nvSpPr>
        <p:spPr>
          <a:xfrm flipV="1">
            <a:off x="1538640" y="3499200"/>
            <a:ext cx="360" cy="259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3" name="CustomShape 10"/>
          <p:cNvSpPr/>
          <p:nvPr/>
        </p:nvSpPr>
        <p:spPr>
          <a:xfrm>
            <a:off x="1281240" y="224424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24" name="CustomShape 11"/>
          <p:cNvSpPr/>
          <p:nvPr/>
        </p:nvSpPr>
        <p:spPr>
          <a:xfrm flipV="1">
            <a:off x="1538640" y="275760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5" name="CustomShape 12"/>
          <p:cNvSpPr/>
          <p:nvPr/>
        </p:nvSpPr>
        <p:spPr>
          <a:xfrm>
            <a:off x="3237480" y="223740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=</a:t>
            </a:r>
            <a:endParaRPr/>
          </a:p>
        </p:txBody>
      </p:sp>
      <p:sp>
        <p:nvSpPr>
          <p:cNvPr id="226" name="CustomShape 13"/>
          <p:cNvSpPr/>
          <p:nvPr/>
        </p:nvSpPr>
        <p:spPr>
          <a:xfrm>
            <a:off x="2711160" y="277308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752280" y="277308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228" name="CustomShape 15"/>
          <p:cNvSpPr/>
          <p:nvPr/>
        </p:nvSpPr>
        <p:spPr>
          <a:xfrm flipV="1">
            <a:off x="3150720" y="267696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9" name="CustomShape 16"/>
          <p:cNvSpPr/>
          <p:nvPr/>
        </p:nvSpPr>
        <p:spPr>
          <a:xfrm flipH="1" flipV="1">
            <a:off x="3677040" y="267696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0" name="CustomShape 17"/>
          <p:cNvSpPr/>
          <p:nvPr/>
        </p:nvSpPr>
        <p:spPr>
          <a:xfrm flipV="1">
            <a:off x="3677040" y="1963080"/>
            <a:ext cx="506880" cy="348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1" name="CustomShape 18"/>
          <p:cNvSpPr/>
          <p:nvPr/>
        </p:nvSpPr>
        <p:spPr>
          <a:xfrm flipV="1">
            <a:off x="1796400" y="3308760"/>
            <a:ext cx="914400" cy="558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213000" sp="71000"/>
            </a:custDash>
            <a:round/>
            <a:tailEnd len="med" type="arrow" w="med"/>
          </a:ln>
        </p:spPr>
      </p:sp>
      <p:sp>
        <p:nvSpPr>
          <p:cNvPr id="232" name="CustomShape 19"/>
          <p:cNvSpPr/>
          <p:nvPr/>
        </p:nvSpPr>
        <p:spPr>
          <a:xfrm>
            <a:off x="4972680" y="225828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233" name="CustomShape 20"/>
          <p:cNvSpPr/>
          <p:nvPr/>
        </p:nvSpPr>
        <p:spPr>
          <a:xfrm>
            <a:off x="4446360" y="2793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34" name="CustomShape 21"/>
          <p:cNvSpPr/>
          <p:nvPr/>
        </p:nvSpPr>
        <p:spPr>
          <a:xfrm>
            <a:off x="5487480" y="2793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35" name="CustomShape 22"/>
          <p:cNvSpPr/>
          <p:nvPr/>
        </p:nvSpPr>
        <p:spPr>
          <a:xfrm flipV="1">
            <a:off x="4885560" y="269784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6" name="CustomShape 23"/>
          <p:cNvSpPr/>
          <p:nvPr/>
        </p:nvSpPr>
        <p:spPr>
          <a:xfrm flipH="1" flipV="1">
            <a:off x="5411880" y="269784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7" name="CustomShape 24"/>
          <p:cNvSpPr/>
          <p:nvPr/>
        </p:nvSpPr>
        <p:spPr>
          <a:xfrm flipH="1" flipV="1">
            <a:off x="4546800" y="1963080"/>
            <a:ext cx="499320" cy="369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8" name="CustomShape 25"/>
          <p:cNvSpPr/>
          <p:nvPr/>
        </p:nvSpPr>
        <p:spPr>
          <a:xfrm>
            <a:off x="4108680" y="1524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&amp;</a:t>
            </a:r>
            <a:endParaRPr/>
          </a:p>
        </p:txBody>
      </p:sp>
      <p:sp>
        <p:nvSpPr>
          <p:cNvPr id="239" name="CustomShape 26"/>
          <p:cNvSpPr/>
          <p:nvPr/>
        </p:nvSpPr>
        <p:spPr>
          <a:xfrm>
            <a:off x="5600520" y="501624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0" name="CustomShape 27"/>
          <p:cNvSpPr/>
          <p:nvPr/>
        </p:nvSpPr>
        <p:spPr>
          <a:xfrm>
            <a:off x="5600520" y="580032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1" name="CustomShape 28"/>
          <p:cNvSpPr/>
          <p:nvPr/>
        </p:nvSpPr>
        <p:spPr>
          <a:xfrm>
            <a:off x="6520680" y="580032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2" name="CustomShape 29"/>
          <p:cNvSpPr/>
          <p:nvPr/>
        </p:nvSpPr>
        <p:spPr>
          <a:xfrm>
            <a:off x="7331760" y="545220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3" name="CustomShape 30"/>
          <p:cNvSpPr/>
          <p:nvPr/>
        </p:nvSpPr>
        <p:spPr>
          <a:xfrm>
            <a:off x="6832800" y="469332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4" name="CustomShape 31"/>
          <p:cNvSpPr/>
          <p:nvPr/>
        </p:nvSpPr>
        <p:spPr>
          <a:xfrm>
            <a:off x="8190360" y="509436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5" name="CustomShape 32"/>
          <p:cNvSpPr/>
          <p:nvPr/>
        </p:nvSpPr>
        <p:spPr>
          <a:xfrm rot="5400000">
            <a:off x="5893920" y="587664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46" name="CustomShape 33"/>
          <p:cNvSpPr/>
          <p:nvPr/>
        </p:nvSpPr>
        <p:spPr>
          <a:xfrm rot="5400000">
            <a:off x="6777360" y="587664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47" name="CustomShape 34"/>
          <p:cNvSpPr/>
          <p:nvPr/>
        </p:nvSpPr>
        <p:spPr>
          <a:xfrm rot="5400000">
            <a:off x="5893920" y="509256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48" name="CustomShape 35"/>
          <p:cNvSpPr/>
          <p:nvPr/>
        </p:nvSpPr>
        <p:spPr>
          <a:xfrm>
            <a:off x="5913000" y="5180400"/>
            <a:ext cx="1465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9" name="CustomShape 36"/>
          <p:cNvSpPr/>
          <p:nvPr/>
        </p:nvSpPr>
        <p:spPr>
          <a:xfrm>
            <a:off x="7644240" y="5616360"/>
            <a:ext cx="1098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0" name="CustomShape 37"/>
          <p:cNvSpPr/>
          <p:nvPr/>
        </p:nvSpPr>
        <p:spPr>
          <a:xfrm>
            <a:off x="6235200" y="5180400"/>
            <a:ext cx="1096200" cy="4356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1" name="CustomShape 38"/>
          <p:cNvSpPr/>
          <p:nvPr/>
        </p:nvSpPr>
        <p:spPr>
          <a:xfrm>
            <a:off x="5913000" y="5964120"/>
            <a:ext cx="1465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2" name="CustomShape 39"/>
          <p:cNvSpPr/>
          <p:nvPr/>
        </p:nvSpPr>
        <p:spPr>
          <a:xfrm flipV="1">
            <a:off x="6235200" y="5962680"/>
            <a:ext cx="2851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3" name="CustomShape 40"/>
          <p:cNvSpPr/>
          <p:nvPr/>
        </p:nvSpPr>
        <p:spPr>
          <a:xfrm>
            <a:off x="6833160" y="5964120"/>
            <a:ext cx="1098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4" name="CustomShape 41"/>
          <p:cNvSpPr/>
          <p:nvPr/>
        </p:nvSpPr>
        <p:spPr>
          <a:xfrm flipV="1">
            <a:off x="7118640" y="5730840"/>
            <a:ext cx="258480" cy="2314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5" name="CustomShape 42"/>
          <p:cNvSpPr/>
          <p:nvPr/>
        </p:nvSpPr>
        <p:spPr>
          <a:xfrm rot="5400000">
            <a:off x="7588440" y="552852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56" name="CustomShape 43"/>
          <p:cNvSpPr/>
          <p:nvPr/>
        </p:nvSpPr>
        <p:spPr>
          <a:xfrm rot="5400000">
            <a:off x="7074360" y="476964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57" name="CustomShape 44"/>
          <p:cNvSpPr/>
          <p:nvPr/>
        </p:nvSpPr>
        <p:spPr>
          <a:xfrm>
            <a:off x="7145280" y="4857480"/>
            <a:ext cx="943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8" name="CustomShape 45"/>
          <p:cNvSpPr/>
          <p:nvPr/>
        </p:nvSpPr>
        <p:spPr>
          <a:xfrm>
            <a:off x="7415640" y="4857480"/>
            <a:ext cx="774360" cy="4006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CustomShape 46"/>
          <p:cNvSpPr/>
          <p:nvPr/>
        </p:nvSpPr>
        <p:spPr>
          <a:xfrm flipV="1">
            <a:off x="7929720" y="5372640"/>
            <a:ext cx="306000" cy="241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0" name="CustomShape 47"/>
          <p:cNvSpPr/>
          <p:nvPr/>
        </p:nvSpPr>
        <p:spPr>
          <a:xfrm flipV="1">
            <a:off x="6235200" y="4857480"/>
            <a:ext cx="597240" cy="322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1" name="CustomShape 48"/>
          <p:cNvSpPr/>
          <p:nvPr/>
        </p:nvSpPr>
        <p:spPr>
          <a:xfrm>
            <a:off x="4267080" y="4603320"/>
            <a:ext cx="780480" cy="412560"/>
          </a:xfrm>
          <a:prstGeom prst="straightConnector1">
            <a:avLst/>
          </a:prstGeom>
          <a:noFill/>
          <a:ln w="7632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2" name="CustomShape 49"/>
          <p:cNvSpPr/>
          <p:nvPr/>
        </p:nvSpPr>
        <p:spPr>
          <a:xfrm>
            <a:off x="522720" y="1524960"/>
            <a:ext cx="1540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Logical Plan</a:t>
            </a:r>
            <a:endParaRPr/>
          </a:p>
        </p:txBody>
      </p:sp>
      <p:sp>
        <p:nvSpPr>
          <p:cNvPr id="263" name="CustomShape 50"/>
          <p:cNvSpPr/>
          <p:nvPr/>
        </p:nvSpPr>
        <p:spPr>
          <a:xfrm>
            <a:off x="7064280" y="3915720"/>
            <a:ext cx="1860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Execution Plan</a:t>
            </a:r>
            <a:endParaRPr/>
          </a:p>
        </p:txBody>
      </p:sp>
      <p:sp>
        <p:nvSpPr>
          <p:cNvPr id="264" name="CustomShape 51"/>
          <p:cNvSpPr/>
          <p:nvPr/>
        </p:nvSpPr>
        <p:spPr>
          <a:xfrm>
            <a:off x="5411880" y="1431720"/>
            <a:ext cx="30906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a = b &amp;&amp; c &gt;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Plan Translation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C806CF-848A-4978-B67C-EAB2514C54EB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909360" y="412488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68" name="CustomShape 4"/>
          <p:cNvSpPr/>
          <p:nvPr/>
        </p:nvSpPr>
        <p:spPr>
          <a:xfrm>
            <a:off x="280080" y="47178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69" name="CustomShape 5"/>
          <p:cNvSpPr/>
          <p:nvPr/>
        </p:nvSpPr>
        <p:spPr>
          <a:xfrm>
            <a:off x="1573200" y="472932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70" name="CustomShape 6"/>
          <p:cNvSpPr/>
          <p:nvPr/>
        </p:nvSpPr>
        <p:spPr>
          <a:xfrm flipV="1">
            <a:off x="719640" y="456300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1" name="CustomShape 7"/>
          <p:cNvSpPr/>
          <p:nvPr/>
        </p:nvSpPr>
        <p:spPr>
          <a:xfrm flipH="1" flipV="1">
            <a:off x="1347480" y="456444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2" name="CustomShape 8"/>
          <p:cNvSpPr/>
          <p:nvPr/>
        </p:nvSpPr>
        <p:spPr>
          <a:xfrm>
            <a:off x="909360" y="335052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73" name="CustomShape 9"/>
          <p:cNvSpPr/>
          <p:nvPr/>
        </p:nvSpPr>
        <p:spPr>
          <a:xfrm flipV="1">
            <a:off x="1167120" y="3865320"/>
            <a:ext cx="360" cy="259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4" name="CustomShape 10"/>
          <p:cNvSpPr/>
          <p:nvPr/>
        </p:nvSpPr>
        <p:spPr>
          <a:xfrm>
            <a:off x="909360" y="261036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75" name="CustomShape 11"/>
          <p:cNvSpPr/>
          <p:nvPr/>
        </p:nvSpPr>
        <p:spPr>
          <a:xfrm flipV="1">
            <a:off x="1167120" y="312372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6" name="CustomShape 12"/>
          <p:cNvSpPr/>
          <p:nvPr/>
        </p:nvSpPr>
        <p:spPr>
          <a:xfrm>
            <a:off x="6828840" y="284940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77" name="CustomShape 13"/>
          <p:cNvSpPr/>
          <p:nvPr/>
        </p:nvSpPr>
        <p:spPr>
          <a:xfrm>
            <a:off x="6199560" y="344232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78" name="CustomShape 14"/>
          <p:cNvSpPr/>
          <p:nvPr/>
        </p:nvSpPr>
        <p:spPr>
          <a:xfrm>
            <a:off x="7492320" y="345384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79" name="CustomShape 15"/>
          <p:cNvSpPr/>
          <p:nvPr/>
        </p:nvSpPr>
        <p:spPr>
          <a:xfrm flipV="1">
            <a:off x="6639120" y="328752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0" name="CustomShape 16"/>
          <p:cNvSpPr/>
          <p:nvPr/>
        </p:nvSpPr>
        <p:spPr>
          <a:xfrm flipH="1" flipV="1">
            <a:off x="7266960" y="328896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1" name="CustomShape 17"/>
          <p:cNvSpPr/>
          <p:nvPr/>
        </p:nvSpPr>
        <p:spPr>
          <a:xfrm flipV="1">
            <a:off x="5297040" y="3125160"/>
            <a:ext cx="594720" cy="108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2" name="CustomShape 18"/>
          <p:cNvSpPr/>
          <p:nvPr/>
        </p:nvSpPr>
        <p:spPr>
          <a:xfrm>
            <a:off x="5236920" y="5228640"/>
            <a:ext cx="594720" cy="2858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3" name="CustomShape 19"/>
          <p:cNvSpPr/>
          <p:nvPr/>
        </p:nvSpPr>
        <p:spPr>
          <a:xfrm>
            <a:off x="7343280" y="1633680"/>
            <a:ext cx="187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Batch Program</a:t>
            </a:r>
            <a:endParaRPr/>
          </a:p>
        </p:txBody>
      </p:sp>
      <p:sp>
        <p:nvSpPr>
          <p:cNvPr id="284" name="CustomShape 20"/>
          <p:cNvSpPr/>
          <p:nvPr/>
        </p:nvSpPr>
        <p:spPr>
          <a:xfrm>
            <a:off x="7593840" y="4956840"/>
            <a:ext cx="1359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Streaming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Program</a:t>
            </a:r>
            <a:endParaRPr/>
          </a:p>
        </p:txBody>
      </p:sp>
      <p:sp>
        <p:nvSpPr>
          <p:cNvPr id="285" name="CustomShape 21"/>
          <p:cNvSpPr/>
          <p:nvPr/>
        </p:nvSpPr>
        <p:spPr>
          <a:xfrm>
            <a:off x="3692160" y="427716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86" name="CustomShape 22"/>
          <p:cNvSpPr/>
          <p:nvPr/>
        </p:nvSpPr>
        <p:spPr>
          <a:xfrm>
            <a:off x="3062880" y="487008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87" name="CustomShape 23"/>
          <p:cNvSpPr/>
          <p:nvPr/>
        </p:nvSpPr>
        <p:spPr>
          <a:xfrm>
            <a:off x="4356000" y="48816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88" name="CustomShape 24"/>
          <p:cNvSpPr/>
          <p:nvPr/>
        </p:nvSpPr>
        <p:spPr>
          <a:xfrm flipV="1">
            <a:off x="3502440" y="471528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9" name="CustomShape 25"/>
          <p:cNvSpPr/>
          <p:nvPr/>
        </p:nvSpPr>
        <p:spPr>
          <a:xfrm flipH="1" flipV="1">
            <a:off x="4130280" y="471672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0" name="CustomShape 26"/>
          <p:cNvSpPr/>
          <p:nvPr/>
        </p:nvSpPr>
        <p:spPr>
          <a:xfrm>
            <a:off x="3692160" y="35028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91" name="CustomShape 27"/>
          <p:cNvSpPr/>
          <p:nvPr/>
        </p:nvSpPr>
        <p:spPr>
          <a:xfrm flipV="1">
            <a:off x="3949560" y="4017600"/>
            <a:ext cx="360" cy="259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2" name="CustomShape 28"/>
          <p:cNvSpPr/>
          <p:nvPr/>
        </p:nvSpPr>
        <p:spPr>
          <a:xfrm>
            <a:off x="3692160" y="276264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93" name="CustomShape 29"/>
          <p:cNvSpPr/>
          <p:nvPr/>
        </p:nvSpPr>
        <p:spPr>
          <a:xfrm flipV="1">
            <a:off x="3949560" y="327636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4" name="CustomShape 30"/>
          <p:cNvSpPr/>
          <p:nvPr/>
        </p:nvSpPr>
        <p:spPr>
          <a:xfrm>
            <a:off x="3692160" y="203472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95" name="CustomShape 31"/>
          <p:cNvSpPr/>
          <p:nvPr/>
        </p:nvSpPr>
        <p:spPr>
          <a:xfrm flipV="1">
            <a:off x="3949560" y="254808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6" name="CustomShape 32"/>
          <p:cNvSpPr/>
          <p:nvPr/>
        </p:nvSpPr>
        <p:spPr>
          <a:xfrm>
            <a:off x="6828840" y="213912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297" name="CustomShape 33"/>
          <p:cNvSpPr/>
          <p:nvPr/>
        </p:nvSpPr>
        <p:spPr>
          <a:xfrm>
            <a:off x="6828840" y="137628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</a:t>
            </a:r>
            <a:endParaRPr/>
          </a:p>
        </p:txBody>
      </p:sp>
      <p:sp>
        <p:nvSpPr>
          <p:cNvPr id="298" name="CustomShape 34"/>
          <p:cNvSpPr/>
          <p:nvPr/>
        </p:nvSpPr>
        <p:spPr>
          <a:xfrm flipV="1">
            <a:off x="7086240" y="2653920"/>
            <a:ext cx="360" cy="195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9" name="CustomShape 35"/>
          <p:cNvSpPr/>
          <p:nvPr/>
        </p:nvSpPr>
        <p:spPr>
          <a:xfrm flipV="1">
            <a:off x="7086240" y="1891080"/>
            <a:ext cx="360" cy="24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0" name="CustomShape 36"/>
          <p:cNvSpPr/>
          <p:nvPr/>
        </p:nvSpPr>
        <p:spPr>
          <a:xfrm>
            <a:off x="6646680" y="561456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WJ</a:t>
            </a:r>
            <a:endParaRPr/>
          </a:p>
        </p:txBody>
      </p:sp>
      <p:sp>
        <p:nvSpPr>
          <p:cNvPr id="301" name="CustomShape 37"/>
          <p:cNvSpPr/>
          <p:nvPr/>
        </p:nvSpPr>
        <p:spPr>
          <a:xfrm>
            <a:off x="6017400" y="620748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302" name="CustomShape 38"/>
          <p:cNvSpPr/>
          <p:nvPr/>
        </p:nvSpPr>
        <p:spPr>
          <a:xfrm>
            <a:off x="7310520" y="621900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303" name="CustomShape 39"/>
          <p:cNvSpPr/>
          <p:nvPr/>
        </p:nvSpPr>
        <p:spPr>
          <a:xfrm flipV="1">
            <a:off x="6456960" y="605268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4" name="CustomShape 40"/>
          <p:cNvSpPr/>
          <p:nvPr/>
        </p:nvSpPr>
        <p:spPr>
          <a:xfrm flipH="1" flipV="1">
            <a:off x="7084800" y="605412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5" name="CustomShape 41"/>
          <p:cNvSpPr/>
          <p:nvPr/>
        </p:nvSpPr>
        <p:spPr>
          <a:xfrm>
            <a:off x="6646680" y="490428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306" name="CustomShape 42"/>
          <p:cNvSpPr/>
          <p:nvPr/>
        </p:nvSpPr>
        <p:spPr>
          <a:xfrm>
            <a:off x="6646680" y="414144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</a:t>
            </a:r>
            <a:endParaRPr/>
          </a:p>
        </p:txBody>
      </p:sp>
      <p:sp>
        <p:nvSpPr>
          <p:cNvPr id="307" name="CustomShape 43"/>
          <p:cNvSpPr/>
          <p:nvPr/>
        </p:nvSpPr>
        <p:spPr>
          <a:xfrm flipV="1">
            <a:off x="6904080" y="5419440"/>
            <a:ext cx="360" cy="195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8" name="CustomShape 44"/>
          <p:cNvSpPr/>
          <p:nvPr/>
        </p:nvSpPr>
        <p:spPr>
          <a:xfrm flipV="1">
            <a:off x="6904080" y="4656240"/>
            <a:ext cx="360" cy="24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9" name="CustomShape 45"/>
          <p:cNvSpPr/>
          <p:nvPr/>
        </p:nvSpPr>
        <p:spPr>
          <a:xfrm flipV="1">
            <a:off x="2088000" y="3704760"/>
            <a:ext cx="757800" cy="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0" name="CustomShape 46"/>
          <p:cNvSpPr/>
          <p:nvPr/>
        </p:nvSpPr>
        <p:spPr>
          <a:xfrm>
            <a:off x="1806840" y="2762640"/>
            <a:ext cx="1369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Aggregate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expansion</a:t>
            </a:r>
            <a:endParaRPr/>
          </a:p>
        </p:txBody>
      </p:sp>
      <p:sp>
        <p:nvSpPr>
          <p:cNvPr id="311" name="CustomShape 47"/>
          <p:cNvSpPr/>
          <p:nvPr/>
        </p:nvSpPr>
        <p:spPr>
          <a:xfrm>
            <a:off x="4938840" y="2150640"/>
            <a:ext cx="14230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generation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String operations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EC3327-3BDC-4B8D-8A07-23BDC1ED6983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934200" y="2187000"/>
            <a:ext cx="7985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in.select("a.substring(0, b.avg + 3) as aShort")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5" name="CustomShape 4"/>
          <p:cNvSpPr/>
          <p:nvPr/>
        </p:nvSpPr>
        <p:spPr>
          <a:xfrm>
            <a:off x="1474920" y="3810600"/>
            <a:ext cx="7985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in.select("a.count + ' is the count'")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6" name="TextShape 5"/>
          <p:cNvSpPr txBox="1"/>
          <p:nvPr/>
        </p:nvSpPr>
        <p:spPr>
          <a:xfrm>
            <a:off x="3749040" y="1554480"/>
            <a:ext cx="2926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"hello world" → "hello"</a:t>
            </a:r>
            <a:endParaRPr/>
          </a:p>
        </p:txBody>
      </p:sp>
      <p:sp>
        <p:nvSpPr>
          <p:cNvPr id="317" name="TextShape 6"/>
          <p:cNvSpPr txBox="1"/>
          <p:nvPr/>
        </p:nvSpPr>
        <p:spPr>
          <a:xfrm>
            <a:off x="671040" y="1466280"/>
            <a:ext cx="5455440" cy="564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venir Next Regular"/>
              </a:rPr>
              <a:t>Sub strings: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 </a:t>
            </a:r>
            <a:endParaRPr/>
          </a:p>
        </p:txBody>
      </p:sp>
      <p:sp>
        <p:nvSpPr>
          <p:cNvPr id="318" name="TextShape 7"/>
          <p:cNvSpPr txBox="1"/>
          <p:nvPr/>
        </p:nvSpPr>
        <p:spPr>
          <a:xfrm>
            <a:off x="4663440" y="3377520"/>
            <a:ext cx="3749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"hello" + " world" → "hello world"</a:t>
            </a:r>
            <a:endParaRPr/>
          </a:p>
        </p:txBody>
      </p:sp>
      <p:sp>
        <p:nvSpPr>
          <p:cNvPr id="319" name="TextShape 8"/>
          <p:cNvSpPr txBox="1"/>
          <p:nvPr/>
        </p:nvSpPr>
        <p:spPr>
          <a:xfrm>
            <a:off x="671040" y="3266640"/>
            <a:ext cx="5455440" cy="564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venir Next Regular"/>
              </a:rPr>
              <a:t>String concatination: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Expression Translation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D5AA69-1E01-4960-80B9-0323FAD84082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732240" y="2203920"/>
            <a:ext cx="2448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a = c &amp;&amp; b &gt;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5762160" y="2343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=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5235840" y="28796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325" name="CustomShape 6"/>
          <p:cNvSpPr/>
          <p:nvPr/>
        </p:nvSpPr>
        <p:spPr>
          <a:xfrm>
            <a:off x="6276960" y="28796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326" name="CustomShape 7"/>
          <p:cNvSpPr/>
          <p:nvPr/>
        </p:nvSpPr>
        <p:spPr>
          <a:xfrm flipV="1">
            <a:off x="5675040" y="278352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7" name="CustomShape 8"/>
          <p:cNvSpPr/>
          <p:nvPr/>
        </p:nvSpPr>
        <p:spPr>
          <a:xfrm flipH="1" flipV="1">
            <a:off x="6201360" y="278352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8" name="CustomShape 9"/>
          <p:cNvSpPr/>
          <p:nvPr/>
        </p:nvSpPr>
        <p:spPr>
          <a:xfrm flipV="1">
            <a:off x="6201360" y="2069640"/>
            <a:ext cx="506880" cy="348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9" name="CustomShape 10"/>
          <p:cNvSpPr/>
          <p:nvPr/>
        </p:nvSpPr>
        <p:spPr>
          <a:xfrm>
            <a:off x="7497000" y="23648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6970680" y="29005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8012160" y="29005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32" name="CustomShape 13"/>
          <p:cNvSpPr/>
          <p:nvPr/>
        </p:nvSpPr>
        <p:spPr>
          <a:xfrm flipV="1">
            <a:off x="7410240" y="280440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3" name="CustomShape 14"/>
          <p:cNvSpPr/>
          <p:nvPr/>
        </p:nvSpPr>
        <p:spPr>
          <a:xfrm flipH="1" flipV="1">
            <a:off x="7936560" y="280440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4" name="CustomShape 15"/>
          <p:cNvSpPr/>
          <p:nvPr/>
        </p:nvSpPr>
        <p:spPr>
          <a:xfrm flipH="1" flipV="1">
            <a:off x="7071480" y="2069640"/>
            <a:ext cx="499320" cy="369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5" name="CustomShape 16"/>
          <p:cNvSpPr/>
          <p:nvPr/>
        </p:nvSpPr>
        <p:spPr>
          <a:xfrm>
            <a:off x="6633360" y="16315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&amp;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7674480" y="51422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>
            <a:off x="7148160" y="56779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8189280" y="56779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39" name="CustomShape 20"/>
          <p:cNvSpPr/>
          <p:nvPr/>
        </p:nvSpPr>
        <p:spPr>
          <a:xfrm flipV="1">
            <a:off x="7587720" y="558180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0" name="CustomShape 21"/>
          <p:cNvSpPr/>
          <p:nvPr/>
        </p:nvSpPr>
        <p:spPr>
          <a:xfrm flipH="1" flipV="1">
            <a:off x="8114040" y="558180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1" name="CustomShape 22"/>
          <p:cNvSpPr/>
          <p:nvPr/>
        </p:nvSpPr>
        <p:spPr>
          <a:xfrm>
            <a:off x="4200480" y="5944680"/>
            <a:ext cx="2432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join({0}, {0})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3661200" y="2328120"/>
            <a:ext cx="116676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solidFill>
              <a:srgbClr val="a6a6a6"/>
            </a:solidFill>
            <a:round/>
          </a:ln>
        </p:spPr>
      </p:sp>
      <p:sp>
        <p:nvSpPr>
          <p:cNvPr id="343" name="CustomShape 24"/>
          <p:cNvSpPr/>
          <p:nvPr/>
        </p:nvSpPr>
        <p:spPr>
          <a:xfrm rot="5400000">
            <a:off x="5509080" y="4073760"/>
            <a:ext cx="116676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solidFill>
              <a:srgbClr val="a6a6a6"/>
            </a:solidFill>
            <a:round/>
          </a:ln>
        </p:spPr>
      </p:sp>
      <p:sp>
        <p:nvSpPr>
          <p:cNvPr id="344" name="CustomShape 25"/>
          <p:cNvSpPr/>
          <p:nvPr/>
        </p:nvSpPr>
        <p:spPr>
          <a:xfrm rot="10800000">
            <a:off x="3180600" y="5308200"/>
            <a:ext cx="116676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solidFill>
              <a:srgbClr val="a6a6a6"/>
            </a:solidFill>
            <a:round/>
          </a:ln>
        </p:spPr>
      </p:sp>
      <p:sp>
        <p:nvSpPr>
          <p:cNvPr id="345" name="CustomShape 26"/>
          <p:cNvSpPr/>
          <p:nvPr/>
        </p:nvSpPr>
        <p:spPr>
          <a:xfrm>
            <a:off x="6628680" y="5843160"/>
            <a:ext cx="292320" cy="245160"/>
          </a:xfrm>
          <a:prstGeom prst="mathPlus">
            <a:avLst>
              <a:gd name="adj" fmla="val 23520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46" name="CustomShape 27"/>
          <p:cNvSpPr/>
          <p:nvPr/>
        </p:nvSpPr>
        <p:spPr>
          <a:xfrm>
            <a:off x="6778080" y="3674880"/>
            <a:ext cx="2390760" cy="1308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def rules = </a:t>
            </a:r>
            <a:r>
              <a:rPr i="1" lang="en-US" sz="1000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ResolveFieldReferences,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InsertAutoCasts,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TypeCheck,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VerifyNoAggregates,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VerifyBoolean,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new ExtractEquiJoins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  <p:sp>
        <p:nvSpPr>
          <p:cNvPr id="347" name="CustomShape 28"/>
          <p:cNvSpPr/>
          <p:nvPr/>
        </p:nvSpPr>
        <p:spPr>
          <a:xfrm>
            <a:off x="365760" y="4829760"/>
            <a:ext cx="3337200" cy="14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in1.join(in2).where(0).equalTo(0)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(l, r, out: Collector[Row]) =&gt;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if (r.get(1).asInstanceOf[Int) &gt; 3)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val result = Row(4)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result.set(0, l.get(0))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result.set(3, r.get(1))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out.collect(result)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Back and Forth</a:t>
            </a:r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457560" y="5819400"/>
            <a:ext cx="8229240" cy="78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venir Next Regular"/>
              </a:rPr>
              <a:t>Supports POJOs, Case classes, Tuples</a:t>
            </a:r>
            <a:endParaRPr/>
          </a:p>
        </p:txBody>
      </p:sp>
      <p:sp>
        <p:nvSpPr>
          <p:cNvPr id="3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28009F-63A7-4459-8F53-43B3525C2056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351" name="CustomShape 4"/>
          <p:cNvSpPr/>
          <p:nvPr/>
        </p:nvSpPr>
        <p:spPr>
          <a:xfrm>
            <a:off x="570960" y="1485000"/>
            <a:ext cx="7975080" cy="447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public static class Out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public String c;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public Integer d;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DataSet&lt;Tuple2&lt;Integer,String&gt;&gt; input =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TableEnvironment tableEnv = new TableEnvironment();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 in = tableEnv.toTable(input,"a,b");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 result = in.groupBy("b").select("b, a.avg”);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DataSet&lt;Out&gt; result =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tableEnv.toSet(result.as("c,d"), Out.class);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What Works?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Relational queries from both Java and Scala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Translation to batch programs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Preliminary translation to streaming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BB6820-89CD-428F-8EFE-6C4D8C920D8B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