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</p:sldMasterIdLst>
  <p:notesMasterIdLst>
    <p:notesMasterId r:id="rId31"/>
  </p:notesMasterIdLst>
  <p:sldIdLst>
    <p:sldId id="291" r:id="rId8"/>
    <p:sldId id="299" r:id="rId9"/>
    <p:sldId id="258" r:id="rId10"/>
    <p:sldId id="286" r:id="rId11"/>
    <p:sldId id="285" r:id="rId12"/>
    <p:sldId id="289" r:id="rId13"/>
    <p:sldId id="272" r:id="rId14"/>
    <p:sldId id="265" r:id="rId15"/>
    <p:sldId id="266" r:id="rId16"/>
    <p:sldId id="267" r:id="rId17"/>
    <p:sldId id="269" r:id="rId18"/>
    <p:sldId id="270" r:id="rId19"/>
    <p:sldId id="271" r:id="rId20"/>
    <p:sldId id="298" r:id="rId21"/>
    <p:sldId id="288" r:id="rId22"/>
    <p:sldId id="259" r:id="rId23"/>
    <p:sldId id="260" r:id="rId24"/>
    <p:sldId id="261" r:id="rId25"/>
    <p:sldId id="295" r:id="rId26"/>
    <p:sldId id="294" r:id="rId27"/>
    <p:sldId id="296" r:id="rId28"/>
    <p:sldId id="297" r:id="rId29"/>
    <p:sldId id="300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C1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627" autoAdjust="0"/>
  </p:normalViewPr>
  <p:slideViewPr>
    <p:cSldViewPr snapToGrid="0" snapToObjects="1">
      <p:cViewPr varScale="1">
        <p:scale>
          <a:sx n="116" d="100"/>
          <a:sy n="116" d="100"/>
        </p:scale>
        <p:origin x="-1398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ableStyles" Target="tableStyles.xml"/><Relationship Id="rId8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ostas:Dropbox:data%20Artisans%20deck:benchmark-number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min</c:v>
                </c:pt>
              </c:strCache>
            </c:strRef>
          </c:tx>
          <c:spPr>
            <a:ln w="47625">
              <a:noFill/>
            </a:ln>
          </c:spPr>
          <c:marker>
            <c:symbol val="circle"/>
            <c:size val="9"/>
            <c:spPr>
              <a:solidFill>
                <a:srgbClr val="2DA07E"/>
              </a:solidFill>
              <a:ln>
                <a:noFill/>
              </a:ln>
            </c:spPr>
          </c:marker>
          <c:xVal>
            <c:numRef>
              <c:f>Sheet1!$E$2:$E$51</c:f>
              <c:numCache>
                <c:formatCode>mmm\-yy</c:formatCode>
                <c:ptCount val="50"/>
                <c:pt idx="0">
                  <c:v>40513</c:v>
                </c:pt>
                <c:pt idx="1">
                  <c:v>40544</c:v>
                </c:pt>
                <c:pt idx="2">
                  <c:v>40575</c:v>
                </c:pt>
                <c:pt idx="3">
                  <c:v>40603</c:v>
                </c:pt>
                <c:pt idx="4">
                  <c:v>40634</c:v>
                </c:pt>
                <c:pt idx="5">
                  <c:v>40664</c:v>
                </c:pt>
                <c:pt idx="6">
                  <c:v>40695</c:v>
                </c:pt>
                <c:pt idx="7">
                  <c:v>40725</c:v>
                </c:pt>
                <c:pt idx="8">
                  <c:v>40756</c:v>
                </c:pt>
                <c:pt idx="9">
                  <c:v>40787</c:v>
                </c:pt>
                <c:pt idx="10">
                  <c:v>40817</c:v>
                </c:pt>
                <c:pt idx="11">
                  <c:v>40848</c:v>
                </c:pt>
                <c:pt idx="12">
                  <c:v>40878</c:v>
                </c:pt>
                <c:pt idx="13">
                  <c:v>40909</c:v>
                </c:pt>
                <c:pt idx="14">
                  <c:v>40940</c:v>
                </c:pt>
                <c:pt idx="15">
                  <c:v>40969</c:v>
                </c:pt>
                <c:pt idx="16">
                  <c:v>41000</c:v>
                </c:pt>
                <c:pt idx="17">
                  <c:v>41030</c:v>
                </c:pt>
                <c:pt idx="18">
                  <c:v>41061</c:v>
                </c:pt>
                <c:pt idx="19">
                  <c:v>41091</c:v>
                </c:pt>
                <c:pt idx="20">
                  <c:v>41122</c:v>
                </c:pt>
                <c:pt idx="21">
                  <c:v>41153</c:v>
                </c:pt>
                <c:pt idx="22">
                  <c:v>41183</c:v>
                </c:pt>
                <c:pt idx="23">
                  <c:v>41214</c:v>
                </c:pt>
                <c:pt idx="24">
                  <c:v>41244</c:v>
                </c:pt>
                <c:pt idx="25">
                  <c:v>41275</c:v>
                </c:pt>
                <c:pt idx="26">
                  <c:v>41306</c:v>
                </c:pt>
                <c:pt idx="27">
                  <c:v>41334</c:v>
                </c:pt>
                <c:pt idx="28">
                  <c:v>41365</c:v>
                </c:pt>
                <c:pt idx="29">
                  <c:v>41395</c:v>
                </c:pt>
                <c:pt idx="30">
                  <c:v>41426</c:v>
                </c:pt>
                <c:pt idx="31">
                  <c:v>41456</c:v>
                </c:pt>
                <c:pt idx="32">
                  <c:v>41487</c:v>
                </c:pt>
                <c:pt idx="33">
                  <c:v>41518</c:v>
                </c:pt>
                <c:pt idx="34">
                  <c:v>41548</c:v>
                </c:pt>
                <c:pt idx="35">
                  <c:v>41579</c:v>
                </c:pt>
                <c:pt idx="36">
                  <c:v>41609</c:v>
                </c:pt>
                <c:pt idx="37">
                  <c:v>41640</c:v>
                </c:pt>
                <c:pt idx="38">
                  <c:v>41671</c:v>
                </c:pt>
                <c:pt idx="39">
                  <c:v>41699</c:v>
                </c:pt>
                <c:pt idx="40">
                  <c:v>41730</c:v>
                </c:pt>
                <c:pt idx="41">
                  <c:v>41760</c:v>
                </c:pt>
                <c:pt idx="42">
                  <c:v>41791</c:v>
                </c:pt>
                <c:pt idx="43">
                  <c:v>41821</c:v>
                </c:pt>
                <c:pt idx="44">
                  <c:v>41852</c:v>
                </c:pt>
                <c:pt idx="45">
                  <c:v>41883</c:v>
                </c:pt>
                <c:pt idx="46">
                  <c:v>41913</c:v>
                </c:pt>
                <c:pt idx="47">
                  <c:v>41944</c:v>
                </c:pt>
                <c:pt idx="48">
                  <c:v>41974</c:v>
                </c:pt>
                <c:pt idx="49">
                  <c:v>42005</c:v>
                </c:pt>
              </c:numCache>
            </c:numRef>
          </c:xVal>
          <c:yVal>
            <c:numRef>
              <c:f>Sheet1!$F$2:$F$51</c:f>
              <c:numCache>
                <c:formatCode>General</c:formatCode>
                <c:ptCount val="50"/>
                <c:pt idx="0">
                  <c:v>1</c:v>
                </c:pt>
                <c:pt idx="1">
                  <c:v>6</c:v>
                </c:pt>
                <c:pt idx="2">
                  <c:v>11</c:v>
                </c:pt>
                <c:pt idx="3">
                  <c:v>15</c:v>
                </c:pt>
                <c:pt idx="4">
                  <c:v>15</c:v>
                </c:pt>
                <c:pt idx="5">
                  <c:v>17</c:v>
                </c:pt>
                <c:pt idx="6">
                  <c:v>17</c:v>
                </c:pt>
                <c:pt idx="7">
                  <c:v>17</c:v>
                </c:pt>
                <c:pt idx="8">
                  <c:v>18</c:v>
                </c:pt>
                <c:pt idx="9">
                  <c:v>18</c:v>
                </c:pt>
                <c:pt idx="10">
                  <c:v>23</c:v>
                </c:pt>
                <c:pt idx="11">
                  <c:v>19</c:v>
                </c:pt>
                <c:pt idx="12">
                  <c:v>23</c:v>
                </c:pt>
                <c:pt idx="13">
                  <c:v>23</c:v>
                </c:pt>
                <c:pt idx="14">
                  <c:v>26</c:v>
                </c:pt>
                <c:pt idx="15">
                  <c:v>26</c:v>
                </c:pt>
                <c:pt idx="16">
                  <c:v>23</c:v>
                </c:pt>
                <c:pt idx="17">
                  <c:v>23</c:v>
                </c:pt>
                <c:pt idx="18">
                  <c:v>29</c:v>
                </c:pt>
                <c:pt idx="19">
                  <c:v>24</c:v>
                </c:pt>
                <c:pt idx="20">
                  <c:v>31</c:v>
                </c:pt>
                <c:pt idx="21">
                  <c:v>31</c:v>
                </c:pt>
                <c:pt idx="22">
                  <c:v>32</c:v>
                </c:pt>
                <c:pt idx="23">
                  <c:v>32</c:v>
                </c:pt>
                <c:pt idx="24">
                  <c:v>32</c:v>
                </c:pt>
                <c:pt idx="25">
                  <c:v>32</c:v>
                </c:pt>
                <c:pt idx="26">
                  <c:v>33</c:v>
                </c:pt>
                <c:pt idx="27">
                  <c:v>33</c:v>
                </c:pt>
                <c:pt idx="28">
                  <c:v>33</c:v>
                </c:pt>
                <c:pt idx="29">
                  <c:v>34</c:v>
                </c:pt>
                <c:pt idx="30">
                  <c:v>38</c:v>
                </c:pt>
                <c:pt idx="31">
                  <c:v>40</c:v>
                </c:pt>
                <c:pt idx="32">
                  <c:v>42</c:v>
                </c:pt>
                <c:pt idx="33">
                  <c:v>44</c:v>
                </c:pt>
                <c:pt idx="34">
                  <c:v>47</c:v>
                </c:pt>
                <c:pt idx="35">
                  <c:v>50</c:v>
                </c:pt>
                <c:pt idx="36">
                  <c:v>51</c:v>
                </c:pt>
                <c:pt idx="37">
                  <c:v>52</c:v>
                </c:pt>
                <c:pt idx="38">
                  <c:v>56</c:v>
                </c:pt>
                <c:pt idx="39">
                  <c:v>59</c:v>
                </c:pt>
                <c:pt idx="40">
                  <c:v>66</c:v>
                </c:pt>
                <c:pt idx="41">
                  <c:v>71</c:v>
                </c:pt>
                <c:pt idx="42">
                  <c:v>78</c:v>
                </c:pt>
                <c:pt idx="43">
                  <c:v>81</c:v>
                </c:pt>
                <c:pt idx="44">
                  <c:v>82</c:v>
                </c:pt>
                <c:pt idx="45">
                  <c:v>98</c:v>
                </c:pt>
                <c:pt idx="46">
                  <c:v>102</c:v>
                </c:pt>
                <c:pt idx="47">
                  <c:v>105</c:v>
                </c:pt>
                <c:pt idx="48">
                  <c:v>116</c:v>
                </c:pt>
                <c:pt idx="49">
                  <c:v>122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335552"/>
        <c:axId val="36336128"/>
      </c:scatterChart>
      <c:valAx>
        <c:axId val="3633555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txPr>
          <a:bodyPr rot="0" vert="horz" lIns="2">
            <a:spAutoFit/>
          </a:bodyPr>
          <a:lstStyle/>
          <a:p>
            <a:pPr>
              <a:defRPr b="0">
                <a:latin typeface="Avenir Next Regular"/>
                <a:cs typeface="Avenir Next Regular"/>
              </a:defRPr>
            </a:pPr>
            <a:endParaRPr lang="de-DE"/>
          </a:p>
        </c:txPr>
        <c:crossAx val="36336128"/>
        <c:crosses val="autoZero"/>
        <c:crossBetween val="midCat"/>
      </c:valAx>
      <c:valAx>
        <c:axId val="36336128"/>
        <c:scaling>
          <c:orientation val="minMax"/>
          <c:max val="125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0">
                <a:latin typeface="Avenir Next Regular"/>
                <a:cs typeface="Avenir Next Regular"/>
              </a:defRPr>
            </a:pPr>
            <a:endParaRPr lang="de-DE"/>
          </a:p>
        </c:txPr>
        <c:crossAx val="36335552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B231A0-65EA-764F-A809-6ED8875B226F}" type="doc">
      <dgm:prSet loTypeId="urn:microsoft.com/office/officeart/2005/8/layout/vList4#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0E252C-E525-4C47-A80D-BD9E445644D8}">
      <dgm:prSet phldrT="[Text]" custT="1"/>
      <dgm:spPr/>
      <dgm:t>
        <a:bodyPr/>
        <a:lstStyle/>
        <a:p>
          <a:r>
            <a:rPr lang="en-US" sz="1600" b="1" dirty="0" smtClean="0">
              <a:latin typeface="Avenir Next Regular"/>
              <a:cs typeface="Avenir Next Regular"/>
            </a:rPr>
            <a:t>Apache Storm</a:t>
          </a:r>
          <a:endParaRPr lang="en-US" sz="1600" b="1" dirty="0">
            <a:latin typeface="Avenir Next Regular"/>
            <a:cs typeface="Avenir Next Regular"/>
          </a:endParaRPr>
        </a:p>
      </dgm:t>
    </dgm:pt>
    <dgm:pt modelId="{EE7590B6-7ADD-4449-BB70-8C711B29CEB0}" type="parTrans" cxnId="{07953FB2-9889-FB43-93C5-DB550CA1C43A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A4EF69EB-3D12-D040-999F-8695F95778A4}" type="sibTrans" cxnId="{07953FB2-9889-FB43-93C5-DB550CA1C43A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8553A366-F5F1-2640-8CC8-277496BA0645}">
      <dgm:prSet phldrT="[Text]" custT="1"/>
      <dgm:spPr/>
      <dgm:t>
        <a:bodyPr/>
        <a:lstStyle/>
        <a:p>
          <a:r>
            <a:rPr lang="en-US" sz="1050" dirty="0" smtClean="0">
              <a:latin typeface="Avenir Next Regular"/>
              <a:cs typeface="Avenir Next Regular"/>
            </a:rPr>
            <a:t>True streaming, low latency - lower throughput</a:t>
          </a:r>
          <a:endParaRPr lang="en-US" sz="1050" dirty="0">
            <a:latin typeface="Avenir Next Regular"/>
            <a:cs typeface="Avenir Next Regular"/>
          </a:endParaRPr>
        </a:p>
      </dgm:t>
    </dgm:pt>
    <dgm:pt modelId="{706F0759-F871-7A42-9112-39555C618A1A}" type="parTrans" cxnId="{9617D939-E2E6-AD43-9D6D-982E0DB2C694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24DB6074-1FD6-3342-A892-2AF43201260B}" type="sibTrans" cxnId="{9617D939-E2E6-AD43-9D6D-982E0DB2C694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DACD5AFC-7715-F644-A4A4-933CF6E6A874}">
      <dgm:prSet phldrT="[Text]" custT="1"/>
      <dgm:spPr/>
      <dgm:t>
        <a:bodyPr/>
        <a:lstStyle/>
        <a:p>
          <a:r>
            <a:rPr lang="en-US" sz="1050" dirty="0" smtClean="0">
              <a:latin typeface="Avenir Next Regular"/>
              <a:cs typeface="Avenir Next Regular"/>
            </a:rPr>
            <a:t>Low level API (Bolts, Spouts) + Trident</a:t>
          </a:r>
          <a:endParaRPr lang="en-US" sz="1050" dirty="0">
            <a:latin typeface="Avenir Next Regular"/>
            <a:cs typeface="Avenir Next Regular"/>
          </a:endParaRPr>
        </a:p>
      </dgm:t>
    </dgm:pt>
    <dgm:pt modelId="{72574792-2070-0249-820D-69FFB5C47169}" type="parTrans" cxnId="{45720540-E3A3-DA42-BFB4-67A7E31F7535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7A6CDE1A-D779-A244-BF9E-97AF51944EE2}" type="sibTrans" cxnId="{45720540-E3A3-DA42-BFB4-67A7E31F7535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C653EFC6-D871-C24A-86B8-F0CF29460C75}">
      <dgm:prSet phldrT="[Text]" custT="1"/>
      <dgm:spPr/>
      <dgm:t>
        <a:bodyPr/>
        <a:lstStyle/>
        <a:p>
          <a:r>
            <a:rPr lang="en-US" sz="1600" b="1" dirty="0" smtClean="0">
              <a:latin typeface="Avenir Next Regular"/>
              <a:cs typeface="Avenir Next Regular"/>
            </a:rPr>
            <a:t>Spark Streaming</a:t>
          </a:r>
          <a:endParaRPr lang="en-US" sz="1600" b="1" dirty="0">
            <a:latin typeface="Avenir Next Regular"/>
            <a:cs typeface="Avenir Next Regular"/>
          </a:endParaRPr>
        </a:p>
      </dgm:t>
    </dgm:pt>
    <dgm:pt modelId="{8F425ABA-92C1-C540-A246-21528CFB0679}" type="parTrans" cxnId="{279F8FAB-0F2C-D840-B0B0-9F0B87E05757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15126856-385B-E342-A83F-102D6F71DBDB}" type="sibTrans" cxnId="{279F8FAB-0F2C-D840-B0B0-9F0B87E05757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811447E1-77BF-5A4B-91EA-C89AC96A7027}">
      <dgm:prSet phldrT="[Text]" custT="1"/>
      <dgm:spPr/>
      <dgm:t>
        <a:bodyPr/>
        <a:lstStyle/>
        <a:p>
          <a:r>
            <a:rPr lang="en-US" sz="1050" dirty="0" smtClean="0">
              <a:latin typeface="Avenir Next Regular"/>
              <a:cs typeface="Avenir Next Regular"/>
            </a:rPr>
            <a:t>Stream processing on top of batch system, high throughput -  higher latency</a:t>
          </a:r>
          <a:endParaRPr lang="en-US" sz="1050" dirty="0">
            <a:latin typeface="Avenir Next Regular"/>
            <a:cs typeface="Avenir Next Regular"/>
          </a:endParaRPr>
        </a:p>
      </dgm:t>
    </dgm:pt>
    <dgm:pt modelId="{13E00258-3DAD-B748-811D-0AC634006C55}" type="parTrans" cxnId="{BD2B4C3E-C2EC-4345-A5E4-E7845A25B5CB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0E74D850-AD08-9949-B889-153EFC196F70}" type="sibTrans" cxnId="{BD2B4C3E-C2EC-4345-A5E4-E7845A25B5CB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FB7D02E1-0A18-C640-AE80-6C5C2A58822B}">
      <dgm:prSet phldrT="[Text]" custT="1"/>
      <dgm:spPr/>
      <dgm:t>
        <a:bodyPr/>
        <a:lstStyle/>
        <a:p>
          <a:r>
            <a:rPr lang="en-US" sz="1050" dirty="0" smtClean="0">
              <a:latin typeface="Avenir Next Regular"/>
              <a:cs typeface="Avenir Next Regular"/>
            </a:rPr>
            <a:t>Functional API (</a:t>
          </a:r>
          <a:r>
            <a:rPr lang="en-US" sz="1050" dirty="0" err="1" smtClean="0">
              <a:latin typeface="Avenir Next Regular"/>
              <a:cs typeface="Avenir Next Regular"/>
            </a:rPr>
            <a:t>DStreams</a:t>
          </a:r>
          <a:r>
            <a:rPr lang="en-US" sz="1050" dirty="0" smtClean="0">
              <a:latin typeface="Avenir Next Regular"/>
              <a:cs typeface="Avenir Next Regular"/>
            </a:rPr>
            <a:t>), restricted by batch runtime</a:t>
          </a:r>
          <a:endParaRPr lang="en-US" sz="1050" dirty="0">
            <a:latin typeface="Avenir Next Regular"/>
            <a:cs typeface="Avenir Next Regular"/>
          </a:endParaRPr>
        </a:p>
      </dgm:t>
    </dgm:pt>
    <dgm:pt modelId="{9330F1C3-843C-3447-8898-061539BCF975}" type="parTrans" cxnId="{C24CAF59-B831-1441-B26A-3E509FAA83F3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6982CD10-589A-B74E-AE3D-76D09021F937}" type="sibTrans" cxnId="{C24CAF59-B831-1441-B26A-3E509FAA83F3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2F1F91E4-BFDF-D04A-AE6A-3434097CA771}">
      <dgm:prSet phldrT="[Text]" custT="1"/>
      <dgm:spPr/>
      <dgm:t>
        <a:bodyPr/>
        <a:lstStyle/>
        <a:p>
          <a:r>
            <a:rPr lang="en-US" sz="1600" b="1" dirty="0" smtClean="0">
              <a:latin typeface="Avenir Next Regular"/>
              <a:cs typeface="Avenir Next Regular"/>
            </a:rPr>
            <a:t>Apache</a:t>
          </a:r>
          <a:r>
            <a:rPr lang="en-US" sz="1600" b="1" baseline="0" dirty="0" smtClean="0">
              <a:latin typeface="Avenir Next Regular"/>
              <a:cs typeface="Avenir Next Regular"/>
            </a:rPr>
            <a:t> Flink</a:t>
          </a:r>
          <a:endParaRPr lang="en-US" sz="1600" b="1" dirty="0">
            <a:latin typeface="Avenir Next Regular"/>
            <a:cs typeface="Avenir Next Regular"/>
          </a:endParaRPr>
        </a:p>
      </dgm:t>
    </dgm:pt>
    <dgm:pt modelId="{91E63199-EECD-B442-B0B4-13CE524AC28A}" type="parTrans" cxnId="{78E53983-78A4-8441-AF63-2FA9D97CC9B7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2E46B1DB-9ED7-DD4C-AA67-4F6F509AB24F}" type="sibTrans" cxnId="{78E53983-78A4-8441-AF63-2FA9D97CC9B7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65AB0771-FECB-2D4B-BC33-37F2A38188B6}">
      <dgm:prSet phldrT="[Text]" custT="1"/>
      <dgm:spPr/>
      <dgm:t>
        <a:bodyPr/>
        <a:lstStyle/>
        <a:p>
          <a:r>
            <a:rPr lang="en-US" sz="1050" dirty="0" smtClean="0">
              <a:latin typeface="Avenir Next Regular"/>
              <a:cs typeface="Avenir Next Regular"/>
            </a:rPr>
            <a:t>True streaming with adjustable latency-throughput trade-off</a:t>
          </a:r>
          <a:endParaRPr lang="en-US" sz="1050" dirty="0">
            <a:latin typeface="Avenir Next Regular"/>
            <a:cs typeface="Avenir Next Regular"/>
          </a:endParaRPr>
        </a:p>
      </dgm:t>
    </dgm:pt>
    <dgm:pt modelId="{C59B79CC-2B05-0548-8E4F-621A23A2E87D}" type="parTrans" cxnId="{D7D34F54-1B9D-904C-AD47-A2547E708B8A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B4F8C363-6887-3E43-B9C8-B8B733AB9506}" type="sibTrans" cxnId="{D7D34F54-1B9D-904C-AD47-A2547E708B8A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81209494-C955-E94B-BF5F-D5D8150B7DA3}">
      <dgm:prSet phldrT="[Text]" custT="1"/>
      <dgm:spPr/>
      <dgm:t>
        <a:bodyPr/>
        <a:lstStyle/>
        <a:p>
          <a:r>
            <a:rPr lang="en-US" sz="1050" dirty="0" smtClean="0">
              <a:latin typeface="Avenir Next Regular"/>
              <a:cs typeface="Avenir Next Regular"/>
            </a:rPr>
            <a:t>Rich functional API exploiting streaming runtime; e.g. rich windowing semantics</a:t>
          </a:r>
          <a:endParaRPr lang="en-US" sz="1050" dirty="0">
            <a:latin typeface="Avenir Next Regular"/>
            <a:cs typeface="Avenir Next Regular"/>
          </a:endParaRPr>
        </a:p>
      </dgm:t>
    </dgm:pt>
    <dgm:pt modelId="{35F3A797-BC26-7F4F-AA23-E1E7A59EDD22}" type="parTrans" cxnId="{13255376-F545-724E-9504-0D6B55E4C97B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F08CF60C-7D04-6946-993E-51BC934132B4}" type="sibTrans" cxnId="{13255376-F545-724E-9504-0D6B55E4C97B}">
      <dgm:prSet/>
      <dgm:spPr/>
      <dgm:t>
        <a:bodyPr/>
        <a:lstStyle/>
        <a:p>
          <a:endParaRPr lang="en-US">
            <a:latin typeface="Avenir Next Regular"/>
            <a:cs typeface="Avenir Next Regular"/>
          </a:endParaRPr>
        </a:p>
      </dgm:t>
    </dgm:pt>
    <dgm:pt modelId="{4A2DC7D0-1459-46B3-A71B-0C96859CC44B}">
      <dgm:prSet phldrT="[Text]" custT="1"/>
      <dgm:spPr/>
      <dgm:t>
        <a:bodyPr/>
        <a:lstStyle/>
        <a:p>
          <a:r>
            <a:rPr lang="hu-HU" sz="1050" dirty="0" err="1" smtClean="0">
              <a:latin typeface="Avenir Next Regular"/>
              <a:cs typeface="Avenir Next Regular"/>
            </a:rPr>
            <a:t>Slightly</a:t>
          </a:r>
          <a:r>
            <a:rPr lang="hu-HU" sz="1050" dirty="0" smtClean="0">
              <a:latin typeface="Avenir Next Regular"/>
              <a:cs typeface="Avenir Next Regular"/>
            </a:rPr>
            <a:t> </a:t>
          </a:r>
          <a:r>
            <a:rPr lang="hu-HU" sz="1050" dirty="0" err="1" smtClean="0">
              <a:latin typeface="Avenir Next Regular"/>
              <a:cs typeface="Avenir Next Regular"/>
            </a:rPr>
            <a:t>different</a:t>
          </a:r>
          <a:r>
            <a:rPr lang="hu-HU" sz="1050" dirty="0" smtClean="0">
              <a:latin typeface="Avenir Next Regular"/>
              <a:cs typeface="Avenir Next Regular"/>
            </a:rPr>
            <a:t> </a:t>
          </a:r>
          <a:r>
            <a:rPr lang="hu-HU" sz="1050" dirty="0" err="1" smtClean="0">
              <a:latin typeface="Avenir Next Regular"/>
              <a:cs typeface="Avenir Next Regular"/>
            </a:rPr>
            <a:t>stream</a:t>
          </a:r>
          <a:r>
            <a:rPr lang="hu-HU" sz="1050" dirty="0" smtClean="0">
              <a:latin typeface="Avenir Next Regular"/>
              <a:cs typeface="Avenir Next Regular"/>
            </a:rPr>
            <a:t> </a:t>
          </a:r>
          <a:r>
            <a:rPr lang="hu-HU" sz="1050" dirty="0" err="1" smtClean="0">
              <a:latin typeface="Avenir Next Regular"/>
              <a:cs typeface="Avenir Next Regular"/>
            </a:rPr>
            <a:t>notion</a:t>
          </a:r>
          <a:r>
            <a:rPr lang="hu-HU" sz="1050" dirty="0" smtClean="0">
              <a:latin typeface="Avenir Next Regular"/>
              <a:cs typeface="Avenir Next Regular"/>
            </a:rPr>
            <a:t>, </a:t>
          </a:r>
          <a:r>
            <a:rPr lang="hu-HU" sz="1050" dirty="0" err="1" smtClean="0">
              <a:latin typeface="Avenir Next Regular"/>
              <a:cs typeface="Avenir Next Regular"/>
            </a:rPr>
            <a:t>low</a:t>
          </a:r>
          <a:r>
            <a:rPr lang="hu-HU" sz="1050" dirty="0" smtClean="0">
              <a:latin typeface="Avenir Next Regular"/>
              <a:cs typeface="Avenir Next Regular"/>
            </a:rPr>
            <a:t> </a:t>
          </a:r>
          <a:r>
            <a:rPr lang="hu-HU" sz="1050" dirty="0" err="1" smtClean="0">
              <a:latin typeface="Avenir Next Regular"/>
              <a:cs typeface="Avenir Next Regular"/>
            </a:rPr>
            <a:t>level</a:t>
          </a:r>
          <a:r>
            <a:rPr lang="hu-HU" sz="1050" dirty="0" smtClean="0">
              <a:latin typeface="Avenir Next Regular"/>
              <a:cs typeface="Avenir Next Regular"/>
            </a:rPr>
            <a:t> API</a:t>
          </a:r>
          <a:endParaRPr lang="en-US" sz="1000" dirty="0">
            <a:latin typeface="Avenir Next Regular"/>
            <a:cs typeface="Avenir Next Regular"/>
          </a:endParaRPr>
        </a:p>
      </dgm:t>
    </dgm:pt>
    <dgm:pt modelId="{F09A4110-6506-4408-B324-BDBC383AB124}">
      <dgm:prSet phldrT="[Text]" custT="1"/>
      <dgm:spPr/>
      <dgm:t>
        <a:bodyPr/>
        <a:lstStyle/>
        <a:p>
          <a:r>
            <a:rPr lang="hu-HU" sz="1050" dirty="0" err="1" smtClean="0">
              <a:latin typeface="Avenir Next Regular"/>
              <a:cs typeface="Avenir Next Regular"/>
            </a:rPr>
            <a:t>True</a:t>
          </a:r>
          <a:r>
            <a:rPr lang="hu-HU" sz="1050" dirty="0" smtClean="0">
              <a:latin typeface="Avenir Next Regular"/>
              <a:cs typeface="Avenir Next Regular"/>
            </a:rPr>
            <a:t> </a:t>
          </a:r>
          <a:r>
            <a:rPr lang="hu-HU" sz="1050" dirty="0" err="1" smtClean="0">
              <a:latin typeface="Avenir Next Regular"/>
              <a:cs typeface="Avenir Next Regular"/>
            </a:rPr>
            <a:t>streaming</a:t>
          </a:r>
          <a:r>
            <a:rPr lang="hu-HU" sz="1050" dirty="0" smtClean="0">
              <a:latin typeface="Avenir Next Regular"/>
              <a:cs typeface="Avenir Next Regular"/>
            </a:rPr>
            <a:t> </a:t>
          </a:r>
          <a:r>
            <a:rPr lang="hu-HU" sz="1050" dirty="0" err="1" smtClean="0">
              <a:latin typeface="Avenir Next Regular"/>
              <a:cs typeface="Avenir Next Regular"/>
            </a:rPr>
            <a:t>built</a:t>
          </a:r>
          <a:r>
            <a:rPr lang="hu-HU" sz="1050" dirty="0" smtClean="0">
              <a:latin typeface="Avenir Next Regular"/>
              <a:cs typeface="Avenir Next Regular"/>
            </a:rPr>
            <a:t> </a:t>
          </a:r>
          <a:r>
            <a:rPr lang="hu-HU" sz="1050" dirty="0" err="1" smtClean="0">
              <a:latin typeface="Avenir Next Regular"/>
              <a:cs typeface="Avenir Next Regular"/>
            </a:rPr>
            <a:t>on</a:t>
          </a:r>
          <a:r>
            <a:rPr lang="hu-HU" sz="1050" dirty="0" smtClean="0">
              <a:latin typeface="Avenir Next Regular"/>
              <a:cs typeface="Avenir Next Regular"/>
            </a:rPr>
            <a:t> top of </a:t>
          </a:r>
          <a:r>
            <a:rPr lang="hu-HU" sz="1050" dirty="0" err="1" smtClean="0">
              <a:latin typeface="Avenir Next Regular"/>
              <a:cs typeface="Avenir Next Regular"/>
            </a:rPr>
            <a:t>Apache</a:t>
          </a:r>
          <a:r>
            <a:rPr lang="hu-HU" sz="1050" dirty="0" smtClean="0">
              <a:latin typeface="Avenir Next Regular"/>
              <a:cs typeface="Avenir Next Regular"/>
            </a:rPr>
            <a:t> Kafka, </a:t>
          </a:r>
          <a:r>
            <a:rPr lang="hu-HU" sz="1050" dirty="0" err="1" smtClean="0">
              <a:latin typeface="Avenir Next Regular"/>
              <a:cs typeface="Avenir Next Regular"/>
            </a:rPr>
            <a:t>state</a:t>
          </a:r>
          <a:r>
            <a:rPr lang="hu-HU" sz="1050" dirty="0" smtClean="0">
              <a:latin typeface="Avenir Next Regular"/>
              <a:cs typeface="Avenir Next Regular"/>
            </a:rPr>
            <a:t> is </a:t>
          </a:r>
          <a:r>
            <a:rPr lang="hu-HU" sz="1050" dirty="0" err="1" smtClean="0">
              <a:latin typeface="Avenir Next Regular"/>
              <a:cs typeface="Avenir Next Regular"/>
            </a:rPr>
            <a:t>first</a:t>
          </a:r>
          <a:r>
            <a:rPr lang="hu-HU" sz="1050" dirty="0" smtClean="0">
              <a:latin typeface="Avenir Next Regular"/>
              <a:cs typeface="Avenir Next Regular"/>
            </a:rPr>
            <a:t> </a:t>
          </a:r>
          <a:r>
            <a:rPr lang="hu-HU" sz="1050" dirty="0" err="1" smtClean="0">
              <a:latin typeface="Avenir Next Regular"/>
              <a:cs typeface="Avenir Next Regular"/>
            </a:rPr>
            <a:t>class</a:t>
          </a:r>
          <a:r>
            <a:rPr lang="hu-HU" sz="1050" dirty="0" smtClean="0">
              <a:latin typeface="Avenir Next Regular"/>
              <a:cs typeface="Avenir Next Regular"/>
            </a:rPr>
            <a:t> </a:t>
          </a:r>
          <a:r>
            <a:rPr lang="hu-HU" sz="1050" dirty="0" err="1" smtClean="0">
              <a:latin typeface="Avenir Next Regular"/>
              <a:cs typeface="Avenir Next Regular"/>
            </a:rPr>
            <a:t>citizen</a:t>
          </a:r>
          <a:r>
            <a:rPr lang="hu-HU" sz="1050" dirty="0" smtClean="0">
              <a:latin typeface="Avenir Next Regular"/>
              <a:cs typeface="Avenir Next Regular"/>
            </a:rPr>
            <a:t> </a:t>
          </a:r>
          <a:endParaRPr lang="en-US" sz="1050" dirty="0">
            <a:latin typeface="Avenir Next Regular"/>
            <a:cs typeface="Avenir Next Regular"/>
          </a:endParaRPr>
        </a:p>
      </dgm:t>
    </dgm:pt>
    <dgm:pt modelId="{3EB8DF85-9BC3-4656-A0FC-70C7FEFFB89C}">
      <dgm:prSet phldrT="[Text]" custT="1"/>
      <dgm:spPr/>
      <dgm:t>
        <a:bodyPr/>
        <a:lstStyle/>
        <a:p>
          <a:r>
            <a:rPr lang="en-US" sz="1600" b="1" dirty="0" smtClean="0">
              <a:latin typeface="Avenir Next Regular"/>
              <a:cs typeface="Avenir Next Regular"/>
            </a:rPr>
            <a:t>Apache Sa</a:t>
          </a:r>
          <a:r>
            <a:rPr lang="en-US" sz="1400" b="1" dirty="0" smtClean="0">
              <a:latin typeface="Avenir Next Regular"/>
              <a:cs typeface="Avenir Next Regular"/>
            </a:rPr>
            <a:t>m</a:t>
          </a:r>
          <a:r>
            <a:rPr lang="hu-HU" sz="1400" b="1" dirty="0" smtClean="0">
              <a:latin typeface="Avenir Next Regular"/>
              <a:cs typeface="Avenir Next Regular"/>
            </a:rPr>
            <a:t>z</a:t>
          </a:r>
          <a:r>
            <a:rPr lang="en-US" sz="1400" b="1" dirty="0" smtClean="0">
              <a:latin typeface="Avenir Next Regular"/>
              <a:cs typeface="Avenir Next Regular"/>
            </a:rPr>
            <a:t>a</a:t>
          </a:r>
          <a:endParaRPr lang="en-US" sz="1400" b="1" dirty="0">
            <a:latin typeface="Avenir Next Regular"/>
            <a:cs typeface="Avenir Next Regular"/>
          </a:endParaRPr>
        </a:p>
      </dgm:t>
    </dgm:pt>
    <dgm:pt modelId="{C686663B-EDAE-4F12-B5ED-B4EB4AA93464}" type="sibTrans" cxnId="{FD580301-FB7C-459F-B324-DAEB5C616017}">
      <dgm:prSet/>
      <dgm:spPr/>
      <dgm:t>
        <a:bodyPr/>
        <a:lstStyle/>
        <a:p>
          <a:endParaRPr lang="en-US"/>
        </a:p>
      </dgm:t>
    </dgm:pt>
    <dgm:pt modelId="{CB651300-A676-407C-84BE-3813D0D88271}" type="parTrans" cxnId="{FD580301-FB7C-459F-B324-DAEB5C616017}">
      <dgm:prSet/>
      <dgm:spPr/>
      <dgm:t>
        <a:bodyPr/>
        <a:lstStyle/>
        <a:p>
          <a:endParaRPr lang="en-US"/>
        </a:p>
      </dgm:t>
    </dgm:pt>
    <dgm:pt modelId="{818279EF-B61E-4688-8D71-409936299892}" type="sibTrans" cxnId="{3E96DADF-1A2C-431D-997D-EC41053CADEA}">
      <dgm:prSet/>
      <dgm:spPr/>
      <dgm:t>
        <a:bodyPr/>
        <a:lstStyle/>
        <a:p>
          <a:endParaRPr lang="en-US"/>
        </a:p>
      </dgm:t>
    </dgm:pt>
    <dgm:pt modelId="{9319D4EE-A865-4176-ABA3-B3FC5DE54D92}" type="parTrans" cxnId="{3E96DADF-1A2C-431D-997D-EC41053CADEA}">
      <dgm:prSet/>
      <dgm:spPr/>
      <dgm:t>
        <a:bodyPr/>
        <a:lstStyle/>
        <a:p>
          <a:endParaRPr lang="en-US"/>
        </a:p>
      </dgm:t>
    </dgm:pt>
    <dgm:pt modelId="{F17B5252-C12B-491D-9CF2-72BC4C5D38A7}" type="sibTrans" cxnId="{04378BB5-5F41-464C-9823-7E1D30AAC823}">
      <dgm:prSet/>
      <dgm:spPr/>
      <dgm:t>
        <a:bodyPr/>
        <a:lstStyle/>
        <a:p>
          <a:endParaRPr lang="en-US"/>
        </a:p>
      </dgm:t>
    </dgm:pt>
    <dgm:pt modelId="{7A0F9E41-BCE3-4E7A-8E20-6515B0DA7D25}" type="parTrans" cxnId="{04378BB5-5F41-464C-9823-7E1D30AAC823}">
      <dgm:prSet/>
      <dgm:spPr/>
      <dgm:t>
        <a:bodyPr/>
        <a:lstStyle/>
        <a:p>
          <a:endParaRPr lang="en-US"/>
        </a:p>
      </dgm:t>
    </dgm:pt>
    <dgm:pt modelId="{4D7CF26F-2E9B-BB4D-9F12-D051E98D3A1F}" type="pres">
      <dgm:prSet presAssocID="{F1B231A0-65EA-764F-A809-6ED8875B226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52F4D3-D77A-6D43-8246-FDD5C0FC504C}" type="pres">
      <dgm:prSet presAssocID="{A00E252C-E525-4C47-A80D-BD9E445644D8}" presName="comp" presStyleCnt="0"/>
      <dgm:spPr/>
      <dgm:t>
        <a:bodyPr/>
        <a:lstStyle/>
        <a:p>
          <a:endParaRPr lang="en-US"/>
        </a:p>
      </dgm:t>
    </dgm:pt>
    <dgm:pt modelId="{32A3A369-F136-B848-B829-9EC1235D2146}" type="pres">
      <dgm:prSet presAssocID="{A00E252C-E525-4C47-A80D-BD9E445644D8}" presName="box" presStyleLbl="node1" presStyleIdx="0" presStyleCnt="4" custLinFactNeighborX="-93"/>
      <dgm:spPr/>
      <dgm:t>
        <a:bodyPr/>
        <a:lstStyle/>
        <a:p>
          <a:endParaRPr lang="en-US"/>
        </a:p>
      </dgm:t>
    </dgm:pt>
    <dgm:pt modelId="{0B541784-8637-8641-9CE9-406DF0F67128}" type="pres">
      <dgm:prSet presAssocID="{A00E252C-E525-4C47-A80D-BD9E445644D8}" presName="img" presStyleLbl="fgImgPlace1" presStyleIdx="0" presStyleCnt="4" custScaleX="91911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132" t="30335" r="3306" b="19320"/>
          </a:stretch>
        </a:blipFill>
      </dgm:spPr>
      <dgm:t>
        <a:bodyPr/>
        <a:lstStyle/>
        <a:p>
          <a:endParaRPr lang="en-US"/>
        </a:p>
      </dgm:t>
    </dgm:pt>
    <dgm:pt modelId="{54626F86-ED46-4641-9952-179374F68342}" type="pres">
      <dgm:prSet presAssocID="{A00E252C-E525-4C47-A80D-BD9E445644D8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BFC33E-19E6-2D49-8755-C981CA45CE6D}" type="pres">
      <dgm:prSet presAssocID="{A4EF69EB-3D12-D040-999F-8695F95778A4}" presName="spacer" presStyleCnt="0"/>
      <dgm:spPr/>
      <dgm:t>
        <a:bodyPr/>
        <a:lstStyle/>
        <a:p>
          <a:endParaRPr lang="en-US"/>
        </a:p>
      </dgm:t>
    </dgm:pt>
    <dgm:pt modelId="{D17E94F5-88D3-764A-A500-1E363CC41DE7}" type="pres">
      <dgm:prSet presAssocID="{C653EFC6-D871-C24A-86B8-F0CF29460C75}" presName="comp" presStyleCnt="0"/>
      <dgm:spPr/>
      <dgm:t>
        <a:bodyPr/>
        <a:lstStyle/>
        <a:p>
          <a:endParaRPr lang="en-US"/>
        </a:p>
      </dgm:t>
    </dgm:pt>
    <dgm:pt modelId="{B2EBCE36-996B-1D4B-B4FA-A4994FF10D3C}" type="pres">
      <dgm:prSet presAssocID="{C653EFC6-D871-C24A-86B8-F0CF29460C75}" presName="box" presStyleLbl="node1" presStyleIdx="1" presStyleCnt="4"/>
      <dgm:spPr/>
      <dgm:t>
        <a:bodyPr/>
        <a:lstStyle/>
        <a:p>
          <a:endParaRPr lang="en-US"/>
        </a:p>
      </dgm:t>
    </dgm:pt>
    <dgm:pt modelId="{519F017B-1A55-6945-9876-5F0C646E8BE7}" type="pres">
      <dgm:prSet presAssocID="{C653EFC6-D871-C24A-86B8-F0CF29460C75}" presName="img" presStyleLbl="fgImgPlace1" presStyleIdx="1" presStyleCnt="4" custScaleX="89598"/>
      <dgm:spPr>
        <a:blipFill dpi="0" rotWithShape="1">
          <a:blip xmlns:r="http://schemas.openxmlformats.org/officeDocument/2006/relationships" r:embed="rId2">
            <a:alphaModFix amt="7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3499" t="18203" r="16119" b="30416"/>
          </a:stretch>
        </a:blipFill>
      </dgm:spPr>
      <dgm:t>
        <a:bodyPr/>
        <a:lstStyle/>
        <a:p>
          <a:endParaRPr lang="en-US"/>
        </a:p>
      </dgm:t>
    </dgm:pt>
    <dgm:pt modelId="{6F44DC73-E44F-514E-BD44-516E0FDE43F7}" type="pres">
      <dgm:prSet presAssocID="{C653EFC6-D871-C24A-86B8-F0CF29460C75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C93E56-35C8-B044-A81D-B18746959CF8}" type="pres">
      <dgm:prSet presAssocID="{15126856-385B-E342-A83F-102D6F71DBDB}" presName="spacer" presStyleCnt="0"/>
      <dgm:spPr/>
      <dgm:t>
        <a:bodyPr/>
        <a:lstStyle/>
        <a:p>
          <a:endParaRPr lang="en-US"/>
        </a:p>
      </dgm:t>
    </dgm:pt>
    <dgm:pt modelId="{E177D56A-DF00-4C10-AD5F-7A17E8871C27}" type="pres">
      <dgm:prSet presAssocID="{3EB8DF85-9BC3-4656-A0FC-70C7FEFFB89C}" presName="comp" presStyleCnt="0"/>
      <dgm:spPr/>
    </dgm:pt>
    <dgm:pt modelId="{21C9A80C-C224-46E0-8AF2-28A135D5FA97}" type="pres">
      <dgm:prSet presAssocID="{3EB8DF85-9BC3-4656-A0FC-70C7FEFFB89C}" presName="box" presStyleLbl="node1" presStyleIdx="2" presStyleCnt="4"/>
      <dgm:spPr/>
      <dgm:t>
        <a:bodyPr/>
        <a:lstStyle/>
        <a:p>
          <a:endParaRPr lang="en-US"/>
        </a:p>
      </dgm:t>
    </dgm:pt>
    <dgm:pt modelId="{FBD7363C-24C1-4587-BB56-CBA081DF692C}" type="pres">
      <dgm:prSet presAssocID="{3EB8DF85-9BC3-4656-A0FC-70C7FEFFB89C}" presName="img" presStyleLbl="fgImgPlace1" presStyleIdx="2" presStyleCnt="4" custScaleX="92380" custScaleY="7918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37D6D55-0E81-4754-BDCA-9F3262D131FE}" type="pres">
      <dgm:prSet presAssocID="{3EB8DF85-9BC3-4656-A0FC-70C7FEFFB89C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571E35-7C4A-44BD-B3F7-9273EC619B95}" type="pres">
      <dgm:prSet presAssocID="{C686663B-EDAE-4F12-B5ED-B4EB4AA93464}" presName="spacer" presStyleCnt="0"/>
      <dgm:spPr/>
    </dgm:pt>
    <dgm:pt modelId="{93E9731C-4267-8946-AA8B-179F3A21F7E3}" type="pres">
      <dgm:prSet presAssocID="{2F1F91E4-BFDF-D04A-AE6A-3434097CA771}" presName="comp" presStyleCnt="0"/>
      <dgm:spPr/>
      <dgm:t>
        <a:bodyPr/>
        <a:lstStyle/>
        <a:p>
          <a:endParaRPr lang="en-US"/>
        </a:p>
      </dgm:t>
    </dgm:pt>
    <dgm:pt modelId="{B7A58B40-22EA-3B48-B30A-3FDF19599E91}" type="pres">
      <dgm:prSet presAssocID="{2F1F91E4-BFDF-D04A-AE6A-3434097CA771}" presName="box" presStyleLbl="node1" presStyleIdx="3" presStyleCnt="4"/>
      <dgm:spPr/>
      <dgm:t>
        <a:bodyPr/>
        <a:lstStyle/>
        <a:p>
          <a:endParaRPr lang="en-US"/>
        </a:p>
      </dgm:t>
    </dgm:pt>
    <dgm:pt modelId="{02072A9F-6983-6647-B2C0-24A5DBF3B412}" type="pres">
      <dgm:prSet presAssocID="{2F1F91E4-BFDF-D04A-AE6A-3434097CA771}" presName="img" presStyleLbl="fgImgPlace1" presStyleIdx="3" presStyleCnt="4" custScaleX="81881"/>
      <dgm:spPr>
        <a:blipFill dpi="0" rotWithShape="1">
          <a:blip xmlns:r="http://schemas.openxmlformats.org/officeDocument/2006/relationships" r:embed="rId4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546" t="15168" r="4998" b="15222"/>
          </a:stretch>
        </a:blipFill>
      </dgm:spPr>
      <dgm:t>
        <a:bodyPr/>
        <a:lstStyle/>
        <a:p>
          <a:endParaRPr lang="en-US"/>
        </a:p>
      </dgm:t>
    </dgm:pt>
    <dgm:pt modelId="{B1533806-228B-C846-ACF7-9F3880FF7F87}" type="pres">
      <dgm:prSet presAssocID="{2F1F91E4-BFDF-D04A-AE6A-3434097CA771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D7A550-0D12-F447-AEF1-74A7AF089BF9}" type="presOf" srcId="{65AB0771-FECB-2D4B-BC33-37F2A38188B6}" destId="{B7A58B40-22EA-3B48-B30A-3FDF19599E91}" srcOrd="0" destOrd="1" presId="urn:microsoft.com/office/officeart/2005/8/layout/vList4#1"/>
    <dgm:cxn modelId="{898D680B-8E9B-4A4F-9D35-E796EADFD8B4}" type="presOf" srcId="{4A2DC7D0-1459-46B3-A71B-0C96859CC44B}" destId="{21C9A80C-C224-46E0-8AF2-28A135D5FA97}" srcOrd="0" destOrd="2" presId="urn:microsoft.com/office/officeart/2005/8/layout/vList4#1"/>
    <dgm:cxn modelId="{13255376-F545-724E-9504-0D6B55E4C97B}" srcId="{2F1F91E4-BFDF-D04A-AE6A-3434097CA771}" destId="{81209494-C955-E94B-BF5F-D5D8150B7DA3}" srcOrd="1" destOrd="0" parTransId="{35F3A797-BC26-7F4F-AA23-E1E7A59EDD22}" sibTransId="{F08CF60C-7D04-6946-993E-51BC934132B4}"/>
    <dgm:cxn modelId="{CF325AED-052C-5244-8032-978864FA6DA7}" type="presOf" srcId="{F09A4110-6506-4408-B324-BDBC383AB124}" destId="{437D6D55-0E81-4754-BDCA-9F3262D131FE}" srcOrd="1" destOrd="1" presId="urn:microsoft.com/office/officeart/2005/8/layout/vList4#1"/>
    <dgm:cxn modelId="{78E53983-78A4-8441-AF63-2FA9D97CC9B7}" srcId="{F1B231A0-65EA-764F-A809-6ED8875B226F}" destId="{2F1F91E4-BFDF-D04A-AE6A-3434097CA771}" srcOrd="3" destOrd="0" parTransId="{91E63199-EECD-B442-B0B4-13CE524AC28A}" sibTransId="{2E46B1DB-9ED7-DD4C-AA67-4F6F509AB24F}"/>
    <dgm:cxn modelId="{759CF3C2-A1C4-E44D-80DC-97EB84DCD5AF}" type="presOf" srcId="{DACD5AFC-7715-F644-A4A4-933CF6E6A874}" destId="{32A3A369-F136-B848-B829-9EC1235D2146}" srcOrd="0" destOrd="2" presId="urn:microsoft.com/office/officeart/2005/8/layout/vList4#1"/>
    <dgm:cxn modelId="{640C9D80-AC72-5D45-9B9B-71AAF368F7EB}" type="presOf" srcId="{A00E252C-E525-4C47-A80D-BD9E445644D8}" destId="{54626F86-ED46-4641-9952-179374F68342}" srcOrd="1" destOrd="0" presId="urn:microsoft.com/office/officeart/2005/8/layout/vList4#1"/>
    <dgm:cxn modelId="{E6D8F9A2-F5D4-5646-A148-C2CFB6C5A929}" type="presOf" srcId="{FB7D02E1-0A18-C640-AE80-6C5C2A58822B}" destId="{B2EBCE36-996B-1D4B-B4FA-A4994FF10D3C}" srcOrd="0" destOrd="2" presId="urn:microsoft.com/office/officeart/2005/8/layout/vList4#1"/>
    <dgm:cxn modelId="{45720540-E3A3-DA42-BFB4-67A7E31F7535}" srcId="{A00E252C-E525-4C47-A80D-BD9E445644D8}" destId="{DACD5AFC-7715-F644-A4A4-933CF6E6A874}" srcOrd="1" destOrd="0" parTransId="{72574792-2070-0249-820D-69FFB5C47169}" sibTransId="{7A6CDE1A-D779-A244-BF9E-97AF51944EE2}"/>
    <dgm:cxn modelId="{BD2B4C3E-C2EC-4345-A5E4-E7845A25B5CB}" srcId="{C653EFC6-D871-C24A-86B8-F0CF29460C75}" destId="{811447E1-77BF-5A4B-91EA-C89AC96A7027}" srcOrd="0" destOrd="0" parTransId="{13E00258-3DAD-B748-811D-0AC634006C55}" sibTransId="{0E74D850-AD08-9949-B889-153EFC196F70}"/>
    <dgm:cxn modelId="{6BB85186-D972-5C4A-A8B8-D06CAFC35CD8}" type="presOf" srcId="{811447E1-77BF-5A4B-91EA-C89AC96A7027}" destId="{B2EBCE36-996B-1D4B-B4FA-A4994FF10D3C}" srcOrd="0" destOrd="1" presId="urn:microsoft.com/office/officeart/2005/8/layout/vList4#1"/>
    <dgm:cxn modelId="{3E96DADF-1A2C-431D-997D-EC41053CADEA}" srcId="{3EB8DF85-9BC3-4656-A0FC-70C7FEFFB89C}" destId="{4A2DC7D0-1459-46B3-A71B-0C96859CC44B}" srcOrd="1" destOrd="0" parTransId="{9319D4EE-A865-4176-ABA3-B3FC5DE54D92}" sibTransId="{818279EF-B61E-4688-8D71-409936299892}"/>
    <dgm:cxn modelId="{FD580301-FB7C-459F-B324-DAEB5C616017}" srcId="{F1B231A0-65EA-764F-A809-6ED8875B226F}" destId="{3EB8DF85-9BC3-4656-A0FC-70C7FEFFB89C}" srcOrd="2" destOrd="0" parTransId="{CB651300-A676-407C-84BE-3813D0D88271}" sibTransId="{C686663B-EDAE-4F12-B5ED-B4EB4AA93464}"/>
    <dgm:cxn modelId="{F70EF25D-3B87-5046-953E-66F52B0FCDA8}" type="presOf" srcId="{A00E252C-E525-4C47-A80D-BD9E445644D8}" destId="{32A3A369-F136-B848-B829-9EC1235D2146}" srcOrd="0" destOrd="0" presId="urn:microsoft.com/office/officeart/2005/8/layout/vList4#1"/>
    <dgm:cxn modelId="{02FD9A76-E3DF-4645-B4C4-E867A77F6337}" type="presOf" srcId="{8553A366-F5F1-2640-8CC8-277496BA0645}" destId="{54626F86-ED46-4641-9952-179374F68342}" srcOrd="1" destOrd="1" presId="urn:microsoft.com/office/officeart/2005/8/layout/vList4#1"/>
    <dgm:cxn modelId="{64E84737-D56A-E141-8146-E9B2F8A06BF7}" type="presOf" srcId="{2F1F91E4-BFDF-D04A-AE6A-3434097CA771}" destId="{B7A58B40-22EA-3B48-B30A-3FDF19599E91}" srcOrd="0" destOrd="0" presId="urn:microsoft.com/office/officeart/2005/8/layout/vList4#1"/>
    <dgm:cxn modelId="{2995C3F3-BAC2-9B42-8667-0FB1ED4340B3}" type="presOf" srcId="{4A2DC7D0-1459-46B3-A71B-0C96859CC44B}" destId="{437D6D55-0E81-4754-BDCA-9F3262D131FE}" srcOrd="1" destOrd="2" presId="urn:microsoft.com/office/officeart/2005/8/layout/vList4#1"/>
    <dgm:cxn modelId="{04378BB5-5F41-464C-9823-7E1D30AAC823}" srcId="{3EB8DF85-9BC3-4656-A0FC-70C7FEFFB89C}" destId="{F09A4110-6506-4408-B324-BDBC383AB124}" srcOrd="0" destOrd="0" parTransId="{7A0F9E41-BCE3-4E7A-8E20-6515B0DA7D25}" sibTransId="{F17B5252-C12B-491D-9CF2-72BC4C5D38A7}"/>
    <dgm:cxn modelId="{111DB99D-3EB2-A643-A350-D84919EF4F37}" type="presOf" srcId="{F09A4110-6506-4408-B324-BDBC383AB124}" destId="{21C9A80C-C224-46E0-8AF2-28A135D5FA97}" srcOrd="0" destOrd="1" presId="urn:microsoft.com/office/officeart/2005/8/layout/vList4#1"/>
    <dgm:cxn modelId="{B07765AC-5A31-D644-9835-7F40FF62A327}" type="presOf" srcId="{3EB8DF85-9BC3-4656-A0FC-70C7FEFFB89C}" destId="{437D6D55-0E81-4754-BDCA-9F3262D131FE}" srcOrd="1" destOrd="0" presId="urn:microsoft.com/office/officeart/2005/8/layout/vList4#1"/>
    <dgm:cxn modelId="{98C64D10-847A-4D45-AABA-F7FFFB128341}" type="presOf" srcId="{DACD5AFC-7715-F644-A4A4-933CF6E6A874}" destId="{54626F86-ED46-4641-9952-179374F68342}" srcOrd="1" destOrd="2" presId="urn:microsoft.com/office/officeart/2005/8/layout/vList4#1"/>
    <dgm:cxn modelId="{60374DD6-281E-C24C-A0FF-047346DBE63F}" type="presOf" srcId="{811447E1-77BF-5A4B-91EA-C89AC96A7027}" destId="{6F44DC73-E44F-514E-BD44-516E0FDE43F7}" srcOrd="1" destOrd="1" presId="urn:microsoft.com/office/officeart/2005/8/layout/vList4#1"/>
    <dgm:cxn modelId="{9B9877F1-4D37-D240-9237-843F7529DD2A}" type="presOf" srcId="{C653EFC6-D871-C24A-86B8-F0CF29460C75}" destId="{B2EBCE36-996B-1D4B-B4FA-A4994FF10D3C}" srcOrd="0" destOrd="0" presId="urn:microsoft.com/office/officeart/2005/8/layout/vList4#1"/>
    <dgm:cxn modelId="{8D989605-5E33-2E46-8598-BEFA90CAD0BC}" type="presOf" srcId="{8553A366-F5F1-2640-8CC8-277496BA0645}" destId="{32A3A369-F136-B848-B829-9EC1235D2146}" srcOrd="0" destOrd="1" presId="urn:microsoft.com/office/officeart/2005/8/layout/vList4#1"/>
    <dgm:cxn modelId="{4774EE6D-8D07-174F-99D3-E71AFB1E7E0E}" type="presOf" srcId="{2F1F91E4-BFDF-D04A-AE6A-3434097CA771}" destId="{B1533806-228B-C846-ACF7-9F3880FF7F87}" srcOrd="1" destOrd="0" presId="urn:microsoft.com/office/officeart/2005/8/layout/vList4#1"/>
    <dgm:cxn modelId="{D7D34F54-1B9D-904C-AD47-A2547E708B8A}" srcId="{2F1F91E4-BFDF-D04A-AE6A-3434097CA771}" destId="{65AB0771-FECB-2D4B-BC33-37F2A38188B6}" srcOrd="0" destOrd="0" parTransId="{C59B79CC-2B05-0548-8E4F-621A23A2E87D}" sibTransId="{B4F8C363-6887-3E43-B9C8-B8B733AB9506}"/>
    <dgm:cxn modelId="{279F8FAB-0F2C-D840-B0B0-9F0B87E05757}" srcId="{F1B231A0-65EA-764F-A809-6ED8875B226F}" destId="{C653EFC6-D871-C24A-86B8-F0CF29460C75}" srcOrd="1" destOrd="0" parTransId="{8F425ABA-92C1-C540-A246-21528CFB0679}" sibTransId="{15126856-385B-E342-A83F-102D6F71DBDB}"/>
    <dgm:cxn modelId="{07953FB2-9889-FB43-93C5-DB550CA1C43A}" srcId="{F1B231A0-65EA-764F-A809-6ED8875B226F}" destId="{A00E252C-E525-4C47-A80D-BD9E445644D8}" srcOrd="0" destOrd="0" parTransId="{EE7590B6-7ADD-4449-BB70-8C711B29CEB0}" sibTransId="{A4EF69EB-3D12-D040-999F-8695F95778A4}"/>
    <dgm:cxn modelId="{9617D939-E2E6-AD43-9D6D-982E0DB2C694}" srcId="{A00E252C-E525-4C47-A80D-BD9E445644D8}" destId="{8553A366-F5F1-2640-8CC8-277496BA0645}" srcOrd="0" destOrd="0" parTransId="{706F0759-F871-7A42-9112-39555C618A1A}" sibTransId="{24DB6074-1FD6-3342-A892-2AF43201260B}"/>
    <dgm:cxn modelId="{4C85A5DD-CD55-E544-86C3-425B2911EDED}" type="presOf" srcId="{65AB0771-FECB-2D4B-BC33-37F2A38188B6}" destId="{B1533806-228B-C846-ACF7-9F3880FF7F87}" srcOrd="1" destOrd="1" presId="urn:microsoft.com/office/officeart/2005/8/layout/vList4#1"/>
    <dgm:cxn modelId="{A7E16B93-B9AF-8D4A-939B-195E7E8C7D2F}" type="presOf" srcId="{81209494-C955-E94B-BF5F-D5D8150B7DA3}" destId="{B1533806-228B-C846-ACF7-9F3880FF7F87}" srcOrd="1" destOrd="2" presId="urn:microsoft.com/office/officeart/2005/8/layout/vList4#1"/>
    <dgm:cxn modelId="{10ED3764-CFBD-114B-AFDC-6D1C839DDCC9}" type="presOf" srcId="{C653EFC6-D871-C24A-86B8-F0CF29460C75}" destId="{6F44DC73-E44F-514E-BD44-516E0FDE43F7}" srcOrd="1" destOrd="0" presId="urn:microsoft.com/office/officeart/2005/8/layout/vList4#1"/>
    <dgm:cxn modelId="{9836C54A-E2D1-5247-87CD-2B33A5751E93}" type="presOf" srcId="{FB7D02E1-0A18-C640-AE80-6C5C2A58822B}" destId="{6F44DC73-E44F-514E-BD44-516E0FDE43F7}" srcOrd="1" destOrd="2" presId="urn:microsoft.com/office/officeart/2005/8/layout/vList4#1"/>
    <dgm:cxn modelId="{91162A02-7119-CF44-B633-B895DDD8ED33}" type="presOf" srcId="{3EB8DF85-9BC3-4656-A0FC-70C7FEFFB89C}" destId="{21C9A80C-C224-46E0-8AF2-28A135D5FA97}" srcOrd="0" destOrd="0" presId="urn:microsoft.com/office/officeart/2005/8/layout/vList4#1"/>
    <dgm:cxn modelId="{751177FB-9FE3-8C48-A632-CB708723FF1E}" type="presOf" srcId="{F1B231A0-65EA-764F-A809-6ED8875B226F}" destId="{4D7CF26F-2E9B-BB4D-9F12-D051E98D3A1F}" srcOrd="0" destOrd="0" presId="urn:microsoft.com/office/officeart/2005/8/layout/vList4#1"/>
    <dgm:cxn modelId="{C24CAF59-B831-1441-B26A-3E509FAA83F3}" srcId="{C653EFC6-D871-C24A-86B8-F0CF29460C75}" destId="{FB7D02E1-0A18-C640-AE80-6C5C2A58822B}" srcOrd="1" destOrd="0" parTransId="{9330F1C3-843C-3447-8898-061539BCF975}" sibTransId="{6982CD10-589A-B74E-AE3D-76D09021F937}"/>
    <dgm:cxn modelId="{E3A0637F-7311-6047-8A94-94164F2D009F}" type="presOf" srcId="{81209494-C955-E94B-BF5F-D5D8150B7DA3}" destId="{B7A58B40-22EA-3B48-B30A-3FDF19599E91}" srcOrd="0" destOrd="2" presId="urn:microsoft.com/office/officeart/2005/8/layout/vList4#1"/>
    <dgm:cxn modelId="{DEF177C9-E14B-3A4B-B87A-1CE18CB3E333}" type="presParOf" srcId="{4D7CF26F-2E9B-BB4D-9F12-D051E98D3A1F}" destId="{E052F4D3-D77A-6D43-8246-FDD5C0FC504C}" srcOrd="0" destOrd="0" presId="urn:microsoft.com/office/officeart/2005/8/layout/vList4#1"/>
    <dgm:cxn modelId="{82F3FE44-F601-B24D-A946-D4FFF85F4A70}" type="presParOf" srcId="{E052F4D3-D77A-6D43-8246-FDD5C0FC504C}" destId="{32A3A369-F136-B848-B829-9EC1235D2146}" srcOrd="0" destOrd="0" presId="urn:microsoft.com/office/officeart/2005/8/layout/vList4#1"/>
    <dgm:cxn modelId="{BE4A5EE0-B157-B945-9410-1CBFBA113650}" type="presParOf" srcId="{E052F4D3-D77A-6D43-8246-FDD5C0FC504C}" destId="{0B541784-8637-8641-9CE9-406DF0F67128}" srcOrd="1" destOrd="0" presId="urn:microsoft.com/office/officeart/2005/8/layout/vList4#1"/>
    <dgm:cxn modelId="{3D26F22E-F29B-6A49-BADF-984B0FB99978}" type="presParOf" srcId="{E052F4D3-D77A-6D43-8246-FDD5C0FC504C}" destId="{54626F86-ED46-4641-9952-179374F68342}" srcOrd="2" destOrd="0" presId="urn:microsoft.com/office/officeart/2005/8/layout/vList4#1"/>
    <dgm:cxn modelId="{90AF1C37-FBCC-2F49-A173-31E241ACAAAD}" type="presParOf" srcId="{4D7CF26F-2E9B-BB4D-9F12-D051E98D3A1F}" destId="{5FBFC33E-19E6-2D49-8755-C981CA45CE6D}" srcOrd="1" destOrd="0" presId="urn:microsoft.com/office/officeart/2005/8/layout/vList4#1"/>
    <dgm:cxn modelId="{4ADFBDAF-91B9-F74B-8BE4-2E00D7DB29F4}" type="presParOf" srcId="{4D7CF26F-2E9B-BB4D-9F12-D051E98D3A1F}" destId="{D17E94F5-88D3-764A-A500-1E363CC41DE7}" srcOrd="2" destOrd="0" presId="urn:microsoft.com/office/officeart/2005/8/layout/vList4#1"/>
    <dgm:cxn modelId="{DF09EE81-D181-2D42-9D60-470E76B804CE}" type="presParOf" srcId="{D17E94F5-88D3-764A-A500-1E363CC41DE7}" destId="{B2EBCE36-996B-1D4B-B4FA-A4994FF10D3C}" srcOrd="0" destOrd="0" presId="urn:microsoft.com/office/officeart/2005/8/layout/vList4#1"/>
    <dgm:cxn modelId="{06771848-876C-1849-892E-91F50F8E4BDE}" type="presParOf" srcId="{D17E94F5-88D3-764A-A500-1E363CC41DE7}" destId="{519F017B-1A55-6945-9876-5F0C646E8BE7}" srcOrd="1" destOrd="0" presId="urn:microsoft.com/office/officeart/2005/8/layout/vList4#1"/>
    <dgm:cxn modelId="{7C0488DD-73EA-1943-A273-151B2BD66C9A}" type="presParOf" srcId="{D17E94F5-88D3-764A-A500-1E363CC41DE7}" destId="{6F44DC73-E44F-514E-BD44-516E0FDE43F7}" srcOrd="2" destOrd="0" presId="urn:microsoft.com/office/officeart/2005/8/layout/vList4#1"/>
    <dgm:cxn modelId="{D3A01F4B-28C8-2741-8F5A-2C4136EB6668}" type="presParOf" srcId="{4D7CF26F-2E9B-BB4D-9F12-D051E98D3A1F}" destId="{C3C93E56-35C8-B044-A81D-B18746959CF8}" srcOrd="3" destOrd="0" presId="urn:microsoft.com/office/officeart/2005/8/layout/vList4#1"/>
    <dgm:cxn modelId="{6157478A-F2F3-7C41-BD76-EED1E77F599A}" type="presParOf" srcId="{4D7CF26F-2E9B-BB4D-9F12-D051E98D3A1F}" destId="{E177D56A-DF00-4C10-AD5F-7A17E8871C27}" srcOrd="4" destOrd="0" presId="urn:microsoft.com/office/officeart/2005/8/layout/vList4#1"/>
    <dgm:cxn modelId="{6FD3A638-6767-EE48-B41A-C3C16FEA9CAA}" type="presParOf" srcId="{E177D56A-DF00-4C10-AD5F-7A17E8871C27}" destId="{21C9A80C-C224-46E0-8AF2-28A135D5FA97}" srcOrd="0" destOrd="0" presId="urn:microsoft.com/office/officeart/2005/8/layout/vList4#1"/>
    <dgm:cxn modelId="{C6F1A454-89F3-7F41-889D-E273D18A4FAD}" type="presParOf" srcId="{E177D56A-DF00-4C10-AD5F-7A17E8871C27}" destId="{FBD7363C-24C1-4587-BB56-CBA081DF692C}" srcOrd="1" destOrd="0" presId="urn:microsoft.com/office/officeart/2005/8/layout/vList4#1"/>
    <dgm:cxn modelId="{48643216-47AC-E04D-95D3-53ECDE277550}" type="presParOf" srcId="{E177D56A-DF00-4C10-AD5F-7A17E8871C27}" destId="{437D6D55-0E81-4754-BDCA-9F3262D131FE}" srcOrd="2" destOrd="0" presId="urn:microsoft.com/office/officeart/2005/8/layout/vList4#1"/>
    <dgm:cxn modelId="{AB0378C5-0135-5D4C-8096-070A90A13C4D}" type="presParOf" srcId="{4D7CF26F-2E9B-BB4D-9F12-D051E98D3A1F}" destId="{13571E35-7C4A-44BD-B3F7-9273EC619B95}" srcOrd="5" destOrd="0" presId="urn:microsoft.com/office/officeart/2005/8/layout/vList4#1"/>
    <dgm:cxn modelId="{9292F68A-65D4-D44F-ADF6-1025C7C09031}" type="presParOf" srcId="{4D7CF26F-2E9B-BB4D-9F12-D051E98D3A1F}" destId="{93E9731C-4267-8946-AA8B-179F3A21F7E3}" srcOrd="6" destOrd="0" presId="urn:microsoft.com/office/officeart/2005/8/layout/vList4#1"/>
    <dgm:cxn modelId="{7EA687CE-CC7B-6D43-9949-319290369463}" type="presParOf" srcId="{93E9731C-4267-8946-AA8B-179F3A21F7E3}" destId="{B7A58B40-22EA-3B48-B30A-3FDF19599E91}" srcOrd="0" destOrd="0" presId="urn:microsoft.com/office/officeart/2005/8/layout/vList4#1"/>
    <dgm:cxn modelId="{7C0315C4-889F-2948-96CA-5EDC6BA8A2B8}" type="presParOf" srcId="{93E9731C-4267-8946-AA8B-179F3A21F7E3}" destId="{02072A9F-6983-6647-B2C0-24A5DBF3B412}" srcOrd="1" destOrd="0" presId="urn:microsoft.com/office/officeart/2005/8/layout/vList4#1"/>
    <dgm:cxn modelId="{35EBBAA4-20C6-C746-9C6B-A89B3E01A34C}" type="presParOf" srcId="{93E9731C-4267-8946-AA8B-179F3A21F7E3}" destId="{B1533806-228B-C846-ACF7-9F3880FF7F87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3A369-F136-B848-B829-9EC1235D2146}">
      <dsp:nvSpPr>
        <dsp:cNvPr id="0" name=""/>
        <dsp:cNvSpPr/>
      </dsp:nvSpPr>
      <dsp:spPr>
        <a:xfrm>
          <a:off x="0" y="0"/>
          <a:ext cx="6352502" cy="7889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Avenir Next Regular"/>
              <a:cs typeface="Avenir Next Regular"/>
            </a:rPr>
            <a:t>Apache Storm</a:t>
          </a:r>
          <a:endParaRPr lang="en-US" sz="1600" b="1" kern="1200" dirty="0">
            <a:latin typeface="Avenir Next Regular"/>
            <a:cs typeface="Avenir Next Regular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latin typeface="Avenir Next Regular"/>
              <a:cs typeface="Avenir Next Regular"/>
            </a:rPr>
            <a:t>True streaming, low latency - lower throughput</a:t>
          </a:r>
          <a:endParaRPr lang="en-US" sz="1050" kern="1200" dirty="0">
            <a:latin typeface="Avenir Next Regular"/>
            <a:cs typeface="Avenir Next Regular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latin typeface="Avenir Next Regular"/>
              <a:cs typeface="Avenir Next Regular"/>
            </a:rPr>
            <a:t>Low level API (Bolts, Spouts) + Trident</a:t>
          </a:r>
          <a:endParaRPr lang="en-US" sz="1050" kern="1200" dirty="0">
            <a:latin typeface="Avenir Next Regular"/>
            <a:cs typeface="Avenir Next Regular"/>
          </a:endParaRPr>
        </a:p>
      </dsp:txBody>
      <dsp:txXfrm>
        <a:off x="1349395" y="0"/>
        <a:ext cx="5003106" cy="788949"/>
      </dsp:txXfrm>
    </dsp:sp>
    <dsp:sp modelId="{0B541784-8637-8641-9CE9-406DF0F67128}">
      <dsp:nvSpPr>
        <dsp:cNvPr id="0" name=""/>
        <dsp:cNvSpPr/>
      </dsp:nvSpPr>
      <dsp:spPr>
        <a:xfrm>
          <a:off x="130280" y="78894"/>
          <a:ext cx="1167729" cy="63115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132" t="30335" r="3306" b="1932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2EBCE36-996B-1D4B-B4FA-A4994FF10D3C}">
      <dsp:nvSpPr>
        <dsp:cNvPr id="0" name=""/>
        <dsp:cNvSpPr/>
      </dsp:nvSpPr>
      <dsp:spPr>
        <a:xfrm>
          <a:off x="0" y="867844"/>
          <a:ext cx="6352502" cy="7889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Avenir Next Regular"/>
              <a:cs typeface="Avenir Next Regular"/>
            </a:rPr>
            <a:t>Spark Streaming</a:t>
          </a:r>
          <a:endParaRPr lang="en-US" sz="1600" b="1" kern="1200" dirty="0">
            <a:latin typeface="Avenir Next Regular"/>
            <a:cs typeface="Avenir Next Regular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latin typeface="Avenir Next Regular"/>
              <a:cs typeface="Avenir Next Regular"/>
            </a:rPr>
            <a:t>Stream processing on top of batch system, high throughput -  higher latency</a:t>
          </a:r>
          <a:endParaRPr lang="en-US" sz="1050" kern="1200" dirty="0">
            <a:latin typeface="Avenir Next Regular"/>
            <a:cs typeface="Avenir Next Regular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latin typeface="Avenir Next Regular"/>
              <a:cs typeface="Avenir Next Regular"/>
            </a:rPr>
            <a:t>Functional API (</a:t>
          </a:r>
          <a:r>
            <a:rPr lang="en-US" sz="1050" kern="1200" dirty="0" err="1" smtClean="0">
              <a:latin typeface="Avenir Next Regular"/>
              <a:cs typeface="Avenir Next Regular"/>
            </a:rPr>
            <a:t>DStreams</a:t>
          </a:r>
          <a:r>
            <a:rPr lang="en-US" sz="1050" kern="1200" dirty="0" smtClean="0">
              <a:latin typeface="Avenir Next Regular"/>
              <a:cs typeface="Avenir Next Regular"/>
            </a:rPr>
            <a:t>), restricted by batch runtime</a:t>
          </a:r>
          <a:endParaRPr lang="en-US" sz="1050" kern="1200" dirty="0">
            <a:latin typeface="Avenir Next Regular"/>
            <a:cs typeface="Avenir Next Regular"/>
          </a:endParaRPr>
        </a:p>
      </dsp:txBody>
      <dsp:txXfrm>
        <a:off x="1349395" y="867844"/>
        <a:ext cx="5003106" cy="788949"/>
      </dsp:txXfrm>
    </dsp:sp>
    <dsp:sp modelId="{519F017B-1A55-6945-9876-5F0C646E8BE7}">
      <dsp:nvSpPr>
        <dsp:cNvPr id="0" name=""/>
        <dsp:cNvSpPr/>
      </dsp:nvSpPr>
      <dsp:spPr>
        <a:xfrm>
          <a:off x="144973" y="946739"/>
          <a:ext cx="1138342" cy="63115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alphaModFix amt="7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3499" t="18203" r="16119" b="30416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1C9A80C-C224-46E0-8AF2-28A135D5FA97}">
      <dsp:nvSpPr>
        <dsp:cNvPr id="0" name=""/>
        <dsp:cNvSpPr/>
      </dsp:nvSpPr>
      <dsp:spPr>
        <a:xfrm>
          <a:off x="0" y="1735689"/>
          <a:ext cx="6352502" cy="7889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Avenir Next Regular"/>
              <a:cs typeface="Avenir Next Regular"/>
            </a:rPr>
            <a:t>Apache Sa</a:t>
          </a:r>
          <a:r>
            <a:rPr lang="en-US" sz="1400" b="1" kern="1200" dirty="0" smtClean="0">
              <a:latin typeface="Avenir Next Regular"/>
              <a:cs typeface="Avenir Next Regular"/>
            </a:rPr>
            <a:t>m</a:t>
          </a:r>
          <a:r>
            <a:rPr lang="hu-HU" sz="1400" b="1" kern="1200" dirty="0" smtClean="0">
              <a:latin typeface="Avenir Next Regular"/>
              <a:cs typeface="Avenir Next Regular"/>
            </a:rPr>
            <a:t>z</a:t>
          </a:r>
          <a:r>
            <a:rPr lang="en-US" sz="1400" b="1" kern="1200" dirty="0" smtClean="0">
              <a:latin typeface="Avenir Next Regular"/>
              <a:cs typeface="Avenir Next Regular"/>
            </a:rPr>
            <a:t>a</a:t>
          </a:r>
          <a:endParaRPr lang="en-US" sz="1400" b="1" kern="1200" dirty="0">
            <a:latin typeface="Avenir Next Regular"/>
            <a:cs typeface="Avenir Next Regular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050" kern="1200" dirty="0" err="1" smtClean="0">
              <a:latin typeface="Avenir Next Regular"/>
              <a:cs typeface="Avenir Next Regular"/>
            </a:rPr>
            <a:t>True</a:t>
          </a:r>
          <a:r>
            <a:rPr lang="hu-HU" sz="1050" kern="1200" dirty="0" smtClean="0">
              <a:latin typeface="Avenir Next Regular"/>
              <a:cs typeface="Avenir Next Regular"/>
            </a:rPr>
            <a:t> </a:t>
          </a:r>
          <a:r>
            <a:rPr lang="hu-HU" sz="1050" kern="1200" dirty="0" err="1" smtClean="0">
              <a:latin typeface="Avenir Next Regular"/>
              <a:cs typeface="Avenir Next Regular"/>
            </a:rPr>
            <a:t>streaming</a:t>
          </a:r>
          <a:r>
            <a:rPr lang="hu-HU" sz="1050" kern="1200" dirty="0" smtClean="0">
              <a:latin typeface="Avenir Next Regular"/>
              <a:cs typeface="Avenir Next Regular"/>
            </a:rPr>
            <a:t> </a:t>
          </a:r>
          <a:r>
            <a:rPr lang="hu-HU" sz="1050" kern="1200" dirty="0" err="1" smtClean="0">
              <a:latin typeface="Avenir Next Regular"/>
              <a:cs typeface="Avenir Next Regular"/>
            </a:rPr>
            <a:t>built</a:t>
          </a:r>
          <a:r>
            <a:rPr lang="hu-HU" sz="1050" kern="1200" dirty="0" smtClean="0">
              <a:latin typeface="Avenir Next Regular"/>
              <a:cs typeface="Avenir Next Regular"/>
            </a:rPr>
            <a:t> </a:t>
          </a:r>
          <a:r>
            <a:rPr lang="hu-HU" sz="1050" kern="1200" dirty="0" err="1" smtClean="0">
              <a:latin typeface="Avenir Next Regular"/>
              <a:cs typeface="Avenir Next Regular"/>
            </a:rPr>
            <a:t>on</a:t>
          </a:r>
          <a:r>
            <a:rPr lang="hu-HU" sz="1050" kern="1200" dirty="0" smtClean="0">
              <a:latin typeface="Avenir Next Regular"/>
              <a:cs typeface="Avenir Next Regular"/>
            </a:rPr>
            <a:t> top of </a:t>
          </a:r>
          <a:r>
            <a:rPr lang="hu-HU" sz="1050" kern="1200" dirty="0" err="1" smtClean="0">
              <a:latin typeface="Avenir Next Regular"/>
              <a:cs typeface="Avenir Next Regular"/>
            </a:rPr>
            <a:t>Apache</a:t>
          </a:r>
          <a:r>
            <a:rPr lang="hu-HU" sz="1050" kern="1200" dirty="0" smtClean="0">
              <a:latin typeface="Avenir Next Regular"/>
              <a:cs typeface="Avenir Next Regular"/>
            </a:rPr>
            <a:t> Kafka, </a:t>
          </a:r>
          <a:r>
            <a:rPr lang="hu-HU" sz="1050" kern="1200" dirty="0" err="1" smtClean="0">
              <a:latin typeface="Avenir Next Regular"/>
              <a:cs typeface="Avenir Next Regular"/>
            </a:rPr>
            <a:t>state</a:t>
          </a:r>
          <a:r>
            <a:rPr lang="hu-HU" sz="1050" kern="1200" dirty="0" smtClean="0">
              <a:latin typeface="Avenir Next Regular"/>
              <a:cs typeface="Avenir Next Regular"/>
            </a:rPr>
            <a:t> is </a:t>
          </a:r>
          <a:r>
            <a:rPr lang="hu-HU" sz="1050" kern="1200" dirty="0" err="1" smtClean="0">
              <a:latin typeface="Avenir Next Regular"/>
              <a:cs typeface="Avenir Next Regular"/>
            </a:rPr>
            <a:t>first</a:t>
          </a:r>
          <a:r>
            <a:rPr lang="hu-HU" sz="1050" kern="1200" dirty="0" smtClean="0">
              <a:latin typeface="Avenir Next Regular"/>
              <a:cs typeface="Avenir Next Regular"/>
            </a:rPr>
            <a:t> </a:t>
          </a:r>
          <a:r>
            <a:rPr lang="hu-HU" sz="1050" kern="1200" dirty="0" err="1" smtClean="0">
              <a:latin typeface="Avenir Next Regular"/>
              <a:cs typeface="Avenir Next Regular"/>
            </a:rPr>
            <a:t>class</a:t>
          </a:r>
          <a:r>
            <a:rPr lang="hu-HU" sz="1050" kern="1200" dirty="0" smtClean="0">
              <a:latin typeface="Avenir Next Regular"/>
              <a:cs typeface="Avenir Next Regular"/>
            </a:rPr>
            <a:t> </a:t>
          </a:r>
          <a:r>
            <a:rPr lang="hu-HU" sz="1050" kern="1200" dirty="0" err="1" smtClean="0">
              <a:latin typeface="Avenir Next Regular"/>
              <a:cs typeface="Avenir Next Regular"/>
            </a:rPr>
            <a:t>citizen</a:t>
          </a:r>
          <a:r>
            <a:rPr lang="hu-HU" sz="1050" kern="1200" dirty="0" smtClean="0">
              <a:latin typeface="Avenir Next Regular"/>
              <a:cs typeface="Avenir Next Regular"/>
            </a:rPr>
            <a:t> </a:t>
          </a:r>
          <a:endParaRPr lang="en-US" sz="1050" kern="1200" dirty="0">
            <a:latin typeface="Avenir Next Regular"/>
            <a:cs typeface="Avenir Next Regular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050" kern="1200" dirty="0" err="1" smtClean="0">
              <a:latin typeface="Avenir Next Regular"/>
              <a:cs typeface="Avenir Next Regular"/>
            </a:rPr>
            <a:t>Slightly</a:t>
          </a:r>
          <a:r>
            <a:rPr lang="hu-HU" sz="1050" kern="1200" dirty="0" smtClean="0">
              <a:latin typeface="Avenir Next Regular"/>
              <a:cs typeface="Avenir Next Regular"/>
            </a:rPr>
            <a:t> </a:t>
          </a:r>
          <a:r>
            <a:rPr lang="hu-HU" sz="1050" kern="1200" dirty="0" err="1" smtClean="0">
              <a:latin typeface="Avenir Next Regular"/>
              <a:cs typeface="Avenir Next Regular"/>
            </a:rPr>
            <a:t>different</a:t>
          </a:r>
          <a:r>
            <a:rPr lang="hu-HU" sz="1050" kern="1200" dirty="0" smtClean="0">
              <a:latin typeface="Avenir Next Regular"/>
              <a:cs typeface="Avenir Next Regular"/>
            </a:rPr>
            <a:t> </a:t>
          </a:r>
          <a:r>
            <a:rPr lang="hu-HU" sz="1050" kern="1200" dirty="0" err="1" smtClean="0">
              <a:latin typeface="Avenir Next Regular"/>
              <a:cs typeface="Avenir Next Regular"/>
            </a:rPr>
            <a:t>stream</a:t>
          </a:r>
          <a:r>
            <a:rPr lang="hu-HU" sz="1050" kern="1200" dirty="0" smtClean="0">
              <a:latin typeface="Avenir Next Regular"/>
              <a:cs typeface="Avenir Next Regular"/>
            </a:rPr>
            <a:t> </a:t>
          </a:r>
          <a:r>
            <a:rPr lang="hu-HU" sz="1050" kern="1200" dirty="0" err="1" smtClean="0">
              <a:latin typeface="Avenir Next Regular"/>
              <a:cs typeface="Avenir Next Regular"/>
            </a:rPr>
            <a:t>notion</a:t>
          </a:r>
          <a:r>
            <a:rPr lang="hu-HU" sz="1050" kern="1200" dirty="0" smtClean="0">
              <a:latin typeface="Avenir Next Regular"/>
              <a:cs typeface="Avenir Next Regular"/>
            </a:rPr>
            <a:t>, </a:t>
          </a:r>
          <a:r>
            <a:rPr lang="hu-HU" sz="1050" kern="1200" dirty="0" err="1" smtClean="0">
              <a:latin typeface="Avenir Next Regular"/>
              <a:cs typeface="Avenir Next Regular"/>
            </a:rPr>
            <a:t>low</a:t>
          </a:r>
          <a:r>
            <a:rPr lang="hu-HU" sz="1050" kern="1200" dirty="0" smtClean="0">
              <a:latin typeface="Avenir Next Regular"/>
              <a:cs typeface="Avenir Next Regular"/>
            </a:rPr>
            <a:t> </a:t>
          </a:r>
          <a:r>
            <a:rPr lang="hu-HU" sz="1050" kern="1200" dirty="0" err="1" smtClean="0">
              <a:latin typeface="Avenir Next Regular"/>
              <a:cs typeface="Avenir Next Regular"/>
            </a:rPr>
            <a:t>level</a:t>
          </a:r>
          <a:r>
            <a:rPr lang="hu-HU" sz="1050" kern="1200" dirty="0" smtClean="0">
              <a:latin typeface="Avenir Next Regular"/>
              <a:cs typeface="Avenir Next Regular"/>
            </a:rPr>
            <a:t> API</a:t>
          </a:r>
          <a:endParaRPr lang="en-US" sz="1000" kern="1200" dirty="0">
            <a:latin typeface="Avenir Next Regular"/>
            <a:cs typeface="Avenir Next Regular"/>
          </a:endParaRPr>
        </a:p>
      </dsp:txBody>
      <dsp:txXfrm>
        <a:off x="1349395" y="1735689"/>
        <a:ext cx="5003106" cy="788949"/>
      </dsp:txXfrm>
    </dsp:sp>
    <dsp:sp modelId="{FBD7363C-24C1-4587-BB56-CBA081DF692C}">
      <dsp:nvSpPr>
        <dsp:cNvPr id="0" name=""/>
        <dsp:cNvSpPr/>
      </dsp:nvSpPr>
      <dsp:spPr>
        <a:xfrm>
          <a:off x="127301" y="1880278"/>
          <a:ext cx="1173688" cy="49977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7A58B40-22EA-3B48-B30A-3FDF19599E91}">
      <dsp:nvSpPr>
        <dsp:cNvPr id="0" name=""/>
        <dsp:cNvSpPr/>
      </dsp:nvSpPr>
      <dsp:spPr>
        <a:xfrm>
          <a:off x="0" y="2603533"/>
          <a:ext cx="6352502" cy="7889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Avenir Next Regular"/>
              <a:cs typeface="Avenir Next Regular"/>
            </a:rPr>
            <a:t>Apache</a:t>
          </a:r>
          <a:r>
            <a:rPr lang="en-US" sz="1600" b="1" kern="1200" baseline="0" dirty="0" smtClean="0">
              <a:latin typeface="Avenir Next Regular"/>
              <a:cs typeface="Avenir Next Regular"/>
            </a:rPr>
            <a:t> Flink</a:t>
          </a:r>
          <a:endParaRPr lang="en-US" sz="1600" b="1" kern="1200" dirty="0">
            <a:latin typeface="Avenir Next Regular"/>
            <a:cs typeface="Avenir Next Regular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latin typeface="Avenir Next Regular"/>
              <a:cs typeface="Avenir Next Regular"/>
            </a:rPr>
            <a:t>True streaming with adjustable latency-throughput trade-off</a:t>
          </a:r>
          <a:endParaRPr lang="en-US" sz="1050" kern="1200" dirty="0">
            <a:latin typeface="Avenir Next Regular"/>
            <a:cs typeface="Avenir Next Regular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latin typeface="Avenir Next Regular"/>
              <a:cs typeface="Avenir Next Regular"/>
            </a:rPr>
            <a:t>Rich functional API exploiting streaming runtime; e.g. rich windowing semantics</a:t>
          </a:r>
          <a:endParaRPr lang="en-US" sz="1050" kern="1200" dirty="0">
            <a:latin typeface="Avenir Next Regular"/>
            <a:cs typeface="Avenir Next Regular"/>
          </a:endParaRPr>
        </a:p>
      </dsp:txBody>
      <dsp:txXfrm>
        <a:off x="1349395" y="2603533"/>
        <a:ext cx="5003106" cy="788949"/>
      </dsp:txXfrm>
    </dsp:sp>
    <dsp:sp modelId="{02072A9F-6983-6647-B2C0-24A5DBF3B412}">
      <dsp:nvSpPr>
        <dsp:cNvPr id="0" name=""/>
        <dsp:cNvSpPr/>
      </dsp:nvSpPr>
      <dsp:spPr>
        <a:xfrm>
          <a:off x="193995" y="2682428"/>
          <a:ext cx="1040298" cy="63115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4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546" t="15168" r="4998" b="15222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0D134-31CF-954F-A8B5-6D7E90DFCFFB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FCC02-AF46-1048-8282-85E9169745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82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91592-61C4-3243-BC71-9C655F57CFF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91592-61C4-3243-BC71-9C655F57CFF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8947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91592-61C4-3243-BC71-9C655F57CFF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3403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91592-61C4-3243-BC71-9C655F57CFF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7537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91592-61C4-3243-BC71-9C655F57CFF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838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91592-61C4-3243-BC71-9C655F57CFF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497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91592-61C4-3243-BC71-9C655F57CFF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19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91592-61C4-3243-BC71-9C655F57CFF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451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91592-61C4-3243-BC71-9C655F57CFF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838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3</a:t>
            </a:r>
            <a:r>
              <a:rPr lang="en-US" baseline="0" dirty="0" smtClean="0"/>
              <a:t> main components to the system: Connectors(sources), Operators(</a:t>
            </a:r>
            <a:r>
              <a:rPr lang="en-US" baseline="0" dirty="0" err="1" smtClean="0"/>
              <a:t>trafos</a:t>
            </a:r>
            <a:r>
              <a:rPr lang="en-US" baseline="0" dirty="0" smtClean="0"/>
              <a:t>), Sinks (outputs)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source interface is as general as it gets + </a:t>
            </a:r>
            <a:r>
              <a:rPr lang="en-US" baseline="0" dirty="0" err="1" smtClean="0"/>
              <a:t>preimplemented</a:t>
            </a:r>
            <a:r>
              <a:rPr lang="en-US" baseline="0" dirty="0" smtClean="0"/>
              <a:t> connectors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Rich set of operators, designed for true streaming analytics (long-standing,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, windowing)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Sinks are very general, same as sources. Simple interfaces + pre-implemented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1A4F0-9E07-4A24-A61D-ED22D51497C8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14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-The goal is to showcase the main features of the </a:t>
            </a:r>
            <a:r>
              <a:rPr lang="en-US" dirty="0" err="1" smtClean="0"/>
              <a:t>api</a:t>
            </a:r>
            <a:r>
              <a:rPr lang="en-US" dirty="0" smtClean="0"/>
              <a:t> on a “real world” example</a:t>
            </a:r>
          </a:p>
          <a:p>
            <a:r>
              <a:rPr lang="en-US" dirty="0" smtClean="0"/>
              <a:t>-Use-case: Analyze</a:t>
            </a:r>
            <a:r>
              <a:rPr lang="en-US" baseline="0" dirty="0" smtClean="0"/>
              <a:t> streams of stock market data, which consists of (Stock symbol, Stock price) pairs</a:t>
            </a:r>
          </a:p>
          <a:p>
            <a:r>
              <a:rPr lang="en-US" baseline="0" dirty="0" smtClean="0"/>
              <a:t>-Sentiment analysis: Combine the market information with information </a:t>
            </a:r>
            <a:r>
              <a:rPr lang="en-US" baseline="0" dirty="0" err="1" smtClean="0"/>
              <a:t>aquired</a:t>
            </a:r>
            <a:r>
              <a:rPr lang="en-US" baseline="0" dirty="0" smtClean="0"/>
              <a:t> from social media feeds (in this case the nr of times the stock symbol was mentioned in the twitter stream)</a:t>
            </a:r>
          </a:p>
          <a:p>
            <a:r>
              <a:rPr lang="en-US" baseline="0" dirty="0" smtClean="0"/>
              <a:t>-Use stream joins for this ^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91592-61C4-3243-BC71-9C655F57CFF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  As a first step we need</a:t>
            </a:r>
            <a:r>
              <a:rPr lang="en-US" baseline="0" dirty="0" smtClean="0"/>
              <a:t> to connect to our data streams, and parse our inputs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Here we use a simple socket stream and convert it to a case-class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-&gt;</a:t>
            </a:r>
            <a:r>
              <a:rPr lang="en-US" baseline="0" dirty="0" smtClean="0"/>
              <a:t> Could have used </a:t>
            </a:r>
            <a:r>
              <a:rPr lang="en-US" baseline="0" dirty="0" err="1" smtClean="0"/>
              <a:t>kafka</a:t>
            </a:r>
            <a:r>
              <a:rPr lang="en-US" baseline="0" dirty="0" smtClean="0"/>
              <a:t> or any other message queue + or more advanced stock representation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91592-61C4-3243-BC71-9C655F57CFF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12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Talk about policy based windowing -&gt; eviction(window size), trigger</a:t>
            </a:r>
            <a:r>
              <a:rPr lang="en-US" baseline="0" dirty="0" smtClean="0"/>
              <a:t> (slide size)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Window operations: reduce, </a:t>
            </a:r>
            <a:r>
              <a:rPr lang="en-US" baseline="0" dirty="0" err="1" smtClean="0"/>
              <a:t>mapWindow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Grouped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non-grouped windowing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91592-61C4-3243-BC71-9C655F57CFF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88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Flexible</a:t>
            </a:r>
            <a:r>
              <a:rPr lang="en-US" baseline="0" dirty="0" smtClean="0"/>
              <a:t> windowing -&gt; awesome features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Delta policy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Case-class Count for convenience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Mention other cool use-cases: detecting user sessions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FCC02-AF46-1048-8282-85E9169745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46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Simple windowed</a:t>
            </a:r>
            <a:r>
              <a:rPr lang="en-US" baseline="0" dirty="0" smtClean="0"/>
              <a:t> word count on the filtered tweet stream for each symbol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FCC02-AF46-1048-8282-85E9169745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0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4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677-490A-964C-9108-F15001116A99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B0F-0A2C-E141-950C-8602D79B2C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8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677-490A-964C-9108-F15001116A99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B0F-0A2C-E141-950C-8602D79B2C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9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677-490A-964C-9108-F15001116A99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B0F-0A2C-E141-950C-8602D79B2C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70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44"/>
            <a:ext cx="7772400" cy="11025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58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51" y="206003"/>
            <a:ext cx="7474685" cy="673805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51" y="286718"/>
            <a:ext cx="663961" cy="49548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670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62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51" y="286718"/>
            <a:ext cx="663961" cy="49548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701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51" y="286718"/>
            <a:ext cx="663961" cy="49548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488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51" y="286718"/>
            <a:ext cx="663961" cy="49548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5067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079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13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01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677-490A-964C-9108-F15001116A99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B0F-0A2C-E141-950C-8602D79B2C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873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26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686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7307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44"/>
            <a:ext cx="7772400" cy="11025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202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51" y="206003"/>
            <a:ext cx="7474685" cy="673805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51" y="286718"/>
            <a:ext cx="663961" cy="49548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3181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54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51" y="286718"/>
            <a:ext cx="663961" cy="49548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3199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51" y="286718"/>
            <a:ext cx="663961" cy="49548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153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51" y="286718"/>
            <a:ext cx="663961" cy="49548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9886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156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677-490A-964C-9108-F15001116A99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B0F-0A2C-E141-950C-8602D79B2C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20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13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6524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793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8698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6418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51"/>
            <a:ext cx="7772400" cy="11025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800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65" y="206010"/>
            <a:ext cx="7474685" cy="673805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1592" y="296714"/>
            <a:ext cx="479834" cy="4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552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919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1592" y="296714"/>
            <a:ext cx="479834" cy="4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723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1592" y="296714"/>
            <a:ext cx="479834" cy="4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95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1592" y="296714"/>
            <a:ext cx="479834" cy="4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7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677-490A-964C-9108-F15001116A99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B0F-0A2C-E141-950C-8602D79B2C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069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2292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2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4544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3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7680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0611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0835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34"/>
            <a:ext cx="7772400" cy="11025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3381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31" y="205993"/>
            <a:ext cx="7474685" cy="673805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51" y="286708"/>
            <a:ext cx="663961" cy="49548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921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195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51" y="286708"/>
            <a:ext cx="663961" cy="49548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23466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51" y="286708"/>
            <a:ext cx="663961" cy="49548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98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677-490A-964C-9108-F15001116A99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B0F-0A2C-E141-950C-8602D79B2C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854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51" y="286708"/>
            <a:ext cx="663961" cy="49548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5192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4598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3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32337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52085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45441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1832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9605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5" y="205985"/>
            <a:ext cx="7474685" cy="673805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51" y="286700"/>
            <a:ext cx="663961" cy="49548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91392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3228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51" y="286700"/>
            <a:ext cx="663961" cy="49548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68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677-490A-964C-9108-F15001116A99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B0F-0A2C-E141-950C-8602D79B2C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8374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51" y="286700"/>
            <a:ext cx="663961" cy="49548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3277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51" y="286700"/>
            <a:ext cx="663961" cy="49548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88624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18444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5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4410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21189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81410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26829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2996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5978"/>
            <a:ext cx="7474685" cy="673805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9" y="286693"/>
            <a:ext cx="663961" cy="49548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76997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677-490A-964C-9108-F15001116A99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B0F-0A2C-E141-950C-8602D79B2C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0261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9" y="286693"/>
            <a:ext cx="663961" cy="49548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45548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9" y="286693"/>
            <a:ext cx="663961" cy="49548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39321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9" y="286693"/>
            <a:ext cx="663961" cy="49548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42196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92163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56079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65017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8614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94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13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677-490A-964C-9108-F15001116A99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B0F-0A2C-E141-950C-8602D79B2C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6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677-490A-964C-9108-F15001116A99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B0F-0A2C-E141-950C-8602D79B2C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0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00677-490A-964C-9108-F15001116A99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31B0F-0A2C-E141-950C-8602D79B2C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3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003"/>
            <a:ext cx="8229600" cy="673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05784"/>
            <a:ext cx="8229600" cy="348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69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003"/>
            <a:ext cx="8229600" cy="673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05784"/>
            <a:ext cx="8229600" cy="348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89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010"/>
            <a:ext cx="8229600" cy="673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05784"/>
            <a:ext cx="8229600" cy="348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48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93"/>
            <a:ext cx="8229600" cy="673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05784"/>
            <a:ext cx="8229600" cy="348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91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5"/>
            <a:ext cx="8229600" cy="673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05784"/>
            <a:ext cx="8229600" cy="348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3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73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05782"/>
            <a:ext cx="8229600" cy="348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57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flink.apache.org/docs/latest/streaming_guide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flink.apache.org/news/2015/02/09/streaming-exampl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7875" y="3063745"/>
            <a:ext cx="5695038" cy="1680041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34AD91"/>
                </a:solidFill>
              </a:rPr>
              <a:t>Timo</a:t>
            </a:r>
            <a:r>
              <a:rPr lang="en-US" dirty="0" smtClean="0">
                <a:solidFill>
                  <a:srgbClr val="34AD91"/>
                </a:solidFill>
              </a:rPr>
              <a:t> Walther</a:t>
            </a:r>
            <a:br>
              <a:rPr lang="en-US" dirty="0" smtClean="0">
                <a:solidFill>
                  <a:srgbClr val="34AD91"/>
                </a:solidFill>
              </a:rPr>
            </a:br>
            <a:r>
              <a:rPr lang="en-US" dirty="0" smtClean="0">
                <a:solidFill>
                  <a:srgbClr val="34AD91"/>
                </a:solidFill>
              </a:rPr>
              <a:t/>
            </a:r>
            <a:br>
              <a:rPr lang="en-US" dirty="0" smtClean="0">
                <a:solidFill>
                  <a:srgbClr val="34AD91"/>
                </a:solidFill>
              </a:rPr>
            </a:b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Flink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smtClean="0"/>
              <a:t>committer</a:t>
            </a:r>
            <a:endParaRPr lang="en-US" sz="2400" dirty="0" smtClean="0"/>
          </a:p>
          <a:p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</a:rPr>
              <a:t>twalthr@apache.org</a:t>
            </a:r>
            <a:endParaRPr lang="en-US" sz="22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13878" y="1182740"/>
            <a:ext cx="8116269" cy="1141485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venir Black"/>
                <a:cs typeface="Avenir Black"/>
              </a:rPr>
              <a:t>Real-time Stream Processing with Apache </a:t>
            </a:r>
            <a:r>
              <a:rPr lang="en-US" dirty="0" err="1" smtClean="0">
                <a:latin typeface="Avenir Black"/>
                <a:cs typeface="Avenir Black"/>
              </a:rPr>
              <a:t>Flink</a:t>
            </a:r>
            <a:endParaRPr lang="en-US" sz="3600" dirty="0">
              <a:latin typeface="Avenir Book"/>
              <a:cs typeface="Avenir Book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05" y="2970450"/>
            <a:ext cx="1778308" cy="177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0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4000" dirty="0" smtClean="0"/>
              <a:t>Window aggregations</a:t>
            </a:r>
            <a:endParaRPr lang="en-US" sz="4000" dirty="0"/>
          </a:p>
        </p:txBody>
      </p:sp>
      <p:sp>
        <p:nvSpPr>
          <p:cNvPr id="5" name="Content Placeholder 5"/>
          <p:cNvSpPr>
            <a:spLocks noGrp="1"/>
          </p:cNvSpPr>
          <p:nvPr>
            <p:ph sz="half" idx="1"/>
          </p:nvPr>
        </p:nvSpPr>
        <p:spPr>
          <a:xfrm>
            <a:off x="954000" y="3411887"/>
            <a:ext cx="7236000" cy="135540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u-HU" sz="1200" dirty="0" err="1" smtClean="0">
                <a:solidFill>
                  <a:schemeClr val="accent3"/>
                </a:solidFill>
                <a:latin typeface="Consolas"/>
                <a:cs typeface="Consolas"/>
              </a:rPr>
              <a:t>val</a:t>
            </a:r>
            <a:r>
              <a:rPr lang="hu-HU" sz="1200" dirty="0" smtClean="0">
                <a:solidFill>
                  <a:schemeClr val="accent3"/>
                </a:solidFill>
                <a:latin typeface="Consolas"/>
                <a:cs typeface="Consolas"/>
              </a:rPr>
              <a:t> </a:t>
            </a:r>
            <a:r>
              <a:rPr lang="hu-HU" sz="1200" dirty="0" err="1" smtClean="0">
                <a:latin typeface="Consolas"/>
                <a:cs typeface="Consolas"/>
              </a:rPr>
              <a:t>windowedStream</a:t>
            </a:r>
            <a:r>
              <a:rPr lang="hu-HU" sz="1200" dirty="0" smtClean="0">
                <a:latin typeface="Consolas"/>
                <a:cs typeface="Consolas"/>
              </a:rPr>
              <a:t> = </a:t>
            </a:r>
            <a:r>
              <a:rPr lang="hu-HU" sz="1200" dirty="0" err="1" smtClean="0">
                <a:latin typeface="Consolas"/>
                <a:cs typeface="Consolas"/>
              </a:rPr>
              <a:t>stockStream</a:t>
            </a:r>
            <a:endParaRPr lang="hu-HU" sz="12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hu-HU" sz="1200" dirty="0" smtClean="0">
                <a:latin typeface="Consolas"/>
                <a:cs typeface="Consolas"/>
              </a:rPr>
              <a:t>  .</a:t>
            </a:r>
            <a:r>
              <a:rPr lang="hu-HU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window</a:t>
            </a:r>
            <a:r>
              <a:rPr lang="hu-HU" sz="1200" dirty="0" smtClean="0">
                <a:latin typeface="Consolas"/>
                <a:cs typeface="Consolas"/>
              </a:rPr>
              <a:t>(</a:t>
            </a:r>
            <a:r>
              <a:rPr lang="hu-HU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Time.of</a:t>
            </a:r>
            <a:r>
              <a:rPr lang="hu-HU" sz="1200" dirty="0" smtClean="0">
                <a:latin typeface="Consolas"/>
                <a:cs typeface="Consolas"/>
              </a:rPr>
              <a:t>(10, SECONDS)).</a:t>
            </a:r>
            <a:r>
              <a:rPr lang="hu-HU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every</a:t>
            </a:r>
            <a:r>
              <a:rPr lang="hu-HU" sz="1200" dirty="0" smtClean="0">
                <a:latin typeface="Consolas"/>
                <a:cs typeface="Consolas"/>
              </a:rPr>
              <a:t>(</a:t>
            </a:r>
            <a:r>
              <a:rPr lang="hu-HU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Time.of</a:t>
            </a:r>
            <a:r>
              <a:rPr lang="hu-HU" sz="1200" dirty="0" smtClean="0">
                <a:latin typeface="Consolas"/>
                <a:cs typeface="Consolas"/>
              </a:rPr>
              <a:t>(5, SECONDS))</a:t>
            </a:r>
          </a:p>
          <a:p>
            <a:pPr>
              <a:buNone/>
            </a:pPr>
            <a:endParaRPr lang="hu-HU" sz="12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hu-HU" sz="1200" dirty="0" err="1" smtClean="0">
                <a:solidFill>
                  <a:schemeClr val="accent3"/>
                </a:solidFill>
                <a:latin typeface="Consolas"/>
                <a:cs typeface="Consolas"/>
              </a:rPr>
              <a:t>val</a:t>
            </a:r>
            <a:r>
              <a:rPr lang="hu-HU" sz="1200" dirty="0" smtClean="0">
                <a:solidFill>
                  <a:schemeClr val="accent3"/>
                </a:solidFill>
                <a:latin typeface="Consolas"/>
                <a:cs typeface="Consolas"/>
              </a:rPr>
              <a:t> </a:t>
            </a:r>
            <a:r>
              <a:rPr lang="hu-HU" sz="1200" dirty="0" err="1" smtClean="0">
                <a:latin typeface="Consolas"/>
                <a:cs typeface="Consolas"/>
              </a:rPr>
              <a:t>lowest</a:t>
            </a:r>
            <a:r>
              <a:rPr lang="hu-HU" sz="1200" dirty="0" smtClean="0">
                <a:latin typeface="Consolas"/>
                <a:cs typeface="Consolas"/>
              </a:rPr>
              <a:t> = </a:t>
            </a:r>
            <a:r>
              <a:rPr lang="hu-HU" sz="1200" dirty="0" err="1" smtClean="0">
                <a:latin typeface="Consolas"/>
                <a:cs typeface="Consolas"/>
              </a:rPr>
              <a:t>windowedStream.</a:t>
            </a:r>
            <a:r>
              <a:rPr lang="hu-HU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minBy</a:t>
            </a:r>
            <a:r>
              <a:rPr lang="hu-HU" sz="1200" dirty="0" smtClean="0">
                <a:latin typeface="Consolas"/>
                <a:cs typeface="Consolas"/>
              </a:rPr>
              <a:t>("</a:t>
            </a:r>
            <a:r>
              <a:rPr lang="hu-HU" sz="1200" dirty="0" err="1" smtClean="0">
                <a:latin typeface="Consolas"/>
                <a:cs typeface="Consolas"/>
              </a:rPr>
              <a:t>price</a:t>
            </a:r>
            <a:r>
              <a:rPr lang="hu-HU" sz="1200" dirty="0" smtClean="0">
                <a:latin typeface="Consolas"/>
                <a:cs typeface="Consolas"/>
              </a:rPr>
              <a:t>")</a:t>
            </a:r>
          </a:p>
          <a:p>
            <a:pPr>
              <a:buNone/>
            </a:pPr>
            <a:r>
              <a:rPr lang="hu-HU" sz="1200" dirty="0" err="1" smtClean="0">
                <a:solidFill>
                  <a:schemeClr val="accent3"/>
                </a:solidFill>
                <a:latin typeface="Consolas"/>
                <a:cs typeface="Consolas"/>
              </a:rPr>
              <a:t>val</a:t>
            </a:r>
            <a:r>
              <a:rPr lang="hu-HU" sz="1200" dirty="0" smtClean="0">
                <a:solidFill>
                  <a:schemeClr val="accent3"/>
                </a:solidFill>
                <a:latin typeface="Consolas"/>
                <a:cs typeface="Consolas"/>
              </a:rPr>
              <a:t> </a:t>
            </a:r>
            <a:r>
              <a:rPr lang="hu-HU" sz="1200" dirty="0" err="1" smtClean="0">
                <a:latin typeface="Consolas"/>
                <a:cs typeface="Consolas"/>
              </a:rPr>
              <a:t>maxByStock</a:t>
            </a:r>
            <a:r>
              <a:rPr lang="hu-HU" sz="1200" dirty="0" smtClean="0">
                <a:latin typeface="Consolas"/>
                <a:cs typeface="Consolas"/>
              </a:rPr>
              <a:t> = </a:t>
            </a:r>
            <a:r>
              <a:rPr lang="hu-HU" sz="1200" dirty="0" err="1" smtClean="0">
                <a:latin typeface="Consolas"/>
                <a:cs typeface="Consolas"/>
              </a:rPr>
              <a:t>windowedStream.</a:t>
            </a:r>
            <a:r>
              <a:rPr lang="hu-HU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groupBy</a:t>
            </a:r>
            <a:r>
              <a:rPr lang="hu-HU" sz="1200" dirty="0" smtClean="0">
                <a:latin typeface="Consolas"/>
                <a:cs typeface="Consolas"/>
              </a:rPr>
              <a:t>("</a:t>
            </a:r>
            <a:r>
              <a:rPr lang="hu-HU" sz="1200" dirty="0" err="1" smtClean="0">
                <a:latin typeface="Consolas"/>
                <a:cs typeface="Consolas"/>
              </a:rPr>
              <a:t>symbol</a:t>
            </a:r>
            <a:r>
              <a:rPr lang="hu-HU" sz="1200" dirty="0" smtClean="0">
                <a:latin typeface="Consolas"/>
                <a:cs typeface="Consolas"/>
              </a:rPr>
              <a:t>").</a:t>
            </a:r>
            <a:r>
              <a:rPr lang="hu-HU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maxBy</a:t>
            </a:r>
            <a:r>
              <a:rPr lang="hu-HU" sz="1200" dirty="0" smtClean="0">
                <a:latin typeface="Consolas"/>
                <a:cs typeface="Consolas"/>
              </a:rPr>
              <a:t>("</a:t>
            </a:r>
            <a:r>
              <a:rPr lang="hu-HU" sz="1200" dirty="0" err="1" smtClean="0">
                <a:latin typeface="Consolas"/>
                <a:cs typeface="Consolas"/>
              </a:rPr>
              <a:t>price</a:t>
            </a:r>
            <a:r>
              <a:rPr lang="hu-HU" sz="1200" dirty="0" smtClean="0">
                <a:latin typeface="Consolas"/>
                <a:cs typeface="Consolas"/>
              </a:rPr>
              <a:t>")</a:t>
            </a:r>
          </a:p>
          <a:p>
            <a:pPr>
              <a:buNone/>
            </a:pPr>
            <a:r>
              <a:rPr lang="hu-HU" sz="1200" dirty="0" err="1" smtClean="0">
                <a:solidFill>
                  <a:schemeClr val="accent3"/>
                </a:solidFill>
                <a:latin typeface="Consolas"/>
                <a:cs typeface="Consolas"/>
              </a:rPr>
              <a:t>val</a:t>
            </a:r>
            <a:r>
              <a:rPr lang="hu-HU" sz="1200" dirty="0" smtClean="0">
                <a:solidFill>
                  <a:schemeClr val="accent3"/>
                </a:solidFill>
                <a:latin typeface="Consolas"/>
                <a:cs typeface="Consolas"/>
              </a:rPr>
              <a:t> </a:t>
            </a:r>
            <a:r>
              <a:rPr lang="hu-HU" sz="1200" dirty="0" err="1" smtClean="0">
                <a:latin typeface="Consolas"/>
                <a:cs typeface="Consolas"/>
              </a:rPr>
              <a:t>rollingMean</a:t>
            </a:r>
            <a:r>
              <a:rPr lang="hu-HU" sz="1200" dirty="0" smtClean="0">
                <a:latin typeface="Consolas"/>
                <a:cs typeface="Consolas"/>
              </a:rPr>
              <a:t> = </a:t>
            </a:r>
            <a:r>
              <a:rPr lang="hu-HU" sz="1200" dirty="0" err="1" smtClean="0">
                <a:latin typeface="Consolas"/>
                <a:cs typeface="Consolas"/>
              </a:rPr>
              <a:t>windowedStream.</a:t>
            </a:r>
            <a:r>
              <a:rPr lang="hu-HU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groupBy</a:t>
            </a:r>
            <a:r>
              <a:rPr lang="hu-HU" sz="1200" dirty="0" smtClean="0">
                <a:latin typeface="Consolas"/>
                <a:cs typeface="Consolas"/>
              </a:rPr>
              <a:t>("</a:t>
            </a:r>
            <a:r>
              <a:rPr lang="hu-HU" sz="1200" dirty="0" err="1" smtClean="0">
                <a:latin typeface="Consolas"/>
                <a:cs typeface="Consolas"/>
              </a:rPr>
              <a:t>symbol</a:t>
            </a:r>
            <a:r>
              <a:rPr lang="hu-HU" sz="1200" dirty="0" smtClean="0">
                <a:latin typeface="Consolas"/>
                <a:cs typeface="Consolas"/>
              </a:rPr>
              <a:t>").</a:t>
            </a:r>
            <a:r>
              <a:rPr lang="hu-HU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mapWindow</a:t>
            </a:r>
            <a:r>
              <a:rPr lang="hu-HU" sz="1200" dirty="0" smtClean="0">
                <a:latin typeface="Consolas"/>
                <a:cs typeface="Consolas"/>
              </a:rPr>
              <a:t>(</a:t>
            </a:r>
            <a:r>
              <a:rPr lang="hu-HU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mean</a:t>
            </a:r>
            <a:r>
              <a:rPr lang="hu-HU" sz="1200" dirty="0" smtClean="0">
                <a:latin typeface="Consolas"/>
                <a:cs typeface="Consolas"/>
              </a:rPr>
              <a:t> _)</a:t>
            </a:r>
          </a:p>
        </p:txBody>
      </p:sp>
      <p:pic>
        <p:nvPicPr>
          <p:cNvPr id="7" name="Tartalom helye 6" descr="blog_multi_input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376969" y="929375"/>
            <a:ext cx="4077835" cy="229442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Szövegdoboz 5"/>
          <p:cNvSpPr txBox="1"/>
          <p:nvPr/>
        </p:nvSpPr>
        <p:spPr>
          <a:xfrm>
            <a:off x="3601254" y="1693700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(1)</a:t>
            </a:r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>
            <a:off x="6343465" y="1074688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(2)</a:t>
            </a:r>
            <a:endParaRPr lang="en-US" dirty="0"/>
          </a:p>
        </p:txBody>
      </p:sp>
      <p:sp>
        <p:nvSpPr>
          <p:cNvPr id="9" name="Szövegdoboz 8"/>
          <p:cNvSpPr txBox="1"/>
          <p:nvPr/>
        </p:nvSpPr>
        <p:spPr>
          <a:xfrm>
            <a:off x="6343169" y="2781000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(4)</a:t>
            </a:r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6343465" y="1960608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(3)</a:t>
            </a:r>
            <a:endParaRPr lang="en-US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580122" y="3564000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(1)</a:t>
            </a:r>
            <a:endParaRPr lang="en-US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590400" y="4009782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(2)</a:t>
            </a:r>
            <a:endParaRPr lang="en-US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590400" y="4443519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(4)</a:t>
            </a:r>
            <a:endParaRPr lang="en-US" dirty="0"/>
          </a:p>
        </p:txBody>
      </p:sp>
      <p:sp>
        <p:nvSpPr>
          <p:cNvPr id="14" name="Szövegdoboz 13"/>
          <p:cNvSpPr txBox="1"/>
          <p:nvPr/>
        </p:nvSpPr>
        <p:spPr>
          <a:xfrm>
            <a:off x="589026" y="4232690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(3)</a:t>
            </a:r>
            <a:endParaRPr lang="en-US" dirty="0"/>
          </a:p>
        </p:txBody>
      </p:sp>
      <p:sp>
        <p:nvSpPr>
          <p:cNvPr id="15" name="Snip Diagonal Corner Rectangle 3"/>
          <p:cNvSpPr/>
          <p:nvPr/>
        </p:nvSpPr>
        <p:spPr>
          <a:xfrm>
            <a:off x="315879" y="1693700"/>
            <a:ext cx="2061065" cy="734400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(SPX, 2113.9)</a:t>
            </a:r>
          </a:p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(FTSE, 6931.7)</a:t>
            </a:r>
          </a:p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(HDP, 23.8)</a:t>
            </a:r>
          </a:p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(HDP, 26.6)</a:t>
            </a:r>
          </a:p>
        </p:txBody>
      </p:sp>
      <p:sp>
        <p:nvSpPr>
          <p:cNvPr id="16" name="Snip Diagonal Corner Rectangle 3"/>
          <p:cNvSpPr/>
          <p:nvPr/>
        </p:nvSpPr>
        <p:spPr>
          <a:xfrm>
            <a:off x="6873929" y="1071420"/>
            <a:ext cx="2061065" cy="372600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(HDP, 23.8)</a:t>
            </a:r>
          </a:p>
        </p:txBody>
      </p:sp>
      <p:sp>
        <p:nvSpPr>
          <p:cNvPr id="17" name="Snip Diagonal Corner Rectangle 3"/>
          <p:cNvSpPr/>
          <p:nvPr/>
        </p:nvSpPr>
        <p:spPr>
          <a:xfrm>
            <a:off x="6873929" y="1835155"/>
            <a:ext cx="2061065" cy="559700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(SPX, 2113.9)</a:t>
            </a:r>
          </a:p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(FTSE, 6931.7)</a:t>
            </a:r>
          </a:p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(HDP, 26.6)</a:t>
            </a:r>
          </a:p>
        </p:txBody>
      </p:sp>
      <p:sp>
        <p:nvSpPr>
          <p:cNvPr id="18" name="Snip Diagonal Corner Rectangle 3"/>
          <p:cNvSpPr/>
          <p:nvPr/>
        </p:nvSpPr>
        <p:spPr>
          <a:xfrm>
            <a:off x="6873929" y="2664100"/>
            <a:ext cx="2061065" cy="559700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(SPX, 2113.9)</a:t>
            </a:r>
          </a:p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(FTSE, 6931.7)</a:t>
            </a:r>
          </a:p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(HDP, 25.2)</a:t>
            </a:r>
          </a:p>
        </p:txBody>
      </p:sp>
    </p:spTree>
    <p:extLst>
      <p:ext uri="{BB962C8B-B14F-4D97-AF65-F5344CB8AC3E}">
        <p14:creationId xmlns:p14="http://schemas.microsoft.com/office/powerpoint/2010/main" val="34799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4000" dirty="0" smtClean="0"/>
              <a:t>Data-driven windows</a:t>
            </a:r>
            <a:endParaRPr lang="en-US" sz="4000" dirty="0"/>
          </a:p>
        </p:txBody>
      </p:sp>
      <p:sp>
        <p:nvSpPr>
          <p:cNvPr id="5" name="Content Placeholder 5"/>
          <p:cNvSpPr>
            <a:spLocks noGrp="1"/>
          </p:cNvSpPr>
          <p:nvPr>
            <p:ph sz="half" idx="1"/>
          </p:nvPr>
        </p:nvSpPr>
        <p:spPr>
          <a:xfrm>
            <a:off x="954000" y="2953337"/>
            <a:ext cx="7568847" cy="19376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u-HU" sz="1200" dirty="0" err="1" smtClean="0">
                <a:solidFill>
                  <a:schemeClr val="accent3"/>
                </a:solidFill>
                <a:latin typeface="Consolas"/>
                <a:cs typeface="Consolas"/>
              </a:rPr>
              <a:t>case</a:t>
            </a:r>
            <a:r>
              <a:rPr lang="hu-HU" sz="1200" dirty="0" smtClean="0">
                <a:solidFill>
                  <a:schemeClr val="accent3"/>
                </a:solidFill>
                <a:latin typeface="Consolas"/>
                <a:cs typeface="Consolas"/>
              </a:rPr>
              <a:t> </a:t>
            </a:r>
            <a:r>
              <a:rPr lang="hu-HU" sz="1200" dirty="0" err="1" smtClean="0">
                <a:solidFill>
                  <a:schemeClr val="accent3"/>
                </a:solidFill>
                <a:latin typeface="Consolas"/>
                <a:cs typeface="Consolas"/>
              </a:rPr>
              <a:t>class</a:t>
            </a:r>
            <a:r>
              <a:rPr lang="hu-HU" sz="1200" dirty="0" smtClean="0">
                <a:solidFill>
                  <a:schemeClr val="accent3"/>
                </a:solidFill>
                <a:latin typeface="Consolas"/>
                <a:cs typeface="Consolas"/>
              </a:rPr>
              <a:t> </a:t>
            </a:r>
            <a:r>
              <a:rPr lang="hu-HU" sz="1200" dirty="0" err="1" smtClean="0">
                <a:latin typeface="Consolas"/>
                <a:cs typeface="Consolas"/>
              </a:rPr>
              <a:t>Count</a:t>
            </a:r>
            <a:r>
              <a:rPr lang="hu-HU" sz="1200" dirty="0" smtClean="0">
                <a:latin typeface="Consolas"/>
                <a:cs typeface="Consolas"/>
              </a:rPr>
              <a:t>(</a:t>
            </a:r>
            <a:r>
              <a:rPr lang="hu-HU" sz="1200" dirty="0" err="1" smtClean="0">
                <a:latin typeface="Consolas"/>
                <a:cs typeface="Consolas"/>
              </a:rPr>
              <a:t>symbol</a:t>
            </a:r>
            <a:r>
              <a:rPr lang="hu-HU" sz="1200" dirty="0" smtClean="0">
                <a:latin typeface="Consolas"/>
                <a:cs typeface="Consolas"/>
              </a:rPr>
              <a:t> : </a:t>
            </a:r>
            <a:r>
              <a:rPr lang="hu-HU" sz="1200" dirty="0" err="1" smtClean="0">
                <a:latin typeface="Consolas"/>
                <a:cs typeface="Consolas"/>
              </a:rPr>
              <a:t>String</a:t>
            </a:r>
            <a:r>
              <a:rPr lang="hu-HU" sz="1200" dirty="0" smtClean="0">
                <a:latin typeface="Consolas"/>
                <a:cs typeface="Consolas"/>
              </a:rPr>
              <a:t>, </a:t>
            </a:r>
            <a:r>
              <a:rPr lang="hu-HU" sz="1200" dirty="0" err="1" smtClean="0">
                <a:latin typeface="Consolas"/>
                <a:cs typeface="Consolas"/>
              </a:rPr>
              <a:t>count</a:t>
            </a:r>
            <a:r>
              <a:rPr lang="hu-HU" sz="1200" dirty="0" smtClean="0">
                <a:latin typeface="Consolas"/>
                <a:cs typeface="Consolas"/>
              </a:rPr>
              <a:t> : Int)</a:t>
            </a:r>
          </a:p>
          <a:p>
            <a:pPr>
              <a:buNone/>
            </a:pPr>
            <a:endParaRPr lang="hu-HU" sz="12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hu-HU" sz="1200" dirty="0" smtClean="0">
                <a:solidFill>
                  <a:schemeClr val="accent3"/>
                </a:solidFill>
                <a:latin typeface="Consolas"/>
                <a:cs typeface="Consolas"/>
              </a:rPr>
              <a:t>val</a:t>
            </a:r>
            <a:r>
              <a:rPr lang="hu-HU" sz="1200" dirty="0" smtClean="0">
                <a:latin typeface="Consolas"/>
                <a:cs typeface="Consolas"/>
              </a:rPr>
              <a:t> priceWarnings = stockStream.</a:t>
            </a:r>
            <a:r>
              <a:rPr lang="hu-HU" sz="1200" dirty="0" smtClean="0">
                <a:solidFill>
                  <a:srgbClr val="C0504D"/>
                </a:solidFill>
                <a:latin typeface="Consolas"/>
                <a:cs typeface="Consolas"/>
              </a:rPr>
              <a:t>groupBy</a:t>
            </a:r>
            <a:r>
              <a:rPr lang="hu-HU" sz="1200" dirty="0" smtClean="0">
                <a:latin typeface="Consolas"/>
                <a:cs typeface="Consolas"/>
              </a:rPr>
              <a:t>("symbol")</a:t>
            </a:r>
          </a:p>
          <a:p>
            <a:pPr>
              <a:buNone/>
            </a:pPr>
            <a:r>
              <a:rPr lang="hu-HU" sz="1200" dirty="0" smtClean="0">
                <a:latin typeface="Consolas"/>
                <a:cs typeface="Consolas"/>
              </a:rPr>
              <a:t>	.</a:t>
            </a:r>
            <a:r>
              <a:rPr lang="hu-HU" sz="1200" dirty="0" smtClean="0">
                <a:solidFill>
                  <a:srgbClr val="C0504D"/>
                </a:solidFill>
                <a:latin typeface="Consolas"/>
                <a:cs typeface="Consolas"/>
              </a:rPr>
              <a:t>window</a:t>
            </a:r>
            <a:r>
              <a:rPr lang="hu-HU" sz="1200" dirty="0" smtClean="0">
                <a:latin typeface="Consolas"/>
                <a:cs typeface="Consolas"/>
              </a:rPr>
              <a:t>(Delta.of(0.05, priceChange, defaultPrice)) </a:t>
            </a:r>
          </a:p>
          <a:p>
            <a:pPr>
              <a:buNone/>
            </a:pPr>
            <a:r>
              <a:rPr lang="hu-HU" sz="1200" dirty="0" smtClean="0">
                <a:latin typeface="Consolas"/>
                <a:cs typeface="Consolas"/>
              </a:rPr>
              <a:t>	.</a:t>
            </a:r>
            <a:r>
              <a:rPr lang="hu-HU" sz="1200" dirty="0" smtClean="0">
                <a:solidFill>
                  <a:srgbClr val="C0504D"/>
                </a:solidFill>
                <a:latin typeface="Consolas"/>
                <a:cs typeface="Consolas"/>
              </a:rPr>
              <a:t>mapWindow</a:t>
            </a:r>
            <a:r>
              <a:rPr lang="hu-HU" sz="1200" dirty="0" smtClean="0">
                <a:latin typeface="Consolas"/>
                <a:cs typeface="Consolas"/>
              </a:rPr>
              <a:t>(</a:t>
            </a:r>
            <a:r>
              <a:rPr lang="hu-HU" sz="1200" dirty="0" smtClean="0">
                <a:solidFill>
                  <a:srgbClr val="C0504D"/>
                </a:solidFill>
                <a:latin typeface="Consolas"/>
                <a:cs typeface="Consolas"/>
              </a:rPr>
              <a:t>sendWarning</a:t>
            </a:r>
            <a:r>
              <a:rPr lang="hu-HU" sz="1200" dirty="0" smtClean="0">
                <a:latin typeface="Consolas"/>
                <a:cs typeface="Consolas"/>
              </a:rPr>
              <a:t> _) </a:t>
            </a:r>
          </a:p>
          <a:p>
            <a:pPr>
              <a:buNone/>
            </a:pPr>
            <a:endParaRPr lang="hu-HU" sz="12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hu-HU" sz="1200" dirty="0" err="1" smtClean="0">
                <a:solidFill>
                  <a:schemeClr val="accent3"/>
                </a:solidFill>
                <a:latin typeface="Consolas"/>
                <a:cs typeface="Consolas"/>
              </a:rPr>
              <a:t>val</a:t>
            </a:r>
            <a:r>
              <a:rPr lang="hu-HU" sz="1200" dirty="0" smtClean="0">
                <a:latin typeface="Consolas"/>
                <a:cs typeface="Consolas"/>
              </a:rPr>
              <a:t> </a:t>
            </a:r>
            <a:r>
              <a:rPr lang="hu-HU" sz="1200" dirty="0" err="1" smtClean="0">
                <a:latin typeface="Consolas"/>
                <a:cs typeface="Consolas"/>
              </a:rPr>
              <a:t>warningsPerStock</a:t>
            </a:r>
            <a:r>
              <a:rPr lang="hu-HU" sz="1200" dirty="0" smtClean="0">
                <a:latin typeface="Consolas"/>
                <a:cs typeface="Consolas"/>
              </a:rPr>
              <a:t> = </a:t>
            </a:r>
            <a:r>
              <a:rPr lang="hu-HU" sz="1200" dirty="0" err="1" smtClean="0">
                <a:latin typeface="Consolas"/>
                <a:cs typeface="Consolas"/>
              </a:rPr>
              <a:t>priceWarnings.</a:t>
            </a:r>
            <a:r>
              <a:rPr lang="hu-HU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map</a:t>
            </a:r>
            <a:r>
              <a:rPr lang="hu-HU" sz="1200" dirty="0" smtClean="0">
                <a:latin typeface="Consolas"/>
                <a:cs typeface="Consolas"/>
              </a:rPr>
              <a:t>(</a:t>
            </a:r>
            <a:r>
              <a:rPr lang="hu-HU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Count</a:t>
            </a:r>
            <a:r>
              <a:rPr lang="hu-HU" sz="1200" dirty="0" smtClean="0">
                <a:latin typeface="Consolas"/>
                <a:cs typeface="Consolas"/>
              </a:rPr>
              <a:t>(_, 1)) .</a:t>
            </a:r>
            <a:r>
              <a:rPr lang="hu-HU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groupBy</a:t>
            </a:r>
            <a:r>
              <a:rPr lang="hu-HU" sz="1200" dirty="0" smtClean="0">
                <a:latin typeface="Consolas"/>
                <a:cs typeface="Consolas"/>
              </a:rPr>
              <a:t>("</a:t>
            </a:r>
            <a:r>
              <a:rPr lang="hu-HU" sz="1200" dirty="0" err="1" smtClean="0">
                <a:latin typeface="Consolas"/>
                <a:cs typeface="Consolas"/>
              </a:rPr>
              <a:t>symbol</a:t>
            </a:r>
            <a:r>
              <a:rPr lang="hu-HU" sz="1200" dirty="0" smtClean="0">
                <a:latin typeface="Consolas"/>
                <a:cs typeface="Consolas"/>
              </a:rPr>
              <a:t>")</a:t>
            </a:r>
          </a:p>
          <a:p>
            <a:pPr>
              <a:buNone/>
            </a:pPr>
            <a:r>
              <a:rPr lang="hu-HU" sz="1200" dirty="0" smtClean="0">
                <a:latin typeface="Consolas"/>
                <a:cs typeface="Consolas"/>
              </a:rPr>
              <a:t>	.</a:t>
            </a:r>
            <a:r>
              <a:rPr lang="hu-HU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window</a:t>
            </a:r>
            <a:r>
              <a:rPr lang="hu-HU" sz="1200" dirty="0" smtClean="0">
                <a:latin typeface="Consolas"/>
                <a:cs typeface="Consolas"/>
              </a:rPr>
              <a:t>(</a:t>
            </a:r>
            <a:r>
              <a:rPr lang="hu-HU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Time.of</a:t>
            </a:r>
            <a:r>
              <a:rPr lang="hu-HU" sz="1200" dirty="0" smtClean="0">
                <a:latin typeface="Consolas"/>
                <a:cs typeface="Consolas"/>
              </a:rPr>
              <a:t>(30, SECONDS))</a:t>
            </a:r>
          </a:p>
          <a:p>
            <a:pPr>
              <a:buNone/>
            </a:pPr>
            <a:r>
              <a:rPr lang="hu-HU" sz="1200" dirty="0" smtClean="0">
                <a:latin typeface="Consolas"/>
                <a:cs typeface="Consolas"/>
              </a:rPr>
              <a:t>	.</a:t>
            </a:r>
            <a:r>
              <a:rPr lang="hu-HU" sz="1200" dirty="0" smtClean="0">
                <a:solidFill>
                  <a:srgbClr val="C0504D"/>
                </a:solidFill>
                <a:latin typeface="Consolas"/>
                <a:cs typeface="Consolas"/>
              </a:rPr>
              <a:t>sum</a:t>
            </a:r>
            <a:r>
              <a:rPr lang="hu-HU" sz="1200" dirty="0" smtClean="0">
                <a:latin typeface="Consolas"/>
                <a:cs typeface="Consolas"/>
              </a:rPr>
              <a:t>("</a:t>
            </a:r>
            <a:r>
              <a:rPr lang="hu-HU" sz="1200" dirty="0" err="1" smtClean="0">
                <a:latin typeface="Consolas"/>
                <a:cs typeface="Consolas"/>
              </a:rPr>
              <a:t>count</a:t>
            </a:r>
            <a:r>
              <a:rPr lang="hu-HU" sz="1200" dirty="0" smtClean="0">
                <a:latin typeface="Consolas"/>
                <a:cs typeface="Consolas"/>
              </a:rPr>
              <a:t>")</a:t>
            </a:r>
          </a:p>
        </p:txBody>
      </p:sp>
      <p:pic>
        <p:nvPicPr>
          <p:cNvPr id="7" name="Tartalom helye 6" descr="blog_multi_input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974180" y="1347774"/>
            <a:ext cx="5728800" cy="10580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Szövegdoboz 5"/>
          <p:cNvSpPr txBox="1"/>
          <p:nvPr/>
        </p:nvSpPr>
        <p:spPr>
          <a:xfrm>
            <a:off x="3319808" y="1058621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(1)</a:t>
            </a:r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>
            <a:off x="4251126" y="1254939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(2)</a:t>
            </a:r>
            <a:endParaRPr lang="en-US" dirty="0"/>
          </a:p>
        </p:txBody>
      </p:sp>
      <p:sp>
        <p:nvSpPr>
          <p:cNvPr id="9" name="Szövegdoboz 8"/>
          <p:cNvSpPr txBox="1"/>
          <p:nvPr/>
        </p:nvSpPr>
        <p:spPr>
          <a:xfrm>
            <a:off x="7163724" y="1346789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(4)</a:t>
            </a:r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6298644" y="1098962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(3)</a:t>
            </a:r>
            <a:endParaRPr lang="en-US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587465" y="3523632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(1)</a:t>
            </a:r>
            <a:endParaRPr lang="en-US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586800" y="3776522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(2)</a:t>
            </a:r>
            <a:endParaRPr lang="en-US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586800" y="4650459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(4)</a:t>
            </a:r>
            <a:endParaRPr lang="en-US" dirty="0"/>
          </a:p>
        </p:txBody>
      </p:sp>
      <p:sp>
        <p:nvSpPr>
          <p:cNvPr id="14" name="Szövegdoboz 13"/>
          <p:cNvSpPr txBox="1"/>
          <p:nvPr/>
        </p:nvSpPr>
        <p:spPr>
          <a:xfrm>
            <a:off x="582729" y="4397326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(3)</a:t>
            </a:r>
            <a:endParaRPr lang="en-US" dirty="0"/>
          </a:p>
        </p:txBody>
      </p:sp>
      <p:sp>
        <p:nvSpPr>
          <p:cNvPr id="15" name="Snip Diagonal Corner Rectangle 3"/>
          <p:cNvSpPr/>
          <p:nvPr/>
        </p:nvSpPr>
        <p:spPr>
          <a:xfrm>
            <a:off x="164201" y="957653"/>
            <a:ext cx="2061065" cy="644199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(SPX, 2113.9)</a:t>
            </a:r>
          </a:p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(FTSE, 6931.7)</a:t>
            </a:r>
          </a:p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(HDP, 23.8)</a:t>
            </a:r>
          </a:p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(HDP, 26.6)</a:t>
            </a:r>
          </a:p>
        </p:txBody>
      </p:sp>
      <p:sp>
        <p:nvSpPr>
          <p:cNvPr id="16" name="Snip Diagonal Corner Rectangle 3"/>
          <p:cNvSpPr/>
          <p:nvPr/>
        </p:nvSpPr>
        <p:spPr>
          <a:xfrm>
            <a:off x="7455730" y="2219524"/>
            <a:ext cx="1468540" cy="372600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Count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(HDP, 1)</a:t>
            </a:r>
          </a:p>
        </p:txBody>
      </p:sp>
      <p:sp>
        <p:nvSpPr>
          <p:cNvPr id="17" name="Snip Diagonal Corner Rectangle 3"/>
          <p:cNvSpPr/>
          <p:nvPr/>
        </p:nvSpPr>
        <p:spPr>
          <a:xfrm>
            <a:off x="2644067" y="2314024"/>
            <a:ext cx="1921939" cy="423776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(HDP, 23.8)</a:t>
            </a:r>
          </a:p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(HDP, 26.6)</a:t>
            </a:r>
          </a:p>
        </p:txBody>
      </p:sp>
    </p:spTree>
    <p:extLst>
      <p:ext uri="{BB962C8B-B14F-4D97-AF65-F5344CB8AC3E}">
        <p14:creationId xmlns:p14="http://schemas.microsoft.com/office/powerpoint/2010/main" val="185048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Combining with a Twitter stream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half" idx="1"/>
          </p:nvPr>
        </p:nvSpPr>
        <p:spPr>
          <a:xfrm>
            <a:off x="954000" y="2829625"/>
            <a:ext cx="7236000" cy="19376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u-HU" sz="1200" dirty="0" err="1" smtClean="0">
                <a:solidFill>
                  <a:srgbClr val="92D050"/>
                </a:solidFill>
                <a:latin typeface="Consolas"/>
                <a:cs typeface="Consolas"/>
              </a:rPr>
              <a:t>val</a:t>
            </a:r>
            <a:r>
              <a:rPr lang="hu-HU" sz="1200" dirty="0" smtClean="0">
                <a:latin typeface="Consolas"/>
                <a:cs typeface="Consolas"/>
              </a:rPr>
              <a:t> </a:t>
            </a:r>
            <a:r>
              <a:rPr lang="hu-HU" sz="1200" dirty="0" err="1" smtClean="0">
                <a:latin typeface="Consolas"/>
                <a:cs typeface="Consolas"/>
              </a:rPr>
              <a:t>tweetStream</a:t>
            </a:r>
            <a:r>
              <a:rPr lang="hu-HU" sz="1200" dirty="0" smtClean="0">
                <a:latin typeface="Consolas"/>
                <a:cs typeface="Consolas"/>
              </a:rPr>
              <a:t> = </a:t>
            </a:r>
            <a:r>
              <a:rPr lang="hu-HU" sz="1200" dirty="0" err="1" smtClean="0">
                <a:latin typeface="Consolas"/>
                <a:cs typeface="Consolas"/>
              </a:rPr>
              <a:t>env.</a:t>
            </a:r>
            <a:r>
              <a:rPr lang="hu-HU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addSource</a:t>
            </a:r>
            <a:r>
              <a:rPr lang="hu-HU" sz="1200" dirty="0" smtClean="0">
                <a:latin typeface="Consolas"/>
                <a:cs typeface="Consolas"/>
              </a:rPr>
              <a:t>(</a:t>
            </a:r>
            <a:r>
              <a:rPr lang="hu-HU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generateTweets</a:t>
            </a:r>
            <a:r>
              <a:rPr lang="hu-HU" sz="1200" dirty="0" smtClean="0">
                <a:latin typeface="Consolas"/>
                <a:cs typeface="Consolas"/>
              </a:rPr>
              <a:t> _) </a:t>
            </a:r>
          </a:p>
          <a:p>
            <a:pPr>
              <a:buNone/>
            </a:pPr>
            <a:endParaRPr lang="hu-HU" sz="12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hu-HU" sz="1200" dirty="0" smtClean="0">
                <a:solidFill>
                  <a:srgbClr val="92D050"/>
                </a:solidFill>
                <a:latin typeface="Consolas"/>
                <a:cs typeface="Consolas"/>
              </a:rPr>
              <a:t>val</a:t>
            </a:r>
            <a:r>
              <a:rPr lang="hu-HU" sz="1200" dirty="0" smtClean="0">
                <a:latin typeface="Consolas"/>
                <a:cs typeface="Consolas"/>
              </a:rPr>
              <a:t> mentionedSymbols = tweetStream.</a:t>
            </a:r>
            <a:r>
              <a:rPr lang="hu-HU" sz="1200" dirty="0" smtClean="0">
                <a:solidFill>
                  <a:srgbClr val="C0504D"/>
                </a:solidFill>
                <a:latin typeface="Consolas"/>
                <a:cs typeface="Consolas"/>
              </a:rPr>
              <a:t>flatMap</a:t>
            </a:r>
            <a:r>
              <a:rPr lang="hu-HU" sz="1200" dirty="0" smtClean="0">
                <a:latin typeface="Consolas"/>
                <a:cs typeface="Consolas"/>
              </a:rPr>
              <a:t>(tweet =&gt; tweet.</a:t>
            </a:r>
            <a:r>
              <a:rPr lang="hu-HU" sz="1200" dirty="0" smtClean="0">
                <a:solidFill>
                  <a:srgbClr val="C0504D"/>
                </a:solidFill>
                <a:latin typeface="Consolas"/>
                <a:cs typeface="Consolas"/>
              </a:rPr>
              <a:t>split</a:t>
            </a:r>
            <a:r>
              <a:rPr lang="hu-HU" sz="1200" dirty="0" smtClean="0">
                <a:latin typeface="Consolas"/>
                <a:cs typeface="Consolas"/>
              </a:rPr>
              <a:t>(" "))</a:t>
            </a:r>
          </a:p>
          <a:p>
            <a:pPr>
              <a:buNone/>
            </a:pPr>
            <a:r>
              <a:rPr lang="hu-HU" sz="1200" dirty="0">
                <a:latin typeface="Consolas"/>
                <a:cs typeface="Consolas"/>
              </a:rPr>
              <a:t>	</a:t>
            </a:r>
            <a:r>
              <a:rPr lang="hu-HU" sz="1200" dirty="0" smtClean="0">
                <a:latin typeface="Consolas"/>
                <a:cs typeface="Consolas"/>
              </a:rPr>
              <a:t>.</a:t>
            </a:r>
            <a:r>
              <a:rPr lang="hu-HU" sz="1200" dirty="0" smtClean="0">
                <a:solidFill>
                  <a:srgbClr val="C0504D"/>
                </a:solidFill>
                <a:latin typeface="Consolas"/>
                <a:cs typeface="Consolas"/>
              </a:rPr>
              <a:t>map</a:t>
            </a:r>
            <a:r>
              <a:rPr lang="hu-HU" sz="1200" dirty="0" smtClean="0">
                <a:latin typeface="Consolas"/>
                <a:cs typeface="Consolas"/>
              </a:rPr>
              <a:t>(_.</a:t>
            </a:r>
            <a:r>
              <a:rPr lang="hu-HU" sz="1200" dirty="0" smtClean="0">
                <a:solidFill>
                  <a:srgbClr val="C0504D"/>
                </a:solidFill>
                <a:latin typeface="Consolas"/>
                <a:cs typeface="Consolas"/>
              </a:rPr>
              <a:t>toUpperCase</a:t>
            </a:r>
            <a:r>
              <a:rPr lang="hu-HU" sz="1200" dirty="0" smtClean="0">
                <a:latin typeface="Consolas"/>
                <a:cs typeface="Consolas"/>
              </a:rPr>
              <a:t>())</a:t>
            </a:r>
          </a:p>
          <a:p>
            <a:pPr>
              <a:buNone/>
            </a:pPr>
            <a:r>
              <a:rPr lang="hu-HU" sz="1200" dirty="0" smtClean="0">
                <a:latin typeface="Consolas"/>
                <a:cs typeface="Consolas"/>
              </a:rPr>
              <a:t>	.</a:t>
            </a:r>
            <a:r>
              <a:rPr lang="hu-HU" sz="1200" dirty="0" smtClean="0">
                <a:solidFill>
                  <a:srgbClr val="C0504D"/>
                </a:solidFill>
                <a:latin typeface="Consolas"/>
                <a:cs typeface="Consolas"/>
              </a:rPr>
              <a:t>filter</a:t>
            </a:r>
            <a:r>
              <a:rPr lang="hu-HU" sz="1200" dirty="0" smtClean="0">
                <a:latin typeface="Consolas"/>
                <a:cs typeface="Consolas"/>
              </a:rPr>
              <a:t>(</a:t>
            </a:r>
            <a:r>
              <a:rPr lang="hu-HU" sz="1200" dirty="0" err="1" smtClean="0">
                <a:latin typeface="Consolas"/>
                <a:cs typeface="Consolas"/>
              </a:rPr>
              <a:t>symbols.</a:t>
            </a:r>
            <a:r>
              <a:rPr lang="hu-HU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contains</a:t>
            </a:r>
            <a:r>
              <a:rPr lang="hu-HU" sz="1200" dirty="0" smtClean="0">
                <a:latin typeface="Consolas"/>
                <a:cs typeface="Consolas"/>
              </a:rPr>
              <a:t>(_)) </a:t>
            </a:r>
          </a:p>
          <a:p>
            <a:pPr>
              <a:buNone/>
            </a:pPr>
            <a:endParaRPr lang="hu-HU" sz="12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hu-HU" sz="1200" dirty="0" smtClean="0">
                <a:solidFill>
                  <a:srgbClr val="92D050"/>
                </a:solidFill>
                <a:latin typeface="Consolas"/>
                <a:cs typeface="Consolas"/>
              </a:rPr>
              <a:t>val</a:t>
            </a:r>
            <a:r>
              <a:rPr lang="hu-HU" sz="1200" dirty="0" smtClean="0">
                <a:latin typeface="Consolas"/>
                <a:cs typeface="Consolas"/>
              </a:rPr>
              <a:t> tweetsPerStock = mentionedSymbols.</a:t>
            </a:r>
            <a:r>
              <a:rPr lang="hu-HU" sz="1200" dirty="0" smtClean="0">
                <a:solidFill>
                  <a:srgbClr val="C0504D"/>
                </a:solidFill>
                <a:latin typeface="Consolas"/>
                <a:cs typeface="Consolas"/>
              </a:rPr>
              <a:t>map</a:t>
            </a:r>
            <a:r>
              <a:rPr lang="hu-HU" sz="1200" dirty="0" smtClean="0">
                <a:latin typeface="Consolas"/>
                <a:cs typeface="Consolas"/>
              </a:rPr>
              <a:t>(</a:t>
            </a:r>
            <a:r>
              <a:rPr lang="hu-HU" sz="1200" dirty="0" smtClean="0">
                <a:solidFill>
                  <a:srgbClr val="C0504D"/>
                </a:solidFill>
                <a:latin typeface="Consolas"/>
                <a:cs typeface="Consolas"/>
              </a:rPr>
              <a:t>Count</a:t>
            </a:r>
            <a:r>
              <a:rPr lang="hu-HU" sz="1200" dirty="0" smtClean="0">
                <a:latin typeface="Consolas"/>
                <a:cs typeface="Consolas"/>
              </a:rPr>
              <a:t>(_, 1)).</a:t>
            </a:r>
            <a:r>
              <a:rPr lang="hu-HU" sz="1200" dirty="0" smtClean="0">
                <a:solidFill>
                  <a:srgbClr val="C0504D"/>
                </a:solidFill>
                <a:latin typeface="Consolas"/>
                <a:cs typeface="Consolas"/>
              </a:rPr>
              <a:t>groupBy</a:t>
            </a:r>
            <a:r>
              <a:rPr lang="hu-HU" sz="1200" dirty="0" smtClean="0">
                <a:latin typeface="Consolas"/>
                <a:cs typeface="Consolas"/>
              </a:rPr>
              <a:t>("symbol")</a:t>
            </a:r>
          </a:p>
          <a:p>
            <a:pPr>
              <a:buNone/>
            </a:pPr>
            <a:r>
              <a:rPr lang="hu-HU" sz="1200" dirty="0" smtClean="0">
                <a:latin typeface="Consolas"/>
                <a:cs typeface="Consolas"/>
              </a:rPr>
              <a:t>	.</a:t>
            </a:r>
            <a:r>
              <a:rPr lang="hu-HU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window</a:t>
            </a:r>
            <a:r>
              <a:rPr lang="hu-HU" sz="1200" dirty="0" smtClean="0">
                <a:latin typeface="Consolas"/>
                <a:cs typeface="Consolas"/>
              </a:rPr>
              <a:t>(</a:t>
            </a:r>
            <a:r>
              <a:rPr lang="hu-HU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Time.of</a:t>
            </a:r>
            <a:r>
              <a:rPr lang="hu-HU" sz="1200" dirty="0" smtClean="0">
                <a:latin typeface="Consolas"/>
                <a:cs typeface="Consolas"/>
              </a:rPr>
              <a:t>(30, SECONDS))</a:t>
            </a:r>
          </a:p>
          <a:p>
            <a:pPr>
              <a:buNone/>
            </a:pPr>
            <a:r>
              <a:rPr lang="hu-HU" sz="1200" dirty="0" smtClean="0">
                <a:latin typeface="Consolas"/>
                <a:cs typeface="Consolas"/>
              </a:rPr>
              <a:t>	.</a:t>
            </a:r>
            <a:r>
              <a:rPr lang="hu-HU" sz="1200" dirty="0" smtClean="0">
                <a:solidFill>
                  <a:srgbClr val="C0504D"/>
                </a:solidFill>
                <a:latin typeface="Consolas"/>
                <a:cs typeface="Consolas"/>
              </a:rPr>
              <a:t>sum</a:t>
            </a:r>
            <a:r>
              <a:rPr lang="hu-HU" sz="1200" dirty="0" smtClean="0">
                <a:latin typeface="Consolas"/>
                <a:cs typeface="Consolas"/>
              </a:rPr>
              <a:t>("</a:t>
            </a:r>
            <a:r>
              <a:rPr lang="hu-HU" sz="1200" dirty="0" err="1" smtClean="0">
                <a:latin typeface="Consolas"/>
                <a:cs typeface="Consolas"/>
              </a:rPr>
              <a:t>count</a:t>
            </a:r>
            <a:r>
              <a:rPr lang="hu-HU" sz="1200" dirty="0" smtClean="0">
                <a:latin typeface="Consolas"/>
                <a:cs typeface="Consolas"/>
              </a:rPr>
              <a:t>")</a:t>
            </a:r>
          </a:p>
        </p:txBody>
      </p:sp>
      <p:pic>
        <p:nvPicPr>
          <p:cNvPr id="7" name="Tartalom helye 6" descr="blog_multi_input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52938" y="1401099"/>
            <a:ext cx="6286312" cy="103778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Snip Diagonal Corner Rectangle 3"/>
          <p:cNvSpPr/>
          <p:nvPr/>
        </p:nvSpPr>
        <p:spPr>
          <a:xfrm>
            <a:off x="313607" y="947522"/>
            <a:ext cx="1875203" cy="453599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"</a:t>
            </a:r>
            <a:r>
              <a:rPr lang="hu-HU" sz="1000" dirty="0" err="1" smtClean="0">
                <a:solidFill>
                  <a:schemeClr val="tx1"/>
                </a:solidFill>
                <a:latin typeface="Consolas"/>
                <a:cs typeface="Consolas"/>
              </a:rPr>
              <a:t>hdp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 is </a:t>
            </a:r>
            <a:r>
              <a:rPr lang="hu-HU" sz="1000" dirty="0" err="1" smtClean="0">
                <a:solidFill>
                  <a:schemeClr val="tx1"/>
                </a:solidFill>
                <a:latin typeface="Consolas"/>
                <a:cs typeface="Consolas"/>
              </a:rPr>
              <a:t>on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hu-HU" sz="1000" dirty="0" err="1" smtClean="0">
                <a:solidFill>
                  <a:schemeClr val="tx1"/>
                </a:solidFill>
                <a:latin typeface="Consolas"/>
                <a:cs typeface="Consolas"/>
              </a:rPr>
              <a:t>the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hu-HU" sz="1000" dirty="0" err="1" smtClean="0">
                <a:solidFill>
                  <a:schemeClr val="tx1"/>
                </a:solidFill>
                <a:latin typeface="Consolas"/>
                <a:cs typeface="Consolas"/>
              </a:rPr>
              <a:t>rise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!"</a:t>
            </a:r>
          </a:p>
          <a:p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"I </a:t>
            </a:r>
            <a:r>
              <a:rPr lang="hu-HU" sz="1000" dirty="0" err="1" smtClean="0">
                <a:solidFill>
                  <a:schemeClr val="tx1"/>
                </a:solidFill>
                <a:latin typeface="Consolas"/>
                <a:cs typeface="Consolas"/>
              </a:rPr>
              <a:t>wish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hu-HU" sz="1000" dirty="0" err="1" smtClean="0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hu-HU" sz="1000" dirty="0" err="1" smtClean="0">
                <a:solidFill>
                  <a:schemeClr val="tx1"/>
                </a:solidFill>
                <a:latin typeface="Consolas"/>
                <a:cs typeface="Consolas"/>
              </a:rPr>
              <a:t>bought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 more YHOO and HDP </a:t>
            </a:r>
            <a:r>
              <a:rPr lang="hu-HU" sz="1000" dirty="0" err="1" smtClean="0">
                <a:solidFill>
                  <a:schemeClr val="tx1"/>
                </a:solidFill>
                <a:latin typeface="Consolas"/>
                <a:cs typeface="Consolas"/>
              </a:rPr>
              <a:t>stocks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"</a:t>
            </a:r>
          </a:p>
        </p:txBody>
      </p:sp>
      <p:sp>
        <p:nvSpPr>
          <p:cNvPr id="8" name="Snip Diagonal Corner Rectangle 3"/>
          <p:cNvSpPr/>
          <p:nvPr/>
        </p:nvSpPr>
        <p:spPr>
          <a:xfrm>
            <a:off x="7438252" y="2207872"/>
            <a:ext cx="1468540" cy="372600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Count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(HDP, 2)</a:t>
            </a:r>
          </a:p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Count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(YHOO, 1)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1476000" y="2265577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(1)</a:t>
            </a:r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2844481" y="1227640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(2)</a:t>
            </a:r>
            <a:endParaRPr lang="en-US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6075468" y="1094966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(4)</a:t>
            </a:r>
            <a:endParaRPr lang="en-US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3885654" y="1243245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(3)</a:t>
            </a:r>
            <a:endParaRPr lang="en-US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565200" y="2802600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(1)</a:t>
            </a:r>
            <a:endParaRPr lang="en-US" dirty="0"/>
          </a:p>
        </p:txBody>
      </p:sp>
      <p:sp>
        <p:nvSpPr>
          <p:cNvPr id="14" name="Szövegdoboz 13"/>
          <p:cNvSpPr txBox="1"/>
          <p:nvPr/>
        </p:nvSpPr>
        <p:spPr>
          <a:xfrm>
            <a:off x="151200" y="3314627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(2)</a:t>
            </a:r>
            <a:endParaRPr lang="en-US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632322" y="4323407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(4)</a:t>
            </a:r>
            <a:endParaRPr lang="en-US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640938" y="3666404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(3)</a:t>
            </a:r>
            <a:endParaRPr lang="en-US" dirty="0"/>
          </a:p>
        </p:txBody>
      </p:sp>
      <p:sp>
        <p:nvSpPr>
          <p:cNvPr id="17" name="Bal oldali kapcsos zárójel 16"/>
          <p:cNvSpPr/>
          <p:nvPr/>
        </p:nvSpPr>
        <p:spPr>
          <a:xfrm>
            <a:off x="565205" y="3367509"/>
            <a:ext cx="416535" cy="32514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8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4000" dirty="0" smtClean="0"/>
              <a:t>Streaming joins</a:t>
            </a:r>
            <a:endParaRPr lang="en-US" sz="4000" dirty="0" smtClean="0"/>
          </a:p>
        </p:txBody>
      </p:sp>
      <p:sp>
        <p:nvSpPr>
          <p:cNvPr id="5" name="Content Placeholder 5"/>
          <p:cNvSpPr>
            <a:spLocks noGrp="1"/>
          </p:cNvSpPr>
          <p:nvPr>
            <p:ph sz="half" idx="1"/>
          </p:nvPr>
        </p:nvSpPr>
        <p:spPr>
          <a:xfrm>
            <a:off x="954000" y="2870407"/>
            <a:ext cx="7236000" cy="19376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u-HU" sz="1200" dirty="0" smtClean="0">
                <a:solidFill>
                  <a:srgbClr val="92D050"/>
                </a:solidFill>
                <a:latin typeface="Consolas"/>
                <a:cs typeface="Consolas"/>
              </a:rPr>
              <a:t>val </a:t>
            </a:r>
            <a:r>
              <a:rPr lang="hu-HU" sz="1200" dirty="0" smtClean="0">
                <a:latin typeface="Consolas"/>
                <a:cs typeface="Consolas"/>
              </a:rPr>
              <a:t>tweetsAndWarning = warningsPerStock.</a:t>
            </a:r>
            <a:r>
              <a:rPr lang="hu-HU" sz="1200" dirty="0" smtClean="0">
                <a:solidFill>
                  <a:srgbClr val="C0504D"/>
                </a:solidFill>
                <a:latin typeface="Consolas"/>
                <a:cs typeface="Consolas"/>
              </a:rPr>
              <a:t>join</a:t>
            </a:r>
            <a:r>
              <a:rPr lang="hu-HU" sz="1200" dirty="0" smtClean="0">
                <a:latin typeface="Consolas"/>
                <a:cs typeface="Consolas"/>
              </a:rPr>
              <a:t>(tweetsPerStock)</a:t>
            </a:r>
          </a:p>
          <a:p>
            <a:pPr>
              <a:buNone/>
            </a:pPr>
            <a:r>
              <a:rPr lang="hu-HU" sz="1200" dirty="0">
                <a:latin typeface="Consolas"/>
                <a:cs typeface="Consolas"/>
              </a:rPr>
              <a:t>	</a:t>
            </a:r>
            <a:r>
              <a:rPr lang="hu-HU" sz="1200" dirty="0" smtClean="0">
                <a:latin typeface="Consolas"/>
                <a:cs typeface="Consolas"/>
              </a:rPr>
              <a:t>.</a:t>
            </a:r>
            <a:r>
              <a:rPr lang="hu-HU" sz="1200" dirty="0" smtClean="0">
                <a:solidFill>
                  <a:srgbClr val="C0504D"/>
                </a:solidFill>
                <a:latin typeface="Consolas"/>
                <a:cs typeface="Consolas"/>
              </a:rPr>
              <a:t>onWindow</a:t>
            </a:r>
            <a:r>
              <a:rPr lang="hu-HU" sz="1200" dirty="0" smtClean="0">
                <a:latin typeface="Consolas"/>
                <a:cs typeface="Consolas"/>
              </a:rPr>
              <a:t>(30, SECONDS)</a:t>
            </a:r>
          </a:p>
          <a:p>
            <a:pPr>
              <a:buNone/>
            </a:pPr>
            <a:r>
              <a:rPr lang="hu-HU" sz="1200" dirty="0" smtClean="0">
                <a:latin typeface="Consolas"/>
                <a:cs typeface="Consolas"/>
              </a:rPr>
              <a:t>	.</a:t>
            </a:r>
            <a:r>
              <a:rPr lang="hu-HU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where</a:t>
            </a:r>
            <a:r>
              <a:rPr lang="hu-HU" sz="1200" dirty="0" smtClean="0">
                <a:latin typeface="Consolas"/>
                <a:cs typeface="Consolas"/>
              </a:rPr>
              <a:t>("</a:t>
            </a:r>
            <a:r>
              <a:rPr lang="hu-HU" sz="1200" dirty="0" err="1" smtClean="0">
                <a:latin typeface="Consolas"/>
                <a:cs typeface="Consolas"/>
              </a:rPr>
              <a:t>symbol</a:t>
            </a:r>
            <a:r>
              <a:rPr lang="hu-HU" sz="1200" dirty="0" smtClean="0">
                <a:latin typeface="Consolas"/>
                <a:cs typeface="Consolas"/>
              </a:rPr>
              <a:t>")</a:t>
            </a:r>
          </a:p>
          <a:p>
            <a:pPr>
              <a:buNone/>
            </a:pPr>
            <a:r>
              <a:rPr lang="hu-HU" sz="1200" dirty="0" smtClean="0">
                <a:latin typeface="Consolas"/>
                <a:cs typeface="Consolas"/>
              </a:rPr>
              <a:t>	.</a:t>
            </a:r>
            <a:r>
              <a:rPr lang="hu-HU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equalTo</a:t>
            </a:r>
            <a:r>
              <a:rPr lang="hu-HU" sz="1200" dirty="0" smtClean="0">
                <a:latin typeface="Consolas"/>
                <a:cs typeface="Consolas"/>
              </a:rPr>
              <a:t>("</a:t>
            </a:r>
            <a:r>
              <a:rPr lang="hu-HU" sz="1200" dirty="0" err="1" smtClean="0">
                <a:latin typeface="Consolas"/>
                <a:cs typeface="Consolas"/>
              </a:rPr>
              <a:t>symbol</a:t>
            </a:r>
            <a:r>
              <a:rPr lang="hu-HU" sz="1200" dirty="0" smtClean="0">
                <a:latin typeface="Consolas"/>
                <a:cs typeface="Consolas"/>
              </a:rPr>
              <a:t>"){ (c1, c2) =&gt; (c1.count, c2.count) } </a:t>
            </a:r>
          </a:p>
          <a:p>
            <a:pPr>
              <a:buNone/>
            </a:pPr>
            <a:endParaRPr lang="hu-HU" sz="12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hu-HU" sz="1200" dirty="0" err="1" smtClean="0">
                <a:solidFill>
                  <a:schemeClr val="accent3"/>
                </a:solidFill>
                <a:latin typeface="Consolas"/>
                <a:cs typeface="Consolas"/>
              </a:rPr>
              <a:t>val</a:t>
            </a:r>
            <a:r>
              <a:rPr lang="hu-HU" sz="1200" dirty="0" smtClean="0">
                <a:latin typeface="Consolas"/>
                <a:cs typeface="Consolas"/>
              </a:rPr>
              <a:t> </a:t>
            </a:r>
            <a:r>
              <a:rPr lang="hu-HU" sz="1200" dirty="0" err="1" smtClean="0">
                <a:latin typeface="Consolas"/>
                <a:cs typeface="Consolas"/>
              </a:rPr>
              <a:t>rollingCorrelation</a:t>
            </a:r>
            <a:r>
              <a:rPr lang="hu-HU" sz="1200" dirty="0" smtClean="0">
                <a:latin typeface="Consolas"/>
                <a:cs typeface="Consolas"/>
              </a:rPr>
              <a:t> = </a:t>
            </a:r>
            <a:r>
              <a:rPr lang="hu-HU" sz="1200" dirty="0" err="1" smtClean="0">
                <a:latin typeface="Consolas"/>
                <a:cs typeface="Consolas"/>
              </a:rPr>
              <a:t>tweetsAndWarning</a:t>
            </a:r>
            <a:endParaRPr lang="hu-HU" sz="12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hu-HU" sz="1200" dirty="0" smtClean="0">
                <a:latin typeface="Consolas"/>
                <a:cs typeface="Consolas"/>
              </a:rPr>
              <a:t>	.</a:t>
            </a:r>
            <a:r>
              <a:rPr lang="hu-HU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window</a:t>
            </a:r>
            <a:r>
              <a:rPr lang="hu-HU" sz="1200" dirty="0" smtClean="0">
                <a:latin typeface="Consolas"/>
                <a:cs typeface="Consolas"/>
              </a:rPr>
              <a:t>(</a:t>
            </a:r>
            <a:r>
              <a:rPr lang="hu-HU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Time.of</a:t>
            </a:r>
            <a:r>
              <a:rPr lang="hu-HU" sz="1200" dirty="0" smtClean="0">
                <a:latin typeface="Consolas"/>
                <a:cs typeface="Consolas"/>
              </a:rPr>
              <a:t>(30, SECONDS))</a:t>
            </a:r>
          </a:p>
          <a:p>
            <a:pPr>
              <a:buNone/>
            </a:pPr>
            <a:r>
              <a:rPr lang="hu-HU" sz="1200" dirty="0" smtClean="0">
                <a:latin typeface="Consolas"/>
                <a:cs typeface="Consolas"/>
              </a:rPr>
              <a:t>	.</a:t>
            </a:r>
            <a:r>
              <a:rPr lang="hu-HU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mapWindow</a:t>
            </a:r>
            <a:r>
              <a:rPr lang="hu-HU" sz="1200" dirty="0" smtClean="0">
                <a:latin typeface="Consolas"/>
                <a:cs typeface="Consolas"/>
              </a:rPr>
              <a:t>(</a:t>
            </a:r>
            <a:r>
              <a:rPr lang="hu-HU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computeCorrelation</a:t>
            </a:r>
            <a:r>
              <a:rPr lang="hu-HU" sz="1200" dirty="0" smtClean="0">
                <a:latin typeface="Consolas"/>
                <a:cs typeface="Consolas"/>
              </a:rPr>
              <a:t> _)</a:t>
            </a:r>
          </a:p>
        </p:txBody>
      </p:sp>
      <p:pic>
        <p:nvPicPr>
          <p:cNvPr id="7" name="Tartalom helye 6" descr="blog_multi_input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96746" y="923975"/>
            <a:ext cx="3601687" cy="190562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Snip Diagonal Corner Rectangle 3"/>
          <p:cNvSpPr/>
          <p:nvPr/>
        </p:nvSpPr>
        <p:spPr>
          <a:xfrm>
            <a:off x="1128206" y="2311200"/>
            <a:ext cx="1468540" cy="372600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Count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(HDP, 2)</a:t>
            </a:r>
          </a:p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Count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(YHOO, 1)</a:t>
            </a:r>
          </a:p>
        </p:txBody>
      </p:sp>
      <p:sp>
        <p:nvSpPr>
          <p:cNvPr id="8" name="Snip Diagonal Corner Rectangle 3"/>
          <p:cNvSpPr/>
          <p:nvPr/>
        </p:nvSpPr>
        <p:spPr>
          <a:xfrm>
            <a:off x="1128206" y="1031400"/>
            <a:ext cx="1468540" cy="372600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000" dirty="0" smtClean="0">
                <a:solidFill>
                  <a:srgbClr val="C0504D"/>
                </a:solidFill>
                <a:latin typeface="Consolas"/>
                <a:cs typeface="Consolas"/>
              </a:rPr>
              <a:t>Count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(HDP, 1)</a:t>
            </a:r>
          </a:p>
        </p:txBody>
      </p:sp>
      <p:sp>
        <p:nvSpPr>
          <p:cNvPr id="9" name="Snip Diagonal Corner Rectangle 3"/>
          <p:cNvSpPr/>
          <p:nvPr/>
        </p:nvSpPr>
        <p:spPr>
          <a:xfrm>
            <a:off x="4451581" y="2309264"/>
            <a:ext cx="654000" cy="248400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(1,2)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4128103" y="1089594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(1)</a:t>
            </a:r>
            <a:endParaRPr lang="en-US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5486394" y="1142316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(2)</a:t>
            </a:r>
            <a:endParaRPr lang="en-US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117149" y="3145022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(1)</a:t>
            </a:r>
            <a:endParaRPr lang="en-US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117149" y="4135202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(2)</a:t>
            </a:r>
            <a:endParaRPr lang="en-US" dirty="0"/>
          </a:p>
        </p:txBody>
      </p:sp>
      <p:sp>
        <p:nvSpPr>
          <p:cNvPr id="14" name="Bal oldali kapcsos zárójel 13"/>
          <p:cNvSpPr/>
          <p:nvPr/>
        </p:nvSpPr>
        <p:spPr>
          <a:xfrm>
            <a:off x="537466" y="3018312"/>
            <a:ext cx="416535" cy="6966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al oldali kapcsos zárójel 14"/>
          <p:cNvSpPr/>
          <p:nvPr/>
        </p:nvSpPr>
        <p:spPr>
          <a:xfrm>
            <a:off x="537466" y="4095366"/>
            <a:ext cx="416535" cy="5067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nip Diagonal Corner Rectangle 3"/>
          <p:cNvSpPr/>
          <p:nvPr/>
        </p:nvSpPr>
        <p:spPr>
          <a:xfrm>
            <a:off x="6297808" y="1752067"/>
            <a:ext cx="654000" cy="258300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407216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00352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>
                <a:latin typeface="Avenir Next Regular"/>
                <a:cs typeface="Avenir Next Regular"/>
              </a:rPr>
              <a:t>flink.apache.org</a:t>
            </a:r>
            <a:r>
              <a:rPr lang="en-US" sz="3600" dirty="0" smtClean="0">
                <a:latin typeface="Avenir Next Regular"/>
                <a:cs typeface="Avenir Next Regular"/>
              </a:rPr>
              <a:t/>
            </a:r>
            <a:br>
              <a:rPr lang="en-US" sz="3600" dirty="0" smtClean="0">
                <a:latin typeface="Avenir Next Regular"/>
                <a:cs typeface="Avenir Next Regular"/>
              </a:rPr>
            </a:br>
            <a:r>
              <a:rPr lang="en-US" sz="3600" dirty="0" smtClean="0">
                <a:latin typeface="Avenir Next Regular"/>
                <a:cs typeface="Avenir Next Regular"/>
              </a:rPr>
              <a:t>@</a:t>
            </a:r>
            <a:r>
              <a:rPr lang="en-US" sz="3600" dirty="0" err="1" smtClean="0">
                <a:latin typeface="Avenir Next Regular"/>
                <a:cs typeface="Avenir Next Regular"/>
              </a:rPr>
              <a:t>ApacheFlink</a:t>
            </a:r>
            <a:endParaRPr lang="en-US" sz="3600" dirty="0">
              <a:latin typeface="Avenir Next Regular"/>
              <a:cs typeface="Avenir Next Regular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4089" y="872097"/>
            <a:ext cx="2195823" cy="192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2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3798" y="2938220"/>
            <a:ext cx="645345" cy="48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6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0404" y="3558744"/>
            <a:ext cx="645345" cy="48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6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1549" y="4153223"/>
            <a:ext cx="645345" cy="48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6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3798" y="2425791"/>
            <a:ext cx="645345" cy="48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/>
          <p:cNvSpPr/>
          <p:nvPr/>
        </p:nvSpPr>
        <p:spPr>
          <a:xfrm>
            <a:off x="3484241" y="3784194"/>
            <a:ext cx="397933" cy="298450"/>
          </a:xfrm>
          <a:prstGeom prst="ellipse">
            <a:avLst/>
          </a:prstGeom>
          <a:solidFill>
            <a:srgbClr val="34AD9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610294" y="3136494"/>
            <a:ext cx="397933" cy="2984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610294" y="3784194"/>
            <a:ext cx="397933" cy="298450"/>
          </a:xfrm>
          <a:prstGeom prst="ellipse">
            <a:avLst/>
          </a:prstGeom>
          <a:solidFill>
            <a:srgbClr val="34AD9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2" idx="6"/>
            <a:endCxn id="4" idx="2"/>
          </p:cNvCxnSpPr>
          <p:nvPr/>
        </p:nvCxnSpPr>
        <p:spPr>
          <a:xfrm>
            <a:off x="3882196" y="3933417"/>
            <a:ext cx="72814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1" idx="5"/>
            <a:endCxn id="19" idx="1"/>
          </p:cNvCxnSpPr>
          <p:nvPr/>
        </p:nvCxnSpPr>
        <p:spPr>
          <a:xfrm>
            <a:off x="4949947" y="2922519"/>
            <a:ext cx="869096" cy="3387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484241" y="3136494"/>
            <a:ext cx="397933" cy="2984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6"/>
            <a:endCxn id="3" idx="2"/>
          </p:cNvCxnSpPr>
          <p:nvPr/>
        </p:nvCxnSpPr>
        <p:spPr>
          <a:xfrm flipV="1">
            <a:off x="3882196" y="3285718"/>
            <a:ext cx="728141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77267" y="1721826"/>
            <a:ext cx="3729565" cy="3023345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91982" y="1721803"/>
            <a:ext cx="67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Flink</a:t>
            </a:r>
            <a:endParaRPr lang="en-US" i="1" dirty="0"/>
          </a:p>
        </p:txBody>
      </p:sp>
      <p:sp>
        <p:nvSpPr>
          <p:cNvPr id="11" name="Oval 10"/>
          <p:cNvSpPr/>
          <p:nvPr/>
        </p:nvSpPr>
        <p:spPr>
          <a:xfrm>
            <a:off x="4610294" y="2667771"/>
            <a:ext cx="397933" cy="2984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84241" y="2667773"/>
            <a:ext cx="397933" cy="2984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2" idx="6"/>
            <a:endCxn id="11" idx="2"/>
          </p:cNvCxnSpPr>
          <p:nvPr/>
        </p:nvCxnSpPr>
        <p:spPr>
          <a:xfrm flipV="1">
            <a:off x="3882196" y="2816997"/>
            <a:ext cx="728141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5"/>
            <a:endCxn id="3" idx="1"/>
          </p:cNvCxnSpPr>
          <p:nvPr/>
        </p:nvCxnSpPr>
        <p:spPr>
          <a:xfrm>
            <a:off x="3823920" y="2922517"/>
            <a:ext cx="844693" cy="2576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7"/>
            <a:endCxn id="11" idx="3"/>
          </p:cNvCxnSpPr>
          <p:nvPr/>
        </p:nvCxnSpPr>
        <p:spPr>
          <a:xfrm flipV="1">
            <a:off x="3823920" y="2922513"/>
            <a:ext cx="844693" cy="257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484241" y="4250613"/>
            <a:ext cx="397933" cy="298450"/>
          </a:xfrm>
          <a:prstGeom prst="ellipse">
            <a:avLst/>
          </a:prstGeom>
          <a:solidFill>
            <a:srgbClr val="34AD9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610294" y="4250613"/>
            <a:ext cx="397933" cy="298450"/>
          </a:xfrm>
          <a:prstGeom prst="ellipse">
            <a:avLst/>
          </a:prstGeom>
          <a:solidFill>
            <a:srgbClr val="34AD9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6" idx="6"/>
            <a:endCxn id="17" idx="2"/>
          </p:cNvCxnSpPr>
          <p:nvPr/>
        </p:nvCxnSpPr>
        <p:spPr>
          <a:xfrm>
            <a:off x="3882196" y="4399837"/>
            <a:ext cx="72814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760772" y="3217572"/>
            <a:ext cx="397933" cy="2984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760772" y="3697398"/>
            <a:ext cx="397933" cy="2984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3" idx="5"/>
            <a:endCxn id="20" idx="1"/>
          </p:cNvCxnSpPr>
          <p:nvPr/>
        </p:nvCxnSpPr>
        <p:spPr>
          <a:xfrm>
            <a:off x="4949947" y="3391257"/>
            <a:ext cx="869096" cy="3498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7"/>
            <a:endCxn id="19" idx="2"/>
          </p:cNvCxnSpPr>
          <p:nvPr/>
        </p:nvCxnSpPr>
        <p:spPr>
          <a:xfrm flipV="1">
            <a:off x="4949947" y="3366799"/>
            <a:ext cx="810820" cy="4611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6"/>
            <a:endCxn id="20" idx="3"/>
          </p:cNvCxnSpPr>
          <p:nvPr/>
        </p:nvCxnSpPr>
        <p:spPr>
          <a:xfrm flipV="1">
            <a:off x="5008223" y="3952141"/>
            <a:ext cx="810820" cy="4476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6"/>
            <a:endCxn id="20" idx="2"/>
          </p:cNvCxnSpPr>
          <p:nvPr/>
        </p:nvCxnSpPr>
        <p:spPr>
          <a:xfrm flipV="1">
            <a:off x="5008223" y="3846624"/>
            <a:ext cx="752544" cy="86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7"/>
            <a:endCxn id="19" idx="3"/>
          </p:cNvCxnSpPr>
          <p:nvPr/>
        </p:nvCxnSpPr>
        <p:spPr>
          <a:xfrm flipV="1">
            <a:off x="4949947" y="3472337"/>
            <a:ext cx="869096" cy="8220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6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62900" y="1806314"/>
            <a:ext cx="645345" cy="48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6" name="Straight Arrow Connector 35"/>
          <p:cNvCxnSpPr/>
          <p:nvPr/>
        </p:nvCxnSpPr>
        <p:spPr>
          <a:xfrm flipH="1">
            <a:off x="3775725" y="2290299"/>
            <a:ext cx="587163" cy="783894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93266" y="3940671"/>
            <a:ext cx="1714738" cy="3048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Historic data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8720" y="3202417"/>
            <a:ext cx="212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Kafka, </a:t>
            </a:r>
            <a:r>
              <a:rPr lang="en-US" i="1" dirty="0" err="1" smtClean="0"/>
              <a:t>RabbitMQ</a:t>
            </a:r>
            <a:r>
              <a:rPr lang="en-US" i="1" dirty="0" smtClean="0"/>
              <a:t>, ...</a:t>
            </a:r>
            <a:endParaRPr lang="en-US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714436" y="4261337"/>
            <a:ext cx="1593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HDFS, JDBC, ...</a:t>
            </a:r>
            <a:endParaRPr lang="en-US" i="1" dirty="0"/>
          </a:p>
        </p:txBody>
      </p:sp>
      <p:pic>
        <p:nvPicPr>
          <p:cNvPr id="43" name="Picture 2" descr="http://www.sqlstream.com/wp-content/uploads/2014/07/data-pi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6094" y="1229795"/>
            <a:ext cx="2338250" cy="1169125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feld 151"/>
          <p:cNvSpPr txBox="1"/>
          <p:nvPr/>
        </p:nvSpPr>
        <p:spPr>
          <a:xfrm>
            <a:off x="6754908" y="2409947"/>
            <a:ext cx="22762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Next Regular"/>
              </a:rPr>
              <a:t>ETL, Graphs,</a:t>
            </a:r>
            <a:r>
              <a:rPr lang="en-US" dirty="0">
                <a:latin typeface="Avenir Next Regular"/>
              </a:rPr>
              <a:t/>
            </a:r>
            <a:br>
              <a:rPr lang="en-US" dirty="0">
                <a:latin typeface="Avenir Next Regular"/>
              </a:rPr>
            </a:br>
            <a:r>
              <a:rPr lang="en-US" dirty="0">
                <a:latin typeface="Avenir Next Regular"/>
              </a:rPr>
              <a:t>Machine Learning</a:t>
            </a:r>
            <a:br>
              <a:rPr lang="en-US" dirty="0">
                <a:latin typeface="Avenir Next Regular"/>
              </a:rPr>
            </a:br>
            <a:r>
              <a:rPr lang="en-US" dirty="0" smtClean="0">
                <a:latin typeface="Avenir Next Regular"/>
              </a:rPr>
              <a:t>Relational, …</a:t>
            </a:r>
          </a:p>
          <a:p>
            <a:endParaRPr lang="en-US" dirty="0">
              <a:latin typeface="Avenir Next Regular"/>
            </a:endParaRPr>
          </a:p>
          <a:p>
            <a:r>
              <a:rPr lang="en-US" dirty="0" smtClean="0">
                <a:latin typeface="Avenir Next Regular"/>
              </a:rPr>
              <a:t>Low latency</a:t>
            </a:r>
            <a:br>
              <a:rPr lang="en-US" dirty="0" smtClean="0">
                <a:latin typeface="Avenir Next Regular"/>
              </a:rPr>
            </a:br>
            <a:r>
              <a:rPr lang="en-US" dirty="0" smtClean="0">
                <a:latin typeface="Avenir Next Regular"/>
              </a:rPr>
              <a:t>windowing, aggregations, ...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93266" y="2885265"/>
            <a:ext cx="1714738" cy="325966"/>
          </a:xfrm>
          <a:prstGeom prst="rect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logs</a:t>
            </a:r>
            <a:endParaRPr lang="en-US" dirty="0"/>
          </a:p>
        </p:txBody>
      </p:sp>
      <p:sp>
        <p:nvSpPr>
          <p:cNvPr id="57" name="Right Arrow 56"/>
          <p:cNvSpPr/>
          <p:nvPr/>
        </p:nvSpPr>
        <p:spPr>
          <a:xfrm rot="5400000">
            <a:off x="1175230" y="2230306"/>
            <a:ext cx="529207" cy="5512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>
            <a:off x="2407629" y="2851852"/>
            <a:ext cx="705609" cy="3927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>
            <a:off x="2407629" y="3901528"/>
            <a:ext cx="705609" cy="3927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Parallelogram 12"/>
          <p:cNvSpPr/>
          <p:nvPr/>
        </p:nvSpPr>
        <p:spPr>
          <a:xfrm>
            <a:off x="6746402" y="1756302"/>
            <a:ext cx="500144" cy="166715"/>
          </a:xfrm>
          <a:prstGeom prst="parallelogram">
            <a:avLst/>
          </a:prstGeom>
          <a:solidFill>
            <a:sysClr val="window" lastClr="FFFFFF"/>
          </a:solidFill>
          <a:ln w="12700" cap="flat" cmpd="sng" algn="ctr">
            <a:solidFill>
              <a:srgbClr val="008000"/>
            </a:solidFill>
            <a:prstDash val="solid"/>
            <a:miter lim="800000"/>
          </a:ln>
          <a:effectLst/>
        </p:spPr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venir Book"/>
              <a:ea typeface="+mn-ea"/>
              <a:cs typeface="Avenir Book"/>
            </a:endParaRPr>
          </a:p>
        </p:txBody>
      </p:sp>
      <p:sp>
        <p:nvSpPr>
          <p:cNvPr id="88" name="Parallelogram 13"/>
          <p:cNvSpPr/>
          <p:nvPr/>
        </p:nvSpPr>
        <p:spPr>
          <a:xfrm>
            <a:off x="7309584" y="2068593"/>
            <a:ext cx="500144" cy="166715"/>
          </a:xfrm>
          <a:prstGeom prst="parallelogram">
            <a:avLst/>
          </a:prstGeom>
          <a:solidFill>
            <a:sysClr val="window" lastClr="FFFFFF"/>
          </a:solidFill>
          <a:ln w="12700" cap="flat" cmpd="sng" algn="ctr">
            <a:solidFill>
              <a:srgbClr val="008000"/>
            </a:solidFill>
            <a:prstDash val="solid"/>
            <a:miter lim="800000"/>
          </a:ln>
          <a:effectLst/>
        </p:spPr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venir Book"/>
              <a:ea typeface="+mn-ea"/>
              <a:cs typeface="Avenir Book"/>
            </a:endParaRPr>
          </a:p>
        </p:txBody>
      </p:sp>
      <p:sp>
        <p:nvSpPr>
          <p:cNvPr id="89" name="Parallelogram 14"/>
          <p:cNvSpPr/>
          <p:nvPr/>
        </p:nvSpPr>
        <p:spPr>
          <a:xfrm>
            <a:off x="7337371" y="1759833"/>
            <a:ext cx="500144" cy="166715"/>
          </a:xfrm>
          <a:prstGeom prst="parallelogram">
            <a:avLst/>
          </a:prstGeom>
          <a:solidFill>
            <a:sysClr val="window" lastClr="FFFFFF"/>
          </a:solidFill>
          <a:ln w="12700" cap="flat" cmpd="sng" algn="ctr">
            <a:solidFill>
              <a:srgbClr val="008000"/>
            </a:solidFill>
            <a:prstDash val="solid"/>
            <a:miter lim="800000"/>
          </a:ln>
          <a:effectLst/>
        </p:spPr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venir Book"/>
              <a:ea typeface="+mn-ea"/>
              <a:cs typeface="Avenir Book"/>
            </a:endParaRPr>
          </a:p>
        </p:txBody>
      </p:sp>
      <p:sp>
        <p:nvSpPr>
          <p:cNvPr id="90" name="Oval 40"/>
          <p:cNvSpPr/>
          <p:nvPr/>
        </p:nvSpPr>
        <p:spPr>
          <a:xfrm>
            <a:off x="6875694" y="2061218"/>
            <a:ext cx="240127" cy="180096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008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venir Book"/>
              <a:ea typeface="+mn-ea"/>
              <a:cs typeface="Avenir Book"/>
            </a:endParaRPr>
          </a:p>
        </p:txBody>
      </p:sp>
      <p:cxnSp>
        <p:nvCxnSpPr>
          <p:cNvPr id="91" name="Straight Arrow Connector 41"/>
          <p:cNvCxnSpPr>
            <a:stCxn id="87" idx="4"/>
            <a:endCxn id="90" idx="0"/>
          </p:cNvCxnSpPr>
          <p:nvPr/>
        </p:nvCxnSpPr>
        <p:spPr>
          <a:xfrm flipH="1">
            <a:off x="6995738" y="1922995"/>
            <a:ext cx="736" cy="138224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008000"/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92" name="Straight Arrow Connector 44"/>
          <p:cNvCxnSpPr>
            <a:stCxn id="90" idx="6"/>
            <a:endCxn id="88" idx="5"/>
          </p:cNvCxnSpPr>
          <p:nvPr/>
        </p:nvCxnSpPr>
        <p:spPr>
          <a:xfrm>
            <a:off x="7115819" y="2151290"/>
            <a:ext cx="221569" cy="661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008000"/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93" name="Oval 47"/>
          <p:cNvSpPr/>
          <p:nvPr/>
        </p:nvSpPr>
        <p:spPr>
          <a:xfrm>
            <a:off x="7986611" y="2058864"/>
            <a:ext cx="240127" cy="180096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008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venir Book"/>
              <a:ea typeface="+mn-ea"/>
              <a:cs typeface="Avenir Book"/>
            </a:endParaRPr>
          </a:p>
        </p:txBody>
      </p:sp>
      <p:cxnSp>
        <p:nvCxnSpPr>
          <p:cNvPr id="94" name="Straight Arrow Connector 48"/>
          <p:cNvCxnSpPr>
            <a:stCxn id="88" idx="2"/>
            <a:endCxn id="93" idx="2"/>
          </p:cNvCxnSpPr>
          <p:nvPr/>
        </p:nvCxnSpPr>
        <p:spPr>
          <a:xfrm flipV="1">
            <a:off x="7781943" y="2148914"/>
            <a:ext cx="204660" cy="3015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008000"/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101" name="Elbow Connector 100"/>
          <p:cNvCxnSpPr>
            <a:stCxn id="89" idx="2"/>
            <a:endCxn id="93" idx="0"/>
          </p:cNvCxnSpPr>
          <p:nvPr/>
        </p:nvCxnSpPr>
        <p:spPr>
          <a:xfrm>
            <a:off x="7809729" y="1843168"/>
            <a:ext cx="296938" cy="215696"/>
          </a:xfrm>
          <a:prstGeom prst="bentConnector2">
            <a:avLst/>
          </a:prstGeom>
          <a:ln w="9525" cmpd="sng">
            <a:solidFill>
              <a:srgbClr val="008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" name="Picture 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922" y="1736132"/>
            <a:ext cx="665404" cy="499053"/>
          </a:xfrm>
          <a:prstGeom prst="rect">
            <a:avLst/>
          </a:prstGeom>
        </p:spPr>
      </p:pic>
      <p:cxnSp>
        <p:nvCxnSpPr>
          <p:cNvPr id="115" name="Straight Arrow Connector 114"/>
          <p:cNvCxnSpPr/>
          <p:nvPr/>
        </p:nvCxnSpPr>
        <p:spPr>
          <a:xfrm flipH="1">
            <a:off x="3656158" y="2194528"/>
            <a:ext cx="706720" cy="352868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3749138" y="2308839"/>
            <a:ext cx="766142" cy="1388573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3882150" y="2308825"/>
            <a:ext cx="786416" cy="1936646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ight Arrow 124"/>
          <p:cNvSpPr/>
          <p:nvPr/>
        </p:nvSpPr>
        <p:spPr>
          <a:xfrm rot="10800000">
            <a:off x="5113454" y="1858435"/>
            <a:ext cx="1525377" cy="3927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106448" y="1159011"/>
            <a:ext cx="1694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Real-time data 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streams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Flink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407621" y="1019795"/>
            <a:ext cx="4468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venir Next Regular"/>
                <a:cs typeface="Avenir Next Regular"/>
              </a:rPr>
              <a:t>An engine that puts equal emphasis to streaming and batch</a:t>
            </a:r>
            <a:endParaRPr lang="en-US" sz="2000" dirty="0">
              <a:latin typeface="Avenir Next Regular"/>
              <a:cs typeface="Avenir Next Regular"/>
            </a:endParaRPr>
          </a:p>
        </p:txBody>
      </p:sp>
      <p:sp>
        <p:nvSpPr>
          <p:cNvPr id="6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831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Storm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Kép 5" descr="topolog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611" y="2250384"/>
            <a:ext cx="4290778" cy="226717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3153" y="1175166"/>
            <a:ext cx="5954236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</a:pPr>
            <a:r>
              <a:rPr lang="en-US" sz="2000" dirty="0">
                <a:latin typeface="Avenir Next Regular"/>
                <a:cs typeface="Avenir Next Regular"/>
              </a:rPr>
              <a:t>True streaming, low latency - lower throughput</a:t>
            </a:r>
          </a:p>
          <a:p>
            <a:pPr marL="285750" lvl="0" indent="-285750"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</a:pPr>
            <a:r>
              <a:rPr lang="en-US" sz="2000" dirty="0">
                <a:latin typeface="Avenir Next Regular"/>
                <a:cs typeface="Avenir Next Regular"/>
              </a:rPr>
              <a:t>Low level API (Bolts, Spouts</a:t>
            </a:r>
            <a:r>
              <a:rPr lang="en-US" sz="2000" dirty="0" smtClean="0">
                <a:latin typeface="Avenir Next Regular"/>
                <a:cs typeface="Avenir Next Regular"/>
              </a:rPr>
              <a:t>) + Trident</a:t>
            </a:r>
          </a:p>
          <a:p>
            <a:pPr marL="285750" lvl="0" indent="-285750"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</a:pPr>
            <a:r>
              <a:rPr lang="en-US" sz="2000" dirty="0" smtClean="0">
                <a:latin typeface="Avenir Next Regular"/>
                <a:cs typeface="Avenir Next Regular"/>
              </a:rPr>
              <a:t>At-least-once processing guarantees</a:t>
            </a:r>
            <a:endParaRPr lang="en-US" sz="2000" dirty="0">
              <a:latin typeface="Avenir Next Regular"/>
              <a:cs typeface="Avenir Next Regula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3200" y="1881776"/>
            <a:ext cx="2590800" cy="130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</a:pPr>
            <a:r>
              <a:rPr lang="en-US" sz="1600" b="1" dirty="0">
                <a:latin typeface="Avenir Next Demi Bold"/>
                <a:cs typeface="Avenir Next Demi Bold"/>
              </a:rPr>
              <a:t>Issues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</a:pPr>
            <a:r>
              <a:rPr lang="en-US" sz="1600" dirty="0">
                <a:latin typeface="Avenir Next Regular"/>
                <a:cs typeface="Avenir Next Regular"/>
              </a:rPr>
              <a:t>Costly fault tolerance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</a:pPr>
            <a:r>
              <a:rPr lang="en-US" sz="1600" dirty="0">
                <a:latin typeface="Avenir Next Regular"/>
                <a:cs typeface="Avenir Next Regular"/>
              </a:rPr>
              <a:t>Serialization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</a:pPr>
            <a:r>
              <a:rPr lang="en-US" sz="1600" dirty="0" smtClean="0">
                <a:latin typeface="Avenir Next Regular"/>
                <a:cs typeface="Avenir Next Regular"/>
              </a:rPr>
              <a:t>Low level API</a:t>
            </a:r>
            <a:endParaRPr lang="en-US" sz="1600" dirty="0">
              <a:latin typeface="Avenir Next Regular"/>
              <a:cs typeface="Avenir Next Regular"/>
            </a:endParaRP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463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Spark Streaming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Kép 5" descr="spark_stream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256" y="2606707"/>
            <a:ext cx="4204800" cy="21376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3153" y="1081923"/>
            <a:ext cx="6355724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</a:pPr>
            <a:r>
              <a:rPr lang="en-US" sz="2000" dirty="0">
                <a:latin typeface="Avenir Next Regular"/>
                <a:cs typeface="Avenir Next Regular"/>
              </a:rPr>
              <a:t>Stream processing </a:t>
            </a:r>
            <a:r>
              <a:rPr lang="en-US" sz="2000" dirty="0" smtClean="0">
                <a:latin typeface="Avenir Next Regular"/>
                <a:cs typeface="Avenir Next Regular"/>
              </a:rPr>
              <a:t>emulated on a batch system</a:t>
            </a:r>
            <a:endParaRPr lang="en-US" sz="2000" dirty="0">
              <a:latin typeface="Avenir Next Regular"/>
              <a:cs typeface="Avenir Next Regular"/>
            </a:endParaRPr>
          </a:p>
          <a:p>
            <a:pPr marL="285750" lvl="0" indent="-285750"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</a:pPr>
            <a:r>
              <a:rPr lang="en-US" sz="2000" dirty="0">
                <a:latin typeface="Avenir Next Regular"/>
                <a:cs typeface="Avenir Next Regular"/>
              </a:rPr>
              <a:t>H</a:t>
            </a:r>
            <a:r>
              <a:rPr lang="en-US" sz="2000" dirty="0" smtClean="0">
                <a:latin typeface="Avenir Next Regular"/>
                <a:cs typeface="Avenir Next Regular"/>
              </a:rPr>
              <a:t>igh </a:t>
            </a:r>
            <a:r>
              <a:rPr lang="en-US" sz="2000" dirty="0">
                <a:latin typeface="Avenir Next Regular"/>
                <a:cs typeface="Avenir Next Regular"/>
              </a:rPr>
              <a:t>throughput - </a:t>
            </a:r>
            <a:r>
              <a:rPr lang="en-US" sz="2000" dirty="0" smtClean="0">
                <a:latin typeface="Avenir Next Regular"/>
                <a:cs typeface="Avenir Next Regular"/>
              </a:rPr>
              <a:t>higher </a:t>
            </a:r>
            <a:r>
              <a:rPr lang="en-US" sz="2000" dirty="0">
                <a:latin typeface="Avenir Next Regular"/>
                <a:cs typeface="Avenir Next Regular"/>
              </a:rPr>
              <a:t>latency</a:t>
            </a:r>
          </a:p>
          <a:p>
            <a:pPr marL="285750" lvl="0" indent="-285750"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</a:pPr>
            <a:r>
              <a:rPr lang="en-US" sz="2000" dirty="0">
                <a:latin typeface="Avenir Next Regular"/>
                <a:cs typeface="Avenir Next Regular"/>
              </a:rPr>
              <a:t>Functional API (</a:t>
            </a:r>
            <a:r>
              <a:rPr lang="en-US" sz="2000" dirty="0" err="1" smtClean="0">
                <a:latin typeface="Avenir Next Regular"/>
                <a:cs typeface="Avenir Next Regular"/>
              </a:rPr>
              <a:t>DStreams</a:t>
            </a:r>
            <a:r>
              <a:rPr lang="en-US" sz="2000" dirty="0" smtClean="0">
                <a:latin typeface="Avenir Next Regular"/>
                <a:cs typeface="Avenir Next Regular"/>
              </a:rPr>
              <a:t>)</a:t>
            </a:r>
          </a:p>
          <a:p>
            <a:pPr marL="285750" lvl="0" indent="-285750"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</a:pPr>
            <a:r>
              <a:rPr lang="en-US" sz="2000" dirty="0" smtClean="0">
                <a:latin typeface="Avenir Next Regular"/>
                <a:cs typeface="Avenir Next Regular"/>
              </a:rPr>
              <a:t>Exactly-once processing guarantees </a:t>
            </a:r>
            <a:endParaRPr lang="en-US" sz="2000" dirty="0">
              <a:latin typeface="Avenir Next Regular"/>
              <a:cs typeface="Avenir Next Regula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7462" y="2091487"/>
            <a:ext cx="2590800" cy="1233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</a:pPr>
            <a:r>
              <a:rPr lang="en-US" sz="1600" b="1" dirty="0">
                <a:latin typeface="Avenir Next Demi Bold"/>
                <a:cs typeface="Avenir Next Demi Bold"/>
              </a:rPr>
              <a:t>Issues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</a:pPr>
            <a:r>
              <a:rPr lang="en-US" sz="1600" dirty="0" smtClean="0">
                <a:latin typeface="Avenir Next Regular"/>
                <a:cs typeface="Avenir Next Regular"/>
              </a:rPr>
              <a:t>Restricted streaming semantics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</a:pPr>
            <a:r>
              <a:rPr lang="en-US" sz="1600" dirty="0" smtClean="0">
                <a:latin typeface="Avenir Next Regular"/>
                <a:cs typeface="Avenir Next Regular"/>
              </a:rPr>
              <a:t>Windowing</a:t>
            </a:r>
            <a:endParaRPr lang="en-US" sz="1600" dirty="0">
              <a:latin typeface="Avenir Next Regular"/>
              <a:cs typeface="Avenir Next Regular"/>
            </a:endParaRP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</a:pPr>
            <a:r>
              <a:rPr lang="en-US" sz="1600" dirty="0" smtClean="0">
                <a:latin typeface="Avenir Next Regular"/>
                <a:cs typeface="Avenir Next Regular"/>
              </a:rPr>
              <a:t>High latency</a:t>
            </a:r>
            <a:endParaRPr lang="en-US" sz="1600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23388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Samza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Kép 5" descr="samza_stre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681" y="2401141"/>
            <a:ext cx="4825118" cy="22329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3153" y="1175166"/>
            <a:ext cx="5954236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</a:pPr>
            <a:r>
              <a:rPr lang="en-US" sz="2000" dirty="0">
                <a:latin typeface="Avenir Next Regular"/>
                <a:cs typeface="Avenir Next Regular"/>
              </a:rPr>
              <a:t>True streaming built on top of Apache </a:t>
            </a:r>
            <a:r>
              <a:rPr lang="en-US" sz="2000" dirty="0" smtClean="0">
                <a:latin typeface="Avenir Next Regular"/>
                <a:cs typeface="Avenir Next Regular"/>
              </a:rPr>
              <a:t>Kafka</a:t>
            </a:r>
          </a:p>
          <a:p>
            <a:pPr marL="285750" lvl="0" indent="-285750"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</a:pPr>
            <a:r>
              <a:rPr lang="en-US" sz="2000" dirty="0" smtClean="0">
                <a:latin typeface="Avenir Next Regular"/>
                <a:cs typeface="Avenir Next Regular"/>
              </a:rPr>
              <a:t>Slightly </a:t>
            </a:r>
            <a:r>
              <a:rPr lang="en-US" sz="2000" dirty="0">
                <a:latin typeface="Avenir Next Regular"/>
                <a:cs typeface="Avenir Next Regular"/>
              </a:rPr>
              <a:t>different stream notion, low level </a:t>
            </a:r>
            <a:r>
              <a:rPr lang="en-US" sz="2000" dirty="0" smtClean="0">
                <a:latin typeface="Avenir Next Regular"/>
                <a:cs typeface="Avenir Next Regular"/>
              </a:rPr>
              <a:t>API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</a:pPr>
            <a:r>
              <a:rPr lang="en-US" sz="2000" dirty="0">
                <a:latin typeface="Avenir Next Regular"/>
                <a:cs typeface="Avenir Next Regular"/>
              </a:rPr>
              <a:t>At-least-once processing </a:t>
            </a:r>
            <a:r>
              <a:rPr lang="en-US" sz="2000" dirty="0" smtClean="0">
                <a:latin typeface="Avenir Next Regular"/>
                <a:cs typeface="Avenir Next Regular"/>
              </a:rPr>
              <a:t>guarantees with state</a:t>
            </a:r>
            <a:endParaRPr lang="en-US" sz="2000" dirty="0">
              <a:latin typeface="Avenir Next Regular"/>
              <a:cs typeface="Avenir Next Regula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53200" y="2161651"/>
            <a:ext cx="2590800" cy="105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</a:pPr>
            <a:r>
              <a:rPr lang="en-US" sz="1600" b="1" dirty="0">
                <a:latin typeface="Avenir Next Demi Bold"/>
                <a:cs typeface="Avenir Next Demi Bold"/>
              </a:rPr>
              <a:t>Issues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</a:pPr>
            <a:r>
              <a:rPr lang="en-US" sz="1600" dirty="0" smtClean="0">
                <a:latin typeface="Avenir Next Regular"/>
                <a:cs typeface="Avenir Next Regular"/>
              </a:rPr>
              <a:t>High disk IO</a:t>
            </a:r>
            <a:endParaRPr lang="en-US" sz="1600" dirty="0">
              <a:latin typeface="Avenir Next Regular"/>
              <a:cs typeface="Avenir Next Regular"/>
            </a:endParaRP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</a:pPr>
            <a:r>
              <a:rPr lang="en-US" sz="1600" dirty="0" smtClean="0">
                <a:latin typeface="Avenir Next Regular"/>
                <a:cs typeface="Avenir Next Regular"/>
              </a:rPr>
              <a:t>Low level API</a:t>
            </a:r>
            <a:endParaRPr lang="en-US" sz="1600" dirty="0">
              <a:latin typeface="Avenir Next Regular"/>
              <a:cs typeface="Avenir Next Regular"/>
            </a:endParaRP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61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>
            <a:spLocks noGrp="1"/>
          </p:cNvSpPr>
          <p:nvPr>
            <p:ph type="title"/>
          </p:nvPr>
        </p:nvSpPr>
        <p:spPr>
          <a:xfrm>
            <a:off x="457200" y="205987"/>
            <a:ext cx="8229600" cy="85725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4000" dirty="0"/>
              <a:t>Fault tolerance</a:t>
            </a:r>
          </a:p>
        </p:txBody>
      </p:sp>
      <p:sp>
        <p:nvSpPr>
          <p:cNvPr id="584" name="Shape 584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4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2400" dirty="0"/>
              <a:t>Exactly once semantics</a:t>
            </a:r>
            <a:endParaRPr lang="hu-HU" sz="2400" dirty="0"/>
          </a:p>
          <a:p>
            <a:pPr lvl="1">
              <a:defRPr sz="1800"/>
            </a:pPr>
            <a:r>
              <a:rPr lang="hu-HU" sz="1800" dirty="0" smtClean="0"/>
              <a:t>Asynchronous barrier snapshotting</a:t>
            </a:r>
            <a:endParaRPr lang="hu-HU" sz="1800" dirty="0"/>
          </a:p>
          <a:p>
            <a:pPr lvl="1">
              <a:defRPr sz="1800"/>
            </a:pPr>
            <a:r>
              <a:rPr lang="hu-HU" sz="1800" dirty="0" smtClean="0"/>
              <a:t>Checkpoint barriers streamed from the sources</a:t>
            </a:r>
          </a:p>
          <a:p>
            <a:pPr lvl="1">
              <a:defRPr sz="1800"/>
            </a:pPr>
            <a:r>
              <a:rPr lang="hu-HU" sz="1800" dirty="0" smtClean="0"/>
              <a:t>Operator state checkpointing + source backup</a:t>
            </a:r>
          </a:p>
          <a:p>
            <a:pPr lvl="1">
              <a:defRPr sz="1800"/>
            </a:pPr>
            <a:r>
              <a:rPr lang="hu-HU" sz="1800" dirty="0" smtClean="0"/>
              <a:t>Pluggable backend for state management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3003308" y="3647542"/>
            <a:ext cx="454787" cy="46339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003308" y="4495038"/>
            <a:ext cx="454787" cy="46339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571553" y="4031640"/>
            <a:ext cx="454787" cy="46339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31953" y="4031640"/>
            <a:ext cx="454787" cy="46339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5" name="Straight Arrow Connector 4"/>
          <p:cNvCxnSpPr>
            <a:stCxn id="2" idx="6"/>
            <a:endCxn id="7" idx="2"/>
          </p:cNvCxnSpPr>
          <p:nvPr/>
        </p:nvCxnSpPr>
        <p:spPr>
          <a:xfrm>
            <a:off x="3458095" y="3879241"/>
            <a:ext cx="1113458" cy="384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</p:cNvCxnSpPr>
          <p:nvPr/>
        </p:nvCxnSpPr>
        <p:spPr>
          <a:xfrm flipV="1">
            <a:off x="3458095" y="4263339"/>
            <a:ext cx="1113458" cy="463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6"/>
            <a:endCxn id="8" idx="2"/>
          </p:cNvCxnSpPr>
          <p:nvPr/>
        </p:nvCxnSpPr>
        <p:spPr>
          <a:xfrm>
            <a:off x="5026340" y="4263339"/>
            <a:ext cx="12056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255222" y="4207834"/>
            <a:ext cx="634985" cy="46339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JM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3"/>
            <a:endCxn id="2" idx="2"/>
          </p:cNvCxnSpPr>
          <p:nvPr/>
        </p:nvCxnSpPr>
        <p:spPr>
          <a:xfrm flipV="1">
            <a:off x="1890207" y="3879241"/>
            <a:ext cx="1113101" cy="56029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6" idx="2"/>
          </p:cNvCxnSpPr>
          <p:nvPr/>
        </p:nvCxnSpPr>
        <p:spPr>
          <a:xfrm>
            <a:off x="1890207" y="4439533"/>
            <a:ext cx="1113101" cy="28720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472873" y="4164929"/>
            <a:ext cx="150166" cy="3068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505617" y="4439533"/>
            <a:ext cx="64356" cy="3124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460241" y="3727757"/>
            <a:ext cx="64356" cy="3124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419807" y="3977190"/>
            <a:ext cx="150166" cy="3068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Can 33"/>
          <p:cNvSpPr/>
          <p:nvPr/>
        </p:nvSpPr>
        <p:spPr>
          <a:xfrm>
            <a:off x="4290440" y="3072155"/>
            <a:ext cx="735900" cy="44623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4522213" y="4065964"/>
            <a:ext cx="64356" cy="3124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30386" y="4552123"/>
            <a:ext cx="150166" cy="3068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060664" y="4110940"/>
            <a:ext cx="0" cy="302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231953" y="4093628"/>
            <a:ext cx="0" cy="302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2" idx="7"/>
            <a:endCxn id="34" idx="2"/>
          </p:cNvCxnSpPr>
          <p:nvPr/>
        </p:nvCxnSpPr>
        <p:spPr>
          <a:xfrm rot="5400000" flipH="1" flipV="1">
            <a:off x="3630900" y="3055866"/>
            <a:ext cx="420132" cy="898947"/>
          </a:xfrm>
          <a:prstGeom prst="curvedConnector2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6" idx="7"/>
          </p:cNvCxnSpPr>
          <p:nvPr/>
        </p:nvCxnSpPr>
        <p:spPr>
          <a:xfrm rot="5400000" flipH="1" flipV="1">
            <a:off x="3359553" y="3479615"/>
            <a:ext cx="1115227" cy="1051346"/>
          </a:xfrm>
          <a:prstGeom prst="curvedConnector3">
            <a:avLst>
              <a:gd name="adj1" fmla="val 50000"/>
            </a:avLst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7" idx="7"/>
            <a:endCxn id="34" idx="4"/>
          </p:cNvCxnSpPr>
          <p:nvPr/>
        </p:nvCxnSpPr>
        <p:spPr>
          <a:xfrm rot="5400000" flipH="1" flipV="1">
            <a:off x="4590924" y="3664087"/>
            <a:ext cx="804230" cy="66602"/>
          </a:xfrm>
          <a:prstGeom prst="curvedConnector4">
            <a:avLst>
              <a:gd name="adj1" fmla="val 31909"/>
              <a:gd name="adj2" fmla="val 443233"/>
            </a:avLst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8" idx="1"/>
          </p:cNvCxnSpPr>
          <p:nvPr/>
        </p:nvCxnSpPr>
        <p:spPr>
          <a:xfrm rot="16200000" flipV="1">
            <a:off x="5277495" y="3078442"/>
            <a:ext cx="804230" cy="1237891"/>
          </a:xfrm>
          <a:prstGeom prst="curvedConnector2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571511" y="1854036"/>
            <a:ext cx="193069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State manager</a:t>
            </a:r>
          </a:p>
          <a:p>
            <a:endParaRPr lang="en-US" sz="1400" dirty="0"/>
          </a:p>
          <a:p>
            <a:r>
              <a:rPr lang="en-US" sz="1400" dirty="0" smtClean="0"/>
              <a:t>Job manager</a:t>
            </a:r>
          </a:p>
          <a:p>
            <a:endParaRPr lang="en-US" sz="1400" dirty="0" smtClean="0"/>
          </a:p>
          <a:p>
            <a:r>
              <a:rPr lang="en-US" sz="1400" dirty="0" smtClean="0"/>
              <a:t>Operator</a:t>
            </a:r>
          </a:p>
          <a:p>
            <a:endParaRPr lang="en-US" sz="1400" dirty="0" smtClean="0"/>
          </a:p>
          <a:p>
            <a:r>
              <a:rPr lang="en-US" sz="1400" dirty="0" smtClean="0"/>
              <a:t>Snapshot barrier</a:t>
            </a:r>
          </a:p>
          <a:p>
            <a:endParaRPr lang="en-US" sz="1400" dirty="0" smtClean="0"/>
          </a:p>
          <a:p>
            <a:r>
              <a:rPr lang="en-US" sz="1400" dirty="0" smtClean="0"/>
              <a:t>Event channel</a:t>
            </a:r>
          </a:p>
          <a:p>
            <a:endParaRPr lang="en-US" sz="1400" dirty="0" smtClean="0"/>
          </a:p>
          <a:p>
            <a:r>
              <a:rPr lang="en-US" sz="1400" dirty="0" smtClean="0"/>
              <a:t>Data channel</a:t>
            </a:r>
          </a:p>
          <a:p>
            <a:endParaRPr lang="en-US" sz="1400" dirty="0" smtClean="0"/>
          </a:p>
          <a:p>
            <a:r>
              <a:rPr lang="en-US" sz="1400" dirty="0" smtClean="0"/>
              <a:t>Checkpoint</a:t>
            </a:r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7122130" y="2735939"/>
            <a:ext cx="334656" cy="3089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7289637" y="3162592"/>
            <a:ext cx="0" cy="302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122130" y="3727757"/>
            <a:ext cx="406564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7122130" y="4162276"/>
            <a:ext cx="406564" cy="5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/>
          <p:nvPr/>
        </p:nvCxnSpPr>
        <p:spPr>
          <a:xfrm>
            <a:off x="7128656" y="4534803"/>
            <a:ext cx="448262" cy="136429"/>
          </a:xfrm>
          <a:prstGeom prst="curvedConnector3">
            <a:avLst>
              <a:gd name="adj1" fmla="val 50000"/>
            </a:avLst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6967674" y="1737283"/>
            <a:ext cx="1939279" cy="3038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7075736" y="2291957"/>
            <a:ext cx="448260" cy="3269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JM</a:t>
            </a:r>
            <a:endParaRPr lang="en-US" sz="1400" dirty="0"/>
          </a:p>
        </p:txBody>
      </p:sp>
      <p:sp>
        <p:nvSpPr>
          <p:cNvPr id="38" name="Can 37"/>
          <p:cNvSpPr/>
          <p:nvPr/>
        </p:nvSpPr>
        <p:spPr>
          <a:xfrm>
            <a:off x="7082353" y="1845217"/>
            <a:ext cx="460573" cy="3530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62358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551" y="2256917"/>
            <a:ext cx="5534898" cy="2733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Stream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457200" y="1198825"/>
            <a:ext cx="8229600" cy="3568463"/>
          </a:xfrm>
        </p:spPr>
        <p:txBody>
          <a:bodyPr>
            <a:noAutofit/>
          </a:bodyPr>
          <a:lstStyle/>
          <a:p>
            <a:r>
              <a:rPr lang="en-US" sz="1800" b="1" i="1" dirty="0" smtClean="0"/>
              <a:t>Data stream</a:t>
            </a:r>
            <a:r>
              <a:rPr lang="en-US" sz="1400" dirty="0"/>
              <a:t>: </a:t>
            </a:r>
            <a:r>
              <a:rPr lang="en-US" sz="1800" dirty="0"/>
              <a:t>Infinite sequence of </a:t>
            </a:r>
            <a:r>
              <a:rPr lang="en-US" sz="1800" dirty="0" smtClean="0"/>
              <a:t>data arriving </a:t>
            </a:r>
            <a:r>
              <a:rPr lang="en-US" sz="1800" dirty="0"/>
              <a:t>in a continuous fashion</a:t>
            </a:r>
            <a:r>
              <a:rPr lang="en-US" sz="1800" dirty="0" smtClean="0"/>
              <a:t>.</a:t>
            </a:r>
          </a:p>
          <a:p>
            <a:r>
              <a:rPr lang="en-US" sz="1800" b="1" i="1" dirty="0" smtClean="0"/>
              <a:t>Stream processing</a:t>
            </a:r>
            <a:r>
              <a:rPr lang="en-US" sz="1800" dirty="0" smtClean="0"/>
              <a:t>: Analyzing and acting on real-time streaming data, using continuous queries</a:t>
            </a:r>
          </a:p>
        </p:txBody>
      </p:sp>
    </p:spTree>
    <p:extLst>
      <p:ext uri="{BB962C8B-B14F-4D97-AF65-F5344CB8AC3E}">
        <p14:creationId xmlns:p14="http://schemas.microsoft.com/office/powerpoint/2010/main" val="182387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>
            <a:spLocks noGrp="1"/>
          </p:cNvSpPr>
          <p:nvPr>
            <p:ph type="title"/>
          </p:nvPr>
        </p:nvSpPr>
        <p:spPr>
          <a:xfrm>
            <a:off x="457200" y="205995"/>
            <a:ext cx="8229600" cy="85725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lang="en-US" sz="4000" dirty="0" smtClean="0"/>
              <a:t>Performance</a:t>
            </a:r>
            <a:endParaRPr sz="4000" dirty="0"/>
          </a:p>
        </p:txBody>
      </p:sp>
      <p:sp>
        <p:nvSpPr>
          <p:cNvPr id="19" name="Dia számának hely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Shape 584"/>
          <p:cNvSpPr txBox="1">
            <a:spLocks/>
          </p:cNvSpPr>
          <p:nvPr/>
        </p:nvSpPr>
        <p:spPr>
          <a:xfrm>
            <a:off x="457200" y="1200150"/>
            <a:ext cx="82296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/>
            </a:pPr>
            <a:r>
              <a:rPr lang="en-US" sz="2400" dirty="0" smtClean="0"/>
              <a:t>Performance optimizations</a:t>
            </a:r>
          </a:p>
          <a:p>
            <a:pPr lvl="1">
              <a:defRPr sz="1800"/>
            </a:pPr>
            <a:r>
              <a:rPr lang="en-US" sz="1800" dirty="0" smtClean="0"/>
              <a:t>Effective serialization due to strongly typed topologies</a:t>
            </a:r>
          </a:p>
          <a:p>
            <a:pPr lvl="1">
              <a:defRPr sz="1800"/>
            </a:pPr>
            <a:r>
              <a:rPr lang="en-US" sz="1800" dirty="0" smtClean="0"/>
              <a:t>Operator chaining (thread sharing/no serialization)</a:t>
            </a:r>
          </a:p>
          <a:p>
            <a:pPr lvl="1">
              <a:defRPr sz="1800"/>
            </a:pPr>
            <a:r>
              <a:rPr lang="en-US" sz="1800" dirty="0" smtClean="0"/>
              <a:t>Different automatic query optimizations</a:t>
            </a:r>
          </a:p>
          <a:p>
            <a:pPr>
              <a:defRPr sz="1800"/>
            </a:pPr>
            <a:r>
              <a:rPr lang="en-US" sz="2200" dirty="0" smtClean="0"/>
              <a:t>Competitive performance</a:t>
            </a:r>
          </a:p>
          <a:p>
            <a:pPr lvl="1">
              <a:defRPr sz="1800"/>
            </a:pPr>
            <a:r>
              <a:rPr lang="en-US" sz="1800" dirty="0" smtClean="0"/>
              <a:t>~ 1.5m events / sec / core</a:t>
            </a:r>
          </a:p>
          <a:p>
            <a:pPr lvl="1">
              <a:defRPr sz="1800"/>
            </a:pPr>
            <a:r>
              <a:rPr lang="en-US" sz="1800" dirty="0" smtClean="0"/>
              <a:t>As a comparison Storm promises ~ 1m tuples / sec / node</a:t>
            </a:r>
          </a:p>
          <a:p>
            <a:pPr lvl="1">
              <a:defRPr sz="1800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67911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hape 567"/>
          <p:cNvSpPr txBox="1">
            <a:spLocks/>
          </p:cNvSpPr>
          <p:nvPr/>
        </p:nvSpPr>
        <p:spPr>
          <a:xfrm>
            <a:off x="457207" y="976840"/>
            <a:ext cx="857636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042" indent="-336042" defTabSz="448055">
              <a:spcBef>
                <a:spcPts val="600"/>
              </a:spcBef>
              <a:defRPr sz="1800"/>
            </a:pPr>
            <a:r>
              <a:rPr lang="en-US" sz="2000" dirty="0" smtClean="0"/>
              <a:t>Persistent, high-throughput state backend</a:t>
            </a:r>
          </a:p>
          <a:p>
            <a:pPr marL="336042" indent="-336042" defTabSz="448055">
              <a:spcBef>
                <a:spcPts val="600"/>
              </a:spcBef>
              <a:defRPr sz="1800"/>
            </a:pPr>
            <a:r>
              <a:rPr lang="en-US" sz="2000" dirty="0" smtClean="0"/>
              <a:t>Job manager high availability</a:t>
            </a:r>
          </a:p>
          <a:p>
            <a:pPr marL="336042" indent="-336042" defTabSz="448055">
              <a:spcBef>
                <a:spcPts val="600"/>
              </a:spcBef>
              <a:defRPr sz="1800"/>
            </a:pPr>
            <a:r>
              <a:rPr lang="en-US" sz="2000" dirty="0" smtClean="0"/>
              <a:t>Application libraries </a:t>
            </a:r>
          </a:p>
          <a:p>
            <a:pPr marL="736092" lvl="1" indent="-336042" defTabSz="448055">
              <a:spcBef>
                <a:spcPts val="600"/>
              </a:spcBef>
              <a:defRPr sz="1800"/>
            </a:pPr>
            <a:r>
              <a:rPr lang="en-US" sz="1800" dirty="0"/>
              <a:t>General statistics over streams</a:t>
            </a:r>
          </a:p>
          <a:p>
            <a:pPr marL="736092" lvl="1" indent="-336042" defTabSz="448055">
              <a:spcBef>
                <a:spcPts val="600"/>
              </a:spcBef>
              <a:defRPr sz="1800"/>
            </a:pPr>
            <a:r>
              <a:rPr lang="en-US" sz="1800" dirty="0" smtClean="0"/>
              <a:t>Pattern matching</a:t>
            </a:r>
          </a:p>
          <a:p>
            <a:pPr marL="736092" lvl="1" indent="-336042" defTabSz="448055">
              <a:spcBef>
                <a:spcPts val="600"/>
              </a:spcBef>
              <a:defRPr sz="1800"/>
            </a:pPr>
            <a:r>
              <a:rPr lang="en-US" sz="1800" dirty="0"/>
              <a:t>Machine learning </a:t>
            </a:r>
            <a:r>
              <a:rPr lang="en-US" sz="1800" dirty="0" smtClean="0"/>
              <a:t>pipelines library</a:t>
            </a:r>
          </a:p>
          <a:p>
            <a:pPr marL="736092" lvl="1" indent="-336042" defTabSz="448055">
              <a:spcBef>
                <a:spcPts val="600"/>
              </a:spcBef>
              <a:defRPr sz="1800"/>
            </a:pPr>
            <a:r>
              <a:rPr lang="en-US" sz="1800" dirty="0"/>
              <a:t>Streaming graph processing </a:t>
            </a:r>
            <a:r>
              <a:rPr lang="en-US" sz="1800" dirty="0" smtClean="0"/>
              <a:t>library</a:t>
            </a:r>
          </a:p>
          <a:p>
            <a:pPr marL="336042" indent="-336042" defTabSz="448055">
              <a:spcBef>
                <a:spcPts val="600"/>
              </a:spcBef>
              <a:defRPr sz="1800"/>
            </a:pPr>
            <a:r>
              <a:rPr lang="en-US" sz="2000" dirty="0" smtClean="0"/>
              <a:t>Integration with other frameworks</a:t>
            </a:r>
          </a:p>
          <a:p>
            <a:pPr marL="728091" lvl="1" indent="-280035" defTabSz="448055">
              <a:spcBef>
                <a:spcPts val="500"/>
              </a:spcBef>
              <a:defRPr sz="1800"/>
            </a:pPr>
            <a:r>
              <a:rPr lang="en-US" sz="1800" dirty="0" smtClean="0"/>
              <a:t>Zeppelin (Notebook)</a:t>
            </a:r>
          </a:p>
          <a:p>
            <a:pPr marL="728091" lvl="1" indent="-280035" defTabSz="448055">
              <a:spcBef>
                <a:spcPts val="500"/>
              </a:spcBef>
              <a:defRPr sz="1800"/>
            </a:pPr>
            <a:r>
              <a:rPr lang="en-US" sz="1800" dirty="0" smtClean="0"/>
              <a:t>SAMOA (Online ML)</a:t>
            </a:r>
          </a:p>
          <a:p>
            <a:pPr marL="0" indent="0" defTabSz="448055">
              <a:spcBef>
                <a:spcPts val="600"/>
              </a:spcBef>
              <a:buNone/>
              <a:defRPr sz="1800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1632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Flink is a </a:t>
            </a:r>
            <a:r>
              <a:rPr lang="en-US" sz="2400" dirty="0"/>
              <a:t>use-case </a:t>
            </a:r>
            <a:r>
              <a:rPr lang="en-US" sz="2400" dirty="0" smtClean="0"/>
              <a:t>complete </a:t>
            </a:r>
            <a:r>
              <a:rPr lang="en-US" sz="2400" dirty="0"/>
              <a:t>framework to unify batch and stream processing</a:t>
            </a:r>
            <a:endParaRPr lang="en-US" sz="2400" dirty="0" smtClean="0"/>
          </a:p>
          <a:p>
            <a:r>
              <a:rPr lang="en-US" sz="2400" dirty="0" smtClean="0"/>
              <a:t>True streaming runtime with high-level APIs </a:t>
            </a:r>
          </a:p>
          <a:p>
            <a:r>
              <a:rPr lang="hu-HU" sz="2400" dirty="0" smtClean="0"/>
              <a:t>Flexible, data-driven windowing semantics</a:t>
            </a:r>
            <a:endParaRPr lang="en-US" sz="2400" dirty="0" smtClean="0"/>
          </a:p>
          <a:p>
            <a:r>
              <a:rPr lang="hu-HU" sz="2400" dirty="0" smtClean="0"/>
              <a:t>Competitive performance </a:t>
            </a:r>
          </a:p>
          <a:p>
            <a:r>
              <a:rPr lang="en-US" sz="2400" dirty="0" smtClean="0"/>
              <a:t>We are just getting started!</a:t>
            </a:r>
          </a:p>
          <a:p>
            <a:endParaRPr lang="en-US" sz="240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25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Flink Community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0166"/>
          <a:stretch/>
        </p:blipFill>
        <p:spPr>
          <a:xfrm>
            <a:off x="5234335" y="925807"/>
            <a:ext cx="3162636" cy="4192530"/>
          </a:xfrm>
          <a:prstGeom prst="rect">
            <a:avLst/>
          </a:prstGeom>
        </p:spPr>
      </p:pic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4355974"/>
              </p:ext>
            </p:extLst>
          </p:nvPr>
        </p:nvGraphicFramePr>
        <p:xfrm>
          <a:off x="465832" y="1469033"/>
          <a:ext cx="4102185" cy="3451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40369" y="1099701"/>
            <a:ext cx="3127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venir Next Bold"/>
                <a:cs typeface="Avenir Next Bold"/>
              </a:rPr>
              <a:t>Unique </a:t>
            </a:r>
            <a:r>
              <a:rPr lang="en-US" sz="1600" b="1" dirty="0" err="1" smtClean="0">
                <a:latin typeface="Avenir Next Bold"/>
                <a:cs typeface="Avenir Next Bold"/>
              </a:rPr>
              <a:t>git</a:t>
            </a:r>
            <a:r>
              <a:rPr lang="en-US" sz="1600" b="1" dirty="0" smtClean="0">
                <a:latin typeface="Avenir Next Bold"/>
                <a:cs typeface="Avenir Next Bold"/>
              </a:rPr>
              <a:t> contributors</a:t>
            </a:r>
          </a:p>
        </p:txBody>
      </p:sp>
    </p:spTree>
    <p:extLst>
      <p:ext uri="{BB962C8B-B14F-4D97-AF65-F5344CB8AC3E}">
        <p14:creationId xmlns:p14="http://schemas.microsoft.com/office/powerpoint/2010/main" val="185182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Streaming landscape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0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716210"/>
              </p:ext>
            </p:extLst>
          </p:nvPr>
        </p:nvGraphicFramePr>
        <p:xfrm>
          <a:off x="1395749" y="1182676"/>
          <a:ext cx="6352502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26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Flink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8539" y="1367196"/>
            <a:ext cx="6853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venir Next Regular"/>
                <a:cs typeface="Avenir Next Regular"/>
              </a:rPr>
              <a:t>A "use-case complete" framework to unify batch and stream processing</a:t>
            </a:r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7" name="Right Arrow 6"/>
          <p:cNvSpPr/>
          <p:nvPr/>
        </p:nvSpPr>
        <p:spPr>
          <a:xfrm rot="1800000">
            <a:off x="2591272" y="2755913"/>
            <a:ext cx="705609" cy="28380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9748647">
            <a:off x="2591272" y="3699803"/>
            <a:ext cx="705609" cy="28380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5347757" y="3202973"/>
            <a:ext cx="705609" cy="28380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16777" y="2504123"/>
            <a:ext cx="11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Event logs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968539" y="3892216"/>
            <a:ext cx="157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Historic data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246879" y="2668289"/>
            <a:ext cx="2514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ETL </a:t>
            </a:r>
          </a:p>
          <a:p>
            <a:r>
              <a:rPr lang="en-US" i="1" dirty="0" smtClean="0"/>
              <a:t>Relational</a:t>
            </a:r>
          </a:p>
          <a:p>
            <a:r>
              <a:rPr lang="en-US" i="1" dirty="0" smtClean="0"/>
              <a:t>Graph analysis</a:t>
            </a:r>
          </a:p>
          <a:p>
            <a:r>
              <a:rPr lang="en-US" i="1" dirty="0" smtClean="0"/>
              <a:t>Machine learning</a:t>
            </a:r>
          </a:p>
          <a:p>
            <a:r>
              <a:rPr lang="en-US" i="1" dirty="0" smtClean="0"/>
              <a:t>Streaming analysis</a:t>
            </a:r>
            <a:endParaRPr lang="en-US" i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573" y="2598522"/>
            <a:ext cx="1417106" cy="141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7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Flink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3202" y="1140210"/>
            <a:ext cx="7031493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</a:pPr>
            <a:r>
              <a:rPr lang="en-US" sz="2000" dirty="0">
                <a:latin typeface="Avenir Next Regular"/>
                <a:cs typeface="Avenir Next Regular"/>
              </a:rPr>
              <a:t>True streaming with adjustable </a:t>
            </a:r>
            <a:r>
              <a:rPr lang="en-US" sz="2000" dirty="0" smtClean="0">
                <a:latin typeface="Avenir Next Regular"/>
                <a:cs typeface="Avenir Next Regular"/>
              </a:rPr>
              <a:t>latency and throughput </a:t>
            </a:r>
          </a:p>
          <a:p>
            <a:pPr marL="285750" lvl="0" indent="-285750"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</a:pPr>
            <a:r>
              <a:rPr lang="en-US" sz="2000" dirty="0" smtClean="0">
                <a:latin typeface="Avenir Next Regular"/>
                <a:cs typeface="Avenir Next Regular"/>
              </a:rPr>
              <a:t>Rich </a:t>
            </a:r>
            <a:r>
              <a:rPr lang="en-US" sz="2000" dirty="0">
                <a:latin typeface="Avenir Next Regular"/>
                <a:cs typeface="Avenir Next Regular"/>
              </a:rPr>
              <a:t>functional API exploiting streaming </a:t>
            </a:r>
            <a:r>
              <a:rPr lang="en-US" sz="2000" dirty="0" smtClean="0">
                <a:latin typeface="Avenir Next Regular"/>
                <a:cs typeface="Avenir Next Regular"/>
              </a:rPr>
              <a:t>runtime</a:t>
            </a:r>
          </a:p>
          <a:p>
            <a:pPr marL="285750" lvl="0" indent="-285750"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</a:pPr>
            <a:r>
              <a:rPr lang="en-US" sz="2000" dirty="0" smtClean="0">
                <a:latin typeface="Avenir Next Regular"/>
                <a:cs typeface="Avenir Next Regular"/>
              </a:rPr>
              <a:t>Flexible windowing semantics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</a:pPr>
            <a:r>
              <a:rPr lang="en-US" sz="2000" dirty="0">
                <a:latin typeface="Avenir Next Regular"/>
                <a:cs typeface="Avenir Next Regular"/>
              </a:rPr>
              <a:t>Exactly-once processing guarantees </a:t>
            </a:r>
            <a:r>
              <a:rPr lang="en-US" sz="2000" dirty="0" smtClean="0">
                <a:latin typeface="Avenir Next Regular"/>
                <a:cs typeface="Avenir Next Regular"/>
              </a:rPr>
              <a:t>with (small) state</a:t>
            </a:r>
            <a:endParaRPr lang="en-US" sz="2000" dirty="0">
              <a:latin typeface="Avenir Next Regular"/>
              <a:cs typeface="Avenir Next Regula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260" y="2506410"/>
            <a:ext cx="4291480" cy="25063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22178" y="2479157"/>
            <a:ext cx="2590800" cy="106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</a:pPr>
            <a:r>
              <a:rPr lang="en-US" sz="1600" b="1" dirty="0">
                <a:latin typeface="Avenir Next Demi Bold"/>
                <a:cs typeface="Avenir Next Demi Bold"/>
              </a:rPr>
              <a:t>Issues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</a:pPr>
            <a:r>
              <a:rPr lang="en-US" sz="1600" dirty="0" smtClean="0">
                <a:latin typeface="Avenir Next Regular"/>
                <a:cs typeface="Avenir Next Regular"/>
              </a:rPr>
              <a:t>Limited state size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</a:pPr>
            <a:r>
              <a:rPr lang="en-US" sz="1600" dirty="0" smtClean="0">
                <a:latin typeface="Avenir Next Regular"/>
                <a:cs typeface="Avenir Next Regular"/>
              </a:rPr>
              <a:t>HA issue</a:t>
            </a:r>
            <a:endParaRPr lang="en-US" sz="1600" dirty="0">
              <a:latin typeface="Avenir Next Regular"/>
              <a:cs typeface="Avenir Next Regular"/>
            </a:endParaRP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9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Flink</a:t>
            </a:r>
            <a:r>
              <a:rPr lang="en-US" dirty="0" smtClean="0"/>
              <a:t>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1864790" y="1998653"/>
            <a:ext cx="1168400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Python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2432059" y="1998650"/>
            <a:ext cx="1168400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Gelly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2992985" y="1998653"/>
            <a:ext cx="1168400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Table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3532710" y="1998652"/>
            <a:ext cx="1168400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Flink</a:t>
            </a:r>
            <a:r>
              <a:rPr lang="en-US" dirty="0" smtClean="0">
                <a:latin typeface="Avenir Next Regular"/>
                <a:cs typeface="Avenir Next Regular"/>
              </a:rPr>
              <a:t> ML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4605873" y="1998651"/>
            <a:ext cx="1168400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SAMOA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782" y="3342480"/>
            <a:ext cx="2584453" cy="3048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Batch Optimizer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35221" y="2936081"/>
            <a:ext cx="2595031" cy="3048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DataSet</a:t>
            </a:r>
            <a:r>
              <a:rPr lang="en-US" dirty="0" smtClean="0">
                <a:latin typeface="Avenir Next Regular"/>
                <a:cs typeface="Avenir Next Regular"/>
              </a:rPr>
              <a:t> (Java/</a:t>
            </a:r>
            <a:r>
              <a:rPr lang="en-US" dirty="0" err="1" smtClean="0">
                <a:latin typeface="Avenir Next Regular"/>
                <a:cs typeface="Avenir Next Regular"/>
              </a:rPr>
              <a:t>Scala</a:t>
            </a:r>
            <a:r>
              <a:rPr lang="en-US" dirty="0" smtClean="0">
                <a:latin typeface="Avenir Next Regular"/>
                <a:cs typeface="Avenir Next Regular"/>
              </a:rPr>
              <a:t>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86870" y="2936081"/>
            <a:ext cx="2777063" cy="3048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DataStream (Java/</a:t>
            </a:r>
            <a:r>
              <a:rPr lang="en-US" dirty="0" err="1" smtClean="0">
                <a:latin typeface="Avenir Next Regular"/>
                <a:cs typeface="Avenir Next Regular"/>
              </a:rPr>
              <a:t>Scala</a:t>
            </a:r>
            <a:r>
              <a:rPr lang="en-US" dirty="0" smtClean="0">
                <a:latin typeface="Avenir Next Regular"/>
                <a:cs typeface="Avenir Next Regular"/>
              </a:rPr>
              <a:t>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1323974" y="2865195"/>
            <a:ext cx="704851" cy="846667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 err="1" smtClean="0">
                <a:latin typeface="Avenir Next Regular"/>
                <a:cs typeface="Avenir Next Regular"/>
              </a:rPr>
              <a:t>Hadoop</a:t>
            </a:r>
            <a:r>
              <a:rPr lang="en-US" sz="1400" dirty="0" smtClean="0">
                <a:latin typeface="Avenir Next Regular"/>
                <a:cs typeface="Avenir Next Regular"/>
              </a:rPr>
              <a:t> M/R</a:t>
            </a:r>
            <a:endParaRPr lang="en-US" sz="1400" dirty="0">
              <a:latin typeface="Avenir Next Regular"/>
              <a:cs typeface="Avenir Next Regular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53109" y="3761580"/>
            <a:ext cx="6510867" cy="3048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Flink</a:t>
            </a:r>
            <a:r>
              <a:rPr lang="en-US" dirty="0" smtClean="0">
                <a:latin typeface="Avenir Next Regular"/>
                <a:cs typeface="Avenir Next Regular"/>
              </a:rPr>
              <a:t> Runtime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53081" y="4166393"/>
            <a:ext cx="1159931" cy="3048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Local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33664" y="4166393"/>
            <a:ext cx="1159931" cy="3048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Remote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97343" y="4166393"/>
            <a:ext cx="1159931" cy="3048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Yarn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96928" y="4166393"/>
            <a:ext cx="1066806" cy="3048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Tez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99201" y="4166393"/>
            <a:ext cx="1464731" cy="3048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Embedded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1" name="Rectangle 20"/>
          <p:cNvSpPr/>
          <p:nvPr/>
        </p:nvSpPr>
        <p:spPr>
          <a:xfrm rot="16200000">
            <a:off x="4042835" y="2004991"/>
            <a:ext cx="1168400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Dataflow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22" name="Rectangle 21"/>
          <p:cNvSpPr/>
          <p:nvPr/>
        </p:nvSpPr>
        <p:spPr>
          <a:xfrm rot="16200000">
            <a:off x="5101170" y="2004991"/>
            <a:ext cx="1168400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Dataflow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02098" y="1082662"/>
            <a:ext cx="318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*current </a:t>
            </a:r>
            <a:r>
              <a:rPr lang="en-US" i="1" dirty="0" err="1" smtClean="0"/>
              <a:t>Flink</a:t>
            </a:r>
            <a:r>
              <a:rPr lang="en-US" i="1" dirty="0" smtClean="0"/>
              <a:t> master + few PRs </a:t>
            </a:r>
            <a:endParaRPr lang="en-US" i="1" dirty="0"/>
          </a:p>
        </p:txBody>
      </p:sp>
      <p:sp>
        <p:nvSpPr>
          <p:cNvPr id="24" name="Rectangle 23"/>
          <p:cNvSpPr/>
          <p:nvPr/>
        </p:nvSpPr>
        <p:spPr>
          <a:xfrm>
            <a:off x="4986870" y="3342480"/>
            <a:ext cx="2777062" cy="3048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Streaming Optimizer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924322" y="2883244"/>
            <a:ext cx="2876910" cy="7969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39795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the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202" y="1338822"/>
            <a:ext cx="8229600" cy="3829818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Data stream sources</a:t>
            </a:r>
          </a:p>
          <a:p>
            <a:pPr lvl="1"/>
            <a:r>
              <a:rPr lang="en-US" dirty="0" smtClean="0"/>
              <a:t>File system</a:t>
            </a:r>
          </a:p>
          <a:p>
            <a:pPr lvl="1"/>
            <a:r>
              <a:rPr lang="en-US" dirty="0" smtClean="0"/>
              <a:t>Message queue connectors</a:t>
            </a:r>
          </a:p>
          <a:p>
            <a:pPr lvl="1"/>
            <a:r>
              <a:rPr lang="en-US" dirty="0" smtClean="0"/>
              <a:t>Arbitrary source functionality</a:t>
            </a:r>
          </a:p>
          <a:p>
            <a:r>
              <a:rPr lang="en-US" dirty="0" smtClean="0"/>
              <a:t>Stream transformations</a:t>
            </a:r>
          </a:p>
          <a:p>
            <a:pPr lvl="1"/>
            <a:r>
              <a:rPr lang="en-US" dirty="0" smtClean="0"/>
              <a:t>Basic transformations: </a:t>
            </a:r>
            <a:r>
              <a:rPr lang="en-US" i="1" dirty="0" smtClean="0"/>
              <a:t>Map, Reduce, Filter, Aggregations</a:t>
            </a:r>
            <a:r>
              <a:rPr lang="en-US" dirty="0" smtClean="0"/>
              <a:t>…</a:t>
            </a:r>
          </a:p>
          <a:p>
            <a:pPr lvl="1"/>
            <a:r>
              <a:rPr lang="en-US" dirty="0"/>
              <a:t>Binary stream transformations: </a:t>
            </a:r>
            <a:r>
              <a:rPr lang="en-US" i="1" dirty="0" err="1"/>
              <a:t>CoMap</a:t>
            </a:r>
            <a:r>
              <a:rPr lang="en-US" i="1" dirty="0"/>
              <a:t>, </a:t>
            </a:r>
            <a:r>
              <a:rPr lang="en-US" i="1" dirty="0" err="1"/>
              <a:t>CoReduce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Windowing semantics: </a:t>
            </a:r>
            <a:r>
              <a:rPr lang="en-US" i="1" dirty="0" smtClean="0"/>
              <a:t>Policy based flexible windowing (Time, Count, Delta…)</a:t>
            </a:r>
          </a:p>
          <a:p>
            <a:pPr lvl="1"/>
            <a:r>
              <a:rPr lang="en-US" dirty="0" smtClean="0"/>
              <a:t>Temporal binary stream operators: </a:t>
            </a:r>
            <a:r>
              <a:rPr lang="en-US" i="1" dirty="0" smtClean="0"/>
              <a:t>Joins, Crosses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Native support for iterations</a:t>
            </a:r>
          </a:p>
          <a:p>
            <a:r>
              <a:rPr lang="en-US" dirty="0" smtClean="0"/>
              <a:t>Data stream outputs</a:t>
            </a:r>
            <a:endParaRPr lang="hu-HU" dirty="0" smtClean="0"/>
          </a:p>
          <a:p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details</a:t>
            </a:r>
            <a:r>
              <a:rPr lang="hu-HU" dirty="0" smtClean="0"/>
              <a:t> </a:t>
            </a:r>
            <a:r>
              <a:rPr lang="hu-HU" dirty="0" err="1" smtClean="0"/>
              <a:t>please</a:t>
            </a:r>
            <a:r>
              <a:rPr lang="hu-HU" dirty="0" smtClean="0"/>
              <a:t> </a:t>
            </a:r>
            <a:r>
              <a:rPr lang="hu-HU" dirty="0" err="1" smtClean="0"/>
              <a:t>refer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programming</a:t>
            </a:r>
            <a:r>
              <a:rPr lang="hu-HU" dirty="0" smtClean="0"/>
              <a:t> </a:t>
            </a:r>
            <a:r>
              <a:rPr lang="hu-HU" dirty="0" err="1" smtClean="0"/>
              <a:t>guide</a:t>
            </a:r>
            <a:r>
              <a:rPr lang="hu-HU" dirty="0" smtClean="0"/>
              <a:t>:</a:t>
            </a:r>
          </a:p>
          <a:p>
            <a:pPr lvl="1"/>
            <a:r>
              <a:rPr lang="en-US" dirty="0" smtClean="0">
                <a:hlinkClick r:id="rId3"/>
              </a:rPr>
              <a:t>http://flink.apache.org/docs/latest/streaming_guide.html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462255" y="1021604"/>
            <a:ext cx="4513024" cy="1399007"/>
            <a:chOff x="0" y="50800"/>
            <a:chExt cx="9685379" cy="3505087"/>
          </a:xfrm>
        </p:grpSpPr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4508694" y="1186733"/>
              <a:ext cx="465860" cy="465891"/>
            </a:xfrm>
            <a:prstGeom prst="lin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de-DE"/>
              </a:defPPr>
              <a:lvl1pPr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marL="3429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marL="6858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marL="10287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marL="13716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de-DE" altLang="de-DE" sz="9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7" name="AutoShape 4"/>
            <p:cNvSpPr>
              <a:spLocks/>
            </p:cNvSpPr>
            <p:nvPr/>
          </p:nvSpPr>
          <p:spPr bwMode="auto">
            <a:xfrm>
              <a:off x="3367448" y="57574"/>
              <a:ext cx="1367795" cy="1369404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defPPr>
                <a:defRPr lang="de-DE"/>
              </a:defPPr>
              <a:lvl1pPr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marL="3429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marL="6858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marL="10287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marL="13716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defTabSz="914400">
                <a:buClr>
                  <a:srgbClr val="000000"/>
                </a:buClr>
              </a:pPr>
              <a:r>
                <a:rPr lang="de-DE" altLang="de-DE" sz="1200" b="1"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Reduce</a:t>
              </a:r>
              <a:endParaRPr lang="de-DE" altLang="de-DE" sz="2800"/>
            </a:p>
          </p:txBody>
        </p:sp>
        <p:sp>
          <p:nvSpPr>
            <p:cNvPr id="8" name="AutoShape 5"/>
            <p:cNvSpPr>
              <a:spLocks/>
            </p:cNvSpPr>
            <p:nvPr/>
          </p:nvSpPr>
          <p:spPr bwMode="auto">
            <a:xfrm>
              <a:off x="4963469" y="1124160"/>
              <a:ext cx="1367797" cy="1369404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defPPr>
                <a:defRPr lang="de-DE"/>
              </a:defPPr>
              <a:lvl1pPr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marL="3429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marL="6858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marL="10287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marL="13716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defTabSz="914400">
                <a:buClr>
                  <a:srgbClr val="000000"/>
                </a:buClr>
              </a:pPr>
              <a:r>
                <a:rPr lang="de-DE" altLang="de-DE" sz="1200" b="1" dirty="0" err="1" smtClean="0"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Merge</a:t>
              </a:r>
              <a:endParaRPr lang="de-DE" altLang="de-DE" sz="2800" dirty="0"/>
            </a:p>
          </p:txBody>
        </p:sp>
        <p:sp>
          <p:nvSpPr>
            <p:cNvPr id="9" name="AutoShape 6"/>
            <p:cNvSpPr>
              <a:spLocks/>
            </p:cNvSpPr>
            <p:nvPr/>
          </p:nvSpPr>
          <p:spPr bwMode="auto">
            <a:xfrm>
              <a:off x="3367448" y="2177187"/>
              <a:ext cx="1367795" cy="1369404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defPPr>
                <a:defRPr lang="de-DE"/>
              </a:defPPr>
              <a:lvl1pPr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marL="3429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marL="6858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marL="10287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marL="13716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defTabSz="914400">
                <a:buClr>
                  <a:srgbClr val="000000"/>
                </a:buClr>
                <a:buFont typeface="Helvetica Neue UltraLight" charset="0"/>
                <a:buNone/>
              </a:pPr>
              <a:r>
                <a:rPr lang="de-DE" altLang="de-DE" sz="1200" b="1" dirty="0" smtClean="0"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Filter</a:t>
              </a:r>
              <a:endParaRPr lang="de-DE" altLang="de-DE" sz="2800" dirty="0"/>
            </a:p>
          </p:txBody>
        </p:sp>
        <p:sp>
          <p:nvSpPr>
            <p:cNvPr id="10" name="AutoShape 7"/>
            <p:cNvSpPr>
              <a:spLocks/>
            </p:cNvSpPr>
            <p:nvPr/>
          </p:nvSpPr>
          <p:spPr bwMode="auto">
            <a:xfrm>
              <a:off x="6773570" y="1124160"/>
              <a:ext cx="1367797" cy="1369404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defPPr>
                <a:defRPr lang="de-DE"/>
              </a:defPPr>
              <a:lvl1pPr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marL="3429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marL="6858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marL="10287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marL="13716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defTabSz="914400">
                <a:buClr>
                  <a:srgbClr val="000000"/>
                </a:buClr>
              </a:pPr>
              <a:r>
                <a:rPr lang="de-DE" altLang="de-DE" sz="1200" b="1" dirty="0" err="1" smtClean="0"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Sum</a:t>
              </a:r>
              <a:endParaRPr lang="de-DE" altLang="de-DE" sz="2800" dirty="0"/>
            </a:p>
          </p:txBody>
        </p:sp>
        <p:sp>
          <p:nvSpPr>
            <p:cNvPr id="11" name="AutoShape 8"/>
            <p:cNvSpPr>
              <a:spLocks/>
            </p:cNvSpPr>
            <p:nvPr/>
          </p:nvSpPr>
          <p:spPr bwMode="auto">
            <a:xfrm>
              <a:off x="1528853" y="53757"/>
              <a:ext cx="1367797" cy="1369404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defPPr>
                <a:defRPr lang="de-DE"/>
              </a:defPPr>
              <a:lvl1pPr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marL="3429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marL="6858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marL="10287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marL="13716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defTabSz="914400">
                <a:buClr>
                  <a:srgbClr val="000000"/>
                </a:buClr>
                <a:buFont typeface="Helvetica Neue UltraLight" charset="0"/>
                <a:buNone/>
              </a:pPr>
              <a:r>
                <a:rPr lang="de-DE" altLang="de-DE" sz="1200" b="1" dirty="0" err="1"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Map</a:t>
              </a:r>
              <a:endParaRPr lang="de-DE" altLang="de-DE" sz="2800" dirty="0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080545" y="733320"/>
              <a:ext cx="449844" cy="1"/>
            </a:xfrm>
            <a:prstGeom prst="lin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de-DE"/>
              </a:defPPr>
              <a:lvl1pPr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marL="3429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marL="6858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marL="10287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marL="13716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de-DE" altLang="de-DE" sz="9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V="1">
              <a:off x="4490589" y="1880984"/>
              <a:ext cx="465860" cy="465891"/>
            </a:xfrm>
            <a:prstGeom prst="lin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de-DE"/>
              </a:defPPr>
              <a:lvl1pPr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marL="3429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marL="6858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marL="10287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marL="13716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de-DE" altLang="de-DE" sz="9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2911240" y="746649"/>
              <a:ext cx="449843" cy="1"/>
            </a:xfrm>
            <a:prstGeom prst="lin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de-DE"/>
              </a:defPPr>
              <a:lvl1pPr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marL="3429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marL="6858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marL="10287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marL="13716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de-DE" altLang="de-DE" sz="9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6314020" y="1809190"/>
              <a:ext cx="449843" cy="1"/>
            </a:xfrm>
            <a:prstGeom prst="lin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de-DE"/>
              </a:defPPr>
              <a:lvl1pPr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marL="3429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marL="6858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marL="10287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marL="13716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de-DE" altLang="de-DE" sz="9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1842998" y="2196987"/>
              <a:ext cx="1079502" cy="1358900"/>
              <a:chOff x="0" y="0"/>
              <a:chExt cx="1079502" cy="1358900"/>
            </a:xfrm>
          </p:grpSpPr>
          <p:sp>
            <p:nvSpPr>
              <p:cNvPr id="27" name="AutoShape 18"/>
              <p:cNvSpPr>
                <a:spLocks/>
              </p:cNvSpPr>
              <p:nvPr/>
            </p:nvSpPr>
            <p:spPr bwMode="auto">
              <a:xfrm>
                <a:off x="0" y="0"/>
                <a:ext cx="1079502" cy="13589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54"/>
                    </a:moveTo>
                    <a:cubicBezTo>
                      <a:pt x="0" y="874"/>
                      <a:pt x="4835" y="0"/>
                      <a:pt x="10800" y="0"/>
                    </a:cubicBezTo>
                    <a:cubicBezTo>
                      <a:pt x="16764" y="0"/>
                      <a:pt x="21600" y="874"/>
                      <a:pt x="21600" y="1954"/>
                    </a:cubicBezTo>
                    <a:lnTo>
                      <a:pt x="21600" y="19645"/>
                    </a:lnTo>
                    <a:cubicBezTo>
                      <a:pt x="21600" y="20725"/>
                      <a:pt x="16764" y="21599"/>
                      <a:pt x="10800" y="21599"/>
                    </a:cubicBezTo>
                    <a:cubicBezTo>
                      <a:pt x="4835" y="21599"/>
                      <a:pt x="0" y="20725"/>
                      <a:pt x="0" y="19645"/>
                    </a:cubicBezTo>
                    <a:close/>
                  </a:path>
                </a:pathLst>
              </a:custGeom>
              <a:solidFill>
                <a:srgbClr val="D6D6D6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>
                <a:defPPr>
                  <a:defRPr lang="de-DE"/>
                </a:defPPr>
                <a:lvl1pPr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 marL="3429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 marL="6858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 marL="10287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 marL="13716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914400">
                  <a:buClr>
                    <a:srgbClr val="000000"/>
                  </a:buClr>
                </a:pPr>
                <a:r>
                  <a:rPr lang="de-DE" altLang="de-DE" sz="1100" b="1" dirty="0" err="1" smtClean="0"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rPr>
                  <a:t>Src</a:t>
                </a:r>
                <a:endParaRPr lang="de-DE" altLang="de-DE" sz="2800" dirty="0"/>
              </a:p>
            </p:txBody>
          </p:sp>
          <p:sp>
            <p:nvSpPr>
              <p:cNvPr id="28" name="AutoShape 19"/>
              <p:cNvSpPr>
                <a:spLocks/>
              </p:cNvSpPr>
              <p:nvPr/>
            </p:nvSpPr>
            <p:spPr bwMode="auto">
              <a:xfrm>
                <a:off x="0" y="0"/>
                <a:ext cx="1079502" cy="24589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0799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600" y="4835"/>
                      <a:pt x="21600" y="10799"/>
                    </a:cubicBezTo>
                    <a:cubicBezTo>
                      <a:pt x="21600" y="16764"/>
                      <a:pt x="16764" y="21599"/>
                      <a:pt x="10800" y="21599"/>
                    </a:cubicBezTo>
                    <a:cubicBezTo>
                      <a:pt x="4835" y="21599"/>
                      <a:pt x="0" y="16764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39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>
                <a:defPPr>
                  <a:defRPr lang="de-DE"/>
                </a:defPPr>
                <a:lvl1pPr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 marL="3429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 marL="6858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 marL="10287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 marL="13716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algn="l" defTabSz="914400">
                  <a:buClr>
                    <a:srgbClr val="000000"/>
                  </a:buClr>
                </a:pPr>
                <a:endParaRPr lang="de-DE" altLang="de-DE" sz="1000">
                  <a:latin typeface="Arial" pitchFamily="34" charset="0"/>
                  <a:cs typeface="Arial" pitchFamily="34" charset="0"/>
                  <a:sym typeface="Arial" pitchFamily="34" charset="0"/>
                </a:endParaRPr>
              </a:p>
            </p:txBody>
          </p:sp>
          <p:sp>
            <p:nvSpPr>
              <p:cNvPr id="29" name="AutoShape 20"/>
              <p:cNvSpPr>
                <a:spLocks/>
              </p:cNvSpPr>
              <p:nvPr/>
            </p:nvSpPr>
            <p:spPr bwMode="auto">
              <a:xfrm>
                <a:off x="0" y="0"/>
                <a:ext cx="1079502" cy="13589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954"/>
                    </a:moveTo>
                    <a:cubicBezTo>
                      <a:pt x="21600" y="3033"/>
                      <a:pt x="16764" y="3908"/>
                      <a:pt x="10800" y="3908"/>
                    </a:cubicBezTo>
                    <a:cubicBezTo>
                      <a:pt x="4835" y="3908"/>
                      <a:pt x="0" y="3033"/>
                      <a:pt x="0" y="1954"/>
                    </a:cubicBezTo>
                    <a:cubicBezTo>
                      <a:pt x="0" y="874"/>
                      <a:pt x="4835" y="0"/>
                      <a:pt x="10800" y="0"/>
                    </a:cubicBezTo>
                    <a:cubicBezTo>
                      <a:pt x="16764" y="0"/>
                      <a:pt x="21600" y="874"/>
                      <a:pt x="21600" y="1954"/>
                    </a:cubicBezTo>
                    <a:lnTo>
                      <a:pt x="21600" y="19645"/>
                    </a:lnTo>
                    <a:cubicBezTo>
                      <a:pt x="21600" y="20725"/>
                      <a:pt x="16764" y="21599"/>
                      <a:pt x="10800" y="21599"/>
                    </a:cubicBezTo>
                    <a:cubicBezTo>
                      <a:pt x="4835" y="21599"/>
                      <a:pt x="0" y="20725"/>
                      <a:pt x="0" y="19645"/>
                    </a:cubicBezTo>
                    <a:lnTo>
                      <a:pt x="0" y="1954"/>
                    </a:lnTo>
                  </a:path>
                </a:pathLst>
              </a:custGeom>
              <a:noFill/>
              <a:ln w="19050" cap="flat" cmpd="sng">
                <a:solidFill>
                  <a:srgbClr val="797979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>
                <a:defPPr>
                  <a:defRPr lang="de-DE"/>
                </a:defPPr>
                <a:lvl1pPr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 marL="3429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 marL="6858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 marL="10287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 marL="13716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algn="l" defTabSz="914400">
                  <a:buClr>
                    <a:srgbClr val="000000"/>
                  </a:buClr>
                </a:pPr>
                <a:endParaRPr lang="de-DE" altLang="de-DE" sz="1000">
                  <a:latin typeface="Arial" pitchFamily="34" charset="0"/>
                  <a:cs typeface="Arial" pitchFamily="34" charset="0"/>
                  <a:sym typeface="Arial" pitchFamily="34" charset="0"/>
                </a:endParaRPr>
              </a:p>
            </p:txBody>
          </p:sp>
        </p:grp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2911240" y="2871732"/>
              <a:ext cx="449843" cy="1"/>
            </a:xfrm>
            <a:prstGeom prst="lin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de-DE"/>
              </a:defPPr>
              <a:lvl1pPr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marL="3429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marL="6858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marL="10287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marL="13716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de-DE" altLang="de-DE" sz="9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8146435" y="1809190"/>
              <a:ext cx="449843" cy="1"/>
            </a:xfrm>
            <a:prstGeom prst="lin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de-DE"/>
              </a:defPPr>
              <a:lvl1pPr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marL="3429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marL="6858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marL="10287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marL="1371600" algn="ctr" defTabSz="584200" rtl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de-DE" altLang="de-DE" sz="9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8605878" y="1134446"/>
              <a:ext cx="1079501" cy="1358900"/>
              <a:chOff x="0" y="0"/>
              <a:chExt cx="1079501" cy="1358900"/>
            </a:xfrm>
          </p:grpSpPr>
          <p:sp>
            <p:nvSpPr>
              <p:cNvPr id="24" name="AutoShape 24"/>
              <p:cNvSpPr>
                <a:spLocks/>
              </p:cNvSpPr>
              <p:nvPr/>
            </p:nvSpPr>
            <p:spPr bwMode="auto">
              <a:xfrm>
                <a:off x="0" y="0"/>
                <a:ext cx="1079501" cy="13589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54"/>
                    </a:moveTo>
                    <a:cubicBezTo>
                      <a:pt x="0" y="874"/>
                      <a:pt x="4835" y="0"/>
                      <a:pt x="10800" y="0"/>
                    </a:cubicBezTo>
                    <a:cubicBezTo>
                      <a:pt x="16764" y="0"/>
                      <a:pt x="21600" y="874"/>
                      <a:pt x="21600" y="1954"/>
                    </a:cubicBezTo>
                    <a:lnTo>
                      <a:pt x="21600" y="19645"/>
                    </a:lnTo>
                    <a:cubicBezTo>
                      <a:pt x="21600" y="20725"/>
                      <a:pt x="16764" y="21599"/>
                      <a:pt x="10800" y="21599"/>
                    </a:cubicBezTo>
                    <a:cubicBezTo>
                      <a:pt x="4835" y="21599"/>
                      <a:pt x="0" y="20725"/>
                      <a:pt x="0" y="19645"/>
                    </a:cubicBezTo>
                    <a:close/>
                  </a:path>
                </a:pathLst>
              </a:custGeom>
              <a:solidFill>
                <a:srgbClr val="D6D6D6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>
                <a:defPPr>
                  <a:defRPr lang="de-DE"/>
                </a:defPPr>
                <a:lvl1pPr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 marL="3429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 marL="6858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 marL="10287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 marL="13716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914400">
                  <a:buClr>
                    <a:srgbClr val="000000"/>
                  </a:buClr>
                </a:pPr>
                <a:r>
                  <a:rPr lang="de-DE" altLang="de-DE" sz="1200" b="1" dirty="0"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rPr>
                  <a:t>Sink</a:t>
                </a:r>
                <a:endParaRPr lang="de-DE" altLang="de-DE" sz="2800" dirty="0"/>
              </a:p>
            </p:txBody>
          </p:sp>
          <p:sp>
            <p:nvSpPr>
              <p:cNvPr id="25" name="AutoShape 25"/>
              <p:cNvSpPr>
                <a:spLocks/>
              </p:cNvSpPr>
              <p:nvPr/>
            </p:nvSpPr>
            <p:spPr bwMode="auto">
              <a:xfrm>
                <a:off x="0" y="0"/>
                <a:ext cx="1079501" cy="24589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0799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600" y="4835"/>
                      <a:pt x="21600" y="10799"/>
                    </a:cubicBezTo>
                    <a:cubicBezTo>
                      <a:pt x="21600" y="16764"/>
                      <a:pt x="16764" y="21599"/>
                      <a:pt x="10800" y="21599"/>
                    </a:cubicBezTo>
                    <a:cubicBezTo>
                      <a:pt x="4835" y="21599"/>
                      <a:pt x="0" y="16764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39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>
                <a:defPPr>
                  <a:defRPr lang="de-DE"/>
                </a:defPPr>
                <a:lvl1pPr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 marL="3429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 marL="6858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 marL="10287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 marL="13716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algn="l" defTabSz="914400">
                  <a:buClr>
                    <a:srgbClr val="000000"/>
                  </a:buClr>
                </a:pPr>
                <a:endParaRPr lang="de-DE" altLang="de-DE" sz="1000">
                  <a:latin typeface="Arial" pitchFamily="34" charset="0"/>
                  <a:cs typeface="Arial" pitchFamily="34" charset="0"/>
                  <a:sym typeface="Arial" pitchFamily="34" charset="0"/>
                </a:endParaRPr>
              </a:p>
            </p:txBody>
          </p:sp>
          <p:sp>
            <p:nvSpPr>
              <p:cNvPr id="26" name="AutoShape 26"/>
              <p:cNvSpPr>
                <a:spLocks/>
              </p:cNvSpPr>
              <p:nvPr/>
            </p:nvSpPr>
            <p:spPr bwMode="auto">
              <a:xfrm>
                <a:off x="0" y="0"/>
                <a:ext cx="1079501" cy="13589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954"/>
                    </a:moveTo>
                    <a:cubicBezTo>
                      <a:pt x="21600" y="3033"/>
                      <a:pt x="16764" y="3908"/>
                      <a:pt x="10800" y="3908"/>
                    </a:cubicBezTo>
                    <a:cubicBezTo>
                      <a:pt x="4835" y="3908"/>
                      <a:pt x="0" y="3033"/>
                      <a:pt x="0" y="1954"/>
                    </a:cubicBezTo>
                    <a:cubicBezTo>
                      <a:pt x="0" y="874"/>
                      <a:pt x="4835" y="0"/>
                      <a:pt x="10800" y="0"/>
                    </a:cubicBezTo>
                    <a:cubicBezTo>
                      <a:pt x="16764" y="0"/>
                      <a:pt x="21600" y="874"/>
                      <a:pt x="21600" y="1954"/>
                    </a:cubicBezTo>
                    <a:lnTo>
                      <a:pt x="21600" y="19645"/>
                    </a:lnTo>
                    <a:cubicBezTo>
                      <a:pt x="21600" y="20725"/>
                      <a:pt x="16764" y="21599"/>
                      <a:pt x="10800" y="21599"/>
                    </a:cubicBezTo>
                    <a:cubicBezTo>
                      <a:pt x="4835" y="21599"/>
                      <a:pt x="0" y="20725"/>
                      <a:pt x="0" y="19645"/>
                    </a:cubicBezTo>
                    <a:lnTo>
                      <a:pt x="0" y="1954"/>
                    </a:lnTo>
                  </a:path>
                </a:pathLst>
              </a:custGeom>
              <a:noFill/>
              <a:ln w="19050" cap="flat" cmpd="sng">
                <a:solidFill>
                  <a:srgbClr val="797979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>
                <a:defPPr>
                  <a:defRPr lang="de-DE"/>
                </a:defPPr>
                <a:lvl1pPr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 marL="3429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 marL="6858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 marL="10287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 marL="13716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algn="l" defTabSz="914400">
                  <a:buClr>
                    <a:srgbClr val="000000"/>
                  </a:buClr>
                </a:pPr>
                <a:endParaRPr lang="de-DE" altLang="de-DE" sz="1000">
                  <a:latin typeface="Arial" pitchFamily="34" charset="0"/>
                  <a:cs typeface="Arial" pitchFamily="34" charset="0"/>
                  <a:sym typeface="Arial" pitchFamily="34" charset="0"/>
                </a:endParaRPr>
              </a:p>
            </p:txBody>
          </p:sp>
        </p:grpSp>
        <p:grpSp>
          <p:nvGrpSpPr>
            <p:cNvPr id="20" name="Group 19"/>
            <p:cNvGrpSpPr>
              <a:grpSpLocks/>
            </p:cNvGrpSpPr>
            <p:nvPr/>
          </p:nvGrpSpPr>
          <p:grpSpPr bwMode="auto">
            <a:xfrm>
              <a:off x="0" y="50800"/>
              <a:ext cx="1079501" cy="1358900"/>
              <a:chOff x="0" y="0"/>
              <a:chExt cx="1079501" cy="1358900"/>
            </a:xfrm>
          </p:grpSpPr>
          <p:sp>
            <p:nvSpPr>
              <p:cNvPr id="21" name="AutoShape 28"/>
              <p:cNvSpPr>
                <a:spLocks/>
              </p:cNvSpPr>
              <p:nvPr/>
            </p:nvSpPr>
            <p:spPr bwMode="auto">
              <a:xfrm>
                <a:off x="0" y="0"/>
                <a:ext cx="1079501" cy="13589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54"/>
                    </a:moveTo>
                    <a:cubicBezTo>
                      <a:pt x="0" y="874"/>
                      <a:pt x="4835" y="0"/>
                      <a:pt x="10800" y="0"/>
                    </a:cubicBezTo>
                    <a:cubicBezTo>
                      <a:pt x="16764" y="0"/>
                      <a:pt x="21600" y="874"/>
                      <a:pt x="21600" y="1954"/>
                    </a:cubicBezTo>
                    <a:lnTo>
                      <a:pt x="21600" y="19645"/>
                    </a:lnTo>
                    <a:cubicBezTo>
                      <a:pt x="21600" y="20725"/>
                      <a:pt x="16764" y="21599"/>
                      <a:pt x="10800" y="21599"/>
                    </a:cubicBezTo>
                    <a:cubicBezTo>
                      <a:pt x="4835" y="21599"/>
                      <a:pt x="0" y="20725"/>
                      <a:pt x="0" y="19645"/>
                    </a:cubicBezTo>
                    <a:close/>
                  </a:path>
                </a:pathLst>
              </a:custGeom>
              <a:solidFill>
                <a:srgbClr val="D6D6D6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>
                <a:defPPr>
                  <a:defRPr lang="de-DE"/>
                </a:defPPr>
                <a:lvl1pPr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 marL="3429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 marL="6858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 marL="10287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 marL="13716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914400">
                  <a:buClr>
                    <a:srgbClr val="000000"/>
                  </a:buClr>
                </a:pPr>
                <a:r>
                  <a:rPr lang="de-DE" altLang="de-DE" sz="1200" b="1" dirty="0" err="1" smtClean="0"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rPr>
                  <a:t>Src</a:t>
                </a:r>
                <a:endParaRPr lang="de-DE" altLang="de-DE" sz="2800" dirty="0"/>
              </a:p>
            </p:txBody>
          </p:sp>
          <p:sp>
            <p:nvSpPr>
              <p:cNvPr id="22" name="AutoShape 29"/>
              <p:cNvSpPr>
                <a:spLocks/>
              </p:cNvSpPr>
              <p:nvPr/>
            </p:nvSpPr>
            <p:spPr bwMode="auto">
              <a:xfrm>
                <a:off x="0" y="0"/>
                <a:ext cx="1079501" cy="24589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0799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600" y="4835"/>
                      <a:pt x="21600" y="10799"/>
                    </a:cubicBezTo>
                    <a:cubicBezTo>
                      <a:pt x="21600" y="16764"/>
                      <a:pt x="16764" y="21599"/>
                      <a:pt x="10800" y="21599"/>
                    </a:cubicBezTo>
                    <a:cubicBezTo>
                      <a:pt x="4835" y="21599"/>
                      <a:pt x="0" y="16764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39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>
                <a:defPPr>
                  <a:defRPr lang="de-DE"/>
                </a:defPPr>
                <a:lvl1pPr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 marL="3429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 marL="6858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 marL="10287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 marL="13716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algn="l" defTabSz="914400">
                  <a:buClr>
                    <a:srgbClr val="000000"/>
                  </a:buClr>
                </a:pPr>
                <a:endParaRPr lang="de-DE" altLang="de-DE" sz="1000">
                  <a:latin typeface="Arial" pitchFamily="34" charset="0"/>
                  <a:cs typeface="Arial" pitchFamily="34" charset="0"/>
                  <a:sym typeface="Arial" pitchFamily="34" charset="0"/>
                </a:endParaRPr>
              </a:p>
            </p:txBody>
          </p:sp>
          <p:sp>
            <p:nvSpPr>
              <p:cNvPr id="23" name="AutoShape 30"/>
              <p:cNvSpPr>
                <a:spLocks/>
              </p:cNvSpPr>
              <p:nvPr/>
            </p:nvSpPr>
            <p:spPr bwMode="auto">
              <a:xfrm>
                <a:off x="0" y="0"/>
                <a:ext cx="1079501" cy="13589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954"/>
                    </a:moveTo>
                    <a:cubicBezTo>
                      <a:pt x="21600" y="3033"/>
                      <a:pt x="16764" y="3908"/>
                      <a:pt x="10800" y="3908"/>
                    </a:cubicBezTo>
                    <a:cubicBezTo>
                      <a:pt x="4835" y="3908"/>
                      <a:pt x="0" y="3033"/>
                      <a:pt x="0" y="1954"/>
                    </a:cubicBezTo>
                    <a:cubicBezTo>
                      <a:pt x="0" y="874"/>
                      <a:pt x="4835" y="0"/>
                      <a:pt x="10800" y="0"/>
                    </a:cubicBezTo>
                    <a:cubicBezTo>
                      <a:pt x="16764" y="0"/>
                      <a:pt x="21600" y="874"/>
                      <a:pt x="21600" y="1954"/>
                    </a:cubicBezTo>
                    <a:lnTo>
                      <a:pt x="21600" y="19645"/>
                    </a:lnTo>
                    <a:cubicBezTo>
                      <a:pt x="21600" y="20725"/>
                      <a:pt x="16764" y="21599"/>
                      <a:pt x="10800" y="21599"/>
                    </a:cubicBezTo>
                    <a:cubicBezTo>
                      <a:pt x="4835" y="21599"/>
                      <a:pt x="0" y="20725"/>
                      <a:pt x="0" y="19645"/>
                    </a:cubicBezTo>
                    <a:lnTo>
                      <a:pt x="0" y="1954"/>
                    </a:lnTo>
                  </a:path>
                </a:pathLst>
              </a:custGeom>
              <a:noFill/>
              <a:ln w="19050" cap="flat" cmpd="sng">
                <a:solidFill>
                  <a:srgbClr val="797979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>
                <a:defPPr>
                  <a:defRPr lang="de-DE"/>
                </a:defPPr>
                <a:lvl1pPr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 marL="3429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 marL="6858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 marL="10287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 marL="1371600" algn="ctr" defTabSz="584200" rtl="0" fontAlgn="base" hangingPunct="0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algn="l" defTabSz="914400">
                  <a:buClr>
                    <a:srgbClr val="000000"/>
                  </a:buClr>
                </a:pPr>
                <a:endParaRPr lang="de-DE" altLang="de-DE" sz="1000">
                  <a:latin typeface="Arial" pitchFamily="34" charset="0"/>
                  <a:cs typeface="Arial" pitchFamily="34" charset="0"/>
                  <a:sym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75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Use-case: Financial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457200" y="1198825"/>
            <a:ext cx="8229600" cy="3568463"/>
          </a:xfrm>
        </p:spPr>
        <p:txBody>
          <a:bodyPr>
            <a:noAutofit/>
          </a:bodyPr>
          <a:lstStyle/>
          <a:p>
            <a:r>
              <a:rPr lang="en-US" sz="1600" dirty="0" smtClean="0"/>
              <a:t>Reading from multiple inputs</a:t>
            </a:r>
          </a:p>
          <a:p>
            <a:pPr lvl="1"/>
            <a:r>
              <a:rPr lang="en-US" sz="1400" dirty="0" err="1" smtClean="0"/>
              <a:t>Merg</a:t>
            </a:r>
            <a:r>
              <a:rPr lang="hu-HU" sz="1400" dirty="0" smtClean="0"/>
              <a:t>e</a:t>
            </a:r>
            <a:r>
              <a:rPr lang="en-US" sz="1400" dirty="0" smtClean="0"/>
              <a:t> stock data from various sources</a:t>
            </a:r>
          </a:p>
          <a:p>
            <a:r>
              <a:rPr lang="en-US" sz="1600" dirty="0" smtClean="0"/>
              <a:t>Window aggregations</a:t>
            </a:r>
          </a:p>
          <a:p>
            <a:pPr lvl="1"/>
            <a:r>
              <a:rPr lang="hu-HU" sz="1400" dirty="0" err="1" smtClean="0"/>
              <a:t>Compute</a:t>
            </a:r>
            <a:r>
              <a:rPr lang="hu-HU" sz="1400" dirty="0" smtClean="0"/>
              <a:t> s</a:t>
            </a:r>
            <a:r>
              <a:rPr lang="en-US" sz="1400" dirty="0" err="1" smtClean="0"/>
              <a:t>imple</a:t>
            </a:r>
            <a:r>
              <a:rPr lang="en-US" sz="1400" dirty="0" smtClean="0"/>
              <a:t> statistics over windows of data</a:t>
            </a:r>
          </a:p>
          <a:p>
            <a:r>
              <a:rPr lang="en-US" sz="1600" dirty="0" smtClean="0"/>
              <a:t>Data driven windows</a:t>
            </a:r>
          </a:p>
          <a:p>
            <a:pPr lvl="1"/>
            <a:r>
              <a:rPr lang="hu-HU" sz="1400" dirty="0" err="1" smtClean="0"/>
              <a:t>Define</a:t>
            </a:r>
            <a:r>
              <a:rPr lang="hu-HU" sz="1400" dirty="0" smtClean="0"/>
              <a:t> </a:t>
            </a:r>
            <a:r>
              <a:rPr lang="hu-HU" sz="1400" dirty="0" err="1" smtClean="0"/>
              <a:t>arbitrary</a:t>
            </a:r>
            <a:r>
              <a:rPr lang="en-US" sz="1400" dirty="0" smtClean="0"/>
              <a:t> windowing semantics</a:t>
            </a:r>
          </a:p>
          <a:p>
            <a:r>
              <a:rPr lang="en-US" sz="1600" dirty="0" smtClean="0"/>
              <a:t>Combine with sentiment analysis</a:t>
            </a:r>
          </a:p>
          <a:p>
            <a:pPr lvl="1"/>
            <a:r>
              <a:rPr lang="en-US" sz="1400" dirty="0" smtClean="0"/>
              <a:t>Enrich </a:t>
            </a:r>
            <a:r>
              <a:rPr lang="hu-HU" sz="1400" dirty="0" err="1" smtClean="0"/>
              <a:t>y</a:t>
            </a:r>
            <a:r>
              <a:rPr lang="en-US" sz="1400" dirty="0" smtClean="0"/>
              <a:t>our anal</a:t>
            </a:r>
            <a:r>
              <a:rPr lang="hu-HU" sz="1400" dirty="0" smtClean="0"/>
              <a:t>y</a:t>
            </a:r>
            <a:r>
              <a:rPr lang="en-US" sz="1400" dirty="0" smtClean="0"/>
              <a:t>tics with social media</a:t>
            </a:r>
            <a:r>
              <a:rPr lang="hu-HU" sz="1400" dirty="0" smtClean="0"/>
              <a:t> feeds</a:t>
            </a:r>
            <a:r>
              <a:rPr lang="en-US" sz="1400" dirty="0" smtClean="0"/>
              <a:t> (Twitter)</a:t>
            </a:r>
          </a:p>
          <a:p>
            <a:r>
              <a:rPr lang="en-US" sz="1600" dirty="0" smtClean="0"/>
              <a:t>Streaming joins</a:t>
            </a:r>
            <a:endParaRPr lang="hu-HU" sz="1600" dirty="0" smtClean="0"/>
          </a:p>
          <a:p>
            <a:pPr lvl="1"/>
            <a:r>
              <a:rPr lang="hu-HU" sz="1400" dirty="0" err="1" smtClean="0"/>
              <a:t>Join</a:t>
            </a:r>
            <a:r>
              <a:rPr lang="hu-HU" sz="1400" dirty="0" smtClean="0"/>
              <a:t> </a:t>
            </a:r>
            <a:r>
              <a:rPr lang="hu-HU" sz="1400" dirty="0" err="1" smtClean="0"/>
              <a:t>multiple</a:t>
            </a:r>
            <a:r>
              <a:rPr lang="hu-HU" sz="1400" dirty="0" smtClean="0"/>
              <a:t> </a:t>
            </a:r>
            <a:r>
              <a:rPr lang="hu-HU" sz="1400" dirty="0" err="1" smtClean="0"/>
              <a:t>data</a:t>
            </a:r>
            <a:r>
              <a:rPr lang="hu-HU" sz="1400" dirty="0" smtClean="0"/>
              <a:t> </a:t>
            </a:r>
            <a:r>
              <a:rPr lang="hu-HU" sz="1400" dirty="0" err="1" smtClean="0"/>
              <a:t>streams</a:t>
            </a:r>
            <a:endParaRPr lang="en-US" sz="1400" dirty="0" smtClean="0"/>
          </a:p>
          <a:p>
            <a:r>
              <a:rPr lang="en-US" sz="1600" dirty="0" smtClean="0"/>
              <a:t>Detailed explanation and source code on our blog</a:t>
            </a:r>
          </a:p>
          <a:p>
            <a:pPr lvl="1"/>
            <a:r>
              <a:rPr lang="en-US" sz="1400" dirty="0" smtClean="0">
                <a:hlinkClick r:id="rId3"/>
              </a:rPr>
              <a:t>http://flink.apache.org/news/2015/02/09/streaming-example.html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318" y="1903947"/>
            <a:ext cx="3080500" cy="14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6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200" dirty="0" smtClean="0"/>
              <a:t>Reading from multiple inputs</a:t>
            </a:r>
            <a:endParaRPr lang="en-US" sz="3200" dirty="0"/>
          </a:p>
        </p:txBody>
      </p:sp>
      <p:sp>
        <p:nvSpPr>
          <p:cNvPr id="5" name="Content Placeholder 5"/>
          <p:cNvSpPr>
            <a:spLocks noGrp="1"/>
          </p:cNvSpPr>
          <p:nvPr>
            <p:ph sz="half" idx="1"/>
          </p:nvPr>
        </p:nvSpPr>
        <p:spPr>
          <a:xfrm>
            <a:off x="954000" y="2829625"/>
            <a:ext cx="7236000" cy="19376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u-HU" sz="1200" dirty="0" err="1" smtClean="0">
                <a:solidFill>
                  <a:schemeClr val="accent3"/>
                </a:solidFill>
                <a:latin typeface="Consolas"/>
                <a:cs typeface="Consolas"/>
              </a:rPr>
              <a:t>case</a:t>
            </a:r>
            <a:r>
              <a:rPr lang="hu-HU" sz="1200" dirty="0" smtClean="0">
                <a:solidFill>
                  <a:schemeClr val="accent3"/>
                </a:solidFill>
                <a:latin typeface="Consolas"/>
                <a:cs typeface="Consolas"/>
              </a:rPr>
              <a:t> </a:t>
            </a:r>
            <a:r>
              <a:rPr lang="hu-HU" sz="1200" dirty="0" err="1" smtClean="0">
                <a:solidFill>
                  <a:schemeClr val="accent3"/>
                </a:solidFill>
                <a:latin typeface="Consolas"/>
                <a:cs typeface="Consolas"/>
              </a:rPr>
              <a:t>class</a:t>
            </a:r>
            <a:r>
              <a:rPr lang="hu-HU" sz="1200" dirty="0" smtClean="0">
                <a:solidFill>
                  <a:schemeClr val="accent3"/>
                </a:solidFill>
                <a:latin typeface="Consolas"/>
                <a:cs typeface="Consolas"/>
              </a:rPr>
              <a:t> </a:t>
            </a:r>
            <a:r>
              <a:rPr lang="hu-HU" sz="1200" dirty="0" err="1" smtClean="0">
                <a:latin typeface="Consolas"/>
                <a:cs typeface="Consolas"/>
              </a:rPr>
              <a:t>StockPrice</a:t>
            </a:r>
            <a:r>
              <a:rPr lang="hu-HU" sz="1200" dirty="0" smtClean="0">
                <a:latin typeface="Consolas"/>
                <a:cs typeface="Consolas"/>
              </a:rPr>
              <a:t>(</a:t>
            </a:r>
            <a:r>
              <a:rPr lang="hu-HU" sz="1200" dirty="0" err="1" smtClean="0">
                <a:latin typeface="Consolas"/>
                <a:cs typeface="Consolas"/>
              </a:rPr>
              <a:t>symbol</a:t>
            </a:r>
            <a:r>
              <a:rPr lang="hu-HU" sz="1200" dirty="0" smtClean="0">
                <a:latin typeface="Consolas"/>
                <a:cs typeface="Consolas"/>
              </a:rPr>
              <a:t> : </a:t>
            </a:r>
            <a:r>
              <a:rPr lang="hu-HU" sz="1200" dirty="0" err="1" smtClean="0">
                <a:latin typeface="Consolas"/>
                <a:cs typeface="Consolas"/>
              </a:rPr>
              <a:t>String</a:t>
            </a:r>
            <a:r>
              <a:rPr lang="hu-HU" sz="1200" dirty="0" smtClean="0">
                <a:latin typeface="Consolas"/>
                <a:cs typeface="Consolas"/>
              </a:rPr>
              <a:t>, </a:t>
            </a:r>
            <a:r>
              <a:rPr lang="hu-HU" sz="1200" dirty="0" err="1" smtClean="0">
                <a:latin typeface="Consolas"/>
                <a:cs typeface="Consolas"/>
              </a:rPr>
              <a:t>price</a:t>
            </a:r>
            <a:r>
              <a:rPr lang="hu-HU" sz="1200" dirty="0" smtClean="0">
                <a:latin typeface="Consolas"/>
                <a:cs typeface="Consolas"/>
              </a:rPr>
              <a:t> : </a:t>
            </a:r>
            <a:r>
              <a:rPr lang="hu-HU" sz="1200" dirty="0" err="1" smtClean="0">
                <a:latin typeface="Consolas"/>
                <a:cs typeface="Consolas"/>
              </a:rPr>
              <a:t>Double</a:t>
            </a:r>
            <a:r>
              <a:rPr lang="hu-HU" sz="1200" dirty="0" smtClean="0">
                <a:latin typeface="Consolas"/>
                <a:cs typeface="Consolas"/>
              </a:rPr>
              <a:t>)</a:t>
            </a:r>
          </a:p>
          <a:p>
            <a:pPr>
              <a:buNone/>
            </a:pPr>
            <a:r>
              <a:rPr lang="en-US" sz="1200" dirty="0" err="1" smtClean="0">
                <a:solidFill>
                  <a:schemeClr val="accent3"/>
                </a:solidFill>
                <a:latin typeface="Consolas"/>
                <a:cs typeface="Consolas"/>
              </a:rPr>
              <a:t>val</a:t>
            </a:r>
            <a:r>
              <a:rPr lang="en-US" sz="1200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sz="1200" dirty="0" err="1" smtClean="0">
                <a:latin typeface="Consolas"/>
                <a:cs typeface="Consolas"/>
              </a:rPr>
              <a:t>env</a:t>
            </a:r>
            <a:r>
              <a:rPr lang="en-US" sz="1200" dirty="0" smtClean="0">
                <a:latin typeface="Consolas"/>
                <a:cs typeface="Consolas"/>
              </a:rPr>
              <a:t> =</a:t>
            </a:r>
            <a:r>
              <a:rPr lang="hu-HU" sz="1200" dirty="0" smtClean="0">
                <a:latin typeface="Consolas"/>
                <a:cs typeface="Consolas"/>
              </a:rPr>
              <a:t> </a:t>
            </a:r>
            <a:r>
              <a:rPr lang="en-US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StreamExecutionEnvironment</a:t>
            </a:r>
            <a:r>
              <a:rPr lang="en-US" sz="1200" dirty="0" err="1" smtClean="0">
                <a:latin typeface="Consolas"/>
                <a:cs typeface="Consolas"/>
              </a:rPr>
              <a:t>.</a:t>
            </a:r>
            <a:r>
              <a:rPr lang="en-US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getExecutionEnvironment</a:t>
            </a:r>
            <a:endParaRPr lang="hu-HU" sz="1200" b="1" dirty="0" smtClean="0"/>
          </a:p>
          <a:p>
            <a:pPr>
              <a:buNone/>
            </a:pPr>
            <a:endParaRPr lang="hu-HU" sz="12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sz="1200" dirty="0" err="1" smtClean="0">
                <a:solidFill>
                  <a:schemeClr val="accent3"/>
                </a:solidFill>
                <a:latin typeface="Consolas"/>
                <a:cs typeface="Consolas"/>
              </a:rPr>
              <a:t>val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 smtClean="0">
                <a:latin typeface="Consolas"/>
                <a:cs typeface="Consolas"/>
              </a:rPr>
              <a:t>socketStockStream</a:t>
            </a:r>
            <a:r>
              <a:rPr lang="en-US" sz="1200" dirty="0" smtClean="0">
                <a:latin typeface="Consolas"/>
                <a:cs typeface="Consolas"/>
              </a:rPr>
              <a:t> = </a:t>
            </a:r>
            <a:r>
              <a:rPr lang="en-US" sz="1200" dirty="0" err="1" smtClean="0">
                <a:latin typeface="Consolas"/>
                <a:cs typeface="Consolas"/>
              </a:rPr>
              <a:t>env.</a:t>
            </a:r>
            <a:r>
              <a:rPr lang="en-US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socketTextStream</a:t>
            </a:r>
            <a:r>
              <a:rPr lang="en-US" sz="1200" dirty="0" smtClean="0">
                <a:latin typeface="Consolas"/>
                <a:cs typeface="Consolas"/>
              </a:rPr>
              <a:t>("</a:t>
            </a:r>
            <a:r>
              <a:rPr lang="en-US" sz="1200" dirty="0" err="1" smtClean="0">
                <a:latin typeface="Consolas"/>
                <a:cs typeface="Consolas"/>
              </a:rPr>
              <a:t>localhost</a:t>
            </a:r>
            <a:r>
              <a:rPr lang="en-US" sz="1200" dirty="0" smtClean="0">
                <a:latin typeface="Consolas"/>
                <a:cs typeface="Consolas"/>
              </a:rPr>
              <a:t>", 9999)</a:t>
            </a:r>
            <a:endParaRPr lang="hu-HU" sz="12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hu-HU" sz="1200" dirty="0" smtClean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.</a:t>
            </a:r>
            <a:r>
              <a:rPr lang="en-US" sz="1200" dirty="0" smtClean="0">
                <a:solidFill>
                  <a:srgbClr val="C0504D"/>
                </a:solidFill>
                <a:latin typeface="Consolas"/>
                <a:cs typeface="Consolas"/>
              </a:rPr>
              <a:t>map</a:t>
            </a:r>
            <a:r>
              <a:rPr lang="en-US" sz="1200" dirty="0" smtClean="0">
                <a:latin typeface="Consolas"/>
                <a:cs typeface="Consolas"/>
              </a:rPr>
              <a:t>(x =&gt; { </a:t>
            </a:r>
            <a:r>
              <a:rPr lang="en-US" sz="1200" dirty="0" err="1" smtClean="0">
                <a:latin typeface="Consolas"/>
                <a:cs typeface="Consolas"/>
              </a:rPr>
              <a:t>val</a:t>
            </a:r>
            <a:r>
              <a:rPr lang="en-US" sz="1200" dirty="0" smtClean="0">
                <a:latin typeface="Consolas"/>
                <a:cs typeface="Consolas"/>
              </a:rPr>
              <a:t> split = </a:t>
            </a:r>
            <a:r>
              <a:rPr lang="en-US" sz="1200" dirty="0" err="1" smtClean="0">
                <a:latin typeface="Consolas"/>
                <a:cs typeface="Consolas"/>
              </a:rPr>
              <a:t>x.</a:t>
            </a:r>
            <a:r>
              <a:rPr lang="en-US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split</a:t>
            </a:r>
            <a:r>
              <a:rPr lang="en-US" sz="1200" dirty="0" smtClean="0">
                <a:latin typeface="Consolas"/>
                <a:cs typeface="Consolas"/>
              </a:rPr>
              <a:t>(",") </a:t>
            </a:r>
            <a:endParaRPr lang="hu-HU" sz="12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hu-HU" sz="1200" dirty="0" smtClean="0">
                <a:solidFill>
                  <a:srgbClr val="C0504D"/>
                </a:solidFill>
                <a:latin typeface="Consolas"/>
                <a:cs typeface="Consolas"/>
              </a:rPr>
              <a:t>        </a:t>
            </a:r>
            <a:r>
              <a:rPr lang="en-US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en-US" sz="1200" dirty="0" smtClean="0">
                <a:latin typeface="Consolas"/>
                <a:cs typeface="Consolas"/>
              </a:rPr>
              <a:t>(split(0), split(1).</a:t>
            </a:r>
            <a:r>
              <a:rPr lang="en-US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toDouble</a:t>
            </a:r>
            <a:r>
              <a:rPr lang="en-US" sz="1200" dirty="0" smtClean="0">
                <a:latin typeface="Consolas"/>
                <a:cs typeface="Consolas"/>
              </a:rPr>
              <a:t>) }) </a:t>
            </a:r>
            <a:endParaRPr lang="hu-HU" sz="1200" dirty="0" smtClean="0">
              <a:latin typeface="Consolas"/>
              <a:cs typeface="Consolas"/>
            </a:endParaRPr>
          </a:p>
          <a:p>
            <a:pPr>
              <a:buNone/>
            </a:pPr>
            <a:endParaRPr lang="hu-HU" sz="12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sz="1200" dirty="0" err="1" smtClean="0">
                <a:solidFill>
                  <a:schemeClr val="accent3"/>
                </a:solidFill>
                <a:latin typeface="Consolas"/>
                <a:cs typeface="Consolas"/>
              </a:rPr>
              <a:t>val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 smtClean="0">
                <a:latin typeface="Consolas"/>
                <a:cs typeface="Consolas"/>
              </a:rPr>
              <a:t>SPX_Stream</a:t>
            </a:r>
            <a:r>
              <a:rPr lang="en-US" sz="1200" dirty="0" smtClean="0">
                <a:latin typeface="Consolas"/>
                <a:cs typeface="Consolas"/>
              </a:rPr>
              <a:t> = </a:t>
            </a:r>
            <a:r>
              <a:rPr lang="en-US" sz="1200" dirty="0" err="1" smtClean="0">
                <a:latin typeface="Consolas"/>
                <a:cs typeface="Consolas"/>
              </a:rPr>
              <a:t>env.</a:t>
            </a:r>
            <a:r>
              <a:rPr lang="en-US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addSource</a:t>
            </a:r>
            <a:r>
              <a:rPr lang="en-US" sz="1200" dirty="0" smtClean="0">
                <a:latin typeface="Consolas"/>
                <a:cs typeface="Consolas"/>
              </a:rPr>
              <a:t>(</a:t>
            </a:r>
            <a:r>
              <a:rPr lang="en-US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generateStock</a:t>
            </a:r>
            <a:r>
              <a:rPr lang="en-US" sz="1200" dirty="0" smtClean="0">
                <a:latin typeface="Consolas"/>
                <a:cs typeface="Consolas"/>
              </a:rPr>
              <a:t>("SPX")(10) _)</a:t>
            </a:r>
            <a:endParaRPr lang="hu-HU" sz="12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sz="1200" dirty="0" err="1" smtClean="0">
                <a:solidFill>
                  <a:schemeClr val="accent3"/>
                </a:solidFill>
                <a:latin typeface="Consolas"/>
                <a:cs typeface="Consolas"/>
              </a:rPr>
              <a:t>val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hu-HU" sz="1200" dirty="0" smtClean="0">
                <a:latin typeface="Consolas"/>
                <a:cs typeface="Consolas"/>
              </a:rPr>
              <a:t>FTSE</a:t>
            </a:r>
            <a:r>
              <a:rPr lang="en-US" sz="1200" dirty="0" smtClean="0">
                <a:latin typeface="Consolas"/>
                <a:cs typeface="Consolas"/>
              </a:rPr>
              <a:t>_Stream = </a:t>
            </a:r>
            <a:r>
              <a:rPr lang="en-US" sz="1200" dirty="0" err="1" smtClean="0">
                <a:latin typeface="Consolas"/>
                <a:cs typeface="Consolas"/>
              </a:rPr>
              <a:t>env.</a:t>
            </a:r>
            <a:r>
              <a:rPr lang="en-US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addSource</a:t>
            </a:r>
            <a:r>
              <a:rPr lang="en-US" sz="1200" dirty="0" smtClean="0">
                <a:latin typeface="Consolas"/>
                <a:cs typeface="Consolas"/>
              </a:rPr>
              <a:t>(</a:t>
            </a:r>
            <a:r>
              <a:rPr lang="en-US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generateStock</a:t>
            </a:r>
            <a:r>
              <a:rPr lang="en-US" sz="1200" dirty="0" smtClean="0">
                <a:latin typeface="Consolas"/>
                <a:cs typeface="Consolas"/>
              </a:rPr>
              <a:t>("</a:t>
            </a:r>
            <a:r>
              <a:rPr lang="hu-HU" sz="1200" dirty="0" smtClean="0">
                <a:latin typeface="Consolas"/>
                <a:cs typeface="Consolas"/>
              </a:rPr>
              <a:t>FTSE</a:t>
            </a:r>
            <a:r>
              <a:rPr lang="en-US" sz="1200" dirty="0" smtClean="0">
                <a:latin typeface="Consolas"/>
                <a:cs typeface="Consolas"/>
              </a:rPr>
              <a:t>")(</a:t>
            </a:r>
            <a:r>
              <a:rPr lang="hu-HU" sz="1200" dirty="0" smtClean="0">
                <a:latin typeface="Consolas"/>
                <a:cs typeface="Consolas"/>
              </a:rPr>
              <a:t>2</a:t>
            </a:r>
            <a:r>
              <a:rPr lang="en-US" sz="1200" dirty="0" smtClean="0">
                <a:latin typeface="Consolas"/>
                <a:cs typeface="Consolas"/>
              </a:rPr>
              <a:t>0) _) </a:t>
            </a:r>
            <a:endParaRPr lang="hu-HU" sz="12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sz="1200" dirty="0" err="1" smtClean="0">
                <a:solidFill>
                  <a:schemeClr val="accent3"/>
                </a:solidFill>
                <a:latin typeface="Consolas"/>
                <a:cs typeface="Consolas"/>
              </a:rPr>
              <a:t>val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 smtClean="0">
                <a:latin typeface="Consolas"/>
                <a:cs typeface="Consolas"/>
              </a:rPr>
              <a:t>stockStream</a:t>
            </a:r>
            <a:r>
              <a:rPr lang="en-US" sz="1200" dirty="0" smtClean="0">
                <a:latin typeface="Consolas"/>
                <a:cs typeface="Consolas"/>
              </a:rPr>
              <a:t> = </a:t>
            </a:r>
            <a:r>
              <a:rPr lang="en-US" sz="1200" dirty="0" err="1" smtClean="0">
                <a:latin typeface="Consolas"/>
                <a:cs typeface="Consolas"/>
              </a:rPr>
              <a:t>socketStockStream.</a:t>
            </a:r>
            <a:r>
              <a:rPr lang="en-US" sz="1200" dirty="0" err="1" smtClean="0">
                <a:solidFill>
                  <a:srgbClr val="C0504D"/>
                </a:solidFill>
                <a:latin typeface="Consolas"/>
                <a:cs typeface="Consolas"/>
              </a:rPr>
              <a:t>merge</a:t>
            </a:r>
            <a:r>
              <a:rPr lang="en-US" sz="1200" dirty="0" smtClean="0">
                <a:latin typeface="Consolas"/>
                <a:cs typeface="Consolas"/>
              </a:rPr>
              <a:t>(</a:t>
            </a:r>
            <a:r>
              <a:rPr lang="en-US" sz="1200" dirty="0" err="1" smtClean="0">
                <a:latin typeface="Consolas"/>
                <a:cs typeface="Consolas"/>
              </a:rPr>
              <a:t>SPX_Stream</a:t>
            </a:r>
            <a:r>
              <a:rPr lang="hu-HU" sz="1200" dirty="0" smtClean="0">
                <a:latin typeface="Consolas"/>
                <a:cs typeface="Consolas"/>
              </a:rPr>
              <a:t>, FTSE_STREAM)</a:t>
            </a:r>
            <a:endParaRPr lang="en-US" sz="1000" dirty="0" smtClean="0">
              <a:latin typeface="Consolas"/>
              <a:cs typeface="Consolas"/>
            </a:endParaRPr>
          </a:p>
        </p:txBody>
      </p:sp>
      <p:pic>
        <p:nvPicPr>
          <p:cNvPr id="7" name="Tartalom helye 6" descr="blog_multi_input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043533" y="940197"/>
            <a:ext cx="4201512" cy="187322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9" name="Szövegdoboz 78"/>
          <p:cNvSpPr txBox="1"/>
          <p:nvPr/>
        </p:nvSpPr>
        <p:spPr>
          <a:xfrm>
            <a:off x="2262312" y="1908190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(1)</a:t>
            </a:r>
            <a:endParaRPr lang="en-US" dirty="0"/>
          </a:p>
        </p:txBody>
      </p:sp>
      <p:sp>
        <p:nvSpPr>
          <p:cNvPr id="80" name="Szövegdoboz 79"/>
          <p:cNvSpPr txBox="1"/>
          <p:nvPr/>
        </p:nvSpPr>
        <p:spPr>
          <a:xfrm>
            <a:off x="3936576" y="2370738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(2)</a:t>
            </a:r>
            <a:endParaRPr lang="en-US" dirty="0"/>
          </a:p>
        </p:txBody>
      </p:sp>
      <p:sp>
        <p:nvSpPr>
          <p:cNvPr id="81" name="Szövegdoboz 80"/>
          <p:cNvSpPr txBox="1"/>
          <p:nvPr/>
        </p:nvSpPr>
        <p:spPr>
          <a:xfrm>
            <a:off x="4954300" y="1572679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(4)</a:t>
            </a:r>
            <a:endParaRPr lang="en-US" dirty="0"/>
          </a:p>
        </p:txBody>
      </p:sp>
      <p:sp>
        <p:nvSpPr>
          <p:cNvPr id="82" name="Szövegdoboz 81"/>
          <p:cNvSpPr txBox="1"/>
          <p:nvPr/>
        </p:nvSpPr>
        <p:spPr>
          <a:xfrm>
            <a:off x="4168296" y="945998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(3)</a:t>
            </a:r>
            <a:endParaRPr lang="en-US" dirty="0"/>
          </a:p>
        </p:txBody>
      </p:sp>
      <p:sp>
        <p:nvSpPr>
          <p:cNvPr id="83" name="Szövegdoboz 82"/>
          <p:cNvSpPr txBox="1"/>
          <p:nvPr/>
        </p:nvSpPr>
        <p:spPr>
          <a:xfrm>
            <a:off x="623406" y="3443208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(1)</a:t>
            </a:r>
            <a:endParaRPr lang="en-US" dirty="0"/>
          </a:p>
        </p:txBody>
      </p:sp>
      <p:sp>
        <p:nvSpPr>
          <p:cNvPr id="84" name="Szövegdoboz 83"/>
          <p:cNvSpPr txBox="1"/>
          <p:nvPr/>
        </p:nvSpPr>
        <p:spPr>
          <a:xfrm>
            <a:off x="252010" y="3765932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(2)</a:t>
            </a:r>
            <a:endParaRPr lang="en-US" dirty="0"/>
          </a:p>
        </p:txBody>
      </p:sp>
      <p:sp>
        <p:nvSpPr>
          <p:cNvPr id="85" name="Szövegdoboz 84"/>
          <p:cNvSpPr txBox="1"/>
          <p:nvPr/>
        </p:nvSpPr>
        <p:spPr>
          <a:xfrm>
            <a:off x="152977" y="4407562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(3)</a:t>
            </a:r>
            <a:endParaRPr lang="en-US" dirty="0"/>
          </a:p>
        </p:txBody>
      </p:sp>
      <p:sp>
        <p:nvSpPr>
          <p:cNvPr id="86" name="Szövegdoboz 85"/>
          <p:cNvSpPr txBox="1"/>
          <p:nvPr/>
        </p:nvSpPr>
        <p:spPr>
          <a:xfrm>
            <a:off x="633300" y="4755612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(4)</a:t>
            </a:r>
            <a:endParaRPr lang="en-US" dirty="0"/>
          </a:p>
        </p:txBody>
      </p:sp>
      <p:sp>
        <p:nvSpPr>
          <p:cNvPr id="87" name="Bal oldali kapcsos zárójel 86"/>
          <p:cNvSpPr/>
          <p:nvPr/>
        </p:nvSpPr>
        <p:spPr>
          <a:xfrm>
            <a:off x="638266" y="3821908"/>
            <a:ext cx="416535" cy="32514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Bal oldali kapcsos zárójel 87"/>
          <p:cNvSpPr/>
          <p:nvPr/>
        </p:nvSpPr>
        <p:spPr>
          <a:xfrm>
            <a:off x="537466" y="4452981"/>
            <a:ext cx="416535" cy="32514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Snip Diagonal Corner Rectangle 3"/>
          <p:cNvSpPr/>
          <p:nvPr/>
        </p:nvSpPr>
        <p:spPr>
          <a:xfrm>
            <a:off x="644434" y="2203225"/>
            <a:ext cx="1294265" cy="453599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"HDP, 23.8"</a:t>
            </a:r>
          </a:p>
          <a:p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"HDP, 26.6"</a:t>
            </a:r>
          </a:p>
        </p:txBody>
      </p:sp>
      <p:sp>
        <p:nvSpPr>
          <p:cNvPr id="90" name="Snip Diagonal Corner Rectangle 3"/>
          <p:cNvSpPr/>
          <p:nvPr/>
        </p:nvSpPr>
        <p:spPr>
          <a:xfrm>
            <a:off x="929652" y="1047871"/>
            <a:ext cx="2057686" cy="338600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(SPX, 2113.9)</a:t>
            </a:r>
          </a:p>
        </p:txBody>
      </p:sp>
      <p:sp>
        <p:nvSpPr>
          <p:cNvPr id="91" name="Snip Diagonal Corner Rectangle 3"/>
          <p:cNvSpPr/>
          <p:nvPr/>
        </p:nvSpPr>
        <p:spPr>
          <a:xfrm>
            <a:off x="929652" y="1438270"/>
            <a:ext cx="2057686" cy="338600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(FTSE, 6931.7)</a:t>
            </a:r>
          </a:p>
        </p:txBody>
      </p:sp>
      <p:sp>
        <p:nvSpPr>
          <p:cNvPr id="92" name="Snip Diagonal Corner Rectangle 3"/>
          <p:cNvSpPr/>
          <p:nvPr/>
        </p:nvSpPr>
        <p:spPr>
          <a:xfrm>
            <a:off x="6428859" y="1560600"/>
            <a:ext cx="2061065" cy="734400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(SPX, 2113.9)</a:t>
            </a:r>
          </a:p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(FTSE, 6931.7)</a:t>
            </a:r>
          </a:p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(HDP, 23.8)</a:t>
            </a:r>
          </a:p>
          <a:p>
            <a:r>
              <a:rPr lang="hu-HU" sz="1000" dirty="0" err="1" smtClean="0">
                <a:solidFill>
                  <a:srgbClr val="C0504D"/>
                </a:solidFill>
                <a:latin typeface="Consolas"/>
                <a:cs typeface="Consolas"/>
              </a:rPr>
              <a:t>StockPrice</a:t>
            </a:r>
            <a:r>
              <a:rPr lang="hu-HU" sz="1000" dirty="0" smtClean="0">
                <a:solidFill>
                  <a:schemeClr val="tx1"/>
                </a:solidFill>
                <a:latin typeface="Consolas"/>
                <a:cs typeface="Consolas"/>
              </a:rPr>
              <a:t>(HDP, 26.6)</a:t>
            </a:r>
          </a:p>
        </p:txBody>
      </p:sp>
    </p:spTree>
    <p:extLst>
      <p:ext uri="{BB962C8B-B14F-4D97-AF65-F5344CB8AC3E}">
        <p14:creationId xmlns:p14="http://schemas.microsoft.com/office/powerpoint/2010/main" val="231074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1313</Words>
  <Application>Microsoft Office PowerPoint</Application>
  <PresentationFormat>Bildschirmpräsentation (16:9)</PresentationFormat>
  <Paragraphs>355</Paragraphs>
  <Slides>23</Slides>
  <Notes>15</Notes>
  <HiddenSlides>9</HiddenSlides>
  <MMClips>0</MMClips>
  <ScaleCrop>false</ScaleCrop>
  <HeadingPairs>
    <vt:vector size="4" baseType="variant">
      <vt:variant>
        <vt:lpstr>Design</vt:lpstr>
      </vt:variant>
      <vt:variant>
        <vt:i4>7</vt:i4>
      </vt:variant>
      <vt:variant>
        <vt:lpstr>Folientitel</vt:lpstr>
      </vt:variant>
      <vt:variant>
        <vt:i4>23</vt:i4>
      </vt:variant>
    </vt:vector>
  </HeadingPairs>
  <TitlesOfParts>
    <vt:vector size="30" baseType="lpstr"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Real-time Stream Processing with Apache Flink</vt:lpstr>
      <vt:lpstr>Stream Processing</vt:lpstr>
      <vt:lpstr>Streaming landscape</vt:lpstr>
      <vt:lpstr>What is Flink</vt:lpstr>
      <vt:lpstr>Apache Flink</vt:lpstr>
      <vt:lpstr>Flink stack</vt:lpstr>
      <vt:lpstr>Overview of the API</vt:lpstr>
      <vt:lpstr>Use-case: Financial analytics</vt:lpstr>
      <vt:lpstr>Reading from multiple inputs</vt:lpstr>
      <vt:lpstr>Window aggregations</vt:lpstr>
      <vt:lpstr>Data-driven windows</vt:lpstr>
      <vt:lpstr>Combining with a Twitter stream</vt:lpstr>
      <vt:lpstr>Streaming joins</vt:lpstr>
      <vt:lpstr>flink.apache.org @ApacheFlink</vt:lpstr>
      <vt:lpstr>What is Flink</vt:lpstr>
      <vt:lpstr>Apache Storm</vt:lpstr>
      <vt:lpstr>Spark Streaming</vt:lpstr>
      <vt:lpstr>Apache Samza</vt:lpstr>
      <vt:lpstr>Fault tolerance</vt:lpstr>
      <vt:lpstr>Performance</vt:lpstr>
      <vt:lpstr>Roadmap</vt:lpstr>
      <vt:lpstr>Summary</vt:lpstr>
      <vt:lpstr>Flink Community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Gyula Fora</dc:creator>
  <cp:lastModifiedBy>twalthr</cp:lastModifiedBy>
  <cp:revision>42</cp:revision>
  <dcterms:created xsi:type="dcterms:W3CDTF">2015-03-30T11:32:09Z</dcterms:created>
  <dcterms:modified xsi:type="dcterms:W3CDTF">2015-05-12T11:48:45Z</dcterms:modified>
</cp:coreProperties>
</file>