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331" r:id="rId3"/>
    <p:sldId id="300" r:id="rId4"/>
    <p:sldId id="284" r:id="rId5"/>
    <p:sldId id="285" r:id="rId6"/>
    <p:sldId id="287" r:id="rId7"/>
    <p:sldId id="323" r:id="rId8"/>
    <p:sldId id="290" r:id="rId9"/>
    <p:sldId id="289" r:id="rId10"/>
    <p:sldId id="291" r:id="rId11"/>
    <p:sldId id="292" r:id="rId12"/>
    <p:sldId id="316" r:id="rId13"/>
    <p:sldId id="320" r:id="rId14"/>
    <p:sldId id="325" r:id="rId15"/>
    <p:sldId id="301" r:id="rId16"/>
    <p:sldId id="302" r:id="rId17"/>
    <p:sldId id="309" r:id="rId18"/>
    <p:sldId id="303" r:id="rId19"/>
    <p:sldId id="328" r:id="rId20"/>
    <p:sldId id="307" r:id="rId21"/>
    <p:sldId id="305" r:id="rId22"/>
    <p:sldId id="306" r:id="rId23"/>
    <p:sldId id="311" r:id="rId24"/>
    <p:sldId id="330" r:id="rId25"/>
    <p:sldId id="313" r:id="rId26"/>
    <p:sldId id="324" r:id="rId27"/>
    <p:sldId id="283" r:id="rId28"/>
    <p:sldId id="315" r:id="rId29"/>
    <p:sldId id="314" r:id="rId30"/>
    <p:sldId id="321" r:id="rId31"/>
    <p:sldId id="322" r:id="rId32"/>
    <p:sldId id="318" r:id="rId33"/>
    <p:sldId id="332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D"/>
    <a:srgbClr val="197D00"/>
    <a:srgbClr val="146C00"/>
    <a:srgbClr val="00A600"/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2" autoAdjust="0"/>
  </p:normalViewPr>
  <p:slideViewPr>
    <p:cSldViewPr snapToGrid="0" snapToObjects="1">
      <p:cViewPr varScale="1">
        <p:scale>
          <a:sx n="135" d="100"/>
          <a:sy n="135" d="100"/>
        </p:scale>
        <p:origin x="-4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E4398-8565-F642-A4FA-EACECD9AD3E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C005F00-7A66-BD4A-86B0-05686D63B1B8}">
      <dgm:prSet phldrT="[Text]"/>
      <dgm:spPr>
        <a:solidFill>
          <a:srgbClr val="34AD91"/>
        </a:solidFill>
        <a:effectLst/>
      </dgm:spPr>
      <dgm:t>
        <a:bodyPr/>
        <a:lstStyle/>
        <a:p>
          <a:r>
            <a:rPr lang="en-US" dirty="0" smtClean="0"/>
            <a:t>Clickstream Data</a:t>
          </a:r>
          <a:endParaRPr lang="en-US" dirty="0"/>
        </a:p>
      </dgm:t>
    </dgm:pt>
    <dgm:pt modelId="{3121969D-24F2-2842-8406-5D9443878674}" type="parTrans" cxnId="{77A4EC3C-E2AD-9042-BEA9-D45C4DA96E5C}">
      <dgm:prSet/>
      <dgm:spPr/>
      <dgm:t>
        <a:bodyPr/>
        <a:lstStyle/>
        <a:p>
          <a:endParaRPr lang="en-US"/>
        </a:p>
      </dgm:t>
    </dgm:pt>
    <dgm:pt modelId="{0A2467CE-AB43-7441-933B-7DD0DCB3F529}" type="sibTrans" cxnId="{77A4EC3C-E2AD-9042-BEA9-D45C4DA96E5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A9E83AB6-F164-E24A-A137-7F95B59FD974}">
      <dgm:prSet phldrT="[Text]"/>
      <dgm:spPr>
        <a:solidFill>
          <a:srgbClr val="34AD91"/>
        </a:solidFill>
        <a:effectLst/>
      </dgm:spPr>
      <dgm:t>
        <a:bodyPr/>
        <a:lstStyle/>
        <a:p>
          <a:r>
            <a:rPr lang="en-US" dirty="0" smtClean="0"/>
            <a:t>Hashing Feature Extractor</a:t>
          </a:r>
        </a:p>
      </dgm:t>
    </dgm:pt>
    <dgm:pt modelId="{745FF189-58AD-3040-A8DF-894263F52B7A}" type="parTrans" cxnId="{17FE4308-063D-644B-AE69-FBE9CDEAF7B0}">
      <dgm:prSet/>
      <dgm:spPr/>
      <dgm:t>
        <a:bodyPr/>
        <a:lstStyle/>
        <a:p>
          <a:endParaRPr lang="en-US"/>
        </a:p>
      </dgm:t>
    </dgm:pt>
    <dgm:pt modelId="{26DF407E-A613-E84F-8C20-ED0AA11625C4}" type="sibTrans" cxnId="{17FE4308-063D-644B-AE69-FBE9CDEAF7B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0F5AFA2-0224-F347-8E64-8210768290FF}">
      <dgm:prSet phldrT="[Text]"/>
      <dgm:spPr>
        <a:solidFill>
          <a:srgbClr val="34AD91"/>
        </a:solidFill>
        <a:effectLst/>
      </dgm:spPr>
      <dgm:t>
        <a:bodyPr/>
        <a:lstStyle/>
        <a:p>
          <a:r>
            <a:rPr lang="en-US" dirty="0" smtClean="0"/>
            <a:t>ALS</a:t>
          </a:r>
          <a:endParaRPr lang="en-US" dirty="0"/>
        </a:p>
      </dgm:t>
    </dgm:pt>
    <dgm:pt modelId="{F8A98312-4DC4-A94D-874F-3B8798AAA47E}" type="parTrans" cxnId="{7BE7757F-B1C9-8346-A756-B39D33878BC9}">
      <dgm:prSet/>
      <dgm:spPr/>
      <dgm:t>
        <a:bodyPr/>
        <a:lstStyle/>
        <a:p>
          <a:endParaRPr lang="en-US"/>
        </a:p>
      </dgm:t>
    </dgm:pt>
    <dgm:pt modelId="{B1786AAE-D4AA-4A43-8F35-4A9D57E3D0FA}" type="sibTrans" cxnId="{7BE7757F-B1C9-8346-A756-B39D33878BC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D9518C62-1A2B-0A47-BA28-56E2B78DF6F9}">
      <dgm:prSet phldrT="[Text]"/>
      <dgm:spPr>
        <a:solidFill>
          <a:srgbClr val="34AD91"/>
        </a:solidFill>
        <a:effectLst/>
      </dgm:spPr>
      <dgm:t>
        <a:bodyPr/>
        <a:lstStyle/>
        <a:p>
          <a:r>
            <a:rPr lang="en-US" dirty="0" smtClean="0"/>
            <a:t>Matrix factorization</a:t>
          </a:r>
          <a:endParaRPr lang="en-US" dirty="0"/>
        </a:p>
      </dgm:t>
    </dgm:pt>
    <dgm:pt modelId="{85571CB1-9F32-D84F-9D5C-3FA0F5FCE6D8}" type="parTrans" cxnId="{EED4F130-CAA7-264C-8326-AC12532358E1}">
      <dgm:prSet/>
      <dgm:spPr/>
      <dgm:t>
        <a:bodyPr/>
        <a:lstStyle/>
        <a:p>
          <a:endParaRPr lang="en-US"/>
        </a:p>
      </dgm:t>
    </dgm:pt>
    <dgm:pt modelId="{58AB282F-F1AB-F64C-9151-CD36D2D10E87}" type="sibTrans" cxnId="{EED4F130-CAA7-264C-8326-AC12532358E1}">
      <dgm:prSet/>
      <dgm:spPr/>
      <dgm:t>
        <a:bodyPr/>
        <a:lstStyle/>
        <a:p>
          <a:endParaRPr lang="en-US"/>
        </a:p>
      </dgm:t>
    </dgm:pt>
    <dgm:pt modelId="{D2B7186E-5C44-504A-BA7D-D1B4CC294A8E}" type="pres">
      <dgm:prSet presAssocID="{68BE4398-8565-F642-A4FA-EACECD9AD3E7}" presName="Name0" presStyleCnt="0">
        <dgm:presLayoutVars>
          <dgm:dir/>
          <dgm:resizeHandles val="exact"/>
        </dgm:presLayoutVars>
      </dgm:prSet>
      <dgm:spPr/>
    </dgm:pt>
    <dgm:pt modelId="{4C6E49F2-B77A-0B40-BC63-9BD34BFB8437}" type="pres">
      <dgm:prSet presAssocID="{CC005F00-7A66-BD4A-86B0-05686D63B1B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5E748-CB06-3A47-AE49-8B583B9034DD}" type="pres">
      <dgm:prSet presAssocID="{0A2467CE-AB43-7441-933B-7DD0DCB3F52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D9D038C-5562-3941-84D3-7AD7DC073A2F}" type="pres">
      <dgm:prSet presAssocID="{0A2467CE-AB43-7441-933B-7DD0DCB3F52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B0FA0C-1778-9E43-A11F-45333AD73874}" type="pres">
      <dgm:prSet presAssocID="{A9E83AB6-F164-E24A-A137-7F95B59FD9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A0495-CD4C-0944-A933-C39FF7B09FD7}" type="pres">
      <dgm:prSet presAssocID="{26DF407E-A613-E84F-8C20-ED0AA11625C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992A8FB-87BF-7C42-B948-108DBAB97F65}" type="pres">
      <dgm:prSet presAssocID="{26DF407E-A613-E84F-8C20-ED0AA11625C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2E8966E-5FE2-6449-983E-1C88F1440837}" type="pres">
      <dgm:prSet presAssocID="{90F5AFA2-0224-F347-8E64-8210768290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B5085-A12F-6444-845F-79BC8156DE2C}" type="pres">
      <dgm:prSet presAssocID="{B1786AAE-D4AA-4A43-8F35-4A9D57E3D0F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AF8B688-794D-C840-8658-2EC5D305235F}" type="pres">
      <dgm:prSet presAssocID="{B1786AAE-D4AA-4A43-8F35-4A9D57E3D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68396B-7592-D04E-8D88-412A65AA29F3}" type="pres">
      <dgm:prSet presAssocID="{D9518C62-1A2B-0A47-BA28-56E2B78DF6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4EF8D-ED09-844E-AEDF-E40B9E02CECE}" type="presOf" srcId="{26DF407E-A613-E84F-8C20-ED0AA11625C4}" destId="{042A0495-CD4C-0944-A933-C39FF7B09FD7}" srcOrd="0" destOrd="0" presId="urn:microsoft.com/office/officeart/2005/8/layout/process1"/>
    <dgm:cxn modelId="{7BE7757F-B1C9-8346-A756-B39D33878BC9}" srcId="{68BE4398-8565-F642-A4FA-EACECD9AD3E7}" destId="{90F5AFA2-0224-F347-8E64-8210768290FF}" srcOrd="2" destOrd="0" parTransId="{F8A98312-4DC4-A94D-874F-3B8798AAA47E}" sibTransId="{B1786AAE-D4AA-4A43-8F35-4A9D57E3D0FA}"/>
    <dgm:cxn modelId="{EED4F130-CAA7-264C-8326-AC12532358E1}" srcId="{68BE4398-8565-F642-A4FA-EACECD9AD3E7}" destId="{D9518C62-1A2B-0A47-BA28-56E2B78DF6F9}" srcOrd="3" destOrd="0" parTransId="{85571CB1-9F32-D84F-9D5C-3FA0F5FCE6D8}" sibTransId="{58AB282F-F1AB-F64C-9151-CD36D2D10E87}"/>
    <dgm:cxn modelId="{17FE4308-063D-644B-AE69-FBE9CDEAF7B0}" srcId="{68BE4398-8565-F642-A4FA-EACECD9AD3E7}" destId="{A9E83AB6-F164-E24A-A137-7F95B59FD974}" srcOrd="1" destOrd="0" parTransId="{745FF189-58AD-3040-A8DF-894263F52B7A}" sibTransId="{26DF407E-A613-E84F-8C20-ED0AA11625C4}"/>
    <dgm:cxn modelId="{59CBA955-D53B-A54D-8332-8B8F3EA574FF}" type="presOf" srcId="{90F5AFA2-0224-F347-8E64-8210768290FF}" destId="{E2E8966E-5FE2-6449-983E-1C88F1440837}" srcOrd="0" destOrd="0" presId="urn:microsoft.com/office/officeart/2005/8/layout/process1"/>
    <dgm:cxn modelId="{D69B49E2-8BD9-D447-B792-D839BFD4730D}" type="presOf" srcId="{26DF407E-A613-E84F-8C20-ED0AA11625C4}" destId="{4992A8FB-87BF-7C42-B948-108DBAB97F65}" srcOrd="1" destOrd="0" presId="urn:microsoft.com/office/officeart/2005/8/layout/process1"/>
    <dgm:cxn modelId="{B0F00BEA-6412-9B43-9554-7A144B76265C}" type="presOf" srcId="{D9518C62-1A2B-0A47-BA28-56E2B78DF6F9}" destId="{D768396B-7592-D04E-8D88-412A65AA29F3}" srcOrd="0" destOrd="0" presId="urn:microsoft.com/office/officeart/2005/8/layout/process1"/>
    <dgm:cxn modelId="{77A4EC3C-E2AD-9042-BEA9-D45C4DA96E5C}" srcId="{68BE4398-8565-F642-A4FA-EACECD9AD3E7}" destId="{CC005F00-7A66-BD4A-86B0-05686D63B1B8}" srcOrd="0" destOrd="0" parTransId="{3121969D-24F2-2842-8406-5D9443878674}" sibTransId="{0A2467CE-AB43-7441-933B-7DD0DCB3F529}"/>
    <dgm:cxn modelId="{E6C31183-BC23-F442-AE0B-BA76C9834526}" type="presOf" srcId="{B1786AAE-D4AA-4A43-8F35-4A9D57E3D0FA}" destId="{223B5085-A12F-6444-845F-79BC8156DE2C}" srcOrd="0" destOrd="0" presId="urn:microsoft.com/office/officeart/2005/8/layout/process1"/>
    <dgm:cxn modelId="{79D0F636-B046-1247-BAC9-41913CC1E33E}" type="presOf" srcId="{CC005F00-7A66-BD4A-86B0-05686D63B1B8}" destId="{4C6E49F2-B77A-0B40-BC63-9BD34BFB8437}" srcOrd="0" destOrd="0" presId="urn:microsoft.com/office/officeart/2005/8/layout/process1"/>
    <dgm:cxn modelId="{F45D5E77-9357-5345-AB04-F724B68FCD40}" type="presOf" srcId="{0A2467CE-AB43-7441-933B-7DD0DCB3F529}" destId="{AD9D038C-5562-3941-84D3-7AD7DC073A2F}" srcOrd="1" destOrd="0" presId="urn:microsoft.com/office/officeart/2005/8/layout/process1"/>
    <dgm:cxn modelId="{B28030DE-9E5B-7441-B13C-BFF776D4428B}" type="presOf" srcId="{0A2467CE-AB43-7441-933B-7DD0DCB3F529}" destId="{9625E748-CB06-3A47-AE49-8B583B9034DD}" srcOrd="0" destOrd="0" presId="urn:microsoft.com/office/officeart/2005/8/layout/process1"/>
    <dgm:cxn modelId="{C691743F-2E18-C147-9B7F-634E5DC37D1D}" type="presOf" srcId="{A9E83AB6-F164-E24A-A137-7F95B59FD974}" destId="{9FB0FA0C-1778-9E43-A11F-45333AD73874}" srcOrd="0" destOrd="0" presId="urn:microsoft.com/office/officeart/2005/8/layout/process1"/>
    <dgm:cxn modelId="{4E7CBA3A-A8FF-5D4F-B4C0-2FC809790DFE}" type="presOf" srcId="{68BE4398-8565-F642-A4FA-EACECD9AD3E7}" destId="{D2B7186E-5C44-504A-BA7D-D1B4CC294A8E}" srcOrd="0" destOrd="0" presId="urn:microsoft.com/office/officeart/2005/8/layout/process1"/>
    <dgm:cxn modelId="{D6E5EB60-B0A7-4A49-9916-3C44C594D238}" type="presOf" srcId="{B1786AAE-D4AA-4A43-8F35-4A9D57E3D0FA}" destId="{6AF8B688-794D-C840-8658-2EC5D305235F}" srcOrd="1" destOrd="0" presId="urn:microsoft.com/office/officeart/2005/8/layout/process1"/>
    <dgm:cxn modelId="{87A8BF51-E1B5-8E49-9F89-6353402E20A2}" type="presParOf" srcId="{D2B7186E-5C44-504A-BA7D-D1B4CC294A8E}" destId="{4C6E49F2-B77A-0B40-BC63-9BD34BFB8437}" srcOrd="0" destOrd="0" presId="urn:microsoft.com/office/officeart/2005/8/layout/process1"/>
    <dgm:cxn modelId="{ED45BD35-CE56-4240-A054-BD7E5986A46E}" type="presParOf" srcId="{D2B7186E-5C44-504A-BA7D-D1B4CC294A8E}" destId="{9625E748-CB06-3A47-AE49-8B583B9034DD}" srcOrd="1" destOrd="0" presId="urn:microsoft.com/office/officeart/2005/8/layout/process1"/>
    <dgm:cxn modelId="{7E4A3771-9497-CD4B-B24F-60030AA0B721}" type="presParOf" srcId="{9625E748-CB06-3A47-AE49-8B583B9034DD}" destId="{AD9D038C-5562-3941-84D3-7AD7DC073A2F}" srcOrd="0" destOrd="0" presId="urn:microsoft.com/office/officeart/2005/8/layout/process1"/>
    <dgm:cxn modelId="{9DD5DB4B-8627-3543-8007-6CFB6893F2FF}" type="presParOf" srcId="{D2B7186E-5C44-504A-BA7D-D1B4CC294A8E}" destId="{9FB0FA0C-1778-9E43-A11F-45333AD73874}" srcOrd="2" destOrd="0" presId="urn:microsoft.com/office/officeart/2005/8/layout/process1"/>
    <dgm:cxn modelId="{F56D0DBD-CDCA-B14E-817B-15FC94CBD023}" type="presParOf" srcId="{D2B7186E-5C44-504A-BA7D-D1B4CC294A8E}" destId="{042A0495-CD4C-0944-A933-C39FF7B09FD7}" srcOrd="3" destOrd="0" presId="urn:microsoft.com/office/officeart/2005/8/layout/process1"/>
    <dgm:cxn modelId="{7F030CEC-0468-044E-A8E3-CC054A2F6998}" type="presParOf" srcId="{042A0495-CD4C-0944-A933-C39FF7B09FD7}" destId="{4992A8FB-87BF-7C42-B948-108DBAB97F65}" srcOrd="0" destOrd="0" presId="urn:microsoft.com/office/officeart/2005/8/layout/process1"/>
    <dgm:cxn modelId="{D2A87C5C-26FC-5246-8088-8F597DB3E276}" type="presParOf" srcId="{D2B7186E-5C44-504A-BA7D-D1B4CC294A8E}" destId="{E2E8966E-5FE2-6449-983E-1C88F1440837}" srcOrd="4" destOrd="0" presId="urn:microsoft.com/office/officeart/2005/8/layout/process1"/>
    <dgm:cxn modelId="{1416303E-2E5C-7F4D-945B-13B0EDD25D5B}" type="presParOf" srcId="{D2B7186E-5C44-504A-BA7D-D1B4CC294A8E}" destId="{223B5085-A12F-6444-845F-79BC8156DE2C}" srcOrd="5" destOrd="0" presId="urn:microsoft.com/office/officeart/2005/8/layout/process1"/>
    <dgm:cxn modelId="{6A923F0D-7AE5-794D-B6B9-99BC7ADFE6F7}" type="presParOf" srcId="{223B5085-A12F-6444-845F-79BC8156DE2C}" destId="{6AF8B688-794D-C840-8658-2EC5D305235F}" srcOrd="0" destOrd="0" presId="urn:microsoft.com/office/officeart/2005/8/layout/process1"/>
    <dgm:cxn modelId="{A25C19FF-2E95-834C-8945-1B2884AAB53D}" type="presParOf" srcId="{D2B7186E-5C44-504A-BA7D-D1B4CC294A8E}" destId="{D768396B-7592-D04E-8D88-412A65AA29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E49F2-B77A-0B40-BC63-9BD34BFB8437}">
      <dsp:nvSpPr>
        <dsp:cNvPr id="0" name=""/>
        <dsp:cNvSpPr/>
      </dsp:nvSpPr>
      <dsp:spPr>
        <a:xfrm>
          <a:off x="2676" y="209637"/>
          <a:ext cx="1170081" cy="800774"/>
        </a:xfrm>
        <a:prstGeom prst="roundRect">
          <a:avLst>
            <a:gd name="adj" fmla="val 10000"/>
          </a:avLst>
        </a:prstGeom>
        <a:solidFill>
          <a:srgbClr val="34AD9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Clickstream Data</a:t>
          </a:r>
          <a:endParaRPr lang="en-US" sz="1500" kern="1200" dirty="0"/>
        </a:p>
      </dsp:txBody>
      <dsp:txXfrm>
        <a:off x="26130" y="233091"/>
        <a:ext cx="1123173" cy="753866"/>
      </dsp:txXfrm>
    </dsp:sp>
    <dsp:sp modelId="{9625E748-CB06-3A47-AE49-8B583B9034DD}">
      <dsp:nvSpPr>
        <dsp:cNvPr id="0" name=""/>
        <dsp:cNvSpPr/>
      </dsp:nvSpPr>
      <dsp:spPr>
        <a:xfrm>
          <a:off x="1289765" y="464934"/>
          <a:ext cx="248057" cy="2901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89765" y="522970"/>
        <a:ext cx="173640" cy="174108"/>
      </dsp:txXfrm>
    </dsp:sp>
    <dsp:sp modelId="{9FB0FA0C-1778-9E43-A11F-45333AD73874}">
      <dsp:nvSpPr>
        <dsp:cNvPr id="0" name=""/>
        <dsp:cNvSpPr/>
      </dsp:nvSpPr>
      <dsp:spPr>
        <a:xfrm>
          <a:off x="1640790" y="209637"/>
          <a:ext cx="1170081" cy="800774"/>
        </a:xfrm>
        <a:prstGeom prst="roundRect">
          <a:avLst>
            <a:gd name="adj" fmla="val 10000"/>
          </a:avLst>
        </a:prstGeom>
        <a:solidFill>
          <a:srgbClr val="34AD9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Hashing Feature Extractor</a:t>
          </a:r>
        </a:p>
      </dsp:txBody>
      <dsp:txXfrm>
        <a:off x="1664244" y="233091"/>
        <a:ext cx="1123173" cy="753866"/>
      </dsp:txXfrm>
    </dsp:sp>
    <dsp:sp modelId="{042A0495-CD4C-0944-A933-C39FF7B09FD7}">
      <dsp:nvSpPr>
        <dsp:cNvPr id="0" name=""/>
        <dsp:cNvSpPr/>
      </dsp:nvSpPr>
      <dsp:spPr>
        <a:xfrm>
          <a:off x="2927879" y="464934"/>
          <a:ext cx="248057" cy="2901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27879" y="522970"/>
        <a:ext cx="173640" cy="174108"/>
      </dsp:txXfrm>
    </dsp:sp>
    <dsp:sp modelId="{E2E8966E-5FE2-6449-983E-1C88F1440837}">
      <dsp:nvSpPr>
        <dsp:cNvPr id="0" name=""/>
        <dsp:cNvSpPr/>
      </dsp:nvSpPr>
      <dsp:spPr>
        <a:xfrm>
          <a:off x="3278904" y="209637"/>
          <a:ext cx="1170081" cy="800774"/>
        </a:xfrm>
        <a:prstGeom prst="roundRect">
          <a:avLst>
            <a:gd name="adj" fmla="val 10000"/>
          </a:avLst>
        </a:prstGeom>
        <a:solidFill>
          <a:srgbClr val="34AD9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ALS</a:t>
          </a:r>
          <a:endParaRPr lang="en-US" sz="1500" kern="1200" dirty="0"/>
        </a:p>
      </dsp:txBody>
      <dsp:txXfrm>
        <a:off x="3302358" y="233091"/>
        <a:ext cx="1123173" cy="753866"/>
      </dsp:txXfrm>
    </dsp:sp>
    <dsp:sp modelId="{223B5085-A12F-6444-845F-79BC8156DE2C}">
      <dsp:nvSpPr>
        <dsp:cNvPr id="0" name=""/>
        <dsp:cNvSpPr/>
      </dsp:nvSpPr>
      <dsp:spPr>
        <a:xfrm>
          <a:off x="4565993" y="464934"/>
          <a:ext cx="248057" cy="2901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565993" y="522970"/>
        <a:ext cx="173640" cy="174108"/>
      </dsp:txXfrm>
    </dsp:sp>
    <dsp:sp modelId="{D768396B-7592-D04E-8D88-412A65AA29F3}">
      <dsp:nvSpPr>
        <dsp:cNvPr id="0" name=""/>
        <dsp:cNvSpPr/>
      </dsp:nvSpPr>
      <dsp:spPr>
        <a:xfrm>
          <a:off x="4917018" y="209637"/>
          <a:ext cx="1170081" cy="800774"/>
        </a:xfrm>
        <a:prstGeom prst="roundRect">
          <a:avLst>
            <a:gd name="adj" fmla="val 10000"/>
          </a:avLst>
        </a:prstGeom>
        <a:solidFill>
          <a:srgbClr val="34AD9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Matrix factorization</a:t>
          </a:r>
          <a:endParaRPr lang="en-US" sz="1500" kern="1200" dirty="0"/>
        </a:p>
      </dsp:txBody>
      <dsp:txXfrm>
        <a:off x="4940472" y="233091"/>
        <a:ext cx="1123173" cy="75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0E92-56F7-3643-8197-97B1F0228874}" type="datetimeFigureOut">
              <a:rPr lang="en-US" smtClean="0"/>
              <a:t>7.5.15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7873F-DDF2-7C43-94E5-6E2239F2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4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7.5.15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Engine is Batch or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</a:t>
            </a:r>
            <a:r>
              <a:rPr lang="en-US" baseline="0" dirty="0" smtClean="0"/>
              <a:t> also with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Visualization of program to plan to optimized plan to </a:t>
            </a:r>
            <a:r>
              <a:rPr lang="en-US" dirty="0" err="1" smtClean="0"/>
              <a:t>JobGraph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you see is not what you get.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Algorithms: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Decision trees and random forests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PCA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CCA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More transformers: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Scaler</a:t>
            </a:r>
            <a:r>
              <a:rPr lang="en-US" baseline="0" dirty="0" smtClean="0"/>
              <a:t>, Centering, Whitening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Feature extractor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Count </a:t>
            </a:r>
            <a:r>
              <a:rPr lang="en-US" baseline="0" dirty="0" err="1" smtClean="0"/>
              <a:t>vectorizer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Outlier detector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Support for cross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Improved pipeline support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Automatic pre- and post-processing pipeline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SAMOA support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Pending PR which will be merged with the upcoming milestone release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Integration with Zeppelin, a </a:t>
            </a:r>
            <a:r>
              <a:rPr lang="en-US" baseline="0" dirty="0" err="1" smtClean="0"/>
              <a:t>IPython</a:t>
            </a:r>
            <a:r>
              <a:rPr lang="en-US" baseline="0" dirty="0" smtClean="0"/>
              <a:t> Notebook-like web interface for explorative data analysis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Visualization of </a:t>
            </a:r>
            <a:r>
              <a:rPr lang="en-US" dirty="0" err="1" smtClean="0"/>
              <a:t>JobGraph</a:t>
            </a:r>
            <a:r>
              <a:rPr lang="en-US" dirty="0" smtClean="0"/>
              <a:t> to </a:t>
            </a:r>
            <a:r>
              <a:rPr lang="en-US" dirty="0" err="1" smtClean="0"/>
              <a:t>ExecutionGraph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1" y="205988"/>
            <a:ext cx="8229579" cy="67380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8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7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875" y="3197721"/>
            <a:ext cx="5695038" cy="168004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34AD91"/>
                </a:solidFill>
              </a:rPr>
              <a:t>Aljoscha </a:t>
            </a:r>
            <a:r>
              <a:rPr lang="en-US" dirty="0" err="1" smtClean="0">
                <a:solidFill>
                  <a:srgbClr val="34AD91"/>
                </a:solidFill>
              </a:rPr>
              <a:t>Krettek</a:t>
            </a:r>
            <a:r>
              <a:rPr lang="en-US" dirty="0" smtClean="0">
                <a:solidFill>
                  <a:srgbClr val="34AD91"/>
                </a:solidFill>
              </a:rPr>
              <a:t> / Till </a:t>
            </a:r>
            <a:r>
              <a:rPr lang="en-US" dirty="0" err="1" smtClean="0">
                <a:solidFill>
                  <a:srgbClr val="34AD91"/>
                </a:solidFill>
              </a:rPr>
              <a:t>Rohrmann</a:t>
            </a:r>
            <a:endParaRPr lang="en-US" dirty="0" smtClean="0">
              <a:solidFill>
                <a:srgbClr val="34AD91"/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dirty="0" smtClean="0"/>
              <a:t>committers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Co-founders @ 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data Artisans</a:t>
            </a:r>
            <a:endParaRPr lang="en-US" sz="2200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aljoscha@apache.org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trohrmann@apache.org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61273" y="1182740"/>
            <a:ext cx="6848206" cy="114148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venir Black"/>
                <a:cs typeface="Avenir Black"/>
              </a:rPr>
              <a:t>Data Analysis With Apache </a:t>
            </a:r>
            <a:r>
              <a:rPr lang="en-US" sz="5400" dirty="0" err="1" smtClean="0">
                <a:latin typeface="Avenir Black"/>
                <a:cs typeface="Avenir Black"/>
              </a:rPr>
              <a:t>Flink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" y="2970450"/>
            <a:ext cx="1778308" cy="17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the User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395" y="2350727"/>
            <a:ext cx="850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Table </a:t>
            </a:r>
            <a:r>
              <a:rPr lang="en-US" dirty="0" err="1" smtClean="0">
                <a:latin typeface="Courier"/>
                <a:cs typeface="Courier"/>
              </a:rPr>
              <a:t>userInfo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tableEnv.</a:t>
            </a:r>
            <a:r>
              <a:rPr lang="en-US" b="1" dirty="0" err="1" smtClean="0">
                <a:solidFill>
                  <a:srgbClr val="4F81BD"/>
                </a:solidFill>
                <a:latin typeface="Courier"/>
                <a:cs typeface="Courier"/>
              </a:rPr>
              <a:t>toTable</a:t>
            </a:r>
            <a:r>
              <a:rPr lang="en-US" dirty="0" smtClean="0">
                <a:latin typeface="Courier"/>
                <a:cs typeface="Courier"/>
              </a:rPr>
              <a:t>(…, </a:t>
            </a:r>
            <a:r>
              <a:rPr lang="en-US" dirty="0" smtClean="0">
                <a:solidFill>
                  <a:schemeClr val="accent4"/>
                </a:solidFill>
                <a:latin typeface="Courier"/>
                <a:cs typeface="Courier"/>
              </a:rPr>
              <a:t>"name, id, …"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Table </a:t>
            </a:r>
            <a:r>
              <a:rPr lang="en-US" dirty="0" err="1" smtClean="0">
                <a:latin typeface="Courier"/>
                <a:cs typeface="Courier"/>
              </a:rPr>
              <a:t>resultTable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urlClickCounts.</a:t>
            </a:r>
            <a:r>
              <a:rPr lang="en-US" b="1" dirty="0" err="1" smtClean="0">
                <a:solidFill>
                  <a:srgbClr val="4F81BD"/>
                </a:solidFill>
                <a:latin typeface="Courier"/>
                <a:cs typeface="Courier"/>
              </a:rPr>
              <a:t>join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userInfo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</a:t>
            </a:r>
            <a:r>
              <a:rPr lang="en-US" b="1" dirty="0" smtClean="0">
                <a:solidFill>
                  <a:srgbClr val="4F81BD"/>
                </a:solidFill>
                <a:latin typeface="Courier"/>
                <a:cs typeface="Courier"/>
              </a:rPr>
              <a:t>where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userId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 = id &amp;&amp; count &gt; 10"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</a:t>
            </a:r>
            <a:r>
              <a:rPr lang="en-US" b="1" dirty="0" smtClean="0">
                <a:solidFill>
                  <a:srgbClr val="4F81BD"/>
                </a:solidFill>
                <a:latin typeface="Courier"/>
                <a:cs typeface="Courier"/>
              </a:rPr>
              <a:t>select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url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, count, name, …"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9787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Final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175" y="1068439"/>
            <a:ext cx="8297917" cy="38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urier"/>
                <a:cs typeface="Courier"/>
              </a:rPr>
              <a:t>class Result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public String </a:t>
            </a:r>
            <a:r>
              <a:rPr lang="en-US" dirty="0" err="1" smtClean="0">
                <a:latin typeface="Courier"/>
                <a:cs typeface="Courier"/>
              </a:rPr>
              <a:t>url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public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count;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public String name;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"/>
                <a:cs typeface="Courier"/>
              </a:rPr>
              <a:t>DataSet</a:t>
            </a:r>
            <a:r>
              <a:rPr lang="en-US" dirty="0" smtClean="0">
                <a:latin typeface="Courier"/>
                <a:cs typeface="Courier"/>
              </a:rPr>
              <a:t>&lt;Result&gt; set =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tableEnv.</a:t>
            </a:r>
            <a:r>
              <a:rPr lang="en-US" b="1" dirty="0" err="1" smtClean="0">
                <a:solidFill>
                  <a:srgbClr val="4F81BD"/>
                </a:solidFill>
                <a:latin typeface="Courier"/>
                <a:cs typeface="Courier"/>
              </a:rPr>
              <a:t>toSet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resultTable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Result.class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90000"/>
              </a:lnSpc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"/>
                <a:cs typeface="Courier"/>
              </a:rPr>
              <a:t>DataSet</a:t>
            </a:r>
            <a:r>
              <a:rPr lang="en-US" dirty="0" smtClean="0">
                <a:latin typeface="Courier"/>
                <a:cs typeface="Courier"/>
              </a:rPr>
              <a:t>&lt;Result&gt; result =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set.</a:t>
            </a:r>
            <a:r>
              <a:rPr lang="en-US" b="1" dirty="0" err="1" smtClean="0">
                <a:solidFill>
                  <a:srgbClr val="4F81BD"/>
                </a:solidFill>
                <a:latin typeface="Courier"/>
                <a:cs typeface="Courier"/>
              </a:rPr>
              <a:t>groupBy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url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).</a:t>
            </a:r>
            <a:r>
              <a:rPr lang="en-US" dirty="0" err="1" smtClean="0">
                <a:latin typeface="Courier"/>
                <a:cs typeface="Courier"/>
              </a:rPr>
              <a:t>reduceGroup</a:t>
            </a:r>
            <a:r>
              <a:rPr lang="en-US" dirty="0" smtClean="0">
                <a:latin typeface="Courier"/>
                <a:cs typeface="Courier"/>
              </a:rPr>
              <a:t>(new </a:t>
            </a:r>
            <a:r>
              <a:rPr lang="en-US" dirty="0" err="1" smtClean="0">
                <a:latin typeface="Courier"/>
                <a:cs typeface="Courier"/>
              </a:rPr>
              <a:t>ComplexOperation</a:t>
            </a:r>
            <a:r>
              <a:rPr lang="en-US" dirty="0" smtClean="0">
                <a:latin typeface="Courier"/>
                <a:cs typeface="Courier"/>
              </a:rPr>
              <a:t>());</a:t>
            </a:r>
          </a:p>
          <a:p>
            <a:pPr>
              <a:lnSpc>
                <a:spcPct val="90000"/>
              </a:lnSpc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"/>
                <a:cs typeface="Courier"/>
              </a:rPr>
              <a:t>result.</a:t>
            </a:r>
            <a:r>
              <a:rPr lang="en-US" b="1" dirty="0" err="1" smtClean="0">
                <a:solidFill>
                  <a:srgbClr val="4F81BD"/>
                </a:solidFill>
                <a:latin typeface="Courier"/>
                <a:cs typeface="Courier"/>
              </a:rPr>
              <a:t>writeAsText</a:t>
            </a:r>
            <a:r>
              <a:rPr lang="en-US" dirty="0" smtClean="0">
                <a:latin typeface="Courier"/>
                <a:cs typeface="Courier"/>
              </a:rPr>
              <a:t>("</a:t>
            </a:r>
            <a:r>
              <a:rPr lang="en-US" dirty="0" err="1" smtClean="0">
                <a:latin typeface="Courier"/>
                <a:cs typeface="Courier"/>
              </a:rPr>
              <a:t>hdfs</a:t>
            </a:r>
            <a:r>
              <a:rPr lang="en-US" dirty="0" smtClean="0">
                <a:latin typeface="Courier"/>
                <a:cs typeface="Courier"/>
              </a:rPr>
              <a:t>:///result");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"/>
                <a:cs typeface="Courier"/>
              </a:rPr>
              <a:t>env.execute</a:t>
            </a:r>
            <a:r>
              <a:rPr lang="en-US" dirty="0" smtClean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618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under the hood?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Program to Dataflow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" name="Picture 24" descr="flink-s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67" y="1079919"/>
            <a:ext cx="2752423" cy="1380066"/>
          </a:xfrm>
          <a:prstGeom prst="rect">
            <a:avLst/>
          </a:prstGeom>
        </p:spPr>
      </p:pic>
      <p:pic>
        <p:nvPicPr>
          <p:cNvPr id="26" name="Picture 25" descr="example-co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5" y="1150413"/>
            <a:ext cx="1995765" cy="1659892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 flipH="1">
            <a:off x="975107" y="3207847"/>
            <a:ext cx="945926" cy="1011749"/>
          </a:xfrm>
          <a:custGeom>
            <a:avLst/>
            <a:gdLst>
              <a:gd name="connsiteX0" fmla="*/ 898441 w 1006128"/>
              <a:gd name="connsiteY0" fmla="*/ 0 h 1251180"/>
              <a:gd name="connsiteX1" fmla="*/ 925462 w 1006128"/>
              <a:gd name="connsiteY1" fmla="*/ 1006576 h 1251180"/>
              <a:gd name="connsiteX2" fmla="*/ 0 w 1006128"/>
              <a:gd name="connsiteY2" fmla="*/ 1236264 h 125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128" h="1251180">
                <a:moveTo>
                  <a:pt x="898441" y="0"/>
                </a:moveTo>
                <a:cubicBezTo>
                  <a:pt x="986821" y="400266"/>
                  <a:pt x="1075202" y="800532"/>
                  <a:pt x="925462" y="1006576"/>
                </a:cubicBezTo>
                <a:cubicBezTo>
                  <a:pt x="775722" y="1212620"/>
                  <a:pt x="209411" y="1285805"/>
                  <a:pt x="0" y="1236264"/>
                </a:cubicBezTo>
              </a:path>
            </a:pathLst>
          </a:cu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404850" y="1150413"/>
            <a:ext cx="2009290" cy="290790"/>
          </a:xfrm>
          <a:prstGeom prst="line">
            <a:avLst/>
          </a:prstGeom>
          <a:ln w="19050" cmpd="sng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38590" y="1698052"/>
            <a:ext cx="90376" cy="1112253"/>
          </a:xfrm>
          <a:prstGeom prst="line">
            <a:avLst/>
          </a:prstGeom>
          <a:ln w="19050" cmpd="sng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866018" y="1940630"/>
            <a:ext cx="1650546" cy="1121140"/>
          </a:xfrm>
          <a:prstGeom prst="line">
            <a:avLst/>
          </a:prstGeom>
          <a:ln w="19050" cmpd="sng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4414140" y="4000170"/>
            <a:ext cx="1522117" cy="23782"/>
          </a:xfrm>
          <a:custGeom>
            <a:avLst/>
            <a:gdLst>
              <a:gd name="connsiteX0" fmla="*/ 0 w 1522117"/>
              <a:gd name="connsiteY0" fmla="*/ 0 h 23782"/>
              <a:gd name="connsiteX1" fmla="*/ 1522117 w 1522117"/>
              <a:gd name="connsiteY1" fmla="*/ 23782 h 23782"/>
              <a:gd name="connsiteX2" fmla="*/ 1522117 w 1522117"/>
              <a:gd name="connsiteY2" fmla="*/ 23782 h 2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2117" h="23782">
                <a:moveTo>
                  <a:pt x="0" y="0"/>
                </a:moveTo>
                <a:lnTo>
                  <a:pt x="1522117" y="23782"/>
                </a:lnTo>
                <a:lnTo>
                  <a:pt x="1522117" y="23782"/>
                </a:lnTo>
              </a:path>
            </a:pathLst>
          </a:cu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8404" y="2810721"/>
            <a:ext cx="119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Flink</a:t>
            </a:r>
            <a:r>
              <a:rPr lang="en-US" sz="1400" dirty="0" smtClean="0"/>
              <a:t> Program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059888" y="4767264"/>
            <a:ext cx="1200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Dataflow Plan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654009" y="3249175"/>
            <a:ext cx="129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Plan</a:t>
            </a:r>
            <a:endParaRPr lang="en-US" sz="1400" dirty="0"/>
          </a:p>
        </p:txBody>
      </p:sp>
      <p:pic>
        <p:nvPicPr>
          <p:cNvPr id="3" name="Picture 2" descr="dataflow-pl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79" y="2918359"/>
            <a:ext cx="1244159" cy="1848905"/>
          </a:xfrm>
          <a:prstGeom prst="rect">
            <a:avLst/>
          </a:prstGeom>
        </p:spPr>
      </p:pic>
      <p:pic>
        <p:nvPicPr>
          <p:cNvPr id="5" name="Picture 4" descr="optimized-pla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8" y="2550600"/>
            <a:ext cx="1320000" cy="2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optimized-pl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0" y="1024040"/>
            <a:ext cx="1010137" cy="185191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662845" y="897473"/>
            <a:ext cx="2255784" cy="1443186"/>
            <a:chOff x="3463375" y="1183423"/>
            <a:chExt cx="2255784" cy="1443186"/>
          </a:xfrm>
        </p:grpSpPr>
        <p:sp>
          <p:nvSpPr>
            <p:cNvPr id="7" name="Rechteck 40"/>
            <p:cNvSpPr/>
            <p:nvPr/>
          </p:nvSpPr>
          <p:spPr>
            <a:xfrm>
              <a:off x="3463375" y="1544974"/>
              <a:ext cx="1502614" cy="1081635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8" name="Rechteck 41"/>
            <p:cNvSpPr/>
            <p:nvPr/>
          </p:nvSpPr>
          <p:spPr>
            <a:xfrm>
              <a:off x="3552291" y="2128050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Orchestration</a:t>
              </a:r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9" name="Rechteck 41"/>
            <p:cNvSpPr/>
            <p:nvPr/>
          </p:nvSpPr>
          <p:spPr>
            <a:xfrm>
              <a:off x="3552291" y="1618604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Recovery</a:t>
              </a:r>
              <a:endParaRPr lang="de-DE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57005" y="118342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Master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pic>
          <p:nvPicPr>
            <p:cNvPr id="11" name="Picture 17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079" y="1849014"/>
              <a:ext cx="720080" cy="54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6242689" y="2875957"/>
            <a:ext cx="2255784" cy="1972301"/>
            <a:chOff x="771110" y="3068806"/>
            <a:chExt cx="2255784" cy="1972301"/>
          </a:xfrm>
        </p:grpSpPr>
        <p:sp>
          <p:nvSpPr>
            <p:cNvPr id="12" name="Rechteck 40"/>
            <p:cNvSpPr/>
            <p:nvPr/>
          </p:nvSpPr>
          <p:spPr>
            <a:xfrm>
              <a:off x="771110" y="3510974"/>
              <a:ext cx="1502614" cy="1530133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hteck 41"/>
            <p:cNvSpPr/>
            <p:nvPr/>
          </p:nvSpPr>
          <p:spPr>
            <a:xfrm>
              <a:off x="860026" y="4069189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Memory Management</a:t>
              </a:r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4" name="Rechteck 41"/>
            <p:cNvSpPr/>
            <p:nvPr/>
          </p:nvSpPr>
          <p:spPr>
            <a:xfrm>
              <a:off x="860026" y="3579693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Serialization</a:t>
              </a:r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2707" y="306880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Worker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pic>
          <p:nvPicPr>
            <p:cNvPr id="16" name="Picture 17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814" y="3746487"/>
              <a:ext cx="720080" cy="54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hteck 41"/>
            <p:cNvSpPr/>
            <p:nvPr/>
          </p:nvSpPr>
          <p:spPr>
            <a:xfrm>
              <a:off x="862111" y="4553619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Streaming</a:t>
              </a:r>
            </a:p>
            <a:p>
              <a:pPr algn="ctr"/>
              <a:r>
                <a:rPr lang="de-DE" sz="1400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Network</a:t>
              </a:r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2620" y="3318125"/>
            <a:ext cx="2255784" cy="1530133"/>
            <a:chOff x="771110" y="3510974"/>
            <a:chExt cx="2255784" cy="1530133"/>
          </a:xfrm>
        </p:grpSpPr>
        <p:sp>
          <p:nvSpPr>
            <p:cNvPr id="27" name="Rechteck 40"/>
            <p:cNvSpPr/>
            <p:nvPr/>
          </p:nvSpPr>
          <p:spPr>
            <a:xfrm>
              <a:off x="771110" y="3510974"/>
              <a:ext cx="1502614" cy="1530133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8" name="Rechteck 41"/>
            <p:cNvSpPr/>
            <p:nvPr/>
          </p:nvSpPr>
          <p:spPr>
            <a:xfrm>
              <a:off x="860026" y="4069189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9" name="Rechteck 41"/>
            <p:cNvSpPr/>
            <p:nvPr/>
          </p:nvSpPr>
          <p:spPr>
            <a:xfrm>
              <a:off x="860026" y="3579693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pic>
          <p:nvPicPr>
            <p:cNvPr id="31" name="Picture 17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814" y="3726537"/>
              <a:ext cx="720080" cy="54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hteck 41"/>
            <p:cNvSpPr/>
            <p:nvPr/>
          </p:nvSpPr>
          <p:spPr>
            <a:xfrm>
              <a:off x="862111" y="4553619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3404" y="3327659"/>
            <a:ext cx="2255784" cy="1530133"/>
            <a:chOff x="771110" y="3510974"/>
            <a:chExt cx="2255784" cy="1530133"/>
          </a:xfrm>
        </p:grpSpPr>
        <p:sp>
          <p:nvSpPr>
            <p:cNvPr id="34" name="Rechteck 40"/>
            <p:cNvSpPr/>
            <p:nvPr/>
          </p:nvSpPr>
          <p:spPr>
            <a:xfrm>
              <a:off x="771110" y="3510974"/>
              <a:ext cx="1502614" cy="1530133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5" name="Rechteck 41"/>
            <p:cNvSpPr/>
            <p:nvPr/>
          </p:nvSpPr>
          <p:spPr>
            <a:xfrm>
              <a:off x="860026" y="4069189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6" name="Rechteck 41"/>
            <p:cNvSpPr/>
            <p:nvPr/>
          </p:nvSpPr>
          <p:spPr>
            <a:xfrm>
              <a:off x="860026" y="3579693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pic>
          <p:nvPicPr>
            <p:cNvPr id="38" name="Picture 17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814" y="3717003"/>
              <a:ext cx="720080" cy="54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Rechteck 41"/>
            <p:cNvSpPr/>
            <p:nvPr/>
          </p:nvSpPr>
          <p:spPr>
            <a:xfrm>
              <a:off x="862111" y="4553619"/>
              <a:ext cx="1320612" cy="4272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40" name="Left-Right Arrow 39"/>
          <p:cNvSpPr/>
          <p:nvPr/>
        </p:nvSpPr>
        <p:spPr>
          <a:xfrm>
            <a:off x="2666239" y="4360770"/>
            <a:ext cx="824473" cy="280682"/>
          </a:xfrm>
          <a:prstGeom prst="left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>
            <a:off x="5272110" y="4372829"/>
            <a:ext cx="824473" cy="280682"/>
          </a:xfrm>
          <a:prstGeom prst="left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19745433">
            <a:off x="2372931" y="2681722"/>
            <a:ext cx="824473" cy="280682"/>
          </a:xfrm>
          <a:prstGeom prst="left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 rot="5400000">
            <a:off x="4061166" y="2706502"/>
            <a:ext cx="706458" cy="280682"/>
          </a:xfrm>
          <a:prstGeom prst="left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 rot="1854567" flipH="1">
            <a:off x="5506393" y="2681721"/>
            <a:ext cx="824473" cy="280682"/>
          </a:xfrm>
          <a:prstGeom prst="left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788574" y="1675710"/>
            <a:ext cx="1376337" cy="84234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8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Analysis:</a:t>
            </a:r>
            <a:br>
              <a:rPr lang="en-US" dirty="0" smtClean="0"/>
            </a:br>
            <a:r>
              <a:rPr lang="en-US" dirty="0" smtClean="0"/>
              <a:t>Website Recommendation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2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Going Further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105784"/>
            <a:ext cx="4848649" cy="34888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 analysis result: Which user visited how often which web site</a:t>
            </a:r>
          </a:p>
          <a:p>
            <a:r>
              <a:rPr lang="en-US" dirty="0" smtClean="0"/>
              <a:t>Which other websites might they like?</a:t>
            </a:r>
          </a:p>
          <a:p>
            <a:r>
              <a:rPr lang="en-US" dirty="0" smtClean="0"/>
              <a:t>Recommendation by collaborative filtering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collaborativeFilte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84" y="1423666"/>
            <a:ext cx="3186616" cy="26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8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items based on users with similar preferences</a:t>
            </a:r>
          </a:p>
          <a:p>
            <a:r>
              <a:rPr lang="en-US" dirty="0" smtClean="0"/>
              <a:t>Latent factor models capture underlying characteristics of items and preferences of user</a:t>
            </a:r>
          </a:p>
          <a:p>
            <a:r>
              <a:rPr lang="en-US" dirty="0" smtClean="0"/>
              <a:t>Predicted preference: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488283"/>
              </p:ext>
            </p:extLst>
          </p:nvPr>
        </p:nvGraphicFramePr>
        <p:xfrm>
          <a:off x="5120551" y="3769265"/>
          <a:ext cx="2026382" cy="62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584200" imgH="241300" progId="Equation.3">
                  <p:embed/>
                </p:oleObj>
              </mc:Choice>
              <mc:Fallback>
                <p:oleObj name="Equation" r:id="rId3" imgW="584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0551" y="3769265"/>
                        <a:ext cx="2026382" cy="627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93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01719"/>
              </p:ext>
            </p:extLst>
          </p:nvPr>
        </p:nvGraphicFramePr>
        <p:xfrm>
          <a:off x="2188510" y="4108168"/>
          <a:ext cx="4982088" cy="8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3" imgW="3048000" imgH="508000" progId="Equation.3">
                  <p:embed/>
                </p:oleObj>
              </mc:Choice>
              <mc:Fallback>
                <p:oleObj name="Equation" r:id="rId3" imgW="3048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8510" y="4108168"/>
                        <a:ext cx="4982088" cy="830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777129"/>
              </p:ext>
            </p:extLst>
          </p:nvPr>
        </p:nvGraphicFramePr>
        <p:xfrm>
          <a:off x="672049" y="2200501"/>
          <a:ext cx="1337765" cy="44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5" imgW="571500" imgH="190500" progId="Equation.3">
                  <p:embed/>
                </p:oleObj>
              </mc:Choice>
              <mc:Fallback>
                <p:oleObj name="Equation" r:id="rId5" imgW="571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049" y="2200501"/>
                        <a:ext cx="1337765" cy="445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atrixFactoriz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94" y="913356"/>
            <a:ext cx="4216657" cy="31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3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Alternating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5692695" cy="3488841"/>
          </a:xfrm>
        </p:spPr>
        <p:txBody>
          <a:bodyPr/>
          <a:lstStyle/>
          <a:p>
            <a:r>
              <a:rPr lang="en-US" dirty="0" smtClean="0"/>
              <a:t>Iterative approximation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Fix X and optimize 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Fix Y and optimize X</a:t>
            </a:r>
          </a:p>
          <a:p>
            <a:r>
              <a:rPr lang="en-US" dirty="0" smtClean="0"/>
              <a:t>Communication and computation intensive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19656" y="1483497"/>
            <a:ext cx="729474" cy="748033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9009" y="1633519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643303" y="1483497"/>
            <a:ext cx="729474" cy="748033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0421" y="1483497"/>
            <a:ext cx="729474" cy="7480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35234" y="1633519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819656" y="2929490"/>
            <a:ext cx="729474" cy="748033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9009" y="3079512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643303" y="2929490"/>
            <a:ext cx="729474" cy="7480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20421" y="2929490"/>
            <a:ext cx="729474" cy="748033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35234" y="3079512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44" name="Curved Left Arrow 43"/>
          <p:cNvSpPr/>
          <p:nvPr/>
        </p:nvSpPr>
        <p:spPr>
          <a:xfrm>
            <a:off x="7372776" y="2095184"/>
            <a:ext cx="394185" cy="968439"/>
          </a:xfrm>
          <a:prstGeom prst="curvedLeftArrow">
            <a:avLst/>
          </a:prstGeom>
          <a:solidFill>
            <a:srgbClr val="34AD91"/>
          </a:solidFill>
          <a:ln>
            <a:solidFill>
              <a:srgbClr val="34AD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Left Arrow 44"/>
          <p:cNvSpPr/>
          <p:nvPr/>
        </p:nvSpPr>
        <p:spPr>
          <a:xfrm rot="10800000">
            <a:off x="5026236" y="2095184"/>
            <a:ext cx="394185" cy="968439"/>
          </a:xfrm>
          <a:prstGeom prst="curvedLeftArrow">
            <a:avLst/>
          </a:prstGeom>
          <a:solidFill>
            <a:srgbClr val="34AD91"/>
          </a:solidFill>
          <a:ln>
            <a:solidFill>
              <a:srgbClr val="34AD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1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1768" y="2080476"/>
            <a:ext cx="7157432" cy="842111"/>
            <a:chOff x="799473" y="2001799"/>
            <a:chExt cx="7157432" cy="842111"/>
          </a:xfrm>
        </p:grpSpPr>
        <p:sp>
          <p:nvSpPr>
            <p:cNvPr id="15" name="Rectangle 14"/>
            <p:cNvSpPr/>
            <p:nvPr/>
          </p:nvSpPr>
          <p:spPr>
            <a:xfrm>
              <a:off x="799473" y="2001799"/>
              <a:ext cx="1497513" cy="842111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Functional API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51740" y="2001799"/>
              <a:ext cx="1497513" cy="842111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Relational API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04007" y="2001799"/>
              <a:ext cx="1497512" cy="842111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Graph API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6273" y="2001799"/>
              <a:ext cx="1497512" cy="842111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Machine Learning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08540" y="2001799"/>
              <a:ext cx="548365" cy="842111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…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01768" y="3088234"/>
            <a:ext cx="7157432" cy="842111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Iterative Dataflow Engine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560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Factorization Pipeline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6265" y="1956146"/>
            <a:ext cx="6110311" cy="29456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featureExtractor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HashingFT</a:t>
            </a:r>
            <a:r>
              <a:rPr lang="en-US" sz="1200" dirty="0" smtClean="0">
                <a:latin typeface="Consolas"/>
                <a:cs typeface="Consolas"/>
              </a:rPr>
              <a:t>()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err="1" smtClean="0">
                <a:solidFill>
                  <a:srgbClr val="953735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factorizer</a:t>
            </a:r>
            <a:r>
              <a:rPr lang="en-US" sz="1200" dirty="0" smtClean="0">
                <a:latin typeface="Consolas"/>
                <a:cs typeface="Consolas"/>
              </a:rPr>
              <a:t> = </a:t>
            </a:r>
            <a:r>
              <a:rPr lang="en-US" sz="1200" dirty="0" smtClean="0">
                <a:solidFill>
                  <a:srgbClr val="E46C0A"/>
                </a:solidFill>
                <a:latin typeface="Consolas"/>
                <a:cs typeface="Consolas"/>
              </a:rPr>
              <a:t>ALS</a:t>
            </a:r>
            <a:r>
              <a:rPr lang="en-US" sz="1200" dirty="0" smtClean="0">
                <a:latin typeface="Consolas"/>
                <a:cs typeface="Consolas"/>
              </a:rPr>
              <a:t>()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/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err="1" smtClean="0">
                <a:solidFill>
                  <a:srgbClr val="953735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pipeline = </a:t>
            </a:r>
            <a:r>
              <a:rPr lang="en-US" sz="1200" dirty="0" err="1" smtClean="0">
                <a:latin typeface="Consolas"/>
                <a:cs typeface="Consolas"/>
              </a:rPr>
              <a:t>featureExtractor.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chain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factorizer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/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err="1" smtClean="0">
                <a:solidFill>
                  <a:srgbClr val="953735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clickstreamDS</a:t>
            </a:r>
            <a:r>
              <a:rPr lang="en-US" sz="1200" dirty="0" smtClean="0">
                <a:latin typeface="Consolas"/>
                <a:cs typeface="Consolas"/>
              </a:rPr>
              <a:t> =</a:t>
            </a:r>
          </a:p>
          <a:p>
            <a:pPr marL="0" indent="0">
              <a:buFont typeface="Wingdings" charset="2"/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env.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readCsvFile</a:t>
            </a:r>
            <a:r>
              <a:rPr lang="en-US" sz="1200" dirty="0" smtClean="0">
                <a:latin typeface="Consolas"/>
                <a:cs typeface="Consolas"/>
              </a:rPr>
              <a:t>[(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String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  <a:r>
              <a:rPr lang="en-US" sz="12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rgbClr val="376092"/>
                </a:solidFill>
                <a:latin typeface="Consolas"/>
                <a:cs typeface="Consolas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2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)]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clickStreamData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200" dirty="0" smtClean="0">
                <a:latin typeface="Consolas"/>
                <a:cs typeface="Consolas"/>
              </a:rPr>
              <a:t/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err="1" smtClean="0">
                <a:solidFill>
                  <a:srgbClr val="953735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parameters = </a:t>
            </a:r>
            <a:r>
              <a:rPr lang="en-US" sz="1200" dirty="0" err="1" smtClean="0">
                <a:solidFill>
                  <a:srgbClr val="E46C0A"/>
                </a:solidFill>
                <a:latin typeface="Consolas"/>
                <a:cs typeface="Consolas"/>
              </a:rPr>
              <a:t>ParameterMap</a:t>
            </a:r>
            <a:r>
              <a:rPr lang="en-US" sz="1200" dirty="0" smtClean="0">
                <a:latin typeface="Consolas"/>
                <a:cs typeface="Consolas"/>
              </a:rPr>
              <a:t>()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.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cs typeface="Consolas"/>
              </a:rPr>
              <a:t>add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HashingFT.NumFeatures</a:t>
            </a:r>
            <a:r>
              <a:rPr lang="en-US" sz="1200" dirty="0" smtClean="0">
                <a:latin typeface="Consolas"/>
                <a:cs typeface="Consolas"/>
              </a:rPr>
              <a:t>, 1000000)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.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cs typeface="Consolas"/>
              </a:rPr>
              <a:t>add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rgbClr val="376092"/>
                </a:solidFill>
                <a:latin typeface="Consolas"/>
                <a:cs typeface="Consolas"/>
              </a:rPr>
              <a:t>ALS.Iterations</a:t>
            </a:r>
            <a:r>
              <a:rPr lang="en-US" sz="1200" dirty="0" smtClean="0">
                <a:latin typeface="Consolas"/>
                <a:cs typeface="Consolas"/>
              </a:rPr>
              <a:t>, 10)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.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cs typeface="Consolas"/>
              </a:rPr>
              <a:t>add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rgbClr val="376092"/>
                </a:solidFill>
                <a:latin typeface="Consolas"/>
                <a:cs typeface="Consolas"/>
              </a:rPr>
              <a:t>ALS.NumFactors</a:t>
            </a:r>
            <a:r>
              <a:rPr lang="en-US" sz="1200" dirty="0" smtClean="0">
                <a:latin typeface="Consolas"/>
                <a:cs typeface="Consolas"/>
              </a:rPr>
              <a:t>, 50)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.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add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rgbClr val="376092"/>
                </a:solidFill>
                <a:latin typeface="Consolas"/>
                <a:cs typeface="Consolas"/>
              </a:rPr>
              <a:t>ALS.Lambda</a:t>
            </a:r>
            <a:r>
              <a:rPr lang="en-US" sz="1200" dirty="0" smtClean="0">
                <a:latin typeface="Consolas"/>
                <a:cs typeface="Consolas"/>
              </a:rPr>
              <a:t>, 1.5)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/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err="1" smtClean="0">
                <a:solidFill>
                  <a:srgbClr val="953735"/>
                </a:solidFill>
                <a:latin typeface="Consolas"/>
                <a:cs typeface="Consolas"/>
              </a:rPr>
              <a:t>val</a:t>
            </a:r>
            <a:r>
              <a:rPr lang="en-US" sz="1200" dirty="0" smtClean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factorization = </a:t>
            </a:r>
            <a:r>
              <a:rPr lang="en-US" sz="1200" dirty="0" err="1" smtClean="0">
                <a:latin typeface="Consolas"/>
                <a:cs typeface="Consolas"/>
              </a:rPr>
              <a:t>pipeline.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cs typeface="Consolas"/>
              </a:rPr>
              <a:t>fit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clickstreamDS</a:t>
            </a:r>
            <a:r>
              <a:rPr lang="en-US" sz="1200" dirty="0" smtClean="0">
                <a:latin typeface="Consolas"/>
                <a:cs typeface="Consolas"/>
              </a:rPr>
              <a:t>, parameters)</a:t>
            </a:r>
            <a:endParaRPr lang="en-US" sz="1200" dirty="0">
              <a:latin typeface="Consolas"/>
              <a:cs typeface="Consola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657146"/>
              </p:ext>
            </p:extLst>
          </p:nvPr>
        </p:nvGraphicFramePr>
        <p:xfrm>
          <a:off x="1543595" y="895205"/>
          <a:ext cx="6089776" cy="122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918" y="2102857"/>
            <a:ext cx="2351186" cy="26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" y="970502"/>
            <a:ext cx="5384140" cy="3452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it Scale?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21" y="4266337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dirty="0" smtClean="0"/>
              <a:t>40 </a:t>
            </a:r>
            <a:r>
              <a:rPr lang="en-US" sz="1700" dirty="0"/>
              <a:t>node GCE cluster, highmem-8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10 ALS iteration with 50 latent </a:t>
            </a:r>
            <a:r>
              <a:rPr lang="en-US" sz="1700" dirty="0" smtClean="0"/>
              <a:t>factors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 smtClean="0"/>
              <a:t>Based on Spark </a:t>
            </a:r>
            <a:r>
              <a:rPr lang="en-US" sz="1700" dirty="0" err="1" smtClean="0"/>
              <a:t>MLlib’s</a:t>
            </a:r>
            <a:r>
              <a:rPr lang="en-US" sz="1700" dirty="0" smtClean="0"/>
              <a:t> implementation</a:t>
            </a:r>
          </a:p>
        </p:txBody>
      </p:sp>
      <p:pic>
        <p:nvPicPr>
          <p:cNvPr id="3" name="Picture 2" descr="chuckNorr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50" y="2087099"/>
            <a:ext cx="2614548" cy="20185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1232" y="1426445"/>
            <a:ext cx="3057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Scale of Netflix or </a:t>
            </a:r>
            <a:r>
              <a:rPr lang="en-US" sz="2200" dirty="0" err="1" smtClean="0"/>
              <a:t>Spotify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873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D</a:t>
            </a:r>
            <a:r>
              <a:rPr lang="en-US" dirty="0" smtClean="0"/>
              <a:t>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using SVMs</a:t>
            </a:r>
          </a:p>
          <a:p>
            <a:pPr lvl="1"/>
            <a:r>
              <a:rPr lang="en-US" dirty="0" smtClean="0"/>
              <a:t>Conversion goal prediction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Visitor segmentation</a:t>
            </a:r>
          </a:p>
          <a:p>
            <a:r>
              <a:rPr lang="en-US" dirty="0"/>
              <a:t>Multiple linear regression</a:t>
            </a:r>
          </a:p>
          <a:p>
            <a:pPr lvl="1"/>
            <a:r>
              <a:rPr lang="en-US" dirty="0" smtClean="0"/>
              <a:t>Visitor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polyReg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03" y="3104841"/>
            <a:ext cx="2306700" cy="1728994"/>
          </a:xfrm>
          <a:prstGeom prst="rect">
            <a:avLst/>
          </a:prstGeom>
        </p:spPr>
      </p:pic>
      <p:pic>
        <p:nvPicPr>
          <p:cNvPr id="7" name="Picture 6" descr="classif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16" y="1105787"/>
            <a:ext cx="2596512" cy="1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Have You Seen?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Flink</a:t>
            </a:r>
            <a:r>
              <a:rPr lang="en-US" sz="2800" dirty="0" smtClean="0"/>
              <a:t> </a:t>
            </a:r>
            <a:r>
              <a:rPr lang="en-US" sz="2800" smtClean="0"/>
              <a:t>is a general</a:t>
            </a:r>
            <a:r>
              <a:rPr lang="en-US" sz="2800" dirty="0" smtClean="0"/>
              <a:t>-purpose analytics system</a:t>
            </a:r>
          </a:p>
          <a:p>
            <a:r>
              <a:rPr lang="en-US" sz="2800" dirty="0" smtClean="0"/>
              <a:t>Highly expressive Table API</a:t>
            </a:r>
          </a:p>
          <a:p>
            <a:r>
              <a:rPr lang="en-US" sz="2800" dirty="0" smtClean="0"/>
              <a:t>Advanced analysis with </a:t>
            </a:r>
            <a:r>
              <a:rPr lang="en-US" sz="2800" dirty="0" err="1" smtClean="0"/>
              <a:t>Flink’s</a:t>
            </a:r>
            <a:r>
              <a:rPr lang="en-US" sz="2800" dirty="0" smtClean="0"/>
              <a:t> machine learning library</a:t>
            </a:r>
          </a:p>
          <a:p>
            <a:r>
              <a:rPr lang="en-US" sz="2800" dirty="0" smtClean="0"/>
              <a:t>Jobs are executed on powerful distributed dataflow engine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Flink Roadmap for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Additions to Machine Learning library</a:t>
            </a:r>
            <a:endParaRPr lang="en-US" sz="2800" dirty="0"/>
          </a:p>
          <a:p>
            <a:r>
              <a:rPr lang="en-US" sz="2800" dirty="0" smtClean="0"/>
              <a:t>Streaming Machine Learning</a:t>
            </a:r>
          </a:p>
          <a:p>
            <a:r>
              <a:rPr lang="en-US" sz="2800" dirty="0" smtClean="0"/>
              <a:t>Support for interactive programs</a:t>
            </a:r>
          </a:p>
          <a:p>
            <a:r>
              <a:rPr lang="en-US" sz="2800" dirty="0" smtClean="0"/>
              <a:t>Optimization for Table API queries</a:t>
            </a:r>
          </a:p>
          <a:p>
            <a:r>
              <a:rPr lang="en-US" sz="2800" dirty="0" smtClean="0"/>
              <a:t>SQL </a:t>
            </a:r>
            <a:r>
              <a:rPr lang="en-US" sz="2800" dirty="0"/>
              <a:t>on top of </a:t>
            </a:r>
            <a:r>
              <a:rPr lang="en-US" sz="2800" dirty="0" smtClean="0"/>
              <a:t>Table API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2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166"/>
          <a:stretch/>
        </p:blipFill>
        <p:spPr>
          <a:xfrm>
            <a:off x="2286265" y="-212783"/>
            <a:ext cx="4190167" cy="55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4150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Avenir Next Regular"/>
                <a:cs typeface="Avenir Next Regular"/>
              </a:rPr>
              <a:t>flink.apache.org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4747" y="844546"/>
            <a:ext cx="2036013" cy="20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 smtClean="0"/>
              <a:t>WordCount</a:t>
            </a:r>
            <a:r>
              <a:rPr lang="en-US" sz="4800" dirty="0" smtClean="0"/>
              <a:t> in </a:t>
            </a:r>
            <a:r>
              <a:rPr lang="en-US" sz="4800" dirty="0" err="1" smtClean="0"/>
              <a:t>DataSet</a:t>
            </a:r>
            <a:r>
              <a:rPr lang="en-US" sz="4800" dirty="0" smtClean="0"/>
              <a:t> API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795" y="1062598"/>
            <a:ext cx="81801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case class </a:t>
            </a:r>
            <a:r>
              <a:rPr lang="en-US" dirty="0" smtClean="0">
                <a:latin typeface="Consolas"/>
                <a:cs typeface="Consolas"/>
              </a:rPr>
              <a:t>Word (word: String, frequency: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env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ExecutionEnvironment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C0504D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lines = </a:t>
            </a:r>
            <a:r>
              <a:rPr lang="en-US" dirty="0" err="1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readTextFile</a:t>
            </a:r>
            <a:r>
              <a:rPr lang="en-US" dirty="0" smtClean="0">
                <a:latin typeface="Consolas"/>
                <a:cs typeface="Consolas"/>
              </a:rPr>
              <a:t>(...)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lines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{line =&gt; </a:t>
            </a:r>
            <a:r>
              <a:rPr lang="en-US" dirty="0" err="1">
                <a:latin typeface="Consolas"/>
                <a:cs typeface="Consolas"/>
              </a:rPr>
              <a:t>line.split</a:t>
            </a:r>
            <a:r>
              <a:rPr lang="en-US" dirty="0">
                <a:latin typeface="Consolas"/>
                <a:cs typeface="Consolas"/>
              </a:rPr>
              <a:t>(" ").map(word =&gt; Word(word,1))}  </a:t>
            </a:r>
          </a:p>
          <a:p>
            <a:r>
              <a:rPr lang="en-US" dirty="0" smtClean="0">
                <a:latin typeface="Consolas"/>
                <a:cs typeface="Consolas"/>
              </a:rPr>
              <a:t>   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"word"</a:t>
            </a:r>
            <a:r>
              <a:rPr lang="en-US" dirty="0">
                <a:latin typeface="Consolas"/>
                <a:cs typeface="Consolas"/>
              </a:rPr>
              <a:t>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frequency”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print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execute</a:t>
            </a:r>
            <a:r>
              <a:rPr lang="en-US" dirty="0" smtClean="0">
                <a:latin typeface="Consolas"/>
                <a:cs typeface="Consolas"/>
              </a:rPr>
              <a:t>()  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6722" y="4555536"/>
            <a:ext cx="694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venir Next Regular"/>
                <a:cs typeface="Avenir Next Regular"/>
              </a:rPr>
              <a:t>Java and </a:t>
            </a:r>
            <a:r>
              <a:rPr lang="en-US" sz="2400" i="1" dirty="0" err="1" smtClean="0">
                <a:latin typeface="Avenir Next Regular"/>
                <a:cs typeface="Avenir Next Regular"/>
              </a:rPr>
              <a:t>Scala</a:t>
            </a:r>
            <a:r>
              <a:rPr lang="en-US" sz="2400" i="1" dirty="0" smtClean="0">
                <a:latin typeface="Avenir Next Regular"/>
                <a:cs typeface="Avenir Next Regular"/>
              </a:rPr>
              <a:t> APIs offer the same functionality. </a:t>
            </a:r>
            <a:endParaRPr lang="en-US" sz="24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757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1864790" y="1598331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Python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2432059" y="1598328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2992973" y="1598331"/>
            <a:ext cx="1168400" cy="406400"/>
          </a:xfrm>
          <a:prstGeom prst="rect">
            <a:avLst/>
          </a:prstGeom>
          <a:solidFill>
            <a:srgbClr val="19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3532714" y="1598330"/>
            <a:ext cx="1168400" cy="406400"/>
          </a:xfrm>
          <a:prstGeom prst="rect">
            <a:avLst/>
          </a:prstGeom>
          <a:solidFill>
            <a:srgbClr val="19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143046" y="1604669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790" y="3042297"/>
            <a:ext cx="2584449" cy="407620"/>
          </a:xfrm>
          <a:prstGeom prst="rect">
            <a:avLst/>
          </a:prstGeom>
          <a:solidFill>
            <a:srgbClr val="19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Batch 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5790" y="2454841"/>
            <a:ext cx="2595031" cy="433176"/>
          </a:xfrm>
          <a:prstGeom prst="rect">
            <a:avLst/>
          </a:prstGeom>
          <a:solidFill>
            <a:srgbClr val="19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97451" y="2454841"/>
            <a:ext cx="2777063" cy="433176"/>
          </a:xfrm>
          <a:prstGeom prst="rect">
            <a:avLst/>
          </a:prstGeom>
          <a:solidFill>
            <a:srgbClr val="005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6870" y="3042297"/>
            <a:ext cx="2777063" cy="407620"/>
          </a:xfrm>
          <a:prstGeom prst="rect">
            <a:avLst/>
          </a:prstGeom>
          <a:solidFill>
            <a:srgbClr val="005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Stream Builder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1182038" y="2525873"/>
            <a:ext cx="988729" cy="8466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 M/R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3073" y="3564217"/>
            <a:ext cx="6510867" cy="411102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Distributed Runtime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3078" y="4078988"/>
            <a:ext cx="1159931" cy="404612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3660" y="4078988"/>
            <a:ext cx="1159931" cy="404612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7307" y="4078988"/>
            <a:ext cx="1159931" cy="404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Yarn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6928" y="4078988"/>
            <a:ext cx="1066806" cy="404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Tez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9201" y="4078988"/>
            <a:ext cx="1464731" cy="404612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4042839" y="1604669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5683472" y="1604669"/>
            <a:ext cx="1168400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262" y="4671776"/>
            <a:ext cx="31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*current </a:t>
            </a:r>
            <a:r>
              <a:rPr lang="en-US" i="1" dirty="0" err="1" smtClean="0"/>
              <a:t>Flink</a:t>
            </a:r>
            <a:r>
              <a:rPr lang="en-US" i="1" dirty="0" smtClean="0"/>
              <a:t> master + few PRs </a:t>
            </a:r>
            <a:endParaRPr lang="en-US" i="1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4605874" y="1604669"/>
            <a:ext cx="1168400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357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Analysis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3562" y="983457"/>
            <a:ext cx="4992047" cy="415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"/>
                <a:cs typeface="Courier"/>
              </a:rPr>
              <a:t>ExecutionEnvironment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err="1">
                <a:latin typeface="Courier"/>
                <a:cs typeface="Courier"/>
              </a:rPr>
              <a:t>env</a:t>
            </a:r>
            <a:r>
              <a:rPr lang="en-US" sz="800" dirty="0">
                <a:latin typeface="Courier"/>
                <a:cs typeface="Courier"/>
              </a:rPr>
              <a:t> = </a:t>
            </a:r>
            <a:r>
              <a:rPr lang="en-US" sz="800" dirty="0" err="1">
                <a:latin typeface="Courier"/>
                <a:cs typeface="Courier"/>
              </a:rPr>
              <a:t>TableEnvironment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err="1">
                <a:latin typeface="Courier"/>
                <a:cs typeface="Courier"/>
              </a:rPr>
              <a:t>tableEnv</a:t>
            </a:r>
            <a:r>
              <a:rPr lang="en-US" sz="800" dirty="0">
                <a:latin typeface="Courier"/>
                <a:cs typeface="Courier"/>
              </a:rPr>
              <a:t> = new </a:t>
            </a:r>
            <a:r>
              <a:rPr lang="en-US" sz="800" dirty="0" err="1">
                <a:latin typeface="Courier"/>
                <a:cs typeface="Courier"/>
              </a:rPr>
              <a:t>TableEnvironment</a:t>
            </a:r>
            <a:r>
              <a:rPr lang="en-US" sz="800" dirty="0">
                <a:latin typeface="Courier"/>
                <a:cs typeface="Courier"/>
              </a:rPr>
              <a:t>();</a:t>
            </a:r>
          </a:p>
          <a:p>
            <a:r>
              <a:rPr lang="en-US" sz="800" dirty="0" err="1">
                <a:latin typeface="Courier"/>
                <a:cs typeface="Courier"/>
              </a:rPr>
              <a:t>TableEnvironment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err="1">
                <a:latin typeface="Courier"/>
                <a:cs typeface="Courier"/>
              </a:rPr>
              <a:t>tableEnv</a:t>
            </a:r>
            <a:r>
              <a:rPr lang="en-US" sz="800" dirty="0">
                <a:latin typeface="Courier"/>
                <a:cs typeface="Courier"/>
              </a:rPr>
              <a:t> = new </a:t>
            </a:r>
            <a:r>
              <a:rPr lang="en-US" sz="800" dirty="0" err="1">
                <a:latin typeface="Courier"/>
                <a:cs typeface="Courier"/>
              </a:rPr>
              <a:t>TableEnvironment</a:t>
            </a:r>
            <a:r>
              <a:rPr lang="en-US" sz="800" dirty="0">
                <a:latin typeface="Courier"/>
                <a:cs typeface="Courier"/>
              </a:rPr>
              <a:t>();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DataSet</a:t>
            </a:r>
            <a:r>
              <a:rPr lang="en-US" sz="800" dirty="0">
                <a:latin typeface="Courier"/>
                <a:cs typeface="Courier"/>
              </a:rPr>
              <a:t>&lt;String&gt; log = </a:t>
            </a:r>
            <a:r>
              <a:rPr lang="en-US" sz="800" dirty="0" err="1">
                <a:latin typeface="Courier"/>
                <a:cs typeface="Courier"/>
              </a:rPr>
              <a:t>env.readTextFile</a:t>
            </a:r>
            <a:r>
              <a:rPr lang="en-US" sz="800" dirty="0">
                <a:latin typeface="Courier"/>
                <a:cs typeface="Courier"/>
              </a:rPr>
              <a:t>("</a:t>
            </a:r>
            <a:r>
              <a:rPr lang="en-US" sz="800" dirty="0" err="1">
                <a:latin typeface="Courier"/>
                <a:cs typeface="Courier"/>
              </a:rPr>
              <a:t>hdfs</a:t>
            </a:r>
            <a:r>
              <a:rPr lang="en-US" sz="800" dirty="0">
                <a:latin typeface="Courier"/>
                <a:cs typeface="Courier"/>
              </a:rPr>
              <a:t>:///log");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DataSet</a:t>
            </a:r>
            <a:r>
              <a:rPr lang="en-US" sz="800" dirty="0">
                <a:latin typeface="Courier"/>
                <a:cs typeface="Courier"/>
              </a:rPr>
              <a:t>&lt;Tuple2&lt;String, Integer&gt;&gt; clicks = </a:t>
            </a:r>
            <a:r>
              <a:rPr lang="en-US" sz="800" dirty="0" err="1">
                <a:latin typeface="Courier"/>
                <a:cs typeface="Courier"/>
              </a:rPr>
              <a:t>log.flatMap</a:t>
            </a:r>
            <a:r>
              <a:rPr lang="en-US" sz="800" dirty="0" smtClean="0">
                <a:latin typeface="Courier"/>
                <a:cs typeface="Courier"/>
              </a:rPr>
              <a:t>(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new </a:t>
            </a:r>
            <a:r>
              <a:rPr lang="en-US" sz="800" dirty="0" err="1">
                <a:latin typeface="Courier"/>
                <a:cs typeface="Courier"/>
              </a:rPr>
              <a:t>FlatMapFunction</a:t>
            </a:r>
            <a:r>
              <a:rPr lang="en-US" sz="800" dirty="0">
                <a:latin typeface="Courier"/>
                <a:cs typeface="Courier"/>
              </a:rPr>
              <a:t>&lt;String, Tuple2&lt;String, Integer&gt;&gt;() {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public void </a:t>
            </a:r>
            <a:r>
              <a:rPr lang="en-US" sz="800" dirty="0" err="1">
                <a:latin typeface="Courier"/>
                <a:cs typeface="Courier"/>
              </a:rPr>
              <a:t>flatMap</a:t>
            </a:r>
            <a:r>
              <a:rPr lang="en-US" sz="800" dirty="0">
                <a:latin typeface="Courier"/>
                <a:cs typeface="Courier"/>
              </a:rPr>
              <a:t>(String in, Collector&lt;Tuple2&lt;&gt;&gt; out) {</a:t>
            </a:r>
          </a:p>
          <a:p>
            <a:r>
              <a:rPr lang="en-US" sz="800" dirty="0">
                <a:latin typeface="Courier"/>
                <a:cs typeface="Courier"/>
              </a:rPr>
              <a:t>      String[] parts = </a:t>
            </a:r>
            <a:r>
              <a:rPr lang="en-US" sz="800" dirty="0" err="1">
                <a:latin typeface="Courier"/>
                <a:cs typeface="Courier"/>
              </a:rPr>
              <a:t>in.split</a:t>
            </a:r>
            <a:r>
              <a:rPr lang="en-US" sz="800" dirty="0">
                <a:latin typeface="Courier"/>
                <a:cs typeface="Courier"/>
              </a:rPr>
              <a:t>("*magic regex*");</a:t>
            </a:r>
          </a:p>
          <a:p>
            <a:r>
              <a:rPr lang="en-US" sz="800" dirty="0">
                <a:latin typeface="Courier"/>
                <a:cs typeface="Courier"/>
              </a:rPr>
              <a:t>      if (parts[0].equals("click")) {</a:t>
            </a:r>
          </a:p>
          <a:p>
            <a:r>
              <a:rPr lang="en-US" sz="800" dirty="0">
                <a:latin typeface="Courier"/>
                <a:cs typeface="Courier"/>
              </a:rPr>
              <a:t>        </a:t>
            </a:r>
            <a:r>
              <a:rPr lang="en-US" sz="800" dirty="0" err="1">
                <a:latin typeface="Courier"/>
                <a:cs typeface="Courier"/>
              </a:rPr>
              <a:t>out.collect</a:t>
            </a:r>
            <a:r>
              <a:rPr lang="en-US" sz="800" dirty="0">
                <a:latin typeface="Courier"/>
                <a:cs typeface="Courier"/>
              </a:rPr>
              <a:t>(new Tuple2&lt;&gt;(parts[1], </a:t>
            </a:r>
            <a:r>
              <a:rPr lang="en-US" sz="800" dirty="0" err="1">
                <a:latin typeface="Courier"/>
                <a:cs typeface="Courier"/>
              </a:rPr>
              <a:t>Integer.parseInt</a:t>
            </a:r>
            <a:r>
              <a:rPr lang="en-US" sz="800" dirty="0">
                <a:latin typeface="Courier"/>
                <a:cs typeface="Courier"/>
              </a:rPr>
              <a:t>(parts[4])));</a:t>
            </a:r>
          </a:p>
          <a:p>
            <a:r>
              <a:rPr lang="en-US" sz="800" dirty="0">
                <a:latin typeface="Courier"/>
                <a:cs typeface="Courier"/>
              </a:rPr>
              <a:t>      }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 smtClean="0">
                <a:latin typeface="Courier"/>
                <a:cs typeface="Courier"/>
              </a:rPr>
              <a:t>}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});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Table </a:t>
            </a:r>
            <a:r>
              <a:rPr lang="en-US" sz="800" dirty="0" err="1">
                <a:latin typeface="Courier"/>
                <a:cs typeface="Courier"/>
              </a:rPr>
              <a:t>clicksTable</a:t>
            </a:r>
            <a:r>
              <a:rPr lang="en-US" sz="800" dirty="0">
                <a:latin typeface="Courier"/>
                <a:cs typeface="Courier"/>
              </a:rPr>
              <a:t> = </a:t>
            </a:r>
            <a:r>
              <a:rPr lang="en-US" sz="800" dirty="0" err="1">
                <a:latin typeface="Courier"/>
                <a:cs typeface="Courier"/>
              </a:rPr>
              <a:t>tableEnv.toTable</a:t>
            </a:r>
            <a:r>
              <a:rPr lang="en-US" sz="800" dirty="0">
                <a:latin typeface="Courier"/>
                <a:cs typeface="Courier"/>
              </a:rPr>
              <a:t>(clicks, "</a:t>
            </a:r>
            <a:r>
              <a:rPr lang="en-US" sz="800" dirty="0" err="1">
                <a:latin typeface="Courier"/>
                <a:cs typeface="Courier"/>
              </a:rPr>
              <a:t>url</a:t>
            </a:r>
            <a:r>
              <a:rPr lang="en-US" sz="800" dirty="0">
                <a:latin typeface="Courier"/>
                <a:cs typeface="Courier"/>
              </a:rPr>
              <a:t>, </a:t>
            </a:r>
            <a:r>
              <a:rPr lang="en-US" sz="800" dirty="0" err="1">
                <a:latin typeface="Courier"/>
                <a:cs typeface="Courier"/>
              </a:rPr>
              <a:t>userId</a:t>
            </a:r>
            <a:r>
              <a:rPr lang="en-US" sz="800" dirty="0">
                <a:latin typeface="Courier"/>
                <a:cs typeface="Courier"/>
              </a:rPr>
              <a:t>");</a:t>
            </a:r>
          </a:p>
          <a:p>
            <a:r>
              <a:rPr lang="en-US" sz="800" dirty="0">
                <a:latin typeface="Courier"/>
                <a:cs typeface="Courier"/>
              </a:rPr>
              <a:t>  </a:t>
            </a:r>
          </a:p>
          <a:p>
            <a:r>
              <a:rPr lang="en-US" sz="800" dirty="0">
                <a:latin typeface="Courier"/>
                <a:cs typeface="Courier"/>
              </a:rPr>
              <a:t>Table </a:t>
            </a:r>
            <a:r>
              <a:rPr lang="en-US" sz="800" dirty="0" err="1">
                <a:latin typeface="Courier"/>
                <a:cs typeface="Courier"/>
              </a:rPr>
              <a:t>urlClickCounts</a:t>
            </a:r>
            <a:r>
              <a:rPr lang="en-US" sz="800" dirty="0">
                <a:latin typeface="Courier"/>
                <a:cs typeface="Courier"/>
              </a:rPr>
              <a:t> = </a:t>
            </a:r>
            <a:r>
              <a:rPr lang="en-US" sz="800" dirty="0" err="1">
                <a:latin typeface="Courier"/>
                <a:cs typeface="Courier"/>
              </a:rPr>
              <a:t>clicksTable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.</a:t>
            </a:r>
            <a:r>
              <a:rPr lang="en-US" sz="800" dirty="0" err="1">
                <a:latin typeface="Courier"/>
                <a:cs typeface="Courier"/>
              </a:rPr>
              <a:t>groupBy</a:t>
            </a:r>
            <a:r>
              <a:rPr lang="en-US" sz="800" dirty="0">
                <a:latin typeface="Courier"/>
                <a:cs typeface="Courier"/>
              </a:rPr>
              <a:t>("</a:t>
            </a:r>
            <a:r>
              <a:rPr lang="en-US" sz="800" dirty="0" err="1">
                <a:latin typeface="Courier"/>
                <a:cs typeface="Courier"/>
              </a:rPr>
              <a:t>url</a:t>
            </a:r>
            <a:r>
              <a:rPr lang="en-US" sz="800" dirty="0">
                <a:latin typeface="Courier"/>
                <a:cs typeface="Courier"/>
              </a:rPr>
              <a:t>, </a:t>
            </a:r>
            <a:r>
              <a:rPr lang="en-US" sz="800" dirty="0" err="1">
                <a:latin typeface="Courier"/>
                <a:cs typeface="Courier"/>
              </a:rPr>
              <a:t>userId</a:t>
            </a:r>
            <a:r>
              <a:rPr lang="en-US" sz="800" dirty="0">
                <a:latin typeface="Courier"/>
                <a:cs typeface="Courier"/>
              </a:rPr>
              <a:t>")</a:t>
            </a:r>
          </a:p>
          <a:p>
            <a:r>
              <a:rPr lang="en-US" sz="800" dirty="0">
                <a:latin typeface="Courier"/>
                <a:cs typeface="Courier"/>
              </a:rPr>
              <a:t>  .select("</a:t>
            </a:r>
            <a:r>
              <a:rPr lang="en-US" sz="800" dirty="0" err="1">
                <a:latin typeface="Courier"/>
                <a:cs typeface="Courier"/>
              </a:rPr>
              <a:t>url</a:t>
            </a:r>
            <a:r>
              <a:rPr lang="en-US" sz="800" dirty="0">
                <a:latin typeface="Courier"/>
                <a:cs typeface="Courier"/>
              </a:rPr>
              <a:t>, </a:t>
            </a:r>
            <a:r>
              <a:rPr lang="en-US" sz="800" dirty="0" err="1">
                <a:latin typeface="Courier"/>
                <a:cs typeface="Courier"/>
              </a:rPr>
              <a:t>userId</a:t>
            </a:r>
            <a:r>
              <a:rPr lang="en-US" sz="800" dirty="0">
                <a:latin typeface="Courier"/>
                <a:cs typeface="Courier"/>
              </a:rPr>
              <a:t>, </a:t>
            </a:r>
            <a:r>
              <a:rPr lang="en-US" sz="800" dirty="0" err="1">
                <a:latin typeface="Courier"/>
                <a:cs typeface="Courier"/>
              </a:rPr>
              <a:t>url.count</a:t>
            </a:r>
            <a:r>
              <a:rPr lang="en-US" sz="800" dirty="0">
                <a:latin typeface="Courier"/>
                <a:cs typeface="Courier"/>
              </a:rPr>
              <a:t> as count");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Table </a:t>
            </a:r>
            <a:r>
              <a:rPr lang="en-US" sz="800" dirty="0" err="1">
                <a:latin typeface="Courier"/>
                <a:cs typeface="Courier"/>
              </a:rPr>
              <a:t>userInfo</a:t>
            </a:r>
            <a:r>
              <a:rPr lang="en-US" sz="800" dirty="0">
                <a:latin typeface="Courier"/>
                <a:cs typeface="Courier"/>
              </a:rPr>
              <a:t> = </a:t>
            </a:r>
            <a:r>
              <a:rPr lang="en-US" sz="800" dirty="0" err="1">
                <a:latin typeface="Courier"/>
                <a:cs typeface="Courier"/>
              </a:rPr>
              <a:t>tableEnv.toTable</a:t>
            </a:r>
            <a:r>
              <a:rPr lang="en-US" sz="800" dirty="0">
                <a:latin typeface="Courier"/>
                <a:cs typeface="Courier"/>
              </a:rPr>
              <a:t>(…, "name, id, …");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Table </a:t>
            </a:r>
            <a:r>
              <a:rPr lang="en-US" sz="800" dirty="0" err="1">
                <a:latin typeface="Courier"/>
                <a:cs typeface="Courier"/>
              </a:rPr>
              <a:t>resultTable</a:t>
            </a:r>
            <a:r>
              <a:rPr lang="en-US" sz="800" dirty="0">
                <a:latin typeface="Courier"/>
                <a:cs typeface="Courier"/>
              </a:rPr>
              <a:t> = </a:t>
            </a:r>
            <a:r>
              <a:rPr lang="en-US" sz="800" dirty="0" err="1">
                <a:latin typeface="Courier"/>
                <a:cs typeface="Courier"/>
              </a:rPr>
              <a:t>urlClickCounts.join</a:t>
            </a:r>
            <a:r>
              <a:rPr lang="en-US" sz="800" dirty="0">
                <a:latin typeface="Courier"/>
                <a:cs typeface="Courier"/>
              </a:rPr>
              <a:t>(</a:t>
            </a:r>
            <a:r>
              <a:rPr lang="en-US" sz="800" dirty="0" err="1">
                <a:latin typeface="Courier"/>
                <a:cs typeface="Courier"/>
              </a:rPr>
              <a:t>userInfo</a:t>
            </a:r>
            <a:r>
              <a:rPr lang="en-US" sz="800" dirty="0">
                <a:latin typeface="Courier"/>
                <a:cs typeface="Courier"/>
              </a:rPr>
              <a:t>)</a:t>
            </a:r>
          </a:p>
          <a:p>
            <a:r>
              <a:rPr lang="en-US" sz="800" dirty="0">
                <a:latin typeface="Courier"/>
                <a:cs typeface="Courier"/>
              </a:rPr>
              <a:t>   .where("</a:t>
            </a:r>
            <a:r>
              <a:rPr lang="en-US" sz="800" dirty="0" err="1">
                <a:latin typeface="Courier"/>
                <a:cs typeface="Courier"/>
              </a:rPr>
              <a:t>userId</a:t>
            </a:r>
            <a:r>
              <a:rPr lang="en-US" sz="800" dirty="0">
                <a:latin typeface="Courier"/>
                <a:cs typeface="Courier"/>
              </a:rPr>
              <a:t> = id &amp;&amp; count &gt; 10")</a:t>
            </a:r>
          </a:p>
          <a:p>
            <a:r>
              <a:rPr lang="en-US" sz="800" dirty="0">
                <a:latin typeface="Courier"/>
                <a:cs typeface="Courier"/>
              </a:rPr>
              <a:t>   .select("</a:t>
            </a:r>
            <a:r>
              <a:rPr lang="en-US" sz="800" dirty="0" err="1">
                <a:latin typeface="Courier"/>
                <a:cs typeface="Courier"/>
              </a:rPr>
              <a:t>url</a:t>
            </a:r>
            <a:r>
              <a:rPr lang="en-US" sz="800" dirty="0">
                <a:latin typeface="Courier"/>
                <a:cs typeface="Courier"/>
              </a:rPr>
              <a:t>, count, name, …");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DataSet</a:t>
            </a:r>
            <a:r>
              <a:rPr lang="en-US" sz="800" dirty="0">
                <a:latin typeface="Courier"/>
                <a:cs typeface="Courier"/>
              </a:rPr>
              <a:t>&lt;Result&gt; result = </a:t>
            </a:r>
            <a:r>
              <a:rPr lang="en-US" sz="800" dirty="0" err="1">
                <a:latin typeface="Courier"/>
                <a:cs typeface="Courier"/>
              </a:rPr>
              <a:t>tableEnv.toSet</a:t>
            </a:r>
            <a:r>
              <a:rPr lang="en-US" sz="800" dirty="0">
                <a:latin typeface="Courier"/>
                <a:cs typeface="Courier"/>
              </a:rPr>
              <a:t>(</a:t>
            </a:r>
            <a:r>
              <a:rPr lang="en-US" sz="800" dirty="0" err="1">
                <a:latin typeface="Courier"/>
                <a:cs typeface="Courier"/>
              </a:rPr>
              <a:t>resultTable</a:t>
            </a:r>
            <a:r>
              <a:rPr lang="en-US" sz="800" dirty="0">
                <a:latin typeface="Courier"/>
                <a:cs typeface="Courier"/>
              </a:rPr>
              <a:t>, </a:t>
            </a:r>
            <a:r>
              <a:rPr lang="en-US" sz="800" dirty="0" err="1">
                <a:latin typeface="Courier"/>
                <a:cs typeface="Courier"/>
              </a:rPr>
              <a:t>Result.class</a:t>
            </a:r>
            <a:r>
              <a:rPr lang="en-US" sz="800" dirty="0">
                <a:latin typeface="Courier"/>
                <a:cs typeface="Courier"/>
              </a:rPr>
              <a:t>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result.writeAsText</a:t>
            </a:r>
            <a:r>
              <a:rPr lang="en-US" sz="800" dirty="0">
                <a:latin typeface="Courier"/>
                <a:cs typeface="Courier"/>
              </a:rPr>
              <a:t>("</a:t>
            </a:r>
            <a:r>
              <a:rPr lang="en-US" sz="800" dirty="0" err="1">
                <a:latin typeface="Courier"/>
                <a:cs typeface="Courier"/>
              </a:rPr>
              <a:t>hdfs</a:t>
            </a:r>
            <a:r>
              <a:rPr lang="en-US" sz="800" dirty="0">
                <a:latin typeface="Courier"/>
                <a:cs typeface="Courier"/>
              </a:rPr>
              <a:t>:///result");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env.execute</a:t>
            </a:r>
            <a:r>
              <a:rPr lang="en-US" sz="800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708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Analysis Dataflow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431636" y="2865134"/>
            <a:ext cx="1796882" cy="283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7221" y="1689623"/>
            <a:ext cx="1968731" cy="2861057"/>
            <a:chOff x="457221" y="1689623"/>
            <a:chExt cx="1968731" cy="2861057"/>
          </a:xfrm>
        </p:grpSpPr>
        <p:sp>
          <p:nvSpPr>
            <p:cNvPr id="3" name="Rectangle 2"/>
            <p:cNvSpPr/>
            <p:nvPr/>
          </p:nvSpPr>
          <p:spPr>
            <a:xfrm>
              <a:off x="1628839" y="1689623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28839" y="2193301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28839" y="2724001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Agg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21" y="2724001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9085" y="3288511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" idx="2"/>
              <a:endCxn id="6" idx="0"/>
            </p:cNvCxnSpPr>
            <p:nvPr/>
          </p:nvCxnSpPr>
          <p:spPr>
            <a:xfrm>
              <a:off x="2027396" y="1973357"/>
              <a:ext cx="0" cy="219944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2027396" y="2477035"/>
              <a:ext cx="0" cy="24696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</p:cNvCxnSpPr>
            <p:nvPr/>
          </p:nvCxnSpPr>
          <p:spPr>
            <a:xfrm flipH="1">
              <a:off x="1628839" y="3007735"/>
              <a:ext cx="398557" cy="28077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</p:cNvCxnSpPr>
            <p:nvPr/>
          </p:nvCxnSpPr>
          <p:spPr>
            <a:xfrm>
              <a:off x="855778" y="3007735"/>
              <a:ext cx="489343" cy="28077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89085" y="4266946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38" idx="2"/>
              <a:endCxn id="21" idx="0"/>
            </p:cNvCxnSpPr>
            <p:nvPr/>
          </p:nvCxnSpPr>
          <p:spPr>
            <a:xfrm>
              <a:off x="1487642" y="4045155"/>
              <a:ext cx="0" cy="22179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089085" y="3761421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9" idx="2"/>
              <a:endCxn id="38" idx="0"/>
            </p:cNvCxnSpPr>
            <p:nvPr/>
          </p:nvCxnSpPr>
          <p:spPr>
            <a:xfrm>
              <a:off x="1487642" y="3572245"/>
              <a:ext cx="0" cy="18917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963175" y="1359656"/>
            <a:ext cx="1968731" cy="3555442"/>
            <a:chOff x="5963175" y="1359656"/>
            <a:chExt cx="1968731" cy="3555442"/>
          </a:xfrm>
        </p:grpSpPr>
        <p:cxnSp>
          <p:nvCxnSpPr>
            <p:cNvPr id="49" name="Straight Arrow Connector 48"/>
            <p:cNvCxnSpPr>
              <a:stCxn id="45" idx="0"/>
              <a:endCxn id="47" idx="0"/>
            </p:cNvCxnSpPr>
            <p:nvPr/>
          </p:nvCxnSpPr>
          <p:spPr>
            <a:xfrm flipH="1">
              <a:off x="7005409" y="3836013"/>
              <a:ext cx="1485" cy="24860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134793" y="1359656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34793" y="1843067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4793" y="2792620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Agg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63175" y="2752084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95039" y="3553054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27" idx="2"/>
              <a:endCxn id="28" idx="0"/>
            </p:cNvCxnSpPr>
            <p:nvPr/>
          </p:nvCxnSpPr>
          <p:spPr>
            <a:xfrm>
              <a:off x="7533350" y="1643390"/>
              <a:ext cx="0" cy="19967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2" idx="2"/>
              <a:endCxn id="46" idx="0"/>
            </p:cNvCxnSpPr>
            <p:nvPr/>
          </p:nvCxnSpPr>
          <p:spPr>
            <a:xfrm>
              <a:off x="7531865" y="2258135"/>
              <a:ext cx="0" cy="40205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2"/>
            </p:cNvCxnSpPr>
            <p:nvPr/>
          </p:nvCxnSpPr>
          <p:spPr>
            <a:xfrm flipH="1">
              <a:off x="7134793" y="3076354"/>
              <a:ext cx="398557" cy="35809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2"/>
            </p:cNvCxnSpPr>
            <p:nvPr/>
          </p:nvCxnSpPr>
          <p:spPr>
            <a:xfrm>
              <a:off x="6361732" y="3035818"/>
              <a:ext cx="489343" cy="39862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203998" y="2126801"/>
              <a:ext cx="655733" cy="131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combine</a:t>
              </a:r>
              <a:endParaRPr lang="en-US" sz="1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05483" y="2358380"/>
              <a:ext cx="655733" cy="131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partition</a:t>
              </a:r>
              <a:endParaRPr lang="en-US" sz="1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03998" y="2660188"/>
              <a:ext cx="655733" cy="131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sort</a:t>
              </a:r>
              <a:endParaRPr lang="en-US" sz="1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665729" y="3434446"/>
              <a:ext cx="655733" cy="1193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merge</a:t>
              </a:r>
              <a:endParaRPr 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67514" y="3156344"/>
              <a:ext cx="655733" cy="131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sort</a:t>
              </a:r>
              <a:endParaRPr lang="en-US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95039" y="4631364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43" idx="2"/>
              <a:endCxn id="40" idx="0"/>
            </p:cNvCxnSpPr>
            <p:nvPr/>
          </p:nvCxnSpPr>
          <p:spPr>
            <a:xfrm>
              <a:off x="6993596" y="4496023"/>
              <a:ext cx="0" cy="13534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595039" y="4212289"/>
              <a:ext cx="797113" cy="28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79027" y="3836013"/>
              <a:ext cx="655733" cy="131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partition</a:t>
              </a:r>
              <a:endParaRPr 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77542" y="4084621"/>
              <a:ext cx="655733" cy="131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sort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1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optimized-plan.png"/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4" y="1420676"/>
            <a:ext cx="1975104" cy="3621024"/>
          </a:xfrm>
          <a:prstGeom prst="rect">
            <a:avLst/>
          </a:prstGeom>
        </p:spPr>
      </p:pic>
      <p:pic>
        <p:nvPicPr>
          <p:cNvPr id="31" name="Picture 30" descr="optimized-plan.pn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0" y="1307626"/>
            <a:ext cx="1975104" cy="3621024"/>
          </a:xfrm>
          <a:prstGeom prst="rect">
            <a:avLst/>
          </a:prstGeom>
        </p:spPr>
      </p:pic>
      <p:pic>
        <p:nvPicPr>
          <p:cNvPr id="48" name="Picture 47" descr="http://www.psdgraphics.com/wp-content/uploads/2011/01/database-ic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t="2768" r="14317" b="3835"/>
          <a:stretch/>
        </p:blipFill>
        <p:spPr bwMode="auto">
          <a:xfrm>
            <a:off x="7338969" y="3404262"/>
            <a:ext cx="543600" cy="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50308" y="2606637"/>
            <a:ext cx="323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Only 1 Stage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(depending on join strategy)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3324145" y="1394965"/>
            <a:ext cx="145735" cy="3290095"/>
          </a:xfrm>
          <a:prstGeom prst="rightBrace">
            <a:avLst/>
          </a:prstGeom>
          <a:ln w="19050" cmpd="sng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http://s.hswstatic.com/gif/add-ram-laptop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01" y="3513844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5479577" y="4104198"/>
            <a:ext cx="2663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1200" dirty="0" smtClean="0">
                <a:latin typeface="Avenir Book"/>
                <a:cs typeface="Avenir Book"/>
              </a:rPr>
              <a:t>Data transfer in-memory and disk if needed</a:t>
            </a:r>
            <a:endParaRPr lang="en-US" kern="1200" dirty="0"/>
          </a:p>
        </p:txBody>
      </p:sp>
      <p:sp>
        <p:nvSpPr>
          <p:cNvPr id="50" name="Rectangle 49"/>
          <p:cNvSpPr/>
          <p:nvPr/>
        </p:nvSpPr>
        <p:spPr>
          <a:xfrm>
            <a:off x="5277554" y="1428740"/>
            <a:ext cx="3327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1200" dirty="0">
                <a:latin typeface="Avenir Next Regular"/>
                <a:cs typeface="Avenir Next Regular"/>
              </a:rPr>
              <a:t>Note:</a:t>
            </a:r>
            <a:r>
              <a:rPr lang="en-US" kern="1200" dirty="0">
                <a:latin typeface="Avenir Next Regular"/>
                <a:cs typeface="Avenir Next Regular"/>
              </a:rPr>
              <a:t> </a:t>
            </a:r>
            <a:r>
              <a:rPr lang="en-US" kern="1200" dirty="0" smtClean="0">
                <a:latin typeface="Avenir Next Regular"/>
                <a:cs typeface="Avenir Next Regular"/>
              </a:rPr>
              <a:t>Intermediate </a:t>
            </a:r>
            <a:r>
              <a:rPr lang="en-US" kern="1200" dirty="0" err="1" smtClean="0">
                <a:latin typeface="Avenir Next Regular"/>
                <a:cs typeface="Avenir Next Regular"/>
              </a:rPr>
              <a:t>DataSets</a:t>
            </a:r>
            <a:r>
              <a:rPr lang="en-US" kern="1200" dirty="0" smtClean="0">
                <a:latin typeface="Avenir Next Regular"/>
                <a:cs typeface="Avenir Next Regular"/>
              </a:rPr>
              <a:t> are not necessarily “created”!</a:t>
            </a:r>
            <a:endParaRPr lang="en-US" kern="1200" dirty="0">
              <a:latin typeface="Avenir Next Regular"/>
              <a:cs typeface="Avenir Next Regular"/>
            </a:endParaRPr>
          </a:p>
        </p:txBody>
      </p:sp>
      <p:pic>
        <p:nvPicPr>
          <p:cNvPr id="3" name="Picture 2" descr="optimized-pl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5" y="1215076"/>
            <a:ext cx="1975104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4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547"/>
            <a:ext cx="8229600" cy="3593981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Element-wise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map, flatMap, filter</a:t>
            </a:r>
            <a:endParaRPr lang="en-US" sz="900" b="1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de-DE" dirty="0" smtClean="0"/>
              <a:t>Group-wise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4F81BD"/>
                </a:solidFill>
                <a:latin typeface="Courier"/>
                <a:cs typeface="Courier"/>
              </a:rPr>
              <a:t>groupBy, reduce, reduceGroup, combineGroup, </a:t>
            </a:r>
            <a:br>
              <a:rPr lang="en-US" b="1" dirty="0" smtClean="0">
                <a:solidFill>
                  <a:srgbClr val="4F81BD"/>
                </a:solidFill>
                <a:latin typeface="Courier"/>
                <a:cs typeface="Courier"/>
              </a:rPr>
            </a:br>
            <a:r>
              <a:rPr lang="en-US" b="1" dirty="0" smtClean="0">
                <a:solidFill>
                  <a:srgbClr val="4F81BD"/>
                </a:solidFill>
                <a:latin typeface="Courier"/>
                <a:cs typeface="Courier"/>
              </a:rPr>
              <a:t>mapPartition, </a:t>
            </a:r>
            <a:r>
              <a:rPr lang="en-US" b="1" dirty="0">
                <a:solidFill>
                  <a:srgbClr val="4F81BD"/>
                </a:solidFill>
                <a:latin typeface="Courier"/>
                <a:cs typeface="Courier"/>
              </a:rPr>
              <a:t>aggregate</a:t>
            </a:r>
            <a:r>
              <a:rPr lang="en-US" b="1" dirty="0" smtClean="0">
                <a:solidFill>
                  <a:srgbClr val="4F81BD"/>
                </a:solidFill>
                <a:latin typeface="Courier"/>
                <a:cs typeface="Courier"/>
              </a:rPr>
              <a:t>, distinct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</a:br>
            <a:endParaRPr lang="en-US" sz="9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r>
              <a:rPr lang="de-DE" dirty="0" smtClean="0"/>
              <a:t>Binary</a:t>
            </a:r>
          </a:p>
          <a:p>
            <a:pPr lvl="1"/>
            <a:r>
              <a:rPr lang="de-DE" b="1" dirty="0">
                <a:solidFill>
                  <a:srgbClr val="4F81BD"/>
                </a:solidFill>
                <a:latin typeface="Courier"/>
                <a:cs typeface="Courier"/>
              </a:rPr>
              <a:t>join, coGroup, union, </a:t>
            </a:r>
            <a:r>
              <a:rPr lang="de-DE" b="1" dirty="0" smtClean="0">
                <a:solidFill>
                  <a:srgbClr val="4F81BD"/>
                </a:solidFill>
                <a:latin typeface="Courier"/>
                <a:cs typeface="Courier"/>
              </a:rPr>
              <a:t>cross</a:t>
            </a:r>
            <a:br>
              <a:rPr lang="de-DE" b="1" dirty="0" smtClean="0">
                <a:solidFill>
                  <a:srgbClr val="4F81BD"/>
                </a:solidFill>
                <a:latin typeface="Courier"/>
                <a:cs typeface="Courier"/>
              </a:rPr>
            </a:br>
            <a:endParaRPr lang="de-DE" sz="900" b="1" dirty="0">
              <a:solidFill>
                <a:srgbClr val="4F81BD"/>
              </a:solidFill>
              <a:latin typeface="Courier"/>
              <a:cs typeface="Courier"/>
            </a:endParaRPr>
          </a:p>
          <a:p>
            <a:r>
              <a:rPr lang="de-DE" dirty="0" smtClean="0"/>
              <a:t>Iterations</a:t>
            </a:r>
          </a:p>
          <a:p>
            <a:pPr lvl="1"/>
            <a:r>
              <a:rPr lang="de-DE" b="1" dirty="0">
                <a:solidFill>
                  <a:srgbClr val="4F81BD"/>
                </a:solidFill>
                <a:latin typeface="Courier"/>
                <a:cs typeface="Courier"/>
              </a:rPr>
              <a:t>iterate, </a:t>
            </a:r>
            <a:r>
              <a:rPr lang="de-DE" b="1" dirty="0" smtClean="0">
                <a:solidFill>
                  <a:srgbClr val="4F81BD"/>
                </a:solidFill>
                <a:latin typeface="Courier"/>
                <a:cs typeface="Courier"/>
              </a:rPr>
              <a:t>iterateDelta</a:t>
            </a:r>
            <a:r>
              <a:rPr lang="de-DE" b="1" dirty="0" smtClean="0">
                <a:solidFill>
                  <a:schemeClr val="accent2"/>
                </a:solidFill>
                <a:latin typeface="Courier"/>
                <a:cs typeface="Courier"/>
              </a:rPr>
              <a:t/>
            </a:r>
            <a:br>
              <a:rPr lang="de-DE" b="1" dirty="0" smtClean="0">
                <a:solidFill>
                  <a:schemeClr val="accent2"/>
                </a:solidFill>
                <a:latin typeface="Courier"/>
                <a:cs typeface="Courier"/>
              </a:rPr>
            </a:br>
            <a:endParaRPr lang="de-DE" sz="1000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r>
              <a:rPr lang="de-DE" dirty="0" smtClean="0"/>
              <a:t>Physical re-organization</a:t>
            </a:r>
          </a:p>
          <a:p>
            <a:pPr lvl="1"/>
            <a:r>
              <a:rPr lang="de-DE" b="1" dirty="0">
                <a:solidFill>
                  <a:srgbClr val="4F81BD"/>
                </a:solidFill>
                <a:latin typeface="Courier"/>
                <a:cs typeface="Courier"/>
              </a:rPr>
              <a:t>rebalance, partitionByHash, </a:t>
            </a:r>
            <a:r>
              <a:rPr lang="de-DE" b="1" dirty="0" smtClean="0">
                <a:solidFill>
                  <a:srgbClr val="4F81BD"/>
                </a:solidFill>
                <a:latin typeface="Courier"/>
                <a:cs typeface="Courier"/>
              </a:rPr>
              <a:t>sortPartition</a:t>
            </a:r>
            <a:r>
              <a:rPr lang="de-DE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Streaming</a:t>
            </a:r>
            <a:endParaRPr lang="en-US" dirty="0" smtClean="0"/>
          </a:p>
          <a:p>
            <a:pPr lvl="1"/>
            <a:r>
              <a:rPr lang="de-DE" b="1" dirty="0" err="1">
                <a:solidFill>
                  <a:srgbClr val="4F81BD"/>
                </a:solidFill>
                <a:latin typeface="Courier"/>
                <a:cs typeface="Courier"/>
              </a:rPr>
              <a:t>w</a:t>
            </a:r>
            <a:r>
              <a:rPr lang="de-DE" b="1" dirty="0" err="1" smtClean="0">
                <a:solidFill>
                  <a:srgbClr val="4F81BD"/>
                </a:solidFill>
                <a:latin typeface="Courier"/>
                <a:cs typeface="Courier"/>
              </a:rPr>
              <a:t>indow</a:t>
            </a:r>
            <a:r>
              <a:rPr lang="de-DE" b="1" dirty="0" smtClean="0">
                <a:solidFill>
                  <a:srgbClr val="4F81BD"/>
                </a:solidFill>
                <a:latin typeface="Courier"/>
                <a:cs typeface="Courier"/>
              </a:rPr>
              <a:t>, windowMap, coMap, ...</a:t>
            </a:r>
            <a:r>
              <a:rPr lang="de-DE" b="1" dirty="0" smtClean="0">
                <a:solidFill>
                  <a:srgbClr val="4F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4F81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Case: Log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Seems to be the Problem?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Collect clicks from a webserver log</a:t>
            </a:r>
          </a:p>
          <a:p>
            <a:r>
              <a:rPr lang="en-US" dirty="0" smtClean="0"/>
              <a:t>Find interesting URLs</a:t>
            </a:r>
          </a:p>
          <a:p>
            <a:r>
              <a:rPr lang="en-US" dirty="0" smtClean="0"/>
              <a:t>Combine with user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7028849" y="1100660"/>
            <a:ext cx="1239070" cy="584657"/>
          </a:xfrm>
          <a:prstGeom prst="snip2Diag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Web server log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4913162" y="2705499"/>
            <a:ext cx="1239070" cy="584657"/>
          </a:xfrm>
          <a:prstGeom prst="snip2Diag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user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data base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7028849" y="4296870"/>
            <a:ext cx="1239070" cy="584657"/>
          </a:xfrm>
          <a:prstGeom prst="snip2Diag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Interesting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User Data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7648385" y="1685317"/>
            <a:ext cx="2918" cy="226021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9" idx="0"/>
          </p:cNvCxnSpPr>
          <p:nvPr/>
        </p:nvCxnSpPr>
        <p:spPr>
          <a:xfrm>
            <a:off x="7648385" y="2480494"/>
            <a:ext cx="0" cy="226021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</p:cNvCxnSpPr>
          <p:nvPr/>
        </p:nvCxnSpPr>
        <p:spPr>
          <a:xfrm>
            <a:off x="7648385" y="4070848"/>
            <a:ext cx="2917" cy="226022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9" idx="1"/>
          </p:cNvCxnSpPr>
          <p:nvPr/>
        </p:nvCxnSpPr>
        <p:spPr>
          <a:xfrm flipV="1">
            <a:off x="6152232" y="2991093"/>
            <a:ext cx="907996" cy="6735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60228" y="1911338"/>
            <a:ext cx="1176313" cy="5691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Clicks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60228" y="2706515"/>
            <a:ext cx="1176313" cy="5691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60228" y="3501692"/>
            <a:ext cx="1176313" cy="5691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Massage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2"/>
            <a:endCxn id="23" idx="0"/>
          </p:cNvCxnSpPr>
          <p:nvPr/>
        </p:nvCxnSpPr>
        <p:spPr>
          <a:xfrm>
            <a:off x="7648385" y="3275671"/>
            <a:ext cx="0" cy="226021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3"/>
            <a:ext cx="8229600" cy="1434218"/>
          </a:xfrm>
        </p:spPr>
        <p:txBody>
          <a:bodyPr/>
          <a:lstStyle/>
          <a:p>
            <a:r>
              <a:rPr lang="en-US" dirty="0" smtClean="0"/>
              <a:t>Entry point for all </a:t>
            </a:r>
            <a:r>
              <a:rPr lang="en-US" dirty="0" err="1" smtClean="0"/>
              <a:t>Flink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Creates </a:t>
            </a:r>
            <a:r>
              <a:rPr lang="en-US" dirty="0" err="1" smtClean="0"/>
              <a:t>DataSets</a:t>
            </a:r>
            <a:r>
              <a:rPr lang="en-US" dirty="0" smtClean="0"/>
              <a:t> from 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381" y="3297345"/>
            <a:ext cx="723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ExecutionEnvironment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env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ExecutionEnvironment.getExecutionEnvironment</a:t>
            </a:r>
            <a:r>
              <a:rPr lang="en-US" dirty="0" smtClean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3635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at Those Clicks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140" y="1764441"/>
            <a:ext cx="86940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" dirty="0" err="1" smtClean="0">
                <a:latin typeface="Courier"/>
                <a:cs typeface="Courier"/>
              </a:rPr>
              <a:t>DataSet</a:t>
            </a:r>
            <a:r>
              <a:rPr lang="en-US" sz="1550" dirty="0" smtClean="0">
                <a:latin typeface="Courier"/>
                <a:cs typeface="Courier"/>
              </a:rPr>
              <a:t>&lt;String&gt; log = </a:t>
            </a:r>
            <a:r>
              <a:rPr lang="en-US" sz="1550" dirty="0" err="1" smtClean="0">
                <a:latin typeface="Courier"/>
                <a:cs typeface="Courier"/>
              </a:rPr>
              <a:t>env.</a:t>
            </a:r>
            <a:r>
              <a:rPr lang="en-US" sz="1550" b="1" dirty="0" err="1" smtClean="0">
                <a:solidFill>
                  <a:srgbClr val="4F81BD"/>
                </a:solidFill>
                <a:latin typeface="Courier"/>
                <a:cs typeface="Courier"/>
              </a:rPr>
              <a:t>readTextFile</a:t>
            </a:r>
            <a:r>
              <a:rPr lang="en-US" sz="1550" dirty="0" smtClean="0">
                <a:latin typeface="Courier"/>
                <a:cs typeface="Courier"/>
              </a:rPr>
              <a:t>("</a:t>
            </a:r>
            <a:r>
              <a:rPr lang="en-US" sz="1550" dirty="0" err="1" smtClean="0">
                <a:latin typeface="Courier"/>
                <a:cs typeface="Courier"/>
              </a:rPr>
              <a:t>hdfs</a:t>
            </a:r>
            <a:r>
              <a:rPr lang="en-US" sz="1550" dirty="0" smtClean="0">
                <a:latin typeface="Courier"/>
                <a:cs typeface="Courier"/>
              </a:rPr>
              <a:t>:///log");</a:t>
            </a:r>
          </a:p>
          <a:p>
            <a:endParaRPr lang="en-US" sz="1550" dirty="0">
              <a:latin typeface="Courier"/>
              <a:cs typeface="Courier"/>
            </a:endParaRPr>
          </a:p>
          <a:p>
            <a:r>
              <a:rPr lang="en-US" sz="1550" dirty="0" err="1" smtClean="0">
                <a:latin typeface="Courier"/>
                <a:cs typeface="Courier"/>
              </a:rPr>
              <a:t>DataSet</a:t>
            </a:r>
            <a:r>
              <a:rPr lang="en-US" sz="1550" dirty="0" smtClean="0">
                <a:latin typeface="Courier"/>
                <a:cs typeface="Courier"/>
              </a:rPr>
              <a:t>&lt;Tuple2&lt;String, Integer&gt;&gt; clicks = </a:t>
            </a:r>
            <a:r>
              <a:rPr lang="en-US" sz="1550" dirty="0" err="1" smtClean="0">
                <a:latin typeface="Courier"/>
                <a:cs typeface="Courier"/>
              </a:rPr>
              <a:t>log.</a:t>
            </a:r>
            <a:r>
              <a:rPr lang="en-US" sz="1550" b="1" dirty="0" err="1" smtClean="0">
                <a:solidFill>
                  <a:srgbClr val="4F81BD"/>
                </a:solidFill>
                <a:latin typeface="Courier"/>
                <a:cs typeface="Courier"/>
              </a:rPr>
              <a:t>flatMap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(</a:t>
            </a:r>
            <a:r>
              <a:rPr lang="en-US" sz="1600" dirty="0">
                <a:latin typeface="Courier"/>
                <a:cs typeface="Courier"/>
              </a:rPr>
              <a:t>String line, Collector&lt;Tuple2&lt;String, Integer&gt;&gt; out) -&gt; </a:t>
            </a:r>
            <a:r>
              <a:rPr lang="en-US" sz="1600" dirty="0" smtClean="0">
                <a:latin typeface="Courier"/>
                <a:cs typeface="Courier"/>
              </a:rPr>
              <a:t>   	       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String</a:t>
            </a:r>
            <a:r>
              <a:rPr lang="en-US" sz="1600" dirty="0">
                <a:latin typeface="Courier"/>
                <a:cs typeface="Courier"/>
              </a:rPr>
              <a:t>[] parts = </a:t>
            </a:r>
            <a:r>
              <a:rPr lang="en-US" sz="1600" dirty="0" err="1">
                <a:latin typeface="Courier"/>
                <a:cs typeface="Courier"/>
              </a:rPr>
              <a:t>in.split</a:t>
            </a:r>
            <a:r>
              <a:rPr lang="en-US" sz="1600" dirty="0">
                <a:latin typeface="Courier"/>
                <a:cs typeface="Courier"/>
              </a:rPr>
              <a:t>("*magic regex*");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if (</a:t>
            </a:r>
            <a:r>
              <a:rPr lang="en-US" sz="1600" dirty="0" err="1" smtClean="0">
                <a:latin typeface="Courier"/>
                <a:cs typeface="Courier"/>
              </a:rPr>
              <a:t>isClick</a:t>
            </a:r>
            <a:r>
              <a:rPr lang="en-US" sz="1600" dirty="0" smtClean="0">
                <a:latin typeface="Courier"/>
                <a:cs typeface="Courier"/>
              </a:rPr>
              <a:t>(parts))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out.collect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new Tuple2</a:t>
            </a:r>
            <a:r>
              <a:rPr lang="en-US" sz="1600" dirty="0">
                <a:latin typeface="Courier"/>
                <a:cs typeface="Courier"/>
              </a:rPr>
              <a:t>&lt;&gt;(parts[1]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err="1" smtClean="0">
                <a:latin typeface="Courier"/>
                <a:cs typeface="Courier"/>
              </a:rPr>
              <a:t>Integer.parseInt</a:t>
            </a:r>
            <a:r>
              <a:rPr lang="en-US" sz="1600" dirty="0">
                <a:latin typeface="Courier"/>
                <a:cs typeface="Courier"/>
              </a:rPr>
              <a:t>(parts</a:t>
            </a:r>
            <a:r>
              <a:rPr lang="en-US" sz="1600" dirty="0" smtClean="0">
                <a:latin typeface="Courier"/>
                <a:cs typeface="Courier"/>
              </a:rPr>
              <a:t>[2]</a:t>
            </a:r>
            <a:r>
              <a:rPr lang="en-US" sz="1600" dirty="0">
                <a:latin typeface="Courier"/>
                <a:cs typeface="Courier"/>
              </a:rPr>
              <a:t>)));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}</a:t>
            </a:r>
          </a:p>
          <a:p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55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0397" y="1018760"/>
            <a:ext cx="188156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post /foo/bar… 313</a:t>
            </a:r>
          </a:p>
          <a:p>
            <a:r>
              <a:rPr lang="en-US" sz="1050" dirty="0" smtClean="0">
                <a:latin typeface="Courier"/>
                <a:cs typeface="Courier"/>
              </a:rPr>
              <a:t>get /data/</a:t>
            </a:r>
            <a:r>
              <a:rPr lang="en-US" sz="1050" dirty="0" err="1" smtClean="0">
                <a:latin typeface="Courier"/>
                <a:cs typeface="Courier"/>
              </a:rPr>
              <a:t>pic.jpg</a:t>
            </a:r>
            <a:r>
              <a:rPr lang="en-US" sz="1050" dirty="0" smtClean="0">
                <a:latin typeface="Courier"/>
                <a:cs typeface="Courier"/>
              </a:rPr>
              <a:t> 128</a:t>
            </a:r>
          </a:p>
          <a:p>
            <a:r>
              <a:rPr lang="en-US" sz="1050" dirty="0" smtClean="0">
                <a:latin typeface="Courier"/>
                <a:cs typeface="Courier"/>
              </a:rPr>
              <a:t>post /bar/</a:t>
            </a:r>
            <a:r>
              <a:rPr lang="en-US" sz="1050" dirty="0" err="1" smtClean="0">
                <a:latin typeface="Courier"/>
                <a:cs typeface="Courier"/>
              </a:rPr>
              <a:t>baz</a:t>
            </a:r>
            <a:r>
              <a:rPr lang="en-US" sz="1050" dirty="0" smtClean="0">
                <a:latin typeface="Courier"/>
                <a:cs typeface="Courier"/>
              </a:rPr>
              <a:t>… 128</a:t>
            </a:r>
          </a:p>
          <a:p>
            <a:r>
              <a:rPr lang="en-US" sz="1050" dirty="0" smtClean="0">
                <a:latin typeface="Courier"/>
                <a:cs typeface="Courier"/>
              </a:rPr>
              <a:t>post /hello/there… 42</a:t>
            </a:r>
            <a:endParaRPr lang="en-US" sz="10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5816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Table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3"/>
            <a:ext cx="8229600" cy="1434218"/>
          </a:xfrm>
        </p:spPr>
        <p:txBody>
          <a:bodyPr/>
          <a:lstStyle/>
          <a:p>
            <a:r>
              <a:rPr lang="en-US" dirty="0" smtClean="0"/>
              <a:t>Environment for dealing with Tables</a:t>
            </a:r>
          </a:p>
          <a:p>
            <a:r>
              <a:rPr lang="en-US" dirty="0" smtClean="0"/>
              <a:t>Converts between </a:t>
            </a:r>
            <a:r>
              <a:rPr lang="en-US" dirty="0" err="1" smtClean="0"/>
              <a:t>DataSet</a:t>
            </a:r>
            <a:r>
              <a:rPr lang="en-US" dirty="0" smtClean="0"/>
              <a:t> and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3903" y="3352328"/>
            <a:ext cx="72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TableEnvironment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tableEnv</a:t>
            </a:r>
            <a:r>
              <a:rPr lang="en-US" dirty="0" smtClean="0">
                <a:latin typeface="Courier"/>
                <a:cs typeface="Courier"/>
              </a:rPr>
              <a:t> = new </a:t>
            </a:r>
            <a:r>
              <a:rPr lang="en-US" dirty="0" err="1" smtClean="0">
                <a:latin typeface="Courier"/>
                <a:cs typeface="Courier"/>
              </a:rPr>
              <a:t>TableEnvironment</a:t>
            </a:r>
            <a:r>
              <a:rPr lang="en-US" dirty="0" smtClean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7887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those Clicks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585" y="2145108"/>
            <a:ext cx="850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Table </a:t>
            </a:r>
            <a:r>
              <a:rPr lang="en-US" dirty="0" err="1" smtClean="0">
                <a:latin typeface="Courier"/>
                <a:cs typeface="Courier"/>
              </a:rPr>
              <a:t>clicksTable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tableEnv.</a:t>
            </a:r>
            <a:r>
              <a:rPr lang="en-US" b="1" dirty="0" err="1" smtClean="0">
                <a:solidFill>
                  <a:srgbClr val="4F81BD"/>
                </a:solidFill>
                <a:latin typeface="Courier"/>
                <a:cs typeface="Courier"/>
              </a:rPr>
              <a:t>toTable</a:t>
            </a:r>
            <a:r>
              <a:rPr lang="en-US" dirty="0" smtClean="0">
                <a:latin typeface="Courier"/>
                <a:cs typeface="Courier"/>
              </a:rPr>
              <a:t>(clicks, 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url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userId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smtClean="0">
                <a:latin typeface="Courier"/>
                <a:cs typeface="Courier"/>
              </a:rPr>
              <a:t>Table </a:t>
            </a:r>
            <a:r>
              <a:rPr lang="en-US" dirty="0" err="1" smtClean="0">
                <a:latin typeface="Courier"/>
                <a:cs typeface="Courier"/>
              </a:rPr>
              <a:t>urlClickCounts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clicksTable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.</a:t>
            </a:r>
            <a:r>
              <a:rPr lang="en-US" b="1" dirty="0" err="1" smtClean="0">
                <a:solidFill>
                  <a:srgbClr val="4F81BD"/>
                </a:solidFill>
                <a:latin typeface="Courier"/>
                <a:cs typeface="Courier"/>
              </a:rPr>
              <a:t>groupBy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url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userId</a:t>
            </a:r>
            <a:r>
              <a:rPr lang="en-US" dirty="0" smtClean="0">
                <a:latin typeface="Courier"/>
                <a:cs typeface="Courier"/>
              </a:rPr>
              <a:t>")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.</a:t>
            </a:r>
            <a:r>
              <a:rPr lang="en-US" b="1" dirty="0" smtClean="0">
                <a:solidFill>
                  <a:srgbClr val="4F81BD"/>
                </a:solidFill>
                <a:latin typeface="Courier"/>
                <a:cs typeface="Courier"/>
              </a:rPr>
              <a:t>select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url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userId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8064A2"/>
                </a:solidFill>
                <a:latin typeface="Courier"/>
                <a:cs typeface="Courier"/>
              </a:rPr>
              <a:t>url.count</a:t>
            </a:r>
            <a:r>
              <a:rPr lang="en-US" dirty="0" smtClean="0">
                <a:solidFill>
                  <a:srgbClr val="8064A2"/>
                </a:solidFill>
                <a:latin typeface="Courier"/>
                <a:cs typeface="Courier"/>
              </a:rPr>
              <a:t> as count"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893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4AD92"/>
      </a:accent5>
      <a:accent6>
        <a:srgbClr val="FCB11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6597</TotalTime>
  <Words>1253</Words>
  <Application>Microsoft Macintosh PowerPoint</Application>
  <PresentationFormat>On-screen Show (16:9)</PresentationFormat>
  <Paragraphs>319</Paragraphs>
  <Slides>33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1_Office Theme</vt:lpstr>
      <vt:lpstr>Equation</vt:lpstr>
      <vt:lpstr>Data Analysis With Apache Flink</vt:lpstr>
      <vt:lpstr>What is Apache Flink?</vt:lpstr>
      <vt:lpstr>Apache Flink Stack</vt:lpstr>
      <vt:lpstr>Example Use Case: Log Analysis</vt:lpstr>
      <vt:lpstr>What Seems to be the Problem?</vt:lpstr>
      <vt:lpstr>The Execution Environment</vt:lpstr>
      <vt:lpstr>Getting at Those Clicks</vt:lpstr>
      <vt:lpstr>The Table Environment</vt:lpstr>
      <vt:lpstr>Counting those Clicks</vt:lpstr>
      <vt:lpstr>Getting the User Information</vt:lpstr>
      <vt:lpstr>The Final Step</vt:lpstr>
      <vt:lpstr>What happens under the hood?</vt:lpstr>
      <vt:lpstr>From Program to Dataflow</vt:lpstr>
      <vt:lpstr>Distributed Execution</vt:lpstr>
      <vt:lpstr>Advanced Analysis: Website Recommendation</vt:lpstr>
      <vt:lpstr>Going Further</vt:lpstr>
      <vt:lpstr>Collaborative Filtering</vt:lpstr>
      <vt:lpstr>Matrix Factorization</vt:lpstr>
      <vt:lpstr>Alternating least squares</vt:lpstr>
      <vt:lpstr>Matrix Factorization Pipeline</vt:lpstr>
      <vt:lpstr>Does it Scale?</vt:lpstr>
      <vt:lpstr>What Else Can You Do?</vt:lpstr>
      <vt:lpstr>Closing</vt:lpstr>
      <vt:lpstr>What Have You Seen?</vt:lpstr>
      <vt:lpstr>Flink Roadmap for 2015</vt:lpstr>
      <vt:lpstr>PowerPoint Presentation</vt:lpstr>
      <vt:lpstr>flink.apache.org @ApacheFlink</vt:lpstr>
      <vt:lpstr>Backup Slides</vt:lpstr>
      <vt:lpstr>WordCount in DataSet API</vt:lpstr>
      <vt:lpstr>Log Analysis Code</vt:lpstr>
      <vt:lpstr>Log Analysis Dataflow Graph</vt:lpstr>
      <vt:lpstr>Pipelined Execution</vt:lpstr>
      <vt:lpstr>API in a Nutshell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</cp:lastModifiedBy>
  <cp:revision>176</cp:revision>
  <dcterms:created xsi:type="dcterms:W3CDTF">2015-01-22T00:00:06Z</dcterms:created>
  <dcterms:modified xsi:type="dcterms:W3CDTF">2015-05-07T09:15:26Z</dcterms:modified>
</cp:coreProperties>
</file>