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7" r:id="rId2"/>
    <p:sldId id="348" r:id="rId3"/>
    <p:sldId id="336" r:id="rId4"/>
    <p:sldId id="295" r:id="rId5"/>
    <p:sldId id="338" r:id="rId6"/>
    <p:sldId id="294" r:id="rId7"/>
    <p:sldId id="339" r:id="rId8"/>
    <p:sldId id="340" r:id="rId9"/>
    <p:sldId id="341" r:id="rId10"/>
    <p:sldId id="342" r:id="rId11"/>
    <p:sldId id="343" r:id="rId12"/>
    <p:sldId id="297" r:id="rId13"/>
    <p:sldId id="317" r:id="rId14"/>
    <p:sldId id="318" r:id="rId15"/>
    <p:sldId id="320" r:id="rId16"/>
    <p:sldId id="319" r:id="rId17"/>
    <p:sldId id="330" r:id="rId18"/>
    <p:sldId id="333" r:id="rId19"/>
    <p:sldId id="334" r:id="rId20"/>
    <p:sldId id="335" r:id="rId21"/>
    <p:sldId id="285" r:id="rId22"/>
    <p:sldId id="337" r:id="rId23"/>
    <p:sldId id="265" r:id="rId24"/>
    <p:sldId id="332" r:id="rId25"/>
    <p:sldId id="268" r:id="rId26"/>
    <p:sldId id="269" r:id="rId27"/>
    <p:sldId id="270" r:id="rId28"/>
    <p:sldId id="286" r:id="rId29"/>
    <p:sldId id="271" r:id="rId30"/>
    <p:sldId id="331" r:id="rId31"/>
    <p:sldId id="322" r:id="rId32"/>
    <p:sldId id="284" r:id="rId33"/>
    <p:sldId id="273" r:id="rId34"/>
    <p:sldId id="287" r:id="rId35"/>
    <p:sldId id="279" r:id="rId36"/>
    <p:sldId id="274" r:id="rId37"/>
    <p:sldId id="275" r:id="rId38"/>
    <p:sldId id="276" r:id="rId39"/>
    <p:sldId id="277" r:id="rId40"/>
    <p:sldId id="323" r:id="rId41"/>
    <p:sldId id="324" r:id="rId42"/>
    <p:sldId id="325" r:id="rId43"/>
    <p:sldId id="326" r:id="rId44"/>
    <p:sldId id="288" r:id="rId45"/>
    <p:sldId id="280" r:id="rId46"/>
    <p:sldId id="281" r:id="rId47"/>
    <p:sldId id="28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ostas:Dropbox:data%20Artisans%20deck:benchmark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rgbClr val="2DA07E"/>
              </a:solidFill>
              <a:ln>
                <a:noFill/>
              </a:ln>
            </c:spPr>
          </c:marker>
          <c:xVal>
            <c:numRef>
              <c:f>Sheet1!$E$2:$E$51</c:f>
              <c:numCache>
                <c:formatCode>mmm\-yy</c:formatCode>
                <c:ptCount val="50"/>
                <c:pt idx="0">
                  <c:v>40513.0</c:v>
                </c:pt>
                <c:pt idx="1">
                  <c:v>40544.0</c:v>
                </c:pt>
                <c:pt idx="2">
                  <c:v>40575.0</c:v>
                </c:pt>
                <c:pt idx="3">
                  <c:v>40603.0</c:v>
                </c:pt>
                <c:pt idx="4">
                  <c:v>40634.0</c:v>
                </c:pt>
                <c:pt idx="5">
                  <c:v>40664.0</c:v>
                </c:pt>
                <c:pt idx="6">
                  <c:v>40695.0</c:v>
                </c:pt>
                <c:pt idx="7">
                  <c:v>40725.0</c:v>
                </c:pt>
                <c:pt idx="8">
                  <c:v>40756.0</c:v>
                </c:pt>
                <c:pt idx="9">
                  <c:v>40787.0</c:v>
                </c:pt>
                <c:pt idx="10">
                  <c:v>40817.0</c:v>
                </c:pt>
                <c:pt idx="11">
                  <c:v>40848.0</c:v>
                </c:pt>
                <c:pt idx="12">
                  <c:v>40878.0</c:v>
                </c:pt>
                <c:pt idx="13">
                  <c:v>40909.0</c:v>
                </c:pt>
                <c:pt idx="14">
                  <c:v>40940.0</c:v>
                </c:pt>
                <c:pt idx="15">
                  <c:v>40969.0</c:v>
                </c:pt>
                <c:pt idx="16">
                  <c:v>41000.0</c:v>
                </c:pt>
                <c:pt idx="17">
                  <c:v>41030.0</c:v>
                </c:pt>
                <c:pt idx="18">
                  <c:v>41061.0</c:v>
                </c:pt>
                <c:pt idx="19">
                  <c:v>41091.0</c:v>
                </c:pt>
                <c:pt idx="20">
                  <c:v>41122.0</c:v>
                </c:pt>
                <c:pt idx="21">
                  <c:v>41153.0</c:v>
                </c:pt>
                <c:pt idx="22">
                  <c:v>41183.0</c:v>
                </c:pt>
                <c:pt idx="23">
                  <c:v>41214.0</c:v>
                </c:pt>
                <c:pt idx="24">
                  <c:v>41244.0</c:v>
                </c:pt>
                <c:pt idx="25">
                  <c:v>41275.0</c:v>
                </c:pt>
                <c:pt idx="26">
                  <c:v>41306.0</c:v>
                </c:pt>
                <c:pt idx="27">
                  <c:v>41334.0</c:v>
                </c:pt>
                <c:pt idx="28">
                  <c:v>41365.0</c:v>
                </c:pt>
                <c:pt idx="29">
                  <c:v>41395.0</c:v>
                </c:pt>
                <c:pt idx="30">
                  <c:v>41426.0</c:v>
                </c:pt>
                <c:pt idx="31">
                  <c:v>41456.0</c:v>
                </c:pt>
                <c:pt idx="32">
                  <c:v>41487.0</c:v>
                </c:pt>
                <c:pt idx="33">
                  <c:v>41518.0</c:v>
                </c:pt>
                <c:pt idx="34">
                  <c:v>41548.0</c:v>
                </c:pt>
                <c:pt idx="35">
                  <c:v>41579.0</c:v>
                </c:pt>
                <c:pt idx="36">
                  <c:v>41609.0</c:v>
                </c:pt>
                <c:pt idx="37">
                  <c:v>41640.0</c:v>
                </c:pt>
                <c:pt idx="38">
                  <c:v>41671.0</c:v>
                </c:pt>
                <c:pt idx="39">
                  <c:v>41699.0</c:v>
                </c:pt>
                <c:pt idx="40">
                  <c:v>41730.0</c:v>
                </c:pt>
                <c:pt idx="41">
                  <c:v>41760.0</c:v>
                </c:pt>
                <c:pt idx="42">
                  <c:v>41791.0</c:v>
                </c:pt>
                <c:pt idx="43">
                  <c:v>41821.0</c:v>
                </c:pt>
                <c:pt idx="44">
                  <c:v>41852.0</c:v>
                </c:pt>
                <c:pt idx="45">
                  <c:v>41883.0</c:v>
                </c:pt>
                <c:pt idx="46">
                  <c:v>41913.0</c:v>
                </c:pt>
                <c:pt idx="47">
                  <c:v>41944.0</c:v>
                </c:pt>
                <c:pt idx="48">
                  <c:v>41974.0</c:v>
                </c:pt>
                <c:pt idx="49">
                  <c:v>42005.0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1.0</c:v>
                </c:pt>
                <c:pt idx="1">
                  <c:v>6.0</c:v>
                </c:pt>
                <c:pt idx="2">
                  <c:v>11.0</c:v>
                </c:pt>
                <c:pt idx="3">
                  <c:v>15.0</c:v>
                </c:pt>
                <c:pt idx="4">
                  <c:v>15.0</c:v>
                </c:pt>
                <c:pt idx="5">
                  <c:v>17.0</c:v>
                </c:pt>
                <c:pt idx="6">
                  <c:v>17.0</c:v>
                </c:pt>
                <c:pt idx="7">
                  <c:v>17.0</c:v>
                </c:pt>
                <c:pt idx="8">
                  <c:v>18.0</c:v>
                </c:pt>
                <c:pt idx="9">
                  <c:v>18.0</c:v>
                </c:pt>
                <c:pt idx="10">
                  <c:v>23.0</c:v>
                </c:pt>
                <c:pt idx="11">
                  <c:v>19.0</c:v>
                </c:pt>
                <c:pt idx="12">
                  <c:v>23.0</c:v>
                </c:pt>
                <c:pt idx="13">
                  <c:v>23.0</c:v>
                </c:pt>
                <c:pt idx="14">
                  <c:v>26.0</c:v>
                </c:pt>
                <c:pt idx="15">
                  <c:v>26.0</c:v>
                </c:pt>
                <c:pt idx="16">
                  <c:v>23.0</c:v>
                </c:pt>
                <c:pt idx="17">
                  <c:v>23.0</c:v>
                </c:pt>
                <c:pt idx="18">
                  <c:v>29.0</c:v>
                </c:pt>
                <c:pt idx="19">
                  <c:v>24.0</c:v>
                </c:pt>
                <c:pt idx="20">
                  <c:v>31.0</c:v>
                </c:pt>
                <c:pt idx="21">
                  <c:v>31.0</c:v>
                </c:pt>
                <c:pt idx="22">
                  <c:v>32.0</c:v>
                </c:pt>
                <c:pt idx="23">
                  <c:v>32.0</c:v>
                </c:pt>
                <c:pt idx="24">
                  <c:v>32.0</c:v>
                </c:pt>
                <c:pt idx="25">
                  <c:v>32.0</c:v>
                </c:pt>
                <c:pt idx="26">
                  <c:v>33.0</c:v>
                </c:pt>
                <c:pt idx="27">
                  <c:v>33.0</c:v>
                </c:pt>
                <c:pt idx="28">
                  <c:v>33.0</c:v>
                </c:pt>
                <c:pt idx="29">
                  <c:v>34.0</c:v>
                </c:pt>
                <c:pt idx="30">
                  <c:v>38.0</c:v>
                </c:pt>
                <c:pt idx="31">
                  <c:v>40.0</c:v>
                </c:pt>
                <c:pt idx="32">
                  <c:v>42.0</c:v>
                </c:pt>
                <c:pt idx="33">
                  <c:v>44.0</c:v>
                </c:pt>
                <c:pt idx="34">
                  <c:v>47.0</c:v>
                </c:pt>
                <c:pt idx="35">
                  <c:v>50.0</c:v>
                </c:pt>
                <c:pt idx="36">
                  <c:v>51.0</c:v>
                </c:pt>
                <c:pt idx="37">
                  <c:v>52.0</c:v>
                </c:pt>
                <c:pt idx="38">
                  <c:v>56.0</c:v>
                </c:pt>
                <c:pt idx="39">
                  <c:v>59.0</c:v>
                </c:pt>
                <c:pt idx="40">
                  <c:v>66.0</c:v>
                </c:pt>
                <c:pt idx="41">
                  <c:v>71.0</c:v>
                </c:pt>
                <c:pt idx="42">
                  <c:v>78.0</c:v>
                </c:pt>
                <c:pt idx="43">
                  <c:v>81.0</c:v>
                </c:pt>
                <c:pt idx="44">
                  <c:v>82.0</c:v>
                </c:pt>
                <c:pt idx="45">
                  <c:v>98.0</c:v>
                </c:pt>
                <c:pt idx="46">
                  <c:v>102.0</c:v>
                </c:pt>
                <c:pt idx="47">
                  <c:v>105.0</c:v>
                </c:pt>
                <c:pt idx="48">
                  <c:v>116.0</c:v>
                </c:pt>
                <c:pt idx="49">
                  <c:v>122.0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296840"/>
        <c:axId val="-2117744072"/>
      </c:scatterChart>
      <c:valAx>
        <c:axId val="-21192968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b="0">
                <a:latin typeface="Avenir Next Regular"/>
                <a:cs typeface="Avenir Next Regular"/>
              </a:defRPr>
            </a:pPr>
            <a:endParaRPr lang="en-US"/>
          </a:p>
        </c:txPr>
        <c:crossAx val="-2117744072"/>
        <c:crosses val="autoZero"/>
        <c:crossBetween val="midCat"/>
      </c:valAx>
      <c:valAx>
        <c:axId val="-2117744072"/>
        <c:scaling>
          <c:orientation val="minMax"/>
          <c:max val="125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>
                <a:latin typeface="Avenir Next Regular"/>
                <a:cs typeface="Avenir Next Regular"/>
              </a:defRPr>
            </a:pPr>
            <a:endParaRPr lang="en-US"/>
          </a:p>
        </c:txPr>
        <c:crossAx val="-211929684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28.3.15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91592-61C4-3243-BC71-9C655F57CF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list: 300-400 messages/month. record 1000</a:t>
            </a:r>
            <a:r>
              <a:rPr lang="en-US" baseline="0" dirty="0" smtClean="0"/>
              <a:t> messages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0AFF-288B-BF46-81A4-90400E31CC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580" y="4263614"/>
            <a:ext cx="5149332" cy="22400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4AD91"/>
                </a:solidFill>
              </a:rPr>
              <a:t>Stephan </a:t>
            </a:r>
            <a:r>
              <a:rPr lang="en-US" dirty="0" err="1" smtClean="0">
                <a:solidFill>
                  <a:srgbClr val="34AD91"/>
                </a:solidFill>
              </a:rPr>
              <a:t>Ewen</a:t>
            </a:r>
            <a:endParaRPr lang="en-US" dirty="0" smtClean="0">
              <a:solidFill>
                <a:srgbClr val="34AD91"/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Flink </a:t>
            </a:r>
            <a:r>
              <a:rPr lang="en-US" sz="2400" dirty="0" smtClean="0"/>
              <a:t>committer</a:t>
            </a:r>
          </a:p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co-founder / CTO @ </a:t>
            </a:r>
            <a:r>
              <a:rPr lang="en-US" sz="2400" i="1" dirty="0" smtClean="0">
                <a:solidFill>
                  <a:schemeClr val="bg1">
                    <a:lumMod val="85000"/>
                  </a:schemeClr>
                </a:solidFill>
              </a:rPr>
              <a:t>data Artisans</a:t>
            </a:r>
            <a:endParaRPr lang="en-US" sz="2200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2200" dirty="0" err="1" smtClean="0">
                <a:solidFill>
                  <a:schemeClr val="bg1">
                    <a:lumMod val="85000"/>
                  </a:schemeClr>
                </a:solidFill>
              </a:rPr>
              <a:t>StephanEwen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124639" y="974246"/>
            <a:ext cx="4322076" cy="2521012"/>
          </a:xfrm>
          <a:prstGeom prst="cloudCallout">
            <a:avLst>
              <a:gd name="adj1" fmla="val -61408"/>
              <a:gd name="adj2" fmla="val 72304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7990" y="1451765"/>
            <a:ext cx="3073915" cy="152198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Avenir Black"/>
                <a:cs typeface="Avenir Black"/>
              </a:rPr>
              <a:t>Apache</a:t>
            </a:r>
            <a:br>
              <a:rPr lang="en-US" sz="5400" dirty="0" smtClean="0">
                <a:solidFill>
                  <a:srgbClr val="000000"/>
                </a:solidFill>
                <a:latin typeface="Avenir Black"/>
                <a:cs typeface="Avenir Black"/>
              </a:rPr>
            </a:br>
            <a:r>
              <a:rPr lang="en-US" sz="5400" dirty="0" err="1" smtClean="0">
                <a:solidFill>
                  <a:srgbClr val="000000"/>
                </a:solidFill>
                <a:latin typeface="Avenir Black"/>
                <a:cs typeface="Avenir Black"/>
              </a:rPr>
              <a:t>Flink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8" y="2753338"/>
            <a:ext cx="3011417" cy="30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fast graph analysis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10" y="1687708"/>
            <a:ext cx="3330575" cy="20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9" y="3515272"/>
            <a:ext cx="3655951" cy="274322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50913" y="1719492"/>
            <a:ext cx="4241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 and mix and match</a:t>
            </a:r>
            <a:br>
              <a:rPr lang="en-US" sz="2800" dirty="0" smtClean="0"/>
            </a:br>
            <a:r>
              <a:rPr lang="en-US" sz="2800" dirty="0" smtClean="0"/>
              <a:t>ETL-style and graph analysis</a:t>
            </a:r>
            <a:br>
              <a:rPr lang="en-US" sz="2800" dirty="0" smtClean="0"/>
            </a:br>
            <a:r>
              <a:rPr lang="en-US" sz="2800" dirty="0" smtClean="0"/>
              <a:t>in one program</a:t>
            </a:r>
            <a:endParaRPr lang="en-US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4308870" y="4414228"/>
            <a:ext cx="3872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Performance competitive</a:t>
            </a:r>
            <a:br>
              <a:rPr lang="en-US" sz="2800" dirty="0" smtClean="0"/>
            </a:br>
            <a:r>
              <a:rPr lang="en-US" sz="2800" dirty="0" smtClean="0"/>
              <a:t>with dedicated graph</a:t>
            </a:r>
            <a:br>
              <a:rPr lang="en-US" sz="2800" dirty="0" smtClean="0"/>
            </a:br>
            <a:r>
              <a:rPr lang="en-US" sz="2800" dirty="0" smtClean="0"/>
              <a:t>analysis systems</a:t>
            </a:r>
            <a:endParaRPr lang="en-US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2087942" y="6382921"/>
            <a:ext cx="5444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More </a:t>
            </a:r>
            <a:r>
              <a:rPr lang="en-US" sz="1600" i="1" dirty="0" smtClean="0"/>
              <a:t>at: </a:t>
            </a:r>
            <a:r>
              <a:rPr lang="en-US" sz="1600" i="1" dirty="0"/>
              <a:t>http://data-artisans.com/data-analysis-with-flink.html</a:t>
            </a:r>
          </a:p>
        </p:txBody>
      </p:sp>
    </p:spTree>
    <p:extLst>
      <p:ext uri="{BB962C8B-B14F-4D97-AF65-F5344CB8AC3E}">
        <p14:creationId xmlns:p14="http://schemas.microsoft.com/office/powerpoint/2010/main" val="4186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72350" cy="89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Large-Scale Machine Learning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Runtime of the ALS algorithm on Flink with various data siz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27" y="1545153"/>
            <a:ext cx="4433563" cy="25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8189" y="1945342"/>
            <a:ext cx="3815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Factorizing </a:t>
            </a:r>
            <a:r>
              <a:rPr lang="en-US" sz="2800" dirty="0"/>
              <a:t>a matrix with</a:t>
            </a:r>
            <a:br>
              <a:rPr lang="en-US" sz="2800" dirty="0"/>
            </a:br>
            <a:r>
              <a:rPr lang="en-US" sz="2800" dirty="0"/>
              <a:t>28 billion </a:t>
            </a:r>
            <a:r>
              <a:rPr lang="en-US" sz="2800" dirty="0" smtClean="0"/>
              <a:t>ratings</a:t>
            </a:r>
            <a:r>
              <a:rPr lang="en-US" sz="2800" dirty="0"/>
              <a:t> </a:t>
            </a:r>
            <a:r>
              <a:rPr lang="en-US" sz="2800" dirty="0" smtClean="0"/>
              <a:t>for</a:t>
            </a:r>
            <a:br>
              <a:rPr lang="en-US" sz="2800" dirty="0" smtClean="0"/>
            </a:br>
            <a:r>
              <a:rPr lang="en-US" sz="2800" dirty="0" smtClean="0"/>
              <a:t>recommendations</a:t>
            </a:r>
            <a:endParaRPr lang="en-US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5733779" y="4961051"/>
            <a:ext cx="239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(Scale of Netflix</a:t>
            </a:r>
            <a:br>
              <a:rPr lang="en-US" sz="2400" i="1" dirty="0" smtClean="0"/>
            </a:br>
            <a:r>
              <a:rPr lang="en-US" sz="2400" i="1" dirty="0" smtClean="0"/>
              <a:t>or Spotify)</a:t>
            </a:r>
            <a:endParaRPr lang="en-US" sz="2400" i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328189" y="4126231"/>
            <a:ext cx="4585515" cy="204724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5925" y="6296225"/>
            <a:ext cx="76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</a:t>
            </a:r>
            <a:r>
              <a:rPr lang="en-US" dirty="0" smtClean="0"/>
              <a:t>at: </a:t>
            </a:r>
            <a:r>
              <a:rPr lang="en-US" dirty="0"/>
              <a:t>http://data-artisans.com/computing-recommendations-with-flink.html</a:t>
            </a:r>
          </a:p>
        </p:txBody>
      </p:sp>
    </p:spTree>
    <p:extLst>
      <p:ext uri="{BB962C8B-B14F-4D97-AF65-F5344CB8AC3E}">
        <p14:creationId xmlns:p14="http://schemas.microsoft.com/office/powerpoint/2010/main" val="76748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Flink?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pache Flin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1363980"/>
            <a:ext cx="2598420" cy="25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5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</a:t>
            </a:r>
            <a:r>
              <a:rPr lang="en-US" sz="4800" dirty="0" err="1" smtClean="0"/>
              <a:t>WordCount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5781" y="1978646"/>
            <a:ext cx="8416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case class </a:t>
            </a:r>
            <a:r>
              <a:rPr lang="en-US" dirty="0" smtClean="0">
                <a:latin typeface="Consolas"/>
                <a:cs typeface="Consolas"/>
              </a:rPr>
              <a:t>Word (word: String, frequency: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env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ExecutionEnvironment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lines = </a:t>
            </a:r>
            <a:r>
              <a:rPr lang="en-US" dirty="0" err="1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readTextFile</a:t>
            </a:r>
            <a:r>
              <a:rPr lang="en-US" dirty="0" smtClean="0">
                <a:latin typeface="Consolas"/>
                <a:cs typeface="Consolas"/>
              </a:rPr>
              <a:t>(...)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lines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{line =&gt; </a:t>
            </a:r>
            <a:r>
              <a:rPr lang="en-US" dirty="0" err="1">
                <a:latin typeface="Consolas"/>
                <a:cs typeface="Consolas"/>
              </a:rPr>
              <a:t>line.split</a:t>
            </a:r>
            <a:r>
              <a:rPr lang="en-US" dirty="0">
                <a:latin typeface="Consolas"/>
                <a:cs typeface="Consolas"/>
              </a:rPr>
              <a:t>(" ").map(word =&gt; Word(word,1))}  </a:t>
            </a:r>
          </a:p>
          <a:p>
            <a:r>
              <a:rPr lang="en-US" dirty="0" smtClean="0">
                <a:latin typeface="Consolas"/>
                <a:cs typeface="Consolas"/>
              </a:rPr>
              <a:t>   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"word"</a:t>
            </a:r>
            <a:r>
              <a:rPr lang="en-US" dirty="0">
                <a:latin typeface="Consolas"/>
                <a:cs typeface="Consolas"/>
              </a:rPr>
              <a:t>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frequency”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print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execute</a:t>
            </a:r>
            <a:r>
              <a:rPr lang="en-US" dirty="0" smtClean="0">
                <a:latin typeface="Consolas"/>
                <a:cs typeface="Consolas"/>
              </a:rPr>
              <a:t>()  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024" y="5707915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Avenir Next Regular"/>
                <a:cs typeface="Avenir Next Regular"/>
              </a:rPr>
              <a:t>Flink</a:t>
            </a:r>
            <a:r>
              <a:rPr lang="en-US" sz="2400" i="1" dirty="0" smtClean="0">
                <a:latin typeface="Avenir Next Regular"/>
                <a:cs typeface="Avenir Next Regular"/>
              </a:rPr>
              <a:t> has mirrored Java and </a:t>
            </a:r>
            <a:r>
              <a:rPr lang="en-US" sz="2400" i="1" dirty="0" err="1" smtClean="0">
                <a:latin typeface="Avenir Next Regular"/>
                <a:cs typeface="Avenir Next Regular"/>
              </a:rPr>
              <a:t>Scala</a:t>
            </a:r>
            <a:r>
              <a:rPr lang="en-US" sz="2400" i="1" dirty="0" smtClean="0">
                <a:latin typeface="Avenir Next Regular"/>
                <a:cs typeface="Avenir Next Regular"/>
              </a:rPr>
              <a:t> APIs that offer the same functionality, including by-name addressing. </a:t>
            </a:r>
            <a:endParaRPr lang="en-US" sz="24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07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Window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781" y="1978646"/>
            <a:ext cx="8416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/>
                <a:cs typeface="Consolas"/>
              </a:rPr>
              <a:t>case class </a:t>
            </a:r>
            <a:r>
              <a:rPr lang="en-US" dirty="0" smtClean="0">
                <a:latin typeface="Consolas"/>
                <a:cs typeface="Consolas"/>
              </a:rPr>
              <a:t>Word (word: String, frequency: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env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StreamExecutionEnvironment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lines = </a:t>
            </a:r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rgbClr val="C0504D"/>
                </a:solidFill>
                <a:latin typeface="Consolas"/>
                <a:cs typeface="Consolas"/>
              </a:rPr>
              <a:t>fromSocketStream</a:t>
            </a:r>
            <a:r>
              <a:rPr lang="en-US" dirty="0" smtClean="0">
                <a:latin typeface="Consolas"/>
                <a:cs typeface="Consolas"/>
              </a:rPr>
              <a:t>(...)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lines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 {line =&gt; </a:t>
            </a:r>
            <a:r>
              <a:rPr lang="en-US" dirty="0" err="1">
                <a:latin typeface="Consolas"/>
                <a:cs typeface="Consolas"/>
              </a:rPr>
              <a:t>line.split</a:t>
            </a:r>
            <a:r>
              <a:rPr lang="en-US" dirty="0">
                <a:latin typeface="Consolas"/>
                <a:cs typeface="Consolas"/>
              </a:rPr>
              <a:t>(" ").map(word =&gt; Word(word,1</a:t>
            </a:r>
            <a:r>
              <a:rPr lang="en-US" dirty="0" smtClean="0">
                <a:latin typeface="Consolas"/>
                <a:cs typeface="Consolas"/>
              </a:rPr>
              <a:t>))}  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window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Count.of</a:t>
            </a:r>
            <a:r>
              <a:rPr lang="en-US" dirty="0" smtClean="0">
                <a:latin typeface="Consolas"/>
                <a:cs typeface="Consolas"/>
              </a:rPr>
              <a:t>(100)).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every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Count.of</a:t>
            </a:r>
            <a:r>
              <a:rPr lang="en-US" dirty="0" smtClean="0">
                <a:latin typeface="Consolas"/>
                <a:cs typeface="Consolas"/>
              </a:rPr>
              <a:t>(10))</a:t>
            </a:r>
          </a:p>
          <a:p>
            <a:r>
              <a:rPr lang="en-US" dirty="0" smtClean="0">
                <a:latin typeface="Consolas"/>
                <a:cs typeface="Consolas"/>
              </a:rPr>
              <a:t>   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"word"</a:t>
            </a:r>
            <a:r>
              <a:rPr lang="en-US" dirty="0">
                <a:latin typeface="Consolas"/>
                <a:cs typeface="Consolas"/>
              </a:rPr>
              <a:t>).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frequency"</a:t>
            </a:r>
            <a:r>
              <a:rPr lang="en-US" dirty="0" smtClean="0">
                <a:latin typeface="Consolas"/>
                <a:cs typeface="Consolas"/>
              </a:rPr>
              <a:t>).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print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env.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execute</a:t>
            </a:r>
            <a:r>
              <a:rPr lang="en-US" dirty="0" smtClean="0">
                <a:latin typeface="Consolas"/>
                <a:cs typeface="Consolas"/>
              </a:rPr>
              <a:t>()  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39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API in a Nutshell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filter, </a:t>
            </a:r>
            <a:r>
              <a:rPr lang="en-US" dirty="0" err="1" smtClean="0"/>
              <a:t>groupBy</a:t>
            </a:r>
            <a:r>
              <a:rPr lang="en-US" dirty="0" smtClean="0"/>
              <a:t>, reduce, </a:t>
            </a:r>
            <a:r>
              <a:rPr lang="en-US" dirty="0" err="1" smtClean="0"/>
              <a:t>reduceGroup</a:t>
            </a:r>
            <a:r>
              <a:rPr lang="en-US" dirty="0" smtClean="0"/>
              <a:t>, aggregate, join, </a:t>
            </a:r>
            <a:r>
              <a:rPr lang="en-US" dirty="0" err="1" smtClean="0"/>
              <a:t>coGroup</a:t>
            </a:r>
            <a:r>
              <a:rPr lang="en-US" dirty="0" smtClean="0"/>
              <a:t>, cross, project, distinct, union, iterate, </a:t>
            </a:r>
            <a:r>
              <a:rPr lang="en-US" dirty="0" err="1" smtClean="0"/>
              <a:t>iterateDelta</a:t>
            </a:r>
            <a:r>
              <a:rPr lang="en-US" dirty="0" smtClean="0"/>
              <a:t>, ...</a:t>
            </a:r>
          </a:p>
          <a:p>
            <a:pPr lvl="3"/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Hadoop</a:t>
            </a:r>
            <a:r>
              <a:rPr lang="en-US" dirty="0" smtClean="0"/>
              <a:t> input formats are supported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similar for data sets and data streams with slightly different operator semantics 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Window functions for data streams</a:t>
            </a:r>
          </a:p>
          <a:p>
            <a:pPr lvl="4"/>
            <a:endParaRPr lang="en-US" dirty="0"/>
          </a:p>
          <a:p>
            <a:r>
              <a:rPr lang="en-US" dirty="0" smtClean="0"/>
              <a:t>Counters, accumulators, and broadcast variables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94743" y="1682414"/>
            <a:ext cx="2277755" cy="665280"/>
            <a:chOff x="2666541" y="1673033"/>
            <a:chExt cx="2277755" cy="665280"/>
          </a:xfrm>
        </p:grpSpPr>
        <p:sp>
          <p:nvSpPr>
            <p:cNvPr id="12" name="Left Bracket 11"/>
            <p:cNvSpPr/>
            <p:nvPr/>
          </p:nvSpPr>
          <p:spPr>
            <a:xfrm>
              <a:off x="2666541" y="1673033"/>
              <a:ext cx="181433" cy="665280"/>
            </a:xfrm>
            <a:prstGeom prst="leftBracket">
              <a:avLst/>
            </a:prstGeom>
            <a:ln w="7620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 flipH="1">
              <a:off x="4762863" y="1673033"/>
              <a:ext cx="181433" cy="665280"/>
            </a:xfrm>
            <a:prstGeom prst="leftBracket">
              <a:avLst/>
            </a:prstGeom>
            <a:ln w="7620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66541" y="2001353"/>
              <a:ext cx="2277755" cy="0"/>
            </a:xfrm>
            <a:prstGeom prst="line">
              <a:avLst/>
            </a:prstGeom>
            <a:ln w="57150" cmpd="sng">
              <a:solidFill>
                <a:srgbClr val="FEBE1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windows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833920"/>
            <a:ext cx="8229600" cy="32922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Trigger policy</a:t>
            </a:r>
          </a:p>
          <a:p>
            <a:pPr lvl="1"/>
            <a:r>
              <a:rPr lang="en-US" dirty="0" smtClean="0"/>
              <a:t>When to trigger the computation on current window</a:t>
            </a:r>
          </a:p>
          <a:p>
            <a:r>
              <a:rPr lang="en-US" dirty="0" smtClean="0"/>
              <a:t>Eviction policy</a:t>
            </a:r>
          </a:p>
          <a:p>
            <a:pPr lvl="1"/>
            <a:r>
              <a:rPr lang="en-US" dirty="0" smtClean="0"/>
              <a:t>When data points should leave the window</a:t>
            </a:r>
          </a:p>
          <a:p>
            <a:pPr lvl="1"/>
            <a:r>
              <a:rPr lang="en-US" dirty="0" smtClean="0"/>
              <a:t>Defines window width/size</a:t>
            </a:r>
          </a:p>
          <a:p>
            <a:r>
              <a:rPr lang="en-US" dirty="0" smtClean="0"/>
              <a:t>E.g., count-based policy</a:t>
            </a:r>
          </a:p>
          <a:p>
            <a:pPr lvl="1"/>
            <a:r>
              <a:rPr lang="en-US" dirty="0" smtClean="0"/>
              <a:t>evict when #elements &gt; n</a:t>
            </a:r>
          </a:p>
          <a:p>
            <a:pPr lvl="1"/>
            <a:r>
              <a:rPr lang="en-US" dirty="0" smtClean="0"/>
              <a:t>start a new window every n-</a:t>
            </a:r>
            <a:r>
              <a:rPr lang="en-US" dirty="0" err="1" smtClean="0"/>
              <a:t>th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Built-in: Count, Time, Delta policies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533621" y="1784160"/>
            <a:ext cx="2277755" cy="665280"/>
            <a:chOff x="3533621" y="1784160"/>
            <a:chExt cx="2277755" cy="665280"/>
          </a:xfrm>
        </p:grpSpPr>
        <p:sp>
          <p:nvSpPr>
            <p:cNvPr id="7" name="Left Bracket 6"/>
            <p:cNvSpPr/>
            <p:nvPr/>
          </p:nvSpPr>
          <p:spPr>
            <a:xfrm>
              <a:off x="3533621" y="1784160"/>
              <a:ext cx="181433" cy="665280"/>
            </a:xfrm>
            <a:prstGeom prst="leftBracket">
              <a:avLst/>
            </a:prstGeom>
            <a:ln w="7620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/>
            <p:cNvSpPr/>
            <p:nvPr/>
          </p:nvSpPr>
          <p:spPr>
            <a:xfrm flipH="1">
              <a:off x="5629943" y="1784160"/>
              <a:ext cx="181433" cy="665280"/>
            </a:xfrm>
            <a:prstGeom prst="leftBracket">
              <a:avLst/>
            </a:prstGeom>
            <a:ln w="7620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7" idx="1"/>
              <a:endCxn id="8" idx="1"/>
            </p:cNvCxnSpPr>
            <p:nvPr/>
          </p:nvCxnSpPr>
          <p:spPr>
            <a:xfrm>
              <a:off x="3533621" y="2116800"/>
              <a:ext cx="2277755" cy="0"/>
            </a:xfrm>
            <a:prstGeom prst="line">
              <a:avLst/>
            </a:prstGeom>
            <a:ln w="57150" cmpd="sng">
              <a:solidFill>
                <a:srgbClr val="34AD9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88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8611" y="1832035"/>
            <a:ext cx="82894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customers = </a:t>
            </a:r>
            <a:r>
              <a:rPr lang="en-US" dirty="0" err="1" smtClean="0">
                <a:latin typeface="Consolas"/>
                <a:cs typeface="Consolas"/>
              </a:rPr>
              <a:t>envreadCsvFile</a:t>
            </a:r>
            <a:r>
              <a:rPr lang="en-US" dirty="0" smtClean="0">
                <a:latin typeface="Consolas"/>
                <a:cs typeface="Consolas"/>
              </a:rPr>
              <a:t>(…).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</a:rPr>
              <a:t>as</a:t>
            </a:r>
            <a:r>
              <a:rPr lang="en-US" dirty="0">
                <a:latin typeface="Consolas"/>
                <a:cs typeface="Consolas"/>
              </a:rPr>
              <a:t>('id, '</a:t>
            </a:r>
            <a:r>
              <a:rPr lang="en-US" dirty="0" err="1">
                <a:latin typeface="Consolas"/>
                <a:cs typeface="Consolas"/>
              </a:rPr>
              <a:t>mktSegment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   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mktSegment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 === "AUTOMOBILE"</a:t>
            </a:r>
            <a:r>
              <a:rPr lang="en-US" dirty="0">
                <a:latin typeface="Consolas"/>
                <a:cs typeface="Consolas"/>
              </a:rPr>
              <a:t> 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orders = </a:t>
            </a:r>
            <a:r>
              <a:rPr lang="en-US" dirty="0" err="1" smtClean="0">
                <a:latin typeface="Consolas"/>
                <a:cs typeface="Consolas"/>
              </a:rPr>
              <a:t>env.readCsvFile</a:t>
            </a:r>
            <a:r>
              <a:rPr lang="en-US" dirty="0">
                <a:latin typeface="Consolas"/>
                <a:cs typeface="Consolas"/>
              </a:rPr>
              <a:t>(…)</a:t>
            </a:r>
          </a:p>
          <a:p>
            <a:r>
              <a:rPr lang="en-US" dirty="0">
                <a:latin typeface="Consolas"/>
                <a:cs typeface="Consolas"/>
              </a:rPr>
              <a:t>      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 o =&gt; </a:t>
            </a:r>
            <a:r>
              <a:rPr lang="en-US" dirty="0" err="1">
                <a:latin typeface="Consolas"/>
                <a:cs typeface="Consolas"/>
              </a:rPr>
              <a:t>dateFormat.parse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o.orderDate</a:t>
            </a:r>
            <a:r>
              <a:rPr lang="en-US" dirty="0">
                <a:latin typeface="Consolas"/>
                <a:cs typeface="Consolas"/>
              </a:rPr>
              <a:t>).before(date) )</a:t>
            </a:r>
          </a:p>
          <a:p>
            <a:r>
              <a:rPr lang="en-US" dirty="0">
                <a:latin typeface="Consolas"/>
                <a:cs typeface="Consolas"/>
              </a:rPr>
              <a:t>      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as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custId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orderDate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shipPrio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items </a:t>
            </a:r>
            <a:r>
              <a:rPr lang="en-US" dirty="0" smtClean="0">
                <a:latin typeface="Consolas"/>
                <a:cs typeface="Consolas"/>
              </a:rPr>
              <a:t>= orders</a:t>
            </a:r>
          </a:p>
          <a:p>
            <a:r>
              <a:rPr lang="en-US" dirty="0" smtClean="0">
                <a:latin typeface="Consolas"/>
                <a:cs typeface="Consolas"/>
              </a:rPr>
              <a:t>      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en-US" dirty="0">
                <a:latin typeface="Consolas"/>
                <a:cs typeface="Consolas"/>
              </a:rPr>
              <a:t>(customers</a:t>
            </a:r>
            <a:r>
              <a:rPr lang="en-US" dirty="0" smtClean="0">
                <a:latin typeface="Consolas"/>
                <a:cs typeface="Consolas"/>
              </a:rPr>
              <a:t>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custId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 === 'id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      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lineitems</a:t>
            </a:r>
            <a:r>
              <a:rPr lang="en-US" dirty="0" smtClean="0">
                <a:latin typeface="Consolas"/>
                <a:cs typeface="Consolas"/>
              </a:rPr>
              <a:t>).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orderId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 === 'id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select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orderId</a:t>
            </a:r>
            <a:r>
              <a:rPr lang="en-US" dirty="0" smtClean="0">
                <a:latin typeface="Consolas"/>
                <a:cs typeface="Consolas"/>
              </a:rPr>
              <a:t>,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orderDate</a:t>
            </a:r>
            <a:r>
              <a:rPr lang="en-US" dirty="0" smtClean="0">
                <a:latin typeface="Consolas"/>
                <a:cs typeface="Consolas"/>
              </a:rPr>
              <a:t>,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shipPrio</a:t>
            </a:r>
            <a:r>
              <a:rPr lang="en-US" dirty="0" smtClean="0">
                <a:latin typeface="Consolas"/>
                <a:cs typeface="Consolas"/>
              </a:rPr>
              <a:t>,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extdPrice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 * (Literal(1.0f) - 'discount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as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'revenue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result = items</a:t>
            </a:r>
          </a:p>
          <a:p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solidFill>
                  <a:srgbClr val="C0504D"/>
                </a:solidFill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orderDate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shipPrio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>
                <a:solidFill>
                  <a:srgbClr val="C0504D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revenue.sum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orderDate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'</a:t>
            </a:r>
            <a:r>
              <a:rPr lang="en-US" dirty="0" err="1">
                <a:solidFill>
                  <a:schemeClr val="accent3"/>
                </a:solidFill>
                <a:latin typeface="Consolas"/>
                <a:cs typeface="Consolas"/>
              </a:rPr>
              <a:t>shipPrio</a:t>
            </a:r>
            <a:r>
              <a:rPr lang="en-US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85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18</a:t>
            </a:fld>
            <a:endParaRPr lang="en-US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2564167"/>
            <a:ext cx="8874783" cy="27308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80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60" y="1918002"/>
            <a:ext cx="748883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Flink?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8538" y="2028839"/>
            <a:ext cx="6853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A "use-case complete" framework to unify batch &amp; stream processing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4196" y="4083965"/>
            <a:ext cx="1888069" cy="779075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ight Arrow 6"/>
          <p:cNvSpPr/>
          <p:nvPr/>
        </p:nvSpPr>
        <p:spPr>
          <a:xfrm rot="1800000">
            <a:off x="2591251" y="3674551"/>
            <a:ext cx="705609" cy="378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748647">
            <a:off x="2591249" y="4933068"/>
            <a:ext cx="705609" cy="378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5347738" y="4270629"/>
            <a:ext cx="705609" cy="378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6757" y="3338831"/>
            <a:ext cx="11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Event logs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8539" y="5189621"/>
            <a:ext cx="15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Historic data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6879" y="3557686"/>
            <a:ext cx="15756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ETL </a:t>
            </a:r>
          </a:p>
          <a:p>
            <a:r>
              <a:rPr lang="en-US" i="1" dirty="0" smtClean="0"/>
              <a:t>Relational</a:t>
            </a:r>
          </a:p>
          <a:p>
            <a:r>
              <a:rPr lang="en-US" i="1" dirty="0" smtClean="0"/>
              <a:t>Graph analysis</a:t>
            </a:r>
          </a:p>
          <a:p>
            <a:r>
              <a:rPr lang="en-US" i="1" dirty="0" smtClean="0"/>
              <a:t>ML </a:t>
            </a:r>
          </a:p>
          <a:p>
            <a:r>
              <a:rPr lang="en-US" i="1" dirty="0" smtClean="0"/>
              <a:t>Streaming aggregations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019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824" y="1963591"/>
            <a:ext cx="774035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3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Apache Flink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Performance and ease of use</a:t>
            </a:r>
          </a:p>
          <a:p>
            <a:pPr lvl="1"/>
            <a:r>
              <a:rPr lang="en-US" sz="2000" dirty="0" smtClean="0"/>
              <a:t>Exploits in-memory and pipelining,</a:t>
            </a:r>
            <a:br>
              <a:rPr lang="en-US" sz="2000" dirty="0" smtClean="0"/>
            </a:br>
            <a:r>
              <a:rPr lang="en-US" sz="2000" dirty="0" smtClean="0"/>
              <a:t>language-embedded logical APIs</a:t>
            </a:r>
          </a:p>
          <a:p>
            <a:pPr lvl="5"/>
            <a:endParaRPr lang="en-US" sz="1600" dirty="0"/>
          </a:p>
          <a:p>
            <a:r>
              <a:rPr lang="en-US" sz="2400" dirty="0" smtClean="0"/>
              <a:t>Unified batch and real streaming</a:t>
            </a:r>
          </a:p>
          <a:p>
            <a:pPr lvl="1"/>
            <a:r>
              <a:rPr lang="en-US" sz="2000" dirty="0" smtClean="0"/>
              <a:t>Batch and Stream APIs on top of a streaming engine</a:t>
            </a:r>
          </a:p>
          <a:p>
            <a:pPr lvl="5"/>
            <a:endParaRPr lang="en-US" sz="1600" dirty="0"/>
          </a:p>
          <a:p>
            <a:r>
              <a:rPr lang="en-US" sz="2400" dirty="0" smtClean="0"/>
              <a:t>A runtime that "just works" without tuning</a:t>
            </a:r>
          </a:p>
          <a:p>
            <a:pPr lvl="1"/>
            <a:r>
              <a:rPr lang="en-US" sz="2000" dirty="0"/>
              <a:t>C++ style memory management inside the JVM</a:t>
            </a:r>
            <a:endParaRPr lang="en-US" sz="2000" dirty="0" smtClean="0"/>
          </a:p>
          <a:p>
            <a:pPr marL="1371600" lvl="3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  <a:p>
            <a:r>
              <a:rPr lang="en-US" sz="2400" dirty="0" smtClean="0"/>
              <a:t>Predictable and dependable execution </a:t>
            </a:r>
          </a:p>
          <a:p>
            <a:pPr lvl="1"/>
            <a:r>
              <a:rPr lang="en-US" sz="2000" dirty="0" smtClean="0"/>
              <a:t>Bird’s-eye view of what runs and how, and what failed and why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3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/>
          <p:cNvSpPr/>
          <p:nvPr/>
        </p:nvSpPr>
        <p:spPr>
          <a:xfrm>
            <a:off x="6805575" y="4481457"/>
            <a:ext cx="1874714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de-DE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12020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ounded Rectangle 8"/>
          <p:cNvSpPr/>
          <p:nvPr/>
        </p:nvSpPr>
        <p:spPr>
          <a:xfrm>
            <a:off x="2306996" y="3357297"/>
            <a:ext cx="3613019" cy="472214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Optimizer</a:t>
            </a:r>
            <a:endParaRPr lang="en-US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6032659" y="3357296"/>
            <a:ext cx="2647630" cy="472215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Stream </a:t>
            </a:r>
            <a:r>
              <a:rPr lang="de-DE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Builder</a:t>
            </a:r>
            <a:endParaRPr lang="de-DE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481251" y="2546851"/>
            <a:ext cx="8199038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Java &amp; Scala API</a:t>
            </a:r>
          </a:p>
        </p:txBody>
      </p:sp>
      <p:sp>
        <p:nvSpPr>
          <p:cNvPr id="11" name="Rounded Rectangle 8"/>
          <p:cNvSpPr/>
          <p:nvPr/>
        </p:nvSpPr>
        <p:spPr>
          <a:xfrm>
            <a:off x="2263636" y="1710767"/>
            <a:ext cx="1600133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Machine Learning</a:t>
            </a:r>
            <a:endParaRPr lang="en-US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481251" y="1710767"/>
            <a:ext cx="1670277" cy="69073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Graph API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Gelly</a:t>
            </a:r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</a:p>
        </p:txBody>
      </p:sp>
      <p:sp>
        <p:nvSpPr>
          <p:cNvPr id="13" name="Rounded Rectangle 8"/>
          <p:cNvSpPr/>
          <p:nvPr/>
        </p:nvSpPr>
        <p:spPr>
          <a:xfrm>
            <a:off x="7425650" y="1702484"/>
            <a:ext cx="1254640" cy="6907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Apache </a:t>
            </a:r>
          </a:p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MRQL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306996" y="3917446"/>
            <a:ext cx="6373294" cy="489378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Flink Runtime Operators</a:t>
            </a:r>
            <a:endParaRPr lang="en-US" sz="16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75136" y="3357297"/>
            <a:ext cx="1676392" cy="194436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Embedded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(Java collections)</a:t>
            </a:r>
            <a:endParaRPr lang="en-US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2306994" y="4481457"/>
            <a:ext cx="1724399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Local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Environment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(for debugging)</a:t>
            </a:r>
            <a:endParaRPr lang="en-US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4135177" y="4481457"/>
            <a:ext cx="2570983" cy="820202"/>
          </a:xfrm>
          <a:prstGeom prst="roundRect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Remote Environment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(Cluster execution)</a:t>
            </a:r>
            <a:endParaRPr lang="en-US" sz="12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6888969" y="4580018"/>
            <a:ext cx="1693378" cy="63504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Apache </a:t>
            </a:r>
            <a:r>
              <a:rPr lang="en-US" sz="1600" dirty="0" err="1" smtClean="0">
                <a:latin typeface="Avenir Next Regular"/>
                <a:cs typeface="Avenir Next Regular"/>
              </a:rPr>
              <a:t>Tez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5136" y="5970636"/>
            <a:ext cx="8205155" cy="80560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latin typeface="Avenir Next Regular"/>
                <a:cs typeface="Avenir Next Regular"/>
              </a:rPr>
              <a:t>Data </a:t>
            </a:r>
          </a:p>
          <a:p>
            <a:r>
              <a:rPr lang="de-DE" dirty="0" err="1" smtClean="0">
                <a:latin typeface="Avenir Next Regular"/>
                <a:cs typeface="Avenir Next Regular"/>
              </a:rPr>
              <a:t>storage</a:t>
            </a:r>
            <a:endParaRPr lang="de-DE" dirty="0">
              <a:latin typeface="Avenir Next Regular"/>
              <a:cs typeface="Avenir Next Regular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5035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venir Next Regular"/>
                <a:cs typeface="Avenir Next Regular"/>
              </a:rPr>
              <a:t>HDFS </a:t>
            </a:r>
            <a:endParaRPr lang="de-DE" sz="1200" i="1" dirty="0">
              <a:latin typeface="Avenir Next Regular"/>
              <a:cs typeface="Avenir Next Regular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38740" y="6062864"/>
            <a:ext cx="730787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Files 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5126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S3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0279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latin typeface="Avenir Next Regular"/>
                <a:cs typeface="Avenir Next Regular"/>
              </a:rPr>
              <a:t>JDBC</a:t>
            </a:r>
            <a:endParaRPr lang="de-DE" sz="1100" i="1" dirty="0">
              <a:latin typeface="Avenir Next Regular"/>
              <a:cs typeface="Avenir Next Regular"/>
            </a:endParaRPr>
          </a:p>
        </p:txBody>
      </p:sp>
      <p:sp>
        <p:nvSpPr>
          <p:cNvPr id="32" name="Rounded Rectangle 11"/>
          <p:cNvSpPr/>
          <p:nvPr/>
        </p:nvSpPr>
        <p:spPr>
          <a:xfrm>
            <a:off x="7135917" y="6064031"/>
            <a:ext cx="720080" cy="60993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Flume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3" name="Rounded Rectangle 13"/>
          <p:cNvSpPr/>
          <p:nvPr/>
        </p:nvSpPr>
        <p:spPr>
          <a:xfrm>
            <a:off x="6384387" y="6064415"/>
            <a:ext cx="670700" cy="609166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Rabbit</a:t>
            </a:r>
            <a:r>
              <a:rPr lang="de-DE" sz="1400" dirty="0" smtClean="0">
                <a:latin typeface="Avenir Next Regular"/>
                <a:cs typeface="Avenir Next Regular"/>
              </a:rPr>
              <a:t/>
            </a:r>
            <a:br>
              <a:rPr lang="de-DE" sz="1400" dirty="0" smtClean="0">
                <a:latin typeface="Avenir Next Regular"/>
                <a:cs typeface="Avenir Next Regular"/>
              </a:rPr>
            </a:br>
            <a:r>
              <a:rPr lang="de-DE" sz="1400" dirty="0" smtClean="0">
                <a:latin typeface="Avenir Next Regular"/>
                <a:cs typeface="Avenir Next Regular"/>
              </a:rPr>
              <a:t>MQ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562385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smtClean="0">
                <a:latin typeface="Avenir Next Regular"/>
                <a:cs typeface="Avenir Next Regular"/>
              </a:rPr>
              <a:t>Kafka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5" name="Rounded Rectangle 23"/>
          <p:cNvSpPr/>
          <p:nvPr/>
        </p:nvSpPr>
        <p:spPr>
          <a:xfrm>
            <a:off x="4863327" y="6062864"/>
            <a:ext cx="679700" cy="612269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latin typeface="Avenir Next Regular"/>
                <a:cs typeface="Avenir Next Regular"/>
              </a:rPr>
              <a:t>HBase</a:t>
            </a:r>
            <a:endParaRPr lang="de-DE" sz="1400" i="1" dirty="0">
              <a:latin typeface="Avenir Next Regular"/>
              <a:cs typeface="Avenir Next Regular"/>
            </a:endParaRPr>
          </a:p>
        </p:txBody>
      </p:sp>
      <p:sp>
        <p:nvSpPr>
          <p:cNvPr id="36" name="Textfeld 1"/>
          <p:cNvSpPr txBox="1"/>
          <p:nvPr/>
        </p:nvSpPr>
        <p:spPr>
          <a:xfrm>
            <a:off x="7818013" y="6184332"/>
            <a:ext cx="383695" cy="338554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venir Next Regular"/>
                <a:cs typeface="Avenir Next Regular"/>
              </a:rPr>
              <a:t>…</a:t>
            </a:r>
            <a:endParaRPr lang="de-DE" sz="1600" dirty="0">
              <a:latin typeface="Avenir Next Regular"/>
              <a:cs typeface="Avenir Next Regular"/>
            </a:endParaRPr>
          </a:p>
        </p:txBody>
      </p:sp>
      <p:sp>
        <p:nvSpPr>
          <p:cNvPr id="38" name="Rounded Rectangle 8"/>
          <p:cNvSpPr/>
          <p:nvPr/>
        </p:nvSpPr>
        <p:spPr>
          <a:xfrm>
            <a:off x="505305" y="5388255"/>
            <a:ext cx="351666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Single node execution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1" name="Rounded Rectangle 8"/>
          <p:cNvSpPr/>
          <p:nvPr/>
        </p:nvSpPr>
        <p:spPr>
          <a:xfrm>
            <a:off x="4135178" y="5378633"/>
            <a:ext cx="4545112" cy="49071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Standalone or YARN cluster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37" name="Rounded Rectangle 8"/>
          <p:cNvSpPr/>
          <p:nvPr/>
        </p:nvSpPr>
        <p:spPr>
          <a:xfrm>
            <a:off x="3975877" y="1715578"/>
            <a:ext cx="1608983" cy="690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Python API</a:t>
            </a:r>
          </a:p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(upcoming)</a:t>
            </a:r>
            <a:endParaRPr lang="en-US" sz="1200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ounded Rectangle 8"/>
          <p:cNvSpPr/>
          <p:nvPr/>
        </p:nvSpPr>
        <p:spPr>
          <a:xfrm>
            <a:off x="5700763" y="1715578"/>
            <a:ext cx="1608983" cy="6907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Streaming ML</a:t>
            </a:r>
            <a:b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</a:br>
            <a:r>
              <a:rPr lang="en-US" sz="16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(SAMOA) </a:t>
            </a:r>
            <a:r>
              <a:rPr lang="en-US" sz="1200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(upcoming)</a:t>
            </a:r>
            <a:endParaRPr lang="en-US" sz="1200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0990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Architectures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828" y="1828273"/>
            <a:ext cx="1143538" cy="586063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609" y="5205794"/>
            <a:ext cx="1602791" cy="851094"/>
          </a:xfrm>
          <a:prstGeom prst="rect">
            <a:avLst/>
          </a:prstGeom>
        </p:spPr>
      </p:pic>
      <p:pic>
        <p:nvPicPr>
          <p:cNvPr id="8" name="Picture 29" descr="flink2_200_color_black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246"/>
          <a:stretch/>
        </p:blipFill>
        <p:spPr>
          <a:xfrm>
            <a:off x="7235190" y="2258441"/>
            <a:ext cx="1328558" cy="1272852"/>
          </a:xfrm>
          <a:prstGeom prst="rect">
            <a:avLst/>
          </a:prstGeom>
        </p:spPr>
      </p:pic>
      <p:pic>
        <p:nvPicPr>
          <p:cNvPr id="9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59" y="1808721"/>
            <a:ext cx="1987659" cy="60561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30859" y="2572959"/>
            <a:ext cx="3238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Operator-centric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/ DAGs)</a:t>
            </a:r>
            <a:endParaRPr lang="en-US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1122829" y="4221792"/>
            <a:ext cx="24547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Dataset-centric</a:t>
            </a:r>
          </a:p>
          <a:p>
            <a:pPr algn="ctr"/>
            <a:r>
              <a:rPr lang="en-US" sz="2800" dirty="0" smtClean="0"/>
              <a:t>(RDDs)</a:t>
            </a:r>
            <a:endParaRPr lang="en-US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55326" y="3543023"/>
            <a:ext cx="2319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Operators and</a:t>
            </a:r>
            <a:br>
              <a:rPr lang="en-US" sz="2800" b="1" dirty="0" smtClean="0"/>
            </a:br>
            <a:r>
              <a:rPr lang="en-US" sz="2800" b="1" dirty="0" err="1" smtClean="0"/>
              <a:t>DataSets</a:t>
            </a:r>
            <a:endParaRPr lang="en-US" sz="2800" dirty="0"/>
          </a:p>
        </p:txBody>
      </p:sp>
      <p:sp>
        <p:nvSpPr>
          <p:cNvPr id="13" name="Pfeil nach rechts 12"/>
          <p:cNvSpPr/>
          <p:nvPr/>
        </p:nvSpPr>
        <p:spPr>
          <a:xfrm rot="751725">
            <a:off x="4233755" y="3205342"/>
            <a:ext cx="1486196" cy="4930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 nach rechts 13"/>
          <p:cNvSpPr/>
          <p:nvPr/>
        </p:nvSpPr>
        <p:spPr>
          <a:xfrm rot="20953006">
            <a:off x="4230973" y="4334723"/>
            <a:ext cx="1486196" cy="4930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(batch)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2022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4838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5172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2227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10090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7575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3219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5988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3204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3377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1240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3204"/>
            <a:ext cx="733209" cy="125370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1251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517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124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302510" y="5321992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7484" y="5598060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16200000">
            <a:off x="3292339" y="2633402"/>
            <a:ext cx="272877" cy="2297238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6738649" y="870352"/>
            <a:ext cx="272877" cy="3231166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5060" y="2850718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Create/cache Log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4985" y="1567523"/>
            <a:ext cx="272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Avenir Next Demi Bold"/>
                <a:cs typeface="Avenir Next Demi Bold"/>
              </a:rPr>
              <a:t>Subseqent</a:t>
            </a:r>
            <a:r>
              <a:rPr lang="en-US" dirty="0" smtClean="0">
                <a:latin typeface="Avenir Next Demi Bold"/>
                <a:cs typeface="Avenir Next Demi Bold"/>
              </a:rPr>
              <a:t> stages:</a:t>
            </a:r>
          </a:p>
          <a:p>
            <a:pPr algn="ctr"/>
            <a:r>
              <a:rPr lang="en-US" dirty="0" err="1" smtClean="0">
                <a:latin typeface="Avenir Book"/>
                <a:cs typeface="Avenir Book"/>
              </a:rPr>
              <a:t>Grep</a:t>
            </a:r>
            <a:r>
              <a:rPr lang="en-US" dirty="0" smtClean="0">
                <a:latin typeface="Avenir Book"/>
                <a:cs typeface="Avenir Book"/>
              </a:rPr>
              <a:t> log for matches</a:t>
            </a:r>
            <a:endParaRPr lang="en-US" dirty="0"/>
          </a:p>
        </p:txBody>
      </p:sp>
      <p:pic>
        <p:nvPicPr>
          <p:cNvPr id="25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367383" y="5566771"/>
            <a:ext cx="2298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Caching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2139979" y="2716838"/>
            <a:ext cx="6134100" cy="3124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alphaModFix amt="18000"/>
          </a:blip>
          <a:stretch>
            <a:fillRect/>
          </a:stretch>
        </p:blipFill>
        <p:spPr>
          <a:xfrm>
            <a:off x="1925045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134945" y="2365356"/>
            <a:ext cx="613410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execution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61167" y="3780986"/>
            <a:ext cx="1232699" cy="1129001"/>
          </a:xfrm>
          <a:prstGeom prst="snip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nsolas"/>
                <a:cs typeface="Consolas"/>
              </a:rPr>
              <a:t>Romeo, Romeo, where art thou Romeo?</a:t>
            </a:r>
            <a:endParaRPr lang="en-US" sz="11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Oval 40"/>
          <p:cNvSpPr/>
          <p:nvPr/>
        </p:nvSpPr>
        <p:spPr>
          <a:xfrm>
            <a:off x="2367383" y="4023802"/>
            <a:ext cx="991102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Load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6" name="Parallelogram 12"/>
          <p:cNvSpPr/>
          <p:nvPr/>
        </p:nvSpPr>
        <p:spPr>
          <a:xfrm>
            <a:off x="3833607" y="4044136"/>
            <a:ext cx="815796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latin typeface="Avenir Book"/>
                <a:cs typeface="Avenir Book"/>
              </a:rPr>
              <a:t>Log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Oval 40"/>
          <p:cNvSpPr/>
          <p:nvPr/>
        </p:nvSpPr>
        <p:spPr>
          <a:xfrm>
            <a:off x="5310604" y="2801191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Search for str1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8" name="Oval 40"/>
          <p:cNvSpPr/>
          <p:nvPr/>
        </p:nvSpPr>
        <p:spPr>
          <a:xfrm>
            <a:off x="5310604" y="4009054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str2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9" name="Oval 40"/>
          <p:cNvSpPr/>
          <p:nvPr/>
        </p:nvSpPr>
        <p:spPr>
          <a:xfrm>
            <a:off x="5310604" y="5263566"/>
            <a:ext cx="1306880" cy="622300"/>
          </a:xfrm>
          <a:prstGeom prst="ellipse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Search for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str3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sp>
        <p:nvSpPr>
          <p:cNvPr id="10" name="Parallelogram 12"/>
          <p:cNvSpPr/>
          <p:nvPr/>
        </p:nvSpPr>
        <p:spPr>
          <a:xfrm>
            <a:off x="7302510" y="2822183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1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1" name="Straight Arrow Connector 41"/>
          <p:cNvCxnSpPr>
            <a:stCxn id="4" idx="0"/>
            <a:endCxn id="5" idx="2"/>
          </p:cNvCxnSpPr>
          <p:nvPr/>
        </p:nvCxnSpPr>
        <p:spPr>
          <a:xfrm flipV="1">
            <a:off x="1793866" y="4334952"/>
            <a:ext cx="573517" cy="1053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1"/>
          <p:cNvCxnSpPr>
            <a:stCxn id="5" idx="6"/>
            <a:endCxn id="6" idx="5"/>
          </p:cNvCxnSpPr>
          <p:nvPr/>
        </p:nvCxnSpPr>
        <p:spPr>
          <a:xfrm flipV="1">
            <a:off x="3358485" y="4332168"/>
            <a:ext cx="547130" cy="278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1"/>
          <p:cNvCxnSpPr>
            <a:stCxn id="6" idx="2"/>
            <a:endCxn id="7" idx="2"/>
          </p:cNvCxnSpPr>
          <p:nvPr/>
        </p:nvCxnSpPr>
        <p:spPr>
          <a:xfrm flipV="1">
            <a:off x="4577395" y="3112341"/>
            <a:ext cx="733209" cy="121982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1"/>
          <p:cNvCxnSpPr>
            <a:stCxn id="6" idx="2"/>
            <a:endCxn id="8" idx="2"/>
          </p:cNvCxnSpPr>
          <p:nvPr/>
        </p:nvCxnSpPr>
        <p:spPr>
          <a:xfrm flipV="1">
            <a:off x="4577395" y="4320204"/>
            <a:ext cx="733209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1"/>
          <p:cNvCxnSpPr>
            <a:stCxn id="6" idx="2"/>
            <a:endCxn id="9" idx="2"/>
          </p:cNvCxnSpPr>
          <p:nvPr/>
        </p:nvCxnSpPr>
        <p:spPr>
          <a:xfrm>
            <a:off x="4577395" y="4332168"/>
            <a:ext cx="733209" cy="124254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1"/>
          <p:cNvCxnSpPr>
            <a:stCxn id="7" idx="6"/>
            <a:endCxn id="10" idx="5"/>
          </p:cNvCxnSpPr>
          <p:nvPr/>
        </p:nvCxnSpPr>
        <p:spPr>
          <a:xfrm flipV="1">
            <a:off x="6617484" y="3110215"/>
            <a:ext cx="757034" cy="212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arallelogram 12"/>
          <p:cNvSpPr/>
          <p:nvPr/>
        </p:nvSpPr>
        <p:spPr>
          <a:xfrm>
            <a:off x="7302510" y="4044136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2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8" name="Straight Arrow Connector 41"/>
          <p:cNvCxnSpPr>
            <a:stCxn id="8" idx="6"/>
            <a:endCxn id="17" idx="5"/>
          </p:cNvCxnSpPr>
          <p:nvPr/>
        </p:nvCxnSpPr>
        <p:spPr>
          <a:xfrm>
            <a:off x="6617484" y="4320204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allelogram 12"/>
          <p:cNvSpPr/>
          <p:nvPr/>
        </p:nvSpPr>
        <p:spPr>
          <a:xfrm>
            <a:off x="7299752" y="5313168"/>
            <a:ext cx="1188159" cy="576064"/>
          </a:xfrm>
          <a:prstGeom prst="parallelogram">
            <a:avLst/>
          </a:prstGeom>
          <a:solidFill>
            <a:srgbClr val="34AD91"/>
          </a:solidFill>
          <a:ln w="1270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 smtClean="0">
                <a:latin typeface="Avenir Book"/>
                <a:cs typeface="Avenir Book"/>
              </a:rPr>
              <a:t>Grep</a:t>
            </a:r>
            <a:r>
              <a:rPr lang="de-DE" dirty="0" smtClean="0">
                <a:latin typeface="Avenir Book"/>
                <a:cs typeface="Avenir Book"/>
              </a:rPr>
              <a:t> 3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20" name="Straight Arrow Connector 41"/>
          <p:cNvCxnSpPr>
            <a:endCxn id="19" idx="5"/>
          </p:cNvCxnSpPr>
          <p:nvPr/>
        </p:nvCxnSpPr>
        <p:spPr>
          <a:xfrm>
            <a:off x="6614726" y="5589236"/>
            <a:ext cx="757034" cy="119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9643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591" y="3785917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05591" y="3780986"/>
            <a:ext cx="923583" cy="228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00110011</a:t>
            </a:r>
            <a:endParaRPr lang="en-US" sz="12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5248975" y="-929405"/>
            <a:ext cx="272877" cy="6210513"/>
          </a:xfrm>
          <a:prstGeom prst="rightBrace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70753" y="1393081"/>
            <a:ext cx="5245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venir Next Demi Bold"/>
                <a:cs typeface="Avenir Next Demi Bold"/>
              </a:rPr>
              <a:t>Stage 1: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Deploy and start operators</a:t>
            </a:r>
            <a:endParaRPr lang="en-US" dirty="0"/>
          </a:p>
        </p:txBody>
      </p:sp>
      <p:pic>
        <p:nvPicPr>
          <p:cNvPr id="33" name="Picture 6" descr="http://www.psdgraphics.com/wp-content/uploads/2011/01/database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71" y="4859239"/>
            <a:ext cx="759789" cy="57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s.hswstatic.com/gif/add-ram-laptop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49" y="5065178"/>
            <a:ext cx="752389" cy="5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374764" y="5692726"/>
            <a:ext cx="2298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Avenir Book"/>
                <a:cs typeface="Avenir Book"/>
              </a:rPr>
              <a:t>Data transfer in-memory and disk if needed</a:t>
            </a:r>
            <a:endParaRPr lang="en-US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243554" y="2622374"/>
            <a:ext cx="6134100" cy="3124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26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1573626"/>
            <a:ext cx="174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venir Next Regular"/>
                <a:cs typeface="Avenir Next Regular"/>
              </a:rPr>
              <a:t>Note:</a:t>
            </a:r>
            <a:r>
              <a:rPr lang="en-US" i="1" dirty="0">
                <a:latin typeface="Avenir Next Regular"/>
                <a:cs typeface="Avenir Next Regular"/>
              </a:rPr>
              <a:t> Log </a:t>
            </a:r>
            <a:r>
              <a:rPr lang="en-US" i="1" dirty="0" err="1">
                <a:latin typeface="Avenir Next Regular"/>
                <a:cs typeface="Avenir Next Regular"/>
              </a:rPr>
              <a:t>DataSet</a:t>
            </a:r>
            <a:r>
              <a:rPr lang="en-US" i="1" dirty="0">
                <a:latin typeface="Avenir Next Regular"/>
                <a:cs typeface="Avenir Next Regular"/>
              </a:rPr>
              <a:t> </a:t>
            </a:r>
            <a:r>
              <a:rPr lang="en-US" i="1" dirty="0" smtClean="0">
                <a:latin typeface="Avenir Next Regular"/>
                <a:cs typeface="Avenir Next Regular"/>
              </a:rPr>
              <a:t>is never “created”!</a:t>
            </a:r>
            <a:endParaRPr lang="en-US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5329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5665E-6 1.12089E-6 C 0.0719 0.01435 0.14397 0.02894 0.20441 0.00162 C 0.26485 -0.02571 0.29194 -0.13247 0.3628 -0.16374 C 0.434 -0.195 0.53213 -0.19014 0.63043 -0.1852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785E-7 -4.08522E-6 C 0.07173 0.0007 0.1438 0.00139 0.20406 0.00024 C 0.2645 -0.00092 0.29159 -0.00532 0.36228 -0.00648 C 0.43348 -0.00764 0.53143 -0.00764 0.62973 -0.0074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7" y="-3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1000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78E-6 0.04886 C 0.07173 0.0389 0.1438 0.02895 0.20407 0.0477 C 0.26451 0.06669 0.2916 0.14034 0.36228 0.16188 C 0.43349 0.18365 0.53144 0.18017 0.62974 0.176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87" y="57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5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52452"/>
          </a:xfrm>
        </p:spPr>
        <p:txBody>
          <a:bodyPr>
            <a:normAutofit/>
          </a:bodyPr>
          <a:lstStyle/>
          <a:p>
            <a:r>
              <a:rPr lang="en-US" dirty="0" smtClean="0"/>
              <a:t>Currently the default mode of operation </a:t>
            </a:r>
          </a:p>
          <a:p>
            <a:pPr lvl="1"/>
            <a:r>
              <a:rPr lang="en-US" dirty="0" smtClean="0"/>
              <a:t>Much better performance in many cases – no need to materialize large data sets</a:t>
            </a:r>
          </a:p>
          <a:p>
            <a:pPr lvl="1"/>
            <a:r>
              <a:rPr lang="en-US" dirty="0" smtClean="0"/>
              <a:t>Supports both batch and real-time streaming</a:t>
            </a:r>
          </a:p>
          <a:p>
            <a:pPr lvl="3"/>
            <a:endParaRPr lang="en-US" dirty="0"/>
          </a:p>
          <a:p>
            <a:r>
              <a:rPr lang="en-US" dirty="0" smtClean="0"/>
              <a:t>Currently evolving into a hybrid engine</a:t>
            </a:r>
          </a:p>
          <a:p>
            <a:pPr lvl="1"/>
            <a:r>
              <a:rPr lang="en-US" dirty="0" smtClean="0"/>
              <a:t>Batch will use combination of blocking and pipelining</a:t>
            </a:r>
          </a:p>
          <a:p>
            <a:pPr lvl="1"/>
            <a:r>
              <a:rPr lang="en-US" dirty="0" smtClean="0"/>
              <a:t>Streaming will use pipelining</a:t>
            </a:r>
          </a:p>
          <a:p>
            <a:pPr lvl="1"/>
            <a:r>
              <a:rPr lang="en-US" dirty="0" smtClean="0"/>
              <a:t>Interactive will use 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Memory management in </a:t>
            </a:r>
            <a:r>
              <a:rPr lang="en-US" sz="4000" dirty="0" err="1" smtClean="0"/>
              <a:t>Flink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6468689" y="3655948"/>
            <a:ext cx="2160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public class </a:t>
            </a:r>
            <a:r>
              <a:rPr lang="en-US" sz="1200" dirty="0">
                <a:latin typeface="Consolas"/>
                <a:cs typeface="Consolas"/>
              </a:rPr>
              <a:t>WC {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public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String word;</a:t>
            </a:r>
          </a:p>
          <a:p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public </a:t>
            </a:r>
            <a:r>
              <a:rPr lang="en-US" sz="1200" dirty="0" err="1">
                <a:solidFill>
                  <a:srgbClr val="7030A0"/>
                </a:solidFill>
                <a:latin typeface="Consolas"/>
                <a:cs typeface="Consolas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count;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de-DE" sz="1200" dirty="0" smtClean="0">
              <a:latin typeface="Consolas"/>
              <a:cs typeface="Consola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7875048" y="4063528"/>
            <a:ext cx="464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52640" y="4255683"/>
            <a:ext cx="4448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67681" y="3652616"/>
            <a:ext cx="1807548" cy="1845206"/>
          </a:xfrm>
          <a:prstGeom prst="rect">
            <a:avLst/>
          </a:prstGeom>
          <a:solidFill>
            <a:srgbClr val="34AD91"/>
          </a:solidFill>
          <a:ln w="19050">
            <a:solidFill>
              <a:srgbClr val="34A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oup 60"/>
          <p:cNvGrpSpPr/>
          <p:nvPr/>
        </p:nvGrpSpPr>
        <p:grpSpPr>
          <a:xfrm>
            <a:off x="4527933" y="3712591"/>
            <a:ext cx="774089" cy="683424"/>
            <a:chOff x="459008" y="3113964"/>
            <a:chExt cx="1198342" cy="1057986"/>
          </a:xfrm>
        </p:grpSpPr>
        <p:sp>
          <p:nvSpPr>
            <p:cNvPr id="73" name="Rectangle 72"/>
            <p:cNvSpPr/>
            <p:nvPr/>
          </p:nvSpPr>
          <p:spPr>
            <a:xfrm>
              <a:off x="459008" y="3113964"/>
              <a:ext cx="1198342" cy="1057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15302" y="3157922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43608" y="3157922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5302" y="3415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43608" y="3415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5302" y="3669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3608" y="3669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5302" y="391714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43608" y="391714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371455" y="3705203"/>
            <a:ext cx="774089" cy="683424"/>
            <a:chOff x="459008" y="3113964"/>
            <a:chExt cx="1198342" cy="1057986"/>
          </a:xfrm>
        </p:grpSpPr>
        <p:sp>
          <p:nvSpPr>
            <p:cNvPr id="64" name="Rectangle 63"/>
            <p:cNvSpPr/>
            <p:nvPr/>
          </p:nvSpPr>
          <p:spPr>
            <a:xfrm>
              <a:off x="459008" y="3113964"/>
              <a:ext cx="1198342" cy="10579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5302" y="3157922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43608" y="3157922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5302" y="3415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3608" y="3415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5302" y="366949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43608" y="366949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5302" y="3917147"/>
              <a:ext cx="528306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43608" y="3917147"/>
              <a:ext cx="569292" cy="2160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4527933" y="4547419"/>
            <a:ext cx="774089" cy="6834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400" dirty="0">
                <a:solidFill>
                  <a:schemeClr val="tx1"/>
                </a:solidFill>
                <a:latin typeface="Avenir Next Regular"/>
                <a:cs typeface="Avenir Next Regular"/>
              </a:rPr>
              <a:t>e</a:t>
            </a:r>
            <a:r>
              <a:rPr lang="de-DE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mpty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page</a:t>
            </a:r>
            <a:endParaRPr lang="de-DE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04980" y="5567340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Pool of Memory Pages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5" name="Rechteck 4"/>
          <p:cNvSpPr/>
          <p:nvPr/>
        </p:nvSpPr>
        <p:spPr>
          <a:xfrm>
            <a:off x="1214583" y="2746250"/>
            <a:ext cx="2143159" cy="34008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latin typeface="Avenir Next Regular"/>
              <a:cs typeface="Avenir Next Regular"/>
            </a:endParaRPr>
          </a:p>
        </p:txBody>
      </p:sp>
      <p:sp>
        <p:nvSpPr>
          <p:cNvPr id="86" name="Rechteck 6"/>
          <p:cNvSpPr/>
          <p:nvPr/>
        </p:nvSpPr>
        <p:spPr>
          <a:xfrm>
            <a:off x="1274115" y="4164999"/>
            <a:ext cx="2024095" cy="1166129"/>
          </a:xfrm>
          <a:prstGeom prst="rect">
            <a:avLst/>
          </a:prstGeom>
          <a:solidFill>
            <a:srgbClr val="34AD91"/>
          </a:solidFill>
          <a:ln>
            <a:solidFill>
              <a:srgbClr val="34A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Sorting, hashing, caching</a:t>
            </a:r>
          </a:p>
        </p:txBody>
      </p:sp>
      <p:sp>
        <p:nvSpPr>
          <p:cNvPr id="87" name="Rechteck 7"/>
          <p:cNvSpPr/>
          <p:nvPr/>
        </p:nvSpPr>
        <p:spPr>
          <a:xfrm>
            <a:off x="1274115" y="5379892"/>
            <a:ext cx="2024095" cy="689355"/>
          </a:xfrm>
          <a:prstGeom prst="rect">
            <a:avLst/>
          </a:prstGeom>
          <a:solidFill>
            <a:srgbClr val="34AD91"/>
          </a:solidFill>
          <a:ln>
            <a:solidFill>
              <a:srgbClr val="34A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Shuffling, broadcasts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88" name="Rechteck 8"/>
          <p:cNvSpPr/>
          <p:nvPr/>
        </p:nvSpPr>
        <p:spPr>
          <a:xfrm>
            <a:off x="1274115" y="2821961"/>
            <a:ext cx="2024095" cy="12780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User code objects</a:t>
            </a:r>
            <a:endParaRPr lang="en-US" sz="20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298210" y="3652616"/>
            <a:ext cx="1169471" cy="512383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298210" y="5331129"/>
            <a:ext cx="1169471" cy="166693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5598939" y="3206931"/>
            <a:ext cx="2552313" cy="711722"/>
          </a:xfrm>
          <a:custGeom>
            <a:avLst/>
            <a:gdLst>
              <a:gd name="connsiteX0" fmla="*/ 2552313 w 2552313"/>
              <a:gd name="connsiteY0" fmla="*/ 711722 h 711722"/>
              <a:gd name="connsiteX1" fmla="*/ 2540043 w 2552313"/>
              <a:gd name="connsiteY1" fmla="*/ 674909 h 711722"/>
              <a:gd name="connsiteX2" fmla="*/ 2533907 w 2552313"/>
              <a:gd name="connsiteY2" fmla="*/ 650367 h 711722"/>
              <a:gd name="connsiteX3" fmla="*/ 2515501 w 2552313"/>
              <a:gd name="connsiteY3" fmla="*/ 601283 h 711722"/>
              <a:gd name="connsiteX4" fmla="*/ 2497095 w 2552313"/>
              <a:gd name="connsiteY4" fmla="*/ 570605 h 711722"/>
              <a:gd name="connsiteX5" fmla="*/ 2460283 w 2552313"/>
              <a:gd name="connsiteY5" fmla="*/ 496979 h 711722"/>
              <a:gd name="connsiteX6" fmla="*/ 2441877 w 2552313"/>
              <a:gd name="connsiteY6" fmla="*/ 478572 h 711722"/>
              <a:gd name="connsiteX7" fmla="*/ 2411200 w 2552313"/>
              <a:gd name="connsiteY7" fmla="*/ 447894 h 711722"/>
              <a:gd name="connsiteX8" fmla="*/ 2398929 w 2552313"/>
              <a:gd name="connsiteY8" fmla="*/ 429488 h 711722"/>
              <a:gd name="connsiteX9" fmla="*/ 2374388 w 2552313"/>
              <a:gd name="connsiteY9" fmla="*/ 404945 h 711722"/>
              <a:gd name="connsiteX10" fmla="*/ 2349846 w 2552313"/>
              <a:gd name="connsiteY10" fmla="*/ 374268 h 711722"/>
              <a:gd name="connsiteX11" fmla="*/ 2282357 w 2552313"/>
              <a:gd name="connsiteY11" fmla="*/ 294506 h 711722"/>
              <a:gd name="connsiteX12" fmla="*/ 2257816 w 2552313"/>
              <a:gd name="connsiteY12" fmla="*/ 276099 h 711722"/>
              <a:gd name="connsiteX13" fmla="*/ 2214868 w 2552313"/>
              <a:gd name="connsiteY13" fmla="*/ 263828 h 711722"/>
              <a:gd name="connsiteX14" fmla="*/ 2135108 w 2552313"/>
              <a:gd name="connsiteY14" fmla="*/ 245421 h 711722"/>
              <a:gd name="connsiteX15" fmla="*/ 2055348 w 2552313"/>
              <a:gd name="connsiteY15" fmla="*/ 214744 h 711722"/>
              <a:gd name="connsiteX16" fmla="*/ 1938776 w 2552313"/>
              <a:gd name="connsiteY16" fmla="*/ 190202 h 711722"/>
              <a:gd name="connsiteX17" fmla="*/ 1846746 w 2552313"/>
              <a:gd name="connsiteY17" fmla="*/ 165659 h 711722"/>
              <a:gd name="connsiteX18" fmla="*/ 1760851 w 2552313"/>
              <a:gd name="connsiteY18" fmla="*/ 147253 h 711722"/>
              <a:gd name="connsiteX19" fmla="*/ 1674956 w 2552313"/>
              <a:gd name="connsiteY19" fmla="*/ 128846 h 711722"/>
              <a:gd name="connsiteX20" fmla="*/ 1533842 w 2552313"/>
              <a:gd name="connsiteY20" fmla="*/ 110440 h 711722"/>
              <a:gd name="connsiteX21" fmla="*/ 1362052 w 2552313"/>
              <a:gd name="connsiteY21" fmla="*/ 92033 h 711722"/>
              <a:gd name="connsiteX22" fmla="*/ 1325240 w 2552313"/>
              <a:gd name="connsiteY22" fmla="*/ 79762 h 711722"/>
              <a:gd name="connsiteX23" fmla="*/ 1251615 w 2552313"/>
              <a:gd name="connsiteY23" fmla="*/ 61355 h 711722"/>
              <a:gd name="connsiteX24" fmla="*/ 1220938 w 2552313"/>
              <a:gd name="connsiteY24" fmla="*/ 42949 h 711722"/>
              <a:gd name="connsiteX25" fmla="*/ 1184126 w 2552313"/>
              <a:gd name="connsiteY25" fmla="*/ 36813 h 711722"/>
              <a:gd name="connsiteX26" fmla="*/ 1110502 w 2552313"/>
              <a:gd name="connsiteY26" fmla="*/ 12271 h 711722"/>
              <a:gd name="connsiteX27" fmla="*/ 1030742 w 2552313"/>
              <a:gd name="connsiteY27" fmla="*/ 0 h 711722"/>
              <a:gd name="connsiteX28" fmla="*/ 834410 w 2552313"/>
              <a:gd name="connsiteY28" fmla="*/ 6135 h 711722"/>
              <a:gd name="connsiteX29" fmla="*/ 809869 w 2552313"/>
              <a:gd name="connsiteY29" fmla="*/ 18406 h 711722"/>
              <a:gd name="connsiteX30" fmla="*/ 723973 w 2552313"/>
              <a:gd name="connsiteY30" fmla="*/ 42949 h 711722"/>
              <a:gd name="connsiteX31" fmla="*/ 693297 w 2552313"/>
              <a:gd name="connsiteY31" fmla="*/ 49084 h 711722"/>
              <a:gd name="connsiteX32" fmla="*/ 656484 w 2552313"/>
              <a:gd name="connsiteY32" fmla="*/ 55220 h 711722"/>
              <a:gd name="connsiteX33" fmla="*/ 638078 w 2552313"/>
              <a:gd name="connsiteY33" fmla="*/ 61355 h 711722"/>
              <a:gd name="connsiteX34" fmla="*/ 564454 w 2552313"/>
              <a:gd name="connsiteY34" fmla="*/ 73626 h 711722"/>
              <a:gd name="connsiteX35" fmla="*/ 533777 w 2552313"/>
              <a:gd name="connsiteY35" fmla="*/ 79762 h 711722"/>
              <a:gd name="connsiteX36" fmla="*/ 478559 w 2552313"/>
              <a:gd name="connsiteY36" fmla="*/ 98168 h 711722"/>
              <a:gd name="connsiteX37" fmla="*/ 417205 w 2552313"/>
              <a:gd name="connsiteY37" fmla="*/ 116575 h 711722"/>
              <a:gd name="connsiteX38" fmla="*/ 368122 w 2552313"/>
              <a:gd name="connsiteY38" fmla="*/ 122711 h 711722"/>
              <a:gd name="connsiteX39" fmla="*/ 343581 w 2552313"/>
              <a:gd name="connsiteY39" fmla="*/ 134982 h 711722"/>
              <a:gd name="connsiteX40" fmla="*/ 325174 w 2552313"/>
              <a:gd name="connsiteY40" fmla="*/ 141117 h 711722"/>
              <a:gd name="connsiteX41" fmla="*/ 288362 w 2552313"/>
              <a:gd name="connsiteY41" fmla="*/ 171795 h 711722"/>
              <a:gd name="connsiteX42" fmla="*/ 269956 w 2552313"/>
              <a:gd name="connsiteY42" fmla="*/ 184066 h 711722"/>
              <a:gd name="connsiteX43" fmla="*/ 251550 w 2552313"/>
              <a:gd name="connsiteY43" fmla="*/ 202473 h 711722"/>
              <a:gd name="connsiteX44" fmla="*/ 233144 w 2552313"/>
              <a:gd name="connsiteY44" fmla="*/ 214744 h 711722"/>
              <a:gd name="connsiteX45" fmla="*/ 196332 w 2552313"/>
              <a:gd name="connsiteY45" fmla="*/ 245421 h 711722"/>
              <a:gd name="connsiteX46" fmla="*/ 177926 w 2552313"/>
              <a:gd name="connsiteY46" fmla="*/ 276099 h 711722"/>
              <a:gd name="connsiteX47" fmla="*/ 153384 w 2552313"/>
              <a:gd name="connsiteY47" fmla="*/ 294506 h 711722"/>
              <a:gd name="connsiteX48" fmla="*/ 147249 w 2552313"/>
              <a:gd name="connsiteY48" fmla="*/ 312912 h 711722"/>
              <a:gd name="connsiteX49" fmla="*/ 110437 w 2552313"/>
              <a:gd name="connsiteY49" fmla="*/ 343590 h 711722"/>
              <a:gd name="connsiteX50" fmla="*/ 104301 w 2552313"/>
              <a:gd name="connsiteY50" fmla="*/ 361997 h 711722"/>
              <a:gd name="connsiteX51" fmla="*/ 92030 w 2552313"/>
              <a:gd name="connsiteY51" fmla="*/ 380403 h 711722"/>
              <a:gd name="connsiteX52" fmla="*/ 73624 w 2552313"/>
              <a:gd name="connsiteY52" fmla="*/ 417217 h 711722"/>
              <a:gd name="connsiteX53" fmla="*/ 67489 w 2552313"/>
              <a:gd name="connsiteY53" fmla="*/ 435623 h 711722"/>
              <a:gd name="connsiteX54" fmla="*/ 42947 w 2552313"/>
              <a:gd name="connsiteY54" fmla="*/ 484707 h 711722"/>
              <a:gd name="connsiteX55" fmla="*/ 24541 w 2552313"/>
              <a:gd name="connsiteY55" fmla="*/ 521521 h 711722"/>
              <a:gd name="connsiteX56" fmla="*/ 6135 w 2552313"/>
              <a:gd name="connsiteY56" fmla="*/ 570605 h 711722"/>
              <a:gd name="connsiteX57" fmla="*/ 0 w 2552313"/>
              <a:gd name="connsiteY57" fmla="*/ 570605 h 71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52313" h="711722">
                <a:moveTo>
                  <a:pt x="2552313" y="711722"/>
                </a:moveTo>
                <a:cubicBezTo>
                  <a:pt x="2548223" y="699451"/>
                  <a:pt x="2543760" y="687298"/>
                  <a:pt x="2540043" y="674909"/>
                </a:cubicBezTo>
                <a:cubicBezTo>
                  <a:pt x="2537620" y="666832"/>
                  <a:pt x="2536224" y="658475"/>
                  <a:pt x="2533907" y="650367"/>
                </a:cubicBezTo>
                <a:cubicBezTo>
                  <a:pt x="2530365" y="637971"/>
                  <a:pt x="2519828" y="609937"/>
                  <a:pt x="2515501" y="601283"/>
                </a:cubicBezTo>
                <a:cubicBezTo>
                  <a:pt x="2510168" y="590617"/>
                  <a:pt x="2502675" y="581145"/>
                  <a:pt x="2497095" y="570605"/>
                </a:cubicBezTo>
                <a:cubicBezTo>
                  <a:pt x="2484257" y="546355"/>
                  <a:pt x="2479685" y="516382"/>
                  <a:pt x="2460283" y="496979"/>
                </a:cubicBezTo>
                <a:cubicBezTo>
                  <a:pt x="2454148" y="490843"/>
                  <a:pt x="2447432" y="485238"/>
                  <a:pt x="2441877" y="478572"/>
                </a:cubicBezTo>
                <a:cubicBezTo>
                  <a:pt x="2416314" y="447895"/>
                  <a:pt x="2444943" y="470390"/>
                  <a:pt x="2411200" y="447894"/>
                </a:cubicBezTo>
                <a:cubicBezTo>
                  <a:pt x="2407110" y="441759"/>
                  <a:pt x="2403728" y="435087"/>
                  <a:pt x="2398929" y="429488"/>
                </a:cubicBezTo>
                <a:cubicBezTo>
                  <a:pt x="2391400" y="420704"/>
                  <a:pt x="2381112" y="414359"/>
                  <a:pt x="2374388" y="404945"/>
                </a:cubicBezTo>
                <a:cubicBezTo>
                  <a:pt x="2347449" y="367229"/>
                  <a:pt x="2394693" y="404167"/>
                  <a:pt x="2349846" y="374268"/>
                </a:cubicBezTo>
                <a:cubicBezTo>
                  <a:pt x="2285124" y="285273"/>
                  <a:pt x="2326904" y="326327"/>
                  <a:pt x="2282357" y="294506"/>
                </a:cubicBezTo>
                <a:cubicBezTo>
                  <a:pt x="2274036" y="288562"/>
                  <a:pt x="2266694" y="281172"/>
                  <a:pt x="2257816" y="276099"/>
                </a:cubicBezTo>
                <a:cubicBezTo>
                  <a:pt x="2250975" y="272190"/>
                  <a:pt x="2220174" y="265155"/>
                  <a:pt x="2214868" y="263828"/>
                </a:cubicBezTo>
                <a:cubicBezTo>
                  <a:pt x="2169592" y="233643"/>
                  <a:pt x="2231029" y="270444"/>
                  <a:pt x="2135108" y="245421"/>
                </a:cubicBezTo>
                <a:cubicBezTo>
                  <a:pt x="2107545" y="238231"/>
                  <a:pt x="2082830" y="222239"/>
                  <a:pt x="2055348" y="214744"/>
                </a:cubicBezTo>
                <a:cubicBezTo>
                  <a:pt x="1971952" y="191998"/>
                  <a:pt x="2010997" y="199229"/>
                  <a:pt x="1938776" y="190202"/>
                </a:cubicBezTo>
                <a:cubicBezTo>
                  <a:pt x="1843803" y="154586"/>
                  <a:pt x="1933763" y="184306"/>
                  <a:pt x="1846746" y="165659"/>
                </a:cubicBezTo>
                <a:cubicBezTo>
                  <a:pt x="1733061" y="141297"/>
                  <a:pt x="1873737" y="163379"/>
                  <a:pt x="1760851" y="147253"/>
                </a:cubicBezTo>
                <a:cubicBezTo>
                  <a:pt x="1716171" y="124913"/>
                  <a:pt x="1749354" y="137864"/>
                  <a:pt x="1674956" y="128846"/>
                </a:cubicBezTo>
                <a:lnTo>
                  <a:pt x="1533842" y="110440"/>
                </a:lnTo>
                <a:cubicBezTo>
                  <a:pt x="1332889" y="88111"/>
                  <a:pt x="1458183" y="108054"/>
                  <a:pt x="1362052" y="92033"/>
                </a:cubicBezTo>
                <a:cubicBezTo>
                  <a:pt x="1349781" y="87943"/>
                  <a:pt x="1337788" y="82899"/>
                  <a:pt x="1325240" y="79762"/>
                </a:cubicBezTo>
                <a:cubicBezTo>
                  <a:pt x="1283180" y="69247"/>
                  <a:pt x="1292419" y="79902"/>
                  <a:pt x="1251615" y="61355"/>
                </a:cubicBezTo>
                <a:cubicBezTo>
                  <a:pt x="1240759" y="56420"/>
                  <a:pt x="1232145" y="47024"/>
                  <a:pt x="1220938" y="42949"/>
                </a:cubicBezTo>
                <a:cubicBezTo>
                  <a:pt x="1209247" y="38698"/>
                  <a:pt x="1196112" y="40143"/>
                  <a:pt x="1184126" y="36813"/>
                </a:cubicBezTo>
                <a:cubicBezTo>
                  <a:pt x="1159201" y="29889"/>
                  <a:pt x="1135868" y="17345"/>
                  <a:pt x="1110502" y="12271"/>
                </a:cubicBezTo>
                <a:cubicBezTo>
                  <a:pt x="1063657" y="2901"/>
                  <a:pt x="1090173" y="7428"/>
                  <a:pt x="1030742" y="0"/>
                </a:cubicBezTo>
                <a:cubicBezTo>
                  <a:pt x="965298" y="2045"/>
                  <a:pt x="899660" y="698"/>
                  <a:pt x="834410" y="6135"/>
                </a:cubicBezTo>
                <a:cubicBezTo>
                  <a:pt x="825296" y="6895"/>
                  <a:pt x="818361" y="15009"/>
                  <a:pt x="809869" y="18406"/>
                </a:cubicBezTo>
                <a:cubicBezTo>
                  <a:pt x="783240" y="29058"/>
                  <a:pt x="751467" y="36604"/>
                  <a:pt x="723973" y="42949"/>
                </a:cubicBezTo>
                <a:cubicBezTo>
                  <a:pt x="713812" y="45294"/>
                  <a:pt x="703557" y="47219"/>
                  <a:pt x="693297" y="49084"/>
                </a:cubicBezTo>
                <a:cubicBezTo>
                  <a:pt x="681057" y="51309"/>
                  <a:pt x="668628" y="52521"/>
                  <a:pt x="656484" y="55220"/>
                </a:cubicBezTo>
                <a:cubicBezTo>
                  <a:pt x="650171" y="56623"/>
                  <a:pt x="644420" y="60087"/>
                  <a:pt x="638078" y="61355"/>
                </a:cubicBezTo>
                <a:cubicBezTo>
                  <a:pt x="613681" y="66234"/>
                  <a:pt x="588851" y="68746"/>
                  <a:pt x="564454" y="73626"/>
                </a:cubicBezTo>
                <a:lnTo>
                  <a:pt x="533777" y="79762"/>
                </a:lnTo>
                <a:cubicBezTo>
                  <a:pt x="492953" y="100175"/>
                  <a:pt x="526136" y="86274"/>
                  <a:pt x="478559" y="98168"/>
                </a:cubicBezTo>
                <a:cubicBezTo>
                  <a:pt x="428398" y="110709"/>
                  <a:pt x="506960" y="98623"/>
                  <a:pt x="417205" y="116575"/>
                </a:cubicBezTo>
                <a:cubicBezTo>
                  <a:pt x="401037" y="119809"/>
                  <a:pt x="384483" y="120666"/>
                  <a:pt x="368122" y="122711"/>
                </a:cubicBezTo>
                <a:cubicBezTo>
                  <a:pt x="359942" y="126801"/>
                  <a:pt x="351987" y="131379"/>
                  <a:pt x="343581" y="134982"/>
                </a:cubicBezTo>
                <a:cubicBezTo>
                  <a:pt x="337636" y="137530"/>
                  <a:pt x="330959" y="138225"/>
                  <a:pt x="325174" y="141117"/>
                </a:cubicBezTo>
                <a:cubicBezTo>
                  <a:pt x="302326" y="152541"/>
                  <a:pt x="308714" y="154834"/>
                  <a:pt x="288362" y="171795"/>
                </a:cubicBezTo>
                <a:cubicBezTo>
                  <a:pt x="282697" y="176516"/>
                  <a:pt x="275621" y="179345"/>
                  <a:pt x="269956" y="184066"/>
                </a:cubicBezTo>
                <a:cubicBezTo>
                  <a:pt x="263290" y="189621"/>
                  <a:pt x="258216" y="196918"/>
                  <a:pt x="251550" y="202473"/>
                </a:cubicBezTo>
                <a:cubicBezTo>
                  <a:pt x="245885" y="207194"/>
                  <a:pt x="238358" y="209530"/>
                  <a:pt x="233144" y="214744"/>
                </a:cubicBezTo>
                <a:cubicBezTo>
                  <a:pt x="199715" y="248174"/>
                  <a:pt x="231486" y="233704"/>
                  <a:pt x="196332" y="245421"/>
                </a:cubicBezTo>
                <a:cubicBezTo>
                  <a:pt x="190197" y="255647"/>
                  <a:pt x="185779" y="267124"/>
                  <a:pt x="177926" y="276099"/>
                </a:cubicBezTo>
                <a:cubicBezTo>
                  <a:pt x="171192" y="283795"/>
                  <a:pt x="159930" y="286650"/>
                  <a:pt x="153384" y="294506"/>
                </a:cubicBezTo>
                <a:cubicBezTo>
                  <a:pt x="149244" y="299474"/>
                  <a:pt x="150836" y="307531"/>
                  <a:pt x="147249" y="312912"/>
                </a:cubicBezTo>
                <a:cubicBezTo>
                  <a:pt x="137800" y="327085"/>
                  <a:pt x="124019" y="334535"/>
                  <a:pt x="110437" y="343590"/>
                </a:cubicBezTo>
                <a:cubicBezTo>
                  <a:pt x="108392" y="349726"/>
                  <a:pt x="107193" y="356212"/>
                  <a:pt x="104301" y="361997"/>
                </a:cubicBezTo>
                <a:cubicBezTo>
                  <a:pt x="101003" y="368592"/>
                  <a:pt x="94935" y="373625"/>
                  <a:pt x="92030" y="380403"/>
                </a:cubicBezTo>
                <a:cubicBezTo>
                  <a:pt x="75068" y="419982"/>
                  <a:pt x="98323" y="392516"/>
                  <a:pt x="73624" y="417217"/>
                </a:cubicBezTo>
                <a:cubicBezTo>
                  <a:pt x="71579" y="423352"/>
                  <a:pt x="70165" y="429735"/>
                  <a:pt x="67489" y="435623"/>
                </a:cubicBezTo>
                <a:cubicBezTo>
                  <a:pt x="59920" y="452276"/>
                  <a:pt x="48731" y="467353"/>
                  <a:pt x="42947" y="484707"/>
                </a:cubicBezTo>
                <a:cubicBezTo>
                  <a:pt x="34480" y="510110"/>
                  <a:pt x="40399" y="497733"/>
                  <a:pt x="24541" y="521521"/>
                </a:cubicBezTo>
                <a:cubicBezTo>
                  <a:pt x="20151" y="543471"/>
                  <a:pt x="21934" y="554805"/>
                  <a:pt x="6135" y="570605"/>
                </a:cubicBezTo>
                <a:cubicBezTo>
                  <a:pt x="4689" y="572051"/>
                  <a:pt x="2045" y="570605"/>
                  <a:pt x="0" y="570605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5831129" y="3814349"/>
            <a:ext cx="2037896" cy="1031176"/>
          </a:xfrm>
          <a:custGeom>
            <a:avLst/>
            <a:gdLst>
              <a:gd name="connsiteX0" fmla="*/ 2037896 w 2037896"/>
              <a:gd name="connsiteY0" fmla="*/ 472437 h 1031176"/>
              <a:gd name="connsiteX1" fmla="*/ 2031761 w 2037896"/>
              <a:gd name="connsiteY1" fmla="*/ 644232 h 1031176"/>
              <a:gd name="connsiteX2" fmla="*/ 2025626 w 2037896"/>
              <a:gd name="connsiteY2" fmla="*/ 662639 h 1031176"/>
              <a:gd name="connsiteX3" fmla="*/ 2013355 w 2037896"/>
              <a:gd name="connsiteY3" fmla="*/ 681045 h 1031176"/>
              <a:gd name="connsiteX4" fmla="*/ 2007219 w 2037896"/>
              <a:gd name="connsiteY4" fmla="*/ 699452 h 1031176"/>
              <a:gd name="connsiteX5" fmla="*/ 1970407 w 2037896"/>
              <a:gd name="connsiteY5" fmla="*/ 742401 h 1031176"/>
              <a:gd name="connsiteX6" fmla="*/ 1952001 w 2037896"/>
              <a:gd name="connsiteY6" fmla="*/ 748536 h 1031176"/>
              <a:gd name="connsiteX7" fmla="*/ 1921324 w 2037896"/>
              <a:gd name="connsiteY7" fmla="*/ 779214 h 1031176"/>
              <a:gd name="connsiteX8" fmla="*/ 1902918 w 2037896"/>
              <a:gd name="connsiteY8" fmla="*/ 797620 h 1031176"/>
              <a:gd name="connsiteX9" fmla="*/ 1872241 w 2037896"/>
              <a:gd name="connsiteY9" fmla="*/ 816027 h 1031176"/>
              <a:gd name="connsiteX10" fmla="*/ 1835429 w 2037896"/>
              <a:gd name="connsiteY10" fmla="*/ 840569 h 1031176"/>
              <a:gd name="connsiteX11" fmla="*/ 1780211 w 2037896"/>
              <a:gd name="connsiteY11" fmla="*/ 889654 h 1031176"/>
              <a:gd name="connsiteX12" fmla="*/ 1737263 w 2037896"/>
              <a:gd name="connsiteY12" fmla="*/ 908060 h 1031176"/>
              <a:gd name="connsiteX13" fmla="*/ 835364 w 2037896"/>
              <a:gd name="connsiteY13" fmla="*/ 908060 h 1031176"/>
              <a:gd name="connsiteX14" fmla="*/ 774010 w 2037896"/>
              <a:gd name="connsiteY14" fmla="*/ 901925 h 1031176"/>
              <a:gd name="connsiteX15" fmla="*/ 681980 w 2037896"/>
              <a:gd name="connsiteY15" fmla="*/ 895789 h 1031176"/>
              <a:gd name="connsiteX16" fmla="*/ 620626 w 2037896"/>
              <a:gd name="connsiteY16" fmla="*/ 877383 h 1031176"/>
              <a:gd name="connsiteX17" fmla="*/ 596085 w 2037896"/>
              <a:gd name="connsiteY17" fmla="*/ 871247 h 1031176"/>
              <a:gd name="connsiteX18" fmla="*/ 547002 w 2037896"/>
              <a:gd name="connsiteY18" fmla="*/ 846705 h 1031176"/>
              <a:gd name="connsiteX19" fmla="*/ 522460 w 2037896"/>
              <a:gd name="connsiteY19" fmla="*/ 828298 h 1031176"/>
              <a:gd name="connsiteX20" fmla="*/ 479513 w 2037896"/>
              <a:gd name="connsiteY20" fmla="*/ 822163 h 1031176"/>
              <a:gd name="connsiteX21" fmla="*/ 412024 w 2037896"/>
              <a:gd name="connsiteY21" fmla="*/ 785349 h 1031176"/>
              <a:gd name="connsiteX22" fmla="*/ 344535 w 2037896"/>
              <a:gd name="connsiteY22" fmla="*/ 723994 h 1031176"/>
              <a:gd name="connsiteX23" fmla="*/ 301587 w 2037896"/>
              <a:gd name="connsiteY23" fmla="*/ 674910 h 1031176"/>
              <a:gd name="connsiteX24" fmla="*/ 203421 w 2037896"/>
              <a:gd name="connsiteY24" fmla="*/ 570605 h 1031176"/>
              <a:gd name="connsiteX25" fmla="*/ 197286 w 2037896"/>
              <a:gd name="connsiteY25" fmla="*/ 552199 h 1031176"/>
              <a:gd name="connsiteX26" fmla="*/ 185015 w 2037896"/>
              <a:gd name="connsiteY26" fmla="*/ 533792 h 1031176"/>
              <a:gd name="connsiteX27" fmla="*/ 166609 w 2037896"/>
              <a:gd name="connsiteY27" fmla="*/ 478572 h 1031176"/>
              <a:gd name="connsiteX28" fmla="*/ 148203 w 2037896"/>
              <a:gd name="connsiteY28" fmla="*/ 447895 h 1031176"/>
              <a:gd name="connsiteX29" fmla="*/ 142067 w 2037896"/>
              <a:gd name="connsiteY29" fmla="*/ 429488 h 1031176"/>
              <a:gd name="connsiteX30" fmla="*/ 123661 w 2037896"/>
              <a:gd name="connsiteY30" fmla="*/ 392675 h 1031176"/>
              <a:gd name="connsiteX31" fmla="*/ 111391 w 2037896"/>
              <a:gd name="connsiteY31" fmla="*/ 349726 h 1031176"/>
              <a:gd name="connsiteX32" fmla="*/ 86849 w 2037896"/>
              <a:gd name="connsiteY32" fmla="*/ 288371 h 1031176"/>
              <a:gd name="connsiteX33" fmla="*/ 74578 w 2037896"/>
              <a:gd name="connsiteY33" fmla="*/ 227015 h 1031176"/>
              <a:gd name="connsiteX34" fmla="*/ 62308 w 2037896"/>
              <a:gd name="connsiteY34" fmla="*/ 171795 h 1031176"/>
              <a:gd name="connsiteX35" fmla="*/ 50037 w 2037896"/>
              <a:gd name="connsiteY35" fmla="*/ 134982 h 1031176"/>
              <a:gd name="connsiteX36" fmla="*/ 43902 w 2037896"/>
              <a:gd name="connsiteY36" fmla="*/ 116576 h 1031176"/>
              <a:gd name="connsiteX37" fmla="*/ 31631 w 2037896"/>
              <a:gd name="connsiteY37" fmla="*/ 104304 h 1031176"/>
              <a:gd name="connsiteX38" fmla="*/ 19360 w 2037896"/>
              <a:gd name="connsiteY38" fmla="*/ 79762 h 1031176"/>
              <a:gd name="connsiteX39" fmla="*/ 7089 w 2037896"/>
              <a:gd name="connsiteY39" fmla="*/ 61356 h 1031176"/>
              <a:gd name="connsiteX40" fmla="*/ 954 w 2037896"/>
              <a:gd name="connsiteY40" fmla="*/ 0 h 103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37896" h="1031176">
                <a:moveTo>
                  <a:pt x="2037896" y="472437"/>
                </a:moveTo>
                <a:cubicBezTo>
                  <a:pt x="2035851" y="529702"/>
                  <a:pt x="2035450" y="587049"/>
                  <a:pt x="2031761" y="644232"/>
                </a:cubicBezTo>
                <a:cubicBezTo>
                  <a:pt x="2031345" y="650686"/>
                  <a:pt x="2028518" y="656854"/>
                  <a:pt x="2025626" y="662639"/>
                </a:cubicBezTo>
                <a:cubicBezTo>
                  <a:pt x="2022328" y="669234"/>
                  <a:pt x="2016653" y="674450"/>
                  <a:pt x="2013355" y="681045"/>
                </a:cubicBezTo>
                <a:cubicBezTo>
                  <a:pt x="2010463" y="686830"/>
                  <a:pt x="2010428" y="693837"/>
                  <a:pt x="2007219" y="699452"/>
                </a:cubicBezTo>
                <a:cubicBezTo>
                  <a:pt x="2001985" y="708611"/>
                  <a:pt x="1980449" y="735706"/>
                  <a:pt x="1970407" y="742401"/>
                </a:cubicBezTo>
                <a:cubicBezTo>
                  <a:pt x="1965026" y="745988"/>
                  <a:pt x="1958136" y="746491"/>
                  <a:pt x="1952001" y="748536"/>
                </a:cubicBezTo>
                <a:cubicBezTo>
                  <a:pt x="1929505" y="782281"/>
                  <a:pt x="1952000" y="753650"/>
                  <a:pt x="1921324" y="779214"/>
                </a:cubicBezTo>
                <a:cubicBezTo>
                  <a:pt x="1914658" y="784769"/>
                  <a:pt x="1909859" y="792414"/>
                  <a:pt x="1902918" y="797620"/>
                </a:cubicBezTo>
                <a:cubicBezTo>
                  <a:pt x="1893378" y="804775"/>
                  <a:pt x="1881781" y="808872"/>
                  <a:pt x="1872241" y="816027"/>
                </a:cubicBezTo>
                <a:cubicBezTo>
                  <a:pt x="1835476" y="843602"/>
                  <a:pt x="1872342" y="828265"/>
                  <a:pt x="1835429" y="840569"/>
                </a:cubicBezTo>
                <a:cubicBezTo>
                  <a:pt x="1815662" y="860336"/>
                  <a:pt x="1804036" y="873770"/>
                  <a:pt x="1780211" y="889654"/>
                </a:cubicBezTo>
                <a:cubicBezTo>
                  <a:pt x="1765048" y="899763"/>
                  <a:pt x="1753624" y="902607"/>
                  <a:pt x="1737263" y="908060"/>
                </a:cubicBezTo>
                <a:cubicBezTo>
                  <a:pt x="1560552" y="1173155"/>
                  <a:pt x="1729358" y="931131"/>
                  <a:pt x="835364" y="908060"/>
                </a:cubicBezTo>
                <a:cubicBezTo>
                  <a:pt x="814818" y="907530"/>
                  <a:pt x="794498" y="903564"/>
                  <a:pt x="774010" y="901925"/>
                </a:cubicBezTo>
                <a:cubicBezTo>
                  <a:pt x="743363" y="899473"/>
                  <a:pt x="712657" y="897834"/>
                  <a:pt x="681980" y="895789"/>
                </a:cubicBezTo>
                <a:cubicBezTo>
                  <a:pt x="621404" y="883675"/>
                  <a:pt x="681157" y="897561"/>
                  <a:pt x="620626" y="877383"/>
                </a:cubicBezTo>
                <a:cubicBezTo>
                  <a:pt x="612627" y="874716"/>
                  <a:pt x="603868" y="874490"/>
                  <a:pt x="596085" y="871247"/>
                </a:cubicBezTo>
                <a:cubicBezTo>
                  <a:pt x="579200" y="864211"/>
                  <a:pt x="561636" y="857681"/>
                  <a:pt x="547002" y="846705"/>
                </a:cubicBezTo>
                <a:cubicBezTo>
                  <a:pt x="538821" y="840569"/>
                  <a:pt x="532070" y="831793"/>
                  <a:pt x="522460" y="828298"/>
                </a:cubicBezTo>
                <a:cubicBezTo>
                  <a:pt x="508870" y="823356"/>
                  <a:pt x="493829" y="824208"/>
                  <a:pt x="479513" y="822163"/>
                </a:cubicBezTo>
                <a:cubicBezTo>
                  <a:pt x="457017" y="809892"/>
                  <a:pt x="433346" y="799564"/>
                  <a:pt x="412024" y="785349"/>
                </a:cubicBezTo>
                <a:cubicBezTo>
                  <a:pt x="396742" y="775161"/>
                  <a:pt x="360044" y="740914"/>
                  <a:pt x="344535" y="723994"/>
                </a:cubicBezTo>
                <a:cubicBezTo>
                  <a:pt x="329845" y="707968"/>
                  <a:pt x="316539" y="690693"/>
                  <a:pt x="301587" y="674910"/>
                </a:cubicBezTo>
                <a:cubicBezTo>
                  <a:pt x="192511" y="559772"/>
                  <a:pt x="269674" y="650112"/>
                  <a:pt x="203421" y="570605"/>
                </a:cubicBezTo>
                <a:cubicBezTo>
                  <a:pt x="201376" y="564470"/>
                  <a:pt x="200178" y="557983"/>
                  <a:pt x="197286" y="552199"/>
                </a:cubicBezTo>
                <a:cubicBezTo>
                  <a:pt x="193988" y="545603"/>
                  <a:pt x="187851" y="540599"/>
                  <a:pt x="185015" y="533792"/>
                </a:cubicBezTo>
                <a:cubicBezTo>
                  <a:pt x="177553" y="515882"/>
                  <a:pt x="176591" y="495209"/>
                  <a:pt x="166609" y="478572"/>
                </a:cubicBezTo>
                <a:cubicBezTo>
                  <a:pt x="160474" y="468346"/>
                  <a:pt x="153536" y="458561"/>
                  <a:pt x="148203" y="447895"/>
                </a:cubicBezTo>
                <a:cubicBezTo>
                  <a:pt x="145311" y="442110"/>
                  <a:pt x="144959" y="435273"/>
                  <a:pt x="142067" y="429488"/>
                </a:cubicBezTo>
                <a:cubicBezTo>
                  <a:pt x="122681" y="390714"/>
                  <a:pt x="135224" y="431220"/>
                  <a:pt x="123661" y="392675"/>
                </a:cubicBezTo>
                <a:cubicBezTo>
                  <a:pt x="119383" y="378414"/>
                  <a:pt x="116346" y="363766"/>
                  <a:pt x="111391" y="349726"/>
                </a:cubicBezTo>
                <a:cubicBezTo>
                  <a:pt x="104060" y="328955"/>
                  <a:pt x="86849" y="288371"/>
                  <a:pt x="86849" y="288371"/>
                </a:cubicBezTo>
                <a:lnTo>
                  <a:pt x="74578" y="227015"/>
                </a:lnTo>
                <a:cubicBezTo>
                  <a:pt x="71076" y="209506"/>
                  <a:pt x="67505" y="189120"/>
                  <a:pt x="62308" y="171795"/>
                </a:cubicBezTo>
                <a:cubicBezTo>
                  <a:pt x="58591" y="159406"/>
                  <a:pt x="54127" y="147253"/>
                  <a:pt x="50037" y="134982"/>
                </a:cubicBezTo>
                <a:cubicBezTo>
                  <a:pt x="47992" y="128847"/>
                  <a:pt x="48475" y="121149"/>
                  <a:pt x="43902" y="116576"/>
                </a:cubicBezTo>
                <a:cubicBezTo>
                  <a:pt x="39812" y="112485"/>
                  <a:pt x="34840" y="109117"/>
                  <a:pt x="31631" y="104304"/>
                </a:cubicBezTo>
                <a:cubicBezTo>
                  <a:pt x="26558" y="96694"/>
                  <a:pt x="23898" y="87703"/>
                  <a:pt x="19360" y="79762"/>
                </a:cubicBezTo>
                <a:cubicBezTo>
                  <a:pt x="15702" y="73360"/>
                  <a:pt x="11179" y="67491"/>
                  <a:pt x="7089" y="61356"/>
                </a:cubicBezTo>
                <a:cubicBezTo>
                  <a:pt x="-3573" y="29367"/>
                  <a:pt x="954" y="49416"/>
                  <a:pt x="954" y="0"/>
                </a:cubicBezTo>
              </a:path>
            </a:pathLst>
          </a:cu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feld 5"/>
          <p:cNvSpPr txBox="1"/>
          <p:nvPr/>
        </p:nvSpPr>
        <p:spPr>
          <a:xfrm rot="16200000">
            <a:off x="613806" y="4802280"/>
            <a:ext cx="10825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Managed</a:t>
            </a:r>
          </a:p>
          <a:p>
            <a:pPr algn="ctr"/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95" name="Textfeld 5"/>
          <p:cNvSpPr txBox="1"/>
          <p:nvPr/>
        </p:nvSpPr>
        <p:spPr>
          <a:xfrm rot="16200000">
            <a:off x="498839" y="3194515"/>
            <a:ext cx="13468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Unmanaged</a:t>
            </a:r>
          </a:p>
          <a:p>
            <a:pPr algn="ctr"/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416139"/>
            <a:ext cx="8238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venir Next Regular"/>
                <a:cs typeface="Avenir Next Regular"/>
              </a:rPr>
              <a:t>Flink</a:t>
            </a:r>
            <a:r>
              <a:rPr lang="en-US" sz="2000" dirty="0" smtClean="0">
                <a:latin typeface="Avenir Next Regular"/>
                <a:cs typeface="Avenir Next Regular"/>
              </a:rPr>
              <a:t> contains its own memory management stack. Memory is allocated, de-allocated, and used strictly using an internal buffer pool implementation. To do that, </a:t>
            </a:r>
            <a:r>
              <a:rPr lang="en-US" sz="2000" dirty="0" err="1" smtClean="0">
                <a:latin typeface="Avenir Next Regular"/>
                <a:cs typeface="Avenir Next Regular"/>
              </a:rPr>
              <a:t>Flink</a:t>
            </a:r>
            <a:r>
              <a:rPr lang="en-US" sz="2000" dirty="0" smtClean="0">
                <a:latin typeface="Avenir Next Regular"/>
                <a:cs typeface="Avenir Next Regular"/>
              </a:rPr>
              <a:t> contains its own type extraction and serialization components.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35446" y="6349579"/>
            <a:ext cx="759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More </a:t>
            </a:r>
            <a:r>
              <a:rPr lang="en-US" sz="1600" i="1" dirty="0" smtClean="0"/>
              <a:t>at: </a:t>
            </a:r>
            <a:r>
              <a:rPr lang="en-US" sz="1600" i="1" dirty="0"/>
              <a:t>https://cwiki.apache.org/confluence/pages/viewpage.action?pageId=53741525</a:t>
            </a:r>
          </a:p>
        </p:txBody>
      </p:sp>
    </p:spTree>
    <p:extLst>
      <p:ext uri="{BB962C8B-B14F-4D97-AF65-F5344CB8AC3E}">
        <p14:creationId xmlns:p14="http://schemas.microsoft.com/office/powerpoint/2010/main" val="267029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3" y="4249065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0369" y="5076431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1543" y="5869069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793" y="3565827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484216" y="5377059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0290" y="4513459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10290" y="5377059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  <a:endCxn id="4" idx="2"/>
          </p:cNvCxnSpPr>
          <p:nvPr/>
        </p:nvCxnSpPr>
        <p:spPr>
          <a:xfrm>
            <a:off x="3882149" y="5576026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5"/>
            <a:endCxn id="19" idx="1"/>
          </p:cNvCxnSpPr>
          <p:nvPr/>
        </p:nvCxnSpPr>
        <p:spPr>
          <a:xfrm>
            <a:off x="4949947" y="4228154"/>
            <a:ext cx="869096" cy="451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84216" y="4513462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6"/>
            <a:endCxn id="3" idx="2"/>
          </p:cNvCxnSpPr>
          <p:nvPr/>
        </p:nvCxnSpPr>
        <p:spPr>
          <a:xfrm flipV="1">
            <a:off x="3882149" y="4712426"/>
            <a:ext cx="72814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7251" y="2627207"/>
            <a:ext cx="3729565" cy="4031126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91981" y="2627207"/>
            <a:ext cx="6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Flink</a:t>
            </a:r>
            <a:endParaRPr lang="en-US" i="1" dirty="0"/>
          </a:p>
        </p:txBody>
      </p:sp>
      <p:sp>
        <p:nvSpPr>
          <p:cNvPr id="11" name="Oval 10"/>
          <p:cNvSpPr/>
          <p:nvPr/>
        </p:nvSpPr>
        <p:spPr>
          <a:xfrm>
            <a:off x="4610290" y="3888497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84216" y="3888500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  <a:endCxn id="11" idx="2"/>
          </p:cNvCxnSpPr>
          <p:nvPr/>
        </p:nvCxnSpPr>
        <p:spPr>
          <a:xfrm flipV="1">
            <a:off x="3882149" y="4087464"/>
            <a:ext cx="728141" cy="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5"/>
            <a:endCxn id="3" idx="1"/>
          </p:cNvCxnSpPr>
          <p:nvPr/>
        </p:nvCxnSpPr>
        <p:spPr>
          <a:xfrm>
            <a:off x="3823873" y="4228157"/>
            <a:ext cx="844693" cy="343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11" idx="3"/>
          </p:cNvCxnSpPr>
          <p:nvPr/>
        </p:nvCxnSpPr>
        <p:spPr>
          <a:xfrm flipV="1">
            <a:off x="3823873" y="4228154"/>
            <a:ext cx="844693" cy="343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84216" y="5998952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10290" y="5998952"/>
            <a:ext cx="397933" cy="397933"/>
          </a:xfrm>
          <a:prstGeom prst="ellipse">
            <a:avLst/>
          </a:prstGeom>
          <a:solidFill>
            <a:srgbClr val="34AD9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3882149" y="6197919"/>
            <a:ext cx="7281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60767" y="4621565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60767" y="5261334"/>
            <a:ext cx="397933" cy="397933"/>
          </a:xfrm>
          <a:prstGeom prst="ellipse">
            <a:avLst/>
          </a:prstGeom>
          <a:solidFill>
            <a:srgbClr val="FEBE1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5"/>
            <a:endCxn id="20" idx="1"/>
          </p:cNvCxnSpPr>
          <p:nvPr/>
        </p:nvCxnSpPr>
        <p:spPr>
          <a:xfrm>
            <a:off x="4949947" y="4853116"/>
            <a:ext cx="869096" cy="466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7"/>
            <a:endCxn id="19" idx="2"/>
          </p:cNvCxnSpPr>
          <p:nvPr/>
        </p:nvCxnSpPr>
        <p:spPr>
          <a:xfrm flipV="1">
            <a:off x="4949947" y="4820532"/>
            <a:ext cx="810820" cy="614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5008223" y="5600991"/>
            <a:ext cx="810820" cy="5969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20" idx="2"/>
          </p:cNvCxnSpPr>
          <p:nvPr/>
        </p:nvCxnSpPr>
        <p:spPr>
          <a:xfrm flipV="1">
            <a:off x="5008223" y="5460301"/>
            <a:ext cx="752544" cy="11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7"/>
            <a:endCxn id="19" idx="3"/>
          </p:cNvCxnSpPr>
          <p:nvPr/>
        </p:nvCxnSpPr>
        <p:spPr>
          <a:xfrm flipV="1">
            <a:off x="4949947" y="4961222"/>
            <a:ext cx="869096" cy="1096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6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2878" y="2739857"/>
            <a:ext cx="645345" cy="64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flipH="1">
            <a:off x="3775715" y="3385202"/>
            <a:ext cx="587163" cy="104519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3266" y="5585698"/>
            <a:ext cx="1714738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Historic data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720" y="4601359"/>
            <a:ext cx="2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Kafka, </a:t>
            </a:r>
            <a:r>
              <a:rPr lang="en-US" i="1" dirty="0" err="1" smtClean="0"/>
              <a:t>RabbitMQ</a:t>
            </a:r>
            <a:r>
              <a:rPr lang="en-US" i="1" dirty="0" smtClean="0"/>
              <a:t>, ...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4436" y="6013253"/>
            <a:ext cx="15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HDFS, JDBC, ...</a:t>
            </a:r>
            <a:endParaRPr lang="en-US" i="1" dirty="0"/>
          </a:p>
        </p:txBody>
      </p:sp>
      <p:pic>
        <p:nvPicPr>
          <p:cNvPr id="43" name="Picture 2" descr="http://www.sqlstream.com/wp-content/uploads/2014/07/data-pi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094" y="1971166"/>
            <a:ext cx="2338250" cy="155883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feld 151"/>
          <p:cNvSpPr txBox="1"/>
          <p:nvPr/>
        </p:nvSpPr>
        <p:spPr>
          <a:xfrm>
            <a:off x="6754884" y="3544701"/>
            <a:ext cx="227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</a:rPr>
              <a:t>ETL, Graphs,</a:t>
            </a:r>
            <a:r>
              <a:rPr lang="en-US" dirty="0">
                <a:latin typeface="Avenir Next Regular"/>
              </a:rPr>
              <a:t/>
            </a:r>
            <a:br>
              <a:rPr lang="en-US" dirty="0">
                <a:latin typeface="Avenir Next Regular"/>
              </a:rPr>
            </a:br>
            <a:r>
              <a:rPr lang="en-US" dirty="0">
                <a:latin typeface="Avenir Next Regular"/>
              </a:rPr>
              <a:t>Machine Learning</a:t>
            </a:r>
            <a:br>
              <a:rPr lang="en-US" dirty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Relational, …</a:t>
            </a:r>
          </a:p>
          <a:p>
            <a:endParaRPr lang="en-US" dirty="0">
              <a:latin typeface="Avenir Next Regular"/>
            </a:endParaRPr>
          </a:p>
          <a:p>
            <a:r>
              <a:rPr lang="en-US" dirty="0" smtClean="0">
                <a:latin typeface="Avenir Next Regular"/>
              </a:rPr>
              <a:t>Low latency</a:t>
            </a:r>
            <a:br>
              <a:rPr lang="en-US" dirty="0" smtClean="0">
                <a:latin typeface="Avenir Next Regular"/>
              </a:rPr>
            </a:br>
            <a:r>
              <a:rPr lang="en-US" dirty="0" smtClean="0">
                <a:latin typeface="Avenir Next Regular"/>
              </a:rPr>
              <a:t>windowing, aggregations, ...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3266" y="4178489"/>
            <a:ext cx="1714738" cy="434621"/>
          </a:xfrm>
          <a:prstGeom prst="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logs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1087027" y="3397058"/>
            <a:ext cx="705609" cy="5512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2407591" y="4133939"/>
            <a:ext cx="705609" cy="523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2407591" y="5533506"/>
            <a:ext cx="705609" cy="523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12"/>
          <p:cNvSpPr/>
          <p:nvPr/>
        </p:nvSpPr>
        <p:spPr>
          <a:xfrm>
            <a:off x="6746402" y="2673176"/>
            <a:ext cx="500144" cy="222286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8" name="Parallelogram 13"/>
          <p:cNvSpPr/>
          <p:nvPr/>
        </p:nvSpPr>
        <p:spPr>
          <a:xfrm>
            <a:off x="7309584" y="3089563"/>
            <a:ext cx="500144" cy="222286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89" name="Parallelogram 14"/>
          <p:cNvSpPr/>
          <p:nvPr/>
        </p:nvSpPr>
        <p:spPr>
          <a:xfrm>
            <a:off x="7337371" y="2677884"/>
            <a:ext cx="500144" cy="222286"/>
          </a:xfrm>
          <a:prstGeom prst="parallelogram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wrap="none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sp>
        <p:nvSpPr>
          <p:cNvPr id="90" name="Oval 40"/>
          <p:cNvSpPr/>
          <p:nvPr/>
        </p:nvSpPr>
        <p:spPr>
          <a:xfrm>
            <a:off x="6875674" y="3079761"/>
            <a:ext cx="240127" cy="2401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1" name="Straight Arrow Connector 41"/>
          <p:cNvCxnSpPr>
            <a:stCxn id="87" idx="4"/>
            <a:endCxn id="90" idx="0"/>
          </p:cNvCxnSpPr>
          <p:nvPr/>
        </p:nvCxnSpPr>
        <p:spPr>
          <a:xfrm flipH="1">
            <a:off x="6995738" y="2895462"/>
            <a:ext cx="736" cy="184299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92" name="Straight Arrow Connector 44"/>
          <p:cNvCxnSpPr>
            <a:stCxn id="90" idx="6"/>
            <a:endCxn id="88" idx="5"/>
          </p:cNvCxnSpPr>
          <p:nvPr/>
        </p:nvCxnSpPr>
        <p:spPr>
          <a:xfrm>
            <a:off x="7115802" y="3199825"/>
            <a:ext cx="221569" cy="881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93" name="Oval 47"/>
          <p:cNvSpPr/>
          <p:nvPr/>
        </p:nvSpPr>
        <p:spPr>
          <a:xfrm>
            <a:off x="7986603" y="3076622"/>
            <a:ext cx="240127" cy="2401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venir Book"/>
              <a:ea typeface="+mn-ea"/>
              <a:cs typeface="Avenir Book"/>
            </a:endParaRPr>
          </a:p>
        </p:txBody>
      </p:sp>
      <p:cxnSp>
        <p:nvCxnSpPr>
          <p:cNvPr id="94" name="Straight Arrow Connector 48"/>
          <p:cNvCxnSpPr>
            <a:stCxn id="88" idx="2"/>
            <a:endCxn id="93" idx="2"/>
          </p:cNvCxnSpPr>
          <p:nvPr/>
        </p:nvCxnSpPr>
        <p:spPr>
          <a:xfrm flipV="1">
            <a:off x="7781943" y="3196686"/>
            <a:ext cx="204660" cy="4020"/>
          </a:xfrm>
          <a:prstGeom prst="straightConnector1">
            <a:avLst/>
          </a:prstGeom>
          <a:solidFill>
            <a:sysClr val="window" lastClr="FFFFFF"/>
          </a:solidFill>
          <a:ln w="12700" cap="flat" cmpd="sng" algn="ctr">
            <a:solidFill>
              <a:srgbClr val="00800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01" name="Elbow Connector 100"/>
          <p:cNvCxnSpPr>
            <a:stCxn id="89" idx="2"/>
            <a:endCxn id="93" idx="0"/>
          </p:cNvCxnSpPr>
          <p:nvPr/>
        </p:nvCxnSpPr>
        <p:spPr>
          <a:xfrm>
            <a:off x="7809729" y="2789027"/>
            <a:ext cx="296938" cy="287595"/>
          </a:xfrm>
          <a:prstGeom prst="bentConnector2">
            <a:avLst/>
          </a:prstGeom>
          <a:ln w="9525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22" y="2646313"/>
            <a:ext cx="665404" cy="665404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835213" y="1353034"/>
            <a:ext cx="587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Next Regular"/>
                <a:cs typeface="Avenir Next Regular"/>
              </a:rPr>
              <a:t>An engine that puts equal </a:t>
            </a:r>
            <a:r>
              <a:rPr lang="en-US" sz="2400">
                <a:latin typeface="Avenir Next Regular"/>
                <a:cs typeface="Avenir Next Regular"/>
              </a:rPr>
              <a:t>emphasis </a:t>
            </a:r>
            <a:r>
              <a:rPr lang="en-US" sz="2400" smtClean="0">
                <a:latin typeface="Avenir Next Regular"/>
                <a:cs typeface="Avenir Next Regular"/>
              </a:rPr>
              <a:t>on</a:t>
            </a:r>
            <a:r>
              <a:rPr lang="en-US" sz="2400" smtClean="0">
                <a:latin typeface="Avenir Next Regular"/>
                <a:cs typeface="Avenir Next Regular"/>
              </a:rPr>
              <a:t> </a:t>
            </a:r>
            <a:r>
              <a:rPr lang="en-US" sz="2400" dirty="0">
                <a:latin typeface="Avenir Next Regular"/>
                <a:cs typeface="Avenir Next Regular"/>
              </a:rPr>
              <a:t>streaming and </a:t>
            </a:r>
            <a:r>
              <a:rPr lang="en-US" sz="2400" dirty="0" smtClean="0">
                <a:latin typeface="Avenir Next Regular"/>
                <a:cs typeface="Avenir Next Regular"/>
              </a:rPr>
              <a:t>batch processing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656158" y="3257505"/>
            <a:ext cx="706720" cy="47049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749138" y="3409904"/>
            <a:ext cx="766142" cy="18514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882150" y="3409904"/>
            <a:ext cx="786416" cy="25821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Arrow 124"/>
          <p:cNvSpPr/>
          <p:nvPr/>
        </p:nvSpPr>
        <p:spPr>
          <a:xfrm rot="10800000">
            <a:off x="5113433" y="2809383"/>
            <a:ext cx="1525377" cy="523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6448" y="1876815"/>
            <a:ext cx="1738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Real-time data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streams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1" name="Titel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0" name="TextBox 9"/>
          <p:cNvSpPr txBox="1"/>
          <p:nvPr/>
        </p:nvSpPr>
        <p:spPr>
          <a:xfrm>
            <a:off x="4600225" y="3224441"/>
            <a:ext cx="71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(master)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084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9525" cy="898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out-of-core performance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flink.apache.org/img/blog/joins-single-pe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942" y="2177042"/>
            <a:ext cx="4882710" cy="244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446180" y="4844987"/>
            <a:ext cx="579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Single-core join of large Java objects beyond memory (4 GB)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429845" y="5245097"/>
            <a:ext cx="576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bars are in-memory, orange bars (partially) out-of-core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57200" y="5901337"/>
            <a:ext cx="8371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More </a:t>
            </a:r>
            <a:r>
              <a:rPr lang="en-US" sz="1600" i="1" dirty="0" smtClean="0"/>
              <a:t>at: </a:t>
            </a:r>
            <a:r>
              <a:rPr lang="en-US" sz="1600" i="1" dirty="0"/>
              <a:t>http://flink.apache.org/news/2015/03/13/peeking-into-Apache-Flinks-Engine-Room.html</a:t>
            </a:r>
          </a:p>
        </p:txBody>
      </p:sp>
    </p:spTree>
    <p:extLst>
      <p:ext uri="{BB962C8B-B14F-4D97-AF65-F5344CB8AC3E}">
        <p14:creationId xmlns:p14="http://schemas.microsoft.com/office/powerpoint/2010/main" val="36624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Memory Management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memory_mgm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4027" r="4738" b="20855"/>
          <a:stretch/>
        </p:blipFill>
        <p:spPr bwMode="auto">
          <a:xfrm>
            <a:off x="120015" y="2044382"/>
            <a:ext cx="8903970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0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Flink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 job</a:t>
            </a:r>
          </a:p>
          <a:p>
            <a:pPr lvl="1"/>
            <a:r>
              <a:rPr lang="en-US" dirty="0" smtClean="0"/>
              <a:t>Parallelism</a:t>
            </a:r>
          </a:p>
          <a:p>
            <a:pPr lvl="5"/>
            <a:endParaRPr lang="en-US" dirty="0"/>
          </a:p>
          <a:p>
            <a:r>
              <a:rPr lang="en-US" dirty="0" smtClean="0"/>
              <a:t>System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Total JVM heap size (-</a:t>
            </a:r>
            <a:r>
              <a:rPr lang="en-US" dirty="0" err="1" smtClean="0"/>
              <a:t>Xmx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% of total JVM size for </a:t>
            </a:r>
            <a:r>
              <a:rPr lang="en-US" dirty="0" err="1" smtClean="0"/>
              <a:t>Flink</a:t>
            </a:r>
            <a:r>
              <a:rPr lang="en-US" dirty="0" smtClean="0"/>
              <a:t> runtime</a:t>
            </a:r>
          </a:p>
          <a:p>
            <a:pPr lvl="1"/>
            <a:r>
              <a:rPr lang="en-US" dirty="0"/>
              <a:t>Memory for network buffers (soon not needed</a:t>
            </a:r>
            <a:r>
              <a:rPr lang="en-US" dirty="0" smtClean="0"/>
              <a:t>)</a:t>
            </a:r>
          </a:p>
          <a:p>
            <a:pPr lvl="5"/>
            <a:endParaRPr lang="en-US" dirty="0"/>
          </a:p>
          <a:p>
            <a:r>
              <a:rPr lang="en-US" dirty="0" smtClean="0"/>
              <a:t>That's all you need. System will not throw an OOM exception to you.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managed 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908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More reliable and stable performance (less GC effects, easy to go to disk)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09155"/>
            <a:ext cx="7112253" cy="398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iterative processing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Transitive Closure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734164"/>
            <a:ext cx="829453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BBB59"/>
                </a:solidFill>
                <a:latin typeface="Consolas"/>
                <a:cs typeface="Consolas"/>
              </a:rPr>
              <a:t>case class</a:t>
            </a:r>
            <a:r>
              <a:rPr lang="en-US" sz="1600" dirty="0">
                <a:latin typeface="Consolas"/>
                <a:cs typeface="Consolas"/>
              </a:rPr>
              <a:t> Path (from: Long, to: Long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 smtClean="0">
              <a:solidFill>
                <a:srgbClr val="9BBB59"/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env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ExecutionEnvironment</a:t>
            </a:r>
            <a:r>
              <a:rPr lang="en-US" sz="1600" dirty="0" err="1">
                <a:latin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getExecutionEnvironment</a:t>
            </a:r>
            <a:endParaRPr lang="en-US" sz="1600" dirty="0">
              <a:solidFill>
                <a:srgbClr val="C0504D"/>
              </a:solidFill>
              <a:latin typeface="Consolas"/>
              <a:cs typeface="Consolas"/>
            </a:endParaRPr>
          </a:p>
          <a:p>
            <a:endParaRPr lang="en-US" sz="1600" dirty="0" smtClean="0">
              <a:solidFill>
                <a:srgbClr val="9BBB59"/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edges = ...</a:t>
            </a:r>
          </a:p>
          <a:p>
            <a:endParaRPr lang="en-US" sz="1600" dirty="0">
              <a:solidFill>
                <a:srgbClr val="9BBB59"/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tc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edges.</a:t>
            </a:r>
            <a:r>
              <a:rPr lang="en-US" sz="1600" dirty="0" err="1" smtClean="0">
                <a:solidFill>
                  <a:srgbClr val="C0504D"/>
                </a:solidFill>
                <a:latin typeface="Consolas"/>
                <a:cs typeface="Consolas"/>
              </a:rPr>
              <a:t>iterate</a:t>
            </a:r>
            <a:r>
              <a:rPr lang="en-US" sz="1600" b="1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>
                <a:latin typeface="Consolas"/>
                <a:cs typeface="Consolas"/>
              </a:rPr>
              <a:t>10) { paths: </a:t>
            </a:r>
            <a:r>
              <a:rPr lang="en-US" sz="1600" dirty="0" err="1">
                <a:latin typeface="Consolas"/>
                <a:cs typeface="Consolas"/>
              </a:rPr>
              <a:t>DataSet</a:t>
            </a:r>
            <a:r>
              <a:rPr lang="en-US" sz="1600" dirty="0">
                <a:latin typeface="Consolas"/>
                <a:cs typeface="Consolas"/>
              </a:rPr>
              <a:t>[Path] =&gt;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next = paths</a:t>
            </a:r>
          </a:p>
          <a:p>
            <a:r>
              <a:rPr lang="en-US" sz="1600" dirty="0">
                <a:latin typeface="Consolas"/>
                <a:cs typeface="Consolas"/>
              </a:rPr>
              <a:t>    .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(edges).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sz="1600" dirty="0">
                <a:latin typeface="Consolas"/>
                <a:cs typeface="Consolas"/>
              </a:rPr>
              <a:t>("to").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sz="1600" dirty="0">
                <a:latin typeface="Consolas"/>
                <a:cs typeface="Consolas"/>
              </a:rPr>
              <a:t>("from") {</a:t>
            </a:r>
          </a:p>
          <a:p>
            <a:r>
              <a:rPr lang="en-US" sz="1600" dirty="0">
                <a:latin typeface="Consolas"/>
                <a:cs typeface="Consolas"/>
              </a:rPr>
              <a:t>      (path, edge) =&gt; Path(</a:t>
            </a:r>
            <a:r>
              <a:rPr lang="en-US" sz="1600" dirty="0" err="1">
                <a:latin typeface="Consolas"/>
                <a:cs typeface="Consolas"/>
              </a:rPr>
              <a:t>path.from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edge.to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  }</a:t>
            </a:r>
          </a:p>
          <a:p>
            <a:r>
              <a:rPr lang="en-US" sz="1600" dirty="0">
                <a:latin typeface="Consolas"/>
                <a:cs typeface="Consolas"/>
              </a:rPr>
              <a:t>  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union</a:t>
            </a:r>
            <a:r>
              <a:rPr lang="en-US" sz="1600" dirty="0">
                <a:latin typeface="Consolas"/>
                <a:cs typeface="Consolas"/>
              </a:rPr>
              <a:t>(paths).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distinct</a:t>
            </a:r>
            <a:r>
              <a:rPr lang="en-US" sz="1600" dirty="0">
                <a:latin typeface="Consolas"/>
                <a:cs typeface="Consolas"/>
              </a:rPr>
              <a:t>()</a:t>
            </a:r>
          </a:p>
          <a:p>
            <a:r>
              <a:rPr lang="en-US" sz="1600" dirty="0">
                <a:latin typeface="Consolas"/>
                <a:cs typeface="Consolas"/>
              </a:rPr>
              <a:t>  next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tc.</a:t>
            </a:r>
            <a:r>
              <a:rPr lang="en-US" sz="1600" dirty="0" err="1" smtClean="0">
                <a:solidFill>
                  <a:srgbClr val="C0504D"/>
                </a:solidFill>
                <a:latin typeface="Consolas"/>
                <a:cs typeface="Consolas"/>
              </a:rPr>
              <a:t>print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r>
              <a:rPr lang="en-US" sz="1600" dirty="0" err="1" smtClean="0">
                <a:latin typeface="Consolas"/>
                <a:cs typeface="Consolas"/>
              </a:rPr>
              <a:t>env.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execute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730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natively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8167"/>
            <a:ext cx="7912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natively with deltas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65137"/>
            <a:ext cx="7924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delta iterations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17" y="1525777"/>
            <a:ext cx="7724368" cy="4639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966130" y="2719693"/>
            <a:ext cx="28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Regular"/>
                <a:cs typeface="Avenir Next Regular"/>
              </a:rPr>
              <a:t># of elements updated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1005" y="6188845"/>
            <a:ext cx="1151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Regular"/>
                <a:cs typeface="Avenir Next Regular"/>
              </a:rPr>
              <a:t>iteration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4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9" y="1555200"/>
            <a:ext cx="6686964" cy="501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6021" y="6171684"/>
            <a:ext cx="1429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MapReduce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369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Large-scale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real-time streaming</a:t>
            </a:r>
            <a:r>
              <a:rPr lang="en-US" sz="2800" dirty="0" smtClean="0"/>
              <a:t> analysis (Java / Scala)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87990" y="129487"/>
            <a:ext cx="3073915" cy="15219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none">
                <a:solidFill>
                  <a:srgbClr val="FFFFFF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optimization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570" y="1727907"/>
            <a:ext cx="73632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3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orders = </a:t>
            </a:r>
            <a:r>
              <a:rPr lang="en-US" sz="1600" i="1" dirty="0" smtClean="0">
                <a:latin typeface="Consolas"/>
                <a:cs typeface="Consolas"/>
              </a:rPr>
              <a:t>… </a:t>
            </a:r>
          </a:p>
          <a:p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lineitems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i="1" dirty="0" smtClean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filteredOrders</a:t>
            </a:r>
            <a:r>
              <a:rPr lang="en-US" sz="1600" dirty="0" smtClean="0">
                <a:latin typeface="Consolas"/>
                <a:cs typeface="Consolas"/>
              </a:rPr>
              <a:t> = orders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smtClean="0">
                <a:solidFill>
                  <a:srgbClr val="C0504D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(o =&gt; </a:t>
            </a:r>
            <a:r>
              <a:rPr lang="en-US" sz="1600" dirty="0" err="1" smtClean="0">
                <a:latin typeface="Consolas"/>
                <a:cs typeface="Consolas"/>
              </a:rPr>
              <a:t>dataFormat.parse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l.shipDate</a:t>
            </a:r>
            <a:r>
              <a:rPr lang="en-US" sz="1600" dirty="0" smtClean="0">
                <a:latin typeface="Consolas"/>
                <a:cs typeface="Consolas"/>
              </a:rPr>
              <a:t>).after(date))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(o =&gt; </a:t>
            </a:r>
            <a:r>
              <a:rPr lang="en-US" sz="1600" dirty="0" err="1" smtClean="0">
                <a:latin typeface="Consolas"/>
                <a:cs typeface="Consolas"/>
              </a:rPr>
              <a:t>o.shipPrio</a:t>
            </a:r>
            <a:r>
              <a:rPr lang="en-US" sz="1600" dirty="0" smtClean="0">
                <a:latin typeface="Consolas"/>
                <a:cs typeface="Consolas"/>
              </a:rPr>
              <a:t> &gt; 2)</a:t>
            </a:r>
          </a:p>
          <a:p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lineitemsOfOrders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filteredOrders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smtClean="0">
                <a:solidFill>
                  <a:srgbClr val="C0504D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lineitems</a:t>
            </a:r>
            <a:r>
              <a:rPr lang="en-US" sz="1600" dirty="0">
                <a:latin typeface="Consolas"/>
                <a:cs typeface="Consolas"/>
              </a:rPr>
              <a:t>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.</a:t>
            </a:r>
            <a:r>
              <a:rPr lang="en-US" sz="1600" dirty="0">
                <a:solidFill>
                  <a:srgbClr val="C0504D"/>
                </a:solidFill>
                <a:latin typeface="Consolas"/>
                <a:cs typeface="Consolas"/>
              </a:rPr>
              <a:t>where</a:t>
            </a:r>
            <a:r>
              <a:rPr lang="en-US" sz="1600" dirty="0" smtClean="0">
                <a:latin typeface="Consolas"/>
                <a:cs typeface="Consolas"/>
              </a:rPr>
              <a:t>(“</a:t>
            </a:r>
            <a:r>
              <a:rPr lang="en-US" sz="1600" dirty="0" err="1" smtClean="0">
                <a:latin typeface="Consolas"/>
                <a:cs typeface="Consolas"/>
              </a:rPr>
              <a:t>orderId</a:t>
            </a:r>
            <a:r>
              <a:rPr lang="en-US" sz="1600" dirty="0" smtClean="0">
                <a:latin typeface="Consolas"/>
                <a:cs typeface="Consolas"/>
              </a:rPr>
              <a:t>”)</a:t>
            </a:r>
            <a:r>
              <a:rPr lang="en-US" sz="1600" dirty="0">
                <a:latin typeface="Consolas"/>
                <a:cs typeface="Consolas"/>
              </a:rPr>
              <a:t>.</a:t>
            </a:r>
            <a:r>
              <a:rPr lang="en-US" sz="1600" dirty="0" err="1">
                <a:solidFill>
                  <a:srgbClr val="C0504D"/>
                </a:solidFill>
                <a:latin typeface="Consolas"/>
                <a:cs typeface="Consolas"/>
              </a:rPr>
              <a:t>equalTo</a:t>
            </a:r>
            <a:r>
              <a:rPr lang="en-US" sz="1600" dirty="0" smtClean="0">
                <a:latin typeface="Consolas"/>
                <a:cs typeface="Consolas"/>
              </a:rPr>
              <a:t>(“</a:t>
            </a:r>
            <a:r>
              <a:rPr lang="en-US" sz="1600" dirty="0" err="1" smtClean="0">
                <a:latin typeface="Consolas"/>
                <a:cs typeface="Consolas"/>
              </a:rPr>
              <a:t>orderId</a:t>
            </a:r>
            <a:r>
              <a:rPr lang="en-US" sz="1600" dirty="0" smtClean="0">
                <a:latin typeface="Consolas"/>
                <a:cs typeface="Consolas"/>
              </a:rPr>
              <a:t>”)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apply</a:t>
            </a:r>
            <a:r>
              <a:rPr lang="en-US" sz="1600" dirty="0" smtClean="0">
                <a:latin typeface="Consolas"/>
                <a:cs typeface="Consolas"/>
              </a:rPr>
              <a:t>((</a:t>
            </a:r>
            <a:r>
              <a:rPr lang="en-US" sz="1600" dirty="0" err="1" smtClean="0">
                <a:latin typeface="Consolas"/>
                <a:cs typeface="Consolas"/>
              </a:rPr>
              <a:t>o,l</a:t>
            </a:r>
            <a:r>
              <a:rPr lang="en-US" sz="1600" dirty="0" smtClean="0">
                <a:latin typeface="Consolas"/>
                <a:cs typeface="Consolas"/>
              </a:rPr>
              <a:t>) =&gt; </a:t>
            </a:r>
            <a:r>
              <a:rPr lang="en-US" sz="1600" dirty="0" smtClean="0">
                <a:solidFill>
                  <a:srgbClr val="9BBB59"/>
                </a:solidFill>
                <a:latin typeface="Consolas"/>
                <a:cs typeface="Consolas"/>
              </a:rPr>
              <a:t>new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SelectedItem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o.orderDate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l.extdPrice</a:t>
            </a:r>
            <a:r>
              <a:rPr lang="en-US" sz="1600" dirty="0" smtClean="0">
                <a:latin typeface="Consolas"/>
                <a:cs typeface="Consolas"/>
              </a:rPr>
              <a:t>))</a:t>
            </a: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 smtClean="0">
                <a:solidFill>
                  <a:srgbClr val="9BBB59"/>
                </a:solidFill>
                <a:latin typeface="Consolas"/>
                <a:cs typeface="Consolas"/>
              </a:rPr>
              <a:t>val</a:t>
            </a:r>
            <a:r>
              <a:rPr lang="en-US" sz="1600" dirty="0" smtClean="0">
                <a:solidFill>
                  <a:srgbClr val="9BBB59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priceSums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lineitemsOfOrders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.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groupBy</a:t>
            </a:r>
            <a:r>
              <a:rPr lang="en-US" sz="1600" dirty="0" smtClean="0">
                <a:latin typeface="Consolas"/>
                <a:cs typeface="Consolas"/>
              </a:rPr>
              <a:t>(“</a:t>
            </a:r>
            <a:r>
              <a:rPr lang="en-US" sz="1600" dirty="0" err="1" smtClean="0">
                <a:latin typeface="Consolas"/>
                <a:cs typeface="Consolas"/>
              </a:rPr>
              <a:t>orderDate</a:t>
            </a:r>
            <a:r>
              <a:rPr lang="en-US" sz="1600" dirty="0" smtClean="0">
                <a:latin typeface="Consolas"/>
                <a:cs typeface="Consolas"/>
              </a:rPr>
              <a:t>”).</a:t>
            </a:r>
            <a:r>
              <a:rPr lang="en-US" sz="1600" dirty="0" smtClean="0">
                <a:solidFill>
                  <a:srgbClr val="C0504D"/>
                </a:solidFill>
                <a:latin typeface="Consolas"/>
                <a:cs typeface="Consolas"/>
              </a:rPr>
              <a:t>sum</a:t>
            </a:r>
            <a:r>
              <a:rPr lang="en-US" sz="1600" dirty="0" smtClean="0">
                <a:latin typeface="Consolas"/>
                <a:cs typeface="Consolas"/>
              </a:rPr>
              <a:t>(“</a:t>
            </a:r>
            <a:r>
              <a:rPr lang="en-US" sz="1600" dirty="0" err="1" smtClean="0">
                <a:latin typeface="Consolas"/>
                <a:cs typeface="Consolas"/>
              </a:rPr>
              <a:t>l.extdPrice</a:t>
            </a:r>
            <a:r>
              <a:rPr lang="en-US" sz="1600" dirty="0" smtClean="0">
                <a:latin typeface="Consolas"/>
                <a:cs typeface="Consolas"/>
              </a:rPr>
              <a:t>”);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848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execution plans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5878946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orders.tbl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5442247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Filter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016380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165" y="4980352"/>
            <a:ext cx="1632342" cy="1568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73055" y="4972067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lineitem.tbl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72599" y="3286954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Join</a:t>
            </a:r>
          </a:p>
          <a:p>
            <a:pPr algn="ctr"/>
            <a:r>
              <a:rPr lang="en-US" sz="1400" dirty="0" smtClean="0">
                <a:latin typeface="Avenir Next Regular"/>
                <a:cs typeface="Avenir Next Regular"/>
              </a:rPr>
              <a:t>Hybrid Hash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0084" y="3988806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buildHT</a:t>
            </a:r>
            <a:endParaRPr lang="en-US" sz="1400" i="1" dirty="0" smtClean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23776" y="3970792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probe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6850" y="4654627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broadcast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67957" y="4655357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forward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84241" y="2864333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Combine</a:t>
            </a:r>
          </a:p>
        </p:txBody>
      </p:sp>
      <p:cxnSp>
        <p:nvCxnSpPr>
          <p:cNvPr id="19" name="Straight Arrow Connector 41"/>
          <p:cNvCxnSpPr>
            <a:stCxn id="12" idx="0"/>
            <a:endCxn id="10" idx="2"/>
          </p:cNvCxnSpPr>
          <p:nvPr/>
        </p:nvCxnSpPr>
        <p:spPr>
          <a:xfrm flipV="1">
            <a:off x="1255049" y="4260480"/>
            <a:ext cx="530681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1"/>
          <p:cNvCxnSpPr>
            <a:stCxn id="13" idx="0"/>
            <a:endCxn id="11" idx="2"/>
          </p:cNvCxnSpPr>
          <p:nvPr/>
        </p:nvCxnSpPr>
        <p:spPr>
          <a:xfrm flipH="1" flipV="1">
            <a:off x="2909422" y="424246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41125" y="2837312"/>
            <a:ext cx="1638222" cy="11064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84241" y="1508734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GroupRed</a:t>
            </a:r>
            <a:endParaRPr lang="en-US" sz="1600" dirty="0" smtClean="0">
              <a:latin typeface="Avenir Next Regular"/>
              <a:cs typeface="Avenir Next Regular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572599" y="1885578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sort</a:t>
            </a:r>
          </a:p>
        </p:txBody>
      </p:sp>
      <p:cxnSp>
        <p:nvCxnSpPr>
          <p:cNvPr id="32" name="Straight Arrow Connector 41"/>
          <p:cNvCxnSpPr>
            <a:stCxn id="12" idx="0"/>
          </p:cNvCxnSpPr>
          <p:nvPr/>
        </p:nvCxnSpPr>
        <p:spPr>
          <a:xfrm flipV="1">
            <a:off x="1255049" y="4260480"/>
            <a:ext cx="834493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1"/>
          <p:cNvCxnSpPr>
            <a:stCxn id="12" idx="0"/>
          </p:cNvCxnSpPr>
          <p:nvPr/>
        </p:nvCxnSpPr>
        <p:spPr>
          <a:xfrm flipV="1">
            <a:off x="1255049" y="4260480"/>
            <a:ext cx="286076" cy="394147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1"/>
          <p:cNvCxnSpPr/>
          <p:nvPr/>
        </p:nvCxnSpPr>
        <p:spPr>
          <a:xfrm flipH="1" flipV="1">
            <a:off x="3070829" y="4250754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1"/>
          <p:cNvCxnSpPr/>
          <p:nvPr/>
        </p:nvCxnSpPr>
        <p:spPr>
          <a:xfrm flipH="1" flipV="1">
            <a:off x="2763872" y="4250035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1"/>
          <p:cNvCxnSpPr/>
          <p:nvPr/>
        </p:nvCxnSpPr>
        <p:spPr>
          <a:xfrm flipV="1">
            <a:off x="2071084" y="2155071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54118" y="2157252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2351278" y="2152453"/>
            <a:ext cx="0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1"/>
          <p:cNvCxnSpPr>
            <a:endCxn id="31" idx="2"/>
          </p:cNvCxnSpPr>
          <p:nvPr/>
        </p:nvCxnSpPr>
        <p:spPr>
          <a:xfrm flipV="1">
            <a:off x="2089542" y="2157252"/>
            <a:ext cx="251255" cy="3460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1"/>
          <p:cNvCxnSpPr/>
          <p:nvPr/>
        </p:nvCxnSpPr>
        <p:spPr>
          <a:xfrm flipV="1">
            <a:off x="2071084" y="2152453"/>
            <a:ext cx="583034" cy="3508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1"/>
          <p:cNvCxnSpPr/>
          <p:nvPr/>
        </p:nvCxnSpPr>
        <p:spPr>
          <a:xfrm flipH="1" flipV="1">
            <a:off x="2071084" y="2152453"/>
            <a:ext cx="583034" cy="34606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 flipH="1" flipV="1">
            <a:off x="2340797" y="2157252"/>
            <a:ext cx="313324" cy="34126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851732" y="5887231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orders.tbl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851732" y="5450532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Filter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851732" y="5024665"/>
            <a:ext cx="1536396" cy="3747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Map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06697" y="4988637"/>
            <a:ext cx="1632342" cy="15680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967587" y="4980352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DataSource</a:t>
            </a:r>
            <a:endParaRPr lang="en-US" sz="1600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1400" dirty="0" err="1" smtClean="0">
                <a:latin typeface="Avenir Next Regular"/>
                <a:cs typeface="Avenir Next Regular"/>
              </a:rPr>
              <a:t>lineitem.tbl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967131" y="3295239"/>
            <a:ext cx="1536396" cy="630519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Join</a:t>
            </a:r>
          </a:p>
          <a:p>
            <a:pPr algn="ctr"/>
            <a:r>
              <a:rPr lang="en-US" sz="1400" dirty="0" smtClean="0">
                <a:latin typeface="Avenir Next Regular"/>
                <a:cs typeface="Avenir Next Regular"/>
              </a:rPr>
              <a:t>Hybrid Hash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694616" y="3997091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buildHT</a:t>
            </a:r>
            <a:endParaRPr lang="en-US" sz="1400" i="1" dirty="0" smtClean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18308" y="3979077"/>
            <a:ext cx="971292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probe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4851732" y="4662912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hash-part [0]</a:t>
            </a:r>
          </a:p>
        </p:txBody>
      </p:sp>
      <p:cxnSp>
        <p:nvCxnSpPr>
          <p:cNvPr id="69" name="Straight Arrow Connector 41"/>
          <p:cNvCxnSpPr>
            <a:endCxn id="64" idx="2"/>
          </p:cNvCxnSpPr>
          <p:nvPr/>
        </p:nvCxnSpPr>
        <p:spPr>
          <a:xfrm flipH="1" flipV="1">
            <a:off x="7303954" y="4250751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35657" y="3214171"/>
            <a:ext cx="1638222" cy="7378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41"/>
          <p:cNvCxnSpPr/>
          <p:nvPr/>
        </p:nvCxnSpPr>
        <p:spPr>
          <a:xfrm flipH="1" flipV="1">
            <a:off x="7568219" y="424173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1"/>
          <p:cNvCxnSpPr/>
          <p:nvPr/>
        </p:nvCxnSpPr>
        <p:spPr>
          <a:xfrm flipH="1" flipV="1">
            <a:off x="7059857" y="4258320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6942490" y="4671211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hash-part [0]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572599" y="2501123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hash-part [0,1]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989977" y="1508734"/>
            <a:ext cx="1524754" cy="349838"/>
          </a:xfrm>
          <a:prstGeom prst="round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GroupRed</a:t>
            </a:r>
            <a:endParaRPr lang="en-US" sz="1600" dirty="0" smtClean="0">
              <a:latin typeface="Avenir Next Regular"/>
              <a:cs typeface="Avenir Next Regular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978335" y="1885578"/>
            <a:ext cx="1536396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sort</a:t>
            </a:r>
          </a:p>
        </p:txBody>
      </p:sp>
      <p:cxnSp>
        <p:nvCxnSpPr>
          <p:cNvPr id="103" name="Straight Arrow Connector 41"/>
          <p:cNvCxnSpPr/>
          <p:nvPr/>
        </p:nvCxnSpPr>
        <p:spPr>
          <a:xfrm flipV="1">
            <a:off x="6476820" y="2155072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1"/>
          <p:cNvCxnSpPr>
            <a:endCxn id="64" idx="2"/>
          </p:cNvCxnSpPr>
          <p:nvPr/>
        </p:nvCxnSpPr>
        <p:spPr>
          <a:xfrm flipH="1" flipV="1">
            <a:off x="7303954" y="4250751"/>
            <a:ext cx="162637" cy="4128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V="1">
            <a:off x="7466591" y="4242467"/>
            <a:ext cx="107289" cy="42117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41"/>
          <p:cNvCxnSpPr/>
          <p:nvPr/>
        </p:nvCxnSpPr>
        <p:spPr>
          <a:xfrm flipH="1" flipV="1">
            <a:off x="7059857" y="4268767"/>
            <a:ext cx="915096" cy="38586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1"/>
          <p:cNvCxnSpPr>
            <a:endCxn id="64" idx="2"/>
          </p:cNvCxnSpPr>
          <p:nvPr/>
        </p:nvCxnSpPr>
        <p:spPr>
          <a:xfrm flipH="1" flipV="1">
            <a:off x="7303954" y="4250751"/>
            <a:ext cx="670999" cy="40387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41"/>
          <p:cNvCxnSpPr/>
          <p:nvPr/>
        </p:nvCxnSpPr>
        <p:spPr>
          <a:xfrm flipV="1">
            <a:off x="5779530" y="4251481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41"/>
          <p:cNvCxnSpPr/>
          <p:nvPr/>
        </p:nvCxnSpPr>
        <p:spPr>
          <a:xfrm flipV="1">
            <a:off x="6043795" y="4242466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1"/>
          <p:cNvCxnSpPr/>
          <p:nvPr/>
        </p:nvCxnSpPr>
        <p:spPr>
          <a:xfrm flipV="1">
            <a:off x="5535433" y="4259050"/>
            <a:ext cx="406734" cy="41289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1"/>
          <p:cNvCxnSpPr/>
          <p:nvPr/>
        </p:nvCxnSpPr>
        <p:spPr>
          <a:xfrm flipV="1">
            <a:off x="5779530" y="4251481"/>
            <a:ext cx="162637" cy="41289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41"/>
          <p:cNvCxnSpPr/>
          <p:nvPr/>
        </p:nvCxnSpPr>
        <p:spPr>
          <a:xfrm flipH="1" flipV="1">
            <a:off x="5942167" y="4243197"/>
            <a:ext cx="107289" cy="421178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1"/>
          <p:cNvCxnSpPr/>
          <p:nvPr/>
        </p:nvCxnSpPr>
        <p:spPr>
          <a:xfrm flipV="1">
            <a:off x="5535433" y="4269497"/>
            <a:ext cx="915096" cy="38586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41"/>
          <p:cNvCxnSpPr/>
          <p:nvPr/>
        </p:nvCxnSpPr>
        <p:spPr>
          <a:xfrm flipV="1">
            <a:off x="5779530" y="4251481"/>
            <a:ext cx="670999" cy="40387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6198334" y="2858306"/>
            <a:ext cx="1096398" cy="271674"/>
          </a:xfrm>
          <a:prstGeom prst="roundRect">
            <a:avLst/>
          </a:prstGeom>
          <a:solidFill>
            <a:srgbClr val="FEBE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forward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56157" y="2847009"/>
            <a:ext cx="162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Best plan 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depends on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relative sizes of input files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39" name="Straight Arrow Connector 41"/>
          <p:cNvCxnSpPr/>
          <p:nvPr/>
        </p:nvCxnSpPr>
        <p:spPr>
          <a:xfrm flipV="1">
            <a:off x="6714045" y="2164769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41"/>
          <p:cNvCxnSpPr/>
          <p:nvPr/>
        </p:nvCxnSpPr>
        <p:spPr>
          <a:xfrm flipV="1">
            <a:off x="6943413" y="2163217"/>
            <a:ext cx="0" cy="6822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1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optimization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chaining</a:t>
            </a:r>
          </a:p>
          <a:p>
            <a:pPr lvl="1"/>
            <a:r>
              <a:rPr lang="en-US" dirty="0" smtClean="0"/>
              <a:t>Coalesce map/filter/</a:t>
            </a:r>
            <a:r>
              <a:rPr lang="en-US" dirty="0" err="1" smtClean="0"/>
              <a:t>etc</a:t>
            </a:r>
            <a:r>
              <a:rPr lang="en-US" dirty="0" smtClean="0"/>
              <a:t> tasks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Join optimizations</a:t>
            </a:r>
          </a:p>
          <a:p>
            <a:pPr lvl="1"/>
            <a:r>
              <a:rPr lang="en-US" dirty="0" smtClean="0"/>
              <a:t>Broadcast/partition, build/probe side, hash or sort-merge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Interesting properties</a:t>
            </a:r>
          </a:p>
          <a:p>
            <a:pPr lvl="1"/>
            <a:r>
              <a:rPr lang="en-US" dirty="0" smtClean="0"/>
              <a:t>Re-use partitioning and sorting for later operations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Automatic caching</a:t>
            </a:r>
          </a:p>
          <a:p>
            <a:pPr lvl="1"/>
            <a:r>
              <a:rPr lang="en-US" dirty="0" smtClean="0"/>
              <a:t>E.g., for iterations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7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Roadmap for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Exactly-once streaming with flexible state</a:t>
            </a:r>
          </a:p>
          <a:p>
            <a:endParaRPr lang="en-US" sz="1000" dirty="0" smtClean="0"/>
          </a:p>
          <a:p>
            <a:r>
              <a:rPr lang="en-US" sz="2800" dirty="0"/>
              <a:t>Support for Google </a:t>
            </a:r>
            <a:r>
              <a:rPr lang="en-US" sz="2800" dirty="0" smtClean="0"/>
              <a:t>Dataflow</a:t>
            </a:r>
          </a:p>
          <a:p>
            <a:endParaRPr lang="en-US" sz="1000" dirty="0"/>
          </a:p>
          <a:p>
            <a:r>
              <a:rPr lang="en-US" sz="2800" dirty="0" smtClean="0"/>
              <a:t>Batch Machine Learning library</a:t>
            </a:r>
          </a:p>
          <a:p>
            <a:endParaRPr lang="en-US" sz="1000" dirty="0"/>
          </a:p>
          <a:p>
            <a:r>
              <a:rPr lang="en-US" sz="2800" dirty="0" smtClean="0"/>
              <a:t>Streaming Machine Learning with SAMOA</a:t>
            </a:r>
          </a:p>
          <a:p>
            <a:endParaRPr lang="en-US" sz="1000" dirty="0" smtClean="0"/>
          </a:p>
          <a:p>
            <a:r>
              <a:rPr lang="en-US" sz="2800" dirty="0" smtClean="0"/>
              <a:t>Graph library additions (more algorithms)</a:t>
            </a:r>
          </a:p>
          <a:p>
            <a:endParaRPr lang="en-US" sz="1000" dirty="0"/>
          </a:p>
          <a:p>
            <a:r>
              <a:rPr lang="en-US" sz="2800" dirty="0"/>
              <a:t>Interactive programs and </a:t>
            </a:r>
            <a:r>
              <a:rPr lang="en-US" sz="2800" dirty="0" smtClean="0"/>
              <a:t>Zeppelin</a:t>
            </a:r>
          </a:p>
          <a:p>
            <a:endParaRPr lang="en-US" sz="1000" dirty="0"/>
          </a:p>
          <a:p>
            <a:r>
              <a:rPr lang="en-US" sz="2800" dirty="0" smtClean="0"/>
              <a:t>SQL </a:t>
            </a:r>
            <a:r>
              <a:rPr lang="en-US" sz="2800" dirty="0"/>
              <a:t>on top of </a:t>
            </a:r>
            <a:r>
              <a:rPr lang="en-US" sz="2800" dirty="0" smtClean="0"/>
              <a:t>expression language</a:t>
            </a:r>
          </a:p>
          <a:p>
            <a:r>
              <a:rPr lang="en-US" sz="2800" dirty="0" smtClean="0"/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community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25712"/>
              </p:ext>
            </p:extLst>
          </p:nvPr>
        </p:nvGraphicFramePr>
        <p:xfrm>
          <a:off x="2053243" y="1658177"/>
          <a:ext cx="5046134" cy="43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0320" y="1856434"/>
            <a:ext cx="312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#unique contributors by </a:t>
            </a:r>
            <a:r>
              <a:rPr lang="en-US" sz="1400" dirty="0" err="1" smtClean="0">
                <a:latin typeface="Avenir Next Regular"/>
                <a:cs typeface="Avenir Next Regular"/>
              </a:rPr>
              <a:t>git</a:t>
            </a:r>
            <a:r>
              <a:rPr lang="en-US" sz="1400" dirty="0" smtClean="0">
                <a:latin typeface="Avenir Next Regular"/>
                <a:cs typeface="Avenir Next Regular"/>
              </a:rPr>
              <a:t> commits 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(without manual de-dup)</a:t>
            </a:r>
          </a:p>
        </p:txBody>
      </p:sp>
    </p:spTree>
    <p:extLst>
      <p:ext uri="{BB962C8B-B14F-4D97-AF65-F5344CB8AC3E}">
        <p14:creationId xmlns:p14="http://schemas.microsoft.com/office/powerpoint/2010/main" val="177337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359" y="1162795"/>
            <a:ext cx="2571006" cy="25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4758690" y="1600663"/>
            <a:ext cx="3589019" cy="1754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4758690" y="3533243"/>
            <a:ext cx="3589022" cy="1443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Cornerpoints</a:t>
            </a:r>
            <a:r>
              <a:rPr lang="en-US" dirty="0" smtClean="0"/>
              <a:t> of Flink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21883" y="1654016"/>
            <a:ext cx="346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Robust Algorithms on Managed Memory</a:t>
            </a:r>
            <a:endParaRPr lang="en-US" sz="2000" dirty="0">
              <a:latin typeface="Avenir Next Regula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51386" y="3626607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Pipelined Execution</a:t>
            </a:r>
            <a:br>
              <a:rPr lang="en-US" sz="2000" dirty="0" smtClean="0">
                <a:latin typeface="Avenir Next Regular"/>
              </a:rPr>
            </a:br>
            <a:r>
              <a:rPr lang="en-US" sz="2000" dirty="0" smtClean="0">
                <a:latin typeface="Avenir Next Regular"/>
              </a:rPr>
              <a:t>of Batch Programs</a:t>
            </a:r>
            <a:endParaRPr lang="en-US" sz="2000" dirty="0">
              <a:latin typeface="Avenir Next Regular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9750" y="4309474"/>
            <a:ext cx="33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Better shuffle performance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23892" y="2396985"/>
            <a:ext cx="3499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 No </a:t>
            </a:r>
            <a:r>
              <a:rPr lang="en-US" i="1" dirty="0" err="1" smtClean="0">
                <a:latin typeface="Avenir Next Regular"/>
                <a:sym typeface="Wingdings" panose="05000000000000000000" pitchFamily="2" charset="2"/>
              </a:rPr>
              <a:t>OutOfMemory</a:t>
            </a: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 Errors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Scales to very large JVMs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Efficient an robust processing</a:t>
            </a:r>
            <a:endParaRPr lang="en-US" i="1" dirty="0">
              <a:latin typeface="Avenir Next Regular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25946" y="1600663"/>
            <a:ext cx="3589022" cy="17556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344146" y="1707761"/>
            <a:ext cx="2223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Flexible Data</a:t>
            </a:r>
            <a:br>
              <a:rPr lang="en-US" sz="2000" dirty="0" smtClean="0">
                <a:latin typeface="Avenir Next Regular"/>
              </a:rPr>
            </a:br>
            <a:r>
              <a:rPr lang="en-US" sz="2000" dirty="0" smtClean="0">
                <a:latin typeface="Avenir Next Regular"/>
              </a:rPr>
              <a:t>Streaming Engine</a:t>
            </a:r>
            <a:endParaRPr lang="en-US" sz="2000" dirty="0">
              <a:latin typeface="Avenir Next Regular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30424" y="2567056"/>
            <a:ext cx="33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Low Latency Steam Proc.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Highly flexible windows</a:t>
            </a:r>
          </a:p>
        </p:txBody>
      </p:sp>
      <p:sp>
        <p:nvSpPr>
          <p:cNvPr id="15" name="Rechteck 14"/>
          <p:cNvSpPr/>
          <p:nvPr/>
        </p:nvSpPr>
        <p:spPr>
          <a:xfrm>
            <a:off x="4758687" y="5154541"/>
            <a:ext cx="3589022" cy="1319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5474693" y="5394359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Native Iterations</a:t>
            </a:r>
            <a:endParaRPr lang="en-US" sz="2000" dirty="0">
              <a:latin typeface="Avenir Next Regular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78705" y="5814370"/>
            <a:ext cx="33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Very fast Graph Processing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err="1" smtClean="0">
                <a:latin typeface="Avenir Next Regular"/>
                <a:sym typeface="Wingdings" panose="05000000000000000000" pitchFamily="2" charset="2"/>
              </a:rPr>
              <a:t>Stateful</a:t>
            </a: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 Iterations for ML</a:t>
            </a:r>
          </a:p>
        </p:txBody>
      </p:sp>
      <p:sp>
        <p:nvSpPr>
          <p:cNvPr id="18" name="Rechteck 17"/>
          <p:cNvSpPr/>
          <p:nvPr/>
        </p:nvSpPr>
        <p:spPr>
          <a:xfrm>
            <a:off x="735200" y="3533243"/>
            <a:ext cx="3589022" cy="1443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1044356" y="3626607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High-level APIs,</a:t>
            </a:r>
            <a:br>
              <a:rPr lang="en-US" sz="2000" dirty="0" smtClean="0">
                <a:latin typeface="Avenir Next Regular"/>
              </a:rPr>
            </a:br>
            <a:r>
              <a:rPr lang="en-US" sz="2000" dirty="0" smtClean="0">
                <a:latin typeface="Avenir Next Regular"/>
              </a:rPr>
              <a:t>beyond key/value pairs</a:t>
            </a:r>
            <a:endParaRPr lang="en-US" sz="2000" dirty="0">
              <a:latin typeface="Avenir Next Regular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87519" y="4295043"/>
            <a:ext cx="36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Java/Scala/Python (upcoming)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Relational-style optimizer</a:t>
            </a:r>
          </a:p>
        </p:txBody>
      </p:sp>
      <p:sp>
        <p:nvSpPr>
          <p:cNvPr id="23" name="Rechteck 22"/>
          <p:cNvSpPr/>
          <p:nvPr/>
        </p:nvSpPr>
        <p:spPr>
          <a:xfrm>
            <a:off x="735200" y="5154541"/>
            <a:ext cx="3589022" cy="13195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930424" y="5794469"/>
            <a:ext cx="33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Graphs / Machine Learning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Streaming ML (coming)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799749" y="4618209"/>
            <a:ext cx="35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i="1" dirty="0" smtClean="0">
                <a:latin typeface="Avenir Next Regular"/>
                <a:sym typeface="Wingdings" panose="05000000000000000000" pitchFamily="2" charset="2"/>
              </a:rPr>
              <a:t>Scales to very large groups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30424" y="5316391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Next Regular"/>
              </a:rPr>
              <a:t>Active Library Development</a:t>
            </a:r>
            <a:endParaRPr lang="en-US" sz="2000" dirty="0">
              <a:latin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7350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inside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457200" y="1474376"/>
            <a:ext cx="5938124" cy="1890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Technology inspired by compilers + MPP databases + distributed systems</a:t>
            </a:r>
          </a:p>
          <a:p>
            <a:r>
              <a:rPr lang="en-US" sz="2400" dirty="0" smtClean="0"/>
              <a:t>For ease of use, reliable performance, and scalability</a:t>
            </a:r>
            <a:endParaRPr lang="en-US" sz="2400" dirty="0"/>
          </a:p>
        </p:txBody>
      </p:sp>
      <p:sp>
        <p:nvSpPr>
          <p:cNvPr id="4" name="Rechteck 41"/>
          <p:cNvSpPr/>
          <p:nvPr/>
        </p:nvSpPr>
        <p:spPr>
          <a:xfrm>
            <a:off x="6835729" y="5449709"/>
            <a:ext cx="1578607" cy="696109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5074109" y="3831310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6" name="Rechteck 41"/>
          <p:cNvSpPr/>
          <p:nvPr/>
        </p:nvSpPr>
        <p:spPr>
          <a:xfrm>
            <a:off x="6533398" y="1378657"/>
            <a:ext cx="1521982" cy="3001127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8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729" y="6011355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2568" y="4261286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2054"/>
          <p:cNvCxnSpPr/>
          <p:nvPr/>
        </p:nvCxnSpPr>
        <p:spPr>
          <a:xfrm flipV="1">
            <a:off x="6436484" y="4673988"/>
            <a:ext cx="572352" cy="298529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50"/>
          <p:cNvCxnSpPr/>
          <p:nvPr/>
        </p:nvCxnSpPr>
        <p:spPr>
          <a:xfrm>
            <a:off x="6395324" y="5652635"/>
            <a:ext cx="330768" cy="86101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5"/>
          <p:cNvSpPr/>
          <p:nvPr/>
        </p:nvSpPr>
        <p:spPr>
          <a:xfrm>
            <a:off x="2622387" y="3831310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Pfeil nach rechts 19"/>
          <p:cNvSpPr/>
          <p:nvPr/>
        </p:nvSpPr>
        <p:spPr>
          <a:xfrm>
            <a:off x="4546214" y="4346023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090" y="3707410"/>
            <a:ext cx="2584395" cy="2031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err="1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tc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edges</a:t>
            </a:r>
            <a:r>
              <a:rPr lang="en-US" sz="900" b="1" dirty="0" err="1">
                <a:latin typeface="Consolas"/>
                <a:cs typeface="Consolas"/>
              </a:rPr>
              <a:t>.</a:t>
            </a:r>
            <a:r>
              <a:rPr lang="en-US" sz="900" dirty="0" err="1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 err="1">
                <a:latin typeface="Consolas"/>
                <a:cs typeface="Consolas"/>
              </a:rPr>
              <a:t>DataSet</a:t>
            </a:r>
            <a:r>
              <a:rPr lang="en-US" sz="900" b="1" dirty="0">
                <a:latin typeface="Consolas"/>
                <a:cs typeface="Consolas"/>
              </a:rPr>
              <a:t>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err="1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err="1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 err="1">
                <a:latin typeface="Consolas"/>
                <a:cs typeface="Consolas"/>
              </a:rPr>
              <a:t>path</a:t>
            </a:r>
            <a:r>
              <a:rPr lang="en-US" sz="900" b="1" dirty="0" err="1">
                <a:latin typeface="Consolas"/>
                <a:cs typeface="Consolas"/>
              </a:rPr>
              <a:t>.</a:t>
            </a:r>
            <a:r>
              <a:rPr lang="en-US" sz="900" dirty="0" err="1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edge</a:t>
            </a:r>
            <a:r>
              <a:rPr lang="en-US" sz="900" b="1" dirty="0" err="1">
                <a:latin typeface="Consolas"/>
                <a:cs typeface="Consolas"/>
              </a:rPr>
              <a:t>.</a:t>
            </a:r>
            <a:r>
              <a:rPr lang="en-US" sz="900" dirty="0" err="1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24" name="Abgerundetes Rechteck 5"/>
          <p:cNvSpPr/>
          <p:nvPr/>
        </p:nvSpPr>
        <p:spPr>
          <a:xfrm>
            <a:off x="2734164" y="4682166"/>
            <a:ext cx="1593602" cy="510453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Cost-based optimizer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5" name="Abgerundetes Rechteck 5"/>
          <p:cNvSpPr/>
          <p:nvPr/>
        </p:nvSpPr>
        <p:spPr>
          <a:xfrm>
            <a:off x="2734164" y="4009282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26" name="Rechteck 41"/>
          <p:cNvSpPr/>
          <p:nvPr/>
        </p:nvSpPr>
        <p:spPr>
          <a:xfrm>
            <a:off x="6685798" y="2974424"/>
            <a:ext cx="1218417" cy="483848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Memory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manager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27" name="Rechteck 41"/>
          <p:cNvSpPr/>
          <p:nvPr/>
        </p:nvSpPr>
        <p:spPr>
          <a:xfrm>
            <a:off x="6685798" y="2287037"/>
            <a:ext cx="1218417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Out-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of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-core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algos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>
            <a:off x="8112005" y="3299395"/>
            <a:ext cx="302331" cy="2225965"/>
          </a:xfrm>
          <a:prstGeom prst="curvedConnector3">
            <a:avLst>
              <a:gd name="adj1" fmla="val 306719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3198" y="4412378"/>
            <a:ext cx="103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latin typeface="Avenir Next Regular"/>
                <a:cs typeface="Avenir Next Regular"/>
              </a:rPr>
              <a:t>real-time</a:t>
            </a:r>
          </a:p>
          <a:p>
            <a:pPr algn="r"/>
            <a:r>
              <a:rPr lang="en-US" sz="1400" i="1" dirty="0" smtClean="0">
                <a:latin typeface="Avenir Next Regular"/>
                <a:cs typeface="Avenir Next Regular"/>
              </a:rPr>
              <a:t>streaming</a:t>
            </a:r>
            <a:endParaRPr lang="en-US" sz="1400" i="1" dirty="0">
              <a:latin typeface="Avenir Next Regular"/>
              <a:cs typeface="Avenir Next Regular"/>
            </a:endParaRPr>
          </a:p>
        </p:txBody>
      </p:sp>
      <p:sp>
        <p:nvSpPr>
          <p:cNvPr id="37" name="Rechteck 41"/>
          <p:cNvSpPr/>
          <p:nvPr/>
        </p:nvSpPr>
        <p:spPr>
          <a:xfrm>
            <a:off x="5163006" y="469741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36" name="Pfeil nach rechts 19"/>
          <p:cNvSpPr/>
          <p:nvPr/>
        </p:nvSpPr>
        <p:spPr>
          <a:xfrm>
            <a:off x="2021039" y="4346023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38" name="Rechteck 41"/>
          <p:cNvSpPr/>
          <p:nvPr/>
        </p:nvSpPr>
        <p:spPr>
          <a:xfrm>
            <a:off x="5163006" y="4009282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Recovery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pic>
        <p:nvPicPr>
          <p:cNvPr id="7" name="Picture 17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9159" y="5217791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41"/>
          <p:cNvSpPr/>
          <p:nvPr/>
        </p:nvSpPr>
        <p:spPr>
          <a:xfrm>
            <a:off x="6694231" y="1498686"/>
            <a:ext cx="1218417" cy="660929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serialization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stack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41" name="Rechteck 41"/>
          <p:cNvSpPr/>
          <p:nvPr/>
        </p:nvSpPr>
        <p:spPr>
          <a:xfrm>
            <a:off x="6685798" y="3582335"/>
            <a:ext cx="1218417" cy="678951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Streaming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network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venir Next Regular"/>
                <a:cs typeface="Avenir Next Regular"/>
              </a:rPr>
              <a:t>stack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008836" y="5602803"/>
            <a:ext cx="1218417" cy="400204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...</a:t>
            </a:r>
            <a:endParaRPr lang="de-DE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9599" y="318497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3006" y="345827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9213" y="500445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713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Flink?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pache Flin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1363980"/>
            <a:ext cx="2598420" cy="25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1807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Streaming Data Analysis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Data-driven windowing seman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183"/>
            <a:ext cx="8115301" cy="17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1380" t="33791" r="44560" b="24978"/>
          <a:stretch/>
        </p:blipFill>
        <p:spPr>
          <a:xfrm>
            <a:off x="554356" y="3020871"/>
            <a:ext cx="5383530" cy="350284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48876" y="6480891"/>
            <a:ext cx="76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</a:t>
            </a:r>
            <a:r>
              <a:rPr lang="en-US" dirty="0" smtClean="0"/>
              <a:t>at</a:t>
            </a:r>
            <a:r>
              <a:rPr lang="en-US" dirty="0"/>
              <a:t>: http://flink.apache.org/news/2015/02/09/streaming-example.html</a:t>
            </a:r>
          </a:p>
        </p:txBody>
      </p:sp>
    </p:spTree>
    <p:extLst>
      <p:ext uri="{BB962C8B-B14F-4D97-AF65-F5344CB8AC3E}">
        <p14:creationId xmlns:p14="http://schemas.microsoft.com/office/powerpoint/2010/main" val="33744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Heavy Data Pipelines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3" y="1700808"/>
            <a:ext cx="8176435" cy="4104455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79749" y="2263402"/>
            <a:ext cx="2882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Regular"/>
              </a:rPr>
              <a:t>Complex ETL programs</a:t>
            </a:r>
            <a:endParaRPr lang="en-US" sz="2000" dirty="0">
              <a:latin typeface="Avenir Next Regular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79749" y="2663512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Regular"/>
              </a:rPr>
              <a:t>… without memory tuning</a:t>
            </a:r>
            <a:endParaRPr lang="en-US" sz="2000" dirty="0">
              <a:latin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1015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Microsoft Macintosh PowerPoint</Application>
  <PresentationFormat>On-screen Show (4:3)</PresentationFormat>
  <Paragraphs>448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1_Office Theme</vt:lpstr>
      <vt:lpstr>Apache Flink</vt:lpstr>
      <vt:lpstr>What is Apache Flink?</vt:lpstr>
      <vt:lpstr>What is Apache Flink?</vt:lpstr>
      <vt:lpstr>What is Apache Flink?</vt:lpstr>
      <vt:lpstr>Cornerpoints of Flink Design</vt:lpstr>
      <vt:lpstr>Technology inside Flink</vt:lpstr>
      <vt:lpstr>What can you do with Flink? </vt:lpstr>
      <vt:lpstr>Streaming Data Analysis</vt:lpstr>
      <vt:lpstr>Heavy Data Pipelines</vt:lpstr>
      <vt:lpstr>Very fast graph analysis</vt:lpstr>
      <vt:lpstr>Large-Scale Machine Learning</vt:lpstr>
      <vt:lpstr>How do you use Flink? </vt:lpstr>
      <vt:lpstr>Example: WordCount</vt:lpstr>
      <vt:lpstr>Example: Window WordCount</vt:lpstr>
      <vt:lpstr>Flink API in a Nutshell</vt:lpstr>
      <vt:lpstr>Defining windows</vt:lpstr>
      <vt:lpstr>Table API</vt:lpstr>
      <vt:lpstr>Visualization tools</vt:lpstr>
      <vt:lpstr>Visualization tools</vt:lpstr>
      <vt:lpstr>Visualization tools</vt:lpstr>
      <vt:lpstr>Flink Architecture</vt:lpstr>
      <vt:lpstr>The case for Apache Flink</vt:lpstr>
      <vt:lpstr>Flink stack</vt:lpstr>
      <vt:lpstr>Evolution of Architectures</vt:lpstr>
      <vt:lpstr>Staged (batch) execution</vt:lpstr>
      <vt:lpstr>Pipelined execution</vt:lpstr>
      <vt:lpstr>Pipelining in Flink</vt:lpstr>
      <vt:lpstr>Memory management</vt:lpstr>
      <vt:lpstr>Memory management in Flink</vt:lpstr>
      <vt:lpstr>Smooth out-of-core performance</vt:lpstr>
      <vt:lpstr>Paged Memory Management</vt:lpstr>
      <vt:lpstr>Configuring Flink </vt:lpstr>
      <vt:lpstr>Benefits of managed memory</vt:lpstr>
      <vt:lpstr>Native iterative processing</vt:lpstr>
      <vt:lpstr>Example: Transitive Closure</vt:lpstr>
      <vt:lpstr>Iterate natively</vt:lpstr>
      <vt:lpstr>Iterate natively with deltas</vt:lpstr>
      <vt:lpstr>Effect of delta iterations</vt:lpstr>
      <vt:lpstr>Iteration performance</vt:lpstr>
      <vt:lpstr>Program optimization </vt:lpstr>
      <vt:lpstr>A simple program</vt:lpstr>
      <vt:lpstr>Two execution plans</vt:lpstr>
      <vt:lpstr>Examples of optimization</vt:lpstr>
      <vt:lpstr>Closing</vt:lpstr>
      <vt:lpstr>Flink Roadmap for 2015</vt:lpstr>
      <vt:lpstr>Flink community</vt:lpstr>
      <vt:lpstr>flink.apache.org @ApacheFlink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64</cp:revision>
  <dcterms:created xsi:type="dcterms:W3CDTF">2015-01-22T00:00:06Z</dcterms:created>
  <dcterms:modified xsi:type="dcterms:W3CDTF">2015-03-28T16:14:21Z</dcterms:modified>
</cp:coreProperties>
</file>