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7" r:id="rId2"/>
    <p:sldId id="295" r:id="rId3"/>
    <p:sldId id="296" r:id="rId4"/>
    <p:sldId id="294" r:id="rId5"/>
    <p:sldId id="389" r:id="rId6"/>
    <p:sldId id="317" r:id="rId7"/>
    <p:sldId id="320" r:id="rId8"/>
    <p:sldId id="333" r:id="rId9"/>
    <p:sldId id="334" r:id="rId10"/>
    <p:sldId id="285" r:id="rId11"/>
    <p:sldId id="265" r:id="rId12"/>
    <p:sldId id="332" r:id="rId13"/>
    <p:sldId id="321" r:id="rId14"/>
    <p:sldId id="401" r:id="rId15"/>
    <p:sldId id="402" r:id="rId16"/>
    <p:sldId id="270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400" r:id="rId25"/>
    <p:sldId id="398" r:id="rId26"/>
    <p:sldId id="397" r:id="rId27"/>
    <p:sldId id="399" r:id="rId28"/>
    <p:sldId id="288" r:id="rId29"/>
    <p:sldId id="280" r:id="rId30"/>
    <p:sldId id="283" r:id="rId31"/>
    <p:sldId id="336" r:id="rId32"/>
    <p:sldId id="337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20" autoAdjust="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ostas:Dropbox:data%20Artisans%20deck:benchmark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min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2DA07E"/>
              </a:solidFill>
              <a:ln>
                <a:noFill/>
              </a:ln>
            </c:spPr>
          </c:marker>
          <c:xVal>
            <c:numRef>
              <c:f>Sheet1!$E$2:$E$51</c:f>
              <c:numCache>
                <c:formatCode>mmm\-yy</c:formatCode>
                <c:ptCount val="50"/>
                <c:pt idx="0">
                  <c:v>40513.0</c:v>
                </c:pt>
                <c:pt idx="1">
                  <c:v>40544.0</c:v>
                </c:pt>
                <c:pt idx="2">
                  <c:v>40575.0</c:v>
                </c:pt>
                <c:pt idx="3">
                  <c:v>40603.0</c:v>
                </c:pt>
                <c:pt idx="4">
                  <c:v>40634.0</c:v>
                </c:pt>
                <c:pt idx="5">
                  <c:v>40664.0</c:v>
                </c:pt>
                <c:pt idx="6">
                  <c:v>40695.0</c:v>
                </c:pt>
                <c:pt idx="7">
                  <c:v>40725.0</c:v>
                </c:pt>
                <c:pt idx="8">
                  <c:v>40756.0</c:v>
                </c:pt>
                <c:pt idx="9">
                  <c:v>40787.0</c:v>
                </c:pt>
                <c:pt idx="10">
                  <c:v>40817.0</c:v>
                </c:pt>
                <c:pt idx="11">
                  <c:v>40848.0</c:v>
                </c:pt>
                <c:pt idx="12">
                  <c:v>40878.0</c:v>
                </c:pt>
                <c:pt idx="13">
                  <c:v>40909.0</c:v>
                </c:pt>
                <c:pt idx="14">
                  <c:v>40940.0</c:v>
                </c:pt>
                <c:pt idx="15">
                  <c:v>40969.0</c:v>
                </c:pt>
                <c:pt idx="16">
                  <c:v>41000.0</c:v>
                </c:pt>
                <c:pt idx="17">
                  <c:v>41030.0</c:v>
                </c:pt>
                <c:pt idx="18">
                  <c:v>41061.0</c:v>
                </c:pt>
                <c:pt idx="19">
                  <c:v>41091.0</c:v>
                </c:pt>
                <c:pt idx="20">
                  <c:v>41122.0</c:v>
                </c:pt>
                <c:pt idx="21">
                  <c:v>41153.0</c:v>
                </c:pt>
                <c:pt idx="22">
                  <c:v>41183.0</c:v>
                </c:pt>
                <c:pt idx="23">
                  <c:v>41214.0</c:v>
                </c:pt>
                <c:pt idx="24">
                  <c:v>41244.0</c:v>
                </c:pt>
                <c:pt idx="25">
                  <c:v>41275.0</c:v>
                </c:pt>
                <c:pt idx="26">
                  <c:v>41306.0</c:v>
                </c:pt>
                <c:pt idx="27">
                  <c:v>41334.0</c:v>
                </c:pt>
                <c:pt idx="28">
                  <c:v>41365.0</c:v>
                </c:pt>
                <c:pt idx="29">
                  <c:v>41395.0</c:v>
                </c:pt>
                <c:pt idx="30">
                  <c:v>41426.0</c:v>
                </c:pt>
                <c:pt idx="31">
                  <c:v>41456.0</c:v>
                </c:pt>
                <c:pt idx="32">
                  <c:v>41487.0</c:v>
                </c:pt>
                <c:pt idx="33">
                  <c:v>41518.0</c:v>
                </c:pt>
                <c:pt idx="34">
                  <c:v>41548.0</c:v>
                </c:pt>
                <c:pt idx="35">
                  <c:v>41579.0</c:v>
                </c:pt>
                <c:pt idx="36">
                  <c:v>41609.0</c:v>
                </c:pt>
                <c:pt idx="37">
                  <c:v>41640.0</c:v>
                </c:pt>
                <c:pt idx="38">
                  <c:v>41671.0</c:v>
                </c:pt>
                <c:pt idx="39">
                  <c:v>41699.0</c:v>
                </c:pt>
                <c:pt idx="40">
                  <c:v>41730.0</c:v>
                </c:pt>
                <c:pt idx="41">
                  <c:v>41760.0</c:v>
                </c:pt>
                <c:pt idx="42">
                  <c:v>41791.0</c:v>
                </c:pt>
                <c:pt idx="43">
                  <c:v>41821.0</c:v>
                </c:pt>
                <c:pt idx="44">
                  <c:v>41852.0</c:v>
                </c:pt>
                <c:pt idx="45">
                  <c:v>41883.0</c:v>
                </c:pt>
                <c:pt idx="46">
                  <c:v>41913.0</c:v>
                </c:pt>
                <c:pt idx="47">
                  <c:v>41944.0</c:v>
                </c:pt>
                <c:pt idx="48">
                  <c:v>41974.0</c:v>
                </c:pt>
                <c:pt idx="49">
                  <c:v>42005.0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1.0</c:v>
                </c:pt>
                <c:pt idx="1">
                  <c:v>6.0</c:v>
                </c:pt>
                <c:pt idx="2">
                  <c:v>11.0</c:v>
                </c:pt>
                <c:pt idx="3">
                  <c:v>15.0</c:v>
                </c:pt>
                <c:pt idx="4">
                  <c:v>15.0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18.0</c:v>
                </c:pt>
                <c:pt idx="9">
                  <c:v>18.0</c:v>
                </c:pt>
                <c:pt idx="10">
                  <c:v>23.0</c:v>
                </c:pt>
                <c:pt idx="11">
                  <c:v>19.0</c:v>
                </c:pt>
                <c:pt idx="12">
                  <c:v>23.0</c:v>
                </c:pt>
                <c:pt idx="13">
                  <c:v>23.0</c:v>
                </c:pt>
                <c:pt idx="14">
                  <c:v>26.0</c:v>
                </c:pt>
                <c:pt idx="15">
                  <c:v>26.0</c:v>
                </c:pt>
                <c:pt idx="16">
                  <c:v>23.0</c:v>
                </c:pt>
                <c:pt idx="17">
                  <c:v>23.0</c:v>
                </c:pt>
                <c:pt idx="18">
                  <c:v>29.0</c:v>
                </c:pt>
                <c:pt idx="19">
                  <c:v>24.0</c:v>
                </c:pt>
                <c:pt idx="20">
                  <c:v>31.0</c:v>
                </c:pt>
                <c:pt idx="21">
                  <c:v>31.0</c:v>
                </c:pt>
                <c:pt idx="22">
                  <c:v>32.0</c:v>
                </c:pt>
                <c:pt idx="23">
                  <c:v>32.0</c:v>
                </c:pt>
                <c:pt idx="24">
                  <c:v>32.0</c:v>
                </c:pt>
                <c:pt idx="25">
                  <c:v>32.0</c:v>
                </c:pt>
                <c:pt idx="26">
                  <c:v>33.0</c:v>
                </c:pt>
                <c:pt idx="27">
                  <c:v>33.0</c:v>
                </c:pt>
                <c:pt idx="28">
                  <c:v>33.0</c:v>
                </c:pt>
                <c:pt idx="29">
                  <c:v>34.0</c:v>
                </c:pt>
                <c:pt idx="30">
                  <c:v>38.0</c:v>
                </c:pt>
                <c:pt idx="31">
                  <c:v>40.0</c:v>
                </c:pt>
                <c:pt idx="32">
                  <c:v>42.0</c:v>
                </c:pt>
                <c:pt idx="33">
                  <c:v>44.0</c:v>
                </c:pt>
                <c:pt idx="34">
                  <c:v>47.0</c:v>
                </c:pt>
                <c:pt idx="35">
                  <c:v>50.0</c:v>
                </c:pt>
                <c:pt idx="36">
                  <c:v>51.0</c:v>
                </c:pt>
                <c:pt idx="37">
                  <c:v>52.0</c:v>
                </c:pt>
                <c:pt idx="38">
                  <c:v>56.0</c:v>
                </c:pt>
                <c:pt idx="39">
                  <c:v>59.0</c:v>
                </c:pt>
                <c:pt idx="40">
                  <c:v>66.0</c:v>
                </c:pt>
                <c:pt idx="41">
                  <c:v>71.0</c:v>
                </c:pt>
                <c:pt idx="42">
                  <c:v>78.0</c:v>
                </c:pt>
                <c:pt idx="43">
                  <c:v>81.0</c:v>
                </c:pt>
                <c:pt idx="44">
                  <c:v>82.0</c:v>
                </c:pt>
                <c:pt idx="45">
                  <c:v>98.0</c:v>
                </c:pt>
                <c:pt idx="46">
                  <c:v>102.0</c:v>
                </c:pt>
                <c:pt idx="47">
                  <c:v>105.0</c:v>
                </c:pt>
                <c:pt idx="48">
                  <c:v>116.0</c:v>
                </c:pt>
                <c:pt idx="49">
                  <c:v>122.0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775560"/>
        <c:axId val="-2054755016"/>
      </c:scatterChart>
      <c:valAx>
        <c:axId val="-20547755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b="0">
                <a:latin typeface="Avenir Next Regular"/>
                <a:cs typeface="Avenir Next Regular"/>
              </a:defRPr>
            </a:pPr>
            <a:endParaRPr lang="en-US"/>
          </a:p>
        </c:txPr>
        <c:crossAx val="-2054755016"/>
        <c:crosses val="autoZero"/>
        <c:crossBetween val="midCat"/>
      </c:valAx>
      <c:valAx>
        <c:axId val="-2054755016"/>
        <c:scaling>
          <c:orientation val="minMax"/>
          <c:max val="125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Avenir Next Regular"/>
                <a:cs typeface="Avenir Next Regular"/>
              </a:defRPr>
            </a:pPr>
            <a:endParaRPr lang="en-US"/>
          </a:p>
        </c:txPr>
        <c:crossAx val="-205477556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20.3.15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  <a:r>
              <a:rPr lang="en-US" baseline="0" dirty="0" smtClean="0"/>
              <a:t> operations</a:t>
            </a:r>
          </a:p>
          <a:p>
            <a:r>
              <a:rPr lang="en-US" baseline="0" dirty="0" err="1" smtClean="0"/>
              <a:t>TypeInformation</a:t>
            </a:r>
            <a:r>
              <a:rPr lang="en-US" baseline="0" dirty="0" smtClean="0"/>
              <a:t>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9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list: 300-400 messages/month. record 1000</a:t>
            </a:r>
            <a:r>
              <a:rPr lang="en-US" baseline="0" dirty="0" smtClean="0"/>
              <a:t> messages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0AFF-288B-BF46-81A4-90400E31CC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0" y="382258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0" y="382258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0" y="382258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0" y="382258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580" y="4263615"/>
            <a:ext cx="5149332" cy="224005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Aljoscha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err="1" smtClean="0">
                <a:solidFill>
                  <a:srgbClr val="34AD91"/>
                </a:solidFill>
              </a:rPr>
              <a:t>Krettek</a:t>
            </a:r>
            <a:endParaRPr lang="en-US" dirty="0" smtClean="0">
              <a:solidFill>
                <a:srgbClr val="34AD91"/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smtClean="0"/>
              <a:t>committer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co-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@ 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data Artisans</a:t>
            </a:r>
            <a:endParaRPr lang="en-US" sz="2200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aljoscha@apache.org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124639" y="974247"/>
            <a:ext cx="4322076" cy="2521012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7992" y="1451766"/>
            <a:ext cx="3073915" cy="1521980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solidFill>
                  <a:srgbClr val="000000"/>
                </a:solidFill>
                <a:latin typeface="Avenir Black"/>
                <a:cs typeface="Avenir Black"/>
              </a:rPr>
              <a:t>Flinq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0" y="2753339"/>
            <a:ext cx="3011417" cy="30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3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/>
          <p:cNvSpPr/>
          <p:nvPr/>
        </p:nvSpPr>
        <p:spPr>
          <a:xfrm>
            <a:off x="6805575" y="4481457"/>
            <a:ext cx="1874714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2022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ounded Rectangle 8"/>
          <p:cNvSpPr/>
          <p:nvPr/>
        </p:nvSpPr>
        <p:spPr>
          <a:xfrm>
            <a:off x="2306998" y="3357297"/>
            <a:ext cx="3613019" cy="472214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Optimizer</a:t>
            </a:r>
            <a:endParaRPr lang="en-US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6032659" y="3357297"/>
            <a:ext cx="2647630" cy="472216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Stream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Builder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481251" y="2546852"/>
            <a:ext cx="8199038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Java &amp; Scala API</a:t>
            </a:r>
          </a:p>
        </p:txBody>
      </p:sp>
      <p:sp>
        <p:nvSpPr>
          <p:cNvPr id="11" name="Rounded Rectangle 8"/>
          <p:cNvSpPr/>
          <p:nvPr/>
        </p:nvSpPr>
        <p:spPr>
          <a:xfrm>
            <a:off x="4019094" y="1710767"/>
            <a:ext cx="1600133" cy="690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Python API</a:t>
            </a:r>
          </a:p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(upcoming)</a:t>
            </a:r>
            <a:endParaRPr lang="en-US" sz="1200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481253" y="1710767"/>
            <a:ext cx="1670277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Graph API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Gelly</a:t>
            </a:r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</a:p>
        </p:txBody>
      </p:sp>
      <p:sp>
        <p:nvSpPr>
          <p:cNvPr id="13" name="Rounded Rectangle 8"/>
          <p:cNvSpPr/>
          <p:nvPr/>
        </p:nvSpPr>
        <p:spPr>
          <a:xfrm>
            <a:off x="7425650" y="1702485"/>
            <a:ext cx="1254640" cy="6907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Apache </a:t>
            </a:r>
          </a:p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MRQL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306996" y="3917446"/>
            <a:ext cx="6373294" cy="48937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Runtime Operators</a:t>
            </a:r>
            <a:endParaRPr lang="en-US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75136" y="3357297"/>
            <a:ext cx="1676392" cy="194436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Embedded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(Java collections)</a:t>
            </a:r>
            <a:endParaRPr lang="en-US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6" name="Rounded Rectangle 8"/>
          <p:cNvSpPr/>
          <p:nvPr/>
        </p:nvSpPr>
        <p:spPr>
          <a:xfrm>
            <a:off x="2306996" y="4481457"/>
            <a:ext cx="1724399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(for debugging)</a:t>
            </a:r>
            <a:endParaRPr lang="en-US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4135179" y="4481457"/>
            <a:ext cx="2570983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Remote Environment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(Cluster execution)</a:t>
            </a:r>
            <a:endParaRPr lang="en-US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6888969" y="4580019"/>
            <a:ext cx="1693378" cy="6350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Apache </a:t>
            </a:r>
            <a:r>
              <a:rPr lang="en-US" sz="1600" dirty="0" err="1" smtClean="0">
                <a:latin typeface="Avenir Next Regular"/>
                <a:cs typeface="Avenir Next Regular"/>
              </a:rPr>
              <a:t>Tez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5138" y="5970637"/>
            <a:ext cx="8205155" cy="80560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latin typeface="Avenir Next Regular"/>
                <a:cs typeface="Avenir Next Regular"/>
              </a:rPr>
              <a:t>Data </a:t>
            </a:r>
          </a:p>
          <a:p>
            <a:r>
              <a:rPr lang="de-DE" dirty="0" err="1" smtClean="0">
                <a:latin typeface="Avenir Next Regular"/>
                <a:cs typeface="Avenir Next Regular"/>
              </a:rPr>
              <a:t>storage</a:t>
            </a:r>
            <a:endParaRPr lang="de-DE" dirty="0">
              <a:latin typeface="Avenir Next Regular"/>
              <a:cs typeface="Avenir Next Regular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50357" y="6064033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venir Next Regular"/>
                <a:cs typeface="Avenir Next Regular"/>
              </a:rPr>
              <a:t>HDFS </a:t>
            </a:r>
            <a:endParaRPr lang="de-DE" sz="1200" i="1" dirty="0">
              <a:latin typeface="Avenir Next Regular"/>
              <a:cs typeface="Avenir Next Regular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38742" y="6062864"/>
            <a:ext cx="730787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Files 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5126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S3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0279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Avenir Next Regular"/>
                <a:cs typeface="Avenir Next Regular"/>
              </a:rPr>
              <a:t>JDBC</a:t>
            </a:r>
            <a:endParaRPr lang="de-DE" sz="1100" i="1" dirty="0">
              <a:latin typeface="Avenir Next Regular"/>
              <a:cs typeface="Avenir Next Regular"/>
            </a:endParaRPr>
          </a:p>
        </p:txBody>
      </p:sp>
      <p:sp>
        <p:nvSpPr>
          <p:cNvPr id="32" name="Rounded Rectangle 11"/>
          <p:cNvSpPr/>
          <p:nvPr/>
        </p:nvSpPr>
        <p:spPr>
          <a:xfrm>
            <a:off x="7135917" y="6064033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Flume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3" name="Rounded Rectangle 13"/>
          <p:cNvSpPr/>
          <p:nvPr/>
        </p:nvSpPr>
        <p:spPr>
          <a:xfrm>
            <a:off x="638438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Rabbit</a:t>
            </a:r>
            <a:r>
              <a:rPr lang="de-DE" sz="1400" dirty="0" smtClean="0">
                <a:latin typeface="Avenir Next Regular"/>
                <a:cs typeface="Avenir Next Regular"/>
              </a:rPr>
              <a:t/>
            </a:r>
            <a:br>
              <a:rPr lang="de-DE" sz="1400" dirty="0" smtClean="0">
                <a:latin typeface="Avenir Next Regular"/>
                <a:cs typeface="Avenir Next Regular"/>
              </a:rPr>
            </a:br>
            <a:r>
              <a:rPr lang="de-DE" sz="1400" dirty="0" smtClean="0">
                <a:latin typeface="Avenir Next Regular"/>
                <a:cs typeface="Avenir Next Regular"/>
              </a:rPr>
              <a:t>MQ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4" name="Rounded Rectangle 23"/>
          <p:cNvSpPr/>
          <p:nvPr/>
        </p:nvSpPr>
        <p:spPr>
          <a:xfrm>
            <a:off x="562385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Kafka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5" name="Rounded Rectangle 23"/>
          <p:cNvSpPr/>
          <p:nvPr/>
        </p:nvSpPr>
        <p:spPr>
          <a:xfrm>
            <a:off x="486332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HBase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6" name="Textfeld 1"/>
          <p:cNvSpPr txBox="1"/>
          <p:nvPr/>
        </p:nvSpPr>
        <p:spPr>
          <a:xfrm>
            <a:off x="7818014" y="6184332"/>
            <a:ext cx="383695" cy="338554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venir Next Regular"/>
                <a:cs typeface="Avenir Next Regular"/>
              </a:rPr>
              <a:t>…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38" name="Rounded Rectangle 8"/>
          <p:cNvSpPr/>
          <p:nvPr/>
        </p:nvSpPr>
        <p:spPr>
          <a:xfrm>
            <a:off x="505305" y="5388256"/>
            <a:ext cx="351666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Single node execution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1" name="Rounded Rectangle 8"/>
          <p:cNvSpPr/>
          <p:nvPr/>
        </p:nvSpPr>
        <p:spPr>
          <a:xfrm>
            <a:off x="4135178" y="5378635"/>
            <a:ext cx="454511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Standalone or YARN cluster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39" name="Rounded Rectangle 8"/>
          <p:cNvSpPr/>
          <p:nvPr/>
        </p:nvSpPr>
        <p:spPr>
          <a:xfrm>
            <a:off x="5700765" y="1715578"/>
            <a:ext cx="1608983" cy="690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Streaming ML</a:t>
            </a:r>
            <a:b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(SAMOA) </a:t>
            </a:r>
            <a:r>
              <a:rPr lang="en-US" sz="1200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(upcoming)</a:t>
            </a:r>
            <a:endParaRPr lang="en-US" sz="1200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Rounded Rectangle 8"/>
          <p:cNvSpPr/>
          <p:nvPr/>
        </p:nvSpPr>
        <p:spPr>
          <a:xfrm>
            <a:off x="2245656" y="1715578"/>
            <a:ext cx="1670277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Relationa</a:t>
            </a:r>
            <a:r>
              <a:rPr lang="en-US" sz="1600" dirty="0">
                <a:solidFill>
                  <a:schemeClr val="bg1"/>
                </a:solidFill>
                <a:latin typeface="Avenir Next Regular"/>
                <a:cs typeface="Avenir Next Regular"/>
              </a:rPr>
              <a:t>l</a:t>
            </a:r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API</a:t>
            </a:r>
            <a:endParaRPr lang="en-US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0990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Architectures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828" y="1828273"/>
            <a:ext cx="1143538" cy="586063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611" y="5205795"/>
            <a:ext cx="1602791" cy="851094"/>
          </a:xfrm>
          <a:prstGeom prst="rect">
            <a:avLst/>
          </a:prstGeom>
        </p:spPr>
      </p:pic>
      <p:pic>
        <p:nvPicPr>
          <p:cNvPr id="8" name="Picture 29" descr="flink2_200_color_black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246"/>
          <a:stretch/>
        </p:blipFill>
        <p:spPr>
          <a:xfrm>
            <a:off x="7235190" y="2258441"/>
            <a:ext cx="1328558" cy="1272852"/>
          </a:xfrm>
          <a:prstGeom prst="rect">
            <a:avLst/>
          </a:prstGeom>
        </p:spPr>
      </p:pic>
      <p:pic>
        <p:nvPicPr>
          <p:cNvPr id="9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61" y="1808722"/>
            <a:ext cx="1987659" cy="60561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26091" y="2572960"/>
            <a:ext cx="3248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Operator-centric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/ DAGs)</a:t>
            </a:r>
            <a:endParaRPr lang="en-US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1118832" y="4221794"/>
            <a:ext cx="2462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Dataset-centric</a:t>
            </a:r>
          </a:p>
          <a:p>
            <a:pPr algn="ctr"/>
            <a:r>
              <a:rPr lang="en-US" sz="2800" dirty="0" smtClean="0"/>
              <a:t>(RDDs)</a:t>
            </a:r>
            <a:endParaRPr lang="en-US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46298" y="3543025"/>
            <a:ext cx="2338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Operators and</a:t>
            </a:r>
            <a:br>
              <a:rPr lang="en-US" sz="2800" b="1" dirty="0" smtClean="0"/>
            </a:br>
            <a:r>
              <a:rPr lang="en-US" sz="2800" b="1" dirty="0" err="1" smtClean="0"/>
              <a:t>DataSets</a:t>
            </a:r>
            <a:endParaRPr lang="en-US" sz="2800" dirty="0"/>
          </a:p>
        </p:txBody>
      </p:sp>
      <p:sp>
        <p:nvSpPr>
          <p:cNvPr id="13" name="Pfeil nach rechts 12"/>
          <p:cNvSpPr/>
          <p:nvPr/>
        </p:nvSpPr>
        <p:spPr>
          <a:xfrm rot="751725">
            <a:off x="4233755" y="3205343"/>
            <a:ext cx="1486196" cy="4930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 rot="20953006">
            <a:off x="4230973" y="4334723"/>
            <a:ext cx="1486196" cy="4930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and Data Sets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13</a:t>
            </a:fld>
            <a:endParaRPr lang="en-US"/>
          </a:p>
        </p:txBody>
      </p:sp>
      <p:grpSp>
        <p:nvGrpSpPr>
          <p:cNvPr id="65" name="Gruppieren 64"/>
          <p:cNvGrpSpPr/>
          <p:nvPr/>
        </p:nvGrpSpPr>
        <p:grpSpPr>
          <a:xfrm>
            <a:off x="670698" y="1839663"/>
            <a:ext cx="7260278" cy="3850070"/>
            <a:chOff x="372833" y="1586606"/>
            <a:chExt cx="8288072" cy="4395102"/>
          </a:xfrm>
        </p:grpSpPr>
        <p:sp>
          <p:nvSpPr>
            <p:cNvPr id="4" name="Ellipse 3"/>
            <p:cNvSpPr/>
            <p:nvPr/>
          </p:nvSpPr>
          <p:spPr>
            <a:xfrm>
              <a:off x="372833" y="2710543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latin typeface="Avenir Black"/>
                </a:rPr>
                <a:t>Task</a:t>
              </a:r>
              <a:endParaRPr lang="en-US" b="1" dirty="0">
                <a:latin typeface="Avenir Black"/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372833" y="484414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latin typeface="Avenir Black"/>
                </a:rPr>
                <a:t>Task</a:t>
              </a:r>
              <a:endParaRPr lang="en-US" b="1" dirty="0">
                <a:latin typeface="Avenir Black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3000368" y="484414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latin typeface="Avenir Black"/>
                </a:rPr>
                <a:t>Task</a:t>
              </a:r>
              <a:endParaRPr lang="en-US" b="1" dirty="0">
                <a:latin typeface="Avenir Black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5316297" y="3897089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latin typeface="Avenir Black"/>
                </a:rPr>
                <a:t>Task</a:t>
              </a:r>
              <a:endParaRPr lang="en-US" b="1" dirty="0">
                <a:latin typeface="Avenir Black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3891627" y="183153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latin typeface="Avenir Black"/>
                </a:rPr>
                <a:t>Task</a:t>
              </a:r>
              <a:endParaRPr lang="en-US" b="1" dirty="0">
                <a:latin typeface="Avenir Black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7768275" y="292272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latin typeface="Avenir Black"/>
                </a:rPr>
                <a:t>Task</a:t>
              </a:r>
              <a:endParaRPr lang="en-US" b="1" dirty="0">
                <a:latin typeface="Avenir Black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 rot="5400000">
              <a:off x="1243689" y="5040088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Intermediate</a:t>
              </a:r>
              <a:br>
                <a:rPr lang="en-US" sz="1600" dirty="0" smtClean="0"/>
              </a:br>
              <a:r>
                <a:rPr lang="en-US" sz="1600" dirty="0" smtClean="0"/>
                <a:t>Result</a:t>
              </a:r>
              <a:endParaRPr lang="en-US" sz="1600" dirty="0"/>
            </a:p>
          </p:txBody>
        </p:sp>
        <p:sp>
          <p:nvSpPr>
            <p:cNvPr id="12" name="Rechteck 11"/>
            <p:cNvSpPr/>
            <p:nvPr/>
          </p:nvSpPr>
          <p:spPr>
            <a:xfrm rot="5400000">
              <a:off x="3766447" y="5040093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Intermediate</a:t>
              </a:r>
              <a:br>
                <a:rPr lang="en-US" sz="1600" dirty="0" smtClean="0"/>
              </a:br>
              <a:r>
                <a:rPr lang="en-US" sz="1600" dirty="0" smtClean="0"/>
                <a:t>Result</a:t>
              </a:r>
              <a:endParaRPr lang="en-US" sz="1600" dirty="0"/>
            </a:p>
          </p:txBody>
        </p:sp>
        <p:sp>
          <p:nvSpPr>
            <p:cNvPr id="13" name="Rechteck 12"/>
            <p:cNvSpPr/>
            <p:nvPr/>
          </p:nvSpPr>
          <p:spPr>
            <a:xfrm rot="5400000">
              <a:off x="1243689" y="2906486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Intermediate</a:t>
              </a:r>
              <a:br>
                <a:rPr lang="en-US" sz="1600" dirty="0" smtClean="0"/>
              </a:br>
              <a:r>
                <a:rPr lang="en-US" sz="1600" dirty="0" smtClean="0"/>
                <a:t>Result</a:t>
              </a:r>
              <a:endParaRPr lang="en-US" sz="1600" dirty="0"/>
            </a:p>
          </p:txBody>
        </p:sp>
        <p:cxnSp>
          <p:nvCxnSpPr>
            <p:cNvPr id="15" name="Gerade Verbindung mit Pfeil 14"/>
            <p:cNvCxnSpPr>
              <a:stCxn id="4" idx="6"/>
              <a:endCxn id="13" idx="2"/>
            </p:cNvCxnSpPr>
            <p:nvPr/>
          </p:nvCxnSpPr>
          <p:spPr>
            <a:xfrm>
              <a:off x="1265463" y="3156858"/>
              <a:ext cx="419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7" idx="6"/>
              <a:endCxn id="39" idx="2"/>
            </p:cNvCxnSpPr>
            <p:nvPr/>
          </p:nvCxnSpPr>
          <p:spPr>
            <a:xfrm>
              <a:off x="6208927" y="4343404"/>
              <a:ext cx="31432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3" idx="0"/>
              <a:endCxn id="7" idx="2"/>
            </p:cNvCxnSpPr>
            <p:nvPr/>
          </p:nvCxnSpPr>
          <p:spPr>
            <a:xfrm>
              <a:off x="2185304" y="3156858"/>
              <a:ext cx="3130993" cy="11865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5" idx="6"/>
              <a:endCxn id="11" idx="2"/>
            </p:cNvCxnSpPr>
            <p:nvPr/>
          </p:nvCxnSpPr>
          <p:spPr>
            <a:xfrm>
              <a:off x="1265463" y="5290459"/>
              <a:ext cx="41909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1" idx="0"/>
              <a:endCxn id="6" idx="2"/>
            </p:cNvCxnSpPr>
            <p:nvPr/>
          </p:nvCxnSpPr>
          <p:spPr>
            <a:xfrm flipV="1">
              <a:off x="2185304" y="5290459"/>
              <a:ext cx="8150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6" idx="6"/>
              <a:endCxn id="12" idx="2"/>
            </p:cNvCxnSpPr>
            <p:nvPr/>
          </p:nvCxnSpPr>
          <p:spPr>
            <a:xfrm>
              <a:off x="3892998" y="5290459"/>
              <a:ext cx="314321" cy="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12" idx="0"/>
              <a:endCxn id="7" idx="3"/>
            </p:cNvCxnSpPr>
            <p:nvPr/>
          </p:nvCxnSpPr>
          <p:spPr>
            <a:xfrm flipV="1">
              <a:off x="4708062" y="4658996"/>
              <a:ext cx="738958" cy="6314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/>
            <p:cNvSpPr/>
            <p:nvPr/>
          </p:nvSpPr>
          <p:spPr>
            <a:xfrm rot="5400000">
              <a:off x="6082376" y="4093033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Intermediate</a:t>
              </a:r>
              <a:br>
                <a:rPr lang="en-US" sz="1600" dirty="0" smtClean="0"/>
              </a:br>
              <a:r>
                <a:rPr lang="en-US" sz="1600" dirty="0" smtClean="0"/>
                <a:t>Result</a:t>
              </a:r>
              <a:endParaRPr lang="en-US" sz="1600" dirty="0"/>
            </a:p>
          </p:txBody>
        </p:sp>
        <p:sp>
          <p:nvSpPr>
            <p:cNvPr id="46" name="Rechteck 45"/>
            <p:cNvSpPr/>
            <p:nvPr/>
          </p:nvSpPr>
          <p:spPr>
            <a:xfrm rot="5400000">
              <a:off x="4614160" y="2027478"/>
              <a:ext cx="1382486" cy="500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Intermediate</a:t>
              </a:r>
              <a:br>
                <a:rPr lang="en-US" sz="1600" dirty="0" smtClean="0"/>
              </a:br>
              <a:r>
                <a:rPr lang="en-US" sz="1600" dirty="0" smtClean="0"/>
                <a:t>Result</a:t>
              </a:r>
              <a:endParaRPr lang="en-US" sz="1600" dirty="0"/>
            </a:p>
          </p:txBody>
        </p:sp>
        <p:cxnSp>
          <p:nvCxnSpPr>
            <p:cNvPr id="47" name="Gerade Verbindung mit Pfeil 46"/>
            <p:cNvCxnSpPr>
              <a:stCxn id="8" idx="6"/>
              <a:endCxn id="46" idx="2"/>
            </p:cNvCxnSpPr>
            <p:nvPr/>
          </p:nvCxnSpPr>
          <p:spPr>
            <a:xfrm>
              <a:off x="4784257" y="2277849"/>
              <a:ext cx="2707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46" idx="0"/>
              <a:endCxn id="9" idx="2"/>
            </p:cNvCxnSpPr>
            <p:nvPr/>
          </p:nvCxnSpPr>
          <p:spPr>
            <a:xfrm>
              <a:off x="5555775" y="2277851"/>
              <a:ext cx="2212501" cy="1091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39" idx="0"/>
              <a:endCxn id="9" idx="3"/>
            </p:cNvCxnSpPr>
            <p:nvPr/>
          </p:nvCxnSpPr>
          <p:spPr>
            <a:xfrm flipV="1">
              <a:off x="7023990" y="3684631"/>
              <a:ext cx="875008" cy="658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13" idx="0"/>
              <a:endCxn id="8" idx="2"/>
            </p:cNvCxnSpPr>
            <p:nvPr/>
          </p:nvCxnSpPr>
          <p:spPr>
            <a:xfrm flipV="1">
              <a:off x="2185303" y="2277849"/>
              <a:ext cx="1706324" cy="879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feld 9"/>
          <p:cNvSpPr txBox="1"/>
          <p:nvPr/>
        </p:nvSpPr>
        <p:spPr>
          <a:xfrm>
            <a:off x="5159072" y="5293996"/>
            <a:ext cx="2741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Flink Job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947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(batch)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2022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4838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5172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2227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10090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7575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3219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5988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3204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3377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1240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3204"/>
            <a:ext cx="733209" cy="125370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1251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517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124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302510" y="532199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7484" y="559806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16200000">
            <a:off x="3292339" y="2633402"/>
            <a:ext cx="272877" cy="2297238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6738649" y="870352"/>
            <a:ext cx="272877" cy="3231166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5060" y="2850718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Create/cache Log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4985" y="1567523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Avenir Next Demi Bold"/>
                <a:cs typeface="Avenir Next Demi Bold"/>
              </a:rPr>
              <a:t>Subseqent</a:t>
            </a:r>
            <a:r>
              <a:rPr lang="en-US" dirty="0" smtClean="0">
                <a:latin typeface="Avenir Next Demi Bold"/>
                <a:cs typeface="Avenir Next Demi Bold"/>
              </a:rPr>
              <a:t> stages:</a:t>
            </a:r>
          </a:p>
          <a:p>
            <a:pPr algn="ctr"/>
            <a:r>
              <a:rPr lang="en-US" dirty="0" err="1" smtClean="0">
                <a:latin typeface="Avenir Book"/>
                <a:cs typeface="Avenir Book"/>
              </a:rPr>
              <a:t>Grep</a:t>
            </a:r>
            <a:r>
              <a:rPr lang="en-US" dirty="0" smtClean="0">
                <a:latin typeface="Avenir Book"/>
                <a:cs typeface="Avenir Book"/>
              </a:rPr>
              <a:t> log for matches</a:t>
            </a:r>
            <a:endParaRPr lang="en-US" dirty="0"/>
          </a:p>
        </p:txBody>
      </p:sp>
      <p:pic>
        <p:nvPicPr>
          <p:cNvPr id="25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367383" y="5566771"/>
            <a:ext cx="2298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Caching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2139979" y="2716838"/>
            <a:ext cx="6134100" cy="3124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1925045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134945" y="2365356"/>
            <a:ext cx="613410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0986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3802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4136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1191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09054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6356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2183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4952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2168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2341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0204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2168"/>
            <a:ext cx="733209" cy="124254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0215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4136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0204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299752" y="5313168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4726" y="5589236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99643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591" y="3785917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5591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1" name="Right Brace 30"/>
          <p:cNvSpPr/>
          <p:nvPr/>
        </p:nvSpPr>
        <p:spPr>
          <a:xfrm rot="16200000">
            <a:off x="5248975" y="-929405"/>
            <a:ext cx="272877" cy="6210513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70753" y="1393081"/>
            <a:ext cx="5245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Deploy and start operators</a:t>
            </a:r>
            <a:endParaRPr lang="en-US" dirty="0"/>
          </a:p>
        </p:txBody>
      </p:sp>
      <p:pic>
        <p:nvPicPr>
          <p:cNvPr id="33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374764" y="5692726"/>
            <a:ext cx="2298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Data transfer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243554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15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1573626"/>
            <a:ext cx="174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Next Regular"/>
                <a:cs typeface="Avenir Next Regular"/>
              </a:rPr>
              <a:t>Note:</a:t>
            </a:r>
            <a:r>
              <a:rPr lang="en-US" i="1" dirty="0">
                <a:latin typeface="Avenir Next Regular"/>
                <a:cs typeface="Avenir Next Regular"/>
              </a:rPr>
              <a:t> Log </a:t>
            </a:r>
            <a:r>
              <a:rPr lang="en-US" i="1" dirty="0" err="1">
                <a:latin typeface="Avenir Next Regular"/>
                <a:cs typeface="Avenir Next Regular"/>
              </a:rPr>
              <a:t>DataSet</a:t>
            </a:r>
            <a:r>
              <a:rPr lang="en-US" i="1" dirty="0">
                <a:latin typeface="Avenir Next Regular"/>
                <a:cs typeface="Avenir Next Regular"/>
              </a:rPr>
              <a:t> </a:t>
            </a:r>
            <a:r>
              <a:rPr lang="en-US" i="1" dirty="0" smtClean="0">
                <a:latin typeface="Avenir Next Regular"/>
                <a:cs typeface="Avenir Next Regular"/>
              </a:rPr>
              <a:t>is never “created”!</a:t>
            </a:r>
            <a:endParaRPr lang="en-US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1998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7"/>
            <a:ext cx="8229600" cy="4952452"/>
          </a:xfrm>
        </p:spPr>
        <p:txBody>
          <a:bodyPr>
            <a:normAutofit/>
          </a:bodyPr>
          <a:lstStyle/>
          <a:p>
            <a:r>
              <a:rPr lang="en-US" dirty="0" smtClean="0"/>
              <a:t>Currently the default mode of operation </a:t>
            </a:r>
          </a:p>
          <a:p>
            <a:pPr lvl="1"/>
            <a:r>
              <a:rPr lang="en-US" dirty="0" smtClean="0"/>
              <a:t>Much better performance in many cases – no need to materialize large data sets</a:t>
            </a:r>
          </a:p>
          <a:p>
            <a:pPr lvl="1"/>
            <a:r>
              <a:rPr lang="en-US" dirty="0" smtClean="0"/>
              <a:t>Supports both batch and real-time streaming</a:t>
            </a:r>
          </a:p>
          <a:p>
            <a:pPr lvl="3"/>
            <a:endParaRPr lang="en-US" dirty="0"/>
          </a:p>
          <a:p>
            <a:r>
              <a:rPr lang="en-US" dirty="0" smtClean="0"/>
              <a:t>Currently evolving into a hybrid engine</a:t>
            </a:r>
          </a:p>
          <a:p>
            <a:pPr lvl="1"/>
            <a:r>
              <a:rPr lang="en-US" dirty="0" smtClean="0"/>
              <a:t>Batch will use combination of blocking and pipelining</a:t>
            </a:r>
          </a:p>
          <a:p>
            <a:pPr lvl="1"/>
            <a:r>
              <a:rPr lang="en-US" dirty="0" smtClean="0"/>
              <a:t>Streaming will use pipelining</a:t>
            </a:r>
          </a:p>
          <a:p>
            <a:pPr lvl="1"/>
            <a:r>
              <a:rPr lang="en-US" dirty="0" smtClean="0"/>
              <a:t>Interactive will use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07210" y="2608757"/>
            <a:ext cx="7016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clickCounts</a:t>
            </a:r>
            <a:r>
              <a:rPr lang="en-US" sz="2000" dirty="0">
                <a:latin typeface="Courier"/>
                <a:cs typeface="Courier"/>
              </a:rPr>
              <a:t>= clicks</a:t>
            </a:r>
          </a:p>
          <a:p>
            <a:r>
              <a:rPr lang="en-US" sz="2000" dirty="0">
                <a:latin typeface="Courier"/>
                <a:cs typeface="Courier"/>
              </a:rPr>
              <a:t>  .</a:t>
            </a:r>
            <a:r>
              <a:rPr lang="en-US" sz="2000" dirty="0" err="1">
                <a:latin typeface="Courier"/>
                <a:cs typeface="Courier"/>
              </a:rPr>
              <a:t>groupBy</a:t>
            </a:r>
            <a:r>
              <a:rPr lang="en-US" sz="2000" dirty="0" smtClean="0">
                <a:latin typeface="Courier"/>
                <a:cs typeface="Courier"/>
              </a:rPr>
              <a:t>('user)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 .select</a:t>
            </a:r>
            <a:r>
              <a:rPr lang="en-US" sz="2000" dirty="0" smtClean="0">
                <a:latin typeface="Courier"/>
                <a:cs typeface="Courier"/>
              </a:rPr>
              <a:t>('</a:t>
            </a:r>
            <a:r>
              <a:rPr lang="en-US" sz="2000" dirty="0" err="1" smtClean="0">
                <a:latin typeface="Courier"/>
                <a:cs typeface="Courier"/>
              </a:rPr>
              <a:t>userId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'</a:t>
            </a:r>
            <a:r>
              <a:rPr lang="en-US" sz="2000" dirty="0" err="1" smtClean="0">
                <a:latin typeface="Courier"/>
                <a:cs typeface="Courier"/>
              </a:rPr>
              <a:t>url.count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</a:t>
            </a:r>
            <a:r>
              <a:rPr lang="en-US" sz="2000" dirty="0" smtClean="0">
                <a:latin typeface="Courier"/>
                <a:cs typeface="Courier"/>
              </a:rPr>
              <a:t>'count)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activeUsers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users.join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clickCounts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  .where</a:t>
            </a:r>
            <a:r>
              <a:rPr lang="en-US" sz="2000" dirty="0" smtClean="0">
                <a:latin typeface="Courier"/>
                <a:cs typeface="Courier"/>
              </a:rPr>
              <a:t>('id === '</a:t>
            </a:r>
            <a:r>
              <a:rPr lang="en-US" sz="2000" dirty="0" err="1" smtClean="0">
                <a:latin typeface="Courier"/>
                <a:cs typeface="Courier"/>
              </a:rPr>
              <a:t>userId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&amp;&amp; </a:t>
            </a:r>
            <a:r>
              <a:rPr lang="en-US" sz="2000" dirty="0" smtClean="0">
                <a:latin typeface="Courier"/>
                <a:cs typeface="Courier"/>
              </a:rPr>
              <a:t>'count </a:t>
            </a:r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smtClean="0">
                <a:latin typeface="Courier"/>
                <a:cs typeface="Courier"/>
              </a:rPr>
              <a:t>10)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 .select</a:t>
            </a:r>
            <a:r>
              <a:rPr lang="en-US" sz="2000" dirty="0" smtClean="0">
                <a:latin typeface="Courier"/>
                <a:cs typeface="Courier"/>
              </a:rPr>
              <a:t>('username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'count)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791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81360" y="3758673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2063" y="4351586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44978" y="4363028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7"/>
            <a:endCxn id="7" idx="3"/>
          </p:cNvCxnSpPr>
          <p:nvPr/>
        </p:nvCxnSpPr>
        <p:spPr>
          <a:xfrm flipV="1">
            <a:off x="1091547" y="4198157"/>
            <a:ext cx="265216" cy="22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  <a:endCxn id="7" idx="5"/>
          </p:cNvCxnSpPr>
          <p:nvPr/>
        </p:nvCxnSpPr>
        <p:spPr>
          <a:xfrm flipH="1" flipV="1">
            <a:off x="1720844" y="4198157"/>
            <a:ext cx="299537" cy="24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81360" y="2984278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0"/>
            <a:endCxn id="17" idx="4"/>
          </p:cNvCxnSpPr>
          <p:nvPr/>
        </p:nvCxnSpPr>
        <p:spPr>
          <a:xfrm flipV="1">
            <a:off x="1538804" y="3499165"/>
            <a:ext cx="0" cy="259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81360" y="2244209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0"/>
            <a:endCxn id="22" idx="4"/>
          </p:cNvCxnSpPr>
          <p:nvPr/>
        </p:nvCxnSpPr>
        <p:spPr>
          <a:xfrm flipV="1">
            <a:off x="1538804" y="2759096"/>
            <a:ext cx="0" cy="22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37400" y="2237457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711072" y="2773160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752287" y="2773160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4" name="Straight Arrow Connector 33"/>
          <p:cNvCxnSpPr>
            <a:stCxn id="32" idx="7"/>
            <a:endCxn id="31" idx="3"/>
          </p:cNvCxnSpPr>
          <p:nvPr/>
        </p:nvCxnSpPr>
        <p:spPr>
          <a:xfrm flipV="1">
            <a:off x="3150556" y="2676941"/>
            <a:ext cx="162247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1"/>
            <a:endCxn id="31" idx="5"/>
          </p:cNvCxnSpPr>
          <p:nvPr/>
        </p:nvCxnSpPr>
        <p:spPr>
          <a:xfrm flipH="1" flipV="1">
            <a:off x="3676884" y="2676941"/>
            <a:ext cx="150806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7"/>
            <a:endCxn id="79" idx="3"/>
          </p:cNvCxnSpPr>
          <p:nvPr/>
        </p:nvCxnSpPr>
        <p:spPr>
          <a:xfrm flipV="1">
            <a:off x="3676884" y="1964447"/>
            <a:ext cx="507168" cy="348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796247" y="3308863"/>
            <a:ext cx="914825" cy="55850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972508" y="2258273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46180" y="2793976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487395" y="2793976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7"/>
            <a:endCxn id="67" idx="3"/>
          </p:cNvCxnSpPr>
          <p:nvPr/>
        </p:nvCxnSpPr>
        <p:spPr>
          <a:xfrm flipV="1">
            <a:off x="4885664" y="2697757"/>
            <a:ext cx="162247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1"/>
            <a:endCxn id="67" idx="5"/>
          </p:cNvCxnSpPr>
          <p:nvPr/>
        </p:nvCxnSpPr>
        <p:spPr>
          <a:xfrm flipH="1" flipV="1">
            <a:off x="5411992" y="2697757"/>
            <a:ext cx="150806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1"/>
            <a:endCxn id="79" idx="5"/>
          </p:cNvCxnSpPr>
          <p:nvPr/>
        </p:nvCxnSpPr>
        <p:spPr>
          <a:xfrm flipH="1" flipV="1">
            <a:off x="4548133" y="1964447"/>
            <a:ext cx="499778" cy="369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108649" y="1524963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endParaRPr lang="en-US" dirty="0"/>
          </a:p>
        </p:txBody>
      </p:sp>
      <p:grpSp>
        <p:nvGrpSpPr>
          <p:cNvPr id="87" name="Gruppieren 64"/>
          <p:cNvGrpSpPr/>
          <p:nvPr/>
        </p:nvGrpSpPr>
        <p:grpSpPr>
          <a:xfrm>
            <a:off x="5600395" y="4603410"/>
            <a:ext cx="2902692" cy="1614711"/>
            <a:chOff x="372833" y="1586606"/>
            <a:chExt cx="8288072" cy="4395102"/>
          </a:xfrm>
        </p:grpSpPr>
        <p:sp>
          <p:nvSpPr>
            <p:cNvPr id="88" name="Ellipse 3"/>
            <p:cNvSpPr/>
            <p:nvPr/>
          </p:nvSpPr>
          <p:spPr>
            <a:xfrm>
              <a:off x="372833" y="2710543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b="1" dirty="0">
                <a:latin typeface="Avenir Black"/>
              </a:endParaRPr>
            </a:p>
          </p:txBody>
        </p:sp>
        <p:sp>
          <p:nvSpPr>
            <p:cNvPr id="89" name="Ellipse 4"/>
            <p:cNvSpPr/>
            <p:nvPr/>
          </p:nvSpPr>
          <p:spPr>
            <a:xfrm>
              <a:off x="372833" y="484414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b="1" dirty="0">
                <a:latin typeface="Avenir Black"/>
              </a:endParaRPr>
            </a:p>
          </p:txBody>
        </p:sp>
        <p:sp>
          <p:nvSpPr>
            <p:cNvPr id="90" name="Ellipse 5"/>
            <p:cNvSpPr/>
            <p:nvPr/>
          </p:nvSpPr>
          <p:spPr>
            <a:xfrm>
              <a:off x="3000368" y="484414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b="1" dirty="0">
                <a:latin typeface="Avenir Black"/>
              </a:endParaRPr>
            </a:p>
          </p:txBody>
        </p:sp>
        <p:sp>
          <p:nvSpPr>
            <p:cNvPr id="91" name="Ellipse 6"/>
            <p:cNvSpPr/>
            <p:nvPr/>
          </p:nvSpPr>
          <p:spPr>
            <a:xfrm>
              <a:off x="5316297" y="3897089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b="1" dirty="0">
                <a:latin typeface="Avenir Black"/>
              </a:endParaRPr>
            </a:p>
          </p:txBody>
        </p:sp>
        <p:sp>
          <p:nvSpPr>
            <p:cNvPr id="92" name="Ellipse 7"/>
            <p:cNvSpPr/>
            <p:nvPr/>
          </p:nvSpPr>
          <p:spPr>
            <a:xfrm>
              <a:off x="3891627" y="183153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b="1" dirty="0">
                <a:latin typeface="Avenir Black"/>
              </a:endParaRPr>
            </a:p>
          </p:txBody>
        </p:sp>
        <p:sp>
          <p:nvSpPr>
            <p:cNvPr id="93" name="Ellipse 8"/>
            <p:cNvSpPr/>
            <p:nvPr/>
          </p:nvSpPr>
          <p:spPr>
            <a:xfrm>
              <a:off x="7768275" y="2922724"/>
              <a:ext cx="892630" cy="8926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b="1" dirty="0">
                <a:latin typeface="Avenir Black"/>
              </a:endParaRPr>
            </a:p>
          </p:txBody>
        </p:sp>
        <p:sp>
          <p:nvSpPr>
            <p:cNvPr id="94" name="Rechteck 10"/>
            <p:cNvSpPr/>
            <p:nvPr/>
          </p:nvSpPr>
          <p:spPr>
            <a:xfrm rot="5400000">
              <a:off x="1243689" y="5040088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/>
              </a:r>
              <a:br>
                <a:rPr lang="en-US" sz="1600" dirty="0" smtClean="0"/>
              </a:br>
              <a:endParaRPr lang="en-US" sz="1600" dirty="0"/>
            </a:p>
          </p:txBody>
        </p:sp>
        <p:sp>
          <p:nvSpPr>
            <p:cNvPr id="95" name="Rechteck 11"/>
            <p:cNvSpPr/>
            <p:nvPr/>
          </p:nvSpPr>
          <p:spPr>
            <a:xfrm rot="5400000">
              <a:off x="3766447" y="5040093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/>
              </a:r>
              <a:br>
                <a:rPr lang="en-US" sz="1600" dirty="0" smtClean="0"/>
              </a:br>
              <a:endParaRPr lang="en-US" sz="1600" dirty="0"/>
            </a:p>
          </p:txBody>
        </p:sp>
        <p:sp>
          <p:nvSpPr>
            <p:cNvPr id="96" name="Rechteck 12"/>
            <p:cNvSpPr/>
            <p:nvPr/>
          </p:nvSpPr>
          <p:spPr>
            <a:xfrm rot="5400000">
              <a:off x="1243689" y="2906486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/>
              </a:r>
              <a:br>
                <a:rPr lang="en-US" sz="1600" dirty="0" smtClean="0"/>
              </a:br>
              <a:endParaRPr lang="en-US" sz="1600" dirty="0"/>
            </a:p>
          </p:txBody>
        </p:sp>
        <p:cxnSp>
          <p:nvCxnSpPr>
            <p:cNvPr id="97" name="Gerade Verbindung mit Pfeil 14"/>
            <p:cNvCxnSpPr>
              <a:stCxn id="88" idx="6"/>
              <a:endCxn id="96" idx="2"/>
            </p:cNvCxnSpPr>
            <p:nvPr/>
          </p:nvCxnSpPr>
          <p:spPr>
            <a:xfrm>
              <a:off x="1265463" y="3156858"/>
              <a:ext cx="419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15"/>
            <p:cNvCxnSpPr>
              <a:stCxn id="91" idx="6"/>
              <a:endCxn id="104" idx="2"/>
            </p:cNvCxnSpPr>
            <p:nvPr/>
          </p:nvCxnSpPr>
          <p:spPr>
            <a:xfrm>
              <a:off x="6208927" y="4343404"/>
              <a:ext cx="31432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17"/>
            <p:cNvCxnSpPr>
              <a:stCxn id="96" idx="0"/>
              <a:endCxn id="91" idx="2"/>
            </p:cNvCxnSpPr>
            <p:nvPr/>
          </p:nvCxnSpPr>
          <p:spPr>
            <a:xfrm>
              <a:off x="2185304" y="3156858"/>
              <a:ext cx="3130993" cy="11865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18"/>
            <p:cNvCxnSpPr>
              <a:stCxn id="89" idx="6"/>
              <a:endCxn id="94" idx="2"/>
            </p:cNvCxnSpPr>
            <p:nvPr/>
          </p:nvCxnSpPr>
          <p:spPr>
            <a:xfrm>
              <a:off x="1265463" y="5290459"/>
              <a:ext cx="41909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9"/>
            <p:cNvCxnSpPr>
              <a:stCxn id="94" idx="0"/>
              <a:endCxn id="90" idx="2"/>
            </p:cNvCxnSpPr>
            <p:nvPr/>
          </p:nvCxnSpPr>
          <p:spPr>
            <a:xfrm flipV="1">
              <a:off x="2185304" y="5290459"/>
              <a:ext cx="8150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20"/>
            <p:cNvCxnSpPr>
              <a:stCxn id="90" idx="6"/>
              <a:endCxn id="95" idx="2"/>
            </p:cNvCxnSpPr>
            <p:nvPr/>
          </p:nvCxnSpPr>
          <p:spPr>
            <a:xfrm>
              <a:off x="3892998" y="5290459"/>
              <a:ext cx="314321" cy="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21"/>
            <p:cNvCxnSpPr>
              <a:stCxn id="95" idx="0"/>
              <a:endCxn id="91" idx="3"/>
            </p:cNvCxnSpPr>
            <p:nvPr/>
          </p:nvCxnSpPr>
          <p:spPr>
            <a:xfrm flipV="1">
              <a:off x="4708062" y="4658996"/>
              <a:ext cx="738958" cy="6314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hteck 38"/>
            <p:cNvSpPr/>
            <p:nvPr/>
          </p:nvSpPr>
          <p:spPr>
            <a:xfrm rot="5400000">
              <a:off x="6082376" y="4093033"/>
              <a:ext cx="1382486" cy="500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/>
              </a:r>
              <a:br>
                <a:rPr lang="en-US" sz="1600" dirty="0" smtClean="0"/>
              </a:br>
              <a:endParaRPr lang="en-US" sz="1600" dirty="0"/>
            </a:p>
          </p:txBody>
        </p:sp>
        <p:sp>
          <p:nvSpPr>
            <p:cNvPr id="105" name="Rechteck 45"/>
            <p:cNvSpPr/>
            <p:nvPr/>
          </p:nvSpPr>
          <p:spPr>
            <a:xfrm rot="5400000">
              <a:off x="4614160" y="2027478"/>
              <a:ext cx="1382486" cy="500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/>
              </a:r>
              <a:br>
                <a:rPr lang="en-US" sz="1600" dirty="0" smtClean="0"/>
              </a:br>
              <a:endParaRPr lang="en-US" sz="1600" dirty="0"/>
            </a:p>
          </p:txBody>
        </p:sp>
        <p:cxnSp>
          <p:nvCxnSpPr>
            <p:cNvPr id="106" name="Gerade Verbindung mit Pfeil 46"/>
            <p:cNvCxnSpPr>
              <a:stCxn id="92" idx="6"/>
              <a:endCxn id="105" idx="2"/>
            </p:cNvCxnSpPr>
            <p:nvPr/>
          </p:nvCxnSpPr>
          <p:spPr>
            <a:xfrm>
              <a:off x="4784257" y="2277849"/>
              <a:ext cx="2707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51"/>
            <p:cNvCxnSpPr>
              <a:stCxn id="105" idx="0"/>
              <a:endCxn id="93" idx="2"/>
            </p:cNvCxnSpPr>
            <p:nvPr/>
          </p:nvCxnSpPr>
          <p:spPr>
            <a:xfrm>
              <a:off x="5555775" y="2277851"/>
              <a:ext cx="2212501" cy="1091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52"/>
            <p:cNvCxnSpPr>
              <a:stCxn id="104" idx="0"/>
              <a:endCxn id="93" idx="3"/>
            </p:cNvCxnSpPr>
            <p:nvPr/>
          </p:nvCxnSpPr>
          <p:spPr>
            <a:xfrm flipV="1">
              <a:off x="7023990" y="3684631"/>
              <a:ext cx="875008" cy="658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53"/>
            <p:cNvCxnSpPr>
              <a:stCxn id="96" idx="0"/>
              <a:endCxn id="92" idx="2"/>
            </p:cNvCxnSpPr>
            <p:nvPr/>
          </p:nvCxnSpPr>
          <p:spPr>
            <a:xfrm flipV="1">
              <a:off x="2185303" y="2277849"/>
              <a:ext cx="1706324" cy="879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>
            <a:off x="4267174" y="4603410"/>
            <a:ext cx="780737" cy="41292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52063" y="1524963"/>
            <a:ext cx="12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7214951" y="3915670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411991" y="1431753"/>
            <a:ext cx="309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'a === 'b &amp;&amp; 'c &gt; 3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343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Large-scale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real-time streaming</a:t>
            </a:r>
            <a:r>
              <a:rPr lang="en-US" sz="2800" dirty="0" smtClean="0"/>
              <a:t> analysis (Java / Scala)</a:t>
            </a:r>
          </a:p>
          <a:p>
            <a:endParaRPr lang="en-US" sz="1050" dirty="0"/>
          </a:p>
          <a:p>
            <a:r>
              <a:rPr lang="en-US" sz="2800" dirty="0" smtClean="0"/>
              <a:t>Backed by a very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09506" y="4124815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0209" y="4717728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3124" y="4729170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7"/>
            <a:endCxn id="5" idx="3"/>
          </p:cNvCxnSpPr>
          <p:nvPr/>
        </p:nvCxnSpPr>
        <p:spPr>
          <a:xfrm flipV="1">
            <a:off x="719693" y="4564299"/>
            <a:ext cx="265216" cy="22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  <a:endCxn id="5" idx="5"/>
          </p:cNvCxnSpPr>
          <p:nvPr/>
        </p:nvCxnSpPr>
        <p:spPr>
          <a:xfrm flipH="1" flipV="1">
            <a:off x="1348990" y="4564299"/>
            <a:ext cx="299537" cy="24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09506" y="3350420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10" idx="4"/>
          </p:cNvCxnSpPr>
          <p:nvPr/>
        </p:nvCxnSpPr>
        <p:spPr>
          <a:xfrm flipV="1">
            <a:off x="1166950" y="3865307"/>
            <a:ext cx="0" cy="259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09506" y="2610351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0"/>
            <a:endCxn id="12" idx="4"/>
          </p:cNvCxnSpPr>
          <p:nvPr/>
        </p:nvCxnSpPr>
        <p:spPr>
          <a:xfrm flipV="1">
            <a:off x="1166950" y="3125238"/>
            <a:ext cx="0" cy="22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28785" y="2849458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99488" y="3442371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492403" y="3453813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7"/>
            <a:endCxn id="14" idx="3"/>
          </p:cNvCxnSpPr>
          <p:nvPr/>
        </p:nvCxnSpPr>
        <p:spPr>
          <a:xfrm flipV="1">
            <a:off x="6638972" y="3288942"/>
            <a:ext cx="265216" cy="22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14" idx="5"/>
          </p:cNvCxnSpPr>
          <p:nvPr/>
        </p:nvCxnSpPr>
        <p:spPr>
          <a:xfrm flipH="1" flipV="1">
            <a:off x="7268269" y="3288942"/>
            <a:ext cx="299537" cy="24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97056" y="3125238"/>
            <a:ext cx="594918" cy="108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36871" y="5228486"/>
            <a:ext cx="594918" cy="286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2403" y="1633668"/>
            <a:ext cx="157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Program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03018" y="4956973"/>
            <a:ext cx="114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Streaming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692263" y="4277215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062966" y="4870128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355881" y="4881570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7"/>
            <a:endCxn id="45" idx="3"/>
          </p:cNvCxnSpPr>
          <p:nvPr/>
        </p:nvCxnSpPr>
        <p:spPr>
          <a:xfrm flipV="1">
            <a:off x="3502450" y="4716699"/>
            <a:ext cx="265216" cy="22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1"/>
            <a:endCxn id="45" idx="5"/>
          </p:cNvCxnSpPr>
          <p:nvPr/>
        </p:nvCxnSpPr>
        <p:spPr>
          <a:xfrm flipH="1" flipV="1">
            <a:off x="4131747" y="4716699"/>
            <a:ext cx="299537" cy="24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92263" y="3502820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5" idx="0"/>
            <a:endCxn id="50" idx="4"/>
          </p:cNvCxnSpPr>
          <p:nvPr/>
        </p:nvCxnSpPr>
        <p:spPr>
          <a:xfrm flipV="1">
            <a:off x="3949707" y="4017707"/>
            <a:ext cx="0" cy="259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692263" y="2762751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0"/>
            <a:endCxn id="52" idx="4"/>
          </p:cNvCxnSpPr>
          <p:nvPr/>
        </p:nvCxnSpPr>
        <p:spPr>
          <a:xfrm flipV="1">
            <a:off x="3949707" y="3277638"/>
            <a:ext cx="0" cy="22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92263" y="2034788"/>
            <a:ext cx="514887" cy="514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4" idx="4"/>
          </p:cNvCxnSpPr>
          <p:nvPr/>
        </p:nvCxnSpPr>
        <p:spPr>
          <a:xfrm flipV="1">
            <a:off x="3949707" y="2549675"/>
            <a:ext cx="0" cy="22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828785" y="2139177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8" name="Oval 57"/>
          <p:cNvSpPr/>
          <p:nvPr/>
        </p:nvSpPr>
        <p:spPr>
          <a:xfrm>
            <a:off x="6828785" y="1376224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59" name="Straight Arrow Connector 58"/>
          <p:cNvCxnSpPr>
            <a:stCxn id="14" idx="0"/>
            <a:endCxn id="56" idx="4"/>
          </p:cNvCxnSpPr>
          <p:nvPr/>
        </p:nvCxnSpPr>
        <p:spPr>
          <a:xfrm flipV="1">
            <a:off x="7086229" y="2654064"/>
            <a:ext cx="0" cy="195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8" idx="4"/>
          </p:cNvCxnSpPr>
          <p:nvPr/>
        </p:nvCxnSpPr>
        <p:spPr>
          <a:xfrm flipV="1">
            <a:off x="7086229" y="1891111"/>
            <a:ext cx="0" cy="24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646744" y="5614691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WJ</a:t>
            </a:r>
            <a:endParaRPr lang="en-US" sz="1200" dirty="0"/>
          </a:p>
        </p:txBody>
      </p:sp>
      <p:sp>
        <p:nvSpPr>
          <p:cNvPr id="69" name="Oval 68"/>
          <p:cNvSpPr/>
          <p:nvPr/>
        </p:nvSpPr>
        <p:spPr>
          <a:xfrm>
            <a:off x="6017447" y="6207604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310362" y="6219046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7"/>
            <a:endCxn id="68" idx="3"/>
          </p:cNvCxnSpPr>
          <p:nvPr/>
        </p:nvCxnSpPr>
        <p:spPr>
          <a:xfrm flipV="1">
            <a:off x="6456931" y="6054175"/>
            <a:ext cx="265216" cy="22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1"/>
            <a:endCxn id="68" idx="5"/>
          </p:cNvCxnSpPr>
          <p:nvPr/>
        </p:nvCxnSpPr>
        <p:spPr>
          <a:xfrm flipH="1" flipV="1">
            <a:off x="7086228" y="6054175"/>
            <a:ext cx="299537" cy="24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646744" y="4904410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4" name="Oval 73"/>
          <p:cNvSpPr/>
          <p:nvPr/>
        </p:nvSpPr>
        <p:spPr>
          <a:xfrm>
            <a:off x="6646744" y="4141457"/>
            <a:ext cx="514887" cy="5148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75" name="Straight Arrow Connector 74"/>
          <p:cNvCxnSpPr>
            <a:stCxn id="68" idx="0"/>
            <a:endCxn id="73" idx="4"/>
          </p:cNvCxnSpPr>
          <p:nvPr/>
        </p:nvCxnSpPr>
        <p:spPr>
          <a:xfrm flipV="1">
            <a:off x="6904188" y="5419297"/>
            <a:ext cx="0" cy="195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0"/>
            <a:endCxn id="74" idx="4"/>
          </p:cNvCxnSpPr>
          <p:nvPr/>
        </p:nvCxnSpPr>
        <p:spPr>
          <a:xfrm flipV="1">
            <a:off x="6904188" y="4656344"/>
            <a:ext cx="0" cy="24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088011" y="3706031"/>
            <a:ext cx="75823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20706" y="2762751"/>
            <a:ext cx="114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</a:p>
          <a:p>
            <a:r>
              <a:rPr lang="en-US" dirty="0" smtClean="0"/>
              <a:t>expansion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46754" y="2150619"/>
            <a:ext cx="120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</a:t>
            </a:r>
          </a:p>
          <a:p>
            <a:r>
              <a:rPr lang="en-US" dirty="0" smtClean="0"/>
              <a:t>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9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415" y="2598072"/>
            <a:ext cx="7985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in.select</a:t>
            </a:r>
            <a:r>
              <a:rPr lang="en-US" sz="2000" dirty="0" smtClean="0">
                <a:latin typeface="Courier"/>
                <a:cs typeface="Courier"/>
              </a:rPr>
              <a:t>('</a:t>
            </a:r>
            <a:r>
              <a:rPr lang="en-US" sz="2000" dirty="0" err="1" smtClean="0">
                <a:latin typeface="Courier"/>
                <a:cs typeface="Courier"/>
              </a:rPr>
              <a:t>a.substring</a:t>
            </a:r>
            <a:r>
              <a:rPr lang="en-US" sz="2000" dirty="0" smtClean="0">
                <a:latin typeface="Courier"/>
                <a:cs typeface="Courier"/>
              </a:rPr>
              <a:t>(0, '</a:t>
            </a:r>
            <a:r>
              <a:rPr lang="en-US" sz="2000" dirty="0" err="1" smtClean="0">
                <a:latin typeface="Courier"/>
                <a:cs typeface="Courier"/>
              </a:rPr>
              <a:t>b.avg</a:t>
            </a:r>
            <a:r>
              <a:rPr lang="en-US" sz="2000" dirty="0" smtClean="0">
                <a:latin typeface="Courier"/>
                <a:cs typeface="Courier"/>
              </a:rPr>
              <a:t> + 3))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254" y="4356752"/>
            <a:ext cx="7985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Table result = </a:t>
            </a:r>
            <a:r>
              <a:rPr lang="en-US" sz="2000" dirty="0" err="1" smtClean="0">
                <a:latin typeface="Courier"/>
                <a:cs typeface="Courier"/>
              </a:rPr>
              <a:t>in.select</a:t>
            </a:r>
            <a:r>
              <a:rPr lang="en-US" sz="2000" dirty="0" smtClean="0">
                <a:latin typeface="Courier"/>
                <a:cs typeface="Courier"/>
              </a:rPr>
              <a:t>("</a:t>
            </a:r>
            <a:r>
              <a:rPr lang="en-US" sz="2000" dirty="0" err="1" smtClean="0">
                <a:latin typeface="Courier"/>
                <a:cs typeface="Courier"/>
              </a:rPr>
              <a:t>a.count</a:t>
            </a:r>
            <a:r>
              <a:rPr lang="en-US" sz="2000" dirty="0" smtClean="0">
                <a:latin typeface="Courier"/>
                <a:cs typeface="Courier"/>
              </a:rPr>
              <a:t> + 'the count'")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40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207" y="2203888"/>
            <a:ext cx="244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a = c &amp;&amp; b &gt; 3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62038" y="2344094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35710" y="2879797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76925" y="2879797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7"/>
            <a:endCxn id="6" idx="3"/>
          </p:cNvCxnSpPr>
          <p:nvPr/>
        </p:nvCxnSpPr>
        <p:spPr>
          <a:xfrm flipV="1">
            <a:off x="5675194" y="2783578"/>
            <a:ext cx="162247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6" idx="5"/>
          </p:cNvCxnSpPr>
          <p:nvPr/>
        </p:nvCxnSpPr>
        <p:spPr>
          <a:xfrm flipH="1" flipV="1">
            <a:off x="6201522" y="2783578"/>
            <a:ext cx="150806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18" idx="3"/>
          </p:cNvCxnSpPr>
          <p:nvPr/>
        </p:nvCxnSpPr>
        <p:spPr>
          <a:xfrm flipV="1">
            <a:off x="6201522" y="2071084"/>
            <a:ext cx="507168" cy="348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97146" y="2364910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70818" y="2900613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12033" y="2900613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7"/>
            <a:endCxn id="12" idx="3"/>
          </p:cNvCxnSpPr>
          <p:nvPr/>
        </p:nvCxnSpPr>
        <p:spPr>
          <a:xfrm flipV="1">
            <a:off x="7410302" y="2804394"/>
            <a:ext cx="162247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  <a:endCxn id="12" idx="5"/>
          </p:cNvCxnSpPr>
          <p:nvPr/>
        </p:nvCxnSpPr>
        <p:spPr>
          <a:xfrm flipH="1" flipV="1">
            <a:off x="7936630" y="2804394"/>
            <a:ext cx="150806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8" idx="5"/>
          </p:cNvCxnSpPr>
          <p:nvPr/>
        </p:nvCxnSpPr>
        <p:spPr>
          <a:xfrm flipH="1" flipV="1">
            <a:off x="7072771" y="2071084"/>
            <a:ext cx="499778" cy="369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33287" y="1631600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674502" y="5142194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148174" y="5677897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189389" y="5677897"/>
            <a:ext cx="514887" cy="51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7"/>
            <a:endCxn id="25" idx="3"/>
          </p:cNvCxnSpPr>
          <p:nvPr/>
        </p:nvCxnSpPr>
        <p:spPr>
          <a:xfrm flipV="1">
            <a:off x="7587658" y="5581678"/>
            <a:ext cx="162247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1"/>
            <a:endCxn id="25" idx="5"/>
          </p:cNvCxnSpPr>
          <p:nvPr/>
        </p:nvCxnSpPr>
        <p:spPr>
          <a:xfrm flipH="1" flipV="1">
            <a:off x="8113986" y="5581678"/>
            <a:ext cx="150806" cy="17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0632" y="5944720"/>
            <a:ext cx="243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join({0}, {0})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36" name="Picture 3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7" y="5137602"/>
            <a:ext cx="2013568" cy="1080590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3661032" y="2328250"/>
            <a:ext cx="1166954" cy="369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5508833" y="4073623"/>
            <a:ext cx="1166954" cy="369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3180519" y="5307821"/>
            <a:ext cx="1166954" cy="36922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6628735" y="5842997"/>
            <a:ext cx="292643" cy="2454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765350" y="3674760"/>
            <a:ext cx="2416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urier"/>
                <a:cs typeface="Courier"/>
              </a:rPr>
              <a:t>def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rules = </a:t>
            </a:r>
            <a:r>
              <a:rPr lang="en-US" sz="1000" i="1" dirty="0" err="1">
                <a:latin typeface="Courier"/>
                <a:cs typeface="Courier"/>
              </a:rPr>
              <a:t>Seq</a:t>
            </a:r>
            <a:r>
              <a:rPr lang="en-US" sz="1000" dirty="0">
                <a:latin typeface="Courier"/>
                <a:cs typeface="Courier"/>
              </a:rPr>
              <a:t>(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 smtClean="0">
                <a:latin typeface="Courier"/>
                <a:cs typeface="Courier"/>
              </a:rPr>
              <a:t>  </a:t>
            </a:r>
            <a:r>
              <a:rPr lang="en-US" sz="1000" dirty="0">
                <a:latin typeface="Courier"/>
                <a:cs typeface="Courier"/>
              </a:rPr>
              <a:t>new </a:t>
            </a:r>
            <a:r>
              <a:rPr lang="en-US" sz="1000" dirty="0" err="1" smtClean="0">
                <a:latin typeface="Courier"/>
                <a:cs typeface="Courier"/>
              </a:rPr>
              <a:t>ResolveFieldReferences</a:t>
            </a:r>
            <a:r>
              <a:rPr lang="en-US" sz="1000" dirty="0" smtClean="0">
                <a:latin typeface="Courier"/>
                <a:cs typeface="Courier"/>
              </a:rPr>
              <a:t>,</a:t>
            </a:r>
            <a:r>
              <a:rPr lang="en-US" sz="1000" dirty="0">
                <a:latin typeface="Courier"/>
                <a:cs typeface="Courier"/>
              </a:rPr>
              <a:t/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 smtClean="0">
                <a:latin typeface="Courier"/>
                <a:cs typeface="Courier"/>
              </a:rPr>
              <a:t>  new </a:t>
            </a:r>
            <a:r>
              <a:rPr lang="en-US" sz="1000" dirty="0" err="1">
                <a:latin typeface="Courier"/>
                <a:cs typeface="Courier"/>
              </a:rPr>
              <a:t>InsertAutoCasts</a:t>
            </a:r>
            <a:r>
              <a:rPr lang="en-US" sz="1000" dirty="0">
                <a:latin typeface="Courier"/>
                <a:cs typeface="Courier"/>
              </a:rPr>
              <a:t>,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  new </a:t>
            </a:r>
            <a:r>
              <a:rPr lang="en-US" sz="1000" dirty="0" err="1">
                <a:latin typeface="Courier"/>
                <a:cs typeface="Courier"/>
              </a:rPr>
              <a:t>TypeCheck</a:t>
            </a:r>
            <a:r>
              <a:rPr lang="en-US" sz="1000" dirty="0">
                <a:latin typeface="Courier"/>
                <a:cs typeface="Courier"/>
              </a:rPr>
              <a:t>,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  new </a:t>
            </a:r>
            <a:r>
              <a:rPr lang="en-US" sz="1000" dirty="0" err="1">
                <a:latin typeface="Courier"/>
                <a:cs typeface="Courier"/>
              </a:rPr>
              <a:t>VerifyNoAggregates</a:t>
            </a:r>
            <a:r>
              <a:rPr lang="en-US" sz="1000" dirty="0">
                <a:latin typeface="Courier"/>
                <a:cs typeface="Courier"/>
              </a:rPr>
              <a:t>,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  new </a:t>
            </a:r>
            <a:r>
              <a:rPr lang="en-US" sz="1000" dirty="0" err="1" smtClean="0">
                <a:latin typeface="Courier"/>
                <a:cs typeface="Courier"/>
              </a:rPr>
              <a:t>VerifyBoolean</a:t>
            </a:r>
            <a:r>
              <a:rPr lang="en-US" sz="1000" dirty="0" smtClean="0">
                <a:latin typeface="Courier"/>
                <a:cs typeface="Courier"/>
              </a:rPr>
              <a:t>,</a:t>
            </a:r>
          </a:p>
          <a:p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new </a:t>
            </a:r>
            <a:r>
              <a:rPr lang="en-US" sz="1000" dirty="0" err="1" smtClean="0">
                <a:latin typeface="Courier"/>
                <a:cs typeface="Courier"/>
              </a:rPr>
              <a:t>ExtractEquiJoins</a:t>
            </a:r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)</a:t>
            </a:r>
            <a:endParaRPr lang="en-US" sz="1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208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9781" y="2368092"/>
            <a:ext cx="64832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in1.join(in2).where(0).</a:t>
            </a:r>
            <a:r>
              <a:rPr lang="en-US" sz="2000" dirty="0" err="1" smtClean="0">
                <a:latin typeface="Courier"/>
                <a:cs typeface="Courier"/>
              </a:rPr>
              <a:t>equalTo</a:t>
            </a:r>
            <a:r>
              <a:rPr lang="en-US" sz="2000" dirty="0" smtClean="0">
                <a:latin typeface="Courier"/>
                <a:cs typeface="Courier"/>
              </a:rPr>
              <a:t>(0)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(l, r, out: Collector[Row]) =&gt;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if (</a:t>
            </a:r>
            <a:r>
              <a:rPr lang="en-US" sz="2000" dirty="0" err="1" smtClean="0">
                <a:latin typeface="Courier"/>
                <a:cs typeface="Courier"/>
              </a:rPr>
              <a:t>r.get</a:t>
            </a:r>
            <a:r>
              <a:rPr lang="en-US" sz="2000" dirty="0" smtClean="0">
                <a:latin typeface="Courier"/>
                <a:cs typeface="Courier"/>
              </a:rPr>
              <a:t>(1).</a:t>
            </a:r>
            <a:r>
              <a:rPr lang="en-US" sz="2000" dirty="0" err="1" smtClean="0">
                <a:latin typeface="Courier"/>
                <a:cs typeface="Courier"/>
              </a:rPr>
              <a:t>asInstanceOf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) &gt; 3) {</a:t>
            </a:r>
          </a:p>
          <a:p>
            <a:r>
              <a:rPr lang="en-US" sz="2000" dirty="0" smtClean="0">
                <a:latin typeface="Courier"/>
                <a:cs typeface="Courier"/>
              </a:rPr>
              <a:t>		</a:t>
            </a:r>
            <a:r>
              <a:rPr lang="en-US" sz="2000" dirty="0" err="1" smtClean="0"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 result = Row(4)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result.set</a:t>
            </a:r>
            <a:r>
              <a:rPr lang="en-US" sz="2000" dirty="0" smtClean="0">
                <a:latin typeface="Courier"/>
                <a:cs typeface="Courier"/>
              </a:rPr>
              <a:t>(0, </a:t>
            </a:r>
            <a:r>
              <a:rPr lang="en-US" sz="2000" dirty="0" err="1" smtClean="0">
                <a:latin typeface="Courier"/>
                <a:cs typeface="Courier"/>
              </a:rPr>
              <a:t>l.get</a:t>
            </a:r>
            <a:r>
              <a:rPr lang="en-US" sz="2000" dirty="0" smtClean="0">
                <a:latin typeface="Courier"/>
                <a:cs typeface="Courier"/>
              </a:rPr>
              <a:t>(0))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…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result.set</a:t>
            </a:r>
            <a:r>
              <a:rPr lang="en-US" sz="2000" dirty="0" smtClean="0">
                <a:latin typeface="Courier"/>
                <a:cs typeface="Courier"/>
              </a:rPr>
              <a:t>(3, </a:t>
            </a:r>
            <a:r>
              <a:rPr lang="en-US" sz="2000" dirty="0" err="1">
                <a:latin typeface="Courier"/>
                <a:cs typeface="Courier"/>
              </a:rPr>
              <a:t>r</a:t>
            </a:r>
            <a:r>
              <a:rPr lang="en-US" sz="2000" dirty="0" err="1" smtClean="0">
                <a:latin typeface="Courier"/>
                <a:cs typeface="Courier"/>
              </a:rPr>
              <a:t>.get</a:t>
            </a:r>
            <a:r>
              <a:rPr lang="en-US" sz="2000" dirty="0" smtClean="0">
                <a:latin typeface="Courier"/>
                <a:cs typeface="Courier"/>
              </a:rPr>
              <a:t>(1))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dirty="0" err="1" smtClean="0">
                <a:latin typeface="Courier"/>
                <a:cs typeface="Courier"/>
              </a:rPr>
              <a:t>out.collect</a:t>
            </a:r>
            <a:r>
              <a:rPr lang="en-US" sz="2000" dirty="0" smtClean="0">
                <a:latin typeface="Courier"/>
                <a:cs typeface="Courier"/>
              </a:rPr>
              <a:t>(result)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}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6588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and Forth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40944"/>
            <a:ext cx="8229600" cy="785220"/>
          </a:xfrm>
        </p:spPr>
        <p:txBody>
          <a:bodyPr/>
          <a:lstStyle/>
          <a:p>
            <a:r>
              <a:rPr lang="en-US" dirty="0" smtClean="0"/>
              <a:t>Supports POJOs, Case classes, 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500" y="1809292"/>
            <a:ext cx="7975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case class In(a: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, b: String)</a:t>
            </a:r>
          </a:p>
          <a:p>
            <a:r>
              <a:rPr lang="en-US" sz="2000" dirty="0" smtClean="0">
                <a:latin typeface="Courier"/>
                <a:cs typeface="Courier"/>
              </a:rPr>
              <a:t>case class Out(c: String, d: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 input: </a:t>
            </a:r>
            <a:r>
              <a:rPr lang="en-US" sz="2000" dirty="0" err="1" smtClean="0">
                <a:latin typeface="Courier"/>
                <a:cs typeface="Courier"/>
              </a:rPr>
              <a:t>DataSet</a:t>
            </a:r>
            <a:r>
              <a:rPr lang="en-US" sz="2000" dirty="0" smtClean="0">
                <a:latin typeface="Courier"/>
                <a:cs typeface="Courier"/>
              </a:rPr>
              <a:t>[In] = 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 in = </a:t>
            </a:r>
            <a:r>
              <a:rPr lang="en-US" sz="2000" dirty="0" err="1" smtClean="0">
                <a:latin typeface="Courier"/>
                <a:cs typeface="Courier"/>
              </a:rPr>
              <a:t>input.toTable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 result = </a:t>
            </a:r>
            <a:r>
              <a:rPr lang="en-US" sz="2000" dirty="0" err="1" smtClean="0">
                <a:latin typeface="Courier"/>
                <a:cs typeface="Courier"/>
              </a:rPr>
              <a:t>in.groupBy</a:t>
            </a:r>
            <a:r>
              <a:rPr lang="en-US" sz="2000" dirty="0" smtClean="0">
                <a:latin typeface="Courier"/>
                <a:cs typeface="Courier"/>
              </a:rPr>
              <a:t>("b").select("b, </a:t>
            </a:r>
            <a:r>
              <a:rPr lang="en-US" sz="2000" dirty="0" err="1" smtClean="0">
                <a:latin typeface="Courier"/>
                <a:cs typeface="Courier"/>
              </a:rPr>
              <a:t>a.avg</a:t>
            </a:r>
            <a:r>
              <a:rPr lang="en-US" sz="2000" dirty="0" smtClean="0">
                <a:latin typeface="Courier"/>
                <a:cs typeface="Courier"/>
              </a:rPr>
              <a:t>”)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 output = </a:t>
            </a:r>
            <a:r>
              <a:rPr lang="en-US" sz="2000" dirty="0" err="1" smtClean="0">
                <a:latin typeface="Courier"/>
                <a:cs typeface="Courier"/>
              </a:rPr>
              <a:t>result.as</a:t>
            </a:r>
            <a:r>
              <a:rPr lang="en-US" sz="2000" dirty="0" smtClean="0">
                <a:latin typeface="Courier"/>
                <a:cs typeface="Courier"/>
              </a:rPr>
              <a:t>("c, d").</a:t>
            </a:r>
            <a:r>
              <a:rPr lang="en-US" sz="2000" dirty="0" err="1" smtClean="0">
                <a:latin typeface="Courier"/>
                <a:cs typeface="Courier"/>
              </a:rPr>
              <a:t>toSet</a:t>
            </a:r>
            <a:r>
              <a:rPr lang="en-US" sz="2000" dirty="0" smtClean="0">
                <a:latin typeface="Courier"/>
                <a:cs typeface="Courier"/>
              </a:rPr>
              <a:t>[Out]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541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and Forth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40944"/>
            <a:ext cx="8229600" cy="785220"/>
          </a:xfrm>
        </p:spPr>
        <p:txBody>
          <a:bodyPr/>
          <a:lstStyle/>
          <a:p>
            <a:r>
              <a:rPr lang="en-US" dirty="0" smtClean="0"/>
              <a:t>Supports POJOs, Case classes, 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1390192"/>
            <a:ext cx="8445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class In {                 class Out {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public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a;              public String c;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public String b;           public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d;</a:t>
            </a:r>
          </a:p>
          <a:p>
            <a:r>
              <a:rPr lang="en-US" sz="2000" dirty="0" smtClean="0">
                <a:latin typeface="Courier"/>
                <a:cs typeface="Courier"/>
              </a:rPr>
              <a:t>}                          }</a:t>
            </a:r>
          </a:p>
          <a:p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DataSet</a:t>
            </a:r>
            <a:r>
              <a:rPr lang="en-US" sz="2000" dirty="0" smtClean="0">
                <a:latin typeface="Courier"/>
                <a:cs typeface="Courier"/>
              </a:rPr>
              <a:t>&lt;In&gt; input = 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Table table = </a:t>
            </a:r>
            <a:r>
              <a:rPr lang="en-US" sz="2000" dirty="0" err="1" smtClean="0">
                <a:latin typeface="Courier"/>
                <a:cs typeface="Courier"/>
              </a:rPr>
              <a:t>TableUtil.toTable</a:t>
            </a:r>
            <a:r>
              <a:rPr lang="en-US" sz="2000" dirty="0" smtClean="0">
                <a:latin typeface="Courier"/>
                <a:cs typeface="Courier"/>
              </a:rPr>
              <a:t>(input);</a:t>
            </a:r>
          </a:p>
          <a:p>
            <a:r>
              <a:rPr lang="en-US" sz="2000" dirty="0" smtClean="0">
                <a:latin typeface="Courier"/>
                <a:cs typeface="Courier"/>
              </a:rPr>
              <a:t>Table result = </a:t>
            </a:r>
            <a:r>
              <a:rPr lang="en-US" sz="2000" dirty="0" err="1" smtClean="0">
                <a:latin typeface="Courier"/>
                <a:cs typeface="Courier"/>
              </a:rPr>
              <a:t>table.groupBy</a:t>
            </a:r>
            <a:r>
              <a:rPr lang="en-US" sz="2000" dirty="0" smtClean="0">
                <a:latin typeface="Courier"/>
                <a:cs typeface="Courier"/>
              </a:rPr>
              <a:t>("b").select("b, </a:t>
            </a:r>
            <a:r>
              <a:rPr lang="en-US" sz="2000" dirty="0" err="1" smtClean="0">
                <a:latin typeface="Courier"/>
                <a:cs typeface="Courier"/>
              </a:rPr>
              <a:t>a.avg</a:t>
            </a:r>
            <a:r>
              <a:rPr lang="en-US" sz="2000" dirty="0" smtClean="0">
                <a:latin typeface="Courier"/>
                <a:cs typeface="Courier"/>
              </a:rPr>
              <a:t>");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DataSet</a:t>
            </a:r>
            <a:r>
              <a:rPr lang="en-US" sz="2000" dirty="0" smtClean="0">
                <a:latin typeface="Courier"/>
                <a:cs typeface="Courier"/>
              </a:rPr>
              <a:t>&lt;Out&gt; output =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TableUtil.toSet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result.as</a:t>
            </a:r>
            <a:r>
              <a:rPr lang="en-US" sz="2000" dirty="0" smtClean="0">
                <a:latin typeface="Courier"/>
                <a:cs typeface="Courier"/>
              </a:rPr>
              <a:t>("c, d"), </a:t>
            </a:r>
            <a:r>
              <a:rPr lang="en-US" sz="2000" dirty="0" err="1" smtClean="0">
                <a:latin typeface="Courier"/>
                <a:cs typeface="Courier"/>
              </a:rPr>
              <a:t>Out.class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885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queries from both 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Translation to batch programs</a:t>
            </a:r>
          </a:p>
          <a:p>
            <a:r>
              <a:rPr lang="en-US" dirty="0" smtClean="0"/>
              <a:t>Preliminary translation to streaming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Optimization</a:t>
            </a:r>
          </a:p>
          <a:p>
            <a:pPr lvl="1"/>
            <a:r>
              <a:rPr lang="en-US" dirty="0" smtClean="0"/>
              <a:t>Filter/Projection push down</a:t>
            </a:r>
          </a:p>
          <a:p>
            <a:pPr lvl="1"/>
            <a:r>
              <a:rPr lang="en-US" dirty="0" smtClean="0"/>
              <a:t>Join order</a:t>
            </a:r>
          </a:p>
          <a:p>
            <a:r>
              <a:rPr lang="en-US" dirty="0" smtClean="0"/>
              <a:t>Operator Fusion</a:t>
            </a:r>
          </a:p>
          <a:p>
            <a:r>
              <a:rPr lang="en-US" dirty="0" smtClean="0"/>
              <a:t>Extend expressions</a:t>
            </a:r>
            <a:endParaRPr lang="en-US" dirty="0"/>
          </a:p>
          <a:p>
            <a:pPr lvl="1"/>
            <a:r>
              <a:rPr lang="en-US" dirty="0" smtClean="0"/>
              <a:t>string operations, casting, explode/gather, date/time, ...</a:t>
            </a:r>
          </a:p>
          <a:p>
            <a:r>
              <a:rPr lang="en-US" dirty="0" smtClean="0"/>
              <a:t>Windowing operations (streaming)</a:t>
            </a:r>
          </a:p>
          <a:p>
            <a:r>
              <a:rPr lang="en-US" dirty="0" smtClean="0"/>
              <a:t>Columnar execution?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05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7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Roadmap for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Exactly-once streaming with flexible state</a:t>
            </a:r>
          </a:p>
          <a:p>
            <a:endParaRPr lang="en-US" sz="1000" dirty="0" smtClean="0"/>
          </a:p>
          <a:p>
            <a:r>
              <a:rPr lang="en-US" sz="2800" dirty="0"/>
              <a:t>Support for Google </a:t>
            </a:r>
            <a:r>
              <a:rPr lang="en-US" sz="2800" dirty="0" smtClean="0"/>
              <a:t>Dataflow</a:t>
            </a:r>
          </a:p>
          <a:p>
            <a:endParaRPr lang="en-US" sz="1000" dirty="0"/>
          </a:p>
          <a:p>
            <a:r>
              <a:rPr lang="en-US" sz="2800" dirty="0" smtClean="0"/>
              <a:t>Batch Machine Learning library</a:t>
            </a:r>
          </a:p>
          <a:p>
            <a:endParaRPr lang="en-US" sz="1000" dirty="0"/>
          </a:p>
          <a:p>
            <a:r>
              <a:rPr lang="en-US" sz="2800" dirty="0" smtClean="0"/>
              <a:t>Streaming Machine Learning with SAMOA</a:t>
            </a:r>
          </a:p>
          <a:p>
            <a:endParaRPr lang="en-US" sz="1000" dirty="0" smtClean="0"/>
          </a:p>
          <a:p>
            <a:r>
              <a:rPr lang="en-US" sz="2800" dirty="0" smtClean="0"/>
              <a:t>Graph library additions (more algorithms)</a:t>
            </a:r>
          </a:p>
          <a:p>
            <a:endParaRPr lang="en-US" sz="1000" dirty="0"/>
          </a:p>
          <a:p>
            <a:r>
              <a:rPr lang="en-US" sz="2800" dirty="0"/>
              <a:t>Interactive programs and </a:t>
            </a:r>
            <a:r>
              <a:rPr lang="en-US" sz="2800" dirty="0" smtClean="0"/>
              <a:t>Zeppelin</a:t>
            </a:r>
          </a:p>
          <a:p>
            <a:endParaRPr lang="en-US" sz="1000" dirty="0"/>
          </a:p>
          <a:p>
            <a:r>
              <a:rPr lang="en-US" sz="2800" dirty="0" smtClean="0"/>
              <a:t>SQL </a:t>
            </a:r>
            <a:r>
              <a:rPr lang="en-US" sz="2800" dirty="0"/>
              <a:t>on top of </a:t>
            </a:r>
            <a:r>
              <a:rPr lang="en-US" sz="2800" dirty="0" smtClean="0"/>
              <a:t>Relational API</a:t>
            </a:r>
            <a:endParaRPr lang="en-US" sz="2800" dirty="0" smtClean="0"/>
          </a:p>
          <a:p>
            <a:r>
              <a:rPr lang="en-US" sz="2800" dirty="0" smtClean="0"/>
              <a:t>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Apache 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Performance and ease of use</a:t>
            </a:r>
          </a:p>
          <a:p>
            <a:pPr lvl="1"/>
            <a:r>
              <a:rPr lang="en-US" sz="2000" dirty="0" smtClean="0"/>
              <a:t>Exploits in-memory and pipelining,</a:t>
            </a:r>
            <a:br>
              <a:rPr lang="en-US" sz="2000" dirty="0" smtClean="0"/>
            </a:br>
            <a:r>
              <a:rPr lang="en-US" sz="2000" dirty="0" smtClean="0"/>
              <a:t>language-embedded logical APIs</a:t>
            </a:r>
          </a:p>
          <a:p>
            <a:pPr lvl="5"/>
            <a:endParaRPr lang="en-US" sz="1600" dirty="0"/>
          </a:p>
          <a:p>
            <a:r>
              <a:rPr lang="en-US" sz="2400" dirty="0" smtClean="0"/>
              <a:t>Unified batch and real streaming</a:t>
            </a:r>
          </a:p>
          <a:p>
            <a:pPr lvl="1"/>
            <a:r>
              <a:rPr lang="en-US" sz="2000" dirty="0" smtClean="0"/>
              <a:t>Batch and Stream APIs on top of a streaming engine</a:t>
            </a:r>
          </a:p>
          <a:p>
            <a:pPr lvl="5"/>
            <a:endParaRPr lang="en-US" sz="1600" dirty="0"/>
          </a:p>
          <a:p>
            <a:r>
              <a:rPr lang="en-US" sz="2400" dirty="0" smtClean="0"/>
              <a:t>A runtime that "just works" without tuning</a:t>
            </a:r>
          </a:p>
          <a:p>
            <a:pPr lvl="1"/>
            <a:r>
              <a:rPr lang="en-US" sz="2000" dirty="0" smtClean="0"/>
              <a:t>custom memory </a:t>
            </a:r>
            <a:r>
              <a:rPr lang="en-US" sz="2000" dirty="0"/>
              <a:t>management inside the JVM</a:t>
            </a:r>
            <a:endParaRPr lang="en-US" sz="2000" dirty="0" smtClean="0"/>
          </a:p>
          <a:p>
            <a:pPr marL="1371600" lvl="3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  <a:p>
            <a:r>
              <a:rPr lang="en-US" sz="2400" dirty="0" smtClean="0"/>
              <a:t>Predictable and dependable execution </a:t>
            </a:r>
          </a:p>
          <a:p>
            <a:pPr lvl="1"/>
            <a:r>
              <a:rPr lang="en-US" sz="2000" dirty="0" smtClean="0"/>
              <a:t>Bird’s-eye view of what runs and how, and what failed and why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venir Next Regular"/>
                <a:cs typeface="Avenir Next Regular"/>
              </a:rPr>
              <a:t>flink.apache.org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359" y="1162796"/>
            <a:ext cx="2571006" cy="25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0C00-1C8A-C748-AC65-8736BCCBD0E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5970"/>
          <a:stretch/>
        </p:blipFill>
        <p:spPr>
          <a:xfrm>
            <a:off x="-494900" y="0"/>
            <a:ext cx="9675412" cy="6858000"/>
          </a:xfrm>
          <a:prstGeom prst="rect">
            <a:avLst/>
          </a:prstGeom>
        </p:spPr>
      </p:pic>
      <p:pic>
        <p:nvPicPr>
          <p:cNvPr id="11" name="Picture 10" descr="logo_8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2652" y="280522"/>
            <a:ext cx="6305321" cy="11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community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25712"/>
              </p:ext>
            </p:extLst>
          </p:nvPr>
        </p:nvGraphicFramePr>
        <p:xfrm>
          <a:off x="2053243" y="1658178"/>
          <a:ext cx="5046134" cy="43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0320" y="1856434"/>
            <a:ext cx="312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#unique contributors by </a:t>
            </a:r>
            <a:r>
              <a:rPr lang="en-US" sz="1400" dirty="0" err="1" smtClean="0">
                <a:latin typeface="Avenir Next Regular"/>
                <a:cs typeface="Avenir Next Regular"/>
              </a:rPr>
              <a:t>git</a:t>
            </a:r>
            <a:r>
              <a:rPr lang="en-US" sz="1400" dirty="0" smtClean="0">
                <a:latin typeface="Avenir Next Regular"/>
                <a:cs typeface="Avenir Next Regular"/>
              </a:rPr>
              <a:t> commits 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(without manual de-dup)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4526" y="76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7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inside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457200" y="1474377"/>
            <a:ext cx="5938124" cy="1890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Technology inspired by compilers + MPP databases + distributed systems</a:t>
            </a:r>
          </a:p>
          <a:p>
            <a:r>
              <a:rPr lang="en-US" sz="2400" dirty="0" smtClean="0"/>
              <a:t>For ease of use, reliable performance, and scalability</a:t>
            </a:r>
            <a:endParaRPr lang="en-US" sz="2400" dirty="0"/>
          </a:p>
        </p:txBody>
      </p:sp>
      <p:sp>
        <p:nvSpPr>
          <p:cNvPr id="4" name="Rechteck 41"/>
          <p:cNvSpPr/>
          <p:nvPr/>
        </p:nvSpPr>
        <p:spPr>
          <a:xfrm>
            <a:off x="6835731" y="5449711"/>
            <a:ext cx="1578607" cy="696109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5074109" y="3831310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echteck 41"/>
          <p:cNvSpPr/>
          <p:nvPr/>
        </p:nvSpPr>
        <p:spPr>
          <a:xfrm>
            <a:off x="6533398" y="1378658"/>
            <a:ext cx="1521982" cy="3001127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8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729" y="6011355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2568" y="426128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2054"/>
          <p:cNvCxnSpPr/>
          <p:nvPr/>
        </p:nvCxnSpPr>
        <p:spPr>
          <a:xfrm flipV="1">
            <a:off x="6436484" y="4673989"/>
            <a:ext cx="572352" cy="298529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50"/>
          <p:cNvCxnSpPr/>
          <p:nvPr/>
        </p:nvCxnSpPr>
        <p:spPr>
          <a:xfrm>
            <a:off x="6395324" y="5652637"/>
            <a:ext cx="330768" cy="86101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5"/>
          <p:cNvSpPr/>
          <p:nvPr/>
        </p:nvSpPr>
        <p:spPr>
          <a:xfrm>
            <a:off x="2622387" y="3831310"/>
            <a:ext cx="1793386" cy="1542474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Pfeil nach rechts 19"/>
          <p:cNvSpPr/>
          <p:nvPr/>
        </p:nvSpPr>
        <p:spPr>
          <a:xfrm>
            <a:off x="4546216" y="4346023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092" y="3707410"/>
            <a:ext cx="2584395" cy="2031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err="1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tc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edges</a:t>
            </a:r>
            <a:r>
              <a:rPr lang="en-US" sz="900" b="1" dirty="0" err="1">
                <a:latin typeface="Consolas"/>
                <a:cs typeface="Consolas"/>
              </a:rPr>
              <a:t>.</a:t>
            </a:r>
            <a:r>
              <a:rPr lang="en-US" sz="900" dirty="0" err="1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 err="1">
                <a:latin typeface="Consolas"/>
                <a:cs typeface="Consolas"/>
              </a:rPr>
              <a:t>DataSet</a:t>
            </a:r>
            <a:r>
              <a:rPr lang="en-US" sz="900" b="1" dirty="0">
                <a:latin typeface="Consolas"/>
                <a:cs typeface="Consolas"/>
              </a:rPr>
              <a:t>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err="1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err="1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 err="1">
                <a:latin typeface="Consolas"/>
                <a:cs typeface="Consolas"/>
              </a:rPr>
              <a:t>path</a:t>
            </a:r>
            <a:r>
              <a:rPr lang="en-US" sz="900" b="1" dirty="0" err="1">
                <a:latin typeface="Consolas"/>
                <a:cs typeface="Consolas"/>
              </a:rPr>
              <a:t>.</a:t>
            </a:r>
            <a:r>
              <a:rPr lang="en-US" sz="900" dirty="0" err="1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edge</a:t>
            </a:r>
            <a:r>
              <a:rPr lang="en-US" sz="900" b="1" dirty="0" err="1">
                <a:latin typeface="Consolas"/>
                <a:cs typeface="Consolas"/>
              </a:rPr>
              <a:t>.</a:t>
            </a:r>
            <a:r>
              <a:rPr lang="en-US" sz="900" dirty="0" err="1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24" name="Abgerundetes Rechteck 5"/>
          <p:cNvSpPr/>
          <p:nvPr/>
        </p:nvSpPr>
        <p:spPr>
          <a:xfrm>
            <a:off x="2734164" y="4682166"/>
            <a:ext cx="1593602" cy="510454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Cost-based optimizer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5" name="Abgerundetes Rechteck 5"/>
          <p:cNvSpPr/>
          <p:nvPr/>
        </p:nvSpPr>
        <p:spPr>
          <a:xfrm>
            <a:off x="2734164" y="4009283"/>
            <a:ext cx="1593602" cy="568891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Type extraction stack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6" name="Rechteck 41"/>
          <p:cNvSpPr/>
          <p:nvPr/>
        </p:nvSpPr>
        <p:spPr>
          <a:xfrm>
            <a:off x="6685799" y="2974425"/>
            <a:ext cx="1218417" cy="48384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Memory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manager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27" name="Rechteck 41"/>
          <p:cNvSpPr/>
          <p:nvPr/>
        </p:nvSpPr>
        <p:spPr>
          <a:xfrm>
            <a:off x="6685799" y="2287038"/>
            <a:ext cx="1218417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Out-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of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-core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algos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>
            <a:off x="8112007" y="3299396"/>
            <a:ext cx="302331" cy="2225965"/>
          </a:xfrm>
          <a:prstGeom prst="curvedConnector3">
            <a:avLst>
              <a:gd name="adj1" fmla="val 306719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93198" y="4412378"/>
            <a:ext cx="103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latin typeface="Avenir Next Regular"/>
                <a:cs typeface="Avenir Next Regular"/>
              </a:rPr>
              <a:t>real-time</a:t>
            </a:r>
          </a:p>
          <a:p>
            <a:pPr algn="r"/>
            <a:r>
              <a:rPr lang="en-US" sz="1400" i="1" dirty="0" smtClean="0">
                <a:latin typeface="Avenir Next Regular"/>
                <a:cs typeface="Avenir Next Regular"/>
              </a:rPr>
              <a:t>streaming</a:t>
            </a:r>
            <a:endParaRPr lang="en-US" sz="1400" i="1" dirty="0">
              <a:latin typeface="Avenir Next Regular"/>
              <a:cs typeface="Avenir Next Regular"/>
            </a:endParaRPr>
          </a:p>
        </p:txBody>
      </p:sp>
      <p:sp>
        <p:nvSpPr>
          <p:cNvPr id="37" name="Rechteck 41"/>
          <p:cNvSpPr/>
          <p:nvPr/>
        </p:nvSpPr>
        <p:spPr>
          <a:xfrm>
            <a:off x="5163008" y="469741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36" name="Pfeil nach rechts 19"/>
          <p:cNvSpPr/>
          <p:nvPr/>
        </p:nvSpPr>
        <p:spPr>
          <a:xfrm>
            <a:off x="2021041" y="4346023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38" name="Rechteck 41"/>
          <p:cNvSpPr/>
          <p:nvPr/>
        </p:nvSpPr>
        <p:spPr>
          <a:xfrm>
            <a:off x="5163008" y="4009282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Recovery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pic>
        <p:nvPicPr>
          <p:cNvPr id="7" name="Picture 17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9159" y="521779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hteck 41"/>
          <p:cNvSpPr/>
          <p:nvPr/>
        </p:nvSpPr>
        <p:spPr>
          <a:xfrm>
            <a:off x="6694233" y="1498686"/>
            <a:ext cx="1218417" cy="66092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serialization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stack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41" name="Rechteck 41"/>
          <p:cNvSpPr/>
          <p:nvPr/>
        </p:nvSpPr>
        <p:spPr>
          <a:xfrm>
            <a:off x="6685799" y="3582335"/>
            <a:ext cx="1218417" cy="678952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Streaming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network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stack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008838" y="5602804"/>
            <a:ext cx="1218417" cy="400204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...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9599" y="318498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3008" y="345827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9213" y="50044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713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5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</a:t>
            </a:r>
            <a:r>
              <a:rPr lang="en-US" sz="4800" dirty="0" err="1" smtClean="0"/>
              <a:t>WordCount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782" y="1978646"/>
            <a:ext cx="81801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case class </a:t>
            </a:r>
            <a:r>
              <a:rPr lang="en-US" dirty="0" smtClean="0">
                <a:latin typeface="Consolas"/>
                <a:cs typeface="Consolas"/>
              </a:rPr>
              <a:t>Word (word: String, frequency: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env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ExecutionEnvironment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C0504D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lines = </a:t>
            </a:r>
            <a:r>
              <a:rPr lang="en-US" dirty="0" err="1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readTextFile</a:t>
            </a:r>
            <a:r>
              <a:rPr lang="en-US" dirty="0" smtClean="0">
                <a:latin typeface="Consolas"/>
                <a:cs typeface="Consolas"/>
              </a:rPr>
              <a:t>(...)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lines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{line =&gt; </a:t>
            </a:r>
            <a:r>
              <a:rPr lang="en-US" dirty="0" err="1">
                <a:latin typeface="Consolas"/>
                <a:cs typeface="Consolas"/>
              </a:rPr>
              <a:t>line.split</a:t>
            </a:r>
            <a:r>
              <a:rPr lang="en-US" dirty="0">
                <a:latin typeface="Consolas"/>
                <a:cs typeface="Consolas"/>
              </a:rPr>
              <a:t>(" ").map(word =&gt; Word(word,1))}  </a:t>
            </a:r>
          </a:p>
          <a:p>
            <a:r>
              <a:rPr lang="en-US" dirty="0" smtClean="0">
                <a:latin typeface="Consolas"/>
                <a:cs typeface="Consolas"/>
              </a:rPr>
              <a:t>   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"word"</a:t>
            </a:r>
            <a:r>
              <a:rPr lang="en-US" dirty="0">
                <a:latin typeface="Consolas"/>
                <a:cs typeface="Consolas"/>
              </a:rPr>
              <a:t>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frequency”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print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execute</a:t>
            </a:r>
            <a:r>
              <a:rPr lang="en-US" dirty="0" smtClean="0">
                <a:latin typeface="Consolas"/>
                <a:cs typeface="Consolas"/>
              </a:rPr>
              <a:t>()  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024" y="570791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Avenir Next Regular"/>
                <a:cs typeface="Avenir Next Regular"/>
              </a:rPr>
              <a:t>Flink</a:t>
            </a:r>
            <a:r>
              <a:rPr lang="en-US" sz="2400" i="1" dirty="0" smtClean="0">
                <a:latin typeface="Avenir Next Regular"/>
                <a:cs typeface="Avenir Next Regular"/>
              </a:rPr>
              <a:t> has mirrored Java and </a:t>
            </a:r>
            <a:r>
              <a:rPr lang="en-US" sz="2400" i="1" dirty="0" err="1" smtClean="0">
                <a:latin typeface="Avenir Next Regular"/>
                <a:cs typeface="Avenir Next Regular"/>
              </a:rPr>
              <a:t>Scala</a:t>
            </a:r>
            <a:r>
              <a:rPr lang="en-US" sz="2400" i="1" dirty="0" smtClean="0">
                <a:latin typeface="Avenir Next Regular"/>
                <a:cs typeface="Avenir Next Regular"/>
              </a:rPr>
              <a:t> APIs that offer the same functionality, including by-name addressing. </a:t>
            </a:r>
            <a:endParaRPr lang="en-US" sz="24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07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API in a Nutshell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filter, </a:t>
            </a:r>
            <a:r>
              <a:rPr lang="en-US" dirty="0" err="1" smtClean="0"/>
              <a:t>groupBy</a:t>
            </a:r>
            <a:r>
              <a:rPr lang="en-US" dirty="0" smtClean="0"/>
              <a:t>, reduce, </a:t>
            </a:r>
            <a:r>
              <a:rPr lang="en-US" dirty="0" err="1" smtClean="0"/>
              <a:t>reduceGroup</a:t>
            </a:r>
            <a:r>
              <a:rPr lang="en-US" dirty="0" smtClean="0"/>
              <a:t>, aggregate, join, </a:t>
            </a:r>
            <a:r>
              <a:rPr lang="en-US" dirty="0" err="1" smtClean="0"/>
              <a:t>coGroup</a:t>
            </a:r>
            <a:r>
              <a:rPr lang="en-US" dirty="0" smtClean="0"/>
              <a:t>, cross, project, distinct, union, iterate, </a:t>
            </a:r>
            <a:r>
              <a:rPr lang="en-US" dirty="0" err="1" smtClean="0"/>
              <a:t>iterateDelta</a:t>
            </a:r>
            <a:r>
              <a:rPr lang="en-US" dirty="0" smtClean="0"/>
              <a:t>, ...</a:t>
            </a:r>
          </a:p>
          <a:p>
            <a:pPr lvl="3"/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Hadoop</a:t>
            </a:r>
            <a:r>
              <a:rPr lang="en-US" dirty="0" smtClean="0"/>
              <a:t> input formats are supported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API similar for data sets and data streams with slightly different operator semantics 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Window functions for data streams</a:t>
            </a:r>
          </a:p>
          <a:p>
            <a:pPr lvl="4"/>
            <a:endParaRPr lang="en-US" dirty="0"/>
          </a:p>
          <a:p>
            <a:r>
              <a:rPr lang="en-US" dirty="0" smtClean="0"/>
              <a:t>Counters, accumulators, and broadcast variables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4" y="2564167"/>
            <a:ext cx="8874783" cy="27308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080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9</a:t>
            </a:fld>
            <a:endParaRPr lang="en-US"/>
          </a:p>
        </p:txBody>
      </p:sp>
      <p:pic>
        <p:nvPicPr>
          <p:cNvPr id="5" name="Grafi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62" y="1918002"/>
            <a:ext cx="748883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6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1270</Words>
  <Application>Microsoft Macintosh PowerPoint</Application>
  <PresentationFormat>On-screen Show (4:3)</PresentationFormat>
  <Paragraphs>365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Flinq</vt:lpstr>
      <vt:lpstr>What is Flink</vt:lpstr>
      <vt:lpstr>The case for Apache Flink</vt:lpstr>
      <vt:lpstr>Technology inside Flink</vt:lpstr>
      <vt:lpstr>How do you use Flink?</vt:lpstr>
      <vt:lpstr>Example: WordCount</vt:lpstr>
      <vt:lpstr>Flink API in a Nutshell</vt:lpstr>
      <vt:lpstr>Visualization tools</vt:lpstr>
      <vt:lpstr>Visualization tools</vt:lpstr>
      <vt:lpstr>Flink Architecture</vt:lpstr>
      <vt:lpstr>Flink stack</vt:lpstr>
      <vt:lpstr>Evolution of Architectures</vt:lpstr>
      <vt:lpstr>Operators and Data Sets</vt:lpstr>
      <vt:lpstr>Staged (batch) execution</vt:lpstr>
      <vt:lpstr>Pipelined execution</vt:lpstr>
      <vt:lpstr>Pipelining in Flink</vt:lpstr>
      <vt:lpstr>Relational API</vt:lpstr>
      <vt:lpstr>First Things First</vt:lpstr>
      <vt:lpstr>Under the Hood</vt:lpstr>
      <vt:lpstr>Plan Translation</vt:lpstr>
      <vt:lpstr>More Complex Expressions</vt:lpstr>
      <vt:lpstr>Expression Translation</vt:lpstr>
      <vt:lpstr>Expression Translation</vt:lpstr>
      <vt:lpstr>Back and Forth</vt:lpstr>
      <vt:lpstr>Back and Forth</vt:lpstr>
      <vt:lpstr>What Works?</vt:lpstr>
      <vt:lpstr>Future Work</vt:lpstr>
      <vt:lpstr>Closing</vt:lpstr>
      <vt:lpstr>Flink Roadmap for 2015</vt:lpstr>
      <vt:lpstr>flink.apache.org @ApacheFlink</vt:lpstr>
      <vt:lpstr>Backup Slides</vt:lpstr>
      <vt:lpstr>PowerPoint Presentation</vt:lpstr>
      <vt:lpstr>Flink community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</cp:lastModifiedBy>
  <cp:revision>65</cp:revision>
  <dcterms:created xsi:type="dcterms:W3CDTF">2015-01-22T00:00:06Z</dcterms:created>
  <dcterms:modified xsi:type="dcterms:W3CDTF">2015-03-23T20:58:05Z</dcterms:modified>
</cp:coreProperties>
</file>