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tiff" ContentType="image/tiff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46"/>
  </p:notesMasterIdLst>
  <p:handoutMasterIdLst>
    <p:handoutMasterId r:id="rId47"/>
  </p:handoutMasterIdLst>
  <p:sldIdLst>
    <p:sldId id="256" r:id="rId3"/>
    <p:sldId id="660" r:id="rId4"/>
    <p:sldId id="661" r:id="rId5"/>
    <p:sldId id="429" r:id="rId6"/>
    <p:sldId id="655" r:id="rId7"/>
    <p:sldId id="624" r:id="rId8"/>
    <p:sldId id="651" r:id="rId9"/>
    <p:sldId id="652" r:id="rId10"/>
    <p:sldId id="653" r:id="rId11"/>
    <p:sldId id="670" r:id="rId12"/>
    <p:sldId id="625" r:id="rId13"/>
    <p:sldId id="504" r:id="rId14"/>
    <p:sldId id="571" r:id="rId15"/>
    <p:sldId id="627" r:id="rId16"/>
    <p:sldId id="628" r:id="rId17"/>
    <p:sldId id="608" r:id="rId18"/>
    <p:sldId id="629" r:id="rId19"/>
    <p:sldId id="630" r:id="rId20"/>
    <p:sldId id="631" r:id="rId21"/>
    <p:sldId id="636" r:id="rId22"/>
    <p:sldId id="634" r:id="rId23"/>
    <p:sldId id="667" r:id="rId24"/>
    <p:sldId id="668" r:id="rId25"/>
    <p:sldId id="643" r:id="rId26"/>
    <p:sldId id="669" r:id="rId27"/>
    <p:sldId id="642" r:id="rId28"/>
    <p:sldId id="635" r:id="rId29"/>
    <p:sldId id="476" r:id="rId30"/>
    <p:sldId id="521" r:id="rId31"/>
    <p:sldId id="650" r:id="rId32"/>
    <p:sldId id="523" r:id="rId33"/>
    <p:sldId id="656" r:id="rId34"/>
    <p:sldId id="657" r:id="rId35"/>
    <p:sldId id="658" r:id="rId36"/>
    <p:sldId id="659" r:id="rId37"/>
    <p:sldId id="640" r:id="rId38"/>
    <p:sldId id="641" r:id="rId39"/>
    <p:sldId id="644" r:id="rId40"/>
    <p:sldId id="662" r:id="rId41"/>
    <p:sldId id="663" r:id="rId42"/>
    <p:sldId id="664" r:id="rId43"/>
    <p:sldId id="665" r:id="rId44"/>
    <p:sldId id="66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6F0E18F2-8161-224A-87B3-C4001987C92E}">
          <p14:sldIdLst>
            <p14:sldId id="256"/>
            <p14:sldId id="429"/>
            <p14:sldId id="603"/>
            <p14:sldId id="586"/>
            <p14:sldId id="504"/>
            <p14:sldId id="573"/>
            <p14:sldId id="574"/>
            <p14:sldId id="571"/>
            <p14:sldId id="608"/>
            <p14:sldId id="614"/>
            <p14:sldId id="513"/>
            <p14:sldId id="514"/>
            <p14:sldId id="515"/>
            <p14:sldId id="587"/>
            <p14:sldId id="517"/>
            <p14:sldId id="518"/>
            <p14:sldId id="585"/>
            <p14:sldId id="520"/>
            <p14:sldId id="531"/>
            <p14:sldId id="525"/>
            <p14:sldId id="526"/>
            <p14:sldId id="527"/>
            <p14:sldId id="564"/>
            <p14:sldId id="535"/>
            <p14:sldId id="536"/>
            <p14:sldId id="538"/>
            <p14:sldId id="575"/>
            <p14:sldId id="539"/>
            <p14:sldId id="546"/>
            <p14:sldId id="540"/>
            <p14:sldId id="541"/>
            <p14:sldId id="542"/>
            <p14:sldId id="605"/>
            <p14:sldId id="607"/>
            <p14:sldId id="621"/>
            <p14:sldId id="545"/>
            <p14:sldId id="547"/>
            <p14:sldId id="548"/>
            <p14:sldId id="549"/>
            <p14:sldId id="521"/>
            <p14:sldId id="601"/>
            <p14:sldId id="619"/>
            <p14:sldId id="610"/>
            <p14:sldId id="522"/>
            <p14:sldId id="523"/>
            <p14:sldId id="407"/>
            <p14:sldId id="295"/>
            <p14:sldId id="565"/>
            <p14:sldId id="465"/>
            <p14:sldId id="490"/>
            <p14:sldId id="489"/>
            <p14:sldId id="491"/>
            <p14:sldId id="485"/>
            <p14:sldId id="464"/>
            <p14:sldId id="410"/>
            <p14:sldId id="409"/>
            <p14:sldId id="418"/>
            <p14:sldId id="415"/>
            <p14:sldId id="416"/>
            <p14:sldId id="417"/>
            <p14:sldId id="422"/>
            <p14:sldId id="423"/>
            <p14:sldId id="424"/>
            <p14:sldId id="476"/>
            <p14:sldId id="477"/>
            <p14:sldId id="580"/>
            <p14:sldId id="579"/>
            <p14:sldId id="578"/>
            <p14:sldId id="577"/>
            <p14:sldId id="581"/>
            <p14:sldId id="582"/>
            <p14:sldId id="583"/>
            <p14:sldId id="584"/>
            <p14:sldId id="589"/>
            <p14:sldId id="591"/>
            <p14:sldId id="60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6"/>
            <p14:sldId id="609"/>
            <p14:sldId id="612"/>
            <p14:sldId id="613"/>
            <p14:sldId id="615"/>
            <p14:sldId id="616"/>
            <p14:sldId id="617"/>
            <p14:sldId id="618"/>
            <p14:sldId id="620"/>
            <p14:sldId id="622"/>
            <p14:sldId id="6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4AD91"/>
    <a:srgbClr val="C0504D"/>
    <a:srgbClr val="000000"/>
    <a:srgbClr val="000029"/>
    <a:srgbClr val="FEBE12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8" autoAdjust="0"/>
    <p:restoredTop sz="93651" autoAdjust="0"/>
  </p:normalViewPr>
  <p:slideViewPr>
    <p:cSldViewPr snapToGrid="0" snapToObjects="1">
      <p:cViewPr varScale="1">
        <p:scale>
          <a:sx n="132" d="100"/>
          <a:sy n="132" d="100"/>
        </p:scale>
        <p:origin x="-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31A0-65EA-764F-A809-6ED8875B226F}" type="doc">
      <dgm:prSet loTypeId="urn:microsoft.com/office/officeart/2005/8/layout/vList4#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E252C-E525-4C47-A80D-BD9E445644D8}">
      <dgm:prSet phldrT="[Text]"/>
      <dgm:spPr/>
      <dgm:t>
        <a:bodyPr/>
        <a:lstStyle/>
        <a:p>
          <a:r>
            <a:rPr lang="en-US" b="1" dirty="0" smtClean="0">
              <a:latin typeface="Avenir Next Regular"/>
              <a:cs typeface="Avenir Next Regular"/>
            </a:rPr>
            <a:t>Apache Storm</a:t>
          </a:r>
          <a:endParaRPr lang="en-US" b="1" dirty="0">
            <a:latin typeface="Avenir Next Regular"/>
            <a:cs typeface="Avenir Next Regular"/>
          </a:endParaRPr>
        </a:p>
      </dgm:t>
    </dgm:pt>
    <dgm:pt modelId="{EE7590B6-7ADD-4449-BB70-8C711B29CEB0}" type="par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A4EF69EB-3D12-D040-999F-8695F95778A4}" type="sib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553A366-F5F1-2640-8CC8-277496BA0645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dirty="0">
            <a:latin typeface="Avenir Next Regular"/>
            <a:cs typeface="Avenir Next Regular"/>
          </a:endParaRPr>
        </a:p>
      </dgm:t>
    </dgm:pt>
    <dgm:pt modelId="{706F0759-F871-7A42-9112-39555C618A1A}" type="par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4DB6074-1FD6-3342-A892-2AF43201260B}" type="sib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DACD5AFC-7715-F644-A4A4-933CF6E6A874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Low level API (Bolts, Spouts) + Trident</a:t>
          </a:r>
          <a:endParaRPr lang="en-US" dirty="0">
            <a:latin typeface="Avenir Next Regular"/>
            <a:cs typeface="Avenir Next Regular"/>
          </a:endParaRPr>
        </a:p>
      </dgm:t>
    </dgm:pt>
    <dgm:pt modelId="{72574792-2070-0249-820D-69FFB5C47169}" type="par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7A6CDE1A-D779-A244-BF9E-97AF51944EE2}" type="sib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C653EFC6-D871-C24A-86B8-F0CF29460C75}">
      <dgm:prSet phldrT="[Text]"/>
      <dgm:spPr/>
      <dgm:t>
        <a:bodyPr/>
        <a:lstStyle/>
        <a:p>
          <a:r>
            <a:rPr lang="en-US" b="1" dirty="0" smtClean="0">
              <a:latin typeface="Avenir Next Regular"/>
              <a:cs typeface="Avenir Next Regular"/>
            </a:rPr>
            <a:t>Spark Streaming</a:t>
          </a:r>
          <a:endParaRPr lang="en-US" b="1" dirty="0">
            <a:latin typeface="Avenir Next Regular"/>
            <a:cs typeface="Avenir Next Regular"/>
          </a:endParaRPr>
        </a:p>
      </dgm:t>
    </dgm:pt>
    <dgm:pt modelId="{8F425ABA-92C1-C540-A246-21528CFB0679}" type="par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15126856-385B-E342-A83F-102D6F71DBDB}" type="sib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11447E1-77BF-5A4B-91EA-C89AC96A7027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dirty="0">
            <a:latin typeface="Avenir Next Regular"/>
            <a:cs typeface="Avenir Next Regular"/>
          </a:endParaRPr>
        </a:p>
      </dgm:t>
    </dgm:pt>
    <dgm:pt modelId="{13E00258-3DAD-B748-811D-0AC634006C55}" type="par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0E74D850-AD08-9949-B889-153EFC196F70}" type="sib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FB7D02E1-0A18-C640-AE80-6C5C2A58822B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Functional API (</a:t>
          </a:r>
          <a:r>
            <a:rPr lang="en-US" dirty="0" err="1" smtClean="0">
              <a:latin typeface="Avenir Next Regular"/>
              <a:cs typeface="Avenir Next Regular"/>
            </a:rPr>
            <a:t>DStreams</a:t>
          </a:r>
          <a:r>
            <a:rPr lang="en-US" dirty="0" smtClean="0">
              <a:latin typeface="Avenir Next Regular"/>
              <a:cs typeface="Avenir Next Regular"/>
            </a:rPr>
            <a:t>), restricted by batch runtime</a:t>
          </a:r>
          <a:endParaRPr lang="en-US" dirty="0">
            <a:latin typeface="Avenir Next Regular"/>
            <a:cs typeface="Avenir Next Regular"/>
          </a:endParaRPr>
        </a:p>
      </dgm:t>
    </dgm:pt>
    <dgm:pt modelId="{9330F1C3-843C-3447-8898-061539BCF975}" type="par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6982CD10-589A-B74E-AE3D-76D09021F937}" type="sib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F1F91E4-BFDF-D04A-AE6A-3434097CA771}">
      <dgm:prSet phldrT="[Text]"/>
      <dgm:spPr/>
      <dgm:t>
        <a:bodyPr/>
        <a:lstStyle/>
        <a:p>
          <a:r>
            <a:rPr lang="en-US" b="1" dirty="0" err="1" smtClean="0">
              <a:latin typeface="Avenir Next Regular"/>
              <a:cs typeface="Avenir Next Regular"/>
            </a:rPr>
            <a:t>Flink</a:t>
          </a:r>
          <a:r>
            <a:rPr lang="en-US" b="1" dirty="0" smtClean="0">
              <a:latin typeface="Avenir Next Regular"/>
              <a:cs typeface="Avenir Next Regular"/>
            </a:rPr>
            <a:t> Streaming</a:t>
          </a:r>
          <a:endParaRPr lang="en-US" b="1" dirty="0">
            <a:latin typeface="Avenir Next Regular"/>
            <a:cs typeface="Avenir Next Regular"/>
          </a:endParaRPr>
        </a:p>
      </dgm:t>
    </dgm:pt>
    <dgm:pt modelId="{91E63199-EECD-B442-B0B4-13CE524AC28A}" type="parTrans" cxnId="{78E53983-78A4-8441-AF63-2FA9D97CC9B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E46B1DB-9ED7-DD4C-AA67-4F6F509AB24F}" type="sibTrans" cxnId="{78E53983-78A4-8441-AF63-2FA9D97CC9B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65AB0771-FECB-2D4B-BC33-37F2A38188B6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True streaming with adjustable latency-throughput trade-off</a:t>
          </a:r>
          <a:endParaRPr lang="en-US" dirty="0">
            <a:latin typeface="Avenir Next Regular"/>
            <a:cs typeface="Avenir Next Regular"/>
          </a:endParaRPr>
        </a:p>
      </dgm:t>
    </dgm:pt>
    <dgm:pt modelId="{C59B79CC-2B05-0548-8E4F-621A23A2E87D}" type="parTrans" cxnId="{D7D34F54-1B9D-904C-AD47-A2547E708B8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B4F8C363-6887-3E43-B9C8-B8B733AB9506}" type="sibTrans" cxnId="{D7D34F54-1B9D-904C-AD47-A2547E708B8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1209494-C955-E94B-BF5F-D5D8150B7DA3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Rich functional API exploiting streaming runtime; e.g. rich windowing semantics</a:t>
          </a:r>
          <a:endParaRPr lang="en-US" dirty="0">
            <a:latin typeface="Avenir Next Regular"/>
            <a:cs typeface="Avenir Next Regular"/>
          </a:endParaRPr>
        </a:p>
      </dgm:t>
    </dgm:pt>
    <dgm:pt modelId="{35F3A797-BC26-7F4F-AA23-E1E7A59EDD22}" type="parTrans" cxnId="{13255376-F545-724E-9504-0D6B55E4C97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F08CF60C-7D04-6946-993E-51BC934132B4}" type="sibTrans" cxnId="{13255376-F545-724E-9504-0D6B55E4C97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3EB8DF85-9BC3-4656-A0FC-70C7FEFFB89C}">
      <dgm:prSet phldrT="[Text]"/>
      <dgm:spPr/>
      <dgm:t>
        <a:bodyPr/>
        <a:lstStyle/>
        <a:p>
          <a:r>
            <a:rPr lang="en-US" b="1" dirty="0" smtClean="0">
              <a:latin typeface="Avenir Next Regular"/>
              <a:cs typeface="Avenir Next Regular"/>
            </a:rPr>
            <a:t>Apache Sam</a:t>
          </a:r>
          <a:r>
            <a:rPr lang="hu-HU" b="1" dirty="0" smtClean="0">
              <a:latin typeface="Avenir Next Regular"/>
              <a:cs typeface="Avenir Next Regular"/>
            </a:rPr>
            <a:t>z</a:t>
          </a:r>
          <a:r>
            <a:rPr lang="en-US" b="1" dirty="0" smtClean="0">
              <a:latin typeface="Avenir Next Regular"/>
              <a:cs typeface="Avenir Next Regular"/>
            </a:rPr>
            <a:t>a</a:t>
          </a:r>
          <a:endParaRPr lang="en-US" b="1" dirty="0">
            <a:latin typeface="Avenir Next Regular"/>
            <a:cs typeface="Avenir Next Regular"/>
          </a:endParaRPr>
        </a:p>
      </dgm:t>
    </dgm:pt>
    <dgm:pt modelId="{CB651300-A676-407C-84BE-3813D0D88271}" type="parTrans" cxnId="{FD580301-FB7C-459F-B324-DAEB5C616017}">
      <dgm:prSet/>
      <dgm:spPr/>
    </dgm:pt>
    <dgm:pt modelId="{C686663B-EDAE-4F12-B5ED-B4EB4AA93464}" type="sibTrans" cxnId="{FD580301-FB7C-459F-B324-DAEB5C616017}">
      <dgm:prSet/>
      <dgm:spPr/>
    </dgm:pt>
    <dgm:pt modelId="{F09A4110-6506-4408-B324-BDBC383AB124}">
      <dgm:prSet phldrT="[Text]"/>
      <dgm:spPr/>
      <dgm:t>
        <a:bodyPr/>
        <a:lstStyle/>
        <a:p>
          <a:r>
            <a:rPr lang="hu-HU" dirty="0" err="1" smtClean="0">
              <a:latin typeface="Avenir Next Regular"/>
              <a:cs typeface="Avenir Next Regular"/>
            </a:rPr>
            <a:t>True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streaming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built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on</a:t>
          </a:r>
          <a:r>
            <a:rPr lang="hu-HU" dirty="0" smtClean="0">
              <a:latin typeface="Avenir Next Regular"/>
              <a:cs typeface="Avenir Next Regular"/>
            </a:rPr>
            <a:t> top of </a:t>
          </a:r>
          <a:r>
            <a:rPr lang="hu-HU" dirty="0" err="1" smtClean="0">
              <a:latin typeface="Avenir Next Regular"/>
              <a:cs typeface="Avenir Next Regular"/>
            </a:rPr>
            <a:t>Apache</a:t>
          </a:r>
          <a:r>
            <a:rPr lang="hu-HU" dirty="0" smtClean="0">
              <a:latin typeface="Avenir Next Regular"/>
              <a:cs typeface="Avenir Next Regular"/>
            </a:rPr>
            <a:t> Kafka, </a:t>
          </a:r>
          <a:r>
            <a:rPr lang="hu-HU" dirty="0" err="1" smtClean="0">
              <a:latin typeface="Avenir Next Regular"/>
              <a:cs typeface="Avenir Next Regular"/>
            </a:rPr>
            <a:t>state</a:t>
          </a:r>
          <a:r>
            <a:rPr lang="hu-HU" dirty="0" smtClean="0">
              <a:latin typeface="Avenir Next Regular"/>
              <a:cs typeface="Avenir Next Regular"/>
            </a:rPr>
            <a:t> is </a:t>
          </a:r>
          <a:r>
            <a:rPr lang="hu-HU" dirty="0" err="1" smtClean="0">
              <a:latin typeface="Avenir Next Regular"/>
              <a:cs typeface="Avenir Next Regular"/>
            </a:rPr>
            <a:t>first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class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citizen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endParaRPr lang="en-US" dirty="0">
            <a:latin typeface="Avenir Next Regular"/>
            <a:cs typeface="Avenir Next Regular"/>
          </a:endParaRPr>
        </a:p>
      </dgm:t>
    </dgm:pt>
    <dgm:pt modelId="{7A0F9E41-BCE3-4E7A-8E20-6515B0DA7D25}" type="parTrans" cxnId="{04378BB5-5F41-464C-9823-7E1D30AAC823}">
      <dgm:prSet/>
      <dgm:spPr/>
    </dgm:pt>
    <dgm:pt modelId="{F17B5252-C12B-491D-9CF2-72BC4C5D38A7}" type="sibTrans" cxnId="{04378BB5-5F41-464C-9823-7E1D30AAC823}">
      <dgm:prSet/>
      <dgm:spPr/>
    </dgm:pt>
    <dgm:pt modelId="{4A2DC7D0-1459-46B3-A71B-0C96859CC44B}">
      <dgm:prSet phldrT="[Text]"/>
      <dgm:spPr/>
      <dgm:t>
        <a:bodyPr/>
        <a:lstStyle/>
        <a:p>
          <a:r>
            <a:rPr lang="hu-HU" dirty="0" err="1" smtClean="0">
              <a:latin typeface="Avenir Next Regular"/>
              <a:cs typeface="Avenir Next Regular"/>
            </a:rPr>
            <a:t>Slightly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different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stream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notion</a:t>
          </a:r>
          <a:r>
            <a:rPr lang="hu-HU" dirty="0" smtClean="0">
              <a:latin typeface="Avenir Next Regular"/>
              <a:cs typeface="Avenir Next Regular"/>
            </a:rPr>
            <a:t>, </a:t>
          </a:r>
          <a:r>
            <a:rPr lang="hu-HU" dirty="0" err="1" smtClean="0">
              <a:latin typeface="Avenir Next Regular"/>
              <a:cs typeface="Avenir Next Regular"/>
            </a:rPr>
            <a:t>low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level</a:t>
          </a:r>
          <a:r>
            <a:rPr lang="hu-HU" dirty="0" smtClean="0">
              <a:latin typeface="Avenir Next Regular"/>
              <a:cs typeface="Avenir Next Regular"/>
            </a:rPr>
            <a:t> API</a:t>
          </a:r>
          <a:endParaRPr lang="en-US" dirty="0">
            <a:latin typeface="Avenir Next Regular"/>
            <a:cs typeface="Avenir Next Regular"/>
          </a:endParaRPr>
        </a:p>
      </dgm:t>
    </dgm:pt>
    <dgm:pt modelId="{9319D4EE-A865-4176-ABA3-B3FC5DE54D92}" type="parTrans" cxnId="{3E96DADF-1A2C-431D-997D-EC41053CADEA}">
      <dgm:prSet/>
      <dgm:spPr/>
    </dgm:pt>
    <dgm:pt modelId="{818279EF-B61E-4688-8D71-409936299892}" type="sibTrans" cxnId="{3E96DADF-1A2C-431D-997D-EC41053CADEA}">
      <dgm:prSet/>
      <dgm:spPr/>
    </dgm:pt>
    <dgm:pt modelId="{4D7CF26F-2E9B-BB4D-9F12-D051E98D3A1F}" type="pres">
      <dgm:prSet presAssocID="{F1B231A0-65EA-764F-A809-6ED8875B226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2F4D3-D77A-6D43-8246-FDD5C0FC504C}" type="pres">
      <dgm:prSet presAssocID="{A00E252C-E525-4C47-A80D-BD9E445644D8}" presName="comp" presStyleCnt="0"/>
      <dgm:spPr/>
      <dgm:t>
        <a:bodyPr/>
        <a:lstStyle/>
        <a:p>
          <a:endParaRPr lang="en-US"/>
        </a:p>
      </dgm:t>
    </dgm:pt>
    <dgm:pt modelId="{32A3A369-F136-B848-B829-9EC1235D2146}" type="pres">
      <dgm:prSet presAssocID="{A00E252C-E525-4C47-A80D-BD9E445644D8}" presName="box" presStyleLbl="node1" presStyleIdx="0" presStyleCnt="4"/>
      <dgm:spPr/>
      <dgm:t>
        <a:bodyPr/>
        <a:lstStyle/>
        <a:p>
          <a:endParaRPr lang="en-US"/>
        </a:p>
      </dgm:t>
    </dgm:pt>
    <dgm:pt modelId="{0B541784-8637-8641-9CE9-406DF0F67128}" type="pres">
      <dgm:prSet presAssocID="{A00E252C-E525-4C47-A80D-BD9E445644D8}" presName="img" presStyleLbl="fgImgPlace1" presStyleIdx="0" presStyleCnt="4" custScaleX="9191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</dgm:spPr>
      <dgm:t>
        <a:bodyPr/>
        <a:lstStyle/>
        <a:p>
          <a:endParaRPr lang="en-US"/>
        </a:p>
      </dgm:t>
    </dgm:pt>
    <dgm:pt modelId="{54626F86-ED46-4641-9952-179374F68342}" type="pres">
      <dgm:prSet presAssocID="{A00E252C-E525-4C47-A80D-BD9E445644D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FC33E-19E6-2D49-8755-C981CA45CE6D}" type="pres">
      <dgm:prSet presAssocID="{A4EF69EB-3D12-D040-999F-8695F95778A4}" presName="spacer" presStyleCnt="0"/>
      <dgm:spPr/>
      <dgm:t>
        <a:bodyPr/>
        <a:lstStyle/>
        <a:p>
          <a:endParaRPr lang="en-US"/>
        </a:p>
      </dgm:t>
    </dgm:pt>
    <dgm:pt modelId="{D17E94F5-88D3-764A-A500-1E363CC41DE7}" type="pres">
      <dgm:prSet presAssocID="{C653EFC6-D871-C24A-86B8-F0CF29460C75}" presName="comp" presStyleCnt="0"/>
      <dgm:spPr/>
      <dgm:t>
        <a:bodyPr/>
        <a:lstStyle/>
        <a:p>
          <a:endParaRPr lang="en-US"/>
        </a:p>
      </dgm:t>
    </dgm:pt>
    <dgm:pt modelId="{B2EBCE36-996B-1D4B-B4FA-A4994FF10D3C}" type="pres">
      <dgm:prSet presAssocID="{C653EFC6-D871-C24A-86B8-F0CF29460C75}" presName="box" presStyleLbl="node1" presStyleIdx="1" presStyleCnt="4"/>
      <dgm:spPr/>
      <dgm:t>
        <a:bodyPr/>
        <a:lstStyle/>
        <a:p>
          <a:endParaRPr lang="en-US"/>
        </a:p>
      </dgm:t>
    </dgm:pt>
    <dgm:pt modelId="{519F017B-1A55-6945-9876-5F0C646E8BE7}" type="pres">
      <dgm:prSet presAssocID="{C653EFC6-D871-C24A-86B8-F0CF29460C75}" presName="img" presStyleLbl="fgImgPlace1" presStyleIdx="1" presStyleCnt="4" custScaleX="89598"/>
      <dgm:spPr>
        <a:blipFill dpi="0" rotWithShape="1">
          <a:blip xmlns:r="http://schemas.openxmlformats.org/officeDocument/2006/relationships" r:embed="rId2">
            <a:alphaModFix amt="7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</dgm:spPr>
      <dgm:t>
        <a:bodyPr/>
        <a:lstStyle/>
        <a:p>
          <a:endParaRPr lang="en-US"/>
        </a:p>
      </dgm:t>
    </dgm:pt>
    <dgm:pt modelId="{6F44DC73-E44F-514E-BD44-516E0FDE43F7}" type="pres">
      <dgm:prSet presAssocID="{C653EFC6-D871-C24A-86B8-F0CF29460C75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93E56-35C8-B044-A81D-B18746959CF8}" type="pres">
      <dgm:prSet presAssocID="{15126856-385B-E342-A83F-102D6F71DBDB}" presName="spacer" presStyleCnt="0"/>
      <dgm:spPr/>
      <dgm:t>
        <a:bodyPr/>
        <a:lstStyle/>
        <a:p>
          <a:endParaRPr lang="en-US"/>
        </a:p>
      </dgm:t>
    </dgm:pt>
    <dgm:pt modelId="{E177D56A-DF00-4C10-AD5F-7A17E8871C27}" type="pres">
      <dgm:prSet presAssocID="{3EB8DF85-9BC3-4656-A0FC-70C7FEFFB89C}" presName="comp" presStyleCnt="0"/>
      <dgm:spPr/>
    </dgm:pt>
    <dgm:pt modelId="{21C9A80C-C224-46E0-8AF2-28A135D5FA97}" type="pres">
      <dgm:prSet presAssocID="{3EB8DF85-9BC3-4656-A0FC-70C7FEFFB89C}" presName="box" presStyleLbl="node1" presStyleIdx="2" presStyleCnt="4"/>
      <dgm:spPr/>
      <dgm:t>
        <a:bodyPr/>
        <a:lstStyle/>
        <a:p>
          <a:endParaRPr lang="en-US"/>
        </a:p>
      </dgm:t>
    </dgm:pt>
    <dgm:pt modelId="{FBD7363C-24C1-4587-BB56-CBA081DF692C}" type="pres">
      <dgm:prSet presAssocID="{3EB8DF85-9BC3-4656-A0FC-70C7FEFFB89C}" presName="img" presStyleLbl="fgImgPlace1" presStyleIdx="2" presStyleCnt="4" custScaleX="92380" custScaleY="7918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37D6D55-0E81-4754-BDCA-9F3262D131FE}" type="pres">
      <dgm:prSet presAssocID="{3EB8DF85-9BC3-4656-A0FC-70C7FEFFB89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71E35-7C4A-44BD-B3F7-9273EC619B95}" type="pres">
      <dgm:prSet presAssocID="{C686663B-EDAE-4F12-B5ED-B4EB4AA93464}" presName="spacer" presStyleCnt="0"/>
      <dgm:spPr/>
    </dgm:pt>
    <dgm:pt modelId="{93E9731C-4267-8946-AA8B-179F3A21F7E3}" type="pres">
      <dgm:prSet presAssocID="{2F1F91E4-BFDF-D04A-AE6A-3434097CA771}" presName="comp" presStyleCnt="0"/>
      <dgm:spPr/>
      <dgm:t>
        <a:bodyPr/>
        <a:lstStyle/>
        <a:p>
          <a:endParaRPr lang="en-US"/>
        </a:p>
      </dgm:t>
    </dgm:pt>
    <dgm:pt modelId="{B7A58B40-22EA-3B48-B30A-3FDF19599E91}" type="pres">
      <dgm:prSet presAssocID="{2F1F91E4-BFDF-D04A-AE6A-3434097CA771}" presName="box" presStyleLbl="node1" presStyleIdx="3" presStyleCnt="4"/>
      <dgm:spPr/>
      <dgm:t>
        <a:bodyPr/>
        <a:lstStyle/>
        <a:p>
          <a:endParaRPr lang="en-US"/>
        </a:p>
      </dgm:t>
    </dgm:pt>
    <dgm:pt modelId="{02072A9F-6983-6647-B2C0-24A5DBF3B412}" type="pres">
      <dgm:prSet presAssocID="{2F1F91E4-BFDF-D04A-AE6A-3434097CA771}" presName="img" presStyleLbl="fgImgPlace1" presStyleIdx="3" presStyleCnt="4" custScaleX="81881"/>
      <dgm:spPr>
        <a:blipFill dpi="0" rotWithShape="1">
          <a:blip xmlns:r="http://schemas.openxmlformats.org/officeDocument/2006/relationships" r:embed="rId4">
            <a:alphaModFix amt="9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4546" t="15168" r="4998" b="15222"/>
          </a:stretch>
        </a:blipFill>
      </dgm:spPr>
      <dgm:t>
        <a:bodyPr/>
        <a:lstStyle/>
        <a:p>
          <a:endParaRPr lang="en-US"/>
        </a:p>
      </dgm:t>
    </dgm:pt>
    <dgm:pt modelId="{B1533806-228B-C846-ACF7-9F3880FF7F87}" type="pres">
      <dgm:prSet presAssocID="{2F1F91E4-BFDF-D04A-AE6A-3434097CA77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1A022F-8EC9-411F-BB02-AEF177B9B125}" type="presOf" srcId="{C653EFC6-D871-C24A-86B8-F0CF29460C75}" destId="{B2EBCE36-996B-1D4B-B4FA-A4994FF10D3C}" srcOrd="0" destOrd="0" presId="urn:microsoft.com/office/officeart/2005/8/layout/vList4#1"/>
    <dgm:cxn modelId="{D301A543-4D13-4708-B2B1-F607F624707B}" type="presOf" srcId="{A00E252C-E525-4C47-A80D-BD9E445644D8}" destId="{54626F86-ED46-4641-9952-179374F68342}" srcOrd="1" destOrd="0" presId="urn:microsoft.com/office/officeart/2005/8/layout/vList4#1"/>
    <dgm:cxn modelId="{88039BCD-650E-4F87-8CEF-DF80CE438F40}" type="presOf" srcId="{8553A366-F5F1-2640-8CC8-277496BA0645}" destId="{54626F86-ED46-4641-9952-179374F68342}" srcOrd="1" destOrd="1" presId="urn:microsoft.com/office/officeart/2005/8/layout/vList4#1"/>
    <dgm:cxn modelId="{BDC68D69-E73A-4F53-832B-50CC5828E38F}" type="presOf" srcId="{F09A4110-6506-4408-B324-BDBC383AB124}" destId="{21C9A80C-C224-46E0-8AF2-28A135D5FA97}" srcOrd="0" destOrd="1" presId="urn:microsoft.com/office/officeart/2005/8/layout/vList4#1"/>
    <dgm:cxn modelId="{C24CAF59-B831-1441-B26A-3E509FAA83F3}" srcId="{C653EFC6-D871-C24A-86B8-F0CF29460C75}" destId="{FB7D02E1-0A18-C640-AE80-6C5C2A58822B}" srcOrd="1" destOrd="0" parTransId="{9330F1C3-843C-3447-8898-061539BCF975}" sibTransId="{6982CD10-589A-B74E-AE3D-76D09021F937}"/>
    <dgm:cxn modelId="{A9937177-B5C5-43F1-B1EB-5CC7C6F2958D}" type="presOf" srcId="{4A2DC7D0-1459-46B3-A71B-0C96859CC44B}" destId="{437D6D55-0E81-4754-BDCA-9F3262D131FE}" srcOrd="1" destOrd="2" presId="urn:microsoft.com/office/officeart/2005/8/layout/vList4#1"/>
    <dgm:cxn modelId="{13255376-F545-724E-9504-0D6B55E4C97B}" srcId="{2F1F91E4-BFDF-D04A-AE6A-3434097CA771}" destId="{81209494-C955-E94B-BF5F-D5D8150B7DA3}" srcOrd="1" destOrd="0" parTransId="{35F3A797-BC26-7F4F-AA23-E1E7A59EDD22}" sibTransId="{F08CF60C-7D04-6946-993E-51BC934132B4}"/>
    <dgm:cxn modelId="{D7D34F54-1B9D-904C-AD47-A2547E708B8A}" srcId="{2F1F91E4-BFDF-D04A-AE6A-3434097CA771}" destId="{65AB0771-FECB-2D4B-BC33-37F2A38188B6}" srcOrd="0" destOrd="0" parTransId="{C59B79CC-2B05-0548-8E4F-621A23A2E87D}" sibTransId="{B4F8C363-6887-3E43-B9C8-B8B733AB9506}"/>
    <dgm:cxn modelId="{78E53983-78A4-8441-AF63-2FA9D97CC9B7}" srcId="{F1B231A0-65EA-764F-A809-6ED8875B226F}" destId="{2F1F91E4-BFDF-D04A-AE6A-3434097CA771}" srcOrd="3" destOrd="0" parTransId="{91E63199-EECD-B442-B0B4-13CE524AC28A}" sibTransId="{2E46B1DB-9ED7-DD4C-AA67-4F6F509AB24F}"/>
    <dgm:cxn modelId="{1EE5D654-B9B2-4003-820B-FAD2C0A15B44}" type="presOf" srcId="{2F1F91E4-BFDF-D04A-AE6A-3434097CA771}" destId="{B1533806-228B-C846-ACF7-9F3880FF7F87}" srcOrd="1" destOrd="0" presId="urn:microsoft.com/office/officeart/2005/8/layout/vList4#1"/>
    <dgm:cxn modelId="{F3255DA4-E08B-44A8-8AE6-89D77E539329}" type="presOf" srcId="{811447E1-77BF-5A4B-91EA-C89AC96A7027}" destId="{6F44DC73-E44F-514E-BD44-516E0FDE43F7}" srcOrd="1" destOrd="1" presId="urn:microsoft.com/office/officeart/2005/8/layout/vList4#1"/>
    <dgm:cxn modelId="{C0072CF1-558A-4002-A7C0-169236D0EA61}" type="presOf" srcId="{65AB0771-FECB-2D4B-BC33-37F2A38188B6}" destId="{B1533806-228B-C846-ACF7-9F3880FF7F87}" srcOrd="1" destOrd="1" presId="urn:microsoft.com/office/officeart/2005/8/layout/vList4#1"/>
    <dgm:cxn modelId="{5D90BC47-9962-483E-850A-F56513EFA038}" type="presOf" srcId="{3EB8DF85-9BC3-4656-A0FC-70C7FEFFB89C}" destId="{437D6D55-0E81-4754-BDCA-9F3262D131FE}" srcOrd="1" destOrd="0" presId="urn:microsoft.com/office/officeart/2005/8/layout/vList4#1"/>
    <dgm:cxn modelId="{D9C636AF-5379-42FB-8FAA-AC40473CCEA0}" type="presOf" srcId="{3EB8DF85-9BC3-4656-A0FC-70C7FEFFB89C}" destId="{21C9A80C-C224-46E0-8AF2-28A135D5FA97}" srcOrd="0" destOrd="0" presId="urn:microsoft.com/office/officeart/2005/8/layout/vList4#1"/>
    <dgm:cxn modelId="{4562A5F4-6AAA-45AD-9496-DDF11E257E13}" type="presOf" srcId="{DACD5AFC-7715-F644-A4A4-933CF6E6A874}" destId="{54626F86-ED46-4641-9952-179374F68342}" srcOrd="1" destOrd="2" presId="urn:microsoft.com/office/officeart/2005/8/layout/vList4#1"/>
    <dgm:cxn modelId="{3E96DADF-1A2C-431D-997D-EC41053CADEA}" srcId="{3EB8DF85-9BC3-4656-A0FC-70C7FEFFB89C}" destId="{4A2DC7D0-1459-46B3-A71B-0C96859CC44B}" srcOrd="1" destOrd="0" parTransId="{9319D4EE-A865-4176-ABA3-B3FC5DE54D92}" sibTransId="{818279EF-B61E-4688-8D71-409936299892}"/>
    <dgm:cxn modelId="{0A124965-7297-40B6-BB01-BD2CC416F7F8}" type="presOf" srcId="{DACD5AFC-7715-F644-A4A4-933CF6E6A874}" destId="{32A3A369-F136-B848-B829-9EC1235D2146}" srcOrd="0" destOrd="2" presId="urn:microsoft.com/office/officeart/2005/8/layout/vList4#1"/>
    <dgm:cxn modelId="{9C14F549-21F7-4668-86C8-038D0911C2BF}" type="presOf" srcId="{65AB0771-FECB-2D4B-BC33-37F2A38188B6}" destId="{B7A58B40-22EA-3B48-B30A-3FDF19599E91}" srcOrd="0" destOrd="1" presId="urn:microsoft.com/office/officeart/2005/8/layout/vList4#1"/>
    <dgm:cxn modelId="{04378BB5-5F41-464C-9823-7E1D30AAC823}" srcId="{3EB8DF85-9BC3-4656-A0FC-70C7FEFFB89C}" destId="{F09A4110-6506-4408-B324-BDBC383AB124}" srcOrd="0" destOrd="0" parTransId="{7A0F9E41-BCE3-4E7A-8E20-6515B0DA7D25}" sibTransId="{F17B5252-C12B-491D-9CF2-72BC4C5D38A7}"/>
    <dgm:cxn modelId="{9617D939-E2E6-AD43-9D6D-982E0DB2C694}" srcId="{A00E252C-E525-4C47-A80D-BD9E445644D8}" destId="{8553A366-F5F1-2640-8CC8-277496BA0645}" srcOrd="0" destOrd="0" parTransId="{706F0759-F871-7A42-9112-39555C618A1A}" sibTransId="{24DB6074-1FD6-3342-A892-2AF43201260B}"/>
    <dgm:cxn modelId="{BD2B4C3E-C2EC-4345-A5E4-E7845A25B5CB}" srcId="{C653EFC6-D871-C24A-86B8-F0CF29460C75}" destId="{811447E1-77BF-5A4B-91EA-C89AC96A7027}" srcOrd="0" destOrd="0" parTransId="{13E00258-3DAD-B748-811D-0AC634006C55}" sibTransId="{0E74D850-AD08-9949-B889-153EFC196F70}"/>
    <dgm:cxn modelId="{853C5711-E196-4A0D-AD18-7FDAC14B4878}" type="presOf" srcId="{8553A366-F5F1-2640-8CC8-277496BA0645}" destId="{32A3A369-F136-B848-B829-9EC1235D2146}" srcOrd="0" destOrd="1" presId="urn:microsoft.com/office/officeart/2005/8/layout/vList4#1"/>
    <dgm:cxn modelId="{279F8FAB-0F2C-D840-B0B0-9F0B87E05757}" srcId="{F1B231A0-65EA-764F-A809-6ED8875B226F}" destId="{C653EFC6-D871-C24A-86B8-F0CF29460C75}" srcOrd="1" destOrd="0" parTransId="{8F425ABA-92C1-C540-A246-21528CFB0679}" sibTransId="{15126856-385B-E342-A83F-102D6F71DBDB}"/>
    <dgm:cxn modelId="{57C17E9F-B247-4F62-A466-9C939C81762F}" type="presOf" srcId="{2F1F91E4-BFDF-D04A-AE6A-3434097CA771}" destId="{B7A58B40-22EA-3B48-B30A-3FDF19599E91}" srcOrd="0" destOrd="0" presId="urn:microsoft.com/office/officeart/2005/8/layout/vList4#1"/>
    <dgm:cxn modelId="{F83DA483-965B-45FC-ADFF-67A2EF41C6C9}" type="presOf" srcId="{811447E1-77BF-5A4B-91EA-C89AC96A7027}" destId="{B2EBCE36-996B-1D4B-B4FA-A4994FF10D3C}" srcOrd="0" destOrd="1" presId="urn:microsoft.com/office/officeart/2005/8/layout/vList4#1"/>
    <dgm:cxn modelId="{7119B477-8CF8-49D1-8E8F-E7C771E88F2B}" type="presOf" srcId="{C653EFC6-D871-C24A-86B8-F0CF29460C75}" destId="{6F44DC73-E44F-514E-BD44-516E0FDE43F7}" srcOrd="1" destOrd="0" presId="urn:microsoft.com/office/officeart/2005/8/layout/vList4#1"/>
    <dgm:cxn modelId="{45720540-E3A3-DA42-BFB4-67A7E31F7535}" srcId="{A00E252C-E525-4C47-A80D-BD9E445644D8}" destId="{DACD5AFC-7715-F644-A4A4-933CF6E6A874}" srcOrd="1" destOrd="0" parTransId="{72574792-2070-0249-820D-69FFB5C47169}" sibTransId="{7A6CDE1A-D779-A244-BF9E-97AF51944EE2}"/>
    <dgm:cxn modelId="{7584EA39-961A-4EB0-8271-1FFF601FAB25}" type="presOf" srcId="{F1B231A0-65EA-764F-A809-6ED8875B226F}" destId="{4D7CF26F-2E9B-BB4D-9F12-D051E98D3A1F}" srcOrd="0" destOrd="0" presId="urn:microsoft.com/office/officeart/2005/8/layout/vList4#1"/>
    <dgm:cxn modelId="{07953FB2-9889-FB43-93C5-DB550CA1C43A}" srcId="{F1B231A0-65EA-764F-A809-6ED8875B226F}" destId="{A00E252C-E525-4C47-A80D-BD9E445644D8}" srcOrd="0" destOrd="0" parTransId="{EE7590B6-7ADD-4449-BB70-8C711B29CEB0}" sibTransId="{A4EF69EB-3D12-D040-999F-8695F95778A4}"/>
    <dgm:cxn modelId="{FD580301-FB7C-459F-B324-DAEB5C616017}" srcId="{F1B231A0-65EA-764F-A809-6ED8875B226F}" destId="{3EB8DF85-9BC3-4656-A0FC-70C7FEFFB89C}" srcOrd="2" destOrd="0" parTransId="{CB651300-A676-407C-84BE-3813D0D88271}" sibTransId="{C686663B-EDAE-4F12-B5ED-B4EB4AA93464}"/>
    <dgm:cxn modelId="{18B7A787-78DC-4732-BA21-4CBE86A01CA7}" type="presOf" srcId="{FB7D02E1-0A18-C640-AE80-6C5C2A58822B}" destId="{6F44DC73-E44F-514E-BD44-516E0FDE43F7}" srcOrd="1" destOrd="2" presId="urn:microsoft.com/office/officeart/2005/8/layout/vList4#1"/>
    <dgm:cxn modelId="{08B51BA6-0E03-4A68-9BE3-D325F4EF0079}" type="presOf" srcId="{81209494-C955-E94B-BF5F-D5D8150B7DA3}" destId="{B1533806-228B-C846-ACF7-9F3880FF7F87}" srcOrd="1" destOrd="2" presId="urn:microsoft.com/office/officeart/2005/8/layout/vList4#1"/>
    <dgm:cxn modelId="{389E2AF7-FBB4-413D-8C23-765C239866E3}" type="presOf" srcId="{4A2DC7D0-1459-46B3-A71B-0C96859CC44B}" destId="{21C9A80C-C224-46E0-8AF2-28A135D5FA97}" srcOrd="0" destOrd="2" presId="urn:microsoft.com/office/officeart/2005/8/layout/vList4#1"/>
    <dgm:cxn modelId="{76BB1F1F-5F7E-46B0-A6A4-E1C5E7B6C332}" type="presOf" srcId="{A00E252C-E525-4C47-A80D-BD9E445644D8}" destId="{32A3A369-F136-B848-B829-9EC1235D2146}" srcOrd="0" destOrd="0" presId="urn:microsoft.com/office/officeart/2005/8/layout/vList4#1"/>
    <dgm:cxn modelId="{978233D8-72D6-44B0-9455-7B56763B528B}" type="presOf" srcId="{81209494-C955-E94B-BF5F-D5D8150B7DA3}" destId="{B7A58B40-22EA-3B48-B30A-3FDF19599E91}" srcOrd="0" destOrd="2" presId="urn:microsoft.com/office/officeart/2005/8/layout/vList4#1"/>
    <dgm:cxn modelId="{33D25209-CD0B-453A-8A39-5C4837C213EA}" type="presOf" srcId="{FB7D02E1-0A18-C640-AE80-6C5C2A58822B}" destId="{B2EBCE36-996B-1D4B-B4FA-A4994FF10D3C}" srcOrd="0" destOrd="2" presId="urn:microsoft.com/office/officeart/2005/8/layout/vList4#1"/>
    <dgm:cxn modelId="{4660B070-B7B3-4766-8571-9EBCA65086B2}" type="presOf" srcId="{F09A4110-6506-4408-B324-BDBC383AB124}" destId="{437D6D55-0E81-4754-BDCA-9F3262D131FE}" srcOrd="1" destOrd="1" presId="urn:microsoft.com/office/officeart/2005/8/layout/vList4#1"/>
    <dgm:cxn modelId="{CE52EAB4-491F-48CF-99E1-5FBDBA4EB233}" type="presParOf" srcId="{4D7CF26F-2E9B-BB4D-9F12-D051E98D3A1F}" destId="{E052F4D3-D77A-6D43-8246-FDD5C0FC504C}" srcOrd="0" destOrd="0" presId="urn:microsoft.com/office/officeart/2005/8/layout/vList4#1"/>
    <dgm:cxn modelId="{B9F28360-6599-4028-8823-3C0624C93162}" type="presParOf" srcId="{E052F4D3-D77A-6D43-8246-FDD5C0FC504C}" destId="{32A3A369-F136-B848-B829-9EC1235D2146}" srcOrd="0" destOrd="0" presId="urn:microsoft.com/office/officeart/2005/8/layout/vList4#1"/>
    <dgm:cxn modelId="{6E14C753-0F97-4770-9161-A1658DB98D6B}" type="presParOf" srcId="{E052F4D3-D77A-6D43-8246-FDD5C0FC504C}" destId="{0B541784-8637-8641-9CE9-406DF0F67128}" srcOrd="1" destOrd="0" presId="urn:microsoft.com/office/officeart/2005/8/layout/vList4#1"/>
    <dgm:cxn modelId="{4C24A014-5BDA-4084-8C72-65E6F38E42F6}" type="presParOf" srcId="{E052F4D3-D77A-6D43-8246-FDD5C0FC504C}" destId="{54626F86-ED46-4641-9952-179374F68342}" srcOrd="2" destOrd="0" presId="urn:microsoft.com/office/officeart/2005/8/layout/vList4#1"/>
    <dgm:cxn modelId="{14976DAB-E48B-4A21-B7A0-A056792E114A}" type="presParOf" srcId="{4D7CF26F-2E9B-BB4D-9F12-D051E98D3A1F}" destId="{5FBFC33E-19E6-2D49-8755-C981CA45CE6D}" srcOrd="1" destOrd="0" presId="urn:microsoft.com/office/officeart/2005/8/layout/vList4#1"/>
    <dgm:cxn modelId="{48B376A1-ECE5-4B12-AF09-4874F741B667}" type="presParOf" srcId="{4D7CF26F-2E9B-BB4D-9F12-D051E98D3A1F}" destId="{D17E94F5-88D3-764A-A500-1E363CC41DE7}" srcOrd="2" destOrd="0" presId="urn:microsoft.com/office/officeart/2005/8/layout/vList4#1"/>
    <dgm:cxn modelId="{BE27453F-2B28-4E7B-97FD-1C842CDE6A71}" type="presParOf" srcId="{D17E94F5-88D3-764A-A500-1E363CC41DE7}" destId="{B2EBCE36-996B-1D4B-B4FA-A4994FF10D3C}" srcOrd="0" destOrd="0" presId="urn:microsoft.com/office/officeart/2005/8/layout/vList4#1"/>
    <dgm:cxn modelId="{7DAFD9EC-9E1C-4CF3-945E-B82956F851CB}" type="presParOf" srcId="{D17E94F5-88D3-764A-A500-1E363CC41DE7}" destId="{519F017B-1A55-6945-9876-5F0C646E8BE7}" srcOrd="1" destOrd="0" presId="urn:microsoft.com/office/officeart/2005/8/layout/vList4#1"/>
    <dgm:cxn modelId="{B4A9CECD-4A01-4E90-9E98-9A6110F17BC2}" type="presParOf" srcId="{D17E94F5-88D3-764A-A500-1E363CC41DE7}" destId="{6F44DC73-E44F-514E-BD44-516E0FDE43F7}" srcOrd="2" destOrd="0" presId="urn:microsoft.com/office/officeart/2005/8/layout/vList4#1"/>
    <dgm:cxn modelId="{A1448D36-A90F-4816-877A-48BC3F3F37D8}" type="presParOf" srcId="{4D7CF26F-2E9B-BB4D-9F12-D051E98D3A1F}" destId="{C3C93E56-35C8-B044-A81D-B18746959CF8}" srcOrd="3" destOrd="0" presId="urn:microsoft.com/office/officeart/2005/8/layout/vList4#1"/>
    <dgm:cxn modelId="{99F9F184-BD8B-4E0C-A334-006230941DDF}" type="presParOf" srcId="{4D7CF26F-2E9B-BB4D-9F12-D051E98D3A1F}" destId="{E177D56A-DF00-4C10-AD5F-7A17E8871C27}" srcOrd="4" destOrd="0" presId="urn:microsoft.com/office/officeart/2005/8/layout/vList4#1"/>
    <dgm:cxn modelId="{C0817203-C152-4E7D-8F31-A1433EE0E88D}" type="presParOf" srcId="{E177D56A-DF00-4C10-AD5F-7A17E8871C27}" destId="{21C9A80C-C224-46E0-8AF2-28A135D5FA97}" srcOrd="0" destOrd="0" presId="urn:microsoft.com/office/officeart/2005/8/layout/vList4#1"/>
    <dgm:cxn modelId="{95319C05-ABE8-4A58-A716-10C062CBCD22}" type="presParOf" srcId="{E177D56A-DF00-4C10-AD5F-7A17E8871C27}" destId="{FBD7363C-24C1-4587-BB56-CBA081DF692C}" srcOrd="1" destOrd="0" presId="urn:microsoft.com/office/officeart/2005/8/layout/vList4#1"/>
    <dgm:cxn modelId="{F94EB7E1-C373-439D-B9EB-22FA05CF0A4C}" type="presParOf" srcId="{E177D56A-DF00-4C10-AD5F-7A17E8871C27}" destId="{437D6D55-0E81-4754-BDCA-9F3262D131FE}" srcOrd="2" destOrd="0" presId="urn:microsoft.com/office/officeart/2005/8/layout/vList4#1"/>
    <dgm:cxn modelId="{058B3022-55D7-4E3A-B01A-E0E63663ADB2}" type="presParOf" srcId="{4D7CF26F-2E9B-BB4D-9F12-D051E98D3A1F}" destId="{13571E35-7C4A-44BD-B3F7-9273EC619B95}" srcOrd="5" destOrd="0" presId="urn:microsoft.com/office/officeart/2005/8/layout/vList4#1"/>
    <dgm:cxn modelId="{9BD7D8E8-870D-4936-BFFC-C6C284210279}" type="presParOf" srcId="{4D7CF26F-2E9B-BB4D-9F12-D051E98D3A1F}" destId="{93E9731C-4267-8946-AA8B-179F3A21F7E3}" srcOrd="6" destOrd="0" presId="urn:microsoft.com/office/officeart/2005/8/layout/vList4#1"/>
    <dgm:cxn modelId="{CC8FF044-4941-4192-B389-714F6AAF65A4}" type="presParOf" srcId="{93E9731C-4267-8946-AA8B-179F3A21F7E3}" destId="{B7A58B40-22EA-3B48-B30A-3FDF19599E91}" srcOrd="0" destOrd="0" presId="urn:microsoft.com/office/officeart/2005/8/layout/vList4#1"/>
    <dgm:cxn modelId="{D1ECA17A-8124-4738-A1F6-F2B13DF30334}" type="presParOf" srcId="{93E9731C-4267-8946-AA8B-179F3A21F7E3}" destId="{02072A9F-6983-6647-B2C0-24A5DBF3B412}" srcOrd="1" destOrd="0" presId="urn:microsoft.com/office/officeart/2005/8/layout/vList4#1"/>
    <dgm:cxn modelId="{C7F3F969-A513-4C2C-974F-14BCEDA88F34}" type="presParOf" srcId="{93E9731C-4267-8946-AA8B-179F3A21F7E3}" destId="{B1533806-228B-C846-ACF7-9F3880FF7F87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B231A0-65EA-764F-A809-6ED8875B226F}" type="doc">
      <dgm:prSet loTypeId="urn:microsoft.com/office/officeart/2005/8/layout/vList4#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E252C-E525-4C47-A80D-BD9E445644D8}">
      <dgm:prSet phldrT="[Text]"/>
      <dgm:spPr/>
      <dgm:t>
        <a:bodyPr/>
        <a:lstStyle/>
        <a:p>
          <a:r>
            <a:rPr lang="en-US" b="1" dirty="0" smtClean="0">
              <a:latin typeface="Avenir Next Regular"/>
              <a:cs typeface="Avenir Next Regular"/>
            </a:rPr>
            <a:t>Apache Storm</a:t>
          </a:r>
          <a:endParaRPr lang="en-US" b="1" dirty="0">
            <a:latin typeface="Avenir Next Regular"/>
            <a:cs typeface="Avenir Next Regular"/>
          </a:endParaRPr>
        </a:p>
      </dgm:t>
    </dgm:pt>
    <dgm:pt modelId="{EE7590B6-7ADD-4449-BB70-8C711B29CEB0}" type="par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A4EF69EB-3D12-D040-999F-8695F95778A4}" type="sib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553A366-F5F1-2640-8CC8-277496BA0645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dirty="0">
            <a:latin typeface="Avenir Next Regular"/>
            <a:cs typeface="Avenir Next Regular"/>
          </a:endParaRPr>
        </a:p>
      </dgm:t>
    </dgm:pt>
    <dgm:pt modelId="{706F0759-F871-7A42-9112-39555C618A1A}" type="par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4DB6074-1FD6-3342-A892-2AF43201260B}" type="sib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DACD5AFC-7715-F644-A4A4-933CF6E6A874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Low level API (Bolts, Spouts) + Trident</a:t>
          </a:r>
          <a:endParaRPr lang="en-US" dirty="0">
            <a:latin typeface="Avenir Next Regular"/>
            <a:cs typeface="Avenir Next Regular"/>
          </a:endParaRPr>
        </a:p>
      </dgm:t>
    </dgm:pt>
    <dgm:pt modelId="{72574792-2070-0249-820D-69FFB5C47169}" type="par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7A6CDE1A-D779-A244-BF9E-97AF51944EE2}" type="sib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4D7CF26F-2E9B-BB4D-9F12-D051E98D3A1F}" type="pres">
      <dgm:prSet presAssocID="{F1B231A0-65EA-764F-A809-6ED8875B226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2F4D3-D77A-6D43-8246-FDD5C0FC504C}" type="pres">
      <dgm:prSet presAssocID="{A00E252C-E525-4C47-A80D-BD9E445644D8}" presName="comp" presStyleCnt="0"/>
      <dgm:spPr/>
      <dgm:t>
        <a:bodyPr/>
        <a:lstStyle/>
        <a:p>
          <a:endParaRPr lang="en-US"/>
        </a:p>
      </dgm:t>
    </dgm:pt>
    <dgm:pt modelId="{32A3A369-F136-B848-B829-9EC1235D2146}" type="pres">
      <dgm:prSet presAssocID="{A00E252C-E525-4C47-A80D-BD9E445644D8}" presName="box" presStyleLbl="node1" presStyleIdx="0" presStyleCnt="1"/>
      <dgm:spPr/>
      <dgm:t>
        <a:bodyPr/>
        <a:lstStyle/>
        <a:p>
          <a:endParaRPr lang="en-US"/>
        </a:p>
      </dgm:t>
    </dgm:pt>
    <dgm:pt modelId="{0B541784-8637-8641-9CE9-406DF0F67128}" type="pres">
      <dgm:prSet presAssocID="{A00E252C-E525-4C47-A80D-BD9E445644D8}" presName="img" presStyleLbl="fgImgPlace1" presStyleIdx="0" presStyleCnt="1" custScaleX="9191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</dgm:spPr>
      <dgm:t>
        <a:bodyPr/>
        <a:lstStyle/>
        <a:p>
          <a:endParaRPr lang="en-US"/>
        </a:p>
      </dgm:t>
    </dgm:pt>
    <dgm:pt modelId="{54626F86-ED46-4641-9952-179374F68342}" type="pres">
      <dgm:prSet presAssocID="{A00E252C-E525-4C47-A80D-BD9E445644D8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DACF7F-E414-4403-9BF4-2D79FD7A4F87}" type="presOf" srcId="{8553A366-F5F1-2640-8CC8-277496BA0645}" destId="{32A3A369-F136-B848-B829-9EC1235D2146}" srcOrd="0" destOrd="1" presId="urn:microsoft.com/office/officeart/2005/8/layout/vList4#1"/>
    <dgm:cxn modelId="{9617D939-E2E6-AD43-9D6D-982E0DB2C694}" srcId="{A00E252C-E525-4C47-A80D-BD9E445644D8}" destId="{8553A366-F5F1-2640-8CC8-277496BA0645}" srcOrd="0" destOrd="0" parTransId="{706F0759-F871-7A42-9112-39555C618A1A}" sibTransId="{24DB6074-1FD6-3342-A892-2AF43201260B}"/>
    <dgm:cxn modelId="{A766C8F0-71A3-44D8-B726-CEB1E311C43A}" type="presOf" srcId="{DACD5AFC-7715-F644-A4A4-933CF6E6A874}" destId="{32A3A369-F136-B848-B829-9EC1235D2146}" srcOrd="0" destOrd="2" presId="urn:microsoft.com/office/officeart/2005/8/layout/vList4#1"/>
    <dgm:cxn modelId="{765D17B0-6466-4558-AF70-AF70EC2BCD95}" type="presOf" srcId="{DACD5AFC-7715-F644-A4A4-933CF6E6A874}" destId="{54626F86-ED46-4641-9952-179374F68342}" srcOrd="1" destOrd="2" presId="urn:microsoft.com/office/officeart/2005/8/layout/vList4#1"/>
    <dgm:cxn modelId="{6455F925-21A8-4D1A-8C6E-AF635835B9F6}" type="presOf" srcId="{A00E252C-E525-4C47-A80D-BD9E445644D8}" destId="{54626F86-ED46-4641-9952-179374F68342}" srcOrd="1" destOrd="0" presId="urn:microsoft.com/office/officeart/2005/8/layout/vList4#1"/>
    <dgm:cxn modelId="{DEC869F0-ADDE-47F2-A401-174D05EB350C}" type="presOf" srcId="{A00E252C-E525-4C47-A80D-BD9E445644D8}" destId="{32A3A369-F136-B848-B829-9EC1235D2146}" srcOrd="0" destOrd="0" presId="urn:microsoft.com/office/officeart/2005/8/layout/vList4#1"/>
    <dgm:cxn modelId="{45720540-E3A3-DA42-BFB4-67A7E31F7535}" srcId="{A00E252C-E525-4C47-A80D-BD9E445644D8}" destId="{DACD5AFC-7715-F644-A4A4-933CF6E6A874}" srcOrd="1" destOrd="0" parTransId="{72574792-2070-0249-820D-69FFB5C47169}" sibTransId="{7A6CDE1A-D779-A244-BF9E-97AF51944EE2}"/>
    <dgm:cxn modelId="{54A62C77-B0BF-4327-BA80-34554EE79720}" type="presOf" srcId="{F1B231A0-65EA-764F-A809-6ED8875B226F}" destId="{4D7CF26F-2E9B-BB4D-9F12-D051E98D3A1F}" srcOrd="0" destOrd="0" presId="urn:microsoft.com/office/officeart/2005/8/layout/vList4#1"/>
    <dgm:cxn modelId="{7CFFD5F2-D0F5-4E1E-9EA4-26F948FE2456}" type="presOf" srcId="{8553A366-F5F1-2640-8CC8-277496BA0645}" destId="{54626F86-ED46-4641-9952-179374F68342}" srcOrd="1" destOrd="1" presId="urn:microsoft.com/office/officeart/2005/8/layout/vList4#1"/>
    <dgm:cxn modelId="{07953FB2-9889-FB43-93C5-DB550CA1C43A}" srcId="{F1B231A0-65EA-764F-A809-6ED8875B226F}" destId="{A00E252C-E525-4C47-A80D-BD9E445644D8}" srcOrd="0" destOrd="0" parTransId="{EE7590B6-7ADD-4449-BB70-8C711B29CEB0}" sibTransId="{A4EF69EB-3D12-D040-999F-8695F95778A4}"/>
    <dgm:cxn modelId="{8CC039C8-205E-46B5-A521-36FA41AF136D}" type="presParOf" srcId="{4D7CF26F-2E9B-BB4D-9F12-D051E98D3A1F}" destId="{E052F4D3-D77A-6D43-8246-FDD5C0FC504C}" srcOrd="0" destOrd="0" presId="urn:microsoft.com/office/officeart/2005/8/layout/vList4#1"/>
    <dgm:cxn modelId="{5500339E-D508-4829-9224-BCE03DA913D3}" type="presParOf" srcId="{E052F4D3-D77A-6D43-8246-FDD5C0FC504C}" destId="{32A3A369-F136-B848-B829-9EC1235D2146}" srcOrd="0" destOrd="0" presId="urn:microsoft.com/office/officeart/2005/8/layout/vList4#1"/>
    <dgm:cxn modelId="{908B0781-E98F-49BC-A587-6D1CA4F5DD10}" type="presParOf" srcId="{E052F4D3-D77A-6D43-8246-FDD5C0FC504C}" destId="{0B541784-8637-8641-9CE9-406DF0F67128}" srcOrd="1" destOrd="0" presId="urn:microsoft.com/office/officeart/2005/8/layout/vList4#1"/>
    <dgm:cxn modelId="{0B7B2004-62A7-4581-B147-333C57D5CF93}" type="presParOf" srcId="{E052F4D3-D77A-6D43-8246-FDD5C0FC504C}" destId="{54626F86-ED46-4641-9952-179374F6834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B231A0-65EA-764F-A809-6ED8875B226F}" type="doc">
      <dgm:prSet loTypeId="urn:microsoft.com/office/officeart/2005/8/layout/vList4#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3EFC6-D871-C24A-86B8-F0CF29460C75}">
      <dgm:prSet phldrT="[Text]"/>
      <dgm:spPr/>
      <dgm:t>
        <a:bodyPr/>
        <a:lstStyle/>
        <a:p>
          <a:r>
            <a:rPr lang="en-US" b="1" dirty="0" smtClean="0">
              <a:latin typeface="Avenir Next Regular"/>
              <a:cs typeface="Avenir Next Regular"/>
            </a:rPr>
            <a:t>Spark Streaming</a:t>
          </a:r>
          <a:endParaRPr lang="en-US" b="1" dirty="0">
            <a:latin typeface="Avenir Next Regular"/>
            <a:cs typeface="Avenir Next Regular"/>
          </a:endParaRPr>
        </a:p>
      </dgm:t>
    </dgm:pt>
    <dgm:pt modelId="{8F425ABA-92C1-C540-A246-21528CFB0679}" type="par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15126856-385B-E342-A83F-102D6F71DBDB}" type="sib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11447E1-77BF-5A4B-91EA-C89AC96A7027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dirty="0">
            <a:latin typeface="Avenir Next Regular"/>
            <a:cs typeface="Avenir Next Regular"/>
          </a:endParaRPr>
        </a:p>
      </dgm:t>
    </dgm:pt>
    <dgm:pt modelId="{13E00258-3DAD-B748-811D-0AC634006C55}" type="par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0E74D850-AD08-9949-B889-153EFC196F70}" type="sib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FB7D02E1-0A18-C640-AE80-6C5C2A58822B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Functional API (</a:t>
          </a:r>
          <a:r>
            <a:rPr lang="en-US" dirty="0" err="1" smtClean="0">
              <a:latin typeface="Avenir Next Regular"/>
              <a:cs typeface="Avenir Next Regular"/>
            </a:rPr>
            <a:t>DStreams</a:t>
          </a:r>
          <a:r>
            <a:rPr lang="en-US" dirty="0" smtClean="0">
              <a:latin typeface="Avenir Next Regular"/>
              <a:cs typeface="Avenir Next Regular"/>
            </a:rPr>
            <a:t>), restricted by batch runtime</a:t>
          </a:r>
          <a:endParaRPr lang="en-US" dirty="0">
            <a:latin typeface="Avenir Next Regular"/>
            <a:cs typeface="Avenir Next Regular"/>
          </a:endParaRPr>
        </a:p>
      </dgm:t>
    </dgm:pt>
    <dgm:pt modelId="{9330F1C3-843C-3447-8898-061539BCF975}" type="par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6982CD10-589A-B74E-AE3D-76D09021F937}" type="sib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4D7CF26F-2E9B-BB4D-9F12-D051E98D3A1F}" type="pres">
      <dgm:prSet presAssocID="{F1B231A0-65EA-764F-A809-6ED8875B226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7E94F5-88D3-764A-A500-1E363CC41DE7}" type="pres">
      <dgm:prSet presAssocID="{C653EFC6-D871-C24A-86B8-F0CF29460C75}" presName="comp" presStyleCnt="0"/>
      <dgm:spPr/>
      <dgm:t>
        <a:bodyPr/>
        <a:lstStyle/>
        <a:p>
          <a:endParaRPr lang="en-US"/>
        </a:p>
      </dgm:t>
    </dgm:pt>
    <dgm:pt modelId="{B2EBCE36-996B-1D4B-B4FA-A4994FF10D3C}" type="pres">
      <dgm:prSet presAssocID="{C653EFC6-D871-C24A-86B8-F0CF29460C75}" presName="box" presStyleLbl="node1" presStyleIdx="0" presStyleCnt="1"/>
      <dgm:spPr/>
      <dgm:t>
        <a:bodyPr/>
        <a:lstStyle/>
        <a:p>
          <a:endParaRPr lang="en-US"/>
        </a:p>
      </dgm:t>
    </dgm:pt>
    <dgm:pt modelId="{519F017B-1A55-6945-9876-5F0C646E8BE7}" type="pres">
      <dgm:prSet presAssocID="{C653EFC6-D871-C24A-86B8-F0CF29460C75}" presName="img" presStyleLbl="fgImgPlace1" presStyleIdx="0" presStyleCnt="1" custScaleX="86199"/>
      <dgm:spPr>
        <a:blipFill dpi="0" rotWithShape="1">
          <a:blip xmlns:r="http://schemas.openxmlformats.org/officeDocument/2006/relationships" r:embed="rId1">
            <a:alphaModFix amt="7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</dgm:spPr>
      <dgm:t>
        <a:bodyPr/>
        <a:lstStyle/>
        <a:p>
          <a:endParaRPr lang="en-US"/>
        </a:p>
      </dgm:t>
    </dgm:pt>
    <dgm:pt modelId="{6F44DC73-E44F-514E-BD44-516E0FDE43F7}" type="pres">
      <dgm:prSet presAssocID="{C653EFC6-D871-C24A-86B8-F0CF29460C75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2B4C3E-C2EC-4345-A5E4-E7845A25B5CB}" srcId="{C653EFC6-D871-C24A-86B8-F0CF29460C75}" destId="{811447E1-77BF-5A4B-91EA-C89AC96A7027}" srcOrd="0" destOrd="0" parTransId="{13E00258-3DAD-B748-811D-0AC634006C55}" sibTransId="{0E74D850-AD08-9949-B889-153EFC196F70}"/>
    <dgm:cxn modelId="{C24CAF59-B831-1441-B26A-3E509FAA83F3}" srcId="{C653EFC6-D871-C24A-86B8-F0CF29460C75}" destId="{FB7D02E1-0A18-C640-AE80-6C5C2A58822B}" srcOrd="1" destOrd="0" parTransId="{9330F1C3-843C-3447-8898-061539BCF975}" sibTransId="{6982CD10-589A-B74E-AE3D-76D09021F937}"/>
    <dgm:cxn modelId="{20FB37DC-923D-4BEF-98D6-AC1B484D0933}" type="presOf" srcId="{C653EFC6-D871-C24A-86B8-F0CF29460C75}" destId="{6F44DC73-E44F-514E-BD44-516E0FDE43F7}" srcOrd="1" destOrd="0" presId="urn:microsoft.com/office/officeart/2005/8/layout/vList4#1"/>
    <dgm:cxn modelId="{279F8FAB-0F2C-D840-B0B0-9F0B87E05757}" srcId="{F1B231A0-65EA-764F-A809-6ED8875B226F}" destId="{C653EFC6-D871-C24A-86B8-F0CF29460C75}" srcOrd="0" destOrd="0" parTransId="{8F425ABA-92C1-C540-A246-21528CFB0679}" sibTransId="{15126856-385B-E342-A83F-102D6F71DBDB}"/>
    <dgm:cxn modelId="{BA852E0F-655F-43B2-A5FC-FC550275BD49}" type="presOf" srcId="{811447E1-77BF-5A4B-91EA-C89AC96A7027}" destId="{6F44DC73-E44F-514E-BD44-516E0FDE43F7}" srcOrd="1" destOrd="1" presId="urn:microsoft.com/office/officeart/2005/8/layout/vList4#1"/>
    <dgm:cxn modelId="{AB8EB6C9-43B4-4F2A-AA31-37D27B9A49C8}" type="presOf" srcId="{FB7D02E1-0A18-C640-AE80-6C5C2A58822B}" destId="{B2EBCE36-996B-1D4B-B4FA-A4994FF10D3C}" srcOrd="0" destOrd="2" presId="urn:microsoft.com/office/officeart/2005/8/layout/vList4#1"/>
    <dgm:cxn modelId="{AAC3337C-9986-4882-B885-354E913092EC}" type="presOf" srcId="{811447E1-77BF-5A4B-91EA-C89AC96A7027}" destId="{B2EBCE36-996B-1D4B-B4FA-A4994FF10D3C}" srcOrd="0" destOrd="1" presId="urn:microsoft.com/office/officeart/2005/8/layout/vList4#1"/>
    <dgm:cxn modelId="{337CE39B-2E75-4530-BEDD-0219AC5F6452}" type="presOf" srcId="{C653EFC6-D871-C24A-86B8-F0CF29460C75}" destId="{B2EBCE36-996B-1D4B-B4FA-A4994FF10D3C}" srcOrd="0" destOrd="0" presId="urn:microsoft.com/office/officeart/2005/8/layout/vList4#1"/>
    <dgm:cxn modelId="{1DF0B882-E625-4898-974B-E01B7623C909}" type="presOf" srcId="{FB7D02E1-0A18-C640-AE80-6C5C2A58822B}" destId="{6F44DC73-E44F-514E-BD44-516E0FDE43F7}" srcOrd="1" destOrd="2" presId="urn:microsoft.com/office/officeart/2005/8/layout/vList4#1"/>
    <dgm:cxn modelId="{B4AC842A-007F-496B-8BE7-2570FADB0508}" type="presOf" srcId="{F1B231A0-65EA-764F-A809-6ED8875B226F}" destId="{4D7CF26F-2E9B-BB4D-9F12-D051E98D3A1F}" srcOrd="0" destOrd="0" presId="urn:microsoft.com/office/officeart/2005/8/layout/vList4#1"/>
    <dgm:cxn modelId="{87DD1A03-94EE-4852-B71C-A09A30BD7E9E}" type="presParOf" srcId="{4D7CF26F-2E9B-BB4D-9F12-D051E98D3A1F}" destId="{D17E94F5-88D3-764A-A500-1E363CC41DE7}" srcOrd="0" destOrd="0" presId="urn:microsoft.com/office/officeart/2005/8/layout/vList4#1"/>
    <dgm:cxn modelId="{BB4406C9-890B-442E-9265-2207C6D01472}" type="presParOf" srcId="{D17E94F5-88D3-764A-A500-1E363CC41DE7}" destId="{B2EBCE36-996B-1D4B-B4FA-A4994FF10D3C}" srcOrd="0" destOrd="0" presId="urn:microsoft.com/office/officeart/2005/8/layout/vList4#1"/>
    <dgm:cxn modelId="{7BF2D94A-1E23-4E27-A051-16BF78F8B20E}" type="presParOf" srcId="{D17E94F5-88D3-764A-A500-1E363CC41DE7}" destId="{519F017B-1A55-6945-9876-5F0C646E8BE7}" srcOrd="1" destOrd="0" presId="urn:microsoft.com/office/officeart/2005/8/layout/vList4#1"/>
    <dgm:cxn modelId="{AC81952D-7C3D-44E2-8DC5-92A262E33132}" type="presParOf" srcId="{D17E94F5-88D3-764A-A500-1E363CC41DE7}" destId="{6F44DC73-E44F-514E-BD44-516E0FDE43F7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B231A0-65EA-764F-A809-6ED8875B226F}" type="doc">
      <dgm:prSet loTypeId="urn:microsoft.com/office/officeart/2005/8/layout/vList4#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8DF85-9BC3-4656-A0FC-70C7FEFFB89C}">
      <dgm:prSet phldrT="[Text]"/>
      <dgm:spPr/>
      <dgm:t>
        <a:bodyPr/>
        <a:lstStyle/>
        <a:p>
          <a:r>
            <a:rPr lang="en-US" b="1" dirty="0" smtClean="0">
              <a:latin typeface="Avenir Next Regular"/>
              <a:cs typeface="Avenir Next Regular"/>
            </a:rPr>
            <a:t>Apache Sam</a:t>
          </a:r>
          <a:r>
            <a:rPr lang="hu-HU" b="1" dirty="0" smtClean="0">
              <a:latin typeface="Avenir Next Regular"/>
              <a:cs typeface="Avenir Next Regular"/>
            </a:rPr>
            <a:t>z</a:t>
          </a:r>
          <a:r>
            <a:rPr lang="en-US" b="1" dirty="0" smtClean="0">
              <a:latin typeface="Avenir Next Regular"/>
              <a:cs typeface="Avenir Next Regular"/>
            </a:rPr>
            <a:t>a</a:t>
          </a:r>
          <a:endParaRPr lang="en-US" b="1" dirty="0">
            <a:latin typeface="Avenir Next Regular"/>
            <a:cs typeface="Avenir Next Regular"/>
          </a:endParaRPr>
        </a:p>
      </dgm:t>
    </dgm:pt>
    <dgm:pt modelId="{CB651300-A676-407C-84BE-3813D0D88271}" type="parTrans" cxnId="{FD580301-FB7C-459F-B324-DAEB5C616017}">
      <dgm:prSet/>
      <dgm:spPr/>
      <dgm:t>
        <a:bodyPr/>
        <a:lstStyle/>
        <a:p>
          <a:endParaRPr lang="en-US"/>
        </a:p>
      </dgm:t>
    </dgm:pt>
    <dgm:pt modelId="{C686663B-EDAE-4F12-B5ED-B4EB4AA93464}" type="sibTrans" cxnId="{FD580301-FB7C-459F-B324-DAEB5C616017}">
      <dgm:prSet/>
      <dgm:spPr/>
      <dgm:t>
        <a:bodyPr/>
        <a:lstStyle/>
        <a:p>
          <a:endParaRPr lang="en-US"/>
        </a:p>
      </dgm:t>
    </dgm:pt>
    <dgm:pt modelId="{F09A4110-6506-4408-B324-BDBC383AB124}">
      <dgm:prSet phldrT="[Text]"/>
      <dgm:spPr/>
      <dgm:t>
        <a:bodyPr/>
        <a:lstStyle/>
        <a:p>
          <a:r>
            <a:rPr lang="hu-HU" dirty="0" err="1" smtClean="0">
              <a:latin typeface="Avenir Next Regular"/>
              <a:cs typeface="Avenir Next Regular"/>
            </a:rPr>
            <a:t>True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streaming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built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on</a:t>
          </a:r>
          <a:r>
            <a:rPr lang="hu-HU" dirty="0" smtClean="0">
              <a:latin typeface="Avenir Next Regular"/>
              <a:cs typeface="Avenir Next Regular"/>
            </a:rPr>
            <a:t> top of </a:t>
          </a:r>
          <a:r>
            <a:rPr lang="hu-HU" dirty="0" err="1" smtClean="0">
              <a:latin typeface="Avenir Next Regular"/>
              <a:cs typeface="Avenir Next Regular"/>
            </a:rPr>
            <a:t>Apache</a:t>
          </a:r>
          <a:r>
            <a:rPr lang="hu-HU" dirty="0" smtClean="0">
              <a:latin typeface="Avenir Next Regular"/>
              <a:cs typeface="Avenir Next Regular"/>
            </a:rPr>
            <a:t> Kafka, </a:t>
          </a:r>
          <a:r>
            <a:rPr lang="hu-HU" dirty="0" err="1" smtClean="0">
              <a:latin typeface="Avenir Next Regular"/>
              <a:cs typeface="Avenir Next Regular"/>
            </a:rPr>
            <a:t>state</a:t>
          </a:r>
          <a:r>
            <a:rPr lang="hu-HU" dirty="0" smtClean="0">
              <a:latin typeface="Avenir Next Regular"/>
              <a:cs typeface="Avenir Next Regular"/>
            </a:rPr>
            <a:t> is </a:t>
          </a:r>
          <a:r>
            <a:rPr lang="hu-HU" dirty="0" err="1" smtClean="0">
              <a:latin typeface="Avenir Next Regular"/>
              <a:cs typeface="Avenir Next Regular"/>
            </a:rPr>
            <a:t>first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class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citizen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endParaRPr lang="en-US" dirty="0">
            <a:latin typeface="Avenir Next Regular"/>
            <a:cs typeface="Avenir Next Regular"/>
          </a:endParaRPr>
        </a:p>
      </dgm:t>
    </dgm:pt>
    <dgm:pt modelId="{7A0F9E41-BCE3-4E7A-8E20-6515B0DA7D25}" type="parTrans" cxnId="{04378BB5-5F41-464C-9823-7E1D30AAC823}">
      <dgm:prSet/>
      <dgm:spPr/>
      <dgm:t>
        <a:bodyPr/>
        <a:lstStyle/>
        <a:p>
          <a:endParaRPr lang="en-US"/>
        </a:p>
      </dgm:t>
    </dgm:pt>
    <dgm:pt modelId="{F17B5252-C12B-491D-9CF2-72BC4C5D38A7}" type="sibTrans" cxnId="{04378BB5-5F41-464C-9823-7E1D30AAC823}">
      <dgm:prSet/>
      <dgm:spPr/>
      <dgm:t>
        <a:bodyPr/>
        <a:lstStyle/>
        <a:p>
          <a:endParaRPr lang="en-US"/>
        </a:p>
      </dgm:t>
    </dgm:pt>
    <dgm:pt modelId="{4A2DC7D0-1459-46B3-A71B-0C96859CC44B}">
      <dgm:prSet phldrT="[Text]"/>
      <dgm:spPr/>
      <dgm:t>
        <a:bodyPr/>
        <a:lstStyle/>
        <a:p>
          <a:r>
            <a:rPr lang="hu-HU" dirty="0" err="1" smtClean="0">
              <a:latin typeface="Avenir Next Regular"/>
              <a:cs typeface="Avenir Next Regular"/>
            </a:rPr>
            <a:t>Slightly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different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stream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notion</a:t>
          </a:r>
          <a:r>
            <a:rPr lang="hu-HU" dirty="0" smtClean="0">
              <a:latin typeface="Avenir Next Regular"/>
              <a:cs typeface="Avenir Next Regular"/>
            </a:rPr>
            <a:t>, </a:t>
          </a:r>
          <a:r>
            <a:rPr lang="hu-HU" dirty="0" err="1" smtClean="0">
              <a:latin typeface="Avenir Next Regular"/>
              <a:cs typeface="Avenir Next Regular"/>
            </a:rPr>
            <a:t>low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level</a:t>
          </a:r>
          <a:r>
            <a:rPr lang="hu-HU" dirty="0" smtClean="0">
              <a:latin typeface="Avenir Next Regular"/>
              <a:cs typeface="Avenir Next Regular"/>
            </a:rPr>
            <a:t> API</a:t>
          </a:r>
          <a:endParaRPr lang="en-US" dirty="0">
            <a:latin typeface="Avenir Next Regular"/>
            <a:cs typeface="Avenir Next Regular"/>
          </a:endParaRPr>
        </a:p>
      </dgm:t>
    </dgm:pt>
    <dgm:pt modelId="{9319D4EE-A865-4176-ABA3-B3FC5DE54D92}" type="parTrans" cxnId="{3E96DADF-1A2C-431D-997D-EC41053CADEA}">
      <dgm:prSet/>
      <dgm:spPr/>
      <dgm:t>
        <a:bodyPr/>
        <a:lstStyle/>
        <a:p>
          <a:endParaRPr lang="en-US"/>
        </a:p>
      </dgm:t>
    </dgm:pt>
    <dgm:pt modelId="{818279EF-B61E-4688-8D71-409936299892}" type="sibTrans" cxnId="{3E96DADF-1A2C-431D-997D-EC41053CADEA}">
      <dgm:prSet/>
      <dgm:spPr/>
      <dgm:t>
        <a:bodyPr/>
        <a:lstStyle/>
        <a:p>
          <a:endParaRPr lang="en-US"/>
        </a:p>
      </dgm:t>
    </dgm:pt>
    <dgm:pt modelId="{4D7CF26F-2E9B-BB4D-9F12-D051E98D3A1F}" type="pres">
      <dgm:prSet presAssocID="{F1B231A0-65EA-764F-A809-6ED8875B226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7D56A-DF00-4C10-AD5F-7A17E8871C27}" type="pres">
      <dgm:prSet presAssocID="{3EB8DF85-9BC3-4656-A0FC-70C7FEFFB89C}" presName="comp" presStyleCnt="0"/>
      <dgm:spPr/>
    </dgm:pt>
    <dgm:pt modelId="{21C9A80C-C224-46E0-8AF2-28A135D5FA97}" type="pres">
      <dgm:prSet presAssocID="{3EB8DF85-9BC3-4656-A0FC-70C7FEFFB89C}" presName="box" presStyleLbl="node1" presStyleIdx="0" presStyleCnt="1"/>
      <dgm:spPr/>
      <dgm:t>
        <a:bodyPr/>
        <a:lstStyle/>
        <a:p>
          <a:endParaRPr lang="en-US"/>
        </a:p>
      </dgm:t>
    </dgm:pt>
    <dgm:pt modelId="{FBD7363C-24C1-4587-BB56-CBA081DF692C}" type="pres">
      <dgm:prSet presAssocID="{3EB8DF85-9BC3-4656-A0FC-70C7FEFFB89C}" presName="img" presStyleLbl="fgImgPlace1" presStyleIdx="0" presStyleCnt="1" custScaleX="88211" custScaleY="7918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37D6D55-0E81-4754-BDCA-9F3262D131FE}" type="pres">
      <dgm:prSet presAssocID="{3EB8DF85-9BC3-4656-A0FC-70C7FEFFB89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BDF4C2-B371-466A-98F7-2AD58E258076}" type="presOf" srcId="{F09A4110-6506-4408-B324-BDBC383AB124}" destId="{21C9A80C-C224-46E0-8AF2-28A135D5FA97}" srcOrd="0" destOrd="1" presId="urn:microsoft.com/office/officeart/2005/8/layout/vList4#1"/>
    <dgm:cxn modelId="{04378BB5-5F41-464C-9823-7E1D30AAC823}" srcId="{3EB8DF85-9BC3-4656-A0FC-70C7FEFFB89C}" destId="{F09A4110-6506-4408-B324-BDBC383AB124}" srcOrd="0" destOrd="0" parTransId="{7A0F9E41-BCE3-4E7A-8E20-6515B0DA7D25}" sibTransId="{F17B5252-C12B-491D-9CF2-72BC4C5D38A7}"/>
    <dgm:cxn modelId="{87E958BE-2A31-4491-8174-5AF61A0FCC57}" type="presOf" srcId="{F1B231A0-65EA-764F-A809-6ED8875B226F}" destId="{4D7CF26F-2E9B-BB4D-9F12-D051E98D3A1F}" srcOrd="0" destOrd="0" presId="urn:microsoft.com/office/officeart/2005/8/layout/vList4#1"/>
    <dgm:cxn modelId="{D9B9CF9F-FD7D-4C6A-BE97-B4B205316DA0}" type="presOf" srcId="{F09A4110-6506-4408-B324-BDBC383AB124}" destId="{437D6D55-0E81-4754-BDCA-9F3262D131FE}" srcOrd="1" destOrd="1" presId="urn:microsoft.com/office/officeart/2005/8/layout/vList4#1"/>
    <dgm:cxn modelId="{44D088EB-ACEA-4576-B416-2BA57CC3292F}" type="presOf" srcId="{3EB8DF85-9BC3-4656-A0FC-70C7FEFFB89C}" destId="{21C9A80C-C224-46E0-8AF2-28A135D5FA97}" srcOrd="0" destOrd="0" presId="urn:microsoft.com/office/officeart/2005/8/layout/vList4#1"/>
    <dgm:cxn modelId="{FD580301-FB7C-459F-B324-DAEB5C616017}" srcId="{F1B231A0-65EA-764F-A809-6ED8875B226F}" destId="{3EB8DF85-9BC3-4656-A0FC-70C7FEFFB89C}" srcOrd="0" destOrd="0" parTransId="{CB651300-A676-407C-84BE-3813D0D88271}" sibTransId="{C686663B-EDAE-4F12-B5ED-B4EB4AA93464}"/>
    <dgm:cxn modelId="{3E96DADF-1A2C-431D-997D-EC41053CADEA}" srcId="{3EB8DF85-9BC3-4656-A0FC-70C7FEFFB89C}" destId="{4A2DC7D0-1459-46B3-A71B-0C96859CC44B}" srcOrd="1" destOrd="0" parTransId="{9319D4EE-A865-4176-ABA3-B3FC5DE54D92}" sibTransId="{818279EF-B61E-4688-8D71-409936299892}"/>
    <dgm:cxn modelId="{D6C40619-40E9-4DC0-BEFA-4E94381D9D53}" type="presOf" srcId="{4A2DC7D0-1459-46B3-A71B-0C96859CC44B}" destId="{437D6D55-0E81-4754-BDCA-9F3262D131FE}" srcOrd="1" destOrd="2" presId="urn:microsoft.com/office/officeart/2005/8/layout/vList4#1"/>
    <dgm:cxn modelId="{79FC0FE1-86CA-45BB-99B5-835C79A4512C}" type="presOf" srcId="{3EB8DF85-9BC3-4656-A0FC-70C7FEFFB89C}" destId="{437D6D55-0E81-4754-BDCA-9F3262D131FE}" srcOrd="1" destOrd="0" presId="urn:microsoft.com/office/officeart/2005/8/layout/vList4#1"/>
    <dgm:cxn modelId="{FC87F5D8-2B26-430A-B561-AAFD0A3BA3D3}" type="presOf" srcId="{4A2DC7D0-1459-46B3-A71B-0C96859CC44B}" destId="{21C9A80C-C224-46E0-8AF2-28A135D5FA97}" srcOrd="0" destOrd="2" presId="urn:microsoft.com/office/officeart/2005/8/layout/vList4#1"/>
    <dgm:cxn modelId="{18316170-6A9F-4F69-883E-06815F4614C5}" type="presParOf" srcId="{4D7CF26F-2E9B-BB4D-9F12-D051E98D3A1F}" destId="{E177D56A-DF00-4C10-AD5F-7A17E8871C27}" srcOrd="0" destOrd="0" presId="urn:microsoft.com/office/officeart/2005/8/layout/vList4#1"/>
    <dgm:cxn modelId="{697EC88A-D002-42CE-A39F-FFB4D5938EBE}" type="presParOf" srcId="{E177D56A-DF00-4C10-AD5F-7A17E8871C27}" destId="{21C9A80C-C224-46E0-8AF2-28A135D5FA97}" srcOrd="0" destOrd="0" presId="urn:microsoft.com/office/officeart/2005/8/layout/vList4#1"/>
    <dgm:cxn modelId="{1E460955-E578-41E7-B12B-59557C66FFCC}" type="presParOf" srcId="{E177D56A-DF00-4C10-AD5F-7A17E8871C27}" destId="{FBD7363C-24C1-4587-BB56-CBA081DF692C}" srcOrd="1" destOrd="0" presId="urn:microsoft.com/office/officeart/2005/8/layout/vList4#1"/>
    <dgm:cxn modelId="{28AD1C03-B8DD-4062-961D-DFBF01C41889}" type="presParOf" srcId="{E177D56A-DF00-4C10-AD5F-7A17E8871C27}" destId="{437D6D55-0E81-4754-BDCA-9F3262D131FE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B231A0-65EA-764F-A809-6ED8875B226F}" type="doc">
      <dgm:prSet loTypeId="urn:microsoft.com/office/officeart/2005/8/layout/vList4#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E252C-E525-4C47-A80D-BD9E445644D8}">
      <dgm:prSet phldrT="[Text]"/>
      <dgm:spPr/>
      <dgm:t>
        <a:bodyPr/>
        <a:lstStyle/>
        <a:p>
          <a:r>
            <a:rPr lang="en-US" b="1" dirty="0" smtClean="0">
              <a:latin typeface="Avenir Next Regular"/>
              <a:cs typeface="Avenir Next Regular"/>
            </a:rPr>
            <a:t>Apache Storm</a:t>
          </a:r>
          <a:endParaRPr lang="en-US" b="1" dirty="0">
            <a:latin typeface="Avenir Next Regular"/>
            <a:cs typeface="Avenir Next Regular"/>
          </a:endParaRPr>
        </a:p>
      </dgm:t>
    </dgm:pt>
    <dgm:pt modelId="{EE7590B6-7ADD-4449-BB70-8C711B29CEB0}" type="par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A4EF69EB-3D12-D040-999F-8695F95778A4}" type="sib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553A366-F5F1-2640-8CC8-277496BA0645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dirty="0">
            <a:latin typeface="Avenir Next Regular"/>
            <a:cs typeface="Avenir Next Regular"/>
          </a:endParaRPr>
        </a:p>
      </dgm:t>
    </dgm:pt>
    <dgm:pt modelId="{706F0759-F871-7A42-9112-39555C618A1A}" type="par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4DB6074-1FD6-3342-A892-2AF43201260B}" type="sib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DACD5AFC-7715-F644-A4A4-933CF6E6A874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Low level API (Bolts, Spouts) + Trident</a:t>
          </a:r>
          <a:endParaRPr lang="en-US" dirty="0">
            <a:latin typeface="Avenir Next Regular"/>
            <a:cs typeface="Avenir Next Regular"/>
          </a:endParaRPr>
        </a:p>
      </dgm:t>
    </dgm:pt>
    <dgm:pt modelId="{72574792-2070-0249-820D-69FFB5C47169}" type="par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7A6CDE1A-D779-A244-BF9E-97AF51944EE2}" type="sib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C653EFC6-D871-C24A-86B8-F0CF29460C75}">
      <dgm:prSet phldrT="[Text]"/>
      <dgm:spPr/>
      <dgm:t>
        <a:bodyPr/>
        <a:lstStyle/>
        <a:p>
          <a:r>
            <a:rPr lang="en-US" b="1" dirty="0" smtClean="0">
              <a:latin typeface="Avenir Next Regular"/>
              <a:cs typeface="Avenir Next Regular"/>
            </a:rPr>
            <a:t>Spark Streaming</a:t>
          </a:r>
          <a:endParaRPr lang="en-US" b="1" dirty="0">
            <a:latin typeface="Avenir Next Regular"/>
            <a:cs typeface="Avenir Next Regular"/>
          </a:endParaRPr>
        </a:p>
      </dgm:t>
    </dgm:pt>
    <dgm:pt modelId="{8F425ABA-92C1-C540-A246-21528CFB0679}" type="par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15126856-385B-E342-A83F-102D6F71DBDB}" type="sib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11447E1-77BF-5A4B-91EA-C89AC96A7027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dirty="0">
            <a:latin typeface="Avenir Next Regular"/>
            <a:cs typeface="Avenir Next Regular"/>
          </a:endParaRPr>
        </a:p>
      </dgm:t>
    </dgm:pt>
    <dgm:pt modelId="{13E00258-3DAD-B748-811D-0AC634006C55}" type="par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0E74D850-AD08-9949-B889-153EFC196F70}" type="sib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FB7D02E1-0A18-C640-AE80-6C5C2A58822B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Functional API (</a:t>
          </a:r>
          <a:r>
            <a:rPr lang="en-US" dirty="0" err="1" smtClean="0">
              <a:latin typeface="Avenir Next Regular"/>
              <a:cs typeface="Avenir Next Regular"/>
            </a:rPr>
            <a:t>DStreams</a:t>
          </a:r>
          <a:r>
            <a:rPr lang="en-US" dirty="0" smtClean="0">
              <a:latin typeface="Avenir Next Regular"/>
              <a:cs typeface="Avenir Next Regular"/>
            </a:rPr>
            <a:t>), restricted by batch runtime</a:t>
          </a:r>
          <a:endParaRPr lang="en-US" dirty="0">
            <a:latin typeface="Avenir Next Regular"/>
            <a:cs typeface="Avenir Next Regular"/>
          </a:endParaRPr>
        </a:p>
      </dgm:t>
    </dgm:pt>
    <dgm:pt modelId="{9330F1C3-843C-3447-8898-061539BCF975}" type="par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6982CD10-589A-B74E-AE3D-76D09021F937}" type="sib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F1F91E4-BFDF-D04A-AE6A-3434097CA771}">
      <dgm:prSet phldrT="[Text]"/>
      <dgm:spPr/>
      <dgm:t>
        <a:bodyPr/>
        <a:lstStyle/>
        <a:p>
          <a:r>
            <a:rPr lang="en-US" b="1" dirty="0" err="1" smtClean="0">
              <a:latin typeface="Avenir Next Regular"/>
              <a:cs typeface="Avenir Next Regular"/>
            </a:rPr>
            <a:t>Flink</a:t>
          </a:r>
          <a:r>
            <a:rPr lang="en-US" b="1" dirty="0" smtClean="0">
              <a:latin typeface="Avenir Next Regular"/>
              <a:cs typeface="Avenir Next Regular"/>
            </a:rPr>
            <a:t> Streaming</a:t>
          </a:r>
          <a:endParaRPr lang="en-US" b="1" dirty="0">
            <a:latin typeface="Avenir Next Regular"/>
            <a:cs typeface="Avenir Next Regular"/>
          </a:endParaRPr>
        </a:p>
      </dgm:t>
    </dgm:pt>
    <dgm:pt modelId="{91E63199-EECD-B442-B0B4-13CE524AC28A}" type="parTrans" cxnId="{78E53983-78A4-8441-AF63-2FA9D97CC9B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E46B1DB-9ED7-DD4C-AA67-4F6F509AB24F}" type="sibTrans" cxnId="{78E53983-78A4-8441-AF63-2FA9D97CC9B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65AB0771-FECB-2D4B-BC33-37F2A38188B6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True streaming with adjustable latency-throughput trade-off</a:t>
          </a:r>
          <a:endParaRPr lang="en-US" dirty="0">
            <a:latin typeface="Avenir Next Regular"/>
            <a:cs typeface="Avenir Next Regular"/>
          </a:endParaRPr>
        </a:p>
      </dgm:t>
    </dgm:pt>
    <dgm:pt modelId="{C59B79CC-2B05-0548-8E4F-621A23A2E87D}" type="parTrans" cxnId="{D7D34F54-1B9D-904C-AD47-A2547E708B8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B4F8C363-6887-3E43-B9C8-B8B733AB9506}" type="sibTrans" cxnId="{D7D34F54-1B9D-904C-AD47-A2547E708B8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1209494-C955-E94B-BF5F-D5D8150B7DA3}">
      <dgm:prSet phldrT="[Text]"/>
      <dgm:spPr/>
      <dgm:t>
        <a:bodyPr/>
        <a:lstStyle/>
        <a:p>
          <a:r>
            <a:rPr lang="en-US" dirty="0" smtClean="0">
              <a:latin typeface="Avenir Next Regular"/>
              <a:cs typeface="Avenir Next Regular"/>
            </a:rPr>
            <a:t>Rich functional API exploiting streaming runtime; e.g. rich windowing semantics</a:t>
          </a:r>
          <a:endParaRPr lang="en-US" dirty="0">
            <a:latin typeface="Avenir Next Regular"/>
            <a:cs typeface="Avenir Next Regular"/>
          </a:endParaRPr>
        </a:p>
      </dgm:t>
    </dgm:pt>
    <dgm:pt modelId="{35F3A797-BC26-7F4F-AA23-E1E7A59EDD22}" type="parTrans" cxnId="{13255376-F545-724E-9504-0D6B55E4C97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F08CF60C-7D04-6946-993E-51BC934132B4}" type="sibTrans" cxnId="{13255376-F545-724E-9504-0D6B55E4C97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3EB8DF85-9BC3-4656-A0FC-70C7FEFFB89C}">
      <dgm:prSet phldrT="[Text]"/>
      <dgm:spPr/>
      <dgm:t>
        <a:bodyPr/>
        <a:lstStyle/>
        <a:p>
          <a:r>
            <a:rPr lang="en-US" b="1" dirty="0" smtClean="0">
              <a:latin typeface="Avenir Next Regular"/>
              <a:cs typeface="Avenir Next Regular"/>
            </a:rPr>
            <a:t>Apache Sam</a:t>
          </a:r>
          <a:r>
            <a:rPr lang="hu-HU" b="1" dirty="0" smtClean="0">
              <a:latin typeface="Avenir Next Regular"/>
              <a:cs typeface="Avenir Next Regular"/>
            </a:rPr>
            <a:t>z</a:t>
          </a:r>
          <a:r>
            <a:rPr lang="en-US" b="1" dirty="0" smtClean="0">
              <a:latin typeface="Avenir Next Regular"/>
              <a:cs typeface="Avenir Next Regular"/>
            </a:rPr>
            <a:t>a</a:t>
          </a:r>
          <a:endParaRPr lang="en-US" b="1" dirty="0">
            <a:latin typeface="Avenir Next Regular"/>
            <a:cs typeface="Avenir Next Regular"/>
          </a:endParaRPr>
        </a:p>
      </dgm:t>
    </dgm:pt>
    <dgm:pt modelId="{CB651300-A676-407C-84BE-3813D0D88271}" type="parTrans" cxnId="{FD580301-FB7C-459F-B324-DAEB5C616017}">
      <dgm:prSet/>
      <dgm:spPr/>
    </dgm:pt>
    <dgm:pt modelId="{C686663B-EDAE-4F12-B5ED-B4EB4AA93464}" type="sibTrans" cxnId="{FD580301-FB7C-459F-B324-DAEB5C616017}">
      <dgm:prSet/>
      <dgm:spPr/>
    </dgm:pt>
    <dgm:pt modelId="{F09A4110-6506-4408-B324-BDBC383AB124}">
      <dgm:prSet phldrT="[Text]"/>
      <dgm:spPr/>
      <dgm:t>
        <a:bodyPr/>
        <a:lstStyle/>
        <a:p>
          <a:r>
            <a:rPr lang="hu-HU" dirty="0" err="1" smtClean="0">
              <a:latin typeface="Avenir Next Regular"/>
              <a:cs typeface="Avenir Next Regular"/>
            </a:rPr>
            <a:t>True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streaming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built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on</a:t>
          </a:r>
          <a:r>
            <a:rPr lang="hu-HU" dirty="0" smtClean="0">
              <a:latin typeface="Avenir Next Regular"/>
              <a:cs typeface="Avenir Next Regular"/>
            </a:rPr>
            <a:t> top of </a:t>
          </a:r>
          <a:r>
            <a:rPr lang="hu-HU" dirty="0" err="1" smtClean="0">
              <a:latin typeface="Avenir Next Regular"/>
              <a:cs typeface="Avenir Next Regular"/>
            </a:rPr>
            <a:t>Apache</a:t>
          </a:r>
          <a:r>
            <a:rPr lang="hu-HU" dirty="0" smtClean="0">
              <a:latin typeface="Avenir Next Regular"/>
              <a:cs typeface="Avenir Next Regular"/>
            </a:rPr>
            <a:t> Kafka, </a:t>
          </a:r>
          <a:r>
            <a:rPr lang="hu-HU" dirty="0" err="1" smtClean="0">
              <a:latin typeface="Avenir Next Regular"/>
              <a:cs typeface="Avenir Next Regular"/>
            </a:rPr>
            <a:t>state</a:t>
          </a:r>
          <a:r>
            <a:rPr lang="hu-HU" dirty="0" smtClean="0">
              <a:latin typeface="Avenir Next Regular"/>
              <a:cs typeface="Avenir Next Regular"/>
            </a:rPr>
            <a:t> is </a:t>
          </a:r>
          <a:r>
            <a:rPr lang="hu-HU" dirty="0" err="1" smtClean="0">
              <a:latin typeface="Avenir Next Regular"/>
              <a:cs typeface="Avenir Next Regular"/>
            </a:rPr>
            <a:t>first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class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citizen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endParaRPr lang="en-US" dirty="0">
            <a:latin typeface="Avenir Next Regular"/>
            <a:cs typeface="Avenir Next Regular"/>
          </a:endParaRPr>
        </a:p>
      </dgm:t>
    </dgm:pt>
    <dgm:pt modelId="{7A0F9E41-BCE3-4E7A-8E20-6515B0DA7D25}" type="parTrans" cxnId="{04378BB5-5F41-464C-9823-7E1D30AAC823}">
      <dgm:prSet/>
      <dgm:spPr/>
    </dgm:pt>
    <dgm:pt modelId="{F17B5252-C12B-491D-9CF2-72BC4C5D38A7}" type="sibTrans" cxnId="{04378BB5-5F41-464C-9823-7E1D30AAC823}">
      <dgm:prSet/>
      <dgm:spPr/>
    </dgm:pt>
    <dgm:pt modelId="{4A2DC7D0-1459-46B3-A71B-0C96859CC44B}">
      <dgm:prSet phldrT="[Text]"/>
      <dgm:spPr/>
      <dgm:t>
        <a:bodyPr/>
        <a:lstStyle/>
        <a:p>
          <a:r>
            <a:rPr lang="hu-HU" dirty="0" err="1" smtClean="0">
              <a:latin typeface="Avenir Next Regular"/>
              <a:cs typeface="Avenir Next Regular"/>
            </a:rPr>
            <a:t>Slightly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different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stream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notion</a:t>
          </a:r>
          <a:r>
            <a:rPr lang="hu-HU" dirty="0" smtClean="0">
              <a:latin typeface="Avenir Next Regular"/>
              <a:cs typeface="Avenir Next Regular"/>
            </a:rPr>
            <a:t>, </a:t>
          </a:r>
          <a:r>
            <a:rPr lang="hu-HU" dirty="0" err="1" smtClean="0">
              <a:latin typeface="Avenir Next Regular"/>
              <a:cs typeface="Avenir Next Regular"/>
            </a:rPr>
            <a:t>low</a:t>
          </a:r>
          <a:r>
            <a:rPr lang="hu-HU" dirty="0" smtClean="0">
              <a:latin typeface="Avenir Next Regular"/>
              <a:cs typeface="Avenir Next Regular"/>
            </a:rPr>
            <a:t> </a:t>
          </a:r>
          <a:r>
            <a:rPr lang="hu-HU" dirty="0" err="1" smtClean="0">
              <a:latin typeface="Avenir Next Regular"/>
              <a:cs typeface="Avenir Next Regular"/>
            </a:rPr>
            <a:t>level</a:t>
          </a:r>
          <a:r>
            <a:rPr lang="hu-HU" dirty="0" smtClean="0">
              <a:latin typeface="Avenir Next Regular"/>
              <a:cs typeface="Avenir Next Regular"/>
            </a:rPr>
            <a:t> API</a:t>
          </a:r>
          <a:endParaRPr lang="en-US" dirty="0">
            <a:latin typeface="Avenir Next Regular"/>
            <a:cs typeface="Avenir Next Regular"/>
          </a:endParaRPr>
        </a:p>
      </dgm:t>
    </dgm:pt>
    <dgm:pt modelId="{9319D4EE-A865-4176-ABA3-B3FC5DE54D92}" type="parTrans" cxnId="{3E96DADF-1A2C-431D-997D-EC41053CADEA}">
      <dgm:prSet/>
      <dgm:spPr/>
    </dgm:pt>
    <dgm:pt modelId="{818279EF-B61E-4688-8D71-409936299892}" type="sibTrans" cxnId="{3E96DADF-1A2C-431D-997D-EC41053CADEA}">
      <dgm:prSet/>
      <dgm:spPr/>
    </dgm:pt>
    <dgm:pt modelId="{4D7CF26F-2E9B-BB4D-9F12-D051E98D3A1F}" type="pres">
      <dgm:prSet presAssocID="{F1B231A0-65EA-764F-A809-6ED8875B226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2F4D3-D77A-6D43-8246-FDD5C0FC504C}" type="pres">
      <dgm:prSet presAssocID="{A00E252C-E525-4C47-A80D-BD9E445644D8}" presName="comp" presStyleCnt="0"/>
      <dgm:spPr/>
      <dgm:t>
        <a:bodyPr/>
        <a:lstStyle/>
        <a:p>
          <a:endParaRPr lang="en-US"/>
        </a:p>
      </dgm:t>
    </dgm:pt>
    <dgm:pt modelId="{32A3A369-F136-B848-B829-9EC1235D2146}" type="pres">
      <dgm:prSet presAssocID="{A00E252C-E525-4C47-A80D-BD9E445644D8}" presName="box" presStyleLbl="node1" presStyleIdx="0" presStyleCnt="4"/>
      <dgm:spPr/>
      <dgm:t>
        <a:bodyPr/>
        <a:lstStyle/>
        <a:p>
          <a:endParaRPr lang="en-US"/>
        </a:p>
      </dgm:t>
    </dgm:pt>
    <dgm:pt modelId="{0B541784-8637-8641-9CE9-406DF0F67128}" type="pres">
      <dgm:prSet presAssocID="{A00E252C-E525-4C47-A80D-BD9E445644D8}" presName="img" presStyleLbl="fgImgPlace1" presStyleIdx="0" presStyleCnt="4" custScaleX="9191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</dgm:spPr>
      <dgm:t>
        <a:bodyPr/>
        <a:lstStyle/>
        <a:p>
          <a:endParaRPr lang="en-US"/>
        </a:p>
      </dgm:t>
    </dgm:pt>
    <dgm:pt modelId="{54626F86-ED46-4641-9952-179374F68342}" type="pres">
      <dgm:prSet presAssocID="{A00E252C-E525-4C47-A80D-BD9E445644D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FC33E-19E6-2D49-8755-C981CA45CE6D}" type="pres">
      <dgm:prSet presAssocID="{A4EF69EB-3D12-D040-999F-8695F95778A4}" presName="spacer" presStyleCnt="0"/>
      <dgm:spPr/>
      <dgm:t>
        <a:bodyPr/>
        <a:lstStyle/>
        <a:p>
          <a:endParaRPr lang="en-US"/>
        </a:p>
      </dgm:t>
    </dgm:pt>
    <dgm:pt modelId="{D17E94F5-88D3-764A-A500-1E363CC41DE7}" type="pres">
      <dgm:prSet presAssocID="{C653EFC6-D871-C24A-86B8-F0CF29460C75}" presName="comp" presStyleCnt="0"/>
      <dgm:spPr/>
      <dgm:t>
        <a:bodyPr/>
        <a:lstStyle/>
        <a:p>
          <a:endParaRPr lang="en-US"/>
        </a:p>
      </dgm:t>
    </dgm:pt>
    <dgm:pt modelId="{B2EBCE36-996B-1D4B-B4FA-A4994FF10D3C}" type="pres">
      <dgm:prSet presAssocID="{C653EFC6-D871-C24A-86B8-F0CF29460C75}" presName="box" presStyleLbl="node1" presStyleIdx="1" presStyleCnt="4"/>
      <dgm:spPr/>
      <dgm:t>
        <a:bodyPr/>
        <a:lstStyle/>
        <a:p>
          <a:endParaRPr lang="en-US"/>
        </a:p>
      </dgm:t>
    </dgm:pt>
    <dgm:pt modelId="{519F017B-1A55-6945-9876-5F0C646E8BE7}" type="pres">
      <dgm:prSet presAssocID="{C653EFC6-D871-C24A-86B8-F0CF29460C75}" presName="img" presStyleLbl="fgImgPlace1" presStyleIdx="1" presStyleCnt="4" custScaleX="89598"/>
      <dgm:spPr>
        <a:blipFill dpi="0" rotWithShape="1">
          <a:blip xmlns:r="http://schemas.openxmlformats.org/officeDocument/2006/relationships" r:embed="rId2">
            <a:alphaModFix amt="7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</dgm:spPr>
      <dgm:t>
        <a:bodyPr/>
        <a:lstStyle/>
        <a:p>
          <a:endParaRPr lang="en-US"/>
        </a:p>
      </dgm:t>
    </dgm:pt>
    <dgm:pt modelId="{6F44DC73-E44F-514E-BD44-516E0FDE43F7}" type="pres">
      <dgm:prSet presAssocID="{C653EFC6-D871-C24A-86B8-F0CF29460C75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93E56-35C8-B044-A81D-B18746959CF8}" type="pres">
      <dgm:prSet presAssocID="{15126856-385B-E342-A83F-102D6F71DBDB}" presName="spacer" presStyleCnt="0"/>
      <dgm:spPr/>
      <dgm:t>
        <a:bodyPr/>
        <a:lstStyle/>
        <a:p>
          <a:endParaRPr lang="en-US"/>
        </a:p>
      </dgm:t>
    </dgm:pt>
    <dgm:pt modelId="{E177D56A-DF00-4C10-AD5F-7A17E8871C27}" type="pres">
      <dgm:prSet presAssocID="{3EB8DF85-9BC3-4656-A0FC-70C7FEFFB89C}" presName="comp" presStyleCnt="0"/>
      <dgm:spPr/>
    </dgm:pt>
    <dgm:pt modelId="{21C9A80C-C224-46E0-8AF2-28A135D5FA97}" type="pres">
      <dgm:prSet presAssocID="{3EB8DF85-9BC3-4656-A0FC-70C7FEFFB89C}" presName="box" presStyleLbl="node1" presStyleIdx="2" presStyleCnt="4"/>
      <dgm:spPr/>
      <dgm:t>
        <a:bodyPr/>
        <a:lstStyle/>
        <a:p>
          <a:endParaRPr lang="en-US"/>
        </a:p>
      </dgm:t>
    </dgm:pt>
    <dgm:pt modelId="{FBD7363C-24C1-4587-BB56-CBA081DF692C}" type="pres">
      <dgm:prSet presAssocID="{3EB8DF85-9BC3-4656-A0FC-70C7FEFFB89C}" presName="img" presStyleLbl="fgImgPlace1" presStyleIdx="2" presStyleCnt="4" custScaleX="92380" custScaleY="7918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37D6D55-0E81-4754-BDCA-9F3262D131FE}" type="pres">
      <dgm:prSet presAssocID="{3EB8DF85-9BC3-4656-A0FC-70C7FEFFB89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71E35-7C4A-44BD-B3F7-9273EC619B95}" type="pres">
      <dgm:prSet presAssocID="{C686663B-EDAE-4F12-B5ED-B4EB4AA93464}" presName="spacer" presStyleCnt="0"/>
      <dgm:spPr/>
    </dgm:pt>
    <dgm:pt modelId="{93E9731C-4267-8946-AA8B-179F3A21F7E3}" type="pres">
      <dgm:prSet presAssocID="{2F1F91E4-BFDF-D04A-AE6A-3434097CA771}" presName="comp" presStyleCnt="0"/>
      <dgm:spPr/>
      <dgm:t>
        <a:bodyPr/>
        <a:lstStyle/>
        <a:p>
          <a:endParaRPr lang="en-US"/>
        </a:p>
      </dgm:t>
    </dgm:pt>
    <dgm:pt modelId="{B7A58B40-22EA-3B48-B30A-3FDF19599E91}" type="pres">
      <dgm:prSet presAssocID="{2F1F91E4-BFDF-D04A-AE6A-3434097CA771}" presName="box" presStyleLbl="node1" presStyleIdx="3" presStyleCnt="4"/>
      <dgm:spPr/>
      <dgm:t>
        <a:bodyPr/>
        <a:lstStyle/>
        <a:p>
          <a:endParaRPr lang="en-US"/>
        </a:p>
      </dgm:t>
    </dgm:pt>
    <dgm:pt modelId="{02072A9F-6983-6647-B2C0-24A5DBF3B412}" type="pres">
      <dgm:prSet presAssocID="{2F1F91E4-BFDF-D04A-AE6A-3434097CA771}" presName="img" presStyleLbl="fgImgPlace1" presStyleIdx="3" presStyleCnt="4" custScaleX="81881"/>
      <dgm:spPr>
        <a:blipFill dpi="0" rotWithShape="1">
          <a:blip xmlns:r="http://schemas.openxmlformats.org/officeDocument/2006/relationships" r:embed="rId4">
            <a:alphaModFix amt="9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4546" t="15168" r="4998" b="15222"/>
          </a:stretch>
        </a:blipFill>
      </dgm:spPr>
      <dgm:t>
        <a:bodyPr/>
        <a:lstStyle/>
        <a:p>
          <a:endParaRPr lang="en-US"/>
        </a:p>
      </dgm:t>
    </dgm:pt>
    <dgm:pt modelId="{B1533806-228B-C846-ACF7-9F3880FF7F87}" type="pres">
      <dgm:prSet presAssocID="{2F1F91E4-BFDF-D04A-AE6A-3434097CA77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3D0DB-4E6B-4DEC-92F3-ECD0888EFA97}" type="presOf" srcId="{8553A366-F5F1-2640-8CC8-277496BA0645}" destId="{54626F86-ED46-4641-9952-179374F68342}" srcOrd="1" destOrd="1" presId="urn:microsoft.com/office/officeart/2005/8/layout/vList4#1"/>
    <dgm:cxn modelId="{A865FD31-884F-43AC-8526-2CD60A66C399}" type="presOf" srcId="{4A2DC7D0-1459-46B3-A71B-0C96859CC44B}" destId="{21C9A80C-C224-46E0-8AF2-28A135D5FA97}" srcOrd="0" destOrd="2" presId="urn:microsoft.com/office/officeart/2005/8/layout/vList4#1"/>
    <dgm:cxn modelId="{0CD5E96F-4258-4DE8-A58F-9C0DD3AA2D12}" type="presOf" srcId="{2F1F91E4-BFDF-D04A-AE6A-3434097CA771}" destId="{B7A58B40-22EA-3B48-B30A-3FDF19599E91}" srcOrd="0" destOrd="0" presId="urn:microsoft.com/office/officeart/2005/8/layout/vList4#1"/>
    <dgm:cxn modelId="{13F184BD-4B6A-48E8-A280-13568238252A}" type="presOf" srcId="{3EB8DF85-9BC3-4656-A0FC-70C7FEFFB89C}" destId="{21C9A80C-C224-46E0-8AF2-28A135D5FA97}" srcOrd="0" destOrd="0" presId="urn:microsoft.com/office/officeart/2005/8/layout/vList4#1"/>
    <dgm:cxn modelId="{1D13554E-124E-4CB8-B710-CADC3E815A1D}" type="presOf" srcId="{811447E1-77BF-5A4B-91EA-C89AC96A7027}" destId="{6F44DC73-E44F-514E-BD44-516E0FDE43F7}" srcOrd="1" destOrd="1" presId="urn:microsoft.com/office/officeart/2005/8/layout/vList4#1"/>
    <dgm:cxn modelId="{E41D319F-53AD-44B8-9291-91BE4548BA54}" type="presOf" srcId="{DACD5AFC-7715-F644-A4A4-933CF6E6A874}" destId="{32A3A369-F136-B848-B829-9EC1235D2146}" srcOrd="0" destOrd="2" presId="urn:microsoft.com/office/officeart/2005/8/layout/vList4#1"/>
    <dgm:cxn modelId="{C24CAF59-B831-1441-B26A-3E509FAA83F3}" srcId="{C653EFC6-D871-C24A-86B8-F0CF29460C75}" destId="{FB7D02E1-0A18-C640-AE80-6C5C2A58822B}" srcOrd="1" destOrd="0" parTransId="{9330F1C3-843C-3447-8898-061539BCF975}" sibTransId="{6982CD10-589A-B74E-AE3D-76D09021F937}"/>
    <dgm:cxn modelId="{049FAB6E-DD3E-48DA-B751-D6E59EC421B7}" type="presOf" srcId="{3EB8DF85-9BC3-4656-A0FC-70C7FEFFB89C}" destId="{437D6D55-0E81-4754-BDCA-9F3262D131FE}" srcOrd="1" destOrd="0" presId="urn:microsoft.com/office/officeart/2005/8/layout/vList4#1"/>
    <dgm:cxn modelId="{445BC509-D8F6-4226-9E52-411856E0D693}" type="presOf" srcId="{A00E252C-E525-4C47-A80D-BD9E445644D8}" destId="{54626F86-ED46-4641-9952-179374F68342}" srcOrd="1" destOrd="0" presId="urn:microsoft.com/office/officeart/2005/8/layout/vList4#1"/>
    <dgm:cxn modelId="{13255376-F545-724E-9504-0D6B55E4C97B}" srcId="{2F1F91E4-BFDF-D04A-AE6A-3434097CA771}" destId="{81209494-C955-E94B-BF5F-D5D8150B7DA3}" srcOrd="1" destOrd="0" parTransId="{35F3A797-BC26-7F4F-AA23-E1E7A59EDD22}" sibTransId="{F08CF60C-7D04-6946-993E-51BC934132B4}"/>
    <dgm:cxn modelId="{D7D34F54-1B9D-904C-AD47-A2547E708B8A}" srcId="{2F1F91E4-BFDF-D04A-AE6A-3434097CA771}" destId="{65AB0771-FECB-2D4B-BC33-37F2A38188B6}" srcOrd="0" destOrd="0" parTransId="{C59B79CC-2B05-0548-8E4F-621A23A2E87D}" sibTransId="{B4F8C363-6887-3E43-B9C8-B8B733AB9506}"/>
    <dgm:cxn modelId="{78E53983-78A4-8441-AF63-2FA9D97CC9B7}" srcId="{F1B231A0-65EA-764F-A809-6ED8875B226F}" destId="{2F1F91E4-BFDF-D04A-AE6A-3434097CA771}" srcOrd="3" destOrd="0" parTransId="{91E63199-EECD-B442-B0B4-13CE524AC28A}" sibTransId="{2E46B1DB-9ED7-DD4C-AA67-4F6F509AB24F}"/>
    <dgm:cxn modelId="{7DB5E9EF-4AC4-4ABB-AE08-5F25058D794D}" type="presOf" srcId="{F09A4110-6506-4408-B324-BDBC383AB124}" destId="{437D6D55-0E81-4754-BDCA-9F3262D131FE}" srcOrd="1" destOrd="1" presId="urn:microsoft.com/office/officeart/2005/8/layout/vList4#1"/>
    <dgm:cxn modelId="{5EBD1BB5-2543-4BA5-A97D-E9515C627F1C}" type="presOf" srcId="{81209494-C955-E94B-BF5F-D5D8150B7DA3}" destId="{B1533806-228B-C846-ACF7-9F3880FF7F87}" srcOrd="1" destOrd="2" presId="urn:microsoft.com/office/officeart/2005/8/layout/vList4#1"/>
    <dgm:cxn modelId="{3E96DADF-1A2C-431D-997D-EC41053CADEA}" srcId="{3EB8DF85-9BC3-4656-A0FC-70C7FEFFB89C}" destId="{4A2DC7D0-1459-46B3-A71B-0C96859CC44B}" srcOrd="1" destOrd="0" parTransId="{9319D4EE-A865-4176-ABA3-B3FC5DE54D92}" sibTransId="{818279EF-B61E-4688-8D71-409936299892}"/>
    <dgm:cxn modelId="{4175CAF6-49D3-46E1-9C4D-37DF5B7ED370}" type="presOf" srcId="{A00E252C-E525-4C47-A80D-BD9E445644D8}" destId="{32A3A369-F136-B848-B829-9EC1235D2146}" srcOrd="0" destOrd="0" presId="urn:microsoft.com/office/officeart/2005/8/layout/vList4#1"/>
    <dgm:cxn modelId="{04378BB5-5F41-464C-9823-7E1D30AAC823}" srcId="{3EB8DF85-9BC3-4656-A0FC-70C7FEFFB89C}" destId="{F09A4110-6506-4408-B324-BDBC383AB124}" srcOrd="0" destOrd="0" parTransId="{7A0F9E41-BCE3-4E7A-8E20-6515B0DA7D25}" sibTransId="{F17B5252-C12B-491D-9CF2-72BC4C5D38A7}"/>
    <dgm:cxn modelId="{9617D939-E2E6-AD43-9D6D-982E0DB2C694}" srcId="{A00E252C-E525-4C47-A80D-BD9E445644D8}" destId="{8553A366-F5F1-2640-8CC8-277496BA0645}" srcOrd="0" destOrd="0" parTransId="{706F0759-F871-7A42-9112-39555C618A1A}" sibTransId="{24DB6074-1FD6-3342-A892-2AF43201260B}"/>
    <dgm:cxn modelId="{AA1ADDC9-BD73-4DF8-9C15-879E582D1F6E}" type="presOf" srcId="{C653EFC6-D871-C24A-86B8-F0CF29460C75}" destId="{6F44DC73-E44F-514E-BD44-516E0FDE43F7}" srcOrd="1" destOrd="0" presId="urn:microsoft.com/office/officeart/2005/8/layout/vList4#1"/>
    <dgm:cxn modelId="{BD2B4C3E-C2EC-4345-A5E4-E7845A25B5CB}" srcId="{C653EFC6-D871-C24A-86B8-F0CF29460C75}" destId="{811447E1-77BF-5A4B-91EA-C89AC96A7027}" srcOrd="0" destOrd="0" parTransId="{13E00258-3DAD-B748-811D-0AC634006C55}" sibTransId="{0E74D850-AD08-9949-B889-153EFC196F70}"/>
    <dgm:cxn modelId="{FE88F7B2-2F2B-4226-9E04-1A497562AA08}" type="presOf" srcId="{F1B231A0-65EA-764F-A809-6ED8875B226F}" destId="{4D7CF26F-2E9B-BB4D-9F12-D051E98D3A1F}" srcOrd="0" destOrd="0" presId="urn:microsoft.com/office/officeart/2005/8/layout/vList4#1"/>
    <dgm:cxn modelId="{279F8FAB-0F2C-D840-B0B0-9F0B87E05757}" srcId="{F1B231A0-65EA-764F-A809-6ED8875B226F}" destId="{C653EFC6-D871-C24A-86B8-F0CF29460C75}" srcOrd="1" destOrd="0" parTransId="{8F425ABA-92C1-C540-A246-21528CFB0679}" sibTransId="{15126856-385B-E342-A83F-102D6F71DBDB}"/>
    <dgm:cxn modelId="{6ABBD984-71AF-4824-B892-64645F98B22D}" type="presOf" srcId="{DACD5AFC-7715-F644-A4A4-933CF6E6A874}" destId="{54626F86-ED46-4641-9952-179374F68342}" srcOrd="1" destOrd="2" presId="urn:microsoft.com/office/officeart/2005/8/layout/vList4#1"/>
    <dgm:cxn modelId="{4E77CE24-EC6A-4B6A-9592-5D9E1BF580CB}" type="presOf" srcId="{4A2DC7D0-1459-46B3-A71B-0C96859CC44B}" destId="{437D6D55-0E81-4754-BDCA-9F3262D131FE}" srcOrd="1" destOrd="2" presId="urn:microsoft.com/office/officeart/2005/8/layout/vList4#1"/>
    <dgm:cxn modelId="{ABC2EC6A-250A-4481-8788-040E406F960D}" type="presOf" srcId="{65AB0771-FECB-2D4B-BC33-37F2A38188B6}" destId="{B7A58B40-22EA-3B48-B30A-3FDF19599E91}" srcOrd="0" destOrd="1" presId="urn:microsoft.com/office/officeart/2005/8/layout/vList4#1"/>
    <dgm:cxn modelId="{1D0BB12C-2545-40F6-AF32-A804537ADEF7}" type="presOf" srcId="{81209494-C955-E94B-BF5F-D5D8150B7DA3}" destId="{B7A58B40-22EA-3B48-B30A-3FDF19599E91}" srcOrd="0" destOrd="2" presId="urn:microsoft.com/office/officeart/2005/8/layout/vList4#1"/>
    <dgm:cxn modelId="{40B39047-ABC9-4BF3-91DD-846DB7C379E5}" type="presOf" srcId="{2F1F91E4-BFDF-D04A-AE6A-3434097CA771}" destId="{B1533806-228B-C846-ACF7-9F3880FF7F87}" srcOrd="1" destOrd="0" presId="urn:microsoft.com/office/officeart/2005/8/layout/vList4#1"/>
    <dgm:cxn modelId="{4C806941-343A-4E0E-A93E-106316CE9975}" type="presOf" srcId="{FB7D02E1-0A18-C640-AE80-6C5C2A58822B}" destId="{B2EBCE36-996B-1D4B-B4FA-A4994FF10D3C}" srcOrd="0" destOrd="2" presId="urn:microsoft.com/office/officeart/2005/8/layout/vList4#1"/>
    <dgm:cxn modelId="{50F4C06A-49E6-4BAC-8E49-77722E4E8C81}" type="presOf" srcId="{811447E1-77BF-5A4B-91EA-C89AC96A7027}" destId="{B2EBCE36-996B-1D4B-B4FA-A4994FF10D3C}" srcOrd="0" destOrd="1" presId="urn:microsoft.com/office/officeart/2005/8/layout/vList4#1"/>
    <dgm:cxn modelId="{45720540-E3A3-DA42-BFB4-67A7E31F7535}" srcId="{A00E252C-E525-4C47-A80D-BD9E445644D8}" destId="{DACD5AFC-7715-F644-A4A4-933CF6E6A874}" srcOrd="1" destOrd="0" parTransId="{72574792-2070-0249-820D-69FFB5C47169}" sibTransId="{7A6CDE1A-D779-A244-BF9E-97AF51944EE2}"/>
    <dgm:cxn modelId="{BB0D4DCD-ABDC-4F5B-8441-43B3AA6B88CA}" type="presOf" srcId="{FB7D02E1-0A18-C640-AE80-6C5C2A58822B}" destId="{6F44DC73-E44F-514E-BD44-516E0FDE43F7}" srcOrd="1" destOrd="2" presId="urn:microsoft.com/office/officeart/2005/8/layout/vList4#1"/>
    <dgm:cxn modelId="{80CC02ED-4C46-4C4D-8C55-2EF4634048CD}" type="presOf" srcId="{8553A366-F5F1-2640-8CC8-277496BA0645}" destId="{32A3A369-F136-B848-B829-9EC1235D2146}" srcOrd="0" destOrd="1" presId="urn:microsoft.com/office/officeart/2005/8/layout/vList4#1"/>
    <dgm:cxn modelId="{07953FB2-9889-FB43-93C5-DB550CA1C43A}" srcId="{F1B231A0-65EA-764F-A809-6ED8875B226F}" destId="{A00E252C-E525-4C47-A80D-BD9E445644D8}" srcOrd="0" destOrd="0" parTransId="{EE7590B6-7ADD-4449-BB70-8C711B29CEB0}" sibTransId="{A4EF69EB-3D12-D040-999F-8695F95778A4}"/>
    <dgm:cxn modelId="{FD580301-FB7C-459F-B324-DAEB5C616017}" srcId="{F1B231A0-65EA-764F-A809-6ED8875B226F}" destId="{3EB8DF85-9BC3-4656-A0FC-70C7FEFFB89C}" srcOrd="2" destOrd="0" parTransId="{CB651300-A676-407C-84BE-3813D0D88271}" sibTransId="{C686663B-EDAE-4F12-B5ED-B4EB4AA93464}"/>
    <dgm:cxn modelId="{3C54CBAB-7E03-4AF2-A03C-D7E997CC51E3}" type="presOf" srcId="{F09A4110-6506-4408-B324-BDBC383AB124}" destId="{21C9A80C-C224-46E0-8AF2-28A135D5FA97}" srcOrd="0" destOrd="1" presId="urn:microsoft.com/office/officeart/2005/8/layout/vList4#1"/>
    <dgm:cxn modelId="{52CADCB8-2F43-4249-8B5E-660D29C2F74F}" type="presOf" srcId="{C653EFC6-D871-C24A-86B8-F0CF29460C75}" destId="{B2EBCE36-996B-1D4B-B4FA-A4994FF10D3C}" srcOrd="0" destOrd="0" presId="urn:microsoft.com/office/officeart/2005/8/layout/vList4#1"/>
    <dgm:cxn modelId="{F9E2C6E1-4C71-4FFC-B9DF-9963E60CC213}" type="presOf" srcId="{65AB0771-FECB-2D4B-BC33-37F2A38188B6}" destId="{B1533806-228B-C846-ACF7-9F3880FF7F87}" srcOrd="1" destOrd="1" presId="urn:microsoft.com/office/officeart/2005/8/layout/vList4#1"/>
    <dgm:cxn modelId="{AD475E4B-E883-459D-9486-EDEB81AE80E2}" type="presParOf" srcId="{4D7CF26F-2E9B-BB4D-9F12-D051E98D3A1F}" destId="{E052F4D3-D77A-6D43-8246-FDD5C0FC504C}" srcOrd="0" destOrd="0" presId="urn:microsoft.com/office/officeart/2005/8/layout/vList4#1"/>
    <dgm:cxn modelId="{E6386567-C044-4C4D-9CB7-22472D6B4BB3}" type="presParOf" srcId="{E052F4D3-D77A-6D43-8246-FDD5C0FC504C}" destId="{32A3A369-F136-B848-B829-9EC1235D2146}" srcOrd="0" destOrd="0" presId="urn:microsoft.com/office/officeart/2005/8/layout/vList4#1"/>
    <dgm:cxn modelId="{67CD1AFA-17C6-4984-B63E-5E3B56CCB57E}" type="presParOf" srcId="{E052F4D3-D77A-6D43-8246-FDD5C0FC504C}" destId="{0B541784-8637-8641-9CE9-406DF0F67128}" srcOrd="1" destOrd="0" presId="urn:microsoft.com/office/officeart/2005/8/layout/vList4#1"/>
    <dgm:cxn modelId="{C6BFA111-3687-48B2-A86B-2BC47DB58B9D}" type="presParOf" srcId="{E052F4D3-D77A-6D43-8246-FDD5C0FC504C}" destId="{54626F86-ED46-4641-9952-179374F68342}" srcOrd="2" destOrd="0" presId="urn:microsoft.com/office/officeart/2005/8/layout/vList4#1"/>
    <dgm:cxn modelId="{8DDD898E-311C-488D-A5B8-653106D41E25}" type="presParOf" srcId="{4D7CF26F-2E9B-BB4D-9F12-D051E98D3A1F}" destId="{5FBFC33E-19E6-2D49-8755-C981CA45CE6D}" srcOrd="1" destOrd="0" presId="urn:microsoft.com/office/officeart/2005/8/layout/vList4#1"/>
    <dgm:cxn modelId="{F9A49975-ECC5-4118-8912-B2C1ED9D0C9E}" type="presParOf" srcId="{4D7CF26F-2E9B-BB4D-9F12-D051E98D3A1F}" destId="{D17E94F5-88D3-764A-A500-1E363CC41DE7}" srcOrd="2" destOrd="0" presId="urn:microsoft.com/office/officeart/2005/8/layout/vList4#1"/>
    <dgm:cxn modelId="{2D65AA82-2D82-4158-A011-88AEA684DFC7}" type="presParOf" srcId="{D17E94F5-88D3-764A-A500-1E363CC41DE7}" destId="{B2EBCE36-996B-1D4B-B4FA-A4994FF10D3C}" srcOrd="0" destOrd="0" presId="urn:microsoft.com/office/officeart/2005/8/layout/vList4#1"/>
    <dgm:cxn modelId="{9A95D9C3-A440-4E57-92D3-59F16977518F}" type="presParOf" srcId="{D17E94F5-88D3-764A-A500-1E363CC41DE7}" destId="{519F017B-1A55-6945-9876-5F0C646E8BE7}" srcOrd="1" destOrd="0" presId="urn:microsoft.com/office/officeart/2005/8/layout/vList4#1"/>
    <dgm:cxn modelId="{7F80F456-FA65-4FA3-ADC5-95BAAC5EE3EF}" type="presParOf" srcId="{D17E94F5-88D3-764A-A500-1E363CC41DE7}" destId="{6F44DC73-E44F-514E-BD44-516E0FDE43F7}" srcOrd="2" destOrd="0" presId="urn:microsoft.com/office/officeart/2005/8/layout/vList4#1"/>
    <dgm:cxn modelId="{4097E54F-6531-4F17-93BB-0A8D831A6251}" type="presParOf" srcId="{4D7CF26F-2E9B-BB4D-9F12-D051E98D3A1F}" destId="{C3C93E56-35C8-B044-A81D-B18746959CF8}" srcOrd="3" destOrd="0" presId="urn:microsoft.com/office/officeart/2005/8/layout/vList4#1"/>
    <dgm:cxn modelId="{F5BA0AE0-60F0-40EA-86BD-A925C826EB70}" type="presParOf" srcId="{4D7CF26F-2E9B-BB4D-9F12-D051E98D3A1F}" destId="{E177D56A-DF00-4C10-AD5F-7A17E8871C27}" srcOrd="4" destOrd="0" presId="urn:microsoft.com/office/officeart/2005/8/layout/vList4#1"/>
    <dgm:cxn modelId="{94210B8C-B871-4C95-9568-FCE64B42E4DC}" type="presParOf" srcId="{E177D56A-DF00-4C10-AD5F-7A17E8871C27}" destId="{21C9A80C-C224-46E0-8AF2-28A135D5FA97}" srcOrd="0" destOrd="0" presId="urn:microsoft.com/office/officeart/2005/8/layout/vList4#1"/>
    <dgm:cxn modelId="{8CD697BB-F78A-4E57-89F9-8624360CBE84}" type="presParOf" srcId="{E177D56A-DF00-4C10-AD5F-7A17E8871C27}" destId="{FBD7363C-24C1-4587-BB56-CBA081DF692C}" srcOrd="1" destOrd="0" presId="urn:microsoft.com/office/officeart/2005/8/layout/vList4#1"/>
    <dgm:cxn modelId="{D9F4E96D-06D5-451E-B9FF-8DD924C919BE}" type="presParOf" srcId="{E177D56A-DF00-4C10-AD5F-7A17E8871C27}" destId="{437D6D55-0E81-4754-BDCA-9F3262D131FE}" srcOrd="2" destOrd="0" presId="urn:microsoft.com/office/officeart/2005/8/layout/vList4#1"/>
    <dgm:cxn modelId="{4D27164D-445B-4D76-BAA7-E39980BC6238}" type="presParOf" srcId="{4D7CF26F-2E9B-BB4D-9F12-D051E98D3A1F}" destId="{13571E35-7C4A-44BD-B3F7-9273EC619B95}" srcOrd="5" destOrd="0" presId="urn:microsoft.com/office/officeart/2005/8/layout/vList4#1"/>
    <dgm:cxn modelId="{12B66B57-DF57-46D6-81E0-FD8BB5A62E53}" type="presParOf" srcId="{4D7CF26F-2E9B-BB4D-9F12-D051E98D3A1F}" destId="{93E9731C-4267-8946-AA8B-179F3A21F7E3}" srcOrd="6" destOrd="0" presId="urn:microsoft.com/office/officeart/2005/8/layout/vList4#1"/>
    <dgm:cxn modelId="{02EE0B54-FAC5-4063-86C6-043CC5DB1E7F}" type="presParOf" srcId="{93E9731C-4267-8946-AA8B-179F3A21F7E3}" destId="{B7A58B40-22EA-3B48-B30A-3FDF19599E91}" srcOrd="0" destOrd="0" presId="urn:microsoft.com/office/officeart/2005/8/layout/vList4#1"/>
    <dgm:cxn modelId="{E1A56139-7D38-4F0D-B510-87CEB9AE6F80}" type="presParOf" srcId="{93E9731C-4267-8946-AA8B-179F3A21F7E3}" destId="{02072A9F-6983-6647-B2C0-24A5DBF3B412}" srcOrd="1" destOrd="0" presId="urn:microsoft.com/office/officeart/2005/8/layout/vList4#1"/>
    <dgm:cxn modelId="{56B23C7A-CE34-42A3-A338-2838D3BA7F4E}" type="presParOf" srcId="{93E9731C-4267-8946-AA8B-179F3A21F7E3}" destId="{B1533806-228B-C846-ACF7-9F3880FF7F87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A3A369-F136-B848-B829-9EC1235D2146}">
      <dsp:nvSpPr>
        <dsp:cNvPr id="0" name=""/>
        <dsp:cNvSpPr/>
      </dsp:nvSpPr>
      <dsp:spPr>
        <a:xfrm>
          <a:off x="0" y="0"/>
          <a:ext cx="82296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venir Next Regular"/>
              <a:cs typeface="Avenir Next Regular"/>
            </a:rPr>
            <a:t>Apache Storm</a:t>
          </a:r>
          <a:endParaRPr lang="en-US" sz="1800" b="1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sz="1400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Low level API (Bolts, Spouts) + Trident</a:t>
          </a:r>
          <a:endParaRPr lang="en-US" sz="1400" kern="1200" dirty="0">
            <a:latin typeface="Avenir Next Regular"/>
            <a:cs typeface="Avenir Next Regular"/>
          </a:endParaRPr>
        </a:p>
      </dsp:txBody>
      <dsp:txXfrm>
        <a:off x="1751113" y="0"/>
        <a:ext cx="6478486" cy="1051932"/>
      </dsp:txXfrm>
    </dsp:sp>
    <dsp:sp modelId="{0B541784-8637-8641-9CE9-406DF0F67128}">
      <dsp:nvSpPr>
        <dsp:cNvPr id="0" name=""/>
        <dsp:cNvSpPr/>
      </dsp:nvSpPr>
      <dsp:spPr>
        <a:xfrm>
          <a:off x="171762" y="105193"/>
          <a:ext cx="1512781" cy="8415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EBCE36-996B-1D4B-B4FA-A4994FF10D3C}">
      <dsp:nvSpPr>
        <dsp:cNvPr id="0" name=""/>
        <dsp:cNvSpPr/>
      </dsp:nvSpPr>
      <dsp:spPr>
        <a:xfrm>
          <a:off x="0" y="1157126"/>
          <a:ext cx="82296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venir Next Regular"/>
              <a:cs typeface="Avenir Next Regular"/>
            </a:rPr>
            <a:t>Spark Streaming</a:t>
          </a:r>
          <a:endParaRPr lang="en-US" sz="1800" b="1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sz="1400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Functional API (</a:t>
          </a:r>
          <a:r>
            <a:rPr lang="en-US" sz="1400" kern="1200" dirty="0" err="1" smtClean="0">
              <a:latin typeface="Avenir Next Regular"/>
              <a:cs typeface="Avenir Next Regular"/>
            </a:rPr>
            <a:t>DStreams</a:t>
          </a:r>
          <a:r>
            <a:rPr lang="en-US" sz="1400" kern="1200" dirty="0" smtClean="0">
              <a:latin typeface="Avenir Next Regular"/>
              <a:cs typeface="Avenir Next Regular"/>
            </a:rPr>
            <a:t>), restricted by batch runtime</a:t>
          </a:r>
          <a:endParaRPr lang="en-US" sz="1400" kern="1200" dirty="0">
            <a:latin typeface="Avenir Next Regular"/>
            <a:cs typeface="Avenir Next Regular"/>
          </a:endParaRPr>
        </a:p>
      </dsp:txBody>
      <dsp:txXfrm>
        <a:off x="1751113" y="1157126"/>
        <a:ext cx="6478486" cy="1051932"/>
      </dsp:txXfrm>
    </dsp:sp>
    <dsp:sp modelId="{519F017B-1A55-6945-9876-5F0C646E8BE7}">
      <dsp:nvSpPr>
        <dsp:cNvPr id="0" name=""/>
        <dsp:cNvSpPr/>
      </dsp:nvSpPr>
      <dsp:spPr>
        <a:xfrm>
          <a:off x="190797" y="1262319"/>
          <a:ext cx="1474711" cy="8415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alphaModFix amt="7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C9A80C-C224-46E0-8AF2-28A135D5FA97}">
      <dsp:nvSpPr>
        <dsp:cNvPr id="0" name=""/>
        <dsp:cNvSpPr/>
      </dsp:nvSpPr>
      <dsp:spPr>
        <a:xfrm>
          <a:off x="0" y="2314252"/>
          <a:ext cx="82296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venir Next Regular"/>
              <a:cs typeface="Avenir Next Regular"/>
            </a:rPr>
            <a:t>Apache Sam</a:t>
          </a:r>
          <a:r>
            <a:rPr lang="hu-HU" sz="1800" b="1" kern="1200" dirty="0" smtClean="0">
              <a:latin typeface="Avenir Next Regular"/>
              <a:cs typeface="Avenir Next Regular"/>
            </a:rPr>
            <a:t>z</a:t>
          </a:r>
          <a:r>
            <a:rPr lang="en-US" sz="1800" b="1" kern="1200" dirty="0" smtClean="0">
              <a:latin typeface="Avenir Next Regular"/>
              <a:cs typeface="Avenir Next Regular"/>
            </a:rPr>
            <a:t>a</a:t>
          </a:r>
          <a:endParaRPr lang="en-US" sz="1800" b="1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400" kern="1200" dirty="0" err="1" smtClean="0">
              <a:latin typeface="Avenir Next Regular"/>
              <a:cs typeface="Avenir Next Regular"/>
            </a:rPr>
            <a:t>True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streaming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built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on</a:t>
          </a:r>
          <a:r>
            <a:rPr lang="hu-HU" sz="1400" kern="1200" dirty="0" smtClean="0">
              <a:latin typeface="Avenir Next Regular"/>
              <a:cs typeface="Avenir Next Regular"/>
            </a:rPr>
            <a:t> top of </a:t>
          </a:r>
          <a:r>
            <a:rPr lang="hu-HU" sz="1400" kern="1200" dirty="0" err="1" smtClean="0">
              <a:latin typeface="Avenir Next Regular"/>
              <a:cs typeface="Avenir Next Regular"/>
            </a:rPr>
            <a:t>Apache</a:t>
          </a:r>
          <a:r>
            <a:rPr lang="hu-HU" sz="1400" kern="1200" dirty="0" smtClean="0">
              <a:latin typeface="Avenir Next Regular"/>
              <a:cs typeface="Avenir Next Regular"/>
            </a:rPr>
            <a:t> Kafka, </a:t>
          </a:r>
          <a:r>
            <a:rPr lang="hu-HU" sz="1400" kern="1200" dirty="0" err="1" smtClean="0">
              <a:latin typeface="Avenir Next Regular"/>
              <a:cs typeface="Avenir Next Regular"/>
            </a:rPr>
            <a:t>state</a:t>
          </a:r>
          <a:r>
            <a:rPr lang="hu-HU" sz="1400" kern="1200" dirty="0" smtClean="0">
              <a:latin typeface="Avenir Next Regular"/>
              <a:cs typeface="Avenir Next Regular"/>
            </a:rPr>
            <a:t> is </a:t>
          </a:r>
          <a:r>
            <a:rPr lang="hu-HU" sz="1400" kern="1200" dirty="0" err="1" smtClean="0">
              <a:latin typeface="Avenir Next Regular"/>
              <a:cs typeface="Avenir Next Regular"/>
            </a:rPr>
            <a:t>first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class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citizen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endParaRPr lang="en-US" sz="1400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400" kern="1200" dirty="0" err="1" smtClean="0">
              <a:latin typeface="Avenir Next Regular"/>
              <a:cs typeface="Avenir Next Regular"/>
            </a:rPr>
            <a:t>Slightly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different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stream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notion</a:t>
          </a:r>
          <a:r>
            <a:rPr lang="hu-HU" sz="1400" kern="1200" dirty="0" smtClean="0">
              <a:latin typeface="Avenir Next Regular"/>
              <a:cs typeface="Avenir Next Regular"/>
            </a:rPr>
            <a:t>, </a:t>
          </a:r>
          <a:r>
            <a:rPr lang="hu-HU" sz="1400" kern="1200" dirty="0" err="1" smtClean="0">
              <a:latin typeface="Avenir Next Regular"/>
              <a:cs typeface="Avenir Next Regular"/>
            </a:rPr>
            <a:t>low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level</a:t>
          </a:r>
          <a:r>
            <a:rPr lang="hu-HU" sz="1400" kern="1200" dirty="0" smtClean="0">
              <a:latin typeface="Avenir Next Regular"/>
              <a:cs typeface="Avenir Next Regular"/>
            </a:rPr>
            <a:t> API</a:t>
          </a:r>
          <a:endParaRPr lang="en-US" sz="1400" kern="1200" dirty="0">
            <a:latin typeface="Avenir Next Regular"/>
            <a:cs typeface="Avenir Next Regular"/>
          </a:endParaRPr>
        </a:p>
      </dsp:txBody>
      <dsp:txXfrm>
        <a:off x="1751113" y="2314252"/>
        <a:ext cx="6478486" cy="1051932"/>
      </dsp:txXfrm>
    </dsp:sp>
    <dsp:sp modelId="{FBD7363C-24C1-4587-BB56-CBA081DF692C}">
      <dsp:nvSpPr>
        <dsp:cNvPr id="0" name=""/>
        <dsp:cNvSpPr/>
      </dsp:nvSpPr>
      <dsp:spPr>
        <a:xfrm>
          <a:off x="167902" y="2507037"/>
          <a:ext cx="1520500" cy="66636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A58B40-22EA-3B48-B30A-3FDF19599E91}">
      <dsp:nvSpPr>
        <dsp:cNvPr id="0" name=""/>
        <dsp:cNvSpPr/>
      </dsp:nvSpPr>
      <dsp:spPr>
        <a:xfrm>
          <a:off x="0" y="3471378"/>
          <a:ext cx="82296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Avenir Next Regular"/>
              <a:cs typeface="Avenir Next Regular"/>
            </a:rPr>
            <a:t>Flink</a:t>
          </a:r>
          <a:r>
            <a:rPr lang="en-US" sz="1800" b="1" kern="1200" dirty="0" smtClean="0">
              <a:latin typeface="Avenir Next Regular"/>
              <a:cs typeface="Avenir Next Regular"/>
            </a:rPr>
            <a:t> Streaming</a:t>
          </a:r>
          <a:endParaRPr lang="en-US" sz="1800" b="1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True streaming with adjustable latency-throughput trade-off</a:t>
          </a:r>
          <a:endParaRPr lang="en-US" sz="1400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Rich functional API exploiting streaming runtime; e.g. rich windowing semantics</a:t>
          </a:r>
          <a:endParaRPr lang="en-US" sz="1400" kern="1200" dirty="0">
            <a:latin typeface="Avenir Next Regular"/>
            <a:cs typeface="Avenir Next Regular"/>
          </a:endParaRPr>
        </a:p>
      </dsp:txBody>
      <dsp:txXfrm>
        <a:off x="1751113" y="3471378"/>
        <a:ext cx="6478486" cy="1051932"/>
      </dsp:txXfrm>
    </dsp:sp>
    <dsp:sp modelId="{02072A9F-6983-6647-B2C0-24A5DBF3B412}">
      <dsp:nvSpPr>
        <dsp:cNvPr id="0" name=""/>
        <dsp:cNvSpPr/>
      </dsp:nvSpPr>
      <dsp:spPr>
        <a:xfrm>
          <a:off x="254305" y="3576571"/>
          <a:ext cx="1347695" cy="8415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alphaModFix amt="9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4546" t="15168" r="4998" b="15222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A3A369-F136-B848-B829-9EC1235D2146}">
      <dsp:nvSpPr>
        <dsp:cNvPr id="0" name=""/>
        <dsp:cNvSpPr/>
      </dsp:nvSpPr>
      <dsp:spPr>
        <a:xfrm>
          <a:off x="0" y="0"/>
          <a:ext cx="8229600" cy="1078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Avenir Next Regular"/>
              <a:cs typeface="Avenir Next Regular"/>
            </a:rPr>
            <a:t>Apache Storm</a:t>
          </a:r>
          <a:endParaRPr lang="en-US" sz="2200" b="1" kern="1200" dirty="0">
            <a:latin typeface="Avenir Next Regular"/>
            <a:cs typeface="Avenir Next Regular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sz="1700" kern="1200" dirty="0">
            <a:latin typeface="Avenir Next Regular"/>
            <a:cs typeface="Avenir Next Regular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venir Next Regular"/>
              <a:cs typeface="Avenir Next Regular"/>
            </a:rPr>
            <a:t>Low level API (Bolts, Spouts) + Trident</a:t>
          </a:r>
          <a:endParaRPr lang="en-US" sz="1700" kern="1200" dirty="0">
            <a:latin typeface="Avenir Next Regular"/>
            <a:cs typeface="Avenir Next Regular"/>
          </a:endParaRPr>
        </a:p>
      </dsp:txBody>
      <dsp:txXfrm>
        <a:off x="1753739" y="0"/>
        <a:ext cx="6475860" cy="1078200"/>
      </dsp:txXfrm>
    </dsp:sp>
    <dsp:sp modelId="{0B541784-8637-8641-9CE9-406DF0F67128}">
      <dsp:nvSpPr>
        <dsp:cNvPr id="0" name=""/>
        <dsp:cNvSpPr/>
      </dsp:nvSpPr>
      <dsp:spPr>
        <a:xfrm>
          <a:off x="174389" y="107820"/>
          <a:ext cx="1512781" cy="86256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EBCE36-996B-1D4B-B4FA-A4994FF10D3C}">
      <dsp:nvSpPr>
        <dsp:cNvPr id="0" name=""/>
        <dsp:cNvSpPr/>
      </dsp:nvSpPr>
      <dsp:spPr>
        <a:xfrm>
          <a:off x="0" y="0"/>
          <a:ext cx="8229600" cy="1128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Avenir Next Regular"/>
              <a:cs typeface="Avenir Next Regular"/>
            </a:rPr>
            <a:t>Spark Streaming</a:t>
          </a:r>
          <a:endParaRPr lang="en-US" sz="1900" b="1" kern="1200" dirty="0">
            <a:latin typeface="Avenir Next Regular"/>
            <a:cs typeface="Avenir Next Regular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sz="1500" kern="1200" dirty="0">
            <a:latin typeface="Avenir Next Regular"/>
            <a:cs typeface="Avenir Next Regular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venir Next Regular"/>
              <a:cs typeface="Avenir Next Regular"/>
            </a:rPr>
            <a:t>Functional API (</a:t>
          </a:r>
          <a:r>
            <a:rPr lang="en-US" sz="1500" kern="1200" dirty="0" err="1" smtClean="0">
              <a:latin typeface="Avenir Next Regular"/>
              <a:cs typeface="Avenir Next Regular"/>
            </a:rPr>
            <a:t>DStreams</a:t>
          </a:r>
          <a:r>
            <a:rPr lang="en-US" sz="1500" kern="1200" dirty="0" smtClean="0">
              <a:latin typeface="Avenir Next Regular"/>
              <a:cs typeface="Avenir Next Regular"/>
            </a:rPr>
            <a:t>), restricted by batch runtime</a:t>
          </a:r>
          <a:endParaRPr lang="en-US" sz="1500" kern="1200" dirty="0">
            <a:latin typeface="Avenir Next Regular"/>
            <a:cs typeface="Avenir Next Regular"/>
          </a:endParaRPr>
        </a:p>
      </dsp:txBody>
      <dsp:txXfrm>
        <a:off x="1758780" y="0"/>
        <a:ext cx="6470820" cy="1128600"/>
      </dsp:txXfrm>
    </dsp:sp>
    <dsp:sp modelId="{519F017B-1A55-6945-9876-5F0C646E8BE7}">
      <dsp:nvSpPr>
        <dsp:cNvPr id="0" name=""/>
        <dsp:cNvSpPr/>
      </dsp:nvSpPr>
      <dsp:spPr>
        <a:xfrm>
          <a:off x="226436" y="112860"/>
          <a:ext cx="1418766" cy="90288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alphaModFix amt="7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9A80C-C224-46E0-8AF2-28A135D5FA97}">
      <dsp:nvSpPr>
        <dsp:cNvPr id="0" name=""/>
        <dsp:cNvSpPr/>
      </dsp:nvSpPr>
      <dsp:spPr>
        <a:xfrm>
          <a:off x="0" y="0"/>
          <a:ext cx="8229600" cy="1107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Avenir Next Regular"/>
              <a:cs typeface="Avenir Next Regular"/>
            </a:rPr>
            <a:t>Apache Sam</a:t>
          </a:r>
          <a:r>
            <a:rPr lang="hu-HU" sz="1900" b="1" kern="1200" dirty="0" smtClean="0">
              <a:latin typeface="Avenir Next Regular"/>
              <a:cs typeface="Avenir Next Regular"/>
            </a:rPr>
            <a:t>z</a:t>
          </a:r>
          <a:r>
            <a:rPr lang="en-US" sz="1900" b="1" kern="1200" dirty="0" smtClean="0">
              <a:latin typeface="Avenir Next Regular"/>
              <a:cs typeface="Avenir Next Regular"/>
            </a:rPr>
            <a:t>a</a:t>
          </a:r>
          <a:endParaRPr lang="en-US" sz="1900" b="1" kern="1200" dirty="0">
            <a:latin typeface="Avenir Next Regular"/>
            <a:cs typeface="Avenir Next Regular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500" kern="1200" dirty="0" err="1" smtClean="0">
              <a:latin typeface="Avenir Next Regular"/>
              <a:cs typeface="Avenir Next Regular"/>
            </a:rPr>
            <a:t>True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r>
            <a:rPr lang="hu-HU" sz="1500" kern="1200" dirty="0" err="1" smtClean="0">
              <a:latin typeface="Avenir Next Regular"/>
              <a:cs typeface="Avenir Next Regular"/>
            </a:rPr>
            <a:t>streaming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r>
            <a:rPr lang="hu-HU" sz="1500" kern="1200" dirty="0" err="1" smtClean="0">
              <a:latin typeface="Avenir Next Regular"/>
              <a:cs typeface="Avenir Next Regular"/>
            </a:rPr>
            <a:t>built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r>
            <a:rPr lang="hu-HU" sz="1500" kern="1200" dirty="0" err="1" smtClean="0">
              <a:latin typeface="Avenir Next Regular"/>
              <a:cs typeface="Avenir Next Regular"/>
            </a:rPr>
            <a:t>on</a:t>
          </a:r>
          <a:r>
            <a:rPr lang="hu-HU" sz="1500" kern="1200" dirty="0" smtClean="0">
              <a:latin typeface="Avenir Next Regular"/>
              <a:cs typeface="Avenir Next Regular"/>
            </a:rPr>
            <a:t> top of </a:t>
          </a:r>
          <a:r>
            <a:rPr lang="hu-HU" sz="1500" kern="1200" dirty="0" err="1" smtClean="0">
              <a:latin typeface="Avenir Next Regular"/>
              <a:cs typeface="Avenir Next Regular"/>
            </a:rPr>
            <a:t>Apache</a:t>
          </a:r>
          <a:r>
            <a:rPr lang="hu-HU" sz="1500" kern="1200" dirty="0" smtClean="0">
              <a:latin typeface="Avenir Next Regular"/>
              <a:cs typeface="Avenir Next Regular"/>
            </a:rPr>
            <a:t> Kafka, </a:t>
          </a:r>
          <a:r>
            <a:rPr lang="hu-HU" sz="1500" kern="1200" dirty="0" err="1" smtClean="0">
              <a:latin typeface="Avenir Next Regular"/>
              <a:cs typeface="Avenir Next Regular"/>
            </a:rPr>
            <a:t>state</a:t>
          </a:r>
          <a:r>
            <a:rPr lang="hu-HU" sz="1500" kern="1200" dirty="0" smtClean="0">
              <a:latin typeface="Avenir Next Regular"/>
              <a:cs typeface="Avenir Next Regular"/>
            </a:rPr>
            <a:t> is </a:t>
          </a:r>
          <a:r>
            <a:rPr lang="hu-HU" sz="1500" kern="1200" dirty="0" err="1" smtClean="0">
              <a:latin typeface="Avenir Next Regular"/>
              <a:cs typeface="Avenir Next Regular"/>
            </a:rPr>
            <a:t>first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r>
            <a:rPr lang="hu-HU" sz="1500" kern="1200" dirty="0" err="1" smtClean="0">
              <a:latin typeface="Avenir Next Regular"/>
              <a:cs typeface="Avenir Next Regular"/>
            </a:rPr>
            <a:t>class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r>
            <a:rPr lang="hu-HU" sz="1500" kern="1200" dirty="0" err="1" smtClean="0">
              <a:latin typeface="Avenir Next Regular"/>
              <a:cs typeface="Avenir Next Regular"/>
            </a:rPr>
            <a:t>citizen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endParaRPr lang="en-US" sz="1500" kern="1200" dirty="0">
            <a:latin typeface="Avenir Next Regular"/>
            <a:cs typeface="Avenir Next Regular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500" kern="1200" dirty="0" err="1" smtClean="0">
              <a:latin typeface="Avenir Next Regular"/>
              <a:cs typeface="Avenir Next Regular"/>
            </a:rPr>
            <a:t>Slightly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r>
            <a:rPr lang="hu-HU" sz="1500" kern="1200" dirty="0" err="1" smtClean="0">
              <a:latin typeface="Avenir Next Regular"/>
              <a:cs typeface="Avenir Next Regular"/>
            </a:rPr>
            <a:t>different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r>
            <a:rPr lang="hu-HU" sz="1500" kern="1200" dirty="0" err="1" smtClean="0">
              <a:latin typeface="Avenir Next Regular"/>
              <a:cs typeface="Avenir Next Regular"/>
            </a:rPr>
            <a:t>stream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r>
            <a:rPr lang="hu-HU" sz="1500" kern="1200" dirty="0" err="1" smtClean="0">
              <a:latin typeface="Avenir Next Regular"/>
              <a:cs typeface="Avenir Next Regular"/>
            </a:rPr>
            <a:t>notion</a:t>
          </a:r>
          <a:r>
            <a:rPr lang="hu-HU" sz="1500" kern="1200" dirty="0" smtClean="0">
              <a:latin typeface="Avenir Next Regular"/>
              <a:cs typeface="Avenir Next Regular"/>
            </a:rPr>
            <a:t>, </a:t>
          </a:r>
          <a:r>
            <a:rPr lang="hu-HU" sz="1500" kern="1200" dirty="0" err="1" smtClean="0">
              <a:latin typeface="Avenir Next Regular"/>
              <a:cs typeface="Avenir Next Regular"/>
            </a:rPr>
            <a:t>low</a:t>
          </a:r>
          <a:r>
            <a:rPr lang="hu-HU" sz="1500" kern="1200" dirty="0" smtClean="0">
              <a:latin typeface="Avenir Next Regular"/>
              <a:cs typeface="Avenir Next Regular"/>
            </a:rPr>
            <a:t> </a:t>
          </a:r>
          <a:r>
            <a:rPr lang="hu-HU" sz="1500" kern="1200" dirty="0" err="1" smtClean="0">
              <a:latin typeface="Avenir Next Regular"/>
              <a:cs typeface="Avenir Next Regular"/>
            </a:rPr>
            <a:t>level</a:t>
          </a:r>
          <a:r>
            <a:rPr lang="hu-HU" sz="1500" kern="1200" dirty="0" smtClean="0">
              <a:latin typeface="Avenir Next Regular"/>
              <a:cs typeface="Avenir Next Regular"/>
            </a:rPr>
            <a:t> API</a:t>
          </a:r>
          <a:endParaRPr lang="en-US" sz="1500" kern="1200" dirty="0">
            <a:latin typeface="Avenir Next Regular"/>
            <a:cs typeface="Avenir Next Regular"/>
          </a:endParaRPr>
        </a:p>
      </dsp:txBody>
      <dsp:txXfrm>
        <a:off x="1756619" y="0"/>
        <a:ext cx="6472980" cy="1107000"/>
      </dsp:txXfrm>
    </dsp:sp>
    <dsp:sp modelId="{FBD7363C-24C1-4587-BB56-CBA081DF692C}">
      <dsp:nvSpPr>
        <dsp:cNvPr id="0" name=""/>
        <dsp:cNvSpPr/>
      </dsp:nvSpPr>
      <dsp:spPr>
        <a:xfrm>
          <a:off x="207718" y="202877"/>
          <a:ext cx="1451882" cy="70124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A3A369-F136-B848-B829-9EC1235D2146}">
      <dsp:nvSpPr>
        <dsp:cNvPr id="0" name=""/>
        <dsp:cNvSpPr/>
      </dsp:nvSpPr>
      <dsp:spPr>
        <a:xfrm>
          <a:off x="0" y="0"/>
          <a:ext cx="82296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venir Next Regular"/>
              <a:cs typeface="Avenir Next Regular"/>
            </a:rPr>
            <a:t>Apache Storm</a:t>
          </a:r>
          <a:endParaRPr lang="en-US" sz="1800" b="1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sz="1400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Low level API (Bolts, Spouts) + Trident</a:t>
          </a:r>
          <a:endParaRPr lang="en-US" sz="1400" kern="1200" dirty="0">
            <a:latin typeface="Avenir Next Regular"/>
            <a:cs typeface="Avenir Next Regular"/>
          </a:endParaRPr>
        </a:p>
      </dsp:txBody>
      <dsp:txXfrm>
        <a:off x="1751113" y="0"/>
        <a:ext cx="6478486" cy="1051932"/>
      </dsp:txXfrm>
    </dsp:sp>
    <dsp:sp modelId="{0B541784-8637-8641-9CE9-406DF0F67128}">
      <dsp:nvSpPr>
        <dsp:cNvPr id="0" name=""/>
        <dsp:cNvSpPr/>
      </dsp:nvSpPr>
      <dsp:spPr>
        <a:xfrm>
          <a:off x="171762" y="105193"/>
          <a:ext cx="1512781" cy="8415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EBCE36-996B-1D4B-B4FA-A4994FF10D3C}">
      <dsp:nvSpPr>
        <dsp:cNvPr id="0" name=""/>
        <dsp:cNvSpPr/>
      </dsp:nvSpPr>
      <dsp:spPr>
        <a:xfrm>
          <a:off x="0" y="1157126"/>
          <a:ext cx="82296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venir Next Regular"/>
              <a:cs typeface="Avenir Next Regular"/>
            </a:rPr>
            <a:t>Spark Streaming</a:t>
          </a:r>
          <a:endParaRPr lang="en-US" sz="1800" b="1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sz="1400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Functional API (</a:t>
          </a:r>
          <a:r>
            <a:rPr lang="en-US" sz="1400" kern="1200" dirty="0" err="1" smtClean="0">
              <a:latin typeface="Avenir Next Regular"/>
              <a:cs typeface="Avenir Next Regular"/>
            </a:rPr>
            <a:t>DStreams</a:t>
          </a:r>
          <a:r>
            <a:rPr lang="en-US" sz="1400" kern="1200" dirty="0" smtClean="0">
              <a:latin typeface="Avenir Next Regular"/>
              <a:cs typeface="Avenir Next Regular"/>
            </a:rPr>
            <a:t>), restricted by batch runtime</a:t>
          </a:r>
          <a:endParaRPr lang="en-US" sz="1400" kern="1200" dirty="0">
            <a:latin typeface="Avenir Next Regular"/>
            <a:cs typeface="Avenir Next Regular"/>
          </a:endParaRPr>
        </a:p>
      </dsp:txBody>
      <dsp:txXfrm>
        <a:off x="1751113" y="1157126"/>
        <a:ext cx="6478486" cy="1051932"/>
      </dsp:txXfrm>
    </dsp:sp>
    <dsp:sp modelId="{519F017B-1A55-6945-9876-5F0C646E8BE7}">
      <dsp:nvSpPr>
        <dsp:cNvPr id="0" name=""/>
        <dsp:cNvSpPr/>
      </dsp:nvSpPr>
      <dsp:spPr>
        <a:xfrm>
          <a:off x="190797" y="1262319"/>
          <a:ext cx="1474711" cy="8415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alphaModFix amt="7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C9A80C-C224-46E0-8AF2-28A135D5FA97}">
      <dsp:nvSpPr>
        <dsp:cNvPr id="0" name=""/>
        <dsp:cNvSpPr/>
      </dsp:nvSpPr>
      <dsp:spPr>
        <a:xfrm>
          <a:off x="0" y="2314252"/>
          <a:ext cx="82296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venir Next Regular"/>
              <a:cs typeface="Avenir Next Regular"/>
            </a:rPr>
            <a:t>Apache Sam</a:t>
          </a:r>
          <a:r>
            <a:rPr lang="hu-HU" sz="1800" b="1" kern="1200" dirty="0" smtClean="0">
              <a:latin typeface="Avenir Next Regular"/>
              <a:cs typeface="Avenir Next Regular"/>
            </a:rPr>
            <a:t>z</a:t>
          </a:r>
          <a:r>
            <a:rPr lang="en-US" sz="1800" b="1" kern="1200" dirty="0" smtClean="0">
              <a:latin typeface="Avenir Next Regular"/>
              <a:cs typeface="Avenir Next Regular"/>
            </a:rPr>
            <a:t>a</a:t>
          </a:r>
          <a:endParaRPr lang="en-US" sz="1800" b="1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400" kern="1200" dirty="0" err="1" smtClean="0">
              <a:latin typeface="Avenir Next Regular"/>
              <a:cs typeface="Avenir Next Regular"/>
            </a:rPr>
            <a:t>True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streaming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built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on</a:t>
          </a:r>
          <a:r>
            <a:rPr lang="hu-HU" sz="1400" kern="1200" dirty="0" smtClean="0">
              <a:latin typeface="Avenir Next Regular"/>
              <a:cs typeface="Avenir Next Regular"/>
            </a:rPr>
            <a:t> top of </a:t>
          </a:r>
          <a:r>
            <a:rPr lang="hu-HU" sz="1400" kern="1200" dirty="0" err="1" smtClean="0">
              <a:latin typeface="Avenir Next Regular"/>
              <a:cs typeface="Avenir Next Regular"/>
            </a:rPr>
            <a:t>Apache</a:t>
          </a:r>
          <a:r>
            <a:rPr lang="hu-HU" sz="1400" kern="1200" dirty="0" smtClean="0">
              <a:latin typeface="Avenir Next Regular"/>
              <a:cs typeface="Avenir Next Regular"/>
            </a:rPr>
            <a:t> Kafka, </a:t>
          </a:r>
          <a:r>
            <a:rPr lang="hu-HU" sz="1400" kern="1200" dirty="0" err="1" smtClean="0">
              <a:latin typeface="Avenir Next Regular"/>
              <a:cs typeface="Avenir Next Regular"/>
            </a:rPr>
            <a:t>state</a:t>
          </a:r>
          <a:r>
            <a:rPr lang="hu-HU" sz="1400" kern="1200" dirty="0" smtClean="0">
              <a:latin typeface="Avenir Next Regular"/>
              <a:cs typeface="Avenir Next Regular"/>
            </a:rPr>
            <a:t> is </a:t>
          </a:r>
          <a:r>
            <a:rPr lang="hu-HU" sz="1400" kern="1200" dirty="0" err="1" smtClean="0">
              <a:latin typeface="Avenir Next Regular"/>
              <a:cs typeface="Avenir Next Regular"/>
            </a:rPr>
            <a:t>first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class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citizen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endParaRPr lang="en-US" sz="1400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400" kern="1200" dirty="0" err="1" smtClean="0">
              <a:latin typeface="Avenir Next Regular"/>
              <a:cs typeface="Avenir Next Regular"/>
            </a:rPr>
            <a:t>Slightly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different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stream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notion</a:t>
          </a:r>
          <a:r>
            <a:rPr lang="hu-HU" sz="1400" kern="1200" dirty="0" smtClean="0">
              <a:latin typeface="Avenir Next Regular"/>
              <a:cs typeface="Avenir Next Regular"/>
            </a:rPr>
            <a:t>, </a:t>
          </a:r>
          <a:r>
            <a:rPr lang="hu-HU" sz="1400" kern="1200" dirty="0" err="1" smtClean="0">
              <a:latin typeface="Avenir Next Regular"/>
              <a:cs typeface="Avenir Next Regular"/>
            </a:rPr>
            <a:t>low</a:t>
          </a:r>
          <a:r>
            <a:rPr lang="hu-HU" sz="1400" kern="1200" dirty="0" smtClean="0">
              <a:latin typeface="Avenir Next Regular"/>
              <a:cs typeface="Avenir Next Regular"/>
            </a:rPr>
            <a:t> </a:t>
          </a:r>
          <a:r>
            <a:rPr lang="hu-HU" sz="1400" kern="1200" dirty="0" err="1" smtClean="0">
              <a:latin typeface="Avenir Next Regular"/>
              <a:cs typeface="Avenir Next Regular"/>
            </a:rPr>
            <a:t>level</a:t>
          </a:r>
          <a:r>
            <a:rPr lang="hu-HU" sz="1400" kern="1200" dirty="0" smtClean="0">
              <a:latin typeface="Avenir Next Regular"/>
              <a:cs typeface="Avenir Next Regular"/>
            </a:rPr>
            <a:t> API</a:t>
          </a:r>
          <a:endParaRPr lang="en-US" sz="1400" kern="1200" dirty="0">
            <a:latin typeface="Avenir Next Regular"/>
            <a:cs typeface="Avenir Next Regular"/>
          </a:endParaRPr>
        </a:p>
      </dsp:txBody>
      <dsp:txXfrm>
        <a:off x="1751113" y="2314252"/>
        <a:ext cx="6478486" cy="1051932"/>
      </dsp:txXfrm>
    </dsp:sp>
    <dsp:sp modelId="{FBD7363C-24C1-4587-BB56-CBA081DF692C}">
      <dsp:nvSpPr>
        <dsp:cNvPr id="0" name=""/>
        <dsp:cNvSpPr/>
      </dsp:nvSpPr>
      <dsp:spPr>
        <a:xfrm>
          <a:off x="167902" y="2507037"/>
          <a:ext cx="1520500" cy="66636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A58B40-22EA-3B48-B30A-3FDF19599E91}">
      <dsp:nvSpPr>
        <dsp:cNvPr id="0" name=""/>
        <dsp:cNvSpPr/>
      </dsp:nvSpPr>
      <dsp:spPr>
        <a:xfrm>
          <a:off x="0" y="3471378"/>
          <a:ext cx="82296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Avenir Next Regular"/>
              <a:cs typeface="Avenir Next Regular"/>
            </a:rPr>
            <a:t>Flink</a:t>
          </a:r>
          <a:r>
            <a:rPr lang="en-US" sz="1800" b="1" kern="1200" dirty="0" smtClean="0">
              <a:latin typeface="Avenir Next Regular"/>
              <a:cs typeface="Avenir Next Regular"/>
            </a:rPr>
            <a:t> Streaming</a:t>
          </a:r>
          <a:endParaRPr lang="en-US" sz="1800" b="1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True streaming with adjustable latency-throughput trade-off</a:t>
          </a:r>
          <a:endParaRPr lang="en-US" sz="1400" kern="1200" dirty="0">
            <a:latin typeface="Avenir Next Regular"/>
            <a:cs typeface="Avenir Next Regular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venir Next Regular"/>
              <a:cs typeface="Avenir Next Regular"/>
            </a:rPr>
            <a:t>Rich functional API exploiting streaming runtime; e.g. rich windowing semantics</a:t>
          </a:r>
          <a:endParaRPr lang="en-US" sz="1400" kern="1200" dirty="0">
            <a:latin typeface="Avenir Next Regular"/>
            <a:cs typeface="Avenir Next Regular"/>
          </a:endParaRPr>
        </a:p>
      </dsp:txBody>
      <dsp:txXfrm>
        <a:off x="1751113" y="3471378"/>
        <a:ext cx="6478486" cy="1051932"/>
      </dsp:txXfrm>
    </dsp:sp>
    <dsp:sp modelId="{02072A9F-6983-6647-B2C0-24A5DBF3B412}">
      <dsp:nvSpPr>
        <dsp:cNvPr id="0" name=""/>
        <dsp:cNvSpPr/>
      </dsp:nvSpPr>
      <dsp:spPr>
        <a:xfrm>
          <a:off x="254305" y="3576571"/>
          <a:ext cx="1347695" cy="8415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alphaModFix amt="9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4546" t="15168" r="4998" b="15222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2444-2285-4A41-960A-3149B2B1C1C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97337-1FAF-4140-BC9D-EB865424E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164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64D89-863B-5B47-B82C-670A4109F1F1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91592-61C4-3243-BC71-9C655F57C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2627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A4F0-9E07-4A24-A61D-ED22D51497C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351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A4F0-9E07-4A24-A61D-ED22D51497C8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54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A4F0-9E07-4A24-A61D-ED22D51497C8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77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A4F0-9E07-4A24-A61D-ED22D51497C8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78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A4F0-9E07-4A24-A61D-ED22D51497C8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618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320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888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875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513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27222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vatar_white_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0743" cy="6541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520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861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4261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79308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723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17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62537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3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8558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414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184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992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088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919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2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68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015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1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240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flink.apache.org/news/2015/02/09/streaming-examp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link.apache.org/docs/latest/streaming_guid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3410" y="4012155"/>
            <a:ext cx="4504962" cy="175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Marton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err="1" smtClean="0">
                <a:solidFill>
                  <a:srgbClr val="34AD91"/>
                </a:solidFill>
              </a:rPr>
              <a:t>Balassi</a:t>
            </a:r>
            <a:endParaRPr lang="en-US" dirty="0" smtClean="0">
              <a:solidFill>
                <a:srgbClr val="34AD91"/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Flink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committer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data Artisans</a:t>
            </a:r>
            <a:endParaRPr lang="en-US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hu-HU" sz="2200" dirty="0" err="1" smtClean="0">
                <a:solidFill>
                  <a:schemeClr val="bg1">
                    <a:lumMod val="85000"/>
                  </a:schemeClr>
                </a:solidFill>
              </a:rPr>
              <a:t>MartonBalassi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124639" y="974246"/>
            <a:ext cx="4322076" cy="2521012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7990" y="1451765"/>
            <a:ext cx="3073915" cy="1521980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000000"/>
                </a:solidFill>
                <a:latin typeface="Avenir Black"/>
                <a:cs typeface="Avenir Black"/>
              </a:rPr>
              <a:t>Flink</a:t>
            </a:r>
            <a:r>
              <a:rPr lang="en-US" sz="4800" dirty="0" smtClean="0">
                <a:solidFill>
                  <a:srgbClr val="000000"/>
                </a:solidFill>
                <a:latin typeface="Avenir Black"/>
                <a:cs typeface="Avenir Black"/>
              </a:rPr>
              <a:t> Streaming</a:t>
            </a:r>
            <a:endParaRPr lang="en-US" sz="4000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8" y="2753338"/>
            <a:ext cx="3011417" cy="30114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88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69352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54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/>
          <p:cNvSpPr/>
          <p:nvPr/>
        </p:nvSpPr>
        <p:spPr>
          <a:xfrm>
            <a:off x="6805575" y="4481457"/>
            <a:ext cx="1874714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2020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ounded Rectangle 8"/>
          <p:cNvSpPr/>
          <p:nvPr/>
        </p:nvSpPr>
        <p:spPr>
          <a:xfrm>
            <a:off x="2306996" y="3357297"/>
            <a:ext cx="3613019" cy="472214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Optimizer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6032659" y="3357296"/>
            <a:ext cx="2647630" cy="472215"/>
          </a:xfrm>
          <a:prstGeom prst="round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Stream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Builder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457200" y="2785522"/>
            <a:ext cx="8223091" cy="480711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Common API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457197" y="2017200"/>
            <a:ext cx="3564770" cy="690738"/>
          </a:xfrm>
          <a:prstGeom prst="round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Scala API</a:t>
            </a:r>
          </a:p>
        </p:txBody>
      </p:sp>
      <p:sp>
        <p:nvSpPr>
          <p:cNvPr id="10" name="Rounded Rectangle 8"/>
          <p:cNvSpPr/>
          <p:nvPr/>
        </p:nvSpPr>
        <p:spPr>
          <a:xfrm>
            <a:off x="4102797" y="2017200"/>
            <a:ext cx="4577492" cy="690738"/>
          </a:xfrm>
          <a:prstGeom prst="round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Java API</a:t>
            </a:r>
          </a:p>
        </p:txBody>
      </p:sp>
      <p:sp>
        <p:nvSpPr>
          <p:cNvPr id="11" name="Rounded Rectangle 8"/>
          <p:cNvSpPr/>
          <p:nvPr/>
        </p:nvSpPr>
        <p:spPr>
          <a:xfrm>
            <a:off x="4102799" y="1279054"/>
            <a:ext cx="1224158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Python API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upcoming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5479356" y="1279054"/>
            <a:ext cx="1575731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Graph API</a:t>
            </a:r>
          </a:p>
        </p:txBody>
      </p:sp>
      <p:sp>
        <p:nvSpPr>
          <p:cNvPr id="13" name="Rounded Rectangle 8"/>
          <p:cNvSpPr/>
          <p:nvPr/>
        </p:nvSpPr>
        <p:spPr>
          <a:xfrm>
            <a:off x="7159877" y="1298298"/>
            <a:ext cx="1520412" cy="657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Apache </a:t>
            </a:r>
          </a:p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MRQL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14" name="Rounded Rectangle 8"/>
          <p:cNvSpPr/>
          <p:nvPr/>
        </p:nvSpPr>
        <p:spPr>
          <a:xfrm>
            <a:off x="2306996" y="3917446"/>
            <a:ext cx="6373294" cy="48937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Local</a:t>
            </a:r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Runtime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75136" y="3357297"/>
            <a:ext cx="1676392" cy="194436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Embedded </a:t>
            </a:r>
          </a:p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(Java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collections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6" name="Rounded Rectangle 8"/>
          <p:cNvSpPr/>
          <p:nvPr/>
        </p:nvSpPr>
        <p:spPr>
          <a:xfrm>
            <a:off x="2306994" y="4481457"/>
            <a:ext cx="1724399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Local</a:t>
            </a:r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for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debugging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4135177" y="4481457"/>
            <a:ext cx="2570983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Remote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(Regular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cluster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execution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6888969" y="4580018"/>
            <a:ext cx="1693378" cy="63504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Apache </a:t>
            </a:r>
            <a:r>
              <a:rPr lang="de-DE" sz="1600" dirty="0" err="1" smtClean="0">
                <a:latin typeface="Avenir Next Regular"/>
                <a:cs typeface="Avenir Next Regular"/>
              </a:rPr>
              <a:t>Tez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5136" y="5970636"/>
            <a:ext cx="8205155" cy="80560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latin typeface="Avenir Next Regular"/>
                <a:cs typeface="Avenir Next Regular"/>
              </a:rPr>
              <a:t>Data </a:t>
            </a:r>
          </a:p>
          <a:p>
            <a:r>
              <a:rPr lang="de-DE" dirty="0" err="1" smtClean="0">
                <a:latin typeface="Avenir Next Regular"/>
                <a:cs typeface="Avenir Next Regular"/>
              </a:rPr>
              <a:t>storage</a:t>
            </a:r>
            <a:endParaRPr lang="de-DE" dirty="0">
              <a:latin typeface="Avenir Next Regular"/>
              <a:cs typeface="Avenir Next Regular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50357" y="6064031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venir Next Regular"/>
                <a:cs typeface="Avenir Next Regular"/>
              </a:rPr>
              <a:t>HDFS </a:t>
            </a:r>
            <a:endParaRPr lang="de-DE" sz="1200" i="1" dirty="0">
              <a:latin typeface="Avenir Next Regular"/>
              <a:cs typeface="Avenir Next Regular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38740" y="6062864"/>
            <a:ext cx="730787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Files 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5126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S3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0279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Avenir Next Regular"/>
                <a:cs typeface="Avenir Next Regular"/>
              </a:rPr>
              <a:t>JDBC</a:t>
            </a:r>
            <a:endParaRPr lang="de-DE" sz="1100" i="1" dirty="0">
              <a:latin typeface="Avenir Next Regular"/>
              <a:cs typeface="Avenir Next Regular"/>
            </a:endParaRPr>
          </a:p>
        </p:txBody>
      </p:sp>
      <p:sp>
        <p:nvSpPr>
          <p:cNvPr id="32" name="Rounded Rectangle 11"/>
          <p:cNvSpPr/>
          <p:nvPr/>
        </p:nvSpPr>
        <p:spPr>
          <a:xfrm>
            <a:off x="7135917" y="6064031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Flume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3" name="Rounded Rectangle 13"/>
          <p:cNvSpPr/>
          <p:nvPr/>
        </p:nvSpPr>
        <p:spPr>
          <a:xfrm>
            <a:off x="638438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Rabbit</a:t>
            </a:r>
            <a:r>
              <a:rPr lang="de-DE" sz="1400" dirty="0" smtClean="0">
                <a:latin typeface="Avenir Next Regular"/>
                <a:cs typeface="Avenir Next Regular"/>
              </a:rPr>
              <a:t/>
            </a:r>
            <a:br>
              <a:rPr lang="de-DE" sz="1400" dirty="0" smtClean="0">
                <a:latin typeface="Avenir Next Regular"/>
                <a:cs typeface="Avenir Next Regular"/>
              </a:rPr>
            </a:br>
            <a:r>
              <a:rPr lang="de-DE" sz="1400" dirty="0" smtClean="0">
                <a:latin typeface="Avenir Next Regular"/>
                <a:cs typeface="Avenir Next Regular"/>
              </a:rPr>
              <a:t>MQ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4" name="Rounded Rectangle 23"/>
          <p:cNvSpPr/>
          <p:nvPr/>
        </p:nvSpPr>
        <p:spPr>
          <a:xfrm>
            <a:off x="562385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Kafka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5" name="Rounded Rectangle 23"/>
          <p:cNvSpPr/>
          <p:nvPr/>
        </p:nvSpPr>
        <p:spPr>
          <a:xfrm>
            <a:off x="486332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HBase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6" name="Textfeld 1"/>
          <p:cNvSpPr txBox="1"/>
          <p:nvPr/>
        </p:nvSpPr>
        <p:spPr>
          <a:xfrm>
            <a:off x="7818013" y="6184332"/>
            <a:ext cx="383695" cy="338554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venir Next Regular"/>
                <a:cs typeface="Avenir Next Regular"/>
              </a:rPr>
              <a:t>…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38" name="Rounded Rectangle 8"/>
          <p:cNvSpPr/>
          <p:nvPr/>
        </p:nvSpPr>
        <p:spPr>
          <a:xfrm>
            <a:off x="505305" y="5388255"/>
            <a:ext cx="351666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Single </a:t>
            </a:r>
            <a:r>
              <a:rPr lang="de-DE" sz="1600" dirty="0" err="1" smtClean="0">
                <a:latin typeface="Avenir Next Regular"/>
                <a:cs typeface="Avenir Next Regular"/>
              </a:rPr>
              <a:t>node</a:t>
            </a:r>
            <a:r>
              <a:rPr lang="de-DE" sz="1600" dirty="0" smtClean="0">
                <a:latin typeface="Avenir Next Regular"/>
                <a:cs typeface="Avenir Next Regular"/>
              </a:rPr>
              <a:t> </a:t>
            </a:r>
            <a:r>
              <a:rPr lang="de-DE" sz="1600" dirty="0" err="1" smtClean="0">
                <a:latin typeface="Avenir Next Regular"/>
                <a:cs typeface="Avenir Next Regular"/>
              </a:rPr>
              <a:t>execution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41" name="Rounded Rectangle 8"/>
          <p:cNvSpPr/>
          <p:nvPr/>
        </p:nvSpPr>
        <p:spPr>
          <a:xfrm>
            <a:off x="4135178" y="5378633"/>
            <a:ext cx="454511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>
                <a:latin typeface="Avenir Next Regular"/>
                <a:cs typeface="Avenir Next Regular"/>
              </a:rPr>
              <a:t>Standalone</a:t>
            </a:r>
            <a:r>
              <a:rPr lang="de-DE" sz="1600" dirty="0" smtClean="0">
                <a:latin typeface="Avenir Next Regular"/>
                <a:cs typeface="Avenir Next Regular"/>
              </a:rPr>
              <a:t> </a:t>
            </a:r>
            <a:r>
              <a:rPr lang="de-DE" sz="1600" dirty="0" err="1" smtClean="0">
                <a:latin typeface="Avenir Next Regular"/>
                <a:cs typeface="Avenir Next Regular"/>
              </a:rPr>
              <a:t>or</a:t>
            </a:r>
            <a:r>
              <a:rPr lang="de-DE" sz="1600" dirty="0" smtClean="0">
                <a:latin typeface="Avenir Next Regular"/>
                <a:cs typeface="Avenir Next Regular"/>
              </a:rPr>
              <a:t> YARN </a:t>
            </a:r>
            <a:r>
              <a:rPr lang="de-DE" sz="1600" dirty="0" err="1" smtClean="0">
                <a:latin typeface="Avenir Next Regular"/>
                <a:cs typeface="Avenir Next Regular"/>
              </a:rPr>
              <a:t>cluster</a:t>
            </a:r>
            <a:endParaRPr lang="de-DE" sz="16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37392" y="2063934"/>
            <a:ext cx="3739708" cy="887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Using </a:t>
            </a:r>
            <a:r>
              <a:rPr lang="en-US" sz="4400" dirty="0" err="1" smtClean="0">
                <a:solidFill>
                  <a:srgbClr val="34AD91"/>
                </a:solidFill>
                <a:latin typeface="Avenir Black"/>
                <a:cs typeface="Avenir Black"/>
              </a:rPr>
              <a:t>Flink</a:t>
            </a:r>
            <a:r>
              <a:rPr lang="en-US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 Streaming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3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StockPrices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598400"/>
            <a:ext cx="8229600" cy="47579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Reading from multiple inputs</a:t>
            </a:r>
          </a:p>
          <a:p>
            <a:pPr lvl="1">
              <a:spcAft>
                <a:spcPts val="1200"/>
              </a:spcAft>
            </a:pPr>
            <a:r>
              <a:rPr lang="en-US" dirty="0" err="1" smtClean="0"/>
              <a:t>Merg</a:t>
            </a:r>
            <a:r>
              <a:rPr lang="hu-HU" dirty="0" smtClean="0"/>
              <a:t>e</a:t>
            </a:r>
            <a:r>
              <a:rPr lang="en-US" dirty="0" smtClean="0"/>
              <a:t> stock data from various sources</a:t>
            </a:r>
          </a:p>
          <a:p>
            <a:r>
              <a:rPr lang="en-US" dirty="0" smtClean="0"/>
              <a:t>Window aggregations</a:t>
            </a:r>
          </a:p>
          <a:p>
            <a:pPr lvl="1">
              <a:spcAft>
                <a:spcPts val="1200"/>
              </a:spcAft>
            </a:pPr>
            <a:r>
              <a:rPr lang="hu-HU" dirty="0" err="1" smtClean="0"/>
              <a:t>Compute</a:t>
            </a:r>
            <a:r>
              <a:rPr lang="hu-HU" dirty="0" smtClean="0"/>
              <a:t> s</a:t>
            </a:r>
            <a:r>
              <a:rPr lang="en-US" dirty="0" err="1" smtClean="0"/>
              <a:t>imple</a:t>
            </a:r>
            <a:r>
              <a:rPr lang="en-US" dirty="0" smtClean="0"/>
              <a:t> statistics over windows of data</a:t>
            </a:r>
          </a:p>
          <a:p>
            <a:r>
              <a:rPr lang="en-US" dirty="0" smtClean="0"/>
              <a:t>Data driven windows</a:t>
            </a:r>
          </a:p>
          <a:p>
            <a:pPr lvl="1">
              <a:spcAft>
                <a:spcPts val="1200"/>
              </a:spcAft>
            </a:pPr>
            <a:r>
              <a:rPr lang="hu-HU" dirty="0" err="1" smtClean="0"/>
              <a:t>Define</a:t>
            </a:r>
            <a:r>
              <a:rPr lang="hu-HU" dirty="0" smtClean="0"/>
              <a:t> </a:t>
            </a:r>
            <a:r>
              <a:rPr lang="hu-HU" dirty="0" err="1" smtClean="0"/>
              <a:t>arbitrary</a:t>
            </a:r>
            <a:r>
              <a:rPr lang="en-US" dirty="0" smtClean="0"/>
              <a:t> windowing semantics</a:t>
            </a:r>
          </a:p>
          <a:p>
            <a:r>
              <a:rPr lang="en-US" dirty="0" smtClean="0"/>
              <a:t>Combining with a Twitter stream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Enrich </a:t>
            </a:r>
            <a:r>
              <a:rPr lang="hu-HU" dirty="0" err="1" smtClean="0"/>
              <a:t>y</a:t>
            </a:r>
            <a:r>
              <a:rPr lang="en-US" dirty="0" smtClean="0"/>
              <a:t>our anal</a:t>
            </a:r>
            <a:r>
              <a:rPr lang="hu-HU" dirty="0" smtClean="0"/>
              <a:t>y</a:t>
            </a:r>
            <a:r>
              <a:rPr lang="en-US" dirty="0" smtClean="0"/>
              <a:t>tics with social media</a:t>
            </a:r>
            <a:r>
              <a:rPr lang="hu-HU" dirty="0" smtClean="0"/>
              <a:t> </a:t>
            </a:r>
            <a:r>
              <a:rPr lang="hu-HU" dirty="0" err="1" smtClean="0"/>
              <a:t>feeds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Streaming joins</a:t>
            </a:r>
            <a:endParaRPr lang="hu-HU" dirty="0" smtClean="0"/>
          </a:p>
          <a:p>
            <a:pPr lvl="1">
              <a:spcAft>
                <a:spcPts val="1200"/>
              </a:spcAft>
            </a:pPr>
            <a:r>
              <a:rPr lang="hu-HU" dirty="0" err="1" smtClean="0"/>
              <a:t>Join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streams</a:t>
            </a:r>
            <a:endParaRPr lang="en-US" dirty="0" smtClean="0"/>
          </a:p>
          <a:p>
            <a:r>
              <a:rPr lang="en-US" dirty="0" smtClean="0"/>
              <a:t>Detailed explanation and source code on our blog</a:t>
            </a:r>
          </a:p>
          <a:p>
            <a:pPr lvl="1"/>
            <a:r>
              <a:rPr lang="en-US" sz="2600" dirty="0" smtClean="0">
                <a:hlinkClick r:id="rId2"/>
              </a:rPr>
              <a:t>http://flink.apache.org/news/2015/02/09/streaming-example.html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12497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Example: </a:t>
            </a:r>
            <a:r>
              <a:rPr lang="hu-HU" sz="3200" dirty="0" err="1" smtClean="0"/>
              <a:t>Reading</a:t>
            </a:r>
            <a:r>
              <a:rPr lang="hu-HU" sz="3200" dirty="0" smtClean="0"/>
              <a:t> </a:t>
            </a:r>
            <a:r>
              <a:rPr lang="hu-HU" sz="3200" dirty="0" err="1" smtClean="0"/>
              <a:t>from</a:t>
            </a:r>
            <a:r>
              <a:rPr lang="hu-HU" sz="3200" dirty="0" smtClean="0"/>
              <a:t> </a:t>
            </a:r>
            <a:r>
              <a:rPr lang="hu-HU" sz="3200" dirty="0" err="1" smtClean="0"/>
              <a:t>multiple</a:t>
            </a:r>
            <a:r>
              <a:rPr lang="hu-HU" sz="3200" dirty="0" smtClean="0"/>
              <a:t> </a:t>
            </a:r>
            <a:r>
              <a:rPr lang="hu-HU" sz="3200" dirty="0" err="1" smtClean="0"/>
              <a:t>inputs</a:t>
            </a:r>
            <a:endParaRPr lang="en-US" sz="3200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3772800"/>
            <a:ext cx="7236000" cy="2583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case</a:t>
            </a:r>
            <a:r>
              <a:rPr lang="hu-HU" sz="14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class</a:t>
            </a:r>
            <a:r>
              <a:rPr lang="hu-HU" sz="14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StockPrice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latin typeface="Consolas"/>
                <a:cs typeface="Consolas"/>
              </a:rPr>
              <a:t>symbol</a:t>
            </a:r>
            <a:r>
              <a:rPr lang="hu-HU" sz="1400" dirty="0" smtClean="0">
                <a:latin typeface="Consolas"/>
                <a:cs typeface="Consolas"/>
              </a:rPr>
              <a:t> : </a:t>
            </a:r>
            <a:r>
              <a:rPr lang="hu-HU" sz="1400" dirty="0" err="1" smtClean="0">
                <a:latin typeface="Consolas"/>
                <a:cs typeface="Consolas"/>
              </a:rPr>
              <a:t>String</a:t>
            </a:r>
            <a:r>
              <a:rPr lang="hu-HU" sz="1400" dirty="0" smtClean="0">
                <a:latin typeface="Consolas"/>
                <a:cs typeface="Consolas"/>
              </a:rPr>
              <a:t>, </a:t>
            </a:r>
            <a:r>
              <a:rPr lang="hu-HU" sz="1400" dirty="0" err="1" smtClean="0">
                <a:latin typeface="Consolas"/>
                <a:cs typeface="Consolas"/>
              </a:rPr>
              <a:t>price</a:t>
            </a:r>
            <a:r>
              <a:rPr lang="hu-HU" sz="1400" dirty="0" smtClean="0">
                <a:latin typeface="Consolas"/>
                <a:cs typeface="Consolas"/>
              </a:rPr>
              <a:t> : </a:t>
            </a:r>
            <a:r>
              <a:rPr lang="hu-HU" sz="1400" dirty="0" err="1" smtClean="0">
                <a:latin typeface="Consolas"/>
                <a:cs typeface="Consolas"/>
              </a:rPr>
              <a:t>Double</a:t>
            </a:r>
            <a:r>
              <a:rPr lang="hu-HU" sz="14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env</a:t>
            </a:r>
            <a:r>
              <a:rPr lang="en-US" sz="1400" dirty="0" smtClean="0">
                <a:latin typeface="Consolas"/>
                <a:cs typeface="Consolas"/>
              </a:rPr>
              <a:t> =</a:t>
            </a:r>
            <a:r>
              <a:rPr lang="hu-HU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StreamExecutionEnvironment</a:t>
            </a:r>
            <a:r>
              <a:rPr lang="en-US" sz="1400" dirty="0" err="1" smtClean="0">
                <a:latin typeface="Consolas"/>
                <a:cs typeface="Consolas"/>
              </a:rPr>
              <a:t>.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getExecutionEnvironment</a:t>
            </a:r>
            <a:endParaRPr lang="hu-HU" sz="1400" b="1" dirty="0" smtClean="0"/>
          </a:p>
          <a:p>
            <a:pPr>
              <a:buNone/>
            </a:pP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socketStockStream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env.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socketTextStream</a:t>
            </a:r>
            <a:r>
              <a:rPr lang="en-US" sz="1400" dirty="0" smtClean="0">
                <a:latin typeface="Consolas"/>
                <a:cs typeface="Consolas"/>
              </a:rPr>
              <a:t>("</a:t>
            </a:r>
            <a:r>
              <a:rPr lang="en-US" sz="1400" dirty="0" err="1" smtClean="0">
                <a:latin typeface="Consolas"/>
                <a:cs typeface="Consolas"/>
              </a:rPr>
              <a:t>localhost</a:t>
            </a:r>
            <a:r>
              <a:rPr lang="en-US" sz="1400" dirty="0" smtClean="0">
                <a:latin typeface="Consolas"/>
                <a:cs typeface="Consolas"/>
              </a:rPr>
              <a:t>", 9999)</a:t>
            </a: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.</a:t>
            </a:r>
            <a:r>
              <a:rPr lang="en-US" sz="1400" dirty="0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en-US" sz="1400" dirty="0" smtClean="0">
                <a:latin typeface="Consolas"/>
                <a:cs typeface="Consolas"/>
              </a:rPr>
              <a:t>(x =&gt; { </a:t>
            </a:r>
            <a:r>
              <a:rPr lang="en-US" sz="1400" dirty="0" err="1" smtClean="0"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split = </a:t>
            </a:r>
            <a:r>
              <a:rPr lang="en-US" sz="1400" dirty="0" err="1" smtClean="0">
                <a:latin typeface="Consolas"/>
                <a:cs typeface="Consolas"/>
              </a:rPr>
              <a:t>x.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split</a:t>
            </a:r>
            <a:r>
              <a:rPr lang="en-US" sz="1400" dirty="0" smtClean="0">
                <a:latin typeface="Consolas"/>
                <a:cs typeface="Consolas"/>
              </a:rPr>
              <a:t>(",") </a:t>
            </a: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hu-HU" sz="1400" dirty="0" smtClean="0">
                <a:solidFill>
                  <a:srgbClr val="C0504D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en-US" sz="1400" dirty="0" smtClean="0">
                <a:latin typeface="Consolas"/>
                <a:cs typeface="Consolas"/>
              </a:rPr>
              <a:t>(split(0</a:t>
            </a:r>
            <a:r>
              <a:rPr lang="en-US" sz="1400" dirty="0" smtClean="0">
                <a:latin typeface="Consolas"/>
                <a:cs typeface="Consolas"/>
              </a:rPr>
              <a:t>), split(1).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toDouble</a:t>
            </a:r>
            <a:r>
              <a:rPr lang="en-US" sz="1400" dirty="0" smtClean="0">
                <a:latin typeface="Consolas"/>
                <a:cs typeface="Consolas"/>
              </a:rPr>
              <a:t>) }) </a:t>
            </a: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SPX_Stream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env.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addSource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generateStock</a:t>
            </a:r>
            <a:r>
              <a:rPr lang="en-US" sz="1400" dirty="0" smtClean="0">
                <a:latin typeface="Consolas"/>
                <a:cs typeface="Consolas"/>
              </a:rPr>
              <a:t>("SPX")(10) _)</a:t>
            </a: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hu-HU" sz="1400" dirty="0" smtClean="0">
                <a:latin typeface="Consolas"/>
                <a:cs typeface="Consolas"/>
              </a:rPr>
              <a:t>FTSE</a:t>
            </a:r>
            <a:r>
              <a:rPr lang="en-US" sz="1400" dirty="0" smtClean="0">
                <a:latin typeface="Consolas"/>
                <a:cs typeface="Consolas"/>
              </a:rPr>
              <a:t>_Stream = </a:t>
            </a:r>
            <a:r>
              <a:rPr lang="en-US" sz="1400" dirty="0" err="1" smtClean="0">
                <a:latin typeface="Consolas"/>
                <a:cs typeface="Consolas"/>
              </a:rPr>
              <a:t>env.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addSource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generateStock</a:t>
            </a:r>
            <a:r>
              <a:rPr lang="en-US" sz="1400" dirty="0" smtClean="0">
                <a:latin typeface="Consolas"/>
                <a:cs typeface="Consolas"/>
              </a:rPr>
              <a:t>("</a:t>
            </a:r>
            <a:r>
              <a:rPr lang="hu-HU" sz="1400" dirty="0" smtClean="0">
                <a:latin typeface="Consolas"/>
                <a:cs typeface="Consolas"/>
              </a:rPr>
              <a:t>FTSE</a:t>
            </a:r>
            <a:r>
              <a:rPr lang="en-US" sz="1400" dirty="0" smtClean="0">
                <a:latin typeface="Consolas"/>
                <a:cs typeface="Consolas"/>
              </a:rPr>
              <a:t>")(</a:t>
            </a:r>
            <a:r>
              <a:rPr lang="hu-HU" sz="1400" dirty="0" smtClean="0">
                <a:latin typeface="Consolas"/>
                <a:cs typeface="Consolas"/>
              </a:rPr>
              <a:t>2</a:t>
            </a:r>
            <a:r>
              <a:rPr lang="en-US" sz="1400" dirty="0" smtClean="0">
                <a:latin typeface="Consolas"/>
                <a:cs typeface="Consolas"/>
              </a:rPr>
              <a:t>0) _) </a:t>
            </a: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stockStream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socketStockStream.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merge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SPX_Stream</a:t>
            </a:r>
            <a:r>
              <a:rPr lang="hu-HU" sz="1400" dirty="0" smtClean="0">
                <a:latin typeface="Consolas"/>
                <a:cs typeface="Consolas"/>
              </a:rPr>
              <a:t>, FTSE_STREAM)</a:t>
            </a:r>
            <a:endParaRPr lang="en-US" sz="1050" dirty="0" smtClean="0">
              <a:latin typeface="Consolas"/>
              <a:cs typeface="Consolas"/>
            </a:endParaRP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38665" y="1253563"/>
            <a:ext cx="4647470" cy="24976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9" name="Szövegdoboz 78"/>
          <p:cNvSpPr txBox="1"/>
          <p:nvPr/>
        </p:nvSpPr>
        <p:spPr>
          <a:xfrm>
            <a:off x="2192400" y="269066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0" name="Szövegdoboz 79"/>
          <p:cNvSpPr txBox="1"/>
          <p:nvPr/>
        </p:nvSpPr>
        <p:spPr>
          <a:xfrm>
            <a:off x="4076400" y="3060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4977600" y="20736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82" name="Szövegdoboz 81"/>
          <p:cNvSpPr txBox="1"/>
          <p:nvPr/>
        </p:nvSpPr>
        <p:spPr>
          <a:xfrm>
            <a:off x="4191600" y="1253563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83" name="Szövegdoboz 82"/>
          <p:cNvSpPr txBox="1"/>
          <p:nvPr/>
        </p:nvSpPr>
        <p:spPr>
          <a:xfrm>
            <a:off x="442800" y="45288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4" name="Szövegdoboz 83"/>
          <p:cNvSpPr txBox="1"/>
          <p:nvPr/>
        </p:nvSpPr>
        <p:spPr>
          <a:xfrm>
            <a:off x="442800" y="489813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85" name="Szövegdoboz 84"/>
          <p:cNvSpPr txBox="1"/>
          <p:nvPr/>
        </p:nvSpPr>
        <p:spPr>
          <a:xfrm>
            <a:off x="234532" y="56616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86" name="Szövegdoboz 85"/>
          <p:cNvSpPr txBox="1"/>
          <p:nvPr/>
        </p:nvSpPr>
        <p:spPr>
          <a:xfrm>
            <a:off x="234532" y="6030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87" name="Bal oldali kapcsos zárójel 86"/>
          <p:cNvSpPr/>
          <p:nvPr/>
        </p:nvSpPr>
        <p:spPr>
          <a:xfrm>
            <a:off x="822717" y="4879080"/>
            <a:ext cx="416535" cy="4335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Bal oldali kapcsos zárójel 87"/>
          <p:cNvSpPr/>
          <p:nvPr/>
        </p:nvSpPr>
        <p:spPr>
          <a:xfrm>
            <a:off x="599495" y="5652074"/>
            <a:ext cx="416535" cy="4335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nip Diagonal Corner Rectangle 3"/>
          <p:cNvSpPr/>
          <p:nvPr/>
        </p:nvSpPr>
        <p:spPr>
          <a:xfrm>
            <a:off x="644400" y="2937600"/>
            <a:ext cx="1294265" cy="604798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"HDP,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23.8"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"HDP, 26.6"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0" name="Snip Diagonal Corner Rectangle 3"/>
          <p:cNvSpPr/>
          <p:nvPr/>
        </p:nvSpPr>
        <p:spPr>
          <a:xfrm>
            <a:off x="929652" y="1397161"/>
            <a:ext cx="2057686" cy="451467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</p:txBody>
      </p:sp>
      <p:sp>
        <p:nvSpPr>
          <p:cNvPr id="91" name="Snip Diagonal Corner Rectangle 3"/>
          <p:cNvSpPr/>
          <p:nvPr/>
        </p:nvSpPr>
        <p:spPr>
          <a:xfrm>
            <a:off x="929652" y="1917693"/>
            <a:ext cx="2057686" cy="451467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</p:txBody>
      </p:sp>
      <p:sp>
        <p:nvSpPr>
          <p:cNvPr id="92" name="Snip Diagonal Corner Rectangle 3"/>
          <p:cNvSpPr/>
          <p:nvPr/>
        </p:nvSpPr>
        <p:spPr>
          <a:xfrm>
            <a:off x="6586135" y="2080800"/>
            <a:ext cx="2061065" cy="9792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2113.9)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FTSE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23.8)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7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Example: </a:t>
            </a:r>
            <a:r>
              <a:rPr lang="hu-HU" sz="4000" dirty="0" err="1" smtClean="0"/>
              <a:t>Window</a:t>
            </a:r>
            <a:r>
              <a:rPr lang="hu-HU" sz="4000" dirty="0" smtClean="0"/>
              <a:t> </a:t>
            </a:r>
            <a:r>
              <a:rPr lang="hu-HU" sz="4000" dirty="0" err="1" smtClean="0"/>
              <a:t>aggregations</a:t>
            </a:r>
            <a:endParaRPr lang="en-US" sz="4000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4549149"/>
            <a:ext cx="7236000" cy="18072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windowedStream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stockStream</a:t>
            </a: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  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400" dirty="0" smtClean="0">
                <a:latin typeface="Consolas"/>
                <a:cs typeface="Consolas"/>
              </a:rPr>
              <a:t>(10, SECONDS)).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every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400" dirty="0" smtClean="0">
                <a:latin typeface="Consolas"/>
                <a:cs typeface="Consolas"/>
              </a:rPr>
              <a:t>(5, SECONDS))</a:t>
            </a:r>
          </a:p>
          <a:p>
            <a:pPr>
              <a:buNone/>
            </a:pP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lowest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windowedStream.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minBy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price</a:t>
            </a:r>
            <a:r>
              <a:rPr lang="hu-HU" sz="14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maxByStock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windowedStream.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symbol</a:t>
            </a:r>
            <a:r>
              <a:rPr lang="hu-HU" sz="1400" dirty="0" smtClean="0">
                <a:latin typeface="Consolas"/>
                <a:cs typeface="Consolas"/>
              </a:rPr>
              <a:t>").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maxBy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price</a:t>
            </a:r>
            <a:r>
              <a:rPr lang="hu-HU" sz="14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rollingMean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windowedStream.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symbol</a:t>
            </a:r>
            <a:r>
              <a:rPr lang="hu-HU" sz="1400" dirty="0" smtClean="0">
                <a:latin typeface="Consolas"/>
                <a:cs typeface="Consolas"/>
              </a:rPr>
              <a:t>").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mapWindow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mean</a:t>
            </a:r>
            <a:r>
              <a:rPr lang="hu-HU" sz="1400" dirty="0" smtClean="0">
                <a:latin typeface="Consolas"/>
                <a:cs typeface="Consolas"/>
              </a:rPr>
              <a:t> _)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76925" y="1239164"/>
            <a:ext cx="4390150" cy="30592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3723600" y="225826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553200" y="14544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6553200" y="3708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560400" y="262759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97600" y="4752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90400" y="5292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90400" y="576933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83200" y="552706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5" name="Snip Diagonal Corner Rectangle 3"/>
          <p:cNvSpPr/>
          <p:nvPr/>
        </p:nvSpPr>
        <p:spPr>
          <a:xfrm>
            <a:off x="315860" y="2258266"/>
            <a:ext cx="2061065" cy="9792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2113.9)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FTSE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23.8)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6" name="Snip Diagonal Corner Rectangle 3"/>
          <p:cNvSpPr/>
          <p:nvPr/>
        </p:nvSpPr>
        <p:spPr>
          <a:xfrm>
            <a:off x="6955460" y="1326932"/>
            <a:ext cx="2061065" cy="4968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23.8)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7" name="Snip Diagonal Corner Rectangle 3"/>
          <p:cNvSpPr/>
          <p:nvPr/>
        </p:nvSpPr>
        <p:spPr>
          <a:xfrm>
            <a:off x="6955460" y="2462400"/>
            <a:ext cx="2061065" cy="746266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2113.9)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FTSE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26.6)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8" name="Snip Diagonal Corner Rectangle 3"/>
          <p:cNvSpPr/>
          <p:nvPr/>
        </p:nvSpPr>
        <p:spPr>
          <a:xfrm>
            <a:off x="6955460" y="3552134"/>
            <a:ext cx="2061065" cy="746266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2113.9)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FTSE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25.2)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7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394743" y="1682414"/>
            <a:ext cx="2277755" cy="665280"/>
            <a:chOff x="2666541" y="1673033"/>
            <a:chExt cx="2277755" cy="665280"/>
          </a:xfrm>
        </p:grpSpPr>
        <p:sp>
          <p:nvSpPr>
            <p:cNvPr id="12" name="Left Bracket 11"/>
            <p:cNvSpPr/>
            <p:nvPr/>
          </p:nvSpPr>
          <p:spPr>
            <a:xfrm>
              <a:off x="2666541" y="1673033"/>
              <a:ext cx="181433" cy="665280"/>
            </a:xfrm>
            <a:prstGeom prst="leftBracket">
              <a:avLst/>
            </a:prstGeom>
            <a:ln w="76200" cmpd="sng">
              <a:solidFill>
                <a:srgbClr val="FEBE1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 flipH="1">
              <a:off x="4762863" y="1673033"/>
              <a:ext cx="181433" cy="665280"/>
            </a:xfrm>
            <a:prstGeom prst="leftBracket">
              <a:avLst/>
            </a:prstGeom>
            <a:ln w="76200" cmpd="sng">
              <a:solidFill>
                <a:srgbClr val="FEBE1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666541" y="2001353"/>
              <a:ext cx="2277755" cy="0"/>
            </a:xfrm>
            <a:prstGeom prst="line">
              <a:avLst/>
            </a:prstGeom>
            <a:ln w="57150" cmpd="sng">
              <a:solidFill>
                <a:srgbClr val="FEBE1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33920"/>
            <a:ext cx="8229600" cy="32922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Trigger policy</a:t>
            </a:r>
          </a:p>
          <a:p>
            <a:pPr lvl="1"/>
            <a:r>
              <a:rPr lang="en-US" dirty="0" smtClean="0"/>
              <a:t>When to trigger the computation on current window</a:t>
            </a:r>
          </a:p>
          <a:p>
            <a:r>
              <a:rPr lang="en-US" dirty="0" smtClean="0"/>
              <a:t>Eviction policy</a:t>
            </a:r>
          </a:p>
          <a:p>
            <a:pPr lvl="1"/>
            <a:r>
              <a:rPr lang="en-US" dirty="0" smtClean="0"/>
              <a:t>When data points should leave the window</a:t>
            </a:r>
          </a:p>
          <a:p>
            <a:pPr lvl="1"/>
            <a:r>
              <a:rPr lang="en-US" dirty="0" smtClean="0"/>
              <a:t>Defines window width/size</a:t>
            </a:r>
          </a:p>
          <a:p>
            <a:r>
              <a:rPr lang="en-US" dirty="0" smtClean="0"/>
              <a:t>E.g., count-based policy</a:t>
            </a:r>
          </a:p>
          <a:p>
            <a:pPr lvl="1"/>
            <a:r>
              <a:rPr lang="en-US" dirty="0" smtClean="0"/>
              <a:t>evict when #elements &gt; n</a:t>
            </a:r>
          </a:p>
          <a:p>
            <a:pPr lvl="1"/>
            <a:r>
              <a:rPr lang="en-US" dirty="0" smtClean="0"/>
              <a:t>start a new window every n-</a:t>
            </a:r>
            <a:r>
              <a:rPr lang="en-US" dirty="0" err="1" smtClean="0"/>
              <a:t>th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Built-in: Count, Time, Delta policies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533621" y="1784160"/>
            <a:ext cx="2277755" cy="665280"/>
            <a:chOff x="3533621" y="1784160"/>
            <a:chExt cx="2277755" cy="665280"/>
          </a:xfrm>
        </p:grpSpPr>
        <p:sp>
          <p:nvSpPr>
            <p:cNvPr id="7" name="Left Bracket 6"/>
            <p:cNvSpPr/>
            <p:nvPr/>
          </p:nvSpPr>
          <p:spPr>
            <a:xfrm>
              <a:off x="3533621" y="1784160"/>
              <a:ext cx="181433" cy="665280"/>
            </a:xfrm>
            <a:prstGeom prst="leftBracket">
              <a:avLst/>
            </a:prstGeom>
            <a:ln w="76200" cmpd="sng">
              <a:solidFill>
                <a:srgbClr val="34AD9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/>
            <p:cNvSpPr/>
            <p:nvPr/>
          </p:nvSpPr>
          <p:spPr>
            <a:xfrm flipH="1">
              <a:off x="5629943" y="1784160"/>
              <a:ext cx="181433" cy="665280"/>
            </a:xfrm>
            <a:prstGeom prst="leftBracket">
              <a:avLst/>
            </a:prstGeom>
            <a:ln w="76200" cmpd="sng">
              <a:solidFill>
                <a:srgbClr val="34AD9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7" idx="1"/>
              <a:endCxn id="8" idx="1"/>
            </p:cNvCxnSpPr>
            <p:nvPr/>
          </p:nvCxnSpPr>
          <p:spPr>
            <a:xfrm>
              <a:off x="3533621" y="2116800"/>
              <a:ext cx="2277755" cy="0"/>
            </a:xfrm>
            <a:prstGeom prst="line">
              <a:avLst/>
            </a:prstGeom>
            <a:ln w="57150" cmpd="sng">
              <a:solidFill>
                <a:srgbClr val="34AD9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1880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Example: </a:t>
            </a:r>
            <a:r>
              <a:rPr lang="hu-HU" sz="4000" dirty="0" err="1" smtClean="0"/>
              <a:t>Data-driven</a:t>
            </a:r>
            <a:r>
              <a:rPr lang="hu-HU" sz="4000" dirty="0" smtClean="0"/>
              <a:t> </a:t>
            </a:r>
            <a:r>
              <a:rPr lang="hu-HU" sz="4000" dirty="0" err="1" smtClean="0"/>
              <a:t>windows</a:t>
            </a:r>
            <a:endParaRPr lang="en-US" sz="4000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3772800"/>
            <a:ext cx="7236000" cy="2583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case</a:t>
            </a:r>
            <a:r>
              <a:rPr lang="hu-HU" sz="14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class</a:t>
            </a:r>
            <a:r>
              <a:rPr lang="hu-HU" sz="14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Count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latin typeface="Consolas"/>
                <a:cs typeface="Consolas"/>
              </a:rPr>
              <a:t>symbol</a:t>
            </a:r>
            <a:r>
              <a:rPr lang="hu-HU" sz="1400" dirty="0" smtClean="0">
                <a:latin typeface="Consolas"/>
                <a:cs typeface="Consolas"/>
              </a:rPr>
              <a:t> : </a:t>
            </a:r>
            <a:r>
              <a:rPr lang="hu-HU" sz="1400" dirty="0" err="1" smtClean="0">
                <a:latin typeface="Consolas"/>
                <a:cs typeface="Consolas"/>
              </a:rPr>
              <a:t>String</a:t>
            </a:r>
            <a:r>
              <a:rPr lang="hu-HU" sz="1400" dirty="0" smtClean="0">
                <a:latin typeface="Consolas"/>
                <a:cs typeface="Consolas"/>
              </a:rPr>
              <a:t>, </a:t>
            </a:r>
            <a:r>
              <a:rPr lang="hu-HU" sz="1400" dirty="0" err="1" smtClean="0">
                <a:latin typeface="Consolas"/>
                <a:cs typeface="Consolas"/>
              </a:rPr>
              <a:t>count</a:t>
            </a:r>
            <a:r>
              <a:rPr lang="hu-HU" sz="1400" dirty="0" smtClean="0">
                <a:latin typeface="Consolas"/>
                <a:cs typeface="Consolas"/>
              </a:rPr>
              <a:t> : Int)</a:t>
            </a:r>
          </a:p>
          <a:p>
            <a:pPr>
              <a:buNone/>
            </a:pP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priceWarnings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stockStream.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symbol</a:t>
            </a:r>
            <a:r>
              <a:rPr lang="hu-HU" sz="1400" dirty="0" smtClean="0">
                <a:latin typeface="Consolas"/>
                <a:cs typeface="Consolas"/>
              </a:rPr>
              <a:t>") 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latin typeface="Consolas"/>
                <a:cs typeface="Consolas"/>
              </a:rPr>
              <a:t>Delta.of</a:t>
            </a:r>
            <a:r>
              <a:rPr lang="hu-HU" sz="1400" dirty="0" smtClean="0">
                <a:latin typeface="Consolas"/>
                <a:cs typeface="Consolas"/>
              </a:rPr>
              <a:t>(0.05, </a:t>
            </a:r>
            <a:r>
              <a:rPr lang="hu-HU" sz="1400" dirty="0" err="1" smtClean="0">
                <a:latin typeface="Consolas"/>
                <a:cs typeface="Consolas"/>
              </a:rPr>
              <a:t>priceChange</a:t>
            </a:r>
            <a:r>
              <a:rPr lang="hu-HU" sz="1400" dirty="0" smtClean="0">
                <a:latin typeface="Consolas"/>
                <a:cs typeface="Consolas"/>
              </a:rPr>
              <a:t>, </a:t>
            </a:r>
            <a:r>
              <a:rPr lang="hu-HU" sz="1400" dirty="0" err="1" smtClean="0">
                <a:latin typeface="Consolas"/>
                <a:cs typeface="Consolas"/>
              </a:rPr>
              <a:t>defaultPrice</a:t>
            </a:r>
            <a:r>
              <a:rPr lang="hu-HU" sz="1400" dirty="0" smtClean="0">
                <a:latin typeface="Consolas"/>
                <a:cs typeface="Consolas"/>
              </a:rPr>
              <a:t>)) 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mapWindow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sendWarning</a:t>
            </a:r>
            <a:r>
              <a:rPr lang="hu-HU" sz="1400" dirty="0" smtClean="0">
                <a:latin typeface="Consolas"/>
                <a:cs typeface="Consolas"/>
              </a:rPr>
              <a:t> _) </a:t>
            </a:r>
          </a:p>
          <a:p>
            <a:pPr>
              <a:buNone/>
            </a:pP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warningsPerStock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priceWarnings.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400" dirty="0" smtClean="0">
                <a:latin typeface="Consolas"/>
                <a:cs typeface="Consolas"/>
              </a:rPr>
              <a:t>(_, 1)) 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symbol</a:t>
            </a:r>
            <a:r>
              <a:rPr lang="hu-HU" sz="14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</a:t>
            </a:r>
            <a:r>
              <a:rPr lang="hu-HU" sz="1400" dirty="0" smtClean="0">
                <a:latin typeface="Consolas"/>
                <a:cs typeface="Consolas"/>
              </a:rPr>
              <a:t>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400" dirty="0" smtClean="0">
                <a:latin typeface="Consolas"/>
                <a:cs typeface="Consolas"/>
              </a:rPr>
              <a:t>(30, SECONDS</a:t>
            </a:r>
            <a:r>
              <a:rPr lang="hu-HU" sz="14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</a:t>
            </a:r>
            <a:r>
              <a:rPr lang="hu-HU" sz="1400" dirty="0" smtClean="0">
                <a:latin typeface="Consolas"/>
                <a:cs typeface="Consolas"/>
              </a:rPr>
              <a:t>.</a:t>
            </a:r>
            <a:r>
              <a:rPr lang="hu-HU" sz="1400" dirty="0" smtClean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count</a:t>
            </a:r>
            <a:r>
              <a:rPr lang="hu-HU" sz="1400" dirty="0" smtClean="0">
                <a:latin typeface="Consolas"/>
                <a:cs typeface="Consolas"/>
              </a:rPr>
              <a:t>")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6800" y="1796999"/>
            <a:ext cx="6710400" cy="14107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2818800" y="151960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3954000" y="1743164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7315200" y="1888934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333600" y="155849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87465" y="44496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86800" y="467026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86800" y="591501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82729" y="56736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5" name="Snip Diagonal Corner Rectangle 3"/>
          <p:cNvSpPr/>
          <p:nvPr/>
        </p:nvSpPr>
        <p:spPr>
          <a:xfrm>
            <a:off x="164196" y="1253564"/>
            <a:ext cx="2061065" cy="858932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2113.9)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FTSE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23.8)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6" name="Snip Diagonal Corner Rectangle 3"/>
          <p:cNvSpPr/>
          <p:nvPr/>
        </p:nvSpPr>
        <p:spPr>
          <a:xfrm>
            <a:off x="7455730" y="2959365"/>
            <a:ext cx="1468540" cy="4968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1)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7" name="Snip Diagonal Corner Rectangle 3"/>
          <p:cNvSpPr/>
          <p:nvPr/>
        </p:nvSpPr>
        <p:spPr>
          <a:xfrm>
            <a:off x="2644061" y="3085365"/>
            <a:ext cx="1921939" cy="565035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23.8)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7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Example: Combining with a Twitter stream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3772800"/>
            <a:ext cx="7236000" cy="2583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400" dirty="0" err="1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tweetStream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env.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addSource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generateTweets</a:t>
            </a:r>
            <a:r>
              <a:rPr lang="hu-HU" sz="1400" dirty="0" smtClean="0">
                <a:latin typeface="Consolas"/>
                <a:cs typeface="Consolas"/>
              </a:rPr>
              <a:t> _) </a:t>
            </a:r>
          </a:p>
          <a:p>
            <a:pPr>
              <a:buNone/>
            </a:pP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err="1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mentionedSymbols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tweetStream.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flatMap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latin typeface="Consolas"/>
                <a:cs typeface="Consolas"/>
              </a:rPr>
              <a:t>tweet</a:t>
            </a:r>
            <a:r>
              <a:rPr lang="hu-HU" sz="1400" dirty="0" smtClean="0">
                <a:latin typeface="Consolas"/>
                <a:cs typeface="Consolas"/>
              </a:rPr>
              <a:t> =&gt; </a:t>
            </a:r>
            <a:r>
              <a:rPr lang="hu-HU" sz="1400" dirty="0" err="1" smtClean="0">
                <a:latin typeface="Consolas"/>
                <a:cs typeface="Consolas"/>
              </a:rPr>
              <a:t>tweet.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split</a:t>
            </a:r>
            <a:r>
              <a:rPr lang="hu-HU" sz="1400" dirty="0" smtClean="0">
                <a:latin typeface="Consolas"/>
                <a:cs typeface="Consolas"/>
              </a:rPr>
              <a:t>(" ")) .</a:t>
            </a:r>
            <a:r>
              <a:rPr lang="hu-HU" sz="1400" dirty="0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hu-HU" sz="1400" dirty="0" smtClean="0">
                <a:latin typeface="Consolas"/>
                <a:cs typeface="Consolas"/>
              </a:rPr>
              <a:t>(_.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toUpperCase</a:t>
            </a:r>
            <a:r>
              <a:rPr lang="hu-HU" sz="1400" dirty="0" smtClean="0">
                <a:latin typeface="Consolas"/>
                <a:cs typeface="Consolas"/>
              </a:rPr>
              <a:t>())</a:t>
            </a: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.</a:t>
            </a:r>
            <a:r>
              <a:rPr lang="hu-HU" sz="1400" dirty="0" smtClean="0">
                <a:solidFill>
                  <a:srgbClr val="C0504D"/>
                </a:solidFill>
                <a:latin typeface="Consolas"/>
                <a:cs typeface="Consolas"/>
              </a:rPr>
              <a:t>filter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latin typeface="Consolas"/>
                <a:cs typeface="Consolas"/>
              </a:rPr>
              <a:t>symbols.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contains</a:t>
            </a:r>
            <a:r>
              <a:rPr lang="hu-HU" sz="1400" dirty="0" smtClean="0">
                <a:latin typeface="Consolas"/>
                <a:cs typeface="Consolas"/>
              </a:rPr>
              <a:t>(_)) </a:t>
            </a:r>
          </a:p>
          <a:p>
            <a:pPr>
              <a:buNone/>
            </a:pP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err="1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tweetsPerStock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mentionedSymbols.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400" dirty="0" smtClean="0">
                <a:latin typeface="Consolas"/>
                <a:cs typeface="Consolas"/>
              </a:rPr>
              <a:t>(_, 1)) 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symbol</a:t>
            </a:r>
            <a:r>
              <a:rPr lang="hu-HU" sz="14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400" dirty="0" smtClean="0">
                <a:latin typeface="Consolas"/>
                <a:cs typeface="Consolas"/>
              </a:rPr>
              <a:t>(30, SECONDS))</a:t>
            </a: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.</a:t>
            </a:r>
            <a:r>
              <a:rPr lang="hu-HU" sz="1400" dirty="0" smtClean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count</a:t>
            </a:r>
            <a:r>
              <a:rPr lang="hu-HU" sz="1400" dirty="0" smtClean="0">
                <a:latin typeface="Consolas"/>
                <a:cs typeface="Consolas"/>
              </a:rPr>
              <a:t>")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0729" y="1810527"/>
            <a:ext cx="7222542" cy="13837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nip Diagonal Corner Rectangle 3"/>
          <p:cNvSpPr/>
          <p:nvPr/>
        </p:nvSpPr>
        <p:spPr>
          <a:xfrm>
            <a:off x="313596" y="1263329"/>
            <a:ext cx="1875203" cy="604798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is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on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the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rise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!"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I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wish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bought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more YHOO and HDP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stocks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Snip Diagonal Corner Rectangle 3"/>
          <p:cNvSpPr/>
          <p:nvPr/>
        </p:nvSpPr>
        <p:spPr>
          <a:xfrm>
            <a:off x="7455730" y="2959365"/>
            <a:ext cx="1468540" cy="4968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(YHOO, 1)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170000" y="300957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780400" y="1683461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553200" y="1498795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4008000" y="170426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65200" y="37368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151200" y="4372894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86800" y="57024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579996" y="474222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7" name="Bal oldali kapcsos zárójel 16"/>
          <p:cNvSpPr/>
          <p:nvPr/>
        </p:nvSpPr>
        <p:spPr>
          <a:xfrm>
            <a:off x="614449" y="4365694"/>
            <a:ext cx="416535" cy="4335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7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Example: </a:t>
            </a:r>
            <a:r>
              <a:rPr lang="hu-HU" sz="4000" dirty="0" err="1" smtClean="0"/>
              <a:t>Streaming</a:t>
            </a:r>
            <a:r>
              <a:rPr lang="hu-HU" sz="4000" dirty="0" smtClean="0"/>
              <a:t> </a:t>
            </a:r>
            <a:r>
              <a:rPr lang="hu-HU" sz="4000" dirty="0" err="1" smtClean="0"/>
              <a:t>joins</a:t>
            </a:r>
            <a:endParaRPr lang="en-US" sz="4000" dirty="0" smtClean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3772800"/>
            <a:ext cx="7236000" cy="2583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400" dirty="0" err="1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tweetsAndWarning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warningsPerStock.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join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latin typeface="Consolas"/>
                <a:cs typeface="Consolas"/>
              </a:rPr>
              <a:t>tweetsPerStock</a:t>
            </a:r>
            <a:r>
              <a:rPr lang="hu-HU" sz="1400" dirty="0" smtClean="0">
                <a:latin typeface="Consolas"/>
                <a:cs typeface="Consolas"/>
              </a:rPr>
              <a:t>) 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onWindow</a:t>
            </a:r>
            <a:r>
              <a:rPr lang="hu-HU" sz="1400" dirty="0" smtClean="0">
                <a:latin typeface="Consolas"/>
                <a:cs typeface="Consolas"/>
              </a:rPr>
              <a:t>(30, SECONDS)</a:t>
            </a: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symbol</a:t>
            </a:r>
            <a:r>
              <a:rPr lang="hu-HU" sz="14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hu-HU" sz="1400" dirty="0" smtClean="0">
                <a:latin typeface="Consolas"/>
                <a:cs typeface="Consolas"/>
              </a:rPr>
              <a:t>("</a:t>
            </a:r>
            <a:r>
              <a:rPr lang="hu-HU" sz="1400" dirty="0" err="1" smtClean="0">
                <a:latin typeface="Consolas"/>
                <a:cs typeface="Consolas"/>
              </a:rPr>
              <a:t>symbol</a:t>
            </a:r>
            <a:r>
              <a:rPr lang="hu-HU" sz="1400" dirty="0" smtClean="0">
                <a:latin typeface="Consolas"/>
                <a:cs typeface="Consolas"/>
              </a:rPr>
              <a:t>"){ (c1, c2) =&gt; (c1.count, c2.count) } </a:t>
            </a:r>
          </a:p>
          <a:p>
            <a:pPr>
              <a:buNone/>
            </a:pP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400" dirty="0" smtClean="0">
                <a:latin typeface="Consolas"/>
                <a:cs typeface="Consolas"/>
              </a:rPr>
              <a:t> </a:t>
            </a:r>
            <a:r>
              <a:rPr lang="hu-HU" sz="1400" dirty="0" err="1" smtClean="0">
                <a:latin typeface="Consolas"/>
                <a:cs typeface="Consolas"/>
              </a:rPr>
              <a:t>rollingCorrelation</a:t>
            </a:r>
            <a:r>
              <a:rPr lang="hu-HU" sz="1400" dirty="0" smtClean="0">
                <a:latin typeface="Consolas"/>
                <a:cs typeface="Consolas"/>
              </a:rPr>
              <a:t> = </a:t>
            </a:r>
            <a:r>
              <a:rPr lang="hu-HU" sz="1400" dirty="0" err="1" smtClean="0">
                <a:latin typeface="Consolas"/>
                <a:cs typeface="Consolas"/>
              </a:rPr>
              <a:t>tweetsAndWarning</a:t>
            </a:r>
            <a:endParaRPr lang="hu-HU" sz="1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400" dirty="0" smtClean="0">
                <a:latin typeface="Consolas"/>
                <a:cs typeface="Consolas"/>
              </a:rPr>
              <a:t>(30, SECONDS))</a:t>
            </a:r>
          </a:p>
          <a:p>
            <a:pPr>
              <a:buNone/>
            </a:pPr>
            <a:r>
              <a:rPr lang="hu-HU" sz="1400" dirty="0" smtClean="0">
                <a:latin typeface="Consolas"/>
                <a:cs typeface="Consolas"/>
              </a:rPr>
              <a:t>	.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mapWindow</a:t>
            </a:r>
            <a:r>
              <a:rPr lang="hu-HU" sz="1400" dirty="0" smtClean="0">
                <a:latin typeface="Consolas"/>
                <a:cs typeface="Consolas"/>
              </a:rPr>
              <a:t>(</a:t>
            </a:r>
            <a:r>
              <a:rPr lang="hu-HU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computeCorrelation</a:t>
            </a:r>
            <a:r>
              <a:rPr lang="hu-HU" sz="1400" dirty="0" smtClean="0">
                <a:latin typeface="Consolas"/>
                <a:cs typeface="Consolas"/>
              </a:rPr>
              <a:t> _)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6746" y="1231964"/>
            <a:ext cx="3950508" cy="25408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nip Diagonal Corner Rectangle 3"/>
          <p:cNvSpPr/>
          <p:nvPr/>
        </p:nvSpPr>
        <p:spPr>
          <a:xfrm>
            <a:off x="1128206" y="3081600"/>
            <a:ext cx="1468540" cy="4968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(YHOO, 1)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Snip Diagonal Corner Rectangle 3"/>
          <p:cNvSpPr/>
          <p:nvPr/>
        </p:nvSpPr>
        <p:spPr>
          <a:xfrm>
            <a:off x="1128206" y="1375200"/>
            <a:ext cx="1468540" cy="4968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1)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Snip Diagonal Corner Rectangle 3"/>
          <p:cNvSpPr/>
          <p:nvPr/>
        </p:nvSpPr>
        <p:spPr>
          <a:xfrm>
            <a:off x="4638000" y="2952000"/>
            <a:ext cx="654000" cy="3312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(1,2)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4320000" y="151493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806800" y="160853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99671" y="421666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99671" y="530386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4" name="Bal oldali kapcsos zárójel 13"/>
          <p:cNvSpPr/>
          <p:nvPr/>
        </p:nvSpPr>
        <p:spPr>
          <a:xfrm>
            <a:off x="537465" y="3931200"/>
            <a:ext cx="416535" cy="928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al oldali kapcsos zárójel 14"/>
          <p:cNvSpPr/>
          <p:nvPr/>
        </p:nvSpPr>
        <p:spPr>
          <a:xfrm>
            <a:off x="537465" y="5142000"/>
            <a:ext cx="416535" cy="675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3"/>
          <p:cNvSpPr/>
          <p:nvPr/>
        </p:nvSpPr>
        <p:spPr>
          <a:xfrm>
            <a:off x="6705600" y="2406000"/>
            <a:ext cx="654000" cy="3444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0.5</a:t>
            </a:r>
            <a:endParaRPr lang="hu-HU" sz="1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7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35792" y="1864800"/>
            <a:ext cx="3739708" cy="887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pPr algn="ctr"/>
            <a:r>
              <a:rPr lang="hu-HU" sz="4400" dirty="0" err="1" smtClean="0">
                <a:solidFill>
                  <a:srgbClr val="34AD91"/>
                </a:solidFill>
                <a:latin typeface="Avenir Black"/>
                <a:cs typeface="Avenir Black"/>
              </a:rPr>
              <a:t>Stream</a:t>
            </a:r>
            <a:r>
              <a:rPr lang="hu-HU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 </a:t>
            </a:r>
            <a:r>
              <a:rPr lang="hu-HU" sz="4400" dirty="0" err="1" smtClean="0">
                <a:solidFill>
                  <a:srgbClr val="34AD91"/>
                </a:solidFill>
                <a:latin typeface="Avenir Black"/>
                <a:cs typeface="Avenir Black"/>
              </a:rPr>
              <a:t>processing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3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51064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stream sources</a:t>
            </a:r>
          </a:p>
          <a:p>
            <a:pPr lvl="1"/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Message queue connectors</a:t>
            </a:r>
          </a:p>
          <a:p>
            <a:pPr lvl="1"/>
            <a:r>
              <a:rPr lang="en-US" dirty="0" smtClean="0"/>
              <a:t>Arbitrary source functionality</a:t>
            </a:r>
          </a:p>
          <a:p>
            <a:r>
              <a:rPr lang="en-US" dirty="0" smtClean="0"/>
              <a:t>Stream transformations</a:t>
            </a:r>
          </a:p>
          <a:p>
            <a:pPr lvl="1"/>
            <a:r>
              <a:rPr lang="en-US" dirty="0" smtClean="0"/>
              <a:t>Basic transformations: </a:t>
            </a:r>
            <a:r>
              <a:rPr lang="en-US" i="1" dirty="0" smtClean="0"/>
              <a:t>Map, Reduce, Filter, Aggregations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Binary stream transformations: </a:t>
            </a:r>
            <a:r>
              <a:rPr lang="en-US" i="1" dirty="0" err="1"/>
              <a:t>CoMap</a:t>
            </a:r>
            <a:r>
              <a:rPr lang="en-US" i="1" dirty="0"/>
              <a:t>, </a:t>
            </a:r>
            <a:r>
              <a:rPr lang="en-US" i="1" dirty="0" err="1"/>
              <a:t>CoReduce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Windowing semantics: </a:t>
            </a:r>
            <a:r>
              <a:rPr lang="en-US" i="1" dirty="0" smtClean="0"/>
              <a:t>Policy based flexible windowing (Time, Count, Delta…)</a:t>
            </a:r>
          </a:p>
          <a:p>
            <a:pPr lvl="1"/>
            <a:r>
              <a:rPr lang="en-US" dirty="0" smtClean="0"/>
              <a:t>Temporal binary stream operators: </a:t>
            </a:r>
            <a:r>
              <a:rPr lang="en-US" i="1" dirty="0" smtClean="0"/>
              <a:t>Joins, Crosses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Iterative stream transformations </a:t>
            </a:r>
          </a:p>
          <a:p>
            <a:r>
              <a:rPr lang="en-US" dirty="0" smtClean="0"/>
              <a:t>Data stream </a:t>
            </a:r>
            <a:r>
              <a:rPr lang="en-US" dirty="0" smtClean="0"/>
              <a:t>outputs</a:t>
            </a:r>
            <a:endParaRPr lang="hu-HU" dirty="0" smtClean="0"/>
          </a:p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r>
              <a:rPr lang="hu-HU" dirty="0" smtClean="0"/>
              <a:t> </a:t>
            </a:r>
            <a:r>
              <a:rPr lang="hu-HU" dirty="0" err="1" smtClean="0"/>
              <a:t>please</a:t>
            </a:r>
            <a:r>
              <a:rPr lang="hu-HU" dirty="0" smtClean="0"/>
              <a:t> </a:t>
            </a:r>
            <a:r>
              <a:rPr lang="hu-HU" dirty="0" err="1" smtClean="0"/>
              <a:t>refer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guide</a:t>
            </a:r>
            <a:r>
              <a:rPr lang="hu-HU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http://flink.apache.org/docs/latest/streaming_guide.html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2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67200" y="2224800"/>
            <a:ext cx="4449905" cy="825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pPr algn="ctr"/>
            <a:r>
              <a:rPr lang="hu-HU" dirty="0" err="1" smtClean="0">
                <a:solidFill>
                  <a:srgbClr val="34AD91"/>
                </a:solidFill>
                <a:latin typeface="Avenir Black"/>
                <a:cs typeface="Avenir Black"/>
              </a:rPr>
              <a:t>Internals</a:t>
            </a:r>
            <a:endParaRPr lang="en-US" sz="28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4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/>
          <p:cNvSpPr/>
          <p:nvPr/>
        </p:nvSpPr>
        <p:spPr>
          <a:xfrm>
            <a:off x="6805575" y="4481457"/>
            <a:ext cx="1874714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2020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ounded Rectangle 8"/>
          <p:cNvSpPr/>
          <p:nvPr/>
        </p:nvSpPr>
        <p:spPr>
          <a:xfrm>
            <a:off x="2306996" y="3357297"/>
            <a:ext cx="3613019" cy="472214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Optimizer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6032659" y="3357296"/>
            <a:ext cx="2647630" cy="472215"/>
          </a:xfrm>
          <a:prstGeom prst="round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Stream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Builder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457200" y="2785522"/>
            <a:ext cx="8223091" cy="480711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Common API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457197" y="2017200"/>
            <a:ext cx="3564770" cy="690738"/>
          </a:xfrm>
          <a:prstGeom prst="round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Scala API</a:t>
            </a:r>
          </a:p>
        </p:txBody>
      </p:sp>
      <p:sp>
        <p:nvSpPr>
          <p:cNvPr id="10" name="Rounded Rectangle 8"/>
          <p:cNvSpPr/>
          <p:nvPr/>
        </p:nvSpPr>
        <p:spPr>
          <a:xfrm>
            <a:off x="4102797" y="2017200"/>
            <a:ext cx="4577492" cy="690738"/>
          </a:xfrm>
          <a:prstGeom prst="round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Java API</a:t>
            </a:r>
          </a:p>
        </p:txBody>
      </p:sp>
      <p:sp>
        <p:nvSpPr>
          <p:cNvPr id="11" name="Rounded Rectangle 8"/>
          <p:cNvSpPr/>
          <p:nvPr/>
        </p:nvSpPr>
        <p:spPr>
          <a:xfrm>
            <a:off x="4102799" y="1279054"/>
            <a:ext cx="1224158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Python API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upcoming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5479356" y="1279054"/>
            <a:ext cx="1575731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Graph API</a:t>
            </a:r>
          </a:p>
        </p:txBody>
      </p:sp>
      <p:sp>
        <p:nvSpPr>
          <p:cNvPr id="13" name="Rounded Rectangle 8"/>
          <p:cNvSpPr/>
          <p:nvPr/>
        </p:nvSpPr>
        <p:spPr>
          <a:xfrm>
            <a:off x="7159877" y="1298298"/>
            <a:ext cx="1520412" cy="657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Apache </a:t>
            </a:r>
          </a:p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MRQL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14" name="Rounded Rectangle 8"/>
          <p:cNvSpPr/>
          <p:nvPr/>
        </p:nvSpPr>
        <p:spPr>
          <a:xfrm>
            <a:off x="2306996" y="3917446"/>
            <a:ext cx="6373294" cy="48937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Local</a:t>
            </a:r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Runtime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75136" y="3357297"/>
            <a:ext cx="1676392" cy="194436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Embedded </a:t>
            </a:r>
          </a:p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(Java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collections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6" name="Rounded Rectangle 8"/>
          <p:cNvSpPr/>
          <p:nvPr/>
        </p:nvSpPr>
        <p:spPr>
          <a:xfrm>
            <a:off x="2306994" y="4481457"/>
            <a:ext cx="1724399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Local</a:t>
            </a:r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for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debugging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4135177" y="4481457"/>
            <a:ext cx="2570983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Remote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(Regular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cluster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execution</a:t>
            </a:r>
            <a:r>
              <a:rPr lang="de-DE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endParaRPr lang="de-DE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6888969" y="4580018"/>
            <a:ext cx="1693378" cy="63504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Apache </a:t>
            </a:r>
            <a:r>
              <a:rPr lang="de-DE" sz="1600" dirty="0" err="1" smtClean="0">
                <a:latin typeface="Avenir Next Regular"/>
                <a:cs typeface="Avenir Next Regular"/>
              </a:rPr>
              <a:t>Tez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5136" y="5970636"/>
            <a:ext cx="8205155" cy="80560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latin typeface="Avenir Next Regular"/>
                <a:cs typeface="Avenir Next Regular"/>
              </a:rPr>
              <a:t>Data </a:t>
            </a:r>
          </a:p>
          <a:p>
            <a:r>
              <a:rPr lang="de-DE" dirty="0" err="1" smtClean="0">
                <a:latin typeface="Avenir Next Regular"/>
                <a:cs typeface="Avenir Next Regular"/>
              </a:rPr>
              <a:t>storage</a:t>
            </a:r>
            <a:endParaRPr lang="de-DE" dirty="0">
              <a:latin typeface="Avenir Next Regular"/>
              <a:cs typeface="Avenir Next Regular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50357" y="6064031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venir Next Regular"/>
                <a:cs typeface="Avenir Next Regular"/>
              </a:rPr>
              <a:t>HDFS </a:t>
            </a:r>
            <a:endParaRPr lang="de-DE" sz="1200" i="1" dirty="0">
              <a:latin typeface="Avenir Next Regular"/>
              <a:cs typeface="Avenir Next Regular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38740" y="6062864"/>
            <a:ext cx="730787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Files 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5126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S3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0279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Avenir Next Regular"/>
                <a:cs typeface="Avenir Next Regular"/>
              </a:rPr>
              <a:t>JDBC</a:t>
            </a:r>
            <a:endParaRPr lang="de-DE" sz="1100" i="1" dirty="0">
              <a:latin typeface="Avenir Next Regular"/>
              <a:cs typeface="Avenir Next Regular"/>
            </a:endParaRPr>
          </a:p>
        </p:txBody>
      </p:sp>
      <p:sp>
        <p:nvSpPr>
          <p:cNvPr id="32" name="Rounded Rectangle 11"/>
          <p:cNvSpPr/>
          <p:nvPr/>
        </p:nvSpPr>
        <p:spPr>
          <a:xfrm>
            <a:off x="7135917" y="6064031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Flume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3" name="Rounded Rectangle 13"/>
          <p:cNvSpPr/>
          <p:nvPr/>
        </p:nvSpPr>
        <p:spPr>
          <a:xfrm>
            <a:off x="638438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Rabbit</a:t>
            </a:r>
            <a:r>
              <a:rPr lang="de-DE" sz="1400" dirty="0" smtClean="0">
                <a:latin typeface="Avenir Next Regular"/>
                <a:cs typeface="Avenir Next Regular"/>
              </a:rPr>
              <a:t/>
            </a:r>
            <a:br>
              <a:rPr lang="de-DE" sz="1400" dirty="0" smtClean="0">
                <a:latin typeface="Avenir Next Regular"/>
                <a:cs typeface="Avenir Next Regular"/>
              </a:rPr>
            </a:br>
            <a:r>
              <a:rPr lang="de-DE" sz="1400" dirty="0" smtClean="0">
                <a:latin typeface="Avenir Next Regular"/>
                <a:cs typeface="Avenir Next Regular"/>
              </a:rPr>
              <a:t>MQ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4" name="Rounded Rectangle 23"/>
          <p:cNvSpPr/>
          <p:nvPr/>
        </p:nvSpPr>
        <p:spPr>
          <a:xfrm>
            <a:off x="562385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Kafka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5" name="Rounded Rectangle 23"/>
          <p:cNvSpPr/>
          <p:nvPr/>
        </p:nvSpPr>
        <p:spPr>
          <a:xfrm>
            <a:off x="486332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HBase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6" name="Textfeld 1"/>
          <p:cNvSpPr txBox="1"/>
          <p:nvPr/>
        </p:nvSpPr>
        <p:spPr>
          <a:xfrm>
            <a:off x="7818013" y="6184332"/>
            <a:ext cx="383695" cy="338554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venir Next Regular"/>
                <a:cs typeface="Avenir Next Regular"/>
              </a:rPr>
              <a:t>…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38" name="Rounded Rectangle 8"/>
          <p:cNvSpPr/>
          <p:nvPr/>
        </p:nvSpPr>
        <p:spPr>
          <a:xfrm>
            <a:off x="505305" y="5388255"/>
            <a:ext cx="351666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latin typeface="Avenir Next Regular"/>
                <a:cs typeface="Avenir Next Regular"/>
              </a:rPr>
              <a:t>Single </a:t>
            </a:r>
            <a:r>
              <a:rPr lang="de-DE" sz="1600" dirty="0" err="1" smtClean="0">
                <a:latin typeface="Avenir Next Regular"/>
                <a:cs typeface="Avenir Next Regular"/>
              </a:rPr>
              <a:t>node</a:t>
            </a:r>
            <a:r>
              <a:rPr lang="de-DE" sz="1600" dirty="0" smtClean="0">
                <a:latin typeface="Avenir Next Regular"/>
                <a:cs typeface="Avenir Next Regular"/>
              </a:rPr>
              <a:t> </a:t>
            </a:r>
            <a:r>
              <a:rPr lang="de-DE" sz="1600" dirty="0" err="1" smtClean="0">
                <a:latin typeface="Avenir Next Regular"/>
                <a:cs typeface="Avenir Next Regular"/>
              </a:rPr>
              <a:t>execution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41" name="Rounded Rectangle 8"/>
          <p:cNvSpPr/>
          <p:nvPr/>
        </p:nvSpPr>
        <p:spPr>
          <a:xfrm>
            <a:off x="4135178" y="5378633"/>
            <a:ext cx="454511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>
                <a:latin typeface="Avenir Next Regular"/>
                <a:cs typeface="Avenir Next Regular"/>
              </a:rPr>
              <a:t>Standalone</a:t>
            </a:r>
            <a:r>
              <a:rPr lang="de-DE" sz="1600" dirty="0" smtClean="0">
                <a:latin typeface="Avenir Next Regular"/>
                <a:cs typeface="Avenir Next Regular"/>
              </a:rPr>
              <a:t> </a:t>
            </a:r>
            <a:r>
              <a:rPr lang="de-DE" sz="1600" dirty="0" err="1" smtClean="0">
                <a:latin typeface="Avenir Next Regular"/>
                <a:cs typeface="Avenir Next Regular"/>
              </a:rPr>
              <a:t>or</a:t>
            </a:r>
            <a:r>
              <a:rPr lang="de-DE" sz="1600" dirty="0" smtClean="0">
                <a:latin typeface="Avenir Next Regular"/>
                <a:cs typeface="Avenir Next Regular"/>
              </a:rPr>
              <a:t> YARN </a:t>
            </a:r>
            <a:r>
              <a:rPr lang="de-DE" sz="1600" dirty="0" err="1" smtClean="0">
                <a:latin typeface="Avenir Next Regular"/>
                <a:cs typeface="Avenir Next Regular"/>
              </a:rPr>
              <a:t>cluster</a:t>
            </a:r>
            <a:endParaRPr lang="de-DE" sz="16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69630" y="559165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pic>
        <p:nvPicPr>
          <p:cNvPr id="5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31640" y="4592548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04504" y="456279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58232" y="563715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48264" y="4592548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arallelogram 12"/>
          <p:cNvSpPr/>
          <p:nvPr/>
        </p:nvSpPr>
        <p:spPr>
          <a:xfrm>
            <a:off x="899592" y="2672134"/>
            <a:ext cx="1656184" cy="542528"/>
          </a:xfrm>
          <a:prstGeom prst="parallelogram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venir Book"/>
                <a:cs typeface="Avenir Book"/>
              </a:rPr>
              <a:t> Data Stream</a:t>
            </a:r>
            <a:br>
              <a:rPr lang="de-DE" sz="1600" dirty="0" smtClean="0">
                <a:latin typeface="Avenir Book"/>
                <a:cs typeface="Avenir Book"/>
              </a:rPr>
            </a:br>
            <a:r>
              <a:rPr lang="de-DE" sz="1600" dirty="0" smtClean="0">
                <a:latin typeface="Avenir Book"/>
                <a:cs typeface="Avenir Book"/>
              </a:rPr>
              <a:t>A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10" name="Rectangle 24"/>
          <p:cNvSpPr/>
          <p:nvPr/>
        </p:nvSpPr>
        <p:spPr>
          <a:xfrm>
            <a:off x="1601392" y="4365064"/>
            <a:ext cx="666352" cy="57606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>
                <a:latin typeface="Avenir Book"/>
                <a:cs typeface="Avenir Book"/>
              </a:rPr>
              <a:t>A (1)</a:t>
            </a:r>
            <a:endParaRPr lang="en-US" sz="1600" b="1" dirty="0">
              <a:latin typeface="Avenir Book"/>
              <a:cs typeface="Avenir Book"/>
            </a:endParaRPr>
          </a:p>
        </p:txBody>
      </p:sp>
      <p:sp>
        <p:nvSpPr>
          <p:cNvPr id="11" name="Rectangle 25"/>
          <p:cNvSpPr/>
          <p:nvPr/>
        </p:nvSpPr>
        <p:spPr>
          <a:xfrm>
            <a:off x="1601392" y="5450884"/>
            <a:ext cx="666352" cy="57606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>
                <a:latin typeface="Avenir Book"/>
                <a:cs typeface="Avenir Book"/>
              </a:rPr>
              <a:t>A (2)</a:t>
            </a:r>
            <a:endParaRPr lang="en-US" sz="1600" b="1" dirty="0">
              <a:latin typeface="Avenir Book"/>
              <a:cs typeface="Avenir Book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4455448" y="4365064"/>
            <a:ext cx="666352" cy="57606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>
                <a:latin typeface="Avenir Book"/>
                <a:cs typeface="Avenir Book"/>
              </a:rPr>
              <a:t>B (1)</a:t>
            </a:r>
            <a:endParaRPr lang="en-US" sz="1600" b="1" dirty="0">
              <a:latin typeface="Avenir Book"/>
              <a:cs typeface="Avenir Book"/>
            </a:endParaRPr>
          </a:p>
        </p:txBody>
      </p:sp>
      <p:sp>
        <p:nvSpPr>
          <p:cNvPr id="13" name="Rectangle 27"/>
          <p:cNvSpPr/>
          <p:nvPr/>
        </p:nvSpPr>
        <p:spPr>
          <a:xfrm>
            <a:off x="4455448" y="5450884"/>
            <a:ext cx="666352" cy="57606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>
                <a:latin typeface="Avenir Book"/>
                <a:cs typeface="Avenir Book"/>
              </a:rPr>
              <a:t>B (2)</a:t>
            </a:r>
            <a:endParaRPr lang="en-US" sz="1600" b="1" dirty="0">
              <a:latin typeface="Avenir Book"/>
              <a:cs typeface="Avenir Book"/>
            </a:endParaRPr>
          </a:p>
        </p:txBody>
      </p:sp>
      <p:sp>
        <p:nvSpPr>
          <p:cNvPr id="14" name="Rectangle 28"/>
          <p:cNvSpPr/>
          <p:nvPr/>
        </p:nvSpPr>
        <p:spPr>
          <a:xfrm>
            <a:off x="7362032" y="4365064"/>
            <a:ext cx="666352" cy="57606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>
                <a:latin typeface="Avenir Book"/>
                <a:cs typeface="Avenir Book"/>
              </a:rPr>
              <a:t>C (1)</a:t>
            </a:r>
            <a:endParaRPr lang="en-US" sz="1600" b="1" dirty="0">
              <a:latin typeface="Avenir Book"/>
              <a:cs typeface="Avenir Book"/>
            </a:endParaRPr>
          </a:p>
        </p:txBody>
      </p:sp>
      <p:sp>
        <p:nvSpPr>
          <p:cNvPr id="15" name="Rectangle 29"/>
          <p:cNvSpPr/>
          <p:nvPr/>
        </p:nvSpPr>
        <p:spPr>
          <a:xfrm>
            <a:off x="7362032" y="5450884"/>
            <a:ext cx="666352" cy="57606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>
                <a:latin typeface="Avenir Book"/>
                <a:cs typeface="Avenir Book"/>
              </a:rPr>
              <a:t>C (2)</a:t>
            </a:r>
            <a:endParaRPr lang="en-US" sz="1600" b="1" dirty="0">
              <a:latin typeface="Avenir Book"/>
              <a:cs typeface="Avenir Book"/>
            </a:endParaRPr>
          </a:p>
        </p:txBody>
      </p:sp>
      <p:sp>
        <p:nvSpPr>
          <p:cNvPr id="16" name="Oval 30"/>
          <p:cNvSpPr/>
          <p:nvPr/>
        </p:nvSpPr>
        <p:spPr>
          <a:xfrm>
            <a:off x="3447331" y="4376524"/>
            <a:ext cx="557758" cy="55775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venir Book"/>
                <a:cs typeface="Avenir Book"/>
              </a:rPr>
              <a:t>X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17" name="Oval 31"/>
          <p:cNvSpPr/>
          <p:nvPr/>
        </p:nvSpPr>
        <p:spPr>
          <a:xfrm>
            <a:off x="3447331" y="5460037"/>
            <a:ext cx="557758" cy="55775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venir Book"/>
                <a:cs typeface="Avenir Book"/>
              </a:rPr>
              <a:t>X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18" name="Oval 32"/>
          <p:cNvSpPr/>
          <p:nvPr/>
        </p:nvSpPr>
        <p:spPr>
          <a:xfrm>
            <a:off x="5959016" y="4376524"/>
            <a:ext cx="557758" cy="55775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latin typeface="Avenir Book"/>
                <a:cs typeface="Avenir Book"/>
              </a:rPr>
              <a:t>Y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19" name="Oval 33"/>
          <p:cNvSpPr/>
          <p:nvPr/>
        </p:nvSpPr>
        <p:spPr>
          <a:xfrm>
            <a:off x="5959016" y="5460037"/>
            <a:ext cx="557758" cy="55775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latin typeface="Avenir Book"/>
                <a:cs typeface="Avenir Book"/>
              </a:rPr>
              <a:t>Y</a:t>
            </a:r>
            <a:endParaRPr lang="en-US" sz="1600" dirty="0">
              <a:latin typeface="Avenir Book"/>
              <a:cs typeface="Avenir Book"/>
            </a:endParaRPr>
          </a:p>
        </p:txBody>
      </p:sp>
      <p:cxnSp>
        <p:nvCxnSpPr>
          <p:cNvPr id="20" name="Straight Arrow Connector 35"/>
          <p:cNvCxnSpPr>
            <a:stCxn id="10" idx="3"/>
            <a:endCxn id="16" idx="2"/>
          </p:cNvCxnSpPr>
          <p:nvPr/>
        </p:nvCxnSpPr>
        <p:spPr>
          <a:xfrm>
            <a:off x="2267744" y="4653096"/>
            <a:ext cx="1179587" cy="230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6"/>
          <p:cNvCxnSpPr>
            <a:stCxn id="11" idx="3"/>
            <a:endCxn id="17" idx="2"/>
          </p:cNvCxnSpPr>
          <p:nvPr/>
        </p:nvCxnSpPr>
        <p:spPr>
          <a:xfrm>
            <a:off x="2267744" y="5738916"/>
            <a:ext cx="1179587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39"/>
          <p:cNvCxnSpPr>
            <a:stCxn id="12" idx="3"/>
            <a:endCxn id="18" idx="2"/>
          </p:cNvCxnSpPr>
          <p:nvPr/>
        </p:nvCxnSpPr>
        <p:spPr>
          <a:xfrm>
            <a:off x="5121800" y="4653096"/>
            <a:ext cx="837216" cy="230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stCxn id="13" idx="3"/>
            <a:endCxn id="19" idx="2"/>
          </p:cNvCxnSpPr>
          <p:nvPr/>
        </p:nvCxnSpPr>
        <p:spPr>
          <a:xfrm>
            <a:off x="5121800" y="5738916"/>
            <a:ext cx="837216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stCxn id="19" idx="6"/>
            <a:endCxn id="15" idx="1"/>
          </p:cNvCxnSpPr>
          <p:nvPr/>
        </p:nvCxnSpPr>
        <p:spPr>
          <a:xfrm>
            <a:off x="6516774" y="5738916"/>
            <a:ext cx="845258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1"/>
          <p:cNvCxnSpPr>
            <a:stCxn id="18" idx="6"/>
            <a:endCxn id="14" idx="1"/>
          </p:cNvCxnSpPr>
          <p:nvPr/>
        </p:nvCxnSpPr>
        <p:spPr>
          <a:xfrm flipV="1">
            <a:off x="6516774" y="4653096"/>
            <a:ext cx="845258" cy="230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4"/>
          <p:cNvCxnSpPr>
            <a:stCxn id="17" idx="6"/>
            <a:endCxn id="13" idx="1"/>
          </p:cNvCxnSpPr>
          <p:nvPr/>
        </p:nvCxnSpPr>
        <p:spPr>
          <a:xfrm>
            <a:off x="4005089" y="5738916"/>
            <a:ext cx="450359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5"/>
          <p:cNvCxnSpPr>
            <a:stCxn id="16" idx="6"/>
            <a:endCxn id="12" idx="1"/>
          </p:cNvCxnSpPr>
          <p:nvPr/>
        </p:nvCxnSpPr>
        <p:spPr>
          <a:xfrm flipV="1">
            <a:off x="4005089" y="4653096"/>
            <a:ext cx="450359" cy="230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60"/>
          <p:cNvCxnSpPr>
            <a:stCxn id="10" idx="3"/>
            <a:endCxn id="17" idx="1"/>
          </p:cNvCxnSpPr>
          <p:nvPr/>
        </p:nvCxnSpPr>
        <p:spPr>
          <a:xfrm>
            <a:off x="2267744" y="4653096"/>
            <a:ext cx="1261269" cy="88862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1"/>
          <p:cNvCxnSpPr>
            <a:stCxn id="11" idx="3"/>
            <a:endCxn id="16" idx="3"/>
          </p:cNvCxnSpPr>
          <p:nvPr/>
        </p:nvCxnSpPr>
        <p:spPr>
          <a:xfrm flipV="1">
            <a:off x="2267744" y="4852600"/>
            <a:ext cx="1261269" cy="88631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68"/>
          <p:cNvSpPr txBox="1"/>
          <p:nvPr/>
        </p:nvSpPr>
        <p:spPr>
          <a:xfrm>
            <a:off x="719259" y="2125250"/>
            <a:ext cx="106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Program</a:t>
            </a:r>
            <a:endParaRPr lang="en-US" dirty="0"/>
          </a:p>
        </p:txBody>
      </p:sp>
      <p:sp>
        <p:nvSpPr>
          <p:cNvPr id="31" name="TextBox 69"/>
          <p:cNvSpPr txBox="1"/>
          <p:nvPr/>
        </p:nvSpPr>
        <p:spPr>
          <a:xfrm>
            <a:off x="719259" y="3774665"/>
            <a:ext cx="200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Parallel Execution</a:t>
            </a:r>
            <a:endParaRPr lang="en-US" dirty="0"/>
          </a:p>
        </p:txBody>
      </p:sp>
      <p:sp>
        <p:nvSpPr>
          <p:cNvPr id="32" name="Oval 40"/>
          <p:cNvSpPr/>
          <p:nvPr/>
        </p:nvSpPr>
        <p:spPr>
          <a:xfrm>
            <a:off x="2866286" y="2646734"/>
            <a:ext cx="622300" cy="6223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latin typeface="Avenir Book"/>
                <a:cs typeface="Avenir Book"/>
              </a:rPr>
              <a:t>X</a:t>
            </a:r>
            <a:endParaRPr lang="en-US" i="1" dirty="0">
              <a:latin typeface="Avenir Book"/>
              <a:cs typeface="Avenir Book"/>
            </a:endParaRPr>
          </a:p>
        </p:txBody>
      </p:sp>
      <p:cxnSp>
        <p:nvCxnSpPr>
          <p:cNvPr id="33" name="Straight Arrow Connector 41"/>
          <p:cNvCxnSpPr>
            <a:stCxn id="9" idx="2"/>
            <a:endCxn id="32" idx="2"/>
          </p:cNvCxnSpPr>
          <p:nvPr/>
        </p:nvCxnSpPr>
        <p:spPr>
          <a:xfrm>
            <a:off x="2487960" y="2943398"/>
            <a:ext cx="378326" cy="1448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4"/>
          <p:cNvCxnSpPr>
            <a:stCxn id="32" idx="6"/>
            <a:endCxn id="41" idx="5"/>
          </p:cNvCxnSpPr>
          <p:nvPr/>
        </p:nvCxnSpPr>
        <p:spPr>
          <a:xfrm flipV="1">
            <a:off x="3488586" y="2954814"/>
            <a:ext cx="431150" cy="307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47"/>
          <p:cNvSpPr/>
          <p:nvPr/>
        </p:nvSpPr>
        <p:spPr>
          <a:xfrm>
            <a:off x="5894474" y="2638598"/>
            <a:ext cx="622300" cy="6223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latin typeface="Avenir Book"/>
                <a:cs typeface="Avenir Book"/>
              </a:rPr>
              <a:t>Y</a:t>
            </a:r>
            <a:endParaRPr lang="en-US" i="1" dirty="0">
              <a:latin typeface="Avenir Book"/>
              <a:cs typeface="Avenir Book"/>
            </a:endParaRPr>
          </a:p>
        </p:txBody>
      </p:sp>
      <p:cxnSp>
        <p:nvCxnSpPr>
          <p:cNvPr id="36" name="Straight Arrow Connector 48"/>
          <p:cNvCxnSpPr>
            <a:endCxn id="35" idx="2"/>
          </p:cNvCxnSpPr>
          <p:nvPr/>
        </p:nvCxnSpPr>
        <p:spPr>
          <a:xfrm flipV="1">
            <a:off x="5364088" y="2949748"/>
            <a:ext cx="530386" cy="1041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0"/>
          <p:cNvCxnSpPr>
            <a:stCxn id="35" idx="6"/>
            <a:endCxn id="42" idx="5"/>
          </p:cNvCxnSpPr>
          <p:nvPr/>
        </p:nvCxnSpPr>
        <p:spPr>
          <a:xfrm flipV="1">
            <a:off x="6516774" y="2948156"/>
            <a:ext cx="499306" cy="159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53"/>
          <p:cNvSpPr txBox="1"/>
          <p:nvPr/>
        </p:nvSpPr>
        <p:spPr>
          <a:xfrm>
            <a:off x="2625496" y="3317847"/>
            <a:ext cx="134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Operator X</a:t>
            </a:r>
            <a:endParaRPr lang="en-US" dirty="0"/>
          </a:p>
        </p:txBody>
      </p:sp>
      <p:sp>
        <p:nvSpPr>
          <p:cNvPr id="39" name="TextBox 56"/>
          <p:cNvSpPr txBox="1"/>
          <p:nvPr/>
        </p:nvSpPr>
        <p:spPr>
          <a:xfrm>
            <a:off x="5571599" y="3375302"/>
            <a:ext cx="134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Operator Y</a:t>
            </a:r>
            <a:endParaRPr lang="en-US" dirty="0"/>
          </a:p>
        </p:txBody>
      </p:sp>
      <p:sp>
        <p:nvSpPr>
          <p:cNvPr id="40" name="TextBox 68"/>
          <p:cNvSpPr txBox="1"/>
          <p:nvPr/>
        </p:nvSpPr>
        <p:spPr>
          <a:xfrm>
            <a:off x="700361" y="1702494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abstraction: </a:t>
            </a:r>
            <a:r>
              <a:rPr lang="en-US" b="1" dirty="0"/>
              <a:t>Data Stream</a:t>
            </a:r>
          </a:p>
        </p:txBody>
      </p:sp>
      <p:sp>
        <p:nvSpPr>
          <p:cNvPr id="41" name="Parallelogram 12"/>
          <p:cNvSpPr/>
          <p:nvPr/>
        </p:nvSpPr>
        <p:spPr>
          <a:xfrm>
            <a:off x="3851920" y="2683550"/>
            <a:ext cx="1656184" cy="542528"/>
          </a:xfrm>
          <a:prstGeom prst="parallelogram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latin typeface="Avenir Book"/>
                <a:cs typeface="Avenir Book"/>
              </a:rPr>
              <a:t> Data Stream</a:t>
            </a:r>
            <a:br>
              <a:rPr lang="de-DE" sz="1600" dirty="0">
                <a:latin typeface="Avenir Book"/>
                <a:cs typeface="Avenir Book"/>
              </a:rPr>
            </a:br>
            <a:r>
              <a:rPr lang="de-DE" sz="1600" dirty="0" smtClean="0">
                <a:latin typeface="Avenir Book"/>
                <a:cs typeface="Avenir Book"/>
              </a:rPr>
              <a:t>B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42" name="Parallelogram 12"/>
          <p:cNvSpPr/>
          <p:nvPr/>
        </p:nvSpPr>
        <p:spPr>
          <a:xfrm>
            <a:off x="6948264" y="2676892"/>
            <a:ext cx="1656184" cy="542528"/>
          </a:xfrm>
          <a:prstGeom prst="parallelogram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latin typeface="Avenir Book"/>
                <a:cs typeface="Avenir Book"/>
              </a:rPr>
              <a:t> Data Stream</a:t>
            </a:r>
            <a:br>
              <a:rPr lang="de-DE" sz="1600" dirty="0">
                <a:latin typeface="Avenir Book"/>
                <a:cs typeface="Avenir Book"/>
              </a:rPr>
            </a:br>
            <a:r>
              <a:rPr lang="de-DE" sz="1600" dirty="0" smtClean="0">
                <a:latin typeface="Avenir Book"/>
                <a:cs typeface="Avenir Book"/>
              </a:rPr>
              <a:t>C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44" name="Dia számának helye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54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Fault tolerance</a:t>
            </a:r>
          </a:p>
        </p:txBody>
      </p:sp>
      <p:sp>
        <p:nvSpPr>
          <p:cNvPr id="584" name="Shape 58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At-least-once </a:t>
            </a:r>
            <a:r>
              <a:rPr sz="3200" dirty="0" smtClean="0"/>
              <a:t>semantics</a:t>
            </a:r>
            <a:endParaRPr lang="hu-HU" sz="3200" dirty="0" smtClean="0"/>
          </a:p>
          <a:p>
            <a:pPr lvl="1">
              <a:defRPr sz="1800"/>
            </a:pPr>
            <a:r>
              <a:rPr lang="hu-HU" sz="2200" dirty="0" err="1" smtClean="0"/>
              <a:t>All</a:t>
            </a:r>
            <a:r>
              <a:rPr lang="hu-HU" sz="2200" dirty="0" smtClean="0"/>
              <a:t> </a:t>
            </a:r>
            <a:r>
              <a:rPr lang="hu-HU" sz="2200" dirty="0" err="1" smtClean="0"/>
              <a:t>the</a:t>
            </a:r>
            <a:r>
              <a:rPr lang="hu-HU" sz="2200" dirty="0" smtClean="0"/>
              <a:t> </a:t>
            </a:r>
            <a:r>
              <a:rPr lang="hu-HU" sz="2200" dirty="0" err="1" smtClean="0"/>
              <a:t>records</a:t>
            </a:r>
            <a:r>
              <a:rPr lang="hu-HU" sz="2200" dirty="0" smtClean="0"/>
              <a:t> </a:t>
            </a:r>
            <a:r>
              <a:rPr lang="hu-HU" sz="2200" dirty="0" err="1" smtClean="0"/>
              <a:t>are</a:t>
            </a:r>
            <a:r>
              <a:rPr lang="hu-HU" sz="2200" dirty="0" smtClean="0"/>
              <a:t> </a:t>
            </a:r>
            <a:r>
              <a:rPr lang="hu-HU" sz="2200" dirty="0" err="1" smtClean="0"/>
              <a:t>processed</a:t>
            </a:r>
            <a:r>
              <a:rPr lang="hu-HU" sz="2200" dirty="0" smtClean="0"/>
              <a:t>, </a:t>
            </a:r>
            <a:r>
              <a:rPr lang="hu-HU" sz="2200" dirty="0" err="1" smtClean="0"/>
              <a:t>but</a:t>
            </a:r>
            <a:r>
              <a:rPr lang="hu-HU" sz="2200" dirty="0" smtClean="0"/>
              <a:t> </a:t>
            </a:r>
            <a:r>
              <a:rPr lang="hu-HU" sz="2200" dirty="0" err="1" smtClean="0"/>
              <a:t>maybe</a:t>
            </a:r>
            <a:r>
              <a:rPr lang="hu-HU" sz="2200" dirty="0" smtClean="0"/>
              <a:t> </a:t>
            </a:r>
            <a:r>
              <a:rPr lang="hu-HU" sz="2200" dirty="0" err="1" smtClean="0"/>
              <a:t>multiple</a:t>
            </a:r>
            <a:r>
              <a:rPr lang="hu-HU" sz="2200" dirty="0" smtClean="0"/>
              <a:t> </a:t>
            </a:r>
            <a:r>
              <a:rPr lang="hu-HU" sz="2200" dirty="0" err="1" smtClean="0"/>
              <a:t>times</a:t>
            </a:r>
            <a:endParaRPr sz="2200" dirty="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200" dirty="0" smtClean="0"/>
              <a:t>Source </a:t>
            </a:r>
            <a:r>
              <a:rPr sz="2200" dirty="0"/>
              <a:t>level in-memory replication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200" dirty="0"/>
              <a:t>Record </a:t>
            </a:r>
            <a:r>
              <a:rPr sz="2200" dirty="0" smtClean="0"/>
              <a:t>acknowledgments</a:t>
            </a:r>
            <a:endParaRPr lang="hu-HU" sz="2200" dirty="0" smtClean="0"/>
          </a:p>
          <a:p>
            <a:pPr lvl="1">
              <a:spcBef>
                <a:spcPts val="600"/>
              </a:spcBef>
              <a:defRPr sz="1800"/>
            </a:pPr>
            <a:r>
              <a:rPr lang="hu-HU" sz="2200" dirty="0" err="1" smtClean="0"/>
              <a:t>In</a:t>
            </a:r>
            <a:r>
              <a:rPr lang="hu-HU" sz="2200" dirty="0" smtClean="0"/>
              <a:t> </a:t>
            </a:r>
            <a:r>
              <a:rPr lang="hu-HU" sz="2200" dirty="0" err="1" smtClean="0"/>
              <a:t>case</a:t>
            </a:r>
            <a:r>
              <a:rPr lang="hu-HU" sz="2200" dirty="0" smtClean="0"/>
              <a:t> of </a:t>
            </a:r>
            <a:r>
              <a:rPr lang="hu-HU" sz="2200" dirty="0" err="1" smtClean="0"/>
              <a:t>failure</a:t>
            </a:r>
            <a:r>
              <a:rPr lang="hu-HU" sz="2200" dirty="0" smtClean="0"/>
              <a:t> </a:t>
            </a:r>
            <a:r>
              <a:rPr lang="hu-HU" sz="2200" dirty="0" err="1" smtClean="0"/>
              <a:t>the</a:t>
            </a:r>
            <a:r>
              <a:rPr lang="hu-HU" sz="2200" dirty="0" smtClean="0"/>
              <a:t> </a:t>
            </a:r>
            <a:r>
              <a:rPr lang="hu-HU" sz="2200" dirty="0" err="1" smtClean="0"/>
              <a:t>records</a:t>
            </a:r>
            <a:r>
              <a:rPr lang="hu-HU" sz="2200" dirty="0" smtClean="0"/>
              <a:t> </a:t>
            </a:r>
            <a:r>
              <a:rPr lang="hu-HU" sz="2200" dirty="0" err="1" smtClean="0"/>
              <a:t>are</a:t>
            </a:r>
            <a:r>
              <a:rPr lang="hu-HU" sz="2200" dirty="0" smtClean="0"/>
              <a:t> </a:t>
            </a:r>
            <a:r>
              <a:rPr lang="hu-HU" sz="2200" dirty="0" err="1" smtClean="0"/>
              <a:t>replayed</a:t>
            </a:r>
            <a:r>
              <a:rPr lang="hu-HU" sz="2200" dirty="0" smtClean="0"/>
              <a:t> </a:t>
            </a:r>
            <a:r>
              <a:rPr lang="hu-HU" sz="2200" dirty="0" err="1" smtClean="0"/>
              <a:t>from</a:t>
            </a:r>
            <a:r>
              <a:rPr lang="hu-HU" sz="2200" dirty="0" smtClean="0"/>
              <a:t> </a:t>
            </a:r>
            <a:r>
              <a:rPr lang="hu-HU" sz="2200" dirty="0" err="1" smtClean="0"/>
              <a:t>the</a:t>
            </a:r>
            <a:r>
              <a:rPr lang="hu-HU" sz="2200" dirty="0" smtClean="0"/>
              <a:t> </a:t>
            </a:r>
            <a:r>
              <a:rPr lang="hu-HU" sz="2200" dirty="0" err="1" smtClean="0"/>
              <a:t>sources</a:t>
            </a:r>
            <a:endParaRPr lang="hu-HU" sz="2200" dirty="0" smtClean="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lang="hu-HU" sz="2200" dirty="0" err="1" smtClean="0"/>
              <a:t>Storm</a:t>
            </a:r>
            <a:r>
              <a:rPr lang="hu-HU" sz="2200" dirty="0" smtClean="0"/>
              <a:t> </a:t>
            </a:r>
            <a:r>
              <a:rPr lang="hu-HU" sz="2200" dirty="0" err="1" smtClean="0"/>
              <a:t>supports</a:t>
            </a:r>
            <a:r>
              <a:rPr lang="hu-HU" sz="2200" dirty="0" smtClean="0"/>
              <a:t> </a:t>
            </a:r>
            <a:r>
              <a:rPr lang="hu-HU" sz="2200" dirty="0" err="1" smtClean="0"/>
              <a:t>this</a:t>
            </a:r>
            <a:r>
              <a:rPr lang="hu-HU" sz="2200" dirty="0" smtClean="0"/>
              <a:t> </a:t>
            </a:r>
            <a:r>
              <a:rPr lang="hu-HU" sz="2200" dirty="0" err="1" smtClean="0"/>
              <a:t>approach</a:t>
            </a:r>
            <a:endParaRPr lang="hu-HU" sz="2200" dirty="0" smtClean="0"/>
          </a:p>
          <a:p>
            <a:pPr lvl="1">
              <a:spcBef>
                <a:spcPts val="600"/>
              </a:spcBef>
              <a:defRPr sz="1800"/>
            </a:pPr>
            <a:r>
              <a:rPr lang="hu-HU" sz="2200" dirty="0" err="1" smtClean="0"/>
              <a:t>Currently</a:t>
            </a:r>
            <a:r>
              <a:rPr lang="hu-HU" sz="2200" dirty="0" smtClean="0"/>
              <a:t> </a:t>
            </a:r>
            <a:r>
              <a:rPr lang="hu-HU" sz="2200" dirty="0" err="1" smtClean="0"/>
              <a:t>in</a:t>
            </a:r>
            <a:r>
              <a:rPr lang="hu-HU" sz="2200" dirty="0" smtClean="0"/>
              <a:t> </a:t>
            </a:r>
            <a:r>
              <a:rPr lang="hu-HU" sz="2200" dirty="0" err="1" smtClean="0"/>
              <a:t>alpha</a:t>
            </a:r>
            <a:r>
              <a:rPr lang="hu-HU" sz="2200" dirty="0" smtClean="0"/>
              <a:t> version</a:t>
            </a:r>
            <a:endParaRPr lang="hu-HU" sz="22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667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Fault tolerance</a:t>
            </a:r>
          </a:p>
        </p:txBody>
      </p:sp>
      <p:sp>
        <p:nvSpPr>
          <p:cNvPr id="584" name="Shape 58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200" dirty="0" smtClean="0"/>
              <a:t>Exactly once semantics</a:t>
            </a:r>
            <a:endParaRPr lang="hu-HU" sz="3200" dirty="0" smtClean="0"/>
          </a:p>
          <a:p>
            <a:pPr lvl="1">
              <a:defRPr sz="1800"/>
            </a:pPr>
            <a:r>
              <a:rPr lang="hu-HU" sz="2200" dirty="0" err="1" smtClean="0"/>
              <a:t>User</a:t>
            </a:r>
            <a:r>
              <a:rPr lang="hu-HU" sz="2200" dirty="0" smtClean="0"/>
              <a:t> </a:t>
            </a:r>
            <a:r>
              <a:rPr lang="hu-HU" sz="2200" dirty="0" err="1" smtClean="0"/>
              <a:t>state</a:t>
            </a:r>
            <a:r>
              <a:rPr lang="hu-HU" sz="2200" dirty="0" smtClean="0"/>
              <a:t> is a </a:t>
            </a:r>
            <a:r>
              <a:rPr lang="hu-HU" sz="2200" dirty="0" err="1" smtClean="0"/>
              <a:t>first</a:t>
            </a:r>
            <a:r>
              <a:rPr lang="hu-HU" sz="2200" dirty="0" smtClean="0"/>
              <a:t> </a:t>
            </a:r>
            <a:r>
              <a:rPr lang="hu-HU" sz="2200" dirty="0" err="1" smtClean="0"/>
              <a:t>class</a:t>
            </a:r>
            <a:r>
              <a:rPr lang="hu-HU" sz="2200" dirty="0" smtClean="0"/>
              <a:t> </a:t>
            </a:r>
            <a:r>
              <a:rPr lang="hu-HU" sz="2200" dirty="0" err="1" smtClean="0"/>
              <a:t>citizen</a:t>
            </a:r>
            <a:endParaRPr lang="hu-HU" sz="2200" dirty="0" smtClean="0"/>
          </a:p>
          <a:p>
            <a:pPr lvl="1">
              <a:defRPr sz="1800"/>
            </a:pPr>
            <a:r>
              <a:rPr lang="hu-HU" sz="2200" dirty="0" err="1" smtClean="0"/>
              <a:t>Checkpoint</a:t>
            </a:r>
            <a:r>
              <a:rPr lang="hu-HU" sz="2200" dirty="0" smtClean="0"/>
              <a:t> </a:t>
            </a:r>
            <a:r>
              <a:rPr lang="hu-HU" sz="2200" dirty="0" err="1" smtClean="0"/>
              <a:t>triggers</a:t>
            </a:r>
            <a:r>
              <a:rPr lang="hu-HU" sz="2200" dirty="0" smtClean="0"/>
              <a:t> </a:t>
            </a:r>
            <a:r>
              <a:rPr lang="hu-HU" sz="2200" dirty="0" err="1" smtClean="0"/>
              <a:t>emitted</a:t>
            </a:r>
            <a:r>
              <a:rPr lang="hu-HU" sz="2200" dirty="0" smtClean="0"/>
              <a:t> </a:t>
            </a:r>
            <a:r>
              <a:rPr lang="hu-HU" sz="2200" dirty="0" err="1" smtClean="0"/>
              <a:t>from</a:t>
            </a:r>
            <a:r>
              <a:rPr lang="hu-HU" sz="2200" dirty="0" smtClean="0"/>
              <a:t> </a:t>
            </a:r>
            <a:r>
              <a:rPr lang="hu-HU" sz="2200" dirty="0" err="1" smtClean="0"/>
              <a:t>sources</a:t>
            </a:r>
            <a:r>
              <a:rPr lang="hu-HU" sz="2200" dirty="0" smtClean="0"/>
              <a:t> </a:t>
            </a:r>
            <a:r>
              <a:rPr lang="hu-HU" sz="2200" dirty="0" err="1" smtClean="0"/>
              <a:t>in</a:t>
            </a:r>
            <a:r>
              <a:rPr lang="hu-HU" sz="2200" dirty="0" smtClean="0"/>
              <a:t> line </a:t>
            </a:r>
            <a:r>
              <a:rPr lang="hu-HU" sz="2200" dirty="0" err="1" smtClean="0"/>
              <a:t>with</a:t>
            </a:r>
            <a:r>
              <a:rPr lang="hu-HU" sz="2200" dirty="0" smtClean="0"/>
              <a:t> </a:t>
            </a:r>
            <a:r>
              <a:rPr lang="hu-HU" sz="2200" dirty="0" err="1" smtClean="0"/>
              <a:t>the</a:t>
            </a:r>
            <a:r>
              <a:rPr lang="hu-HU" sz="2200" dirty="0" smtClean="0"/>
              <a:t> </a:t>
            </a:r>
            <a:r>
              <a:rPr lang="hu-HU" sz="2200" dirty="0" err="1" smtClean="0"/>
              <a:t>data</a:t>
            </a:r>
            <a:endParaRPr lang="hu-HU" sz="2200" dirty="0" smtClean="0"/>
          </a:p>
          <a:p>
            <a:pPr lvl="1">
              <a:defRPr sz="1800"/>
            </a:pPr>
            <a:r>
              <a:rPr lang="hu-HU" sz="2200" dirty="0" err="1" smtClean="0"/>
              <a:t>When</a:t>
            </a:r>
            <a:r>
              <a:rPr lang="hu-HU" sz="2200" dirty="0" smtClean="0"/>
              <a:t> an operator </a:t>
            </a:r>
            <a:r>
              <a:rPr lang="hu-HU" sz="2200" dirty="0" err="1" smtClean="0"/>
              <a:t>sees</a:t>
            </a:r>
            <a:r>
              <a:rPr lang="hu-HU" sz="2200" dirty="0" smtClean="0"/>
              <a:t> a </a:t>
            </a:r>
            <a:r>
              <a:rPr lang="hu-HU" sz="2200" dirty="0" err="1" smtClean="0"/>
              <a:t>checkpoint</a:t>
            </a:r>
            <a:r>
              <a:rPr lang="hu-HU" sz="2200" dirty="0" smtClean="0"/>
              <a:t> </a:t>
            </a:r>
            <a:r>
              <a:rPr lang="hu-HU" sz="2200" dirty="0" err="1" smtClean="0"/>
              <a:t>it</a:t>
            </a:r>
            <a:r>
              <a:rPr lang="hu-HU" sz="2200" dirty="0" smtClean="0"/>
              <a:t> </a:t>
            </a:r>
            <a:r>
              <a:rPr lang="hu-HU" sz="2200" dirty="0" err="1" smtClean="0"/>
              <a:t>asyncronously</a:t>
            </a:r>
            <a:r>
              <a:rPr lang="hu-HU" sz="2200" dirty="0" smtClean="0"/>
              <a:t> </a:t>
            </a:r>
            <a:r>
              <a:rPr lang="hu-HU" sz="2200" dirty="0" err="1" smtClean="0"/>
              <a:t>checkpoints</a:t>
            </a:r>
            <a:r>
              <a:rPr lang="hu-HU" sz="2200" dirty="0" smtClean="0"/>
              <a:t> </a:t>
            </a:r>
            <a:r>
              <a:rPr lang="hu-HU" sz="2200" dirty="0" err="1" smtClean="0"/>
              <a:t>its</a:t>
            </a:r>
            <a:r>
              <a:rPr lang="hu-HU" sz="2200" dirty="0" smtClean="0"/>
              <a:t> </a:t>
            </a:r>
            <a:r>
              <a:rPr lang="hu-HU" sz="2200" dirty="0" err="1" smtClean="0"/>
              <a:t>state</a:t>
            </a:r>
            <a:endParaRPr lang="hu-HU" sz="2200" dirty="0" smtClean="0"/>
          </a:p>
          <a:p>
            <a:pPr lvl="1">
              <a:defRPr sz="1800"/>
            </a:pPr>
            <a:r>
              <a:rPr lang="hu-HU" sz="2200" dirty="0" smtClean="0"/>
              <a:t>U</a:t>
            </a:r>
            <a:r>
              <a:rPr lang="en-US" sz="2200" dirty="0" err="1" smtClean="0"/>
              <a:t>pstream</a:t>
            </a:r>
            <a:r>
              <a:rPr lang="en-US" sz="2200" dirty="0" smtClean="0"/>
              <a:t> </a:t>
            </a:r>
            <a:r>
              <a:rPr lang="en-US" sz="2200" dirty="0" smtClean="0"/>
              <a:t>recovery from last </a:t>
            </a:r>
            <a:r>
              <a:rPr lang="en-US" sz="2200" dirty="0" smtClean="0"/>
              <a:t>checkpoint</a:t>
            </a:r>
            <a:endParaRPr lang="hu-HU" sz="2200" dirty="0" smtClean="0"/>
          </a:p>
          <a:p>
            <a:pPr lvl="1">
              <a:defRPr sz="1800"/>
            </a:pPr>
            <a:r>
              <a:rPr lang="hu-HU" sz="2200" dirty="0" err="1" smtClean="0"/>
              <a:t>Spark</a:t>
            </a:r>
            <a:r>
              <a:rPr lang="hu-HU" sz="2200" dirty="0" smtClean="0"/>
              <a:t> and </a:t>
            </a:r>
            <a:r>
              <a:rPr lang="hu-HU" sz="2200" dirty="0" err="1" smtClean="0"/>
              <a:t>Samza</a:t>
            </a:r>
            <a:r>
              <a:rPr lang="hu-HU" sz="2200" dirty="0" smtClean="0"/>
              <a:t> </a:t>
            </a:r>
            <a:r>
              <a:rPr lang="hu-HU" sz="2200" dirty="0" err="1" smtClean="0"/>
              <a:t>supports</a:t>
            </a:r>
            <a:r>
              <a:rPr lang="hu-HU" sz="2200" dirty="0" smtClean="0"/>
              <a:t> </a:t>
            </a:r>
            <a:r>
              <a:rPr lang="hu-HU" sz="2200" dirty="0" err="1" smtClean="0"/>
              <a:t>this</a:t>
            </a:r>
            <a:r>
              <a:rPr lang="hu-HU" sz="2200" dirty="0" smtClean="0"/>
              <a:t> </a:t>
            </a:r>
            <a:r>
              <a:rPr lang="hu-HU" sz="2200" dirty="0" err="1" smtClean="0"/>
              <a:t>approach</a:t>
            </a:r>
            <a:endParaRPr sz="2200" dirty="0" smtClean="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200" dirty="0" smtClean="0"/>
              <a:t>Final goal, current</a:t>
            </a:r>
            <a:r>
              <a:rPr lang="hu-HU" sz="2200" dirty="0" smtClean="0"/>
              <a:t> </a:t>
            </a:r>
            <a:r>
              <a:rPr lang="hu-HU" sz="2200" dirty="0" err="1" smtClean="0"/>
              <a:t>challenge</a:t>
            </a:r>
            <a:r>
              <a:rPr sz="2200" dirty="0" smtClean="0"/>
              <a:t> </a:t>
            </a:r>
            <a:endParaRPr sz="2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667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Roadmap</a:t>
            </a:r>
          </a:p>
        </p:txBody>
      </p:sp>
      <p:sp>
        <p:nvSpPr>
          <p:cNvPr id="567" name="Shape 567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576365" cy="4525963"/>
          </a:xfrm>
          <a:prstGeom prst="rect">
            <a:avLst/>
          </a:prstGeom>
        </p:spPr>
        <p:txBody>
          <a:bodyPr/>
          <a:lstStyle/>
          <a:p>
            <a:pPr marL="336042" lvl="0" indent="-336042" defTabSz="448055">
              <a:spcBef>
                <a:spcPts val="600"/>
              </a:spcBef>
              <a:defRPr sz="1800"/>
            </a:pPr>
            <a:r>
              <a:rPr sz="2842"/>
              <a:t>Fault tolerance – 2015 Q1-2</a:t>
            </a:r>
          </a:p>
          <a:p>
            <a:pPr marL="336042" lvl="0" indent="-336042" defTabSz="448055">
              <a:spcBef>
                <a:spcPts val="600"/>
              </a:spcBef>
              <a:defRPr sz="1800"/>
            </a:pPr>
            <a:r>
              <a:rPr sz="2842"/>
              <a:t>Lambda architecture – 2015 Q2</a:t>
            </a:r>
          </a:p>
          <a:p>
            <a:pPr marL="336042" lvl="0" indent="-336042" defTabSz="448055">
              <a:spcBef>
                <a:spcPts val="600"/>
              </a:spcBef>
              <a:defRPr sz="1800"/>
            </a:pPr>
            <a:r>
              <a:rPr sz="2842"/>
              <a:t>Runtime Optimisations - 2015 Q2</a:t>
            </a:r>
          </a:p>
          <a:p>
            <a:pPr marL="336042" lvl="0" indent="-336042" defTabSz="448055">
              <a:spcBef>
                <a:spcPts val="600"/>
              </a:spcBef>
              <a:defRPr sz="1800"/>
            </a:pPr>
            <a:r>
              <a:rPr sz="2842"/>
              <a:t>Full Scala interoperability – 2015 Q2</a:t>
            </a:r>
          </a:p>
          <a:p>
            <a:pPr marL="336042" lvl="0" indent="-336042" defTabSz="448055">
              <a:spcBef>
                <a:spcPts val="600"/>
              </a:spcBef>
              <a:defRPr sz="1800"/>
            </a:pPr>
            <a:r>
              <a:rPr sz="2842"/>
              <a:t>Integration with other frameworks</a:t>
            </a:r>
          </a:p>
          <a:p>
            <a:pPr marL="728091" lvl="1" indent="-280035" defTabSz="448055">
              <a:spcBef>
                <a:spcPts val="500"/>
              </a:spcBef>
              <a:defRPr sz="1800"/>
            </a:pPr>
            <a:r>
              <a:rPr sz="2450"/>
              <a:t>SAMOA – 2015 Q1</a:t>
            </a:r>
          </a:p>
          <a:p>
            <a:pPr marL="728091" lvl="1" indent="-280035" defTabSz="448055">
              <a:spcBef>
                <a:spcPts val="500"/>
              </a:spcBef>
              <a:defRPr sz="1800"/>
            </a:pPr>
            <a:r>
              <a:rPr sz="2450"/>
              <a:t>Zeppelin – 2015 ?</a:t>
            </a:r>
          </a:p>
          <a:p>
            <a:pPr marL="336042" lvl="0" indent="-336042" defTabSz="448055">
              <a:spcBef>
                <a:spcPts val="600"/>
              </a:spcBef>
              <a:defRPr sz="1800"/>
            </a:pPr>
            <a:r>
              <a:rPr sz="2842"/>
              <a:t>Machine learning Pipelines library – 2015 Q3</a:t>
            </a:r>
          </a:p>
          <a:p>
            <a:pPr marL="336042" lvl="0" indent="-336042" defTabSz="448055">
              <a:spcBef>
                <a:spcPts val="600"/>
              </a:spcBef>
              <a:defRPr sz="1800"/>
            </a:pPr>
            <a:r>
              <a:rPr sz="2842"/>
              <a:t>Streaming graph processing library – 2015 Q3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6033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64000" y="2312460"/>
            <a:ext cx="3672000" cy="825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hu-HU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Performance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4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Streaming </a:t>
            </a:r>
            <a:r>
              <a:rPr lang="hu-HU" dirty="0" smtClean="0"/>
              <a:t>performance</a:t>
            </a:r>
            <a:endParaRPr lang="en-US" dirty="0"/>
          </a:p>
        </p:txBody>
      </p:sp>
      <p:pic>
        <p:nvPicPr>
          <p:cNvPr id="4" name="Picture 3" descr="flink_perf.pdf"/>
          <p:cNvPicPr>
            <a:picLocks noChangeAspect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50" y="1986812"/>
            <a:ext cx="4158582" cy="3535588"/>
          </a:xfrm>
          <a:prstGeom prst="rect">
            <a:avLst/>
          </a:prstGeo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artalom helye 11"/>
          <p:cNvSpPr>
            <a:spLocks noGrp="1"/>
          </p:cNvSpPr>
          <p:nvPr>
            <p:ph sz="half" idx="1"/>
          </p:nvPr>
        </p:nvSpPr>
        <p:spPr>
          <a:xfrm>
            <a:off x="457200" y="2174012"/>
            <a:ext cx="4076700" cy="3218400"/>
          </a:xfrm>
        </p:spPr>
        <p:txBody>
          <a:bodyPr>
            <a:normAutofit/>
          </a:bodyPr>
          <a:lstStyle/>
          <a:p>
            <a:r>
              <a:rPr lang="hu-HU" sz="2000" dirty="0" err="1" smtClean="0"/>
              <a:t>Current</a:t>
            </a:r>
            <a:r>
              <a:rPr lang="hu-HU" sz="2000" dirty="0" smtClean="0"/>
              <a:t> </a:t>
            </a:r>
            <a:r>
              <a:rPr lang="hu-HU" sz="2000" dirty="0" err="1" smtClean="0"/>
              <a:t>measurements</a:t>
            </a:r>
            <a:r>
              <a:rPr lang="hu-HU" sz="2000" dirty="0" smtClean="0"/>
              <a:t> </a:t>
            </a:r>
            <a:r>
              <a:rPr lang="hu-HU" sz="2000" dirty="0" err="1" smtClean="0"/>
              <a:t>are</a:t>
            </a:r>
            <a:r>
              <a:rPr lang="hu-HU" sz="2000" dirty="0" smtClean="0"/>
              <a:t> </a:t>
            </a:r>
            <a:r>
              <a:rPr lang="hu-HU" sz="2000" dirty="0" err="1" smtClean="0"/>
              <a:t>outdated</a:t>
            </a:r>
            <a:endParaRPr lang="hu-HU" sz="2000" dirty="0" smtClean="0"/>
          </a:p>
          <a:p>
            <a:r>
              <a:rPr lang="hu-HU" sz="2000" dirty="0" err="1" smtClean="0"/>
              <a:t>Last</a:t>
            </a:r>
            <a:r>
              <a:rPr lang="hu-HU" sz="2000" dirty="0" smtClean="0"/>
              <a:t> </a:t>
            </a:r>
            <a:r>
              <a:rPr lang="hu-HU" sz="2000" dirty="0" err="1" smtClean="0"/>
              <a:t>measurements</a:t>
            </a:r>
            <a:r>
              <a:rPr lang="hu-HU" sz="2000" dirty="0" smtClean="0"/>
              <a:t> </a:t>
            </a:r>
            <a:r>
              <a:rPr lang="hu-HU" sz="2000" dirty="0" err="1" smtClean="0"/>
              <a:t>showed</a:t>
            </a:r>
            <a:r>
              <a:rPr lang="hu-HU" sz="2000" dirty="0" smtClean="0"/>
              <a:t> </a:t>
            </a:r>
            <a:r>
              <a:rPr lang="hu-HU" sz="2000" dirty="0" err="1" smtClean="0"/>
              <a:t>twice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throughput</a:t>
            </a:r>
            <a:r>
              <a:rPr lang="hu-HU" sz="2000" dirty="0" smtClean="0"/>
              <a:t> of </a:t>
            </a:r>
            <a:r>
              <a:rPr lang="hu-HU" sz="2000" dirty="0" err="1" smtClean="0"/>
              <a:t>Storm</a:t>
            </a:r>
            <a:endParaRPr lang="hu-HU" sz="2000" dirty="0" smtClean="0"/>
          </a:p>
          <a:p>
            <a:r>
              <a:rPr lang="hu-HU" sz="2000" dirty="0" err="1" smtClean="0"/>
              <a:t>In</a:t>
            </a:r>
            <a:r>
              <a:rPr lang="hu-HU" sz="2000" dirty="0" smtClean="0"/>
              <a:t> a </a:t>
            </a:r>
            <a:r>
              <a:rPr lang="hu-HU" sz="2000" dirty="0" err="1" smtClean="0"/>
              <a:t>recent</a:t>
            </a:r>
            <a:r>
              <a:rPr lang="hu-HU" sz="2000" dirty="0" smtClean="0"/>
              <a:t> </a:t>
            </a:r>
            <a:r>
              <a:rPr lang="hu-HU" sz="2000" dirty="0" err="1" smtClean="0"/>
              <a:t>specific</a:t>
            </a:r>
            <a:r>
              <a:rPr lang="hu-HU" sz="2000" dirty="0" smtClean="0"/>
              <a:t> </a:t>
            </a:r>
            <a:r>
              <a:rPr lang="hu-HU" sz="2000" dirty="0" err="1" smtClean="0"/>
              <a:t>telecom</a:t>
            </a:r>
            <a:r>
              <a:rPr lang="hu-HU" sz="2000" dirty="0" smtClean="0"/>
              <a:t> </a:t>
            </a:r>
            <a:r>
              <a:rPr lang="hu-HU" sz="2000" dirty="0" err="1" smtClean="0"/>
              <a:t>use</a:t>
            </a:r>
            <a:r>
              <a:rPr lang="hu-HU" sz="2000" dirty="0" smtClean="0"/>
              <a:t> 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dirty="0" err="1" smtClean="0"/>
              <a:t>throughput</a:t>
            </a:r>
            <a:r>
              <a:rPr lang="hu-HU" sz="2000" dirty="0" smtClean="0"/>
              <a:t> </a:t>
            </a:r>
            <a:r>
              <a:rPr lang="hu-HU" sz="2000" dirty="0" err="1" smtClean="0"/>
              <a:t>was</a:t>
            </a:r>
            <a:r>
              <a:rPr lang="hu-HU" sz="2000" dirty="0" smtClean="0"/>
              <a:t> </a:t>
            </a:r>
            <a:r>
              <a:rPr lang="hu-HU" sz="2000" dirty="0" err="1" smtClean="0"/>
              <a:t>higher</a:t>
            </a:r>
            <a:r>
              <a:rPr lang="hu-HU" sz="2000" dirty="0" smtClean="0"/>
              <a:t> </a:t>
            </a:r>
            <a:r>
              <a:rPr lang="hu-HU" sz="2000" dirty="0" err="1" smtClean="0"/>
              <a:t>than</a:t>
            </a:r>
            <a:r>
              <a:rPr lang="hu-HU" sz="2000" dirty="0" smtClean="0"/>
              <a:t> </a:t>
            </a:r>
            <a:r>
              <a:rPr lang="hu-HU" sz="2000" dirty="0" err="1" smtClean="0"/>
              <a:t>Spark</a:t>
            </a:r>
            <a:r>
              <a:rPr lang="hu-HU" sz="2000" dirty="0" smtClean="0"/>
              <a:t> </a:t>
            </a:r>
            <a:r>
              <a:rPr lang="hu-HU" sz="2000" dirty="0" err="1" smtClean="0"/>
              <a:t>Streaming’s</a:t>
            </a:r>
            <a:endParaRPr lang="hu-HU" sz="2000" dirty="0" smtClean="0"/>
          </a:p>
          <a:p>
            <a:r>
              <a:rPr lang="hu-HU" sz="2000" dirty="0" smtClean="0"/>
              <a:t>New </a:t>
            </a:r>
            <a:r>
              <a:rPr lang="hu-HU" sz="2000" dirty="0" err="1" smtClean="0"/>
              <a:t>blogpost</a:t>
            </a:r>
            <a:r>
              <a:rPr lang="hu-HU" sz="2000" dirty="0" smtClean="0"/>
              <a:t> </a:t>
            </a:r>
            <a:r>
              <a:rPr lang="hu-HU" sz="2000" dirty="0" err="1" smtClean="0"/>
              <a:t>on</a:t>
            </a:r>
            <a:r>
              <a:rPr lang="hu-HU" sz="2000" dirty="0" smtClean="0"/>
              <a:t> performance </a:t>
            </a:r>
            <a:r>
              <a:rPr lang="hu-HU" sz="2000" dirty="0" err="1" smtClean="0"/>
              <a:t>measures</a:t>
            </a:r>
            <a:r>
              <a:rPr lang="hu-HU" sz="2000" dirty="0" smtClean="0"/>
              <a:t> is </a:t>
            </a:r>
            <a:r>
              <a:rPr lang="hu-HU" sz="2000" dirty="0" err="1" smtClean="0"/>
              <a:t>coming</a:t>
            </a:r>
            <a:r>
              <a:rPr lang="hu-HU" sz="2000" dirty="0" smtClean="0"/>
              <a:t> </a:t>
            </a:r>
            <a:r>
              <a:rPr lang="hu-HU" sz="2000" dirty="0" err="1" smtClean="0"/>
              <a:t>soon</a:t>
            </a:r>
            <a:r>
              <a:rPr lang="hu-HU" sz="2000" dirty="0" smtClean="0"/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37732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32691" y="2312460"/>
            <a:ext cx="2316943" cy="825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Closing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4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7533" y="2307348"/>
            <a:ext cx="695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 smtClean="0">
                <a:solidFill>
                  <a:srgbClr val="FFFFFF"/>
                </a:solidFill>
                <a:latin typeface="Avenir Next Demi Bold"/>
                <a:cs typeface="Avenir Next Demi Bold"/>
              </a:rPr>
              <a:t>Stream</a:t>
            </a:r>
            <a:endParaRPr lang="en-US" sz="2800" b="1" dirty="0" smtClean="0">
              <a:solidFill>
                <a:srgbClr val="FFFFFF"/>
              </a:solidFill>
              <a:latin typeface="Avenir Next Demi Bold"/>
              <a:cs typeface="Avenir Next Demi Bold"/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Infinite </a:t>
            </a:r>
            <a:r>
              <a:rPr lang="en-US" sz="28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sequence </a:t>
            </a:r>
            <a:r>
              <a:rPr lang="en-US" sz="28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of data </a:t>
            </a:r>
            <a:r>
              <a:rPr lang="hu-HU" sz="28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/>
            </a:r>
            <a:br>
              <a:rPr lang="hu-HU" sz="28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</a:br>
            <a:r>
              <a:rPr lang="en-US" sz="28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arriving </a:t>
            </a:r>
            <a:r>
              <a:rPr lang="en-US" sz="28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in a </a:t>
            </a:r>
            <a:r>
              <a:rPr lang="en-US" sz="28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continuous </a:t>
            </a:r>
            <a:r>
              <a:rPr lang="en-US" sz="28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fashion.</a:t>
            </a:r>
            <a:endParaRPr lang="en-US" sz="28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8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combines </a:t>
            </a:r>
            <a:r>
              <a:rPr lang="en-US" dirty="0"/>
              <a:t>t</a:t>
            </a:r>
            <a:r>
              <a:rPr lang="en-US" dirty="0" smtClean="0"/>
              <a:t>rue streaming runtime with expressive high-level APIs for a next-gen stream processing solution</a:t>
            </a:r>
          </a:p>
          <a:p>
            <a:r>
              <a:rPr lang="hu-HU" dirty="0" err="1" smtClean="0"/>
              <a:t>Flexible</a:t>
            </a:r>
            <a:r>
              <a:rPr lang="hu-HU" dirty="0" smtClean="0"/>
              <a:t> </a:t>
            </a:r>
            <a:r>
              <a:rPr lang="hu-HU" dirty="0" err="1" smtClean="0"/>
              <a:t>windowing</a:t>
            </a:r>
            <a:r>
              <a:rPr lang="hu-HU" dirty="0" smtClean="0"/>
              <a:t> </a:t>
            </a:r>
            <a:r>
              <a:rPr lang="hu-HU" dirty="0" err="1" smtClean="0"/>
              <a:t>semantics</a:t>
            </a:r>
            <a:endParaRPr lang="en-US" dirty="0" smtClean="0"/>
          </a:p>
          <a:p>
            <a:r>
              <a:rPr lang="en-US" dirty="0" smtClean="0"/>
              <a:t>Iterative processing support opens new horizons in online machine </a:t>
            </a:r>
            <a:r>
              <a:rPr lang="en-US" dirty="0" smtClean="0"/>
              <a:t>learning</a:t>
            </a:r>
            <a:endParaRPr lang="hu-HU" dirty="0" smtClean="0"/>
          </a:p>
          <a:p>
            <a:r>
              <a:rPr lang="hu-HU" dirty="0" err="1" smtClean="0"/>
              <a:t>Competitive</a:t>
            </a:r>
            <a:r>
              <a:rPr lang="hu-HU" dirty="0" smtClean="0"/>
              <a:t> performance</a:t>
            </a:r>
            <a:endParaRPr lang="en-US" dirty="0" smtClean="0"/>
          </a:p>
          <a:p>
            <a:r>
              <a:rPr lang="en-US" dirty="0" smtClean="0"/>
              <a:t>We are just getting started!</a:t>
            </a:r>
          </a:p>
          <a:p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69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380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venir Next Regular"/>
                <a:cs typeface="Avenir Next Regular"/>
              </a:rPr>
              <a:t>flink.apache.org</a:t>
            </a: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>@</a:t>
            </a:r>
            <a:r>
              <a:rPr lang="en-US" sz="3600" dirty="0" err="1" smtClean="0">
                <a:latin typeface="Avenir Next Regular"/>
                <a:cs typeface="Avenir Next Regular"/>
              </a:rPr>
              <a:t>ApacheFlink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359" y="1162795"/>
            <a:ext cx="2571006" cy="25710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58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8" y="4618521"/>
            <a:ext cx="1465707" cy="146570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1238560"/>
            <a:ext cx="5029972" cy="293391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35200" y="2312460"/>
            <a:ext cx="4010399" cy="825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hu-HU" sz="4400" dirty="0" smtClean="0">
                <a:solidFill>
                  <a:srgbClr val="34AD91"/>
                </a:solidFill>
                <a:latin typeface="Avenir Black"/>
                <a:cs typeface="Avenir Black"/>
              </a:rPr>
              <a:t>Appendix</a:t>
            </a:r>
            <a:endParaRPr lang="en-US" sz="32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4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set of functional transformations:</a:t>
            </a:r>
          </a:p>
          <a:p>
            <a:pPr lvl="1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Reduce, </a:t>
            </a:r>
            <a:r>
              <a:rPr lang="en-US" dirty="0" err="1" smtClean="0"/>
              <a:t>GroupReduce</a:t>
            </a:r>
            <a:r>
              <a:rPr lang="en-US" dirty="0" smtClean="0"/>
              <a:t>, Filter, Project…</a:t>
            </a:r>
            <a:endParaRPr lang="en-US" dirty="0"/>
          </a:p>
          <a:p>
            <a:r>
              <a:rPr lang="en-US" dirty="0" smtClean="0"/>
              <a:t>Aggregations by field name or position</a:t>
            </a:r>
          </a:p>
          <a:p>
            <a:pPr lvl="1"/>
            <a:r>
              <a:rPr lang="en-US" dirty="0" smtClean="0"/>
              <a:t>Sum, Min, Max, </a:t>
            </a:r>
            <a:r>
              <a:rPr lang="en-US" dirty="0" err="1"/>
              <a:t>M</a:t>
            </a:r>
            <a:r>
              <a:rPr lang="en-US" dirty="0" err="1" smtClean="0"/>
              <a:t>inBy</a:t>
            </a:r>
            <a:r>
              <a:rPr lang="en-US" dirty="0" smtClean="0"/>
              <a:t>, </a:t>
            </a:r>
            <a:r>
              <a:rPr lang="en-US" dirty="0" err="1"/>
              <a:t>M</a:t>
            </a:r>
            <a:r>
              <a:rPr lang="en-US" dirty="0" err="1" smtClean="0"/>
              <a:t>axBy</a:t>
            </a:r>
            <a:r>
              <a:rPr lang="en-US" dirty="0" smtClean="0"/>
              <a:t>, Count…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598018" y="4487776"/>
            <a:ext cx="5606225" cy="1865342"/>
            <a:chOff x="0" y="50800"/>
            <a:chExt cx="9685379" cy="3505087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4508694" y="1186733"/>
              <a:ext cx="465860" cy="46589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8" name="AutoShape 4"/>
            <p:cNvSpPr>
              <a:spLocks/>
            </p:cNvSpPr>
            <p:nvPr/>
          </p:nvSpPr>
          <p:spPr bwMode="auto">
            <a:xfrm>
              <a:off x="3367448" y="57574"/>
              <a:ext cx="1367795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</a:pPr>
              <a:r>
                <a:rPr lang="de-DE" altLang="de-DE" sz="12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Reduce</a:t>
              </a:r>
              <a:endParaRPr lang="de-DE" altLang="de-DE" sz="2800"/>
            </a:p>
          </p:txBody>
        </p:sp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4963469" y="1124160"/>
              <a:ext cx="1367797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</a:pPr>
              <a:r>
                <a:rPr lang="de-DE" altLang="de-DE" sz="1200" b="1" dirty="0" err="1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Merge</a:t>
              </a:r>
              <a:endParaRPr lang="de-DE" altLang="de-DE" sz="2800" dirty="0"/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3367448" y="2177187"/>
              <a:ext cx="1367795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  <a:buFont typeface="Helvetica Neue UltraLight" charset="0"/>
                <a:buNone/>
              </a:pPr>
              <a:r>
                <a:rPr lang="de-DE" altLang="de-DE" sz="1200" b="1" dirty="0" err="1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FlatMap</a:t>
              </a:r>
              <a:endParaRPr lang="de-DE" altLang="de-DE" sz="2800" dirty="0"/>
            </a:p>
          </p:txBody>
        </p:sp>
        <p:sp>
          <p:nvSpPr>
            <p:cNvPr id="11" name="AutoShape 7"/>
            <p:cNvSpPr>
              <a:spLocks/>
            </p:cNvSpPr>
            <p:nvPr/>
          </p:nvSpPr>
          <p:spPr bwMode="auto">
            <a:xfrm>
              <a:off x="6773570" y="1124160"/>
              <a:ext cx="1367797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</a:pPr>
              <a:r>
                <a:rPr lang="de-DE" altLang="de-DE" sz="1200" b="1" dirty="0" err="1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Sum</a:t>
              </a:r>
              <a:endParaRPr lang="de-DE" altLang="de-DE" sz="2800" dirty="0"/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1528853" y="53757"/>
              <a:ext cx="1367797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  <a:buFont typeface="Helvetica Neue UltraLight" charset="0"/>
                <a:buNone/>
              </a:pPr>
              <a:r>
                <a:rPr lang="de-DE" altLang="de-DE" sz="1200" b="1" dirty="0" err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Map</a:t>
              </a:r>
              <a:endParaRPr lang="de-DE" altLang="de-DE" sz="2800" dirty="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80545" y="733320"/>
              <a:ext cx="449844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4490589" y="1880984"/>
              <a:ext cx="465860" cy="46589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911240" y="746649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314020" y="1809190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842998" y="2196987"/>
              <a:ext cx="1079502" cy="1358900"/>
              <a:chOff x="0" y="0"/>
              <a:chExt cx="1079502" cy="1358900"/>
            </a:xfrm>
          </p:grpSpPr>
          <p:sp>
            <p:nvSpPr>
              <p:cNvPr id="32" name="AutoShape 18"/>
              <p:cNvSpPr>
                <a:spLocks/>
              </p:cNvSpPr>
              <p:nvPr/>
            </p:nvSpPr>
            <p:spPr bwMode="auto">
              <a:xfrm>
                <a:off x="0" y="0"/>
                <a:ext cx="1079502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54"/>
                    </a:move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close/>
                  </a:path>
                </a:pathLst>
              </a:custGeom>
              <a:solidFill>
                <a:srgbClr val="D6D6D6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914400">
                  <a:buClr>
                    <a:srgbClr val="000000"/>
                  </a:buClr>
                </a:pPr>
                <a:r>
                  <a:rPr lang="de-DE" altLang="de-DE" sz="1200" b="1" dirty="0"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Source</a:t>
                </a:r>
                <a:endParaRPr lang="de-DE" altLang="de-DE" sz="2800" dirty="0"/>
              </a:p>
            </p:txBody>
          </p:sp>
          <p:sp>
            <p:nvSpPr>
              <p:cNvPr id="33" name="AutoShape 19"/>
              <p:cNvSpPr>
                <a:spLocks/>
              </p:cNvSpPr>
              <p:nvPr/>
            </p:nvSpPr>
            <p:spPr bwMode="auto">
              <a:xfrm>
                <a:off x="0" y="0"/>
                <a:ext cx="1079502" cy="2458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599"/>
                      <a:pt x="10800" y="21599"/>
                    </a:cubicBezTo>
                    <a:cubicBezTo>
                      <a:pt x="4835" y="21599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34" name="AutoShape 20"/>
              <p:cNvSpPr>
                <a:spLocks/>
              </p:cNvSpPr>
              <p:nvPr/>
            </p:nvSpPr>
            <p:spPr bwMode="auto">
              <a:xfrm>
                <a:off x="0" y="0"/>
                <a:ext cx="1079502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954"/>
                    </a:moveTo>
                    <a:cubicBezTo>
                      <a:pt x="21600" y="3033"/>
                      <a:pt x="16764" y="3908"/>
                      <a:pt x="10800" y="3908"/>
                    </a:cubicBezTo>
                    <a:cubicBezTo>
                      <a:pt x="4835" y="3908"/>
                      <a:pt x="0" y="3033"/>
                      <a:pt x="0" y="1954"/>
                    </a:cubicBez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lnTo>
                      <a:pt x="0" y="1954"/>
                    </a:lnTo>
                  </a:path>
                </a:pathLst>
              </a:custGeom>
              <a:noFill/>
              <a:ln w="19050" cap="flat" cmpd="sng">
                <a:solidFill>
                  <a:srgbClr val="79797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</p:grp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911240" y="2871732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8146435" y="1809190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8605878" y="1134446"/>
              <a:ext cx="1079501" cy="1358900"/>
              <a:chOff x="0" y="0"/>
              <a:chExt cx="1079501" cy="1358900"/>
            </a:xfrm>
          </p:grpSpPr>
          <p:sp>
            <p:nvSpPr>
              <p:cNvPr id="29" name="AutoShape 24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54"/>
                    </a:move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close/>
                  </a:path>
                </a:pathLst>
              </a:custGeom>
              <a:solidFill>
                <a:srgbClr val="D6D6D6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914400">
                  <a:buClr>
                    <a:srgbClr val="000000"/>
                  </a:buClr>
                </a:pPr>
                <a:r>
                  <a:rPr lang="de-DE" altLang="de-DE" sz="1200" b="1" dirty="0"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Sink</a:t>
                </a:r>
                <a:endParaRPr lang="de-DE" altLang="de-DE" sz="2800" dirty="0"/>
              </a:p>
            </p:txBody>
          </p:sp>
          <p:sp>
            <p:nvSpPr>
              <p:cNvPr id="30" name="AutoShape 25"/>
              <p:cNvSpPr>
                <a:spLocks/>
              </p:cNvSpPr>
              <p:nvPr/>
            </p:nvSpPr>
            <p:spPr bwMode="auto">
              <a:xfrm>
                <a:off x="0" y="0"/>
                <a:ext cx="1079501" cy="2458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599"/>
                      <a:pt x="10800" y="21599"/>
                    </a:cubicBezTo>
                    <a:cubicBezTo>
                      <a:pt x="4835" y="21599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31" name="AutoShape 26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954"/>
                    </a:moveTo>
                    <a:cubicBezTo>
                      <a:pt x="21600" y="3033"/>
                      <a:pt x="16764" y="3908"/>
                      <a:pt x="10800" y="3908"/>
                    </a:cubicBezTo>
                    <a:cubicBezTo>
                      <a:pt x="4835" y="3908"/>
                      <a:pt x="0" y="3033"/>
                      <a:pt x="0" y="1954"/>
                    </a:cubicBez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lnTo>
                      <a:pt x="0" y="1954"/>
                    </a:lnTo>
                  </a:path>
                </a:pathLst>
              </a:custGeom>
              <a:noFill/>
              <a:ln w="19050" cap="flat" cmpd="sng">
                <a:solidFill>
                  <a:srgbClr val="79797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</p:grp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0" y="50800"/>
              <a:ext cx="1079501" cy="1358900"/>
              <a:chOff x="0" y="0"/>
              <a:chExt cx="1079501" cy="1358900"/>
            </a:xfrm>
          </p:grpSpPr>
          <p:sp>
            <p:nvSpPr>
              <p:cNvPr id="26" name="AutoShape 28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54"/>
                    </a:move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close/>
                  </a:path>
                </a:pathLst>
              </a:custGeom>
              <a:solidFill>
                <a:srgbClr val="D6D6D6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914400">
                  <a:buClr>
                    <a:srgbClr val="000000"/>
                  </a:buClr>
                </a:pPr>
                <a:r>
                  <a:rPr lang="de-DE" altLang="de-DE" sz="1200" b="1"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Source</a:t>
                </a:r>
                <a:endParaRPr lang="de-DE" altLang="de-DE" sz="2800"/>
              </a:p>
            </p:txBody>
          </p:sp>
          <p:sp>
            <p:nvSpPr>
              <p:cNvPr id="27" name="AutoShape 29"/>
              <p:cNvSpPr>
                <a:spLocks/>
              </p:cNvSpPr>
              <p:nvPr/>
            </p:nvSpPr>
            <p:spPr bwMode="auto">
              <a:xfrm>
                <a:off x="0" y="0"/>
                <a:ext cx="1079501" cy="2458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599"/>
                      <a:pt x="10800" y="21599"/>
                    </a:cubicBezTo>
                    <a:cubicBezTo>
                      <a:pt x="4835" y="21599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28" name="AutoShape 30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954"/>
                    </a:moveTo>
                    <a:cubicBezTo>
                      <a:pt x="21600" y="3033"/>
                      <a:pt x="16764" y="3908"/>
                      <a:pt x="10800" y="3908"/>
                    </a:cubicBezTo>
                    <a:cubicBezTo>
                      <a:pt x="4835" y="3908"/>
                      <a:pt x="0" y="3033"/>
                      <a:pt x="0" y="1954"/>
                    </a:cubicBez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lnTo>
                      <a:pt x="0" y="1954"/>
                    </a:lnTo>
                  </a:path>
                </a:pathLst>
              </a:custGeom>
              <a:noFill/>
              <a:ln w="19050" cap="flat" cmpd="sng">
                <a:solidFill>
                  <a:srgbClr val="79797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</p:grpSp>
      </p:grpSp>
      <p:sp>
        <p:nvSpPr>
          <p:cNvPr id="35" name="Dia számának hely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9916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stream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47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Apply shared transformations on streams of different types.</a:t>
            </a:r>
          </a:p>
          <a:p>
            <a:r>
              <a:rPr lang="en-US" dirty="0" smtClean="0"/>
              <a:t>Shared state between transformations</a:t>
            </a:r>
          </a:p>
          <a:p>
            <a:r>
              <a:rPr lang="en-US" i="1" dirty="0" err="1" smtClean="0"/>
              <a:t>CoMap</a:t>
            </a:r>
            <a:r>
              <a:rPr lang="en-US" i="1" dirty="0" smtClean="0"/>
              <a:t>, </a:t>
            </a:r>
            <a:r>
              <a:rPr lang="en-US" i="1" dirty="0" err="1" smtClean="0"/>
              <a:t>CoFlatMap</a:t>
            </a:r>
            <a:r>
              <a:rPr lang="en-US" i="1" dirty="0" smtClean="0"/>
              <a:t>, </a:t>
            </a:r>
            <a:r>
              <a:rPr lang="en-US" i="1" dirty="0" err="1" smtClean="0"/>
              <a:t>CoReduce</a:t>
            </a:r>
            <a:r>
              <a:rPr lang="en-US" i="1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8571" y="4086065"/>
            <a:ext cx="681063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CoMapFunction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&lt;IN1, IN2, OUT&gt;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sz="1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(IN1 value)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sz="1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(IN2 value)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067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stream processing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624581" y="1996805"/>
            <a:ext cx="5415134" cy="2347859"/>
            <a:chOff x="1281359" y="2397986"/>
            <a:chExt cx="5415134" cy="2347859"/>
          </a:xfrm>
        </p:grpSpPr>
        <p:sp>
          <p:nvSpPr>
            <p:cNvPr id="34" name="Right Arrow 33"/>
            <p:cNvSpPr/>
            <p:nvPr/>
          </p:nvSpPr>
          <p:spPr>
            <a:xfrm>
              <a:off x="1281359" y="3421134"/>
              <a:ext cx="1304243" cy="2288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642807" y="3272390"/>
              <a:ext cx="590904" cy="5263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3328906" y="3421134"/>
              <a:ext cx="1304243" cy="2288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13236" y="3272390"/>
              <a:ext cx="590904" cy="5263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5392250" y="3421134"/>
              <a:ext cx="1304243" cy="2288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rved Right Arrow 39"/>
            <p:cNvSpPr/>
            <p:nvPr/>
          </p:nvSpPr>
          <p:spPr>
            <a:xfrm rot="5400000">
              <a:off x="3635285" y="1650598"/>
              <a:ext cx="600306" cy="2425090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ight Brace 42"/>
            <p:cNvSpPr/>
            <p:nvPr/>
          </p:nvSpPr>
          <p:spPr>
            <a:xfrm rot="5400000">
              <a:off x="3797883" y="3003530"/>
              <a:ext cx="400425" cy="229977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4659" y="4376513"/>
              <a:ext cx="143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function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74659" y="2687614"/>
              <a:ext cx="14542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Feedback stream</a:t>
              </a:r>
            </a:p>
            <a:p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49904" y="3566075"/>
              <a:ext cx="128292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Output stream</a:t>
              </a:r>
            </a:p>
            <a:p>
              <a:endParaRPr lang="en-US" dirty="0"/>
            </a:p>
          </p:txBody>
        </p:sp>
        <p:pic>
          <p:nvPicPr>
            <p:cNvPr id="47" name="Picture 2" descr="http://flink.incubator.apache.org/img/logo/png/200/flink_squirrel_200_colo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250" y="2397986"/>
              <a:ext cx="930377" cy="93037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221932" y="4691186"/>
            <a:ext cx="874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iterate[R</a:t>
            </a:r>
            <a:r>
              <a:rPr lang="en-US" sz="1600" b="1" dirty="0" smtClean="0">
                <a:latin typeface="Courier New"/>
                <a:cs typeface="Courier New"/>
              </a:rPr>
              <a:t>](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stepFunction</a:t>
            </a:r>
            <a:r>
              <a:rPr lang="en-US" sz="1600" b="1" dirty="0" smtClean="0">
                <a:latin typeface="Courier New"/>
                <a:cs typeface="Courier New"/>
              </a:rPr>
              <a:t>: DataStream</a:t>
            </a:r>
            <a:r>
              <a:rPr lang="en-US" sz="1600" b="1" dirty="0">
                <a:latin typeface="Courier New"/>
                <a:cs typeface="Courier New"/>
              </a:rPr>
              <a:t>[T] =&gt; (DataStream[T], DataStream[R]), 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maxWaitTimeMillis</a:t>
            </a:r>
            <a:r>
              <a:rPr lang="en-US" sz="1600" b="1" dirty="0" smtClean="0">
                <a:latin typeface="Courier New"/>
                <a:cs typeface="Courier New"/>
              </a:rPr>
              <a:t>: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Long =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0</a:t>
            </a:r>
            <a:r>
              <a:rPr lang="en-US" sz="1600" dirty="0" smtClean="0">
                <a:latin typeface="Courier New"/>
                <a:cs typeface="Courier New"/>
              </a:rPr>
              <a:t> )</a:t>
            </a:r>
            <a:r>
              <a:rPr lang="en-US" sz="1600" b="1" dirty="0">
                <a:latin typeface="Courier New"/>
                <a:cs typeface="Courier New"/>
              </a:rPr>
              <a:t>: DataStream[R]</a:t>
            </a:r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Operator chaining</a:t>
            </a:r>
          </a:p>
        </p:txBody>
      </p:sp>
      <p:grpSp>
        <p:nvGrpSpPr>
          <p:cNvPr id="2" name="Group 472"/>
          <p:cNvGrpSpPr/>
          <p:nvPr/>
        </p:nvGrpSpPr>
        <p:grpSpPr>
          <a:xfrm>
            <a:off x="508187" y="1990655"/>
            <a:ext cx="4089003" cy="3170565"/>
            <a:chOff x="0" y="0"/>
            <a:chExt cx="4089001" cy="3170564"/>
          </a:xfrm>
        </p:grpSpPr>
        <p:grpSp>
          <p:nvGrpSpPr>
            <p:cNvPr id="3" name="Group 431"/>
            <p:cNvGrpSpPr/>
            <p:nvPr/>
          </p:nvGrpSpPr>
          <p:grpSpPr>
            <a:xfrm>
              <a:off x="-1" y="309101"/>
              <a:ext cx="908888" cy="1620184"/>
              <a:chOff x="0" y="0"/>
              <a:chExt cx="908886" cy="1620182"/>
            </a:xfrm>
          </p:grpSpPr>
          <p:grpSp>
            <p:nvGrpSpPr>
              <p:cNvPr id="4" name="Group 424"/>
              <p:cNvGrpSpPr/>
              <p:nvPr/>
            </p:nvGrpSpPr>
            <p:grpSpPr>
              <a:xfrm>
                <a:off x="0" y="0"/>
                <a:ext cx="908887" cy="1620183"/>
                <a:chOff x="0" y="0"/>
                <a:chExt cx="908886" cy="1620182"/>
              </a:xfrm>
            </p:grpSpPr>
            <p:sp>
              <p:nvSpPr>
                <p:cNvPr id="422" name="Shape 422"/>
                <p:cNvSpPr/>
                <p:nvPr/>
              </p:nvSpPr>
              <p:spPr>
                <a:xfrm>
                  <a:off x="0" y="0"/>
                  <a:ext cx="908887" cy="1620183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23" name="Shape 423"/>
                <p:cNvSpPr/>
                <p:nvPr/>
              </p:nvSpPr>
              <p:spPr>
                <a:xfrm>
                  <a:off x="44368" y="44368"/>
                  <a:ext cx="820150" cy="2780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>
                    <a:defRPr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FFFFFF"/>
                      </a:solidFill>
                    </a:rPr>
                    <a:t>Map</a:t>
                  </a:r>
                </a:p>
              </p:txBody>
            </p:sp>
          </p:grpSp>
          <p:grpSp>
            <p:nvGrpSpPr>
              <p:cNvPr id="5" name="Group 427"/>
              <p:cNvGrpSpPr/>
              <p:nvPr/>
            </p:nvGrpSpPr>
            <p:grpSpPr>
              <a:xfrm>
                <a:off x="193557" y="355445"/>
                <a:ext cx="524759" cy="503031"/>
                <a:chOff x="0" y="0"/>
                <a:chExt cx="524757" cy="503030"/>
              </a:xfrm>
            </p:grpSpPr>
            <p:sp>
              <p:nvSpPr>
                <p:cNvPr id="425" name="Shape 425"/>
                <p:cNvSpPr/>
                <p:nvPr/>
              </p:nvSpPr>
              <p:spPr>
                <a:xfrm>
                  <a:off x="0" y="-1"/>
                  <a:ext cx="524758" cy="503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26" name="Shape 426"/>
                <p:cNvSpPr/>
                <p:nvPr/>
              </p:nvSpPr>
              <p:spPr>
                <a:xfrm>
                  <a:off x="76848" y="135461"/>
                  <a:ext cx="371061" cy="2321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000">
                      <a:solidFill>
                        <a:srgbClr val="FFFFFF"/>
                      </a:solidFill>
                    </a:rPr>
                    <a:t>M-1</a:t>
                  </a:r>
                </a:p>
              </p:txBody>
            </p:sp>
          </p:grpSp>
          <p:grpSp>
            <p:nvGrpSpPr>
              <p:cNvPr id="6" name="Group 430"/>
              <p:cNvGrpSpPr/>
              <p:nvPr/>
            </p:nvGrpSpPr>
            <p:grpSpPr>
              <a:xfrm>
                <a:off x="213377" y="997574"/>
                <a:ext cx="524758" cy="503031"/>
                <a:chOff x="0" y="0"/>
                <a:chExt cx="524757" cy="503030"/>
              </a:xfrm>
            </p:grpSpPr>
            <p:sp>
              <p:nvSpPr>
                <p:cNvPr id="428" name="Shape 428"/>
                <p:cNvSpPr/>
                <p:nvPr/>
              </p:nvSpPr>
              <p:spPr>
                <a:xfrm>
                  <a:off x="0" y="-1"/>
                  <a:ext cx="524758" cy="503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29" name="Shape 429"/>
                <p:cNvSpPr/>
                <p:nvPr/>
              </p:nvSpPr>
              <p:spPr>
                <a:xfrm>
                  <a:off x="76848" y="135461"/>
                  <a:ext cx="371061" cy="2321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000">
                      <a:solidFill>
                        <a:srgbClr val="FFFFFF"/>
                      </a:solidFill>
                    </a:rPr>
                    <a:t>M-2</a:t>
                  </a:r>
                </a:p>
              </p:txBody>
            </p:sp>
          </p:grpSp>
        </p:grpSp>
        <p:grpSp>
          <p:nvGrpSpPr>
            <p:cNvPr id="7" name="Group 441"/>
            <p:cNvGrpSpPr/>
            <p:nvPr/>
          </p:nvGrpSpPr>
          <p:grpSpPr>
            <a:xfrm>
              <a:off x="1648067" y="-1"/>
              <a:ext cx="832011" cy="1513612"/>
              <a:chOff x="0" y="0"/>
              <a:chExt cx="832009" cy="1513610"/>
            </a:xfrm>
          </p:grpSpPr>
          <p:grpSp>
            <p:nvGrpSpPr>
              <p:cNvPr id="8" name="Group 434"/>
              <p:cNvGrpSpPr/>
              <p:nvPr/>
            </p:nvGrpSpPr>
            <p:grpSpPr>
              <a:xfrm>
                <a:off x="-1" y="-1"/>
                <a:ext cx="832011" cy="1513612"/>
                <a:chOff x="0" y="0"/>
                <a:chExt cx="832009" cy="1513610"/>
              </a:xfrm>
            </p:grpSpPr>
            <p:sp>
              <p:nvSpPr>
                <p:cNvPr id="432" name="Shape 432"/>
                <p:cNvSpPr/>
                <p:nvPr/>
              </p:nvSpPr>
              <p:spPr>
                <a:xfrm>
                  <a:off x="0" y="0"/>
                  <a:ext cx="832010" cy="1513611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33" name="Shape 433"/>
                <p:cNvSpPr/>
                <p:nvPr/>
              </p:nvSpPr>
              <p:spPr>
                <a:xfrm>
                  <a:off x="40615" y="40615"/>
                  <a:ext cx="750780" cy="2780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>
                    <a:defRPr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FFFFFF"/>
                      </a:solidFill>
                    </a:rPr>
                    <a:t>Filter</a:t>
                  </a:r>
                </a:p>
              </p:txBody>
            </p:sp>
          </p:grpSp>
          <p:grpSp>
            <p:nvGrpSpPr>
              <p:cNvPr id="9" name="Group 437"/>
              <p:cNvGrpSpPr/>
              <p:nvPr/>
            </p:nvGrpSpPr>
            <p:grpSpPr>
              <a:xfrm>
                <a:off x="177186" y="332064"/>
                <a:ext cx="480372" cy="469943"/>
                <a:chOff x="0" y="0"/>
                <a:chExt cx="480371" cy="469941"/>
              </a:xfrm>
            </p:grpSpPr>
            <p:sp>
              <p:nvSpPr>
                <p:cNvPr id="435" name="Shape 435"/>
                <p:cNvSpPr/>
                <p:nvPr/>
              </p:nvSpPr>
              <p:spPr>
                <a:xfrm>
                  <a:off x="0" y="-1"/>
                  <a:ext cx="480372" cy="4699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36" name="Shape 436"/>
                <p:cNvSpPr/>
                <p:nvPr/>
              </p:nvSpPr>
              <p:spPr>
                <a:xfrm>
                  <a:off x="70348" y="118917"/>
                  <a:ext cx="339675" cy="2321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000">
                      <a:solidFill>
                        <a:srgbClr val="FFFFFF"/>
                      </a:solidFill>
                    </a:rPr>
                    <a:t>F-1</a:t>
                  </a:r>
                </a:p>
              </p:txBody>
            </p:sp>
          </p:grpSp>
          <p:grpSp>
            <p:nvGrpSpPr>
              <p:cNvPr id="10" name="Group 440"/>
              <p:cNvGrpSpPr/>
              <p:nvPr/>
            </p:nvGrpSpPr>
            <p:grpSpPr>
              <a:xfrm>
                <a:off x="195329" y="931955"/>
                <a:ext cx="480373" cy="469943"/>
                <a:chOff x="0" y="0"/>
                <a:chExt cx="480371" cy="469941"/>
              </a:xfrm>
            </p:grpSpPr>
            <p:sp>
              <p:nvSpPr>
                <p:cNvPr id="438" name="Shape 438"/>
                <p:cNvSpPr/>
                <p:nvPr/>
              </p:nvSpPr>
              <p:spPr>
                <a:xfrm>
                  <a:off x="0" y="-1"/>
                  <a:ext cx="480372" cy="4699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70348" y="118917"/>
                  <a:ext cx="339675" cy="2321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000">
                      <a:solidFill>
                        <a:srgbClr val="FFFFFF"/>
                      </a:solidFill>
                    </a:rPr>
                    <a:t>F-2</a:t>
                  </a:r>
                </a:p>
              </p:txBody>
            </p:sp>
          </p:grpSp>
        </p:grpSp>
        <p:grpSp>
          <p:nvGrpSpPr>
            <p:cNvPr id="11" name="Group 451"/>
            <p:cNvGrpSpPr/>
            <p:nvPr/>
          </p:nvGrpSpPr>
          <p:grpSpPr>
            <a:xfrm>
              <a:off x="3196173" y="309101"/>
              <a:ext cx="892829" cy="1620184"/>
              <a:chOff x="0" y="0"/>
              <a:chExt cx="892828" cy="1620182"/>
            </a:xfrm>
          </p:grpSpPr>
          <p:grpSp>
            <p:nvGrpSpPr>
              <p:cNvPr id="12" name="Group 444"/>
              <p:cNvGrpSpPr/>
              <p:nvPr/>
            </p:nvGrpSpPr>
            <p:grpSpPr>
              <a:xfrm>
                <a:off x="0" y="0"/>
                <a:ext cx="892829" cy="1620183"/>
                <a:chOff x="0" y="0"/>
                <a:chExt cx="892828" cy="1620182"/>
              </a:xfrm>
            </p:grpSpPr>
            <p:sp>
              <p:nvSpPr>
                <p:cNvPr id="442" name="Shape 442"/>
                <p:cNvSpPr/>
                <p:nvPr/>
              </p:nvSpPr>
              <p:spPr>
                <a:xfrm>
                  <a:off x="0" y="0"/>
                  <a:ext cx="892829" cy="1620183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43584" y="43584"/>
                  <a:ext cx="805661" cy="2780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>
                    <a:defRPr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FFFFFF"/>
                      </a:solidFill>
                    </a:rPr>
                    <a:t>Reduce</a:t>
                  </a:r>
                </a:p>
              </p:txBody>
            </p:sp>
          </p:grpSp>
          <p:grpSp>
            <p:nvGrpSpPr>
              <p:cNvPr id="13" name="Group 447"/>
              <p:cNvGrpSpPr/>
              <p:nvPr/>
            </p:nvGrpSpPr>
            <p:grpSpPr>
              <a:xfrm>
                <a:off x="190138" y="355445"/>
                <a:ext cx="515486" cy="503031"/>
                <a:chOff x="0" y="0"/>
                <a:chExt cx="515485" cy="503030"/>
              </a:xfrm>
            </p:grpSpPr>
            <p:sp>
              <p:nvSpPr>
                <p:cNvPr id="445" name="Shape 445"/>
                <p:cNvSpPr/>
                <p:nvPr/>
              </p:nvSpPr>
              <p:spPr>
                <a:xfrm>
                  <a:off x="-1" y="-1"/>
                  <a:ext cx="515487" cy="503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75491" y="135461"/>
                  <a:ext cx="364504" cy="2321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000">
                      <a:solidFill>
                        <a:srgbClr val="FFFFFF"/>
                      </a:solidFill>
                    </a:rPr>
                    <a:t>R-1</a:t>
                  </a:r>
                </a:p>
              </p:txBody>
            </p:sp>
          </p:grpSp>
          <p:grpSp>
            <p:nvGrpSpPr>
              <p:cNvPr id="14" name="Group 450"/>
              <p:cNvGrpSpPr/>
              <p:nvPr/>
            </p:nvGrpSpPr>
            <p:grpSpPr>
              <a:xfrm>
                <a:off x="209607" y="997574"/>
                <a:ext cx="515487" cy="503031"/>
                <a:chOff x="0" y="0"/>
                <a:chExt cx="515485" cy="503030"/>
              </a:xfrm>
            </p:grpSpPr>
            <p:sp>
              <p:nvSpPr>
                <p:cNvPr id="448" name="Shape 448"/>
                <p:cNvSpPr/>
                <p:nvPr/>
              </p:nvSpPr>
              <p:spPr>
                <a:xfrm>
                  <a:off x="-1" y="-1"/>
                  <a:ext cx="515487" cy="503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75491" y="135461"/>
                  <a:ext cx="364504" cy="2321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000" dirty="0">
                      <a:solidFill>
                        <a:srgbClr val="FFFFFF"/>
                      </a:solidFill>
                    </a:rPr>
                    <a:t>R-2</a:t>
                  </a:r>
                </a:p>
              </p:txBody>
            </p:sp>
          </p:grpSp>
        </p:grpSp>
        <p:sp>
          <p:nvSpPr>
            <p:cNvPr id="452" name="Shape 452"/>
            <p:cNvSpPr/>
            <p:nvPr/>
          </p:nvSpPr>
          <p:spPr>
            <a:xfrm flipV="1">
              <a:off x="718314" y="567036"/>
              <a:ext cx="1106940" cy="349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305624" y="567036"/>
              <a:ext cx="1080688" cy="349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305624" y="567036"/>
              <a:ext cx="1100157" cy="991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323767" y="1166927"/>
              <a:ext cx="1082014" cy="391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 flipV="1">
              <a:off x="2323767" y="916062"/>
              <a:ext cx="1062545" cy="2508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flipV="1">
              <a:off x="738134" y="1166928"/>
              <a:ext cx="1105264" cy="391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  <p:grpSp>
          <p:nvGrpSpPr>
            <p:cNvPr id="15" name="Group 467"/>
            <p:cNvGrpSpPr/>
            <p:nvPr/>
          </p:nvGrpSpPr>
          <p:grpSpPr>
            <a:xfrm>
              <a:off x="1648067" y="1656953"/>
              <a:ext cx="832011" cy="1513612"/>
              <a:chOff x="0" y="0"/>
              <a:chExt cx="832009" cy="1513610"/>
            </a:xfrm>
          </p:grpSpPr>
          <p:grpSp>
            <p:nvGrpSpPr>
              <p:cNvPr id="16" name="Group 460"/>
              <p:cNvGrpSpPr/>
              <p:nvPr/>
            </p:nvGrpSpPr>
            <p:grpSpPr>
              <a:xfrm>
                <a:off x="-1" y="-1"/>
                <a:ext cx="832011" cy="1513612"/>
                <a:chOff x="0" y="0"/>
                <a:chExt cx="832009" cy="1513610"/>
              </a:xfrm>
            </p:grpSpPr>
            <p:sp>
              <p:nvSpPr>
                <p:cNvPr id="458" name="Shape 458"/>
                <p:cNvSpPr/>
                <p:nvPr/>
              </p:nvSpPr>
              <p:spPr>
                <a:xfrm>
                  <a:off x="0" y="0"/>
                  <a:ext cx="832010" cy="1513611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40615" y="40615"/>
                  <a:ext cx="750780" cy="2780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>
                    <a:defRPr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FFFFFF"/>
                      </a:solidFill>
                    </a:rPr>
                    <a:t>Reduce</a:t>
                  </a:r>
                </a:p>
              </p:txBody>
            </p:sp>
          </p:grpSp>
          <p:grpSp>
            <p:nvGrpSpPr>
              <p:cNvPr id="17" name="Group 463"/>
              <p:cNvGrpSpPr/>
              <p:nvPr/>
            </p:nvGrpSpPr>
            <p:grpSpPr>
              <a:xfrm>
                <a:off x="177186" y="332064"/>
                <a:ext cx="480372" cy="469943"/>
                <a:chOff x="0" y="0"/>
                <a:chExt cx="480371" cy="469941"/>
              </a:xfrm>
            </p:grpSpPr>
            <p:sp>
              <p:nvSpPr>
                <p:cNvPr id="461" name="Shape 461"/>
                <p:cNvSpPr/>
                <p:nvPr/>
              </p:nvSpPr>
              <p:spPr>
                <a:xfrm>
                  <a:off x="0" y="-1"/>
                  <a:ext cx="480372" cy="4699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70348" y="118917"/>
                  <a:ext cx="339675" cy="2321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000">
                      <a:solidFill>
                        <a:srgbClr val="FFFFFF"/>
                      </a:solidFill>
                    </a:rPr>
                    <a:t>R-1</a:t>
                  </a:r>
                </a:p>
              </p:txBody>
            </p:sp>
          </p:grpSp>
          <p:grpSp>
            <p:nvGrpSpPr>
              <p:cNvPr id="18" name="Group 466"/>
              <p:cNvGrpSpPr/>
              <p:nvPr/>
            </p:nvGrpSpPr>
            <p:grpSpPr>
              <a:xfrm>
                <a:off x="195329" y="931955"/>
                <a:ext cx="480373" cy="469943"/>
                <a:chOff x="0" y="0"/>
                <a:chExt cx="480371" cy="469941"/>
              </a:xfrm>
            </p:grpSpPr>
            <p:sp>
              <p:nvSpPr>
                <p:cNvPr id="464" name="Shape 464"/>
                <p:cNvSpPr/>
                <p:nvPr/>
              </p:nvSpPr>
              <p:spPr>
                <a:xfrm>
                  <a:off x="0" y="-1"/>
                  <a:ext cx="480372" cy="4699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70348" y="118917"/>
                  <a:ext cx="339675" cy="2321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000">
                      <a:solidFill>
                        <a:srgbClr val="FFFFFF"/>
                      </a:solidFill>
                    </a:rPr>
                    <a:t>R-2</a:t>
                  </a:r>
                </a:p>
              </p:txBody>
            </p:sp>
          </p:grpSp>
        </p:grpSp>
        <p:sp>
          <p:nvSpPr>
            <p:cNvPr id="468" name="Shape 468"/>
            <p:cNvSpPr/>
            <p:nvPr/>
          </p:nvSpPr>
          <p:spPr>
            <a:xfrm>
              <a:off x="718314" y="916061"/>
              <a:ext cx="1106941" cy="1307929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18314" y="916062"/>
              <a:ext cx="1125084" cy="190782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38134" y="1558191"/>
              <a:ext cx="1087120" cy="665798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38134" y="1558191"/>
              <a:ext cx="1087120" cy="126569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900">
                  <a:solidFill>
                    <a:srgbClr val="B7C4D1"/>
                  </a:solidFill>
                  <a:latin typeface="+mj-lt"/>
                  <a:ea typeface="+mj-ea"/>
                  <a:cs typeface="+mj-cs"/>
                  <a:sym typeface="Menlo"/>
                </a:defRPr>
              </a:pPr>
              <a:endParaRPr/>
            </a:p>
          </p:txBody>
        </p:sp>
      </p:grpSp>
      <p:grpSp>
        <p:nvGrpSpPr>
          <p:cNvPr id="19" name="Group 523"/>
          <p:cNvGrpSpPr/>
          <p:nvPr/>
        </p:nvGrpSpPr>
        <p:grpSpPr>
          <a:xfrm>
            <a:off x="5157835" y="2181944"/>
            <a:ext cx="3648608" cy="3410100"/>
            <a:chOff x="0" y="0"/>
            <a:chExt cx="3648606" cy="3410098"/>
          </a:xfrm>
        </p:grpSpPr>
        <p:grpSp>
          <p:nvGrpSpPr>
            <p:cNvPr id="20" name="Group 520"/>
            <p:cNvGrpSpPr/>
            <p:nvPr/>
          </p:nvGrpSpPr>
          <p:grpSpPr>
            <a:xfrm>
              <a:off x="-1" y="-1"/>
              <a:ext cx="3648608" cy="3410100"/>
              <a:chOff x="0" y="0"/>
              <a:chExt cx="3648606" cy="3410098"/>
            </a:xfrm>
          </p:grpSpPr>
          <p:grpSp>
            <p:nvGrpSpPr>
              <p:cNvPr id="21" name="Group 505"/>
              <p:cNvGrpSpPr/>
              <p:nvPr/>
            </p:nvGrpSpPr>
            <p:grpSpPr>
              <a:xfrm>
                <a:off x="-1" y="-1"/>
                <a:ext cx="3648608" cy="1710354"/>
                <a:chOff x="0" y="0"/>
                <a:chExt cx="3648606" cy="1710352"/>
              </a:xfrm>
            </p:grpSpPr>
            <p:grpSp>
              <p:nvGrpSpPr>
                <p:cNvPr id="22" name="Group 482"/>
                <p:cNvGrpSpPr/>
                <p:nvPr/>
              </p:nvGrpSpPr>
              <p:grpSpPr>
                <a:xfrm>
                  <a:off x="2707108" y="-1"/>
                  <a:ext cx="941499" cy="1708503"/>
                  <a:chOff x="0" y="0"/>
                  <a:chExt cx="941497" cy="1708501"/>
                </a:xfrm>
              </p:grpSpPr>
              <p:grpSp>
                <p:nvGrpSpPr>
                  <p:cNvPr id="23" name="Group 475"/>
                  <p:cNvGrpSpPr/>
                  <p:nvPr/>
                </p:nvGrpSpPr>
                <p:grpSpPr>
                  <a:xfrm>
                    <a:off x="-1" y="-1"/>
                    <a:ext cx="941499" cy="1708503"/>
                    <a:chOff x="0" y="0"/>
                    <a:chExt cx="941497" cy="1708501"/>
                  </a:xfrm>
                </p:grpSpPr>
                <p:sp>
                  <p:nvSpPr>
                    <p:cNvPr id="473" name="Shape 473"/>
                    <p:cNvSpPr/>
                    <p:nvPr/>
                  </p:nvSpPr>
                  <p:spPr>
                    <a:xfrm>
                      <a:off x="0" y="0"/>
                      <a:ext cx="941498" cy="1708502"/>
                    </a:xfrm>
                    <a:prstGeom prst="roundRect">
                      <a:avLst>
                        <a:gd name="adj" fmla="val 16667"/>
                      </a:avLst>
                    </a:prstGeom>
                    <a:gradFill flip="none" rotWithShape="1">
                      <a:gsLst>
                        <a:gs pos="0">
                          <a:srgbClr val="3F80CE"/>
                        </a:gs>
                        <a:gs pos="100000">
                          <a:srgbClr val="A2C3FF"/>
                        </a:gs>
                      </a:gsLst>
                      <a:lin ang="16200000" scaled="0"/>
                    </a:gradFill>
                    <a:ln w="9525" cap="flat">
                      <a:solidFill>
                        <a:srgbClr val="4A7EBB"/>
                      </a:solidFill>
                      <a:prstDash val="solid"/>
                      <a:bevel/>
                    </a:ln>
                    <a:effectLst>
                      <a:outerShdw blurRad="381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wrap="square" lIns="0" tIns="0" rIns="0" bIns="0" numCol="1" anchor="t">
                      <a:noAutofit/>
                    </a:bodyPr>
                    <a:lstStyle/>
                    <a:p>
                      <a:pPr lvl="0"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74" name="Shape 474"/>
                    <p:cNvSpPr/>
                    <p:nvPr/>
                  </p:nvSpPr>
                  <p:spPr>
                    <a:xfrm>
                      <a:off x="45959" y="45959"/>
                      <a:ext cx="849579" cy="293228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Autofit/>
                    </a:bodyPr>
                    <a:lstStyle>
                      <a:lvl1pPr algn="ctr">
                        <a:defRPr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Reduce</a:t>
                      </a:r>
                    </a:p>
                  </p:txBody>
                </p:sp>
              </p:grpSp>
              <p:grpSp>
                <p:nvGrpSpPr>
                  <p:cNvPr id="24" name="Group 478"/>
                  <p:cNvGrpSpPr/>
                  <p:nvPr/>
                </p:nvGrpSpPr>
                <p:grpSpPr>
                  <a:xfrm>
                    <a:off x="200502" y="374820"/>
                    <a:ext cx="543587" cy="530453"/>
                    <a:chOff x="0" y="0"/>
                    <a:chExt cx="543585" cy="530451"/>
                  </a:xfrm>
                </p:grpSpPr>
                <p:sp>
                  <p:nvSpPr>
                    <p:cNvPr id="476" name="Shape 476"/>
                    <p:cNvSpPr/>
                    <p:nvPr/>
                  </p:nvSpPr>
                  <p:spPr>
                    <a:xfrm>
                      <a:off x="-1" y="-1"/>
                      <a:ext cx="543587" cy="53045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3F80CE"/>
                        </a:gs>
                        <a:gs pos="100000">
                          <a:srgbClr val="A2C3FF"/>
                        </a:gs>
                      </a:gsLst>
                      <a:lin ang="16200000" scaled="0"/>
                    </a:gradFill>
                    <a:ln w="9525" cap="flat">
                      <a:solidFill>
                        <a:srgbClr val="4A7EBB"/>
                      </a:solidFill>
                      <a:prstDash val="solid"/>
                      <a:bevel/>
                    </a:ln>
                    <a:effectLst>
                      <a:outerShdw blurRad="381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77" name="Shape 477"/>
                    <p:cNvSpPr/>
                    <p:nvPr/>
                  </p:nvSpPr>
                  <p:spPr>
                    <a:xfrm>
                      <a:off x="79606" y="142845"/>
                      <a:ext cx="384373" cy="24476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R-1</a:t>
                      </a:r>
                    </a:p>
                  </p:txBody>
                </p:sp>
              </p:grpSp>
              <p:grpSp>
                <p:nvGrpSpPr>
                  <p:cNvPr id="25" name="Group 481"/>
                  <p:cNvGrpSpPr/>
                  <p:nvPr/>
                </p:nvGrpSpPr>
                <p:grpSpPr>
                  <a:xfrm>
                    <a:off x="221033" y="1051953"/>
                    <a:ext cx="543587" cy="530453"/>
                    <a:chOff x="0" y="0"/>
                    <a:chExt cx="543585" cy="530451"/>
                  </a:xfrm>
                </p:grpSpPr>
                <p:sp>
                  <p:nvSpPr>
                    <p:cNvPr id="479" name="Shape 479"/>
                    <p:cNvSpPr/>
                    <p:nvPr/>
                  </p:nvSpPr>
                  <p:spPr>
                    <a:xfrm>
                      <a:off x="-1" y="-1"/>
                      <a:ext cx="543587" cy="53045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3F80CE"/>
                        </a:gs>
                        <a:gs pos="100000">
                          <a:srgbClr val="A2C3FF"/>
                        </a:gs>
                      </a:gsLst>
                      <a:lin ang="16200000" scaled="0"/>
                    </a:gradFill>
                    <a:ln w="9525" cap="flat">
                      <a:solidFill>
                        <a:srgbClr val="4A7EBB"/>
                      </a:solidFill>
                      <a:prstDash val="solid"/>
                      <a:bevel/>
                    </a:ln>
                    <a:effectLst>
                      <a:outerShdw blurRad="381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80" name="Shape 480"/>
                    <p:cNvSpPr/>
                    <p:nvPr/>
                  </p:nvSpPr>
                  <p:spPr>
                    <a:xfrm>
                      <a:off x="79606" y="142845"/>
                      <a:ext cx="384373" cy="24476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R-2</a:t>
                      </a:r>
                    </a:p>
                  </p:txBody>
                </p:sp>
              </p:grpSp>
            </p:grpSp>
            <p:grpSp>
              <p:nvGrpSpPr>
                <p:cNvPr id="26" name="Group 500"/>
                <p:cNvGrpSpPr/>
                <p:nvPr/>
              </p:nvGrpSpPr>
              <p:grpSpPr>
                <a:xfrm>
                  <a:off x="-1" y="1850"/>
                  <a:ext cx="1787105" cy="1708503"/>
                  <a:chOff x="0" y="0"/>
                  <a:chExt cx="1787103" cy="1708501"/>
                </a:xfrm>
              </p:grpSpPr>
              <p:grpSp>
                <p:nvGrpSpPr>
                  <p:cNvPr id="27" name="Group 485"/>
                  <p:cNvGrpSpPr/>
                  <p:nvPr/>
                </p:nvGrpSpPr>
                <p:grpSpPr>
                  <a:xfrm>
                    <a:off x="0" y="-1"/>
                    <a:ext cx="1787104" cy="1708503"/>
                    <a:chOff x="0" y="0"/>
                    <a:chExt cx="1787103" cy="1708501"/>
                  </a:xfrm>
                </p:grpSpPr>
                <p:sp>
                  <p:nvSpPr>
                    <p:cNvPr id="483" name="Shape 483"/>
                    <p:cNvSpPr/>
                    <p:nvPr/>
                  </p:nvSpPr>
                  <p:spPr>
                    <a:xfrm>
                      <a:off x="0" y="0"/>
                      <a:ext cx="1787104" cy="1708502"/>
                    </a:xfrm>
                    <a:prstGeom prst="roundRect">
                      <a:avLst>
                        <a:gd name="adj" fmla="val 16667"/>
                      </a:avLst>
                    </a:prstGeom>
                    <a:gradFill flip="none" rotWithShape="1">
                      <a:gsLst>
                        <a:gs pos="0">
                          <a:srgbClr val="3F80CE"/>
                        </a:gs>
                        <a:gs pos="100000">
                          <a:srgbClr val="A2C3FF"/>
                        </a:gs>
                      </a:gsLst>
                      <a:lin ang="16200000" scaled="0"/>
                    </a:gradFill>
                    <a:ln w="9525" cap="flat">
                      <a:solidFill>
                        <a:srgbClr val="4A7EBB"/>
                      </a:solidFill>
                      <a:prstDash val="solid"/>
                      <a:bevel/>
                    </a:ln>
                    <a:effectLst>
                      <a:outerShdw blurRad="381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wrap="square" lIns="0" tIns="0" rIns="0" bIns="0" numCol="1" anchor="t">
                      <a:noAutofit/>
                    </a:bodyPr>
                    <a:lstStyle/>
                    <a:p>
                      <a:pPr lvl="0"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84" name="Shape 484"/>
                    <p:cNvSpPr/>
                    <p:nvPr/>
                  </p:nvSpPr>
                  <p:spPr>
                    <a:xfrm>
                      <a:off x="83401" y="83401"/>
                      <a:ext cx="1620301" cy="293228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Autofit/>
                    </a:bodyPr>
                    <a:lstStyle>
                      <a:lvl1pPr algn="ctr">
                        <a:defRPr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Map -&gt; Filter</a:t>
                      </a:r>
                    </a:p>
                  </p:txBody>
                </p:sp>
              </p:grpSp>
              <p:grpSp>
                <p:nvGrpSpPr>
                  <p:cNvPr id="28" name="Group 488"/>
                  <p:cNvGrpSpPr/>
                  <p:nvPr/>
                </p:nvGrpSpPr>
                <p:grpSpPr>
                  <a:xfrm>
                    <a:off x="200502" y="374820"/>
                    <a:ext cx="543587" cy="530453"/>
                    <a:chOff x="0" y="0"/>
                    <a:chExt cx="543585" cy="530451"/>
                  </a:xfrm>
                </p:grpSpPr>
                <p:sp>
                  <p:nvSpPr>
                    <p:cNvPr id="486" name="Shape 486"/>
                    <p:cNvSpPr/>
                    <p:nvPr/>
                  </p:nvSpPr>
                  <p:spPr>
                    <a:xfrm>
                      <a:off x="-1" y="-1"/>
                      <a:ext cx="543587" cy="53045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3F80CE"/>
                        </a:gs>
                        <a:gs pos="100000">
                          <a:srgbClr val="A2C3FF"/>
                        </a:gs>
                      </a:gsLst>
                      <a:lin ang="16200000" scaled="0"/>
                    </a:gradFill>
                    <a:ln w="9525" cap="flat">
                      <a:solidFill>
                        <a:srgbClr val="4A7EBB"/>
                      </a:solidFill>
                      <a:prstDash val="solid"/>
                      <a:bevel/>
                    </a:ln>
                    <a:effectLst>
                      <a:outerShdw blurRad="381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87" name="Shape 487"/>
                    <p:cNvSpPr/>
                    <p:nvPr/>
                  </p:nvSpPr>
                  <p:spPr>
                    <a:xfrm>
                      <a:off x="79606" y="142845"/>
                      <a:ext cx="384373" cy="24476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M-1</a:t>
                      </a:r>
                    </a:p>
                  </p:txBody>
                </p:sp>
              </p:grpSp>
              <p:grpSp>
                <p:nvGrpSpPr>
                  <p:cNvPr id="29" name="Group 491"/>
                  <p:cNvGrpSpPr/>
                  <p:nvPr/>
                </p:nvGrpSpPr>
                <p:grpSpPr>
                  <a:xfrm>
                    <a:off x="221033" y="1051953"/>
                    <a:ext cx="543587" cy="530453"/>
                    <a:chOff x="0" y="0"/>
                    <a:chExt cx="543585" cy="530451"/>
                  </a:xfrm>
                </p:grpSpPr>
                <p:sp>
                  <p:nvSpPr>
                    <p:cNvPr id="489" name="Shape 489"/>
                    <p:cNvSpPr/>
                    <p:nvPr/>
                  </p:nvSpPr>
                  <p:spPr>
                    <a:xfrm>
                      <a:off x="-1" y="-1"/>
                      <a:ext cx="543587" cy="53045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3F80CE"/>
                        </a:gs>
                        <a:gs pos="100000">
                          <a:srgbClr val="A2C3FF"/>
                        </a:gs>
                      </a:gsLst>
                      <a:lin ang="16200000" scaled="0"/>
                    </a:gradFill>
                    <a:ln w="9525" cap="flat">
                      <a:solidFill>
                        <a:srgbClr val="4A7EBB"/>
                      </a:solidFill>
                      <a:prstDash val="solid"/>
                      <a:bevel/>
                    </a:ln>
                    <a:effectLst>
                      <a:outerShdw blurRad="381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90" name="Shape 490"/>
                    <p:cNvSpPr/>
                    <p:nvPr/>
                  </p:nvSpPr>
                  <p:spPr>
                    <a:xfrm>
                      <a:off x="79606" y="142845"/>
                      <a:ext cx="384373" cy="24476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M-2</a:t>
                      </a:r>
                    </a:p>
                  </p:txBody>
                </p:sp>
              </p:grpSp>
              <p:sp>
                <p:nvSpPr>
                  <p:cNvPr id="492" name="Shape 492"/>
                  <p:cNvSpPr/>
                  <p:nvPr/>
                </p:nvSpPr>
                <p:spPr>
                  <a:xfrm>
                    <a:off x="744088" y="640046"/>
                    <a:ext cx="226660" cy="933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4F81BD"/>
                    </a:solidFill>
                    <a:prstDash val="solid"/>
                    <a:bevel/>
                    <a:tailEnd type="triangle" w="med" len="med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lvl="0">
                      <a:defRPr sz="1900">
                        <a:solidFill>
                          <a:srgbClr val="B7C4D1"/>
                        </a:solidFill>
                        <a:latin typeface="+mj-lt"/>
                        <a:ea typeface="+mj-ea"/>
                        <a:cs typeface="+mj-cs"/>
                        <a:sym typeface="Menlo"/>
                      </a:defRPr>
                    </a:pPr>
                    <a:endParaRPr/>
                  </a:p>
                </p:txBody>
              </p:sp>
              <p:sp>
                <p:nvSpPr>
                  <p:cNvPr id="493" name="Shape 493"/>
                  <p:cNvSpPr/>
                  <p:nvPr/>
                </p:nvSpPr>
                <p:spPr>
                  <a:xfrm>
                    <a:off x="764619" y="1317179"/>
                    <a:ext cx="218239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4F81BD"/>
                    </a:solidFill>
                    <a:prstDash val="solid"/>
                    <a:bevel/>
                    <a:tailEnd type="triangle" w="med" len="med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lvl="0">
                      <a:defRPr sz="1900">
                        <a:solidFill>
                          <a:srgbClr val="B7C4D1"/>
                        </a:solidFill>
                        <a:latin typeface="+mj-lt"/>
                        <a:ea typeface="+mj-ea"/>
                        <a:cs typeface="+mj-cs"/>
                        <a:sym typeface="Menlo"/>
                      </a:defRPr>
                    </a:pPr>
                    <a:endParaRPr/>
                  </a:p>
                </p:txBody>
              </p:sp>
              <p:grpSp>
                <p:nvGrpSpPr>
                  <p:cNvPr id="30" name="Group 496"/>
                  <p:cNvGrpSpPr/>
                  <p:nvPr/>
                </p:nvGrpSpPr>
                <p:grpSpPr>
                  <a:xfrm>
                    <a:off x="970747" y="375753"/>
                    <a:ext cx="543586" cy="530452"/>
                    <a:chOff x="0" y="0"/>
                    <a:chExt cx="543585" cy="530451"/>
                  </a:xfrm>
                </p:grpSpPr>
                <p:sp>
                  <p:nvSpPr>
                    <p:cNvPr id="494" name="Shape 494"/>
                    <p:cNvSpPr/>
                    <p:nvPr/>
                  </p:nvSpPr>
                  <p:spPr>
                    <a:xfrm>
                      <a:off x="-1" y="-1"/>
                      <a:ext cx="543587" cy="53045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3F80CE"/>
                        </a:gs>
                        <a:gs pos="100000">
                          <a:srgbClr val="A2C3FF"/>
                        </a:gs>
                      </a:gsLst>
                      <a:lin ang="16200000" scaled="0"/>
                    </a:gradFill>
                    <a:ln w="9525" cap="flat">
                      <a:solidFill>
                        <a:srgbClr val="4A7EBB"/>
                      </a:solidFill>
                      <a:prstDash val="solid"/>
                      <a:bevel/>
                    </a:ln>
                    <a:effectLst>
                      <a:outerShdw blurRad="381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95" name="Shape 495"/>
                    <p:cNvSpPr/>
                    <p:nvPr/>
                  </p:nvSpPr>
                  <p:spPr>
                    <a:xfrm>
                      <a:off x="79606" y="142845"/>
                      <a:ext cx="384373" cy="24476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F-1</a:t>
                      </a:r>
                    </a:p>
                  </p:txBody>
                </p:sp>
              </p:grpSp>
              <p:grpSp>
                <p:nvGrpSpPr>
                  <p:cNvPr id="31" name="Group 499"/>
                  <p:cNvGrpSpPr/>
                  <p:nvPr/>
                </p:nvGrpSpPr>
                <p:grpSpPr>
                  <a:xfrm>
                    <a:off x="982857" y="1051953"/>
                    <a:ext cx="543586" cy="530453"/>
                    <a:chOff x="0" y="0"/>
                    <a:chExt cx="543585" cy="530451"/>
                  </a:xfrm>
                </p:grpSpPr>
                <p:sp>
                  <p:nvSpPr>
                    <p:cNvPr id="497" name="Shape 497"/>
                    <p:cNvSpPr/>
                    <p:nvPr/>
                  </p:nvSpPr>
                  <p:spPr>
                    <a:xfrm>
                      <a:off x="-1" y="-1"/>
                      <a:ext cx="543587" cy="53045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3F80CE"/>
                        </a:gs>
                        <a:gs pos="100000">
                          <a:srgbClr val="A2C3FF"/>
                        </a:gs>
                      </a:gsLst>
                      <a:lin ang="16200000" scaled="0"/>
                    </a:gradFill>
                    <a:ln w="9525" cap="flat">
                      <a:solidFill>
                        <a:srgbClr val="4A7EBB"/>
                      </a:solidFill>
                      <a:prstDash val="solid"/>
                      <a:bevel/>
                    </a:ln>
                    <a:effectLst>
                      <a:outerShdw blurRad="381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98" name="Shape 498"/>
                    <p:cNvSpPr/>
                    <p:nvPr/>
                  </p:nvSpPr>
                  <p:spPr>
                    <a:xfrm>
                      <a:off x="79606" y="142845"/>
                      <a:ext cx="384373" cy="24476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>
                        <a:defRPr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F-2</a:t>
                      </a:r>
                    </a:p>
                  </p:txBody>
                </p:sp>
              </p:grpSp>
            </p:grpSp>
            <p:sp>
              <p:nvSpPr>
                <p:cNvPr id="501" name="Shape 501"/>
                <p:cNvSpPr/>
                <p:nvPr/>
              </p:nvSpPr>
              <p:spPr>
                <a:xfrm flipV="1">
                  <a:off x="1514332" y="640046"/>
                  <a:ext cx="1393280" cy="278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1514332" y="642829"/>
                  <a:ext cx="1413811" cy="67435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 flipV="1">
                  <a:off x="1526442" y="1317179"/>
                  <a:ext cx="1401701" cy="185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  <p:sp>
              <p:nvSpPr>
                <p:cNvPr id="504" name="Shape 504"/>
                <p:cNvSpPr/>
                <p:nvPr/>
              </p:nvSpPr>
              <p:spPr>
                <a:xfrm flipV="1">
                  <a:off x="1526442" y="640046"/>
                  <a:ext cx="1381170" cy="67898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</p:grpSp>
          <p:grpSp>
            <p:nvGrpSpPr>
              <p:cNvPr id="450" name="Group 515"/>
              <p:cNvGrpSpPr/>
              <p:nvPr/>
            </p:nvGrpSpPr>
            <p:grpSpPr>
              <a:xfrm>
                <a:off x="1762733" y="1813979"/>
                <a:ext cx="877365" cy="1596120"/>
                <a:chOff x="0" y="0"/>
                <a:chExt cx="877363" cy="1596118"/>
              </a:xfrm>
            </p:grpSpPr>
            <p:grpSp>
              <p:nvGrpSpPr>
                <p:cNvPr id="451" name="Group 508"/>
                <p:cNvGrpSpPr/>
                <p:nvPr/>
              </p:nvGrpSpPr>
              <p:grpSpPr>
                <a:xfrm>
                  <a:off x="0" y="-1"/>
                  <a:ext cx="877364" cy="1596120"/>
                  <a:chOff x="0" y="0"/>
                  <a:chExt cx="877363" cy="1596118"/>
                </a:xfrm>
              </p:grpSpPr>
              <p:sp>
                <p:nvSpPr>
                  <p:cNvPr id="506" name="Shape 506"/>
                  <p:cNvSpPr/>
                  <p:nvPr/>
                </p:nvSpPr>
                <p:spPr>
                  <a:xfrm>
                    <a:off x="0" y="0"/>
                    <a:ext cx="877364" cy="1596119"/>
                  </a:xfrm>
                  <a:prstGeom prst="roundRect">
                    <a:avLst>
                      <a:gd name="adj" fmla="val 16667"/>
                    </a:avLst>
                  </a:prstGeom>
                  <a:gradFill flip="none" rotWithShape="1">
                    <a:gsLst>
                      <a:gs pos="0">
                        <a:srgbClr val="3F80CE"/>
                      </a:gs>
                      <a:gs pos="100000">
                        <a:srgbClr val="A2C3FF"/>
                      </a:gs>
                    </a:gsLst>
                    <a:lin ang="16200000" scaled="0"/>
                  </a:gradFill>
                  <a:ln w="9525" cap="flat">
                    <a:solidFill>
                      <a:srgbClr val="4A7EBB"/>
                    </a:solidFill>
                    <a:prstDash val="solid"/>
                    <a:bevel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ctr">
                      <a:def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07" name="Shape 507"/>
                  <p:cNvSpPr/>
                  <p:nvPr/>
                </p:nvSpPr>
                <p:spPr>
                  <a:xfrm>
                    <a:off x="42829" y="42829"/>
                    <a:ext cx="791706" cy="29322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ctr">
                      <a:defRPr sz="1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400">
                        <a:solidFill>
                          <a:srgbClr val="FFFFFF"/>
                        </a:solidFill>
                      </a:rPr>
                      <a:t>Reduce</a:t>
                    </a:r>
                  </a:p>
                </p:txBody>
              </p:sp>
            </p:grpSp>
            <p:grpSp>
              <p:nvGrpSpPr>
                <p:cNvPr id="460" name="Group 511"/>
                <p:cNvGrpSpPr/>
                <p:nvPr/>
              </p:nvGrpSpPr>
              <p:grpSpPr>
                <a:xfrm>
                  <a:off x="186845" y="350165"/>
                  <a:ext cx="506558" cy="495560"/>
                  <a:chOff x="0" y="0"/>
                  <a:chExt cx="506557" cy="495558"/>
                </a:xfrm>
              </p:grpSpPr>
              <p:sp>
                <p:nvSpPr>
                  <p:cNvPr id="509" name="Shape 509"/>
                  <p:cNvSpPr/>
                  <p:nvPr/>
                </p:nvSpPr>
                <p:spPr>
                  <a:xfrm>
                    <a:off x="0" y="-1"/>
                    <a:ext cx="506558" cy="4955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3F80CE"/>
                      </a:gs>
                      <a:gs pos="100000">
                        <a:srgbClr val="A2C3FF"/>
                      </a:gs>
                    </a:gsLst>
                    <a:lin ang="16200000" scaled="0"/>
                  </a:gradFill>
                  <a:ln w="9525" cap="flat">
                    <a:solidFill>
                      <a:srgbClr val="4A7EBB"/>
                    </a:solidFill>
                    <a:prstDash val="solid"/>
                    <a:bevel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10" name="Shape 510"/>
                  <p:cNvSpPr/>
                  <p:nvPr/>
                </p:nvSpPr>
                <p:spPr>
                  <a:xfrm>
                    <a:off x="74183" y="125399"/>
                    <a:ext cx="358190" cy="24476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>
                      <a:def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000">
                        <a:solidFill>
                          <a:srgbClr val="FFFFFF"/>
                        </a:solidFill>
                      </a:rPr>
                      <a:t>R-1</a:t>
                    </a:r>
                  </a:p>
                </p:txBody>
              </p:sp>
            </p:grpSp>
            <p:grpSp>
              <p:nvGrpSpPr>
                <p:cNvPr id="463" name="Group 514"/>
                <p:cNvGrpSpPr/>
                <p:nvPr/>
              </p:nvGrpSpPr>
              <p:grpSpPr>
                <a:xfrm>
                  <a:off x="205977" y="982757"/>
                  <a:ext cx="506558" cy="495560"/>
                  <a:chOff x="0" y="0"/>
                  <a:chExt cx="506557" cy="495558"/>
                </a:xfrm>
              </p:grpSpPr>
              <p:sp>
                <p:nvSpPr>
                  <p:cNvPr id="512" name="Shape 512"/>
                  <p:cNvSpPr/>
                  <p:nvPr/>
                </p:nvSpPr>
                <p:spPr>
                  <a:xfrm>
                    <a:off x="0" y="-1"/>
                    <a:ext cx="506558" cy="4955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3F80CE"/>
                      </a:gs>
                      <a:gs pos="100000">
                        <a:srgbClr val="A2C3FF"/>
                      </a:gs>
                    </a:gsLst>
                    <a:lin ang="16200000" scaled="0"/>
                  </a:gradFill>
                  <a:ln w="9525" cap="flat">
                    <a:solidFill>
                      <a:srgbClr val="4A7EBB"/>
                    </a:solidFill>
                    <a:prstDash val="solid"/>
                    <a:bevel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13" name="Shape 513"/>
                  <p:cNvSpPr/>
                  <p:nvPr/>
                </p:nvSpPr>
                <p:spPr>
                  <a:xfrm>
                    <a:off x="74183" y="125399"/>
                    <a:ext cx="358190" cy="24476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>
                      <a:def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000">
                        <a:solidFill>
                          <a:srgbClr val="FFFFFF"/>
                        </a:solidFill>
                      </a:rPr>
                      <a:t>R-2</a:t>
                    </a:r>
                  </a:p>
                </p:txBody>
              </p:sp>
            </p:grpSp>
          </p:grpSp>
          <p:sp>
            <p:nvSpPr>
              <p:cNvPr id="516" name="Shape 516"/>
              <p:cNvSpPr/>
              <p:nvPr/>
            </p:nvSpPr>
            <p:spPr>
              <a:xfrm>
                <a:off x="744088" y="641897"/>
                <a:ext cx="1205492" cy="1770029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744088" y="641897"/>
                <a:ext cx="1224624" cy="240262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18" name="Shape 518"/>
              <p:cNvSpPr/>
              <p:nvPr/>
            </p:nvSpPr>
            <p:spPr>
              <a:xfrm>
                <a:off x="764619" y="1319030"/>
                <a:ext cx="1184961" cy="1092896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19" name="Shape 519"/>
              <p:cNvSpPr/>
              <p:nvPr/>
            </p:nvSpPr>
            <p:spPr>
              <a:xfrm>
                <a:off x="764618" y="1319030"/>
                <a:ext cx="1204094" cy="1725488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</p:grpSp>
        <p:sp>
          <p:nvSpPr>
            <p:cNvPr id="521" name="Shape 521"/>
            <p:cNvSpPr/>
            <p:nvPr/>
          </p:nvSpPr>
          <p:spPr>
            <a:xfrm>
              <a:off x="188392" y="380650"/>
              <a:ext cx="1325941" cy="546118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n w="9524">
                    <a:solidFill/>
                  </a:ln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09220" y="1036287"/>
              <a:ext cx="1325941" cy="54611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n w="9524">
                    <a:solidFill/>
                  </a:ln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05" name="Dia számának helye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8903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000"/>
              <a:t>Processing graph with chaining</a:t>
            </a:r>
          </a:p>
        </p:txBody>
      </p:sp>
      <p:grpSp>
        <p:nvGrpSpPr>
          <p:cNvPr id="2" name="Group 560"/>
          <p:cNvGrpSpPr/>
          <p:nvPr/>
        </p:nvGrpSpPr>
        <p:grpSpPr>
          <a:xfrm>
            <a:off x="705658" y="1964530"/>
            <a:ext cx="7732684" cy="3464220"/>
            <a:chOff x="0" y="0"/>
            <a:chExt cx="7732682" cy="3464219"/>
          </a:xfrm>
        </p:grpSpPr>
        <p:grpSp>
          <p:nvGrpSpPr>
            <p:cNvPr id="3" name="Group 554"/>
            <p:cNvGrpSpPr/>
            <p:nvPr/>
          </p:nvGrpSpPr>
          <p:grpSpPr>
            <a:xfrm>
              <a:off x="0" y="465686"/>
              <a:ext cx="7732683" cy="2998534"/>
              <a:chOff x="0" y="0"/>
              <a:chExt cx="7732682" cy="2998532"/>
            </a:xfrm>
          </p:grpSpPr>
          <p:grpSp>
            <p:nvGrpSpPr>
              <p:cNvPr id="4" name="Group 542"/>
              <p:cNvGrpSpPr/>
              <p:nvPr/>
            </p:nvGrpSpPr>
            <p:grpSpPr>
              <a:xfrm>
                <a:off x="0" y="-1"/>
                <a:ext cx="5832172" cy="2369831"/>
                <a:chOff x="0" y="0"/>
                <a:chExt cx="5832171" cy="2369830"/>
              </a:xfrm>
            </p:grpSpPr>
            <p:sp>
              <p:nvSpPr>
                <p:cNvPr id="528" name="Shape 528"/>
                <p:cNvSpPr/>
                <p:nvPr/>
              </p:nvSpPr>
              <p:spPr>
                <a:xfrm>
                  <a:off x="-1" y="358931"/>
                  <a:ext cx="562897" cy="542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1168560" y="972947"/>
                  <a:ext cx="562896" cy="542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-1" y="1556257"/>
                  <a:ext cx="562897" cy="542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2509270" y="972947"/>
                  <a:ext cx="562897" cy="542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3863502" y="159375"/>
                  <a:ext cx="562896" cy="542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3955612" y="1827447"/>
                  <a:ext cx="562897" cy="542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562894" y="630122"/>
                  <a:ext cx="688101" cy="422256"/>
                </a:xfrm>
                <a:prstGeom prst="line">
                  <a:avLst/>
                </a:prstGeom>
                <a:noFill/>
                <a:ln w="25400" cap="flat">
                  <a:solidFill>
                    <a:srgbClr val="4F81BD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 flipV="1">
                  <a:off x="562894" y="1435898"/>
                  <a:ext cx="688101" cy="39155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1731454" y="1244138"/>
                  <a:ext cx="777817" cy="1"/>
                </a:xfrm>
                <a:prstGeom prst="line">
                  <a:avLst/>
                </a:prstGeom>
                <a:noFill/>
                <a:ln w="25400" cap="flat">
                  <a:solidFill>
                    <a:srgbClr val="4F81BD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  <p:sp>
              <p:nvSpPr>
                <p:cNvPr id="537" name="Shape 537"/>
                <p:cNvSpPr/>
                <p:nvPr/>
              </p:nvSpPr>
              <p:spPr>
                <a:xfrm flipV="1">
                  <a:off x="3072165" y="622326"/>
                  <a:ext cx="873772" cy="621813"/>
                </a:xfrm>
                <a:prstGeom prst="line">
                  <a:avLst/>
                </a:prstGeom>
                <a:noFill/>
                <a:ln w="25400" cap="flat">
                  <a:solidFill>
                    <a:srgbClr val="4F81BD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3072165" y="1244138"/>
                  <a:ext cx="965883" cy="662740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5078117" y="159375"/>
                  <a:ext cx="562896" cy="542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4426396" y="430566"/>
                  <a:ext cx="651722" cy="1"/>
                </a:xfrm>
                <a:prstGeom prst="line">
                  <a:avLst/>
                </a:prstGeom>
                <a:noFill/>
                <a:ln w="25400" cap="flat">
                  <a:solidFill>
                    <a:srgbClr val="4F81BD"/>
                  </a:solidFill>
                  <a:prstDash val="solid"/>
                  <a:bevel/>
                  <a:tailEnd type="triangle" w="med" len="med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>
                    <a:defRPr sz="1900">
                      <a:solidFill>
                        <a:srgbClr val="B7C4D1"/>
                      </a:solidFill>
                      <a:latin typeface="+mj-lt"/>
                      <a:ea typeface="+mj-ea"/>
                      <a:cs typeface="+mj-cs"/>
                      <a:sym typeface="Menlo"/>
                    </a:defRPr>
                  </a:pPr>
                  <a:endParaRPr/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1018966" y="-1"/>
                  <a:ext cx="4813206" cy="1730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75" h="20465" extrusionOk="0">
                      <a:moveTo>
                        <a:pt x="855" y="19975"/>
                      </a:moveTo>
                      <a:cubicBezTo>
                        <a:pt x="-442" y="19027"/>
                        <a:pt x="34" y="14893"/>
                        <a:pt x="371" y="13199"/>
                      </a:cubicBezTo>
                      <a:cubicBezTo>
                        <a:pt x="708" y="11505"/>
                        <a:pt x="1602" y="10234"/>
                        <a:pt x="2877" y="9810"/>
                      </a:cubicBezTo>
                      <a:cubicBezTo>
                        <a:pt x="4152" y="9387"/>
                        <a:pt x="6365" y="12150"/>
                        <a:pt x="8021" y="10657"/>
                      </a:cubicBezTo>
                      <a:cubicBezTo>
                        <a:pt x="9677" y="9165"/>
                        <a:pt x="10812" y="2389"/>
                        <a:pt x="12813" y="856"/>
                      </a:cubicBezTo>
                      <a:cubicBezTo>
                        <a:pt x="14813" y="-677"/>
                        <a:pt x="18887" y="49"/>
                        <a:pt x="20022" y="1461"/>
                      </a:cubicBezTo>
                      <a:cubicBezTo>
                        <a:pt x="21158" y="2873"/>
                        <a:pt x="20674" y="7854"/>
                        <a:pt x="19627" y="9326"/>
                      </a:cubicBezTo>
                      <a:cubicBezTo>
                        <a:pt x="18579" y="10799"/>
                        <a:pt x="15648" y="8701"/>
                        <a:pt x="13736" y="10294"/>
                      </a:cubicBezTo>
                      <a:cubicBezTo>
                        <a:pt x="11823" y="11888"/>
                        <a:pt x="10314" y="17313"/>
                        <a:pt x="8153" y="18886"/>
                      </a:cubicBezTo>
                      <a:cubicBezTo>
                        <a:pt x="5991" y="20459"/>
                        <a:pt x="2152" y="20923"/>
                        <a:pt x="855" y="19975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sp>
            <p:nvSpPr>
              <p:cNvPr id="543" name="Shape 543"/>
              <p:cNvSpPr/>
              <p:nvPr/>
            </p:nvSpPr>
            <p:spPr>
              <a:xfrm>
                <a:off x="5641011" y="430566"/>
                <a:ext cx="1528776" cy="621812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4899014" y="1285067"/>
                <a:ext cx="562897" cy="542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4986007" y="2344996"/>
                <a:ext cx="562897" cy="542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6" name="Shape 546"/>
              <p:cNvSpPr/>
              <p:nvPr/>
            </p:nvSpPr>
            <p:spPr>
              <a:xfrm>
                <a:off x="5927576" y="1802615"/>
                <a:ext cx="562896" cy="542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7169787" y="781186"/>
                <a:ext cx="562896" cy="542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8" name="Shape 548"/>
              <p:cNvSpPr/>
              <p:nvPr/>
            </p:nvSpPr>
            <p:spPr>
              <a:xfrm flipV="1">
                <a:off x="4436073" y="1556258"/>
                <a:ext cx="462942" cy="350620"/>
              </a:xfrm>
              <a:prstGeom prst="line">
                <a:avLst/>
              </a:prstGeom>
              <a:noFill/>
              <a:ln w="25400" cap="flat">
                <a:solidFill>
                  <a:srgbClr val="4F81BD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4436073" y="2290398"/>
                <a:ext cx="549936" cy="325789"/>
              </a:xfrm>
              <a:prstGeom prst="line">
                <a:avLst/>
              </a:prstGeom>
              <a:noFill/>
              <a:ln w="25400" cap="flat">
                <a:solidFill>
                  <a:srgbClr val="4F81BD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50" name="Shape 550"/>
              <p:cNvSpPr/>
              <p:nvPr/>
            </p:nvSpPr>
            <p:spPr>
              <a:xfrm>
                <a:off x="5461909" y="1556258"/>
                <a:ext cx="548102" cy="325788"/>
              </a:xfrm>
              <a:prstGeom prst="line">
                <a:avLst/>
              </a:prstGeom>
              <a:noFill/>
              <a:ln w="25400" cap="flat">
                <a:solidFill>
                  <a:srgbClr val="4F81BD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51" name="Shape 551"/>
              <p:cNvSpPr/>
              <p:nvPr/>
            </p:nvSpPr>
            <p:spPr>
              <a:xfrm flipV="1">
                <a:off x="5548901" y="2265565"/>
                <a:ext cx="461110" cy="350622"/>
              </a:xfrm>
              <a:prstGeom prst="line">
                <a:avLst/>
              </a:prstGeom>
              <a:noFill/>
              <a:ln w="25400" cap="flat">
                <a:solidFill>
                  <a:srgbClr val="4F81BD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3827150" y="1162083"/>
                <a:ext cx="2768717" cy="1836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6" h="21066" extrusionOk="0">
                    <a:moveTo>
                      <a:pt x="4" y="10383"/>
                    </a:moveTo>
                    <a:cubicBezTo>
                      <a:pt x="81" y="8504"/>
                      <a:pt x="1454" y="6587"/>
                      <a:pt x="3132" y="4865"/>
                    </a:cubicBezTo>
                    <a:cubicBezTo>
                      <a:pt x="4810" y="3144"/>
                      <a:pt x="7213" y="-476"/>
                      <a:pt x="10073" y="52"/>
                    </a:cubicBezTo>
                    <a:cubicBezTo>
                      <a:pt x="12934" y="581"/>
                      <a:pt x="19062" y="5296"/>
                      <a:pt x="20295" y="8035"/>
                    </a:cubicBezTo>
                    <a:cubicBezTo>
                      <a:pt x="21528" y="10774"/>
                      <a:pt x="19151" y="14315"/>
                      <a:pt x="17472" y="16487"/>
                    </a:cubicBezTo>
                    <a:cubicBezTo>
                      <a:pt x="15794" y="18659"/>
                      <a:pt x="12692" y="21124"/>
                      <a:pt x="10226" y="21065"/>
                    </a:cubicBezTo>
                    <a:cubicBezTo>
                      <a:pt x="7759" y="21007"/>
                      <a:pt x="4390" y="17994"/>
                      <a:pt x="2674" y="16135"/>
                    </a:cubicBezTo>
                    <a:cubicBezTo>
                      <a:pt x="958" y="14276"/>
                      <a:pt x="-72" y="12261"/>
                      <a:pt x="4" y="1038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53" name="Shape 553"/>
              <p:cNvSpPr/>
              <p:nvPr/>
            </p:nvSpPr>
            <p:spPr>
              <a:xfrm flipV="1">
                <a:off x="6490470" y="1244137"/>
                <a:ext cx="761752" cy="829670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</p:grpSp>
        <p:grpSp>
          <p:nvGrpSpPr>
            <p:cNvPr id="5" name="Group 559"/>
            <p:cNvGrpSpPr/>
            <p:nvPr/>
          </p:nvGrpSpPr>
          <p:grpSpPr>
            <a:xfrm>
              <a:off x="612104" y="-1"/>
              <a:ext cx="2364564" cy="467378"/>
              <a:chOff x="0" y="0"/>
              <a:chExt cx="2364563" cy="467376"/>
            </a:xfrm>
          </p:grpSpPr>
          <p:sp>
            <p:nvSpPr>
              <p:cNvPr id="555" name="Shape 555"/>
              <p:cNvSpPr/>
              <p:nvPr/>
            </p:nvSpPr>
            <p:spPr>
              <a:xfrm flipV="1">
                <a:off x="89919" y="0"/>
                <a:ext cx="906946" cy="18967"/>
              </a:xfrm>
              <a:prstGeom prst="line">
                <a:avLst/>
              </a:prstGeom>
              <a:noFill/>
              <a:ln w="25400" cap="flat">
                <a:solidFill>
                  <a:srgbClr val="4F81BD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0" y="36656"/>
                <a:ext cx="979575" cy="415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/>
                <a:r>
                  <a:t>Forward</a:t>
                </a:r>
              </a:p>
            </p:txBody>
          </p:sp>
          <p:sp>
            <p:nvSpPr>
              <p:cNvPr id="557" name="Shape 557"/>
              <p:cNvSpPr/>
              <p:nvPr/>
            </p:nvSpPr>
            <p:spPr>
              <a:xfrm flipV="1">
                <a:off x="1457617" y="0"/>
                <a:ext cx="906946" cy="4364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900">
                    <a:solidFill>
                      <a:srgbClr val="B7C4D1"/>
                    </a:solidFill>
                    <a:latin typeface="+mj-lt"/>
                    <a:ea typeface="+mj-ea"/>
                    <a:cs typeface="+mj-cs"/>
                    <a:sym typeface="Menlo"/>
                  </a:defRPr>
                </a:pPr>
                <a:endParaRPr/>
              </a:p>
            </p:txBody>
          </p:sp>
          <p:sp>
            <p:nvSpPr>
              <p:cNvPr id="558" name="Shape 558"/>
              <p:cNvSpPr/>
              <p:nvPr/>
            </p:nvSpPr>
            <p:spPr>
              <a:xfrm>
                <a:off x="1422252" y="52001"/>
                <a:ext cx="843297" cy="415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/>
                <a:r>
                  <a:t>Shuffle</a:t>
                </a:r>
              </a:p>
            </p:txBody>
          </p:sp>
        </p:grpSp>
      </p:grpSp>
      <p:sp>
        <p:nvSpPr>
          <p:cNvPr id="36" name="Dia számának hely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0556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Tartalom helye 6" descr="lambda-architecture-2-80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447"/>
          <a:stretch>
            <a:fillRect/>
          </a:stretch>
        </p:blipFill>
        <p:spPr>
          <a:xfrm>
            <a:off x="819997" y="2049459"/>
            <a:ext cx="7253077" cy="3554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2423" y="1565948"/>
            <a:ext cx="176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 other systems</a:t>
            </a:r>
            <a:endParaRPr lang="en-US" i="1" dirty="0"/>
          </a:p>
        </p:txBody>
      </p:sp>
      <p:sp>
        <p:nvSpPr>
          <p:cNvPr id="6" name="Szövegdoboz 6"/>
          <p:cNvSpPr txBox="1"/>
          <p:nvPr/>
        </p:nvSpPr>
        <p:spPr>
          <a:xfrm>
            <a:off x="1000100" y="5884645"/>
            <a:ext cx="735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Helvetica Neue"/>
              </a:rPr>
              <a:t>Source: https</a:t>
            </a:r>
            <a:r>
              <a:rPr lang="en-GB" sz="1600" dirty="0">
                <a:latin typeface="Helvetica Neue"/>
              </a:rPr>
              <a:t>://www.mapr.com/developercentral/lambda-architecture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4769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</a:t>
            </a:r>
          </a:p>
        </p:txBody>
      </p:sp>
      <p:pic>
        <p:nvPicPr>
          <p:cNvPr id="4" name="Tartalom helye 6" descr="lambda-architecture-2-800.jp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8086" b="-808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441129" y="4879020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One </a:t>
            </a:r>
            <a:r>
              <a:rPr lang="en-US" dirty="0"/>
              <a:t>S</a:t>
            </a:r>
            <a:r>
              <a:rPr lang="en-US" dirty="0" smtClean="0"/>
              <a:t>ystem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One API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One cluster</a:t>
            </a:r>
            <a:endParaRPr lang="en-US" dirty="0"/>
          </a:p>
        </p:txBody>
      </p:sp>
      <p:pic>
        <p:nvPicPr>
          <p:cNvPr id="8" name="Picture 2" descr="http://flink.incubator.apache.org/img/logo/png/200/flink_squirrel_200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144" y="2501295"/>
            <a:ext cx="930377" cy="930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40798" y="1565948"/>
            <a:ext cx="169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 Apache </a:t>
            </a:r>
            <a:r>
              <a:rPr lang="en-US" i="1" dirty="0" err="1" smtClean="0"/>
              <a:t>Flink</a:t>
            </a:r>
            <a:endParaRPr lang="en-US" i="1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973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An </a:t>
            </a:r>
            <a:r>
              <a:rPr lang="hu-HU" sz="4000" dirty="0" err="1" smtClean="0"/>
              <a:t>example</a:t>
            </a:r>
            <a:r>
              <a:rPr lang="hu-HU" sz="4000" dirty="0" smtClean="0"/>
              <a:t> </a:t>
            </a:r>
            <a:r>
              <a:rPr lang="hu-HU" sz="4000" dirty="0" err="1" smtClean="0"/>
              <a:t>streaming</a:t>
            </a:r>
            <a:r>
              <a:rPr lang="hu-HU" sz="4000" dirty="0" smtClean="0"/>
              <a:t> </a:t>
            </a:r>
            <a:r>
              <a:rPr lang="hu-HU" sz="4000" dirty="0" err="1" smtClean="0"/>
              <a:t>use</a:t>
            </a:r>
            <a:r>
              <a:rPr lang="hu-HU" sz="4000" dirty="0" smtClean="0"/>
              <a:t> </a:t>
            </a:r>
            <a:r>
              <a:rPr lang="hu-HU" sz="4000" dirty="0" err="1" smtClean="0"/>
              <a:t>case</a:t>
            </a:r>
            <a:endParaRPr lang="en-US" sz="4000" dirty="0"/>
          </a:p>
        </p:txBody>
      </p:sp>
      <p:sp>
        <p:nvSpPr>
          <p:cNvPr id="12" name="Tartalom helye 11"/>
          <p:cNvSpPr>
            <a:spLocks noGrp="1"/>
          </p:cNvSpPr>
          <p:nvPr>
            <p:ph sz="half" idx="1"/>
          </p:nvPr>
        </p:nvSpPr>
        <p:spPr>
          <a:xfrm>
            <a:off x="457200" y="2498400"/>
            <a:ext cx="4076700" cy="3218400"/>
          </a:xfrm>
        </p:spPr>
        <p:txBody>
          <a:bodyPr>
            <a:normAutofit/>
          </a:bodyPr>
          <a:lstStyle/>
          <a:p>
            <a:r>
              <a:rPr lang="hu-HU" sz="2000" dirty="0" err="1" smtClean="0"/>
              <a:t>Based</a:t>
            </a:r>
            <a:r>
              <a:rPr lang="hu-HU" sz="2000" dirty="0" smtClean="0"/>
              <a:t> </a:t>
            </a:r>
            <a:r>
              <a:rPr lang="hu-HU" sz="2000" dirty="0" err="1" smtClean="0"/>
              <a:t>on</a:t>
            </a:r>
            <a:r>
              <a:rPr lang="hu-HU" sz="2000" dirty="0" smtClean="0"/>
              <a:t> </a:t>
            </a:r>
            <a:r>
              <a:rPr lang="hu-HU" sz="2000" dirty="0" err="1" smtClean="0"/>
              <a:t>historic</a:t>
            </a:r>
            <a:r>
              <a:rPr lang="hu-HU" sz="2000" dirty="0" smtClean="0"/>
              <a:t> </a:t>
            </a:r>
            <a:r>
              <a:rPr lang="hu-HU" sz="2000" dirty="0" err="1" smtClean="0"/>
              <a:t>item</a:t>
            </a:r>
            <a:r>
              <a:rPr lang="hu-HU" sz="2000" dirty="0" smtClean="0"/>
              <a:t> </a:t>
            </a:r>
            <a:r>
              <a:rPr lang="hu-HU" sz="2000" dirty="0" err="1" smtClean="0"/>
              <a:t>ratings</a:t>
            </a:r>
            <a:endParaRPr lang="hu-HU" sz="2000" dirty="0" smtClean="0"/>
          </a:p>
          <a:p>
            <a:r>
              <a:rPr lang="hu-HU" sz="2000" dirty="0" smtClean="0"/>
              <a:t>And </a:t>
            </a:r>
            <a:r>
              <a:rPr lang="hu-HU" sz="2000" dirty="0" err="1" smtClean="0"/>
              <a:t>on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activity</a:t>
            </a:r>
            <a:r>
              <a:rPr lang="hu-HU" sz="2000" dirty="0" smtClean="0"/>
              <a:t> of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user</a:t>
            </a:r>
            <a:endParaRPr lang="hu-HU" sz="2000" dirty="0" smtClean="0"/>
          </a:p>
          <a:p>
            <a:r>
              <a:rPr lang="hu-HU" sz="2000" dirty="0" err="1" smtClean="0"/>
              <a:t>Provide</a:t>
            </a:r>
            <a:r>
              <a:rPr lang="hu-HU" sz="2000" dirty="0" smtClean="0"/>
              <a:t> </a:t>
            </a:r>
            <a:r>
              <a:rPr lang="hu-HU" sz="2000" dirty="0" err="1" smtClean="0"/>
              <a:t>recommendations</a:t>
            </a:r>
            <a:endParaRPr lang="hu-HU" sz="2000" dirty="0" smtClean="0"/>
          </a:p>
          <a:p>
            <a:r>
              <a:rPr lang="hu-HU" sz="2000" dirty="0" err="1" smtClean="0"/>
              <a:t>To</a:t>
            </a:r>
            <a:r>
              <a:rPr lang="hu-HU" sz="2000" dirty="0" smtClean="0"/>
              <a:t> </a:t>
            </a:r>
            <a:r>
              <a:rPr lang="hu-HU" sz="2000" dirty="0" err="1" smtClean="0"/>
              <a:t>tens</a:t>
            </a:r>
            <a:r>
              <a:rPr lang="hu-HU" sz="2000" dirty="0" smtClean="0"/>
              <a:t> of </a:t>
            </a:r>
            <a:r>
              <a:rPr lang="hu-HU" sz="2000" dirty="0" err="1" smtClean="0"/>
              <a:t>millions</a:t>
            </a:r>
            <a:r>
              <a:rPr lang="hu-HU" sz="2000" dirty="0" smtClean="0"/>
              <a:t> </a:t>
            </a:r>
            <a:r>
              <a:rPr lang="hu-HU" sz="2000" dirty="0" err="1" smtClean="0"/>
              <a:t>of</a:t>
            </a:r>
            <a:r>
              <a:rPr lang="hu-HU" sz="2000" dirty="0" smtClean="0"/>
              <a:t> </a:t>
            </a:r>
            <a:r>
              <a:rPr lang="hu-HU" sz="2000" dirty="0" err="1" smtClean="0"/>
              <a:t>users</a:t>
            </a:r>
            <a:endParaRPr lang="hu-HU" sz="2000" dirty="0" smtClean="0"/>
          </a:p>
          <a:p>
            <a:r>
              <a:rPr lang="hu-HU" sz="2000" dirty="0" err="1" smtClean="0"/>
              <a:t>From</a:t>
            </a:r>
            <a:r>
              <a:rPr lang="hu-HU" sz="2000" dirty="0" smtClean="0"/>
              <a:t> </a:t>
            </a:r>
            <a:r>
              <a:rPr lang="hu-HU" sz="2000" dirty="0" err="1" smtClean="0"/>
              <a:t>millions</a:t>
            </a:r>
            <a:r>
              <a:rPr lang="hu-HU" sz="2000" dirty="0" smtClean="0"/>
              <a:t> of </a:t>
            </a:r>
            <a:r>
              <a:rPr lang="hu-HU" sz="2000" dirty="0" err="1" smtClean="0"/>
              <a:t>items</a:t>
            </a:r>
            <a:endParaRPr lang="hu-HU" sz="2000" dirty="0" smtClean="0"/>
          </a:p>
          <a:p>
            <a:r>
              <a:rPr lang="hu-HU" sz="2000" dirty="0" err="1" smtClean="0"/>
              <a:t>With</a:t>
            </a:r>
            <a:r>
              <a:rPr lang="hu-HU" sz="2000" dirty="0" smtClean="0"/>
              <a:t> a 100 </a:t>
            </a:r>
            <a:r>
              <a:rPr lang="hu-HU" sz="2000" dirty="0" err="1" smtClean="0"/>
              <a:t>msec</a:t>
            </a:r>
            <a:r>
              <a:rPr lang="hu-HU" sz="2000" dirty="0" smtClean="0"/>
              <a:t> </a:t>
            </a:r>
            <a:r>
              <a:rPr lang="hu-HU" sz="2000" dirty="0" err="1" smtClean="0"/>
              <a:t>latency</a:t>
            </a:r>
            <a:r>
              <a:rPr lang="hu-HU" sz="2000" dirty="0" smtClean="0"/>
              <a:t> </a:t>
            </a:r>
            <a:r>
              <a:rPr lang="hu-HU" sz="2000" dirty="0" err="1" smtClean="0"/>
              <a:t>guarantee</a:t>
            </a:r>
            <a:endParaRPr lang="hu-HU" sz="20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4746928" y="4780800"/>
            <a:ext cx="403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 smtClean="0">
                <a:latin typeface="Avenir Next Regular"/>
                <a:cs typeface="Avenir Next Regular"/>
              </a:rPr>
              <a:t>Figure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courtesy</a:t>
            </a:r>
            <a:r>
              <a:rPr lang="hu-HU" sz="1100" dirty="0" smtClean="0">
                <a:latin typeface="Avenir Next Regular"/>
                <a:cs typeface="Avenir Next Regular"/>
              </a:rPr>
              <a:t> of </a:t>
            </a:r>
            <a:r>
              <a:rPr lang="hu-HU" sz="1100" dirty="0" err="1" smtClean="0">
                <a:latin typeface="Avenir Next Regular"/>
                <a:cs typeface="Avenir Next Regular"/>
              </a:rPr>
              <a:t>Gravity</a:t>
            </a:r>
            <a:r>
              <a:rPr lang="hu-HU" sz="1100" dirty="0" smtClean="0">
                <a:latin typeface="Avenir Next Regular"/>
                <a:cs typeface="Avenir Next Regular"/>
              </a:rPr>
              <a:t> R&amp;D, </a:t>
            </a:r>
            <a:r>
              <a:rPr lang="hu-HU" sz="1100" dirty="0" err="1" smtClean="0">
                <a:latin typeface="Avenir Next Regular"/>
                <a:cs typeface="Avenir Next Regular"/>
              </a:rPr>
              <a:t>used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with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permission</a:t>
            </a:r>
            <a:r>
              <a:rPr lang="hu-HU" sz="1100" dirty="0" smtClean="0">
                <a:latin typeface="Avenir Next Regular"/>
                <a:cs typeface="Avenir Next Regular"/>
              </a:rPr>
              <a:t>.</a:t>
            </a:r>
            <a:endParaRPr lang="en-US" sz="1100" dirty="0" smtClean="0">
              <a:latin typeface="Avenir Next Regular"/>
              <a:cs typeface="Avenir Next Regular"/>
            </a:endParaRPr>
          </a:p>
        </p:txBody>
      </p:sp>
      <p:pic>
        <p:nvPicPr>
          <p:cNvPr id="8" name="Kép 7" descr="recomme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928" y="2498400"/>
            <a:ext cx="3612544" cy="209160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727200" y="1936800"/>
            <a:ext cx="380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 smtClean="0">
                <a:solidFill>
                  <a:prstClr val="black"/>
                </a:solidFill>
                <a:latin typeface="Avenir Next Demi Bold"/>
                <a:ea typeface="+mj-ea"/>
              </a:rPr>
              <a:t>Recommender</a:t>
            </a:r>
            <a:r>
              <a:rPr lang="hu-HU" sz="2400" b="1" dirty="0" smtClean="0">
                <a:solidFill>
                  <a:prstClr val="black"/>
                </a:solidFill>
                <a:latin typeface="Avenir Next Demi Bold"/>
                <a:ea typeface="+mj-ea"/>
              </a:rPr>
              <a:t> </a:t>
            </a:r>
            <a:r>
              <a:rPr lang="hu-HU" sz="2400" b="1" dirty="0" err="1" smtClean="0">
                <a:solidFill>
                  <a:prstClr val="black"/>
                </a:solidFill>
                <a:latin typeface="Avenir Next Demi Bold"/>
                <a:ea typeface="+mj-ea"/>
              </a:rPr>
              <a:t>system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32636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Query Optimisations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576365" cy="452596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defRPr sz="2900"/>
            </a:lvl1pPr>
          </a:lstStyle>
          <a:p>
            <a:pPr lvl="0">
              <a:defRPr sz="1800"/>
            </a:pPr>
            <a:r>
              <a:rPr sz="2900"/>
              <a:t>Reusing Intermediate Results Between Operators</a:t>
            </a:r>
          </a:p>
        </p:txBody>
      </p:sp>
      <p:pic>
        <p:nvPicPr>
          <p:cNvPr id="575" name="Initial Draft - A Runtime Optimiser for Apache Flink Streaming.pdf"/>
          <p:cNvPicPr/>
          <p:nvPr/>
        </p:nvPicPr>
        <p:blipFill>
          <a:blip r:embed="rId2">
            <a:extLst/>
          </a:blip>
          <a:srcRect r="5644" b="5644"/>
          <a:stretch>
            <a:fillRect/>
          </a:stretch>
        </p:blipFill>
        <p:spPr>
          <a:xfrm>
            <a:off x="276488" y="2315033"/>
            <a:ext cx="3920323" cy="2940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containment.pdf"/>
          <p:cNvPicPr/>
          <p:nvPr/>
        </p:nvPicPr>
        <p:blipFill>
          <a:blip r:embed="rId3">
            <a:extLst/>
          </a:blip>
          <a:srcRect b="47285"/>
          <a:stretch>
            <a:fillRect/>
          </a:stretch>
        </p:blipFill>
        <p:spPr>
          <a:xfrm>
            <a:off x="4886015" y="2633262"/>
            <a:ext cx="3308267" cy="1307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Initial Draft - A Runtime Optimiser for Apache Flink Streaming (3).pdf"/>
          <p:cNvPicPr/>
          <p:nvPr/>
        </p:nvPicPr>
        <p:blipFill>
          <a:blip r:embed="rId4">
            <a:extLst/>
          </a:blip>
          <a:srcRect b="54584"/>
          <a:stretch>
            <a:fillRect/>
          </a:stretch>
        </p:blipFill>
        <p:spPr>
          <a:xfrm>
            <a:off x="4859821" y="3936039"/>
            <a:ext cx="3920333" cy="1335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Initial Draft - A Runtime Optimiser for Apache Flink Streaming (4)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63541" y="4803056"/>
            <a:ext cx="3308351" cy="2481264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Shape 579"/>
          <p:cNvSpPr/>
          <p:nvPr/>
        </p:nvSpPr>
        <p:spPr>
          <a:xfrm>
            <a:off x="4612902" y="2343645"/>
            <a:ext cx="6854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Reuse</a:t>
            </a:r>
          </a:p>
        </p:txBody>
      </p:sp>
      <p:sp>
        <p:nvSpPr>
          <p:cNvPr id="580" name="Shape 580"/>
          <p:cNvSpPr/>
          <p:nvPr/>
        </p:nvSpPr>
        <p:spPr>
          <a:xfrm>
            <a:off x="4614898" y="3577424"/>
            <a:ext cx="138276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Containment</a:t>
            </a:r>
          </a:p>
        </p:txBody>
      </p:sp>
      <p:sp>
        <p:nvSpPr>
          <p:cNvPr id="581" name="Shape 581"/>
          <p:cNvSpPr/>
          <p:nvPr/>
        </p:nvSpPr>
        <p:spPr>
          <a:xfrm>
            <a:off x="3773111" y="5156961"/>
            <a:ext cx="12484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Derivability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3486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Scala Interoperability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97933"/>
          </a:xfrm>
        </p:spPr>
        <p:txBody>
          <a:bodyPr>
            <a:noAutofit/>
          </a:bodyPr>
          <a:lstStyle/>
          <a:p>
            <a:r>
              <a:rPr lang="en-US" sz="2800" dirty="0" smtClean="0"/>
              <a:t>Seamlessly integrate </a:t>
            </a:r>
            <a:r>
              <a:rPr lang="en-US" sz="2800" dirty="0" err="1" smtClean="0"/>
              <a:t>Flink</a:t>
            </a:r>
            <a:r>
              <a:rPr lang="en-US" sz="2800" dirty="0" smtClean="0"/>
              <a:t> streaming programs into </a:t>
            </a:r>
            <a:r>
              <a:rPr lang="en-US" sz="2800" dirty="0" err="1" smtClean="0"/>
              <a:t>scala</a:t>
            </a:r>
            <a:r>
              <a:rPr lang="en-US" sz="2800" dirty="0" smtClean="0"/>
              <a:t> pipelines</a:t>
            </a: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 streams implicitly converted to </a:t>
            </a:r>
            <a:r>
              <a:rPr lang="en-US" sz="2800" dirty="0" err="1" smtClean="0"/>
              <a:t>DataStreams</a:t>
            </a:r>
            <a:endParaRPr lang="en-US" sz="2800" dirty="0" smtClean="0"/>
          </a:p>
          <a:p>
            <a:r>
              <a:rPr lang="en-US" sz="2800" dirty="0" smtClean="0"/>
              <a:t>In the future the output streams will be converted back to </a:t>
            </a:r>
            <a:r>
              <a:rPr lang="en-US" sz="2800" dirty="0" err="1"/>
              <a:t>S</a:t>
            </a:r>
            <a:r>
              <a:rPr lang="en-US" sz="2800" dirty="0" err="1" smtClean="0"/>
              <a:t>cala</a:t>
            </a:r>
            <a:r>
              <a:rPr lang="en-US" sz="2800" dirty="0" smtClean="0"/>
              <a:t> streams</a:t>
            </a:r>
            <a:endParaRPr lang="en-US" sz="2800" dirty="0"/>
          </a:p>
        </p:txBody>
      </p:sp>
      <p:sp>
        <p:nvSpPr>
          <p:cNvPr id="7" name="Shape 589"/>
          <p:cNvSpPr txBox="1">
            <a:spLocks/>
          </p:cNvSpPr>
          <p:nvPr/>
        </p:nvSpPr>
        <p:spPr>
          <a:xfrm>
            <a:off x="914400" y="2984139"/>
            <a:ext cx="8229600" cy="373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 sz="1800"/>
            </a:pPr>
            <a:r>
              <a:rPr lang="en-US" sz="1900" dirty="0" smtClean="0">
                <a:solidFill>
                  <a:srgbClr val="B7C4D1"/>
                </a:solidFill>
                <a:latin typeface="+mj-lt"/>
                <a:ea typeface="+mj-ea"/>
                <a:cs typeface="+mj-cs"/>
                <a:sym typeface="Menlo"/>
              </a:rPr>
              <a:t/>
            </a:r>
            <a:br>
              <a:rPr lang="en-US" sz="1900" dirty="0" smtClean="0">
                <a:solidFill>
                  <a:srgbClr val="B7C4D1"/>
                </a:solidFill>
                <a:latin typeface="+mj-lt"/>
                <a:ea typeface="+mj-ea"/>
                <a:cs typeface="+mj-cs"/>
                <a:sym typeface="Menlo"/>
              </a:rPr>
            </a:br>
            <a:endParaRPr lang="en-US" sz="1900" dirty="0" smtClean="0">
              <a:solidFill>
                <a:srgbClr val="B7C4D1"/>
              </a:solidFill>
              <a:latin typeface="+mj-lt"/>
              <a:ea typeface="+mj-ea"/>
              <a:cs typeface="+mj-cs"/>
              <a:sym typeface="Menlo"/>
            </a:endParaRPr>
          </a:p>
          <a:p>
            <a:pPr marL="0" indent="0">
              <a:spcBef>
                <a:spcPts val="0"/>
              </a:spcBef>
              <a:buFontTx/>
              <a:buNone/>
              <a:defRPr sz="1800"/>
            </a:pPr>
            <a:endParaRPr lang="en-US" sz="1900" dirty="0" smtClean="0">
              <a:solidFill>
                <a:srgbClr val="B7C4D1"/>
              </a:solidFill>
              <a:latin typeface="+mj-lt"/>
              <a:ea typeface="+mj-ea"/>
              <a:cs typeface="+mj-cs"/>
              <a:sym typeface="Menlo"/>
            </a:endParaRPr>
          </a:p>
          <a:p>
            <a:pPr marL="0" indent="0">
              <a:spcBef>
                <a:spcPts val="0"/>
              </a:spcBef>
              <a:buFontTx/>
              <a:buNone/>
              <a:defRPr sz="1800"/>
            </a:pPr>
            <a:endParaRPr lang="en-US" sz="1900" b="1" dirty="0" smtClean="0">
              <a:solidFill>
                <a:srgbClr val="B7C4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Tx/>
              <a:buNone/>
              <a:defRPr sz="1800"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indent="0">
              <a:spcBef>
                <a:spcPts val="0"/>
              </a:spcBef>
              <a:buFontTx/>
              <a:buNone/>
              <a:defRPr sz="1800"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Tx/>
              <a:buNone/>
              <a:defRPr sz="1800"/>
            </a:pPr>
            <a:r>
              <a:rPr lang="en-US" sz="1800" b="1" dirty="0" err="1" smtClean="0">
                <a:latin typeface="Courier New"/>
                <a:ea typeface="Courier New"/>
                <a:cs typeface="Courier New"/>
                <a:sym typeface="Courier New"/>
              </a:rPr>
              <a:t>fibs.window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(Count of 4).</a:t>
            </a:r>
            <a:r>
              <a:rPr lang="en-US" sz="1800" b="1" dirty="0" smtClean="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800" b="1" dirty="0" err="1" smtClean="0"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)=&gt;</a:t>
            </a:r>
            <a:r>
              <a:rPr lang="en-US" sz="1800" b="1" dirty="0" err="1" smtClean="0">
                <a:latin typeface="Courier New"/>
                <a:ea typeface="Courier New"/>
                <a:cs typeface="Courier New"/>
                <a:sym typeface="Courier New"/>
              </a:rPr>
              <a:t>x+y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800" b="1" dirty="0" smtClean="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0">
              <a:spcBef>
                <a:spcPts val="0"/>
              </a:spcBef>
              <a:buFontTx/>
              <a:buNone/>
              <a:defRPr sz="1800"/>
            </a:pP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Tx/>
              <a:buNone/>
              <a:defRPr sz="1800"/>
            </a:pPr>
            <a:r>
              <a:rPr lang="en-US" sz="1800" b="1" dirty="0" err="1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00" b="1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ibs():Stream[</a:t>
            </a:r>
            <a:r>
              <a:rPr lang="en-US" sz="1800" b="1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] = {0 #:: </a:t>
            </a:r>
            <a:r>
              <a:rPr lang="en-US" sz="1800" b="1" dirty="0" err="1" smtClean="0">
                <a:latin typeface="Courier New"/>
                <a:ea typeface="Courier New"/>
                <a:cs typeface="Courier New"/>
                <a:sym typeface="Courier New"/>
              </a:rPr>
              <a:t>fibs.getExecutionEnvironment.</a:t>
            </a:r>
            <a:r>
              <a:rPr lang="en-US" sz="1800" b="1" dirty="0" err="1" smtClean="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scanLeft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(1)(_ + _)}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0168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Machine Learning Pipelines</a:t>
            </a:r>
          </a:p>
        </p:txBody>
      </p:sp>
      <p:sp>
        <p:nvSpPr>
          <p:cNvPr id="611" name="Shape 611"/>
          <p:cNvSpPr/>
          <p:nvPr/>
        </p:nvSpPr>
        <p:spPr>
          <a:xfrm>
            <a:off x="1810167" y="3630400"/>
            <a:ext cx="1377017" cy="1056706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20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Sampling</a:t>
            </a:r>
          </a:p>
        </p:txBody>
      </p:sp>
      <p:sp>
        <p:nvSpPr>
          <p:cNvPr id="612" name="Shape 612"/>
          <p:cNvSpPr/>
          <p:nvPr/>
        </p:nvSpPr>
        <p:spPr>
          <a:xfrm>
            <a:off x="5113497" y="2526494"/>
            <a:ext cx="1641434" cy="99953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20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Classification</a:t>
            </a:r>
          </a:p>
        </p:txBody>
      </p:sp>
      <p:sp>
        <p:nvSpPr>
          <p:cNvPr id="613" name="Shape 613"/>
          <p:cNvSpPr/>
          <p:nvPr/>
        </p:nvSpPr>
        <p:spPr>
          <a:xfrm>
            <a:off x="1840843" y="2545772"/>
            <a:ext cx="1315665" cy="988886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20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effectLst/>
              </a:defRPr>
            </a:pPr>
            <a:r>
              <a:rPr sz="20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Measures</a:t>
            </a:r>
          </a:p>
        </p:txBody>
      </p:sp>
      <p:sp>
        <p:nvSpPr>
          <p:cNvPr id="614" name="Shape 614"/>
          <p:cNvSpPr/>
          <p:nvPr/>
        </p:nvSpPr>
        <p:spPr>
          <a:xfrm>
            <a:off x="7267034" y="3061671"/>
            <a:ext cx="1536979" cy="999536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20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615" name="Shape 615"/>
          <p:cNvSpPr/>
          <p:nvPr/>
        </p:nvSpPr>
        <p:spPr>
          <a:xfrm>
            <a:off x="5113497" y="3665310"/>
            <a:ext cx="1641434" cy="999536"/>
          </a:xfrm>
          <a:prstGeom prst="rect">
            <a:avLst/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20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Clustering</a:t>
            </a:r>
          </a:p>
        </p:txBody>
      </p:sp>
      <p:sp>
        <p:nvSpPr>
          <p:cNvPr id="616" name="Shape 616"/>
          <p:cNvSpPr/>
          <p:nvPr/>
        </p:nvSpPr>
        <p:spPr>
          <a:xfrm>
            <a:off x="3248420" y="3070133"/>
            <a:ext cx="1807691" cy="101610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3244506" y="4163928"/>
            <a:ext cx="181166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 flipV="1">
            <a:off x="3248493" y="3033078"/>
            <a:ext cx="1791286" cy="105002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3244506" y="2986463"/>
            <a:ext cx="181166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6831087" y="2988371"/>
            <a:ext cx="363617" cy="2058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 flipV="1">
            <a:off x="6831088" y="3864148"/>
            <a:ext cx="363651" cy="2293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343162" y="3206412"/>
            <a:ext cx="1054341" cy="792468"/>
          </a:xfrm>
          <a:prstGeom prst="rect">
            <a:avLst/>
          </a:prstGeom>
          <a:gradFill>
            <a:gsLst>
              <a:gs pos="0">
                <a:srgbClr val="678FC5"/>
              </a:gs>
              <a:gs pos="50000">
                <a:srgbClr val="4A81C3"/>
              </a:gs>
              <a:gs pos="100000">
                <a:srgbClr val="3B71B2"/>
              </a:gs>
            </a:gsLst>
            <a:lin ang="5400000"/>
          </a:gradFill>
          <a:ln w="6350">
            <a:solidFill>
              <a:srgbClr val="4F81BD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ETL</a:t>
            </a:r>
          </a:p>
        </p:txBody>
      </p:sp>
      <p:sp>
        <p:nvSpPr>
          <p:cNvPr id="623" name="Shape 623"/>
          <p:cNvSpPr/>
          <p:nvPr/>
        </p:nvSpPr>
        <p:spPr>
          <a:xfrm flipV="1">
            <a:off x="1419108" y="3132053"/>
            <a:ext cx="380128" cy="3801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1414936" y="3580689"/>
            <a:ext cx="389707" cy="38970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1295518" y="5238347"/>
            <a:ext cx="7516973" cy="112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Mixing periodic ML batch components  </a:t>
            </a:r>
          </a:p>
          <a:p>
            <a:pPr lvl="0">
              <a:spcBef>
                <a:spcPts val="700"/>
              </a:spcBef>
            </a:pPr>
            <a:r>
              <a:rPr sz="3200"/>
              <a:t>with streaming components</a:t>
            </a:r>
          </a:p>
        </p:txBody>
      </p:sp>
      <p:sp>
        <p:nvSpPr>
          <p:cNvPr id="627" name="Shape 627"/>
          <p:cNvSpPr/>
          <p:nvPr/>
        </p:nvSpPr>
        <p:spPr>
          <a:xfrm>
            <a:off x="6022092" y="1956032"/>
            <a:ext cx="2055490" cy="1105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2" h="16584" extrusionOk="0">
                <a:moveTo>
                  <a:pt x="0" y="8024"/>
                </a:moveTo>
                <a:cubicBezTo>
                  <a:pt x="14495" y="-5016"/>
                  <a:pt x="21600" y="-2163"/>
                  <a:pt x="21314" y="16584"/>
                </a:cubicBezTo>
              </a:path>
            </a:pathLst>
          </a:custGeom>
          <a:ln w="254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19" name="Dia számának hely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7885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Streaming graphs</a:t>
            </a:r>
          </a:p>
        </p:txBody>
      </p:sp>
      <p:sp>
        <p:nvSpPr>
          <p:cNvPr id="632" name="Shape 632"/>
          <p:cNvSpPr/>
          <p:nvPr/>
        </p:nvSpPr>
        <p:spPr>
          <a:xfrm>
            <a:off x="1528108" y="4606625"/>
            <a:ext cx="5301418" cy="1696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Streaming new edges</a:t>
            </a:r>
          </a:p>
          <a:p>
            <a:pPr marL="342900" lvl="0" indent="-342900"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Keeping only the fresh state</a:t>
            </a:r>
          </a:p>
          <a:p>
            <a:pPr marL="342900" lvl="0" indent="-342900"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Continuous graph analytics</a:t>
            </a:r>
          </a:p>
        </p:txBody>
      </p:sp>
      <p:sp>
        <p:nvSpPr>
          <p:cNvPr id="633" name="Shape 633"/>
          <p:cNvSpPr/>
          <p:nvPr/>
        </p:nvSpPr>
        <p:spPr>
          <a:xfrm>
            <a:off x="2056434" y="2775355"/>
            <a:ext cx="204792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742201" y="3302811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2574257" y="3127271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2399998" y="2522949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2158229" y="3185770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740633" y="2440758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2990284" y="3300713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 flipV="1">
            <a:off x="1844596" y="2632457"/>
            <a:ext cx="1" cy="683446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 flipH="1" flipV="1">
            <a:off x="1925328" y="2590454"/>
            <a:ext cx="209524" cy="20952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 flipV="1">
            <a:off x="2209426" y="2983968"/>
            <a:ext cx="1" cy="20952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 flipV="1">
            <a:off x="2267845" y="2700667"/>
            <a:ext cx="145553" cy="14555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2546391" y="2736006"/>
            <a:ext cx="92579" cy="3830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2346384" y="3252401"/>
            <a:ext cx="22095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574030" y="2700185"/>
            <a:ext cx="519585" cy="607426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 flipV="1">
            <a:off x="2346384" y="2717697"/>
            <a:ext cx="144428" cy="51296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1362885" y="2232702"/>
            <a:ext cx="2111426" cy="1542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0000">
                <a:alpha val="57383"/>
              </a:srgbClr>
            </a:solidFill>
            <a:miter lim="400000"/>
          </a:ln>
          <a:effectLst>
            <a:outerShdw blurRad="127000" dir="18900000" rotWithShape="0">
              <a:srgbClr val="000000">
                <a:alpha val="76753"/>
              </a:srgbClr>
            </a:outerShdw>
          </a:effectLst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4228709" y="2790528"/>
            <a:ext cx="204792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47C1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3914476" y="3317983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4746532" y="3142444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4572273" y="2538122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4330504" y="3200943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47C1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3912908" y="2455930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47C1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162559" y="3315885"/>
            <a:ext cx="204791" cy="204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 flipV="1">
            <a:off x="4016872" y="2647629"/>
            <a:ext cx="1" cy="683446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 flipH="1" flipV="1">
            <a:off x="4097603" y="2605627"/>
            <a:ext cx="209524" cy="209524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 flipV="1">
            <a:off x="4381702" y="2999141"/>
            <a:ext cx="1" cy="209524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9" name="Shape 659"/>
          <p:cNvSpPr/>
          <p:nvPr/>
        </p:nvSpPr>
        <p:spPr>
          <a:xfrm flipV="1">
            <a:off x="4440120" y="2715840"/>
            <a:ext cx="145553" cy="14555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4718666" y="2751179"/>
            <a:ext cx="92579" cy="38299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4518659" y="3267574"/>
            <a:ext cx="22095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4746306" y="2715358"/>
            <a:ext cx="519584" cy="607426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3" name="Shape 663"/>
          <p:cNvSpPr/>
          <p:nvPr/>
        </p:nvSpPr>
        <p:spPr>
          <a:xfrm flipV="1">
            <a:off x="4518659" y="2732870"/>
            <a:ext cx="144428" cy="51296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3535160" y="2247875"/>
            <a:ext cx="2111426" cy="1542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0000">
                <a:alpha val="57383"/>
              </a:srgbClr>
            </a:solidFill>
            <a:miter lim="400000"/>
          </a:ln>
          <a:effectLst>
            <a:outerShdw blurRad="127000" dir="18900000" rotWithShape="0">
              <a:srgbClr val="000000">
                <a:alpha val="76753"/>
              </a:srgbClr>
            </a:outerShdw>
          </a:effectLst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 flipH="1" flipV="1">
            <a:off x="4128203" y="2555625"/>
            <a:ext cx="425119" cy="8923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666" name="Picture 66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476" y="3780038"/>
            <a:ext cx="7856373" cy="246565"/>
          </a:xfrm>
          <a:prstGeom prst="rect">
            <a:avLst/>
          </a:prstGeom>
        </p:spPr>
      </p:pic>
      <p:sp>
        <p:nvSpPr>
          <p:cNvPr id="668" name="Shape 668"/>
          <p:cNvSpPr/>
          <p:nvPr/>
        </p:nvSpPr>
        <p:spPr>
          <a:xfrm>
            <a:off x="7029634" y="3914704"/>
            <a:ext cx="1180732" cy="683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3300"/>
              <a:t>time</a:t>
            </a:r>
          </a:p>
        </p:txBody>
      </p:sp>
      <p:sp>
        <p:nvSpPr>
          <p:cNvPr id="669" name="Shape 669"/>
          <p:cNvSpPr/>
          <p:nvPr/>
        </p:nvSpPr>
        <p:spPr>
          <a:xfrm>
            <a:off x="6145303" y="3326063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6977359" y="3150524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6803100" y="2546202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6561331" y="3209023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47C1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6143735" y="2464010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747C1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7393386" y="3323965"/>
            <a:ext cx="204791" cy="2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5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6949493" y="2759259"/>
            <a:ext cx="92579" cy="38299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6749487" y="3275654"/>
            <a:ext cx="22095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6977133" y="2723438"/>
            <a:ext cx="519585" cy="60742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 flipV="1">
            <a:off x="6749486" y="2740950"/>
            <a:ext cx="144428" cy="51296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5765987" y="2255955"/>
            <a:ext cx="2111427" cy="1542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0000">
                <a:alpha val="57383"/>
              </a:srgbClr>
            </a:solidFill>
            <a:miter lim="400000"/>
          </a:ln>
          <a:effectLst>
            <a:outerShdw blurRad="127000" dir="18900000" rotWithShape="0">
              <a:srgbClr val="000000">
                <a:alpha val="76753"/>
              </a:srgbClr>
            </a:outerShdw>
          </a:effectLst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 flipH="1" flipV="1">
            <a:off x="6359031" y="2563705"/>
            <a:ext cx="425118" cy="8923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 flipV="1">
            <a:off x="6361162" y="3339717"/>
            <a:ext cx="214872" cy="7644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Dia számának helye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4289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/>
              <a:t>Many</a:t>
            </a:r>
            <a:r>
              <a:rPr lang="hu-HU" sz="3600" dirty="0" smtClean="0"/>
              <a:t> </a:t>
            </a:r>
            <a:r>
              <a:rPr lang="hu-HU" sz="3600" dirty="0" err="1" smtClean="0"/>
              <a:t>buzzwords</a:t>
            </a:r>
            <a:r>
              <a:rPr lang="hu-HU" sz="3600" dirty="0" smtClean="0"/>
              <a:t>, </a:t>
            </a:r>
            <a:r>
              <a:rPr lang="hu-HU" sz="3600" dirty="0" err="1" smtClean="0"/>
              <a:t>similar</a:t>
            </a:r>
            <a:r>
              <a:rPr lang="hu-HU" sz="3600" dirty="0" smtClean="0"/>
              <a:t> </a:t>
            </a:r>
            <a:r>
              <a:rPr lang="hu-HU" sz="3600" dirty="0" err="1" smtClean="0"/>
              <a:t>concepts</a:t>
            </a:r>
            <a:endParaRPr lang="hu-HU" sz="3600" dirty="0" smtClean="0"/>
          </a:p>
        </p:txBody>
      </p:sp>
      <p:pic>
        <p:nvPicPr>
          <p:cNvPr id="15" name="Tartalom helye 14" descr="stre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06200" y="1640701"/>
            <a:ext cx="4655400" cy="3491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328600" y="5250063"/>
            <a:ext cx="465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 smtClean="0">
                <a:latin typeface="Avenir Next Regular"/>
                <a:cs typeface="Avenir Next Regular"/>
              </a:rPr>
              <a:t>Figure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courtesy</a:t>
            </a:r>
            <a:r>
              <a:rPr lang="hu-HU" sz="1100" dirty="0" smtClean="0">
                <a:latin typeface="Avenir Next Regular"/>
                <a:cs typeface="Avenir Next Regular"/>
              </a:rPr>
              <a:t> of Martin </a:t>
            </a:r>
            <a:r>
              <a:rPr lang="hu-HU" sz="1100" dirty="0" err="1" smtClean="0">
                <a:latin typeface="Avenir Next Regular"/>
                <a:cs typeface="Avenir Next Regular"/>
              </a:rPr>
              <a:t>Kleppmann</a:t>
            </a:r>
            <a:r>
              <a:rPr lang="hu-HU" sz="1100" dirty="0" smtClean="0">
                <a:latin typeface="Avenir Next Regular"/>
                <a:cs typeface="Avenir Next Regular"/>
              </a:rPr>
              <a:t>, </a:t>
            </a:r>
            <a:r>
              <a:rPr lang="hu-HU" sz="1100" dirty="0" err="1" smtClean="0">
                <a:latin typeface="Avenir Next Regular"/>
                <a:cs typeface="Avenir Next Regular"/>
              </a:rPr>
              <a:t>used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with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permission</a:t>
            </a:r>
            <a:r>
              <a:rPr lang="hu-HU" sz="1100" dirty="0" smtClean="0">
                <a:latin typeface="Avenir Next Regular"/>
                <a:cs typeface="Avenir Next Regular"/>
              </a:rPr>
              <a:t>.</a:t>
            </a:r>
            <a:endParaRPr lang="en-US" sz="11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36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69352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54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6935270"/>
              </p:ext>
            </p:extLst>
          </p:nvPr>
        </p:nvGraphicFramePr>
        <p:xfrm>
          <a:off x="457200" y="1600201"/>
          <a:ext cx="8229600" cy="10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Kép 5" descr="topolog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6611" y="3124800"/>
            <a:ext cx="4290778" cy="302289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774800" y="6225545"/>
            <a:ext cx="559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 smtClean="0">
                <a:latin typeface="Avenir Next Regular"/>
                <a:cs typeface="Avenir Next Regular"/>
              </a:rPr>
              <a:t>Figure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courtesy</a:t>
            </a:r>
            <a:r>
              <a:rPr lang="hu-HU" sz="1100" dirty="0" smtClean="0">
                <a:latin typeface="Avenir Next Regular"/>
                <a:cs typeface="Avenir Next Regular"/>
              </a:rPr>
              <a:t> of </a:t>
            </a:r>
            <a:r>
              <a:rPr lang="hu-HU" sz="1100" dirty="0" err="1" smtClean="0">
                <a:latin typeface="Avenir Next Regular"/>
                <a:cs typeface="Avenir Next Regular"/>
              </a:rPr>
              <a:t>Apache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Storm</a:t>
            </a:r>
            <a:r>
              <a:rPr lang="hu-HU" sz="1100" dirty="0" smtClean="0">
                <a:latin typeface="Avenir Next Regular"/>
                <a:cs typeface="Avenir Next Regular"/>
              </a:rPr>
              <a:t>, </a:t>
            </a:r>
            <a:r>
              <a:rPr lang="hu-HU" sz="1100" dirty="0" err="1" smtClean="0">
                <a:latin typeface="Avenir Next Regular"/>
                <a:cs typeface="Avenir Next Regular"/>
              </a:rPr>
              <a:t>source</a:t>
            </a:r>
            <a:r>
              <a:rPr lang="hu-HU" sz="1100" dirty="0" smtClean="0">
                <a:latin typeface="Avenir Next Regular"/>
                <a:cs typeface="Avenir Next Regular"/>
              </a:rPr>
              <a:t>: http://storm.apache.org/images/topology.png</a:t>
            </a:r>
            <a:endParaRPr lang="en-US" sz="11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4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6935270"/>
              </p:ext>
            </p:extLst>
          </p:nvPr>
        </p:nvGraphicFramePr>
        <p:xfrm>
          <a:off x="457200" y="1600201"/>
          <a:ext cx="8229600" cy="11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Kép 5" descr="spark_stream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600" y="3429000"/>
            <a:ext cx="4204800" cy="285023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774800" y="6290588"/>
            <a:ext cx="559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err="1" smtClean="0">
                <a:latin typeface="Avenir Next Regular"/>
                <a:cs typeface="Avenir Next Regular"/>
              </a:rPr>
              <a:t>Figure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courtesy</a:t>
            </a:r>
            <a:r>
              <a:rPr lang="hu-HU" sz="1100" dirty="0" smtClean="0">
                <a:latin typeface="Avenir Next Regular"/>
                <a:cs typeface="Avenir Next Regular"/>
              </a:rPr>
              <a:t> of </a:t>
            </a:r>
            <a:r>
              <a:rPr lang="hu-HU" sz="1100" dirty="0" err="1" smtClean="0">
                <a:latin typeface="Avenir Next Regular"/>
                <a:cs typeface="Avenir Next Regular"/>
              </a:rPr>
              <a:t>Matei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Zaharia</a:t>
            </a:r>
            <a:r>
              <a:rPr lang="hu-HU" sz="1100" dirty="0" smtClean="0">
                <a:latin typeface="Avenir Next Regular"/>
                <a:cs typeface="Avenir Next Regular"/>
              </a:rPr>
              <a:t>, </a:t>
            </a:r>
            <a:br>
              <a:rPr lang="hu-HU" sz="1100" dirty="0" smtClean="0">
                <a:latin typeface="Avenir Next Regular"/>
                <a:cs typeface="Avenir Next Regular"/>
              </a:rPr>
            </a:br>
            <a:r>
              <a:rPr lang="hu-HU" sz="1100" dirty="0" err="1" smtClean="0">
                <a:latin typeface="Avenir Next Regular"/>
                <a:cs typeface="Avenir Next Regular"/>
              </a:rPr>
              <a:t>source</a:t>
            </a:r>
            <a:r>
              <a:rPr lang="hu-HU" sz="1100" dirty="0" smtClean="0">
                <a:latin typeface="Avenir Next Regular"/>
                <a:cs typeface="Avenir Next Regular"/>
              </a:rPr>
              <a:t>: http://cs.berkeley.edu/~matei/papers/2013/sosp_spark_streaming.pdf,  </a:t>
            </a:r>
            <a:r>
              <a:rPr lang="hu-HU" sz="1100" dirty="0" err="1" smtClean="0">
                <a:latin typeface="Avenir Next Regular"/>
                <a:cs typeface="Avenir Next Regular"/>
              </a:rPr>
              <a:t>page</a:t>
            </a:r>
            <a:r>
              <a:rPr lang="hu-HU" sz="1100" dirty="0" smtClean="0">
                <a:latin typeface="Avenir Next Regular"/>
                <a:cs typeface="Avenir Next Regular"/>
              </a:rPr>
              <a:t> 6</a:t>
            </a:r>
            <a:endParaRPr lang="en-US" sz="11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4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6935270"/>
              </p:ext>
            </p:extLst>
          </p:nvPr>
        </p:nvGraphicFramePr>
        <p:xfrm>
          <a:off x="457200" y="1600201"/>
          <a:ext cx="8229600" cy="11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Kép 5" descr="samza_stre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6681" y="2890799"/>
            <a:ext cx="4825118" cy="297720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774800" y="5737196"/>
            <a:ext cx="559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err="1" smtClean="0">
                <a:latin typeface="Avenir Next Regular"/>
                <a:cs typeface="Avenir Next Regular"/>
              </a:rPr>
              <a:t>Figure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courtesy</a:t>
            </a:r>
            <a:r>
              <a:rPr lang="hu-HU" sz="1100" dirty="0" smtClean="0">
                <a:latin typeface="Avenir Next Regular"/>
                <a:cs typeface="Avenir Next Regular"/>
              </a:rPr>
              <a:t> of </a:t>
            </a:r>
            <a:r>
              <a:rPr lang="hu-HU" sz="1100" dirty="0" err="1" smtClean="0">
                <a:latin typeface="Avenir Next Regular"/>
                <a:cs typeface="Avenir Next Regular"/>
              </a:rPr>
              <a:t>Apache</a:t>
            </a:r>
            <a:r>
              <a:rPr lang="hu-HU" sz="1100" dirty="0" smtClean="0">
                <a:latin typeface="Avenir Next Regular"/>
                <a:cs typeface="Avenir Next Regular"/>
              </a:rPr>
              <a:t> </a:t>
            </a:r>
            <a:r>
              <a:rPr lang="hu-HU" sz="1100" dirty="0" err="1" smtClean="0">
                <a:latin typeface="Avenir Next Regular"/>
                <a:cs typeface="Avenir Next Regular"/>
              </a:rPr>
              <a:t>Samza</a:t>
            </a:r>
            <a:r>
              <a:rPr lang="hu-HU" sz="1100" dirty="0" smtClean="0">
                <a:latin typeface="Avenir Next Regular"/>
                <a:cs typeface="Avenir Next Regular"/>
              </a:rPr>
              <a:t>,</a:t>
            </a:r>
            <a:br>
              <a:rPr lang="hu-HU" sz="1100" dirty="0" smtClean="0">
                <a:latin typeface="Avenir Next Regular"/>
                <a:cs typeface="Avenir Next Regular"/>
              </a:rPr>
            </a:br>
            <a:r>
              <a:rPr lang="hu-HU" sz="1100" dirty="0" err="1" smtClean="0">
                <a:latin typeface="Avenir Next Regular"/>
                <a:cs typeface="Avenir Next Regular"/>
              </a:rPr>
              <a:t>source</a:t>
            </a:r>
            <a:r>
              <a:rPr lang="hu-HU" sz="1100" dirty="0" smtClean="0">
                <a:latin typeface="Avenir Next Regular"/>
                <a:cs typeface="Avenir Next Regular"/>
              </a:rPr>
              <a:t>: http://samza.apache.org/img/0.8/learn/documentation/introduction/stream.png</a:t>
            </a:r>
            <a:endParaRPr lang="en-US" sz="11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4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64579</TotalTime>
  <Words>1626</Words>
  <Application>Microsoft Office PowerPoint</Application>
  <PresentationFormat>Diavetítés a képernyőre (4:3 oldalarány)</PresentationFormat>
  <Paragraphs>489</Paragraphs>
  <Slides>43</Slides>
  <Notes>5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43</vt:i4>
      </vt:variant>
    </vt:vector>
  </HeadingPairs>
  <TitlesOfParts>
    <vt:vector size="45" baseType="lpstr">
      <vt:lpstr>Office Theme</vt:lpstr>
      <vt:lpstr>1_Office Theme</vt:lpstr>
      <vt:lpstr>Flink Streaming</vt:lpstr>
      <vt:lpstr>2. dia</vt:lpstr>
      <vt:lpstr>3. dia</vt:lpstr>
      <vt:lpstr>An example streaming use case</vt:lpstr>
      <vt:lpstr>Many buzzwords, similar concepts</vt:lpstr>
      <vt:lpstr>Streaming systems</vt:lpstr>
      <vt:lpstr>Streaming systems</vt:lpstr>
      <vt:lpstr>Streaming systems</vt:lpstr>
      <vt:lpstr>Streaming systems</vt:lpstr>
      <vt:lpstr>Streaming systems</vt:lpstr>
      <vt:lpstr>Streaming in Flink</vt:lpstr>
      <vt:lpstr>12. dia</vt:lpstr>
      <vt:lpstr>Example: StockPrices</vt:lpstr>
      <vt:lpstr>Example: Reading from multiple inputs</vt:lpstr>
      <vt:lpstr>Example: Window aggregations</vt:lpstr>
      <vt:lpstr>Windowing</vt:lpstr>
      <vt:lpstr>Example: Data-driven windows</vt:lpstr>
      <vt:lpstr>Example: Combining with a Twitter stream</vt:lpstr>
      <vt:lpstr>Example: Streaming joins</vt:lpstr>
      <vt:lpstr>Overview of the API</vt:lpstr>
      <vt:lpstr>21. dia</vt:lpstr>
      <vt:lpstr>Streaming in Flink</vt:lpstr>
      <vt:lpstr>Programming model</vt:lpstr>
      <vt:lpstr>Fault tolerance</vt:lpstr>
      <vt:lpstr>Fault tolerance</vt:lpstr>
      <vt:lpstr>Roadmap</vt:lpstr>
      <vt:lpstr>27. dia</vt:lpstr>
      <vt:lpstr>Flink Streaming performance</vt:lpstr>
      <vt:lpstr>29. dia</vt:lpstr>
      <vt:lpstr>Summary</vt:lpstr>
      <vt:lpstr>flink.apache.org @ApacheFlink</vt:lpstr>
      <vt:lpstr>32. dia</vt:lpstr>
      <vt:lpstr>Basic transformations</vt:lpstr>
      <vt:lpstr>Binary stream transformations</vt:lpstr>
      <vt:lpstr>Iterative stream processing</vt:lpstr>
      <vt:lpstr>Operator chaining</vt:lpstr>
      <vt:lpstr>Processing graph with chaining</vt:lpstr>
      <vt:lpstr>Lambda architecture</vt:lpstr>
      <vt:lpstr>Lambda architecture</vt:lpstr>
      <vt:lpstr>Query Optimisations</vt:lpstr>
      <vt:lpstr>Scala Interoperability</vt:lpstr>
      <vt:lpstr>Machine Learning Pipelines</vt:lpstr>
      <vt:lpstr>Streaming graphs</vt:lpstr>
    </vt:vector>
  </TitlesOfParts>
  <Company>Data Artisans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Marton Balassi</dc:creator>
  <cp:lastModifiedBy>mbalassi</cp:lastModifiedBy>
  <cp:revision>2471</cp:revision>
  <dcterms:created xsi:type="dcterms:W3CDTF">2014-10-18T15:55:10Z</dcterms:created>
  <dcterms:modified xsi:type="dcterms:W3CDTF">2015-02-26T14:45:33Z</dcterms:modified>
</cp:coreProperties>
</file>