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LLVM</a:t>
            </a:r>
            <a:r>
              <a:t> </a:t>
            </a:r>
            <a:r>
              <a:t>INLINE PASS 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Lingxuan(Linda) Chen </a:t>
            </a:r>
          </a:p>
          <a:p>
            <a:pPr/>
            <a:r>
              <a:t>Po Yu Huang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ther 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Issues</a:t>
            </a:r>
          </a:p>
        </p:txBody>
      </p:sp>
      <p:sp>
        <p:nvSpPr>
          <p:cNvPr id="127" name="Version issues between 3.4 and 13, LLVM on the glue machine is version 3.4 but the latest version is 1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>
              <a:defRPr sz="2400"/>
            </a:pPr>
            <a:r>
              <a:rPr sz="2800"/>
              <a:t>Version issues between 3.4 and 13, LLVM on the glue machine is version 3.4 but the latest version is 13</a:t>
            </a:r>
            <a:endParaRPr sz="2800"/>
          </a:p>
          <a:p>
            <a:pPr marL="266700" indent="-266700">
              <a:defRPr sz="2400"/>
            </a:pPr>
            <a:r>
              <a:rPr sz="2800"/>
              <a:t>Documentation out-of-date, difficulties on searching for version 3.4 documentation</a:t>
            </a:r>
            <a:endParaRPr sz="2800"/>
          </a:p>
          <a:p>
            <a:pPr marL="266700" indent="-266700">
              <a:defRPr sz="2400"/>
            </a:pPr>
            <a:r>
              <a:rPr sz="2800"/>
              <a:t>Failed to install a local LLVM</a:t>
            </a:r>
            <a:endParaRPr sz="2800"/>
          </a:p>
          <a:p>
            <a:pPr marL="266700" indent="-266700">
              <a:defRPr sz="2400"/>
            </a:pPr>
            <a:r>
              <a:rPr sz="2800"/>
              <a:t>Compiling on the local LLVM takes about 3-5 minutes</a:t>
            </a:r>
            <a:endParaRPr sz="2800"/>
          </a:p>
          <a:p>
            <a:pPr marL="266700" indent="-266700">
              <a:defRPr sz="2400"/>
            </a:pPr>
            <a:r>
              <a:rPr sz="2800"/>
              <a:t>Project Description inconsistency.</a:t>
            </a:r>
            <a:endParaRPr sz="2800"/>
          </a:p>
          <a:p>
            <a:pPr marL="266700" indent="-266700">
              <a:defRPr sz="2400"/>
            </a:pPr>
            <a:r>
              <a:rPr sz="2800"/>
              <a:t>Some confusions in the project description, some of the examples provided are not constants.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838200" y="122754"/>
            <a:ext cx="10515600" cy="1035051"/>
          </a:xfrm>
          <a:prstGeom prst="rect">
            <a:avLst/>
          </a:prstGeom>
        </p:spPr>
        <p:txBody>
          <a:bodyPr/>
          <a:lstStyle/>
          <a:p>
            <a:pPr/>
            <a:r>
              <a:t>Other Issues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0" y="1157804"/>
            <a:ext cx="10515600" cy="4351339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cargo run --release --verbose --jobs 1</a:t>
            </a:r>
            <a:endParaRPr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 RAM issues from 2GB to 8GB</a:t>
            </a:r>
            <a:r>
              <a:rPr sz="2400">
                <a:latin typeface="+mj-lt"/>
                <a:ea typeface="+mj-ea"/>
                <a:cs typeface="+mj-cs"/>
                <a:sym typeface="Calibri"/>
              </a:rPr>
              <a:t> </a:t>
            </a:r>
            <a:endParaRPr sz="2400">
              <a:latin typeface="+mj-lt"/>
              <a:ea typeface="+mj-ea"/>
              <a:cs typeface="+mj-cs"/>
              <a:sym typeface="Calibri"/>
            </a:endParaRPr>
          </a:p>
          <a:p>
            <a:pPr>
              <a:defRPr sz="2400"/>
            </a:pPr>
            <a:r>
              <a:t> </a:t>
            </a:r>
            <a:r>
              <a:rPr sz="2800"/>
              <a:t>Version issues between 3.4 and 13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1658" y="2195222"/>
            <a:ext cx="5653903" cy="4128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Content Placeholder 5" descr="Content Placeholder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695" y="3130163"/>
            <a:ext cx="5063882" cy="3216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Test/Verification</a:t>
            </a:r>
          </a:p>
        </p:txBody>
      </p:sp>
      <p:sp>
        <p:nvSpPr>
          <p:cNvPr id="135" name="Content Placeholder 2"/>
          <p:cNvSpPr txBox="1"/>
          <p:nvPr>
            <p:ph type="body" sz="half" idx="1"/>
          </p:nvPr>
        </p:nvSpPr>
        <p:spPr>
          <a:xfrm>
            <a:off x="6362700" y="1825625"/>
            <a:ext cx="4991100" cy="4351338"/>
          </a:xfrm>
          <a:prstGeom prst="rect">
            <a:avLst/>
          </a:prstGeom>
        </p:spPr>
        <p:txBody>
          <a:bodyPr/>
          <a:lstStyle/>
          <a:p>
            <a:pPr/>
            <a:r>
              <a:t>We used the tests provided in the glue machine and the project description to test.</a:t>
            </a:r>
          </a:p>
          <a:p>
            <a:pPr/>
            <a:r>
              <a:t>Should not inline if there are more than 10 instruction</a:t>
            </a:r>
          </a:p>
          <a:p>
            <a:pPr/>
            <a:r>
              <a:t>Should not inline if the value is not a constant.</a:t>
            </a:r>
          </a:p>
        </p:txBody>
      </p:sp>
      <p:pic>
        <p:nvPicPr>
          <p:cNvPr id="136" name="Screen Shot 2021-12-08 at 7.28.28 PM.png" descr="Screen Shot 2021-12-08 at 7.28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394" y="1702593"/>
            <a:ext cx="4991101" cy="459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21-12-09 at 4.28.29 PM.png" descr="Screen Shot 2021-12-09 at 4.28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508" y="1138982"/>
            <a:ext cx="3949701" cy="224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Screen Shot 2021-12-09 at 4.27.27 PM.png" descr="Screen Shot 2021-12-09 at 4.27.2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1039" y="3095433"/>
            <a:ext cx="7439564" cy="312331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st/Verification"/>
          <p:cNvSpPr txBox="1"/>
          <p:nvPr>
            <p:ph type="title" idx="4294967295"/>
          </p:nvPr>
        </p:nvSpPr>
        <p:spPr>
          <a:xfrm>
            <a:off x="531207" y="101988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Test/Verification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creen Shot 2021-12-09 at 4.27.01 PM.png" descr="Screen Shot 2021-12-09 at 4.27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050" y="630110"/>
            <a:ext cx="8598946" cy="380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21-12-09 at 4.27.27 PM.png" descr="Screen Shot 2021-12-09 at 4.27.2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2858" y="3079229"/>
            <a:ext cx="8209399" cy="344651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Line"/>
          <p:cNvSpPr/>
          <p:nvPr/>
        </p:nvSpPr>
        <p:spPr>
          <a:xfrm>
            <a:off x="617640" y="1593438"/>
            <a:ext cx="2335069" cy="1"/>
          </a:xfrm>
          <a:prstGeom prst="line">
            <a:avLst/>
          </a:prstGeom>
          <a:ln w="381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Line"/>
          <p:cNvSpPr/>
          <p:nvPr/>
        </p:nvSpPr>
        <p:spPr>
          <a:xfrm>
            <a:off x="486071" y="3664726"/>
            <a:ext cx="2335070" cy="1"/>
          </a:xfrm>
          <a:prstGeom prst="line">
            <a:avLst/>
          </a:prstGeom>
          <a:ln w="381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Line"/>
          <p:cNvSpPr/>
          <p:nvPr/>
        </p:nvSpPr>
        <p:spPr>
          <a:xfrm>
            <a:off x="3877611" y="4015575"/>
            <a:ext cx="2335069" cy="1"/>
          </a:xfrm>
          <a:prstGeom prst="line">
            <a:avLst/>
          </a:prstGeom>
          <a:ln w="381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Test/Verification"/>
          <p:cNvSpPr txBox="1"/>
          <p:nvPr>
            <p:ph type="title" idx="4294967295"/>
          </p:nvPr>
        </p:nvSpPr>
        <p:spPr>
          <a:xfrm>
            <a:off x="443494" y="-161149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Test/Verification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98" name="This is project is to create an inlining pass in the compiler LLVM to speed up compil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project is to create an inlining pass in the compiler LLVM to speed up compiling.</a:t>
            </a:r>
          </a:p>
          <a:p>
            <a:pPr/>
            <a:r>
              <a:t>This is project is done by 2 people group.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Flow</a:t>
            </a:r>
          </a:p>
        </p:txBody>
      </p:sp>
      <p:sp>
        <p:nvSpPr>
          <p:cNvPr id="101" name="Content Placeholder 2"/>
          <p:cNvSpPr txBox="1"/>
          <p:nvPr>
            <p:ph type="body" sz="half" idx="1"/>
          </p:nvPr>
        </p:nvSpPr>
        <p:spPr>
          <a:xfrm>
            <a:off x="838200" y="1825625"/>
            <a:ext cx="4707163" cy="4351338"/>
          </a:xfrm>
          <a:prstGeom prst="rect">
            <a:avLst/>
          </a:prstGeom>
        </p:spPr>
        <p:txBody>
          <a:bodyPr/>
          <a:lstStyle/>
          <a:p>
            <a:pPr/>
            <a:r>
              <a:t>Requirements: </a:t>
            </a:r>
          </a:p>
          <a:p>
            <a:pPr/>
            <a:r>
              <a:t>Only inline where there is less than 10 instructions.</a:t>
            </a:r>
          </a:p>
          <a:p>
            <a:pPr/>
            <a:r>
              <a:t>Only inline constants.</a:t>
            </a:r>
          </a:p>
          <a:p>
            <a:pPr/>
            <a:r>
              <a:t>Transforms the following C code.</a:t>
            </a:r>
          </a:p>
          <a:p>
            <a:pPr/>
            <a:r>
              <a:t>Modify the IR file(.ll).</a:t>
            </a:r>
          </a:p>
          <a:p>
            <a:pPr/>
            <a:r>
              <a:t>In this project, each function has only one call-site.</a:t>
            </a:r>
          </a:p>
        </p:txBody>
      </p:sp>
      <p:pic>
        <p:nvPicPr>
          <p:cNvPr id="102" name="Screen Shot 2021-12-08 at 7.28.28 PM.png" descr="Screen Shot 2021-12-08 at 7.28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5999" y="1702593"/>
            <a:ext cx="4991101" cy="459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68680">
              <a:spcBef>
                <a:spcPts val="900"/>
              </a:spcBef>
              <a:buSzTx/>
              <a:buNone/>
              <a:defRPr sz="2660"/>
            </a:pPr>
            <a:r>
              <a:t>1. Loop over all the instructions and get the called functions.</a:t>
            </a:r>
          </a:p>
          <a:p>
            <a:pPr lvl="1" marL="0" indent="687704" defTabSz="868680">
              <a:spcBef>
                <a:spcPts val="900"/>
              </a:spcBef>
              <a:buSzTx/>
              <a:buNone/>
              <a:defRPr sz="2660">
                <a:solidFill>
                  <a:schemeClr val="accent1"/>
                </a:solidFill>
              </a:defRPr>
            </a:pPr>
            <a:r>
              <a:t>inst_begin(), inst_end(), getCalledFunction()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2660"/>
            </a:pPr>
            <a:r>
              <a:t>2. Loop through all the arguments in the called functions.</a:t>
            </a:r>
          </a:p>
          <a:p>
            <a:pPr lvl="1" marL="0" indent="687704" defTabSz="868680">
              <a:spcBef>
                <a:spcPts val="900"/>
              </a:spcBef>
              <a:buSzTx/>
              <a:buNone/>
              <a:defRPr sz="2660">
                <a:solidFill>
                  <a:schemeClr val="accent1"/>
                </a:solidFill>
              </a:defRPr>
            </a:pPr>
            <a:r>
              <a:t>arg_begin(), arg_end()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868680">
              <a:spcBef>
                <a:spcPts val="900"/>
              </a:spcBef>
              <a:buSzTx/>
              <a:buNone/>
              <a:defRPr sz="2660"/>
            </a:pPr>
            <a:r>
              <a:t>3. Check if the arguments are constants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2660"/>
            </a:pPr>
            <a:r>
              <a:t>4. Create a ConstantInt which contains the current value.</a:t>
            </a:r>
          </a:p>
          <a:p>
            <a:pPr marL="0" indent="0" defTabSz="868680">
              <a:spcBef>
                <a:spcPts val="900"/>
              </a:spcBef>
              <a:buSzTx/>
              <a:buNone/>
              <a:defRPr sz="2660"/>
            </a:pPr>
            <a:r>
              <a:t>5. Replace all the uses of formal argument with the ConstantInt created above.</a:t>
            </a:r>
          </a:p>
          <a:p>
            <a:pPr lvl="1" marL="0" indent="687704" defTabSz="868680">
              <a:spcBef>
                <a:spcPts val="900"/>
              </a:spcBef>
              <a:buSzTx/>
              <a:buNone/>
              <a:defRPr sz="2660">
                <a:solidFill>
                  <a:schemeClr val="accent1"/>
                </a:solidFill>
              </a:defRPr>
            </a:pPr>
            <a:r>
              <a:t>replaceAllUsesWith(Value *V)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838200" y="4159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6. Copy and clone the modified instructions to the call-site.</a:t>
            </a:r>
          </a:p>
          <a:p>
            <a:pPr lvl="1" marL="0" indent="723900">
              <a:buSzTx/>
              <a:buNone/>
            </a:pPr>
            <a:r>
              <a:t>Loop through all the instruction in the called function</a:t>
            </a:r>
          </a:p>
          <a:p>
            <a:pPr lvl="1" marL="0" indent="723900">
              <a:buSzTx/>
              <a:buNone/>
            </a:pPr>
            <a:r>
              <a:t>Clone each of them into a new instruction and insert them to the call-site</a:t>
            </a:r>
          </a:p>
          <a:p>
            <a:pPr marL="0" indent="0">
              <a:buSzTx/>
              <a:buNone/>
            </a:pPr>
            <a:r>
              <a:t>7. Remove the called instructions.</a:t>
            </a:r>
          </a:p>
          <a:p>
            <a:pPr lvl="1" marL="0" indent="723900">
              <a:buSzTx/>
              <a:buNone/>
              <a:defRPr>
                <a:solidFill>
                  <a:schemeClr val="accent1"/>
                </a:solidFill>
              </a:defRPr>
            </a:pPr>
            <a:r>
              <a:t>I -&gt; eraseFromParent()</a:t>
            </a:r>
          </a:p>
          <a:p>
            <a:pPr marL="0" indent="0">
              <a:buSzTx/>
              <a:buNone/>
            </a:pPr>
            <a:r>
              <a:t>8. Constant propagate the constant local variables.</a:t>
            </a:r>
          </a:p>
          <a:p>
            <a:pPr lvl="1" marL="0" indent="723900">
              <a:buSzTx/>
              <a:buNone/>
              <a:defRPr>
                <a:solidFill>
                  <a:schemeClr val="accent1"/>
                </a:solidFill>
              </a:defRPr>
            </a:pPr>
            <a:r>
              <a:t>opt -constprop &lt;input bytecode&gt; -o &lt;output bytecode&gt;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creen Shot 2021-12-09 at 4.18.54 PM.png" descr="Screen Shot 2021-12-09 at 4.18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8179" y="1722452"/>
            <a:ext cx="7023101" cy="236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Checks if there are more than 10 instructions"/>
          <p:cNvSpPr txBox="1"/>
          <p:nvPr/>
        </p:nvSpPr>
        <p:spPr>
          <a:xfrm>
            <a:off x="961406" y="1025794"/>
            <a:ext cx="7056647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Checks if there are more than 10 instructions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creen Shot 2021-12-09 at 4.19.42 PM.png" descr="Screen Shot 2021-12-09 at 4.19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16670"/>
            <a:ext cx="12192001" cy="622466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Loop through all the instructions"/>
          <p:cNvSpPr txBox="1"/>
          <p:nvPr/>
        </p:nvSpPr>
        <p:spPr>
          <a:xfrm>
            <a:off x="6055216" y="275672"/>
            <a:ext cx="312561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Loop through all the instructions</a:t>
            </a:r>
          </a:p>
        </p:txBody>
      </p:sp>
      <p:sp>
        <p:nvSpPr>
          <p:cNvPr id="114" name="Loop through all the arguments"/>
          <p:cNvSpPr txBox="1"/>
          <p:nvPr/>
        </p:nvSpPr>
        <p:spPr>
          <a:xfrm>
            <a:off x="8404259" y="1455218"/>
            <a:ext cx="302816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Loop through all the arguments</a:t>
            </a:r>
          </a:p>
        </p:txBody>
      </p:sp>
      <p:sp>
        <p:nvSpPr>
          <p:cNvPr id="115" name="Checks if the arguments are constants"/>
          <p:cNvSpPr txBox="1"/>
          <p:nvPr/>
        </p:nvSpPr>
        <p:spPr>
          <a:xfrm>
            <a:off x="5256669" y="1801499"/>
            <a:ext cx="362232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Checks if the arguments are constants</a:t>
            </a:r>
          </a:p>
        </p:txBody>
      </p:sp>
      <p:sp>
        <p:nvSpPr>
          <p:cNvPr id="116" name="Creating a new ConstantInt"/>
          <p:cNvSpPr txBox="1"/>
          <p:nvPr/>
        </p:nvSpPr>
        <p:spPr>
          <a:xfrm>
            <a:off x="7576475" y="2864096"/>
            <a:ext cx="262063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Creating a new ConstantInt</a:t>
            </a:r>
          </a:p>
        </p:txBody>
      </p:sp>
      <p:sp>
        <p:nvSpPr>
          <p:cNvPr id="117" name="Replace the formal values"/>
          <p:cNvSpPr txBox="1"/>
          <p:nvPr/>
        </p:nvSpPr>
        <p:spPr>
          <a:xfrm>
            <a:off x="6307703" y="3327326"/>
            <a:ext cx="249082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Replace the formal values</a:t>
            </a:r>
          </a:p>
        </p:txBody>
      </p:sp>
      <p:sp>
        <p:nvSpPr>
          <p:cNvPr id="118" name="Clone the instructions in the called functions"/>
          <p:cNvSpPr txBox="1"/>
          <p:nvPr/>
        </p:nvSpPr>
        <p:spPr>
          <a:xfrm>
            <a:off x="1688007" y="4287592"/>
            <a:ext cx="2222749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Clone the instructions in the called functions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u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Bugs</a:t>
            </a:r>
          </a:p>
        </p:txBody>
      </p:sp>
      <p:sp>
        <p:nvSpPr>
          <p:cNvPr id="121" name="Step 4…"/>
          <p:cNvSpPr txBox="1"/>
          <p:nvPr>
            <p:ph type="body" idx="1"/>
          </p:nvPr>
        </p:nvSpPr>
        <p:spPr>
          <a:xfrm>
            <a:off x="838200" y="1645384"/>
            <a:ext cx="10515600" cy="4351339"/>
          </a:xfrm>
          <a:prstGeom prst="rect">
            <a:avLst/>
          </a:prstGeom>
        </p:spPr>
        <p:txBody>
          <a:bodyPr/>
          <a:lstStyle/>
          <a:p>
            <a:pPr marL="164592" indent="-164592" defTabSz="658368">
              <a:spcBef>
                <a:spcPts val="700"/>
              </a:spcBef>
              <a:defRPr sz="2016"/>
            </a:pPr>
            <a:r>
              <a:t>Step 4</a:t>
            </a:r>
          </a:p>
          <a:p>
            <a:pPr lvl="1" marL="493776" indent="-164592" defTabSz="658368">
              <a:spcBef>
                <a:spcPts val="700"/>
              </a:spcBef>
              <a:defRPr sz="2016"/>
            </a:pPr>
            <a:r>
              <a:t>The string in printf() is also a constant, but it would cause the creation of the ConstantInt to fail.</a:t>
            </a:r>
          </a:p>
          <a:p>
            <a:pPr lvl="1" marL="493776" indent="-164592" defTabSz="658368">
              <a:spcBef>
                <a:spcPts val="700"/>
              </a:spcBef>
              <a:defRPr sz="2016"/>
            </a:pPr>
            <a:r>
              <a:t>Temporary solution: Ignore all printf() functions</a:t>
            </a:r>
          </a:p>
          <a:p>
            <a:pPr marL="164592" indent="-164592" defTabSz="658368">
              <a:spcBef>
                <a:spcPts val="700"/>
              </a:spcBef>
              <a:defRPr sz="2016"/>
            </a:pPr>
            <a:r>
              <a:t>Step 6.</a:t>
            </a:r>
          </a:p>
          <a:p>
            <a:pPr lvl="1" marL="493776" indent="-164592" defTabSz="658368">
              <a:spcBef>
                <a:spcPts val="700"/>
              </a:spcBef>
              <a:defRPr sz="2016"/>
            </a:pPr>
            <a:r>
              <a:t>“instruction does not dominate all uses”</a:t>
            </a:r>
          </a:p>
          <a:p>
            <a:pPr lvl="1" marL="493776" indent="-164592" defTabSz="658368">
              <a:spcBef>
                <a:spcPts val="700"/>
              </a:spcBef>
              <a:defRPr sz="2016"/>
            </a:pPr>
            <a:r>
              <a:t>&lt;badref&gt; during cloning instructions.</a:t>
            </a:r>
          </a:p>
          <a:p>
            <a:pPr lvl="1" marL="493776" indent="-164592" defTabSz="658368">
              <a:spcBef>
                <a:spcPts val="700"/>
              </a:spcBef>
              <a:defRPr sz="2016"/>
            </a:pPr>
            <a:r>
              <a:t>ValueToValueMap construction problems, mainly because of different versions of LLVM</a:t>
            </a:r>
          </a:p>
          <a:p>
            <a:pPr marL="164592" indent="-164592" defTabSz="658368">
              <a:spcBef>
                <a:spcPts val="700"/>
              </a:spcBef>
              <a:defRPr sz="2016"/>
            </a:pPr>
            <a:r>
              <a:t>Step 7</a:t>
            </a:r>
          </a:p>
          <a:p>
            <a:pPr lvl="1" marL="493776" indent="-164592" defTabSz="658368">
              <a:spcBef>
                <a:spcPts val="700"/>
              </a:spcBef>
              <a:defRPr sz="2016"/>
            </a:pPr>
            <a:r>
              <a:t>Deleting call instruction would create a null pointer which would cause the loop to fail.</a:t>
            </a:r>
          </a:p>
          <a:p>
            <a:pPr lvl="1" marL="493776" indent="-164592" defTabSz="658368">
              <a:spcBef>
                <a:spcPts val="700"/>
              </a:spcBef>
              <a:defRPr sz="2016"/>
            </a:pPr>
            <a:r>
              <a:t>Solution: Save the Instruction in a list and delete the instructions after looping all the instructions.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100" y="2611905"/>
            <a:ext cx="10845800" cy="1955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he two variable do not exists in LLVM version3.4"/>
          <p:cNvSpPr txBox="1"/>
          <p:nvPr/>
        </p:nvSpPr>
        <p:spPr>
          <a:xfrm>
            <a:off x="1454892" y="2107578"/>
            <a:ext cx="466710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 two variable do not exists in LLVM version3.4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