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5" r:id="rId3"/>
    <p:sldId id="276" r:id="rId4"/>
    <p:sldId id="279" r:id="rId5"/>
    <p:sldId id="283" r:id="rId6"/>
    <p:sldId id="278" r:id="rId7"/>
    <p:sldId id="280" r:id="rId8"/>
    <p:sldId id="282" r:id="rId9"/>
    <p:sldId id="281" r:id="rId10"/>
    <p:sldId id="284" r:id="rId11"/>
    <p:sldId id="286" r:id="rId12"/>
    <p:sldId id="287" r:id="rId13"/>
    <p:sldId id="288" r:id="rId14"/>
    <p:sldId id="290" r:id="rId15"/>
    <p:sldId id="292" r:id="rId16"/>
    <p:sldId id="291" r:id="rId17"/>
    <p:sldId id="293" r:id="rId18"/>
    <p:sldId id="294" r:id="rId19"/>
    <p:sldId id="289" r:id="rId20"/>
    <p:sldId id="295" r:id="rId21"/>
    <p:sldId id="299" r:id="rId22"/>
    <p:sldId id="302" r:id="rId23"/>
    <p:sldId id="301" r:id="rId24"/>
    <p:sldId id="303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78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0C71-F765-4F70-9597-36033B66BD9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BC101-3F43-4909-B4F9-BB49D81D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64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360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44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73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63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96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29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3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89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17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0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68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91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DEF6-AB9C-A36F-B7AD-93577DF47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32C59-840E-BC22-BBEA-AF94FA72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4BBB-DBE7-D8A0-B98B-C78F5941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7714-5545-189D-BB31-930D4922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2CEF-DA0D-2E25-D29B-02BAAA7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DBA3-3428-2E8E-C85E-7D2DFBC2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B2A2D-A2AE-58C7-9F8D-15D3E153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C3FB-B466-58A9-47D0-B02D8157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5CA3-BED2-8CA2-439A-101127D5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1623-21BC-A34A-659E-2B98705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8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61ADA-60C9-515B-977E-A1AC47DA8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97355-5483-F62B-A4EE-E9ECF22B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6FEE-497C-EE1A-4EB0-615FD833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ADE1-0327-F648-61AA-A304A0D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8581-93F1-41D1-2905-F950409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0B50-7F98-228A-FAEA-7CA5CC24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D49-EECD-4098-9527-5ACD7DC9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CDFA-62B1-1D1E-D665-5B397EE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72BF-DB77-762D-2EBA-CF6C7494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B67E-85D7-B7A1-81F9-5FF0FF4B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8813-59C3-4B28-CEEC-A22B52B0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74F0-FB37-95DF-B0F0-453F361E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466E-0AC4-2FB4-90AE-82C3447E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9295-1EAE-8EFA-CE43-C8D26D55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E0AE-D3B2-6750-9BCD-405FA30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2778-2D66-9839-4CAE-47DFA4D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FB77-74A6-2562-BED6-7925EC499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8857F-993B-70F5-D059-03630098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ABAB7-8D02-B3BA-CB7B-21465114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A0BF8-1FEC-2157-7762-C90C7E7D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7DAC-5BAC-D2A7-1275-461517C0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5A4-8CDA-6728-A56D-211C2E13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D7C3-8CE7-F1C9-C626-EBFD9764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AF18E-3BED-6EBF-43AF-808EC259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4B93-3AA5-2BF7-6676-305CBF4F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97462-E016-0DC5-8FA6-5E85128BB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B753A-834D-F578-FD3D-732BC1B1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642E1-CCEA-2815-2781-D4A12A96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3DECB-5910-6C74-A2B0-4EEC8BE3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2800-B723-CE8D-489D-55D58B76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5003F-17DB-DE73-90E6-393AEDC4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7CE40-F07A-0B1F-0F1C-E6D339D7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1554-DAE8-2EDF-45C6-5445771B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9684-B9C5-B23B-754D-182AE409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9E98F-F52C-D4B3-4920-9857A85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A9A35-AF84-5C42-4111-D53CBA7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E969-7430-3AF9-0B88-CAD3D3B9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3FF3-FF66-B47F-627C-50B74990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8264-2587-1577-7723-CFDBC3F5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7228-61F2-F939-BF71-216D24AA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A532-E4B5-B319-91E0-C41383E9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42F3-C7FB-E828-BFB8-759731C9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322F-D067-2BBD-9895-5041FAA3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1FA63-30BF-6F45-E85D-10D5C5E2F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06DAE-8F5F-27AC-8E65-F3C27565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D21BD-0949-83F6-DECB-FA4B1301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BCF3B-A7E5-1F1D-4BC3-D38F849F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6FB2D-7B17-6368-0708-C7E3AD8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7BD38-4DE2-A8AA-FBC8-646468B0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B7FC-A7A1-24D1-FADE-E39FE92B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4C34-2049-0B5F-AC4F-46B12292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1D59-BC2F-4B06-9EB5-D1F930AB3E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4A35-D021-3654-909C-0B5C9AF41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5D88-4A21-34F7-99A4-4276819A8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1AB3-1A6A-4798-865F-BA82D64F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1780316" y="2307460"/>
            <a:ext cx="857978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8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EFFECTIVE</a:t>
            </a:r>
            <a:endParaRPr lang="en-US" sz="80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997612" y="2080591"/>
            <a:ext cx="8145193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E525D-7D0C-C7FB-8DEF-CDED9ADD6F80}"/>
              </a:ext>
            </a:extLst>
          </p:cNvPr>
          <p:cNvSpPr/>
          <p:nvPr/>
        </p:nvSpPr>
        <p:spPr>
          <a:xfrm>
            <a:off x="1" y="2321004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Exercise Review</a:t>
            </a:r>
          </a:p>
        </p:txBody>
      </p:sp>
    </p:spTree>
    <p:extLst>
      <p:ext uri="{BB962C8B-B14F-4D97-AF65-F5344CB8AC3E}">
        <p14:creationId xmlns:p14="http://schemas.microsoft.com/office/powerpoint/2010/main" val="22069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1780316" y="2615237"/>
            <a:ext cx="863136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b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ACCEPTANCE CRITERIA &amp; DEFINITION OF ‘DONE’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780316" y="2080591"/>
            <a:ext cx="8631368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22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1658983" y="727272"/>
            <a:ext cx="92203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“DONE” mean?</a:t>
            </a:r>
            <a:endParaRPr sz="3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4343D619-1801-E6AE-1CD8-A42D3B6BBDEC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pic>
        <p:nvPicPr>
          <p:cNvPr id="4" name="Google Shape;444;p35">
            <a:extLst>
              <a:ext uri="{FF2B5EF4-FFF2-40B4-BE49-F238E27FC236}">
                <a16:creationId xmlns:a16="http://schemas.microsoft.com/office/drawing/2014/main" id="{16BBF8EE-251C-18D4-55E7-5EE5D2A597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734" y="3873137"/>
            <a:ext cx="996320" cy="12639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7BC0DE8-A289-99B3-AAE1-DDB5A87879AC}"/>
              </a:ext>
            </a:extLst>
          </p:cNvPr>
          <p:cNvSpPr/>
          <p:nvPr/>
        </p:nvSpPr>
        <p:spPr>
          <a:xfrm>
            <a:off x="5163504" y="2197714"/>
            <a:ext cx="3337560" cy="1263943"/>
          </a:xfrm>
          <a:prstGeom prst="wedgeEllipseCallout">
            <a:avLst>
              <a:gd name="adj1" fmla="val -34923"/>
              <a:gd name="adj2" fmla="val 951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mic Sans MS" panose="030F0702030302020204" pitchFamily="66" charset="0"/>
              </a:rPr>
              <a:t>It works on my machine</a:t>
            </a:r>
          </a:p>
        </p:txBody>
      </p:sp>
    </p:spTree>
    <p:extLst>
      <p:ext uri="{BB962C8B-B14F-4D97-AF65-F5344CB8AC3E}">
        <p14:creationId xmlns:p14="http://schemas.microsoft.com/office/powerpoint/2010/main" val="282523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tion of Done vs. User Stories vs. Acceptance Criteria">
            <a:extLst>
              <a:ext uri="{FF2B5EF4-FFF2-40B4-BE49-F238E27FC236}">
                <a16:creationId xmlns:a16="http://schemas.microsoft.com/office/drawing/2014/main" id="{6F733775-E6E7-C1A3-CA96-DB1DE7AD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2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/>
        </p:nvSpPr>
        <p:spPr>
          <a:xfrm>
            <a:off x="1031967" y="590738"/>
            <a:ext cx="104829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other things should we do to call the story “DONE”?</a:t>
            </a:r>
            <a:endParaRPr lang="en-GB"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13C-C852-97D5-BDB5-00805D71838A}"/>
              </a:ext>
            </a:extLst>
          </p:cNvPr>
          <p:cNvSpPr txBox="1"/>
          <p:nvPr/>
        </p:nvSpPr>
        <p:spPr>
          <a:xfrm>
            <a:off x="-1" y="0"/>
            <a:ext cx="1611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A13F-5973-9ED3-27B1-5011556538EF}"/>
              </a:ext>
            </a:extLst>
          </p:cNvPr>
          <p:cNvSpPr txBox="1"/>
          <p:nvPr/>
        </p:nvSpPr>
        <p:spPr>
          <a:xfrm>
            <a:off x="1031966" y="2994754"/>
            <a:ext cx="7596051" cy="1152587"/>
          </a:xfrm>
          <a:prstGeom prst="rect">
            <a:avLst/>
          </a:prstGeom>
          <a:pattFill prst="pct8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lIns="108000" tIns="144000" rIns="108000" bIns="144000" rtlCol="0" anchor="ctr" anchorCtr="0">
            <a:spAutoFit/>
          </a:bodyPr>
          <a:lstStyle/>
          <a:p>
            <a:pPr algn="ctr"/>
            <a:r>
              <a:rPr lang="en-GB" sz="2800" dirty="0"/>
              <a:t>In your teams, </a:t>
            </a:r>
            <a:r>
              <a:rPr lang="en-GB" sz="2800" b="1" dirty="0"/>
              <a:t>make a list</a:t>
            </a:r>
            <a:r>
              <a:rPr lang="en-GB" sz="2800" dirty="0"/>
              <a:t> of everything you should do before you can call a story DONE in JIRA.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3076" name="Picture 4" descr="Checklist Graphic by khld939 · Creative Fabrica">
            <a:extLst>
              <a:ext uri="{FF2B5EF4-FFF2-40B4-BE49-F238E27FC236}">
                <a16:creationId xmlns:a16="http://schemas.microsoft.com/office/drawing/2014/main" id="{A708D9A5-348C-225A-0BC2-9C0E019F9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r="24704"/>
          <a:stretch/>
        </p:blipFill>
        <p:spPr bwMode="auto">
          <a:xfrm>
            <a:off x="9173496" y="1734367"/>
            <a:ext cx="2481474" cy="32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4FFBE-370B-F280-4215-DAD81BCE6465}"/>
              </a:ext>
            </a:extLst>
          </p:cNvPr>
          <p:cNvSpPr txBox="1"/>
          <p:nvPr/>
        </p:nvSpPr>
        <p:spPr>
          <a:xfrm>
            <a:off x="1031966" y="5749847"/>
            <a:ext cx="104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Take 10 minutes to make the list, and be prepared to share with the class.</a:t>
            </a:r>
          </a:p>
        </p:txBody>
      </p:sp>
    </p:spTree>
    <p:extLst>
      <p:ext uri="{BB962C8B-B14F-4D97-AF65-F5344CB8AC3E}">
        <p14:creationId xmlns:p14="http://schemas.microsoft.com/office/powerpoint/2010/main" val="34475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E525D-7D0C-C7FB-8DEF-CDED9ADD6F80}"/>
              </a:ext>
            </a:extLst>
          </p:cNvPr>
          <p:cNvSpPr/>
          <p:nvPr/>
        </p:nvSpPr>
        <p:spPr>
          <a:xfrm>
            <a:off x="1" y="2321004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Exercise Review</a:t>
            </a:r>
          </a:p>
        </p:txBody>
      </p:sp>
    </p:spTree>
    <p:extLst>
      <p:ext uri="{BB962C8B-B14F-4D97-AF65-F5344CB8AC3E}">
        <p14:creationId xmlns:p14="http://schemas.microsoft.com/office/powerpoint/2010/main" val="137486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66813C-C852-97D5-BDB5-00805D71838A}"/>
              </a:ext>
            </a:extLst>
          </p:cNvPr>
          <p:cNvSpPr txBox="1"/>
          <p:nvPr/>
        </p:nvSpPr>
        <p:spPr>
          <a:xfrm>
            <a:off x="-1" y="0"/>
            <a:ext cx="1611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REVIEW</a:t>
            </a:r>
          </a:p>
        </p:txBody>
      </p:sp>
      <p:pic>
        <p:nvPicPr>
          <p:cNvPr id="3076" name="Picture 4" descr="Checklist Graphic by khld939 · Creative Fabrica">
            <a:extLst>
              <a:ext uri="{FF2B5EF4-FFF2-40B4-BE49-F238E27FC236}">
                <a16:creationId xmlns:a16="http://schemas.microsoft.com/office/drawing/2014/main" id="{A708D9A5-348C-225A-0BC2-9C0E019F9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r="24704"/>
          <a:stretch/>
        </p:blipFill>
        <p:spPr bwMode="auto">
          <a:xfrm>
            <a:off x="951411" y="2027073"/>
            <a:ext cx="2257000" cy="29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2A0D3-7EE7-4B32-F6F2-FA595E144FFC}"/>
              </a:ext>
            </a:extLst>
          </p:cNvPr>
          <p:cNvSpPr txBox="1"/>
          <p:nvPr/>
        </p:nvSpPr>
        <p:spPr>
          <a:xfrm>
            <a:off x="3605349" y="1667844"/>
            <a:ext cx="763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Did you list any of these?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GB" sz="2000" b="0" i="0" u="none" strike="noStrike" kern="120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Tests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written to cover the User Story</a:t>
            </a:r>
            <a:endParaRPr lang="en-GB" sz="20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Usability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Review Completed</a:t>
            </a:r>
          </a:p>
          <a:p>
            <a:pPr marL="285750" indent="-285750" fontAlgn="ctr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Code </a:t>
            </a: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committed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to a git branch with suitable comment</a:t>
            </a:r>
            <a:endParaRPr lang="en-GB" sz="20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Code Peer </a:t>
            </a: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Reviewed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on the git branch</a:t>
            </a:r>
            <a:endParaRPr lang="en-GB" sz="20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Tested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on Chrome, Edge, Firefox</a:t>
            </a: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…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(Android, iPhone, iPad…)</a:t>
            </a: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Tested at different screen </a:t>
            </a:r>
            <a:r>
              <a:rPr lang="en-GB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resolutions</a:t>
            </a:r>
            <a:endParaRPr lang="en-GB" sz="2000" b="1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fontAlgn="ctr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All other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Tests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run</a:t>
            </a:r>
            <a:endParaRPr lang="en-GB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ahoma" panose="020B0604030504040204" pitchFamily="34" charset="0"/>
              </a:rPr>
              <a:t>Git branch </a:t>
            </a:r>
            <a:r>
              <a:rPr lang="en-GB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merged</a:t>
            </a:r>
            <a:endParaRPr lang="en-GB" sz="2000" b="1" i="0" u="none" strike="noStrike" kern="120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End-User </a:t>
            </a:r>
            <a:r>
              <a:rPr lang="en-GB" sz="2000" b="1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Documentation</a:t>
            </a:r>
            <a:r>
              <a:rPr lang="en-GB" sz="20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has been updated</a:t>
            </a:r>
          </a:p>
          <a:p>
            <a:pPr marL="285750" indent="-285750" algn="l" rtl="0" eaLnBrk="1" fontAlgn="ctr" latinLnBrk="0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…anything else?</a:t>
            </a:r>
            <a:endParaRPr lang="en-GB" sz="2000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434;p35">
            <a:extLst>
              <a:ext uri="{FF2B5EF4-FFF2-40B4-BE49-F238E27FC236}">
                <a16:creationId xmlns:a16="http://schemas.microsoft.com/office/drawing/2014/main" id="{AF169AD8-C98F-F454-4108-60A73400C1DD}"/>
              </a:ext>
            </a:extLst>
          </p:cNvPr>
          <p:cNvSpPr txBox="1"/>
          <p:nvPr/>
        </p:nvSpPr>
        <p:spPr>
          <a:xfrm>
            <a:off x="1031967" y="590738"/>
            <a:ext cx="104829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other things should we do to call the story “DONE”?</a:t>
            </a:r>
            <a:endParaRPr lang="en-GB"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37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1658983" y="727272"/>
            <a:ext cx="92203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Acceptance Criteria?</a:t>
            </a:r>
            <a:endParaRPr sz="3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4343D619-1801-E6AE-1CD8-A42D3B6BBDEC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pic>
        <p:nvPicPr>
          <p:cNvPr id="4" name="Google Shape;444;p35">
            <a:extLst>
              <a:ext uri="{FF2B5EF4-FFF2-40B4-BE49-F238E27FC236}">
                <a16:creationId xmlns:a16="http://schemas.microsoft.com/office/drawing/2014/main" id="{16BBF8EE-251C-18D4-55E7-5EE5D2A597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734" y="3873137"/>
            <a:ext cx="996320" cy="12639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7BC0DE8-A289-99B3-AAE1-DDB5A87879AC}"/>
              </a:ext>
            </a:extLst>
          </p:cNvPr>
          <p:cNvSpPr/>
          <p:nvPr/>
        </p:nvSpPr>
        <p:spPr>
          <a:xfrm>
            <a:off x="5163504" y="2197714"/>
            <a:ext cx="3337560" cy="1263943"/>
          </a:xfrm>
          <a:prstGeom prst="wedgeEllipseCallout">
            <a:avLst>
              <a:gd name="adj1" fmla="val -34923"/>
              <a:gd name="adj2" fmla="val 951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mic Sans MS" panose="030F0702030302020204" pitchFamily="66" charset="0"/>
              </a:rPr>
              <a:t>Is this what you wanted?</a:t>
            </a:r>
          </a:p>
        </p:txBody>
      </p:sp>
      <p:pic>
        <p:nvPicPr>
          <p:cNvPr id="5122" name="Picture 2" descr="Dubious Food - Zelda Wiki">
            <a:extLst>
              <a:ext uri="{FF2B5EF4-FFF2-40B4-BE49-F238E27FC236}">
                <a16:creationId xmlns:a16="http://schemas.microsoft.com/office/drawing/2014/main" id="{1FC1B1B0-81D3-EA0E-E029-581D066A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62" y="4399580"/>
            <a:ext cx="841812" cy="8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1652452" y="570518"/>
            <a:ext cx="92203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Acceptance Criteria?</a:t>
            </a:r>
            <a:endParaRPr sz="28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4343D619-1801-E6AE-1CD8-A42D3B6BBDEC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03389-AC34-2B16-A08F-1491AF84049C}"/>
              </a:ext>
            </a:extLst>
          </p:cNvPr>
          <p:cNvSpPr txBox="1"/>
          <p:nvPr/>
        </p:nvSpPr>
        <p:spPr>
          <a:xfrm>
            <a:off x="973183" y="1325880"/>
            <a:ext cx="10332719" cy="437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GB" b="1" dirty="0"/>
              <a:t>Story:</a:t>
            </a:r>
            <a:r>
              <a:rPr lang="en-GB" dirty="0"/>
              <a:t> </a:t>
            </a:r>
            <a:r>
              <a:rPr lang="en-GB" sz="2100" b="1" dirty="0">
                <a:latin typeface="Ink Free" panose="03080402000500000000" pitchFamily="66" charset="0"/>
              </a:rPr>
              <a:t>“As a customer, I want to search for shows, so that I can decide what to watch.”</a:t>
            </a:r>
          </a:p>
          <a:p>
            <a:pPr>
              <a:lnSpc>
                <a:spcPts val="2800"/>
              </a:lnSpc>
            </a:pPr>
            <a:endParaRPr lang="en-GB" b="1" dirty="0"/>
          </a:p>
          <a:p>
            <a:pPr>
              <a:lnSpc>
                <a:spcPts val="2800"/>
              </a:lnSpc>
            </a:pPr>
            <a:r>
              <a:rPr lang="en-GB" b="1" dirty="0"/>
              <a:t>Acceptance Criteria: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The search page should be reachable from the main screen.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If customer selects dates in their search, display shows for those dates, and no others.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If a customer uses a search string, display shows with titles matching that string, and no others.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The results page should display the show name, description, dates and times.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If there are more than 30 results, they should be displayed across multiple pages, with “Previous” and “Next” buttons.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If there are zero results, a message should display “No matching results found.”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If a show is sold out, it should appear in the results with a “SOLD OUT” sign by it.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GB" dirty="0"/>
              <a:t>Search results should appear within two seconds of the user pressing the Search button.</a:t>
            </a:r>
          </a:p>
        </p:txBody>
      </p:sp>
    </p:spTree>
    <p:extLst>
      <p:ext uri="{BB962C8B-B14F-4D97-AF65-F5344CB8AC3E}">
        <p14:creationId xmlns:p14="http://schemas.microsoft.com/office/powerpoint/2010/main" val="203929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 of Done vs. User Stories vs. Acceptance Criteria">
            <a:extLst>
              <a:ext uri="{FF2B5EF4-FFF2-40B4-BE49-F238E27FC236}">
                <a16:creationId xmlns:a16="http://schemas.microsoft.com/office/drawing/2014/main" id="{7A346F5D-5ABD-E204-C64B-C8487AC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57" y="235132"/>
            <a:ext cx="6765086" cy="40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02376-8666-B172-21E9-0636FC730C57}"/>
              </a:ext>
            </a:extLst>
          </p:cNvPr>
          <p:cNvSpPr txBox="1"/>
          <p:nvPr/>
        </p:nvSpPr>
        <p:spPr>
          <a:xfrm>
            <a:off x="613955" y="4526280"/>
            <a:ext cx="10763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Definition of Done </a:t>
            </a:r>
            <a:r>
              <a:rPr lang="en-GB" sz="2800" dirty="0"/>
              <a:t>is usually the </a:t>
            </a:r>
            <a:r>
              <a:rPr lang="en-GB" sz="2800" b="1" dirty="0"/>
              <a:t>same</a:t>
            </a:r>
            <a:r>
              <a:rPr lang="en-GB" sz="2800" dirty="0"/>
              <a:t> for every story in a project.</a:t>
            </a:r>
          </a:p>
          <a:p>
            <a:pPr algn="ctr"/>
            <a:r>
              <a:rPr lang="en-GB" sz="2800" i="1" dirty="0">
                <a:solidFill>
                  <a:schemeClr val="accent1">
                    <a:lumMod val="75000"/>
                  </a:schemeClr>
                </a:solidFill>
              </a:rPr>
              <a:t>(it might be different for a different project)</a:t>
            </a:r>
          </a:p>
          <a:p>
            <a:pPr algn="ctr"/>
            <a:endParaRPr lang="en-GB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800" b="1" dirty="0"/>
              <a:t>Acceptance Criteria </a:t>
            </a:r>
            <a:r>
              <a:rPr lang="en-GB" sz="2800" dirty="0"/>
              <a:t>are </a:t>
            </a:r>
            <a:r>
              <a:rPr lang="en-GB" sz="2800" b="1" dirty="0"/>
              <a:t>different</a:t>
            </a:r>
            <a:r>
              <a:rPr lang="en-GB" sz="2800" dirty="0"/>
              <a:t> for each story.</a:t>
            </a:r>
          </a:p>
        </p:txBody>
      </p:sp>
      <p:sp>
        <p:nvSpPr>
          <p:cNvPr id="5" name="Google Shape;433;p35">
            <a:extLst>
              <a:ext uri="{FF2B5EF4-FFF2-40B4-BE49-F238E27FC236}">
                <a16:creationId xmlns:a16="http://schemas.microsoft.com/office/drawing/2014/main" id="{632968AA-ED3A-926F-42E1-42152A38135F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4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2563309" y="727272"/>
            <a:ext cx="8316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short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an application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perspective of a user</a:t>
            </a: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419393" y="3219251"/>
            <a:ext cx="113725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a Shop owner, </a:t>
            </a:r>
            <a:r>
              <a:rPr lang="en-US" sz="2800" i="0" u="none" strike="noStrike" cap="none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to </a:t>
            </a: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locate an item in the shop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that I can pick it up</a:t>
            </a:r>
            <a:endParaRPr dirty="0"/>
          </a:p>
        </p:txBody>
      </p:sp>
      <p:sp>
        <p:nvSpPr>
          <p:cNvPr id="413" name="Google Shape;413;p34"/>
          <p:cNvSpPr/>
          <p:nvPr/>
        </p:nvSpPr>
        <p:spPr>
          <a:xfrm>
            <a:off x="400050" y="2652091"/>
            <a:ext cx="11391900" cy="1809750"/>
          </a:xfrm>
          <a:prstGeom prst="foldedCorner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 txBox="1"/>
          <p:nvPr/>
        </p:nvSpPr>
        <p:spPr>
          <a:xfrm>
            <a:off x="1064222" y="5845793"/>
            <a:ext cx="12073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 rot="10800000" flipH="1">
            <a:off x="1258338" y="3941478"/>
            <a:ext cx="819150" cy="1581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2828353" y="5184068"/>
            <a:ext cx="79861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17" name="Google Shape;417;p34"/>
          <p:cNvSpPr txBox="1"/>
          <p:nvPr/>
        </p:nvSpPr>
        <p:spPr>
          <a:xfrm>
            <a:off x="5094759" y="5800995"/>
            <a:ext cx="14045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 rot="10800000" flipH="1">
            <a:off x="5302381" y="3941478"/>
            <a:ext cx="819150" cy="1581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7061612" y="5184068"/>
            <a:ext cx="79861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9047009" y="5800994"/>
            <a:ext cx="1135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 rot="10800000" flipH="1">
            <a:off x="9435241" y="3941478"/>
            <a:ext cx="819150" cy="1581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14434">
            <a:off x="1736369" y="897731"/>
            <a:ext cx="740817" cy="7408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4343D619-1801-E6AE-1CD8-A42D3B6BBDEC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F02376-8666-B172-21E9-0636FC730C57}"/>
              </a:ext>
            </a:extLst>
          </p:cNvPr>
          <p:cNvSpPr txBox="1"/>
          <p:nvPr/>
        </p:nvSpPr>
        <p:spPr>
          <a:xfrm>
            <a:off x="2810690" y="887756"/>
            <a:ext cx="6570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Acceptance Criteria </a:t>
            </a:r>
            <a:r>
              <a:rPr lang="en-GB" sz="2800" dirty="0"/>
              <a:t>are not exactly </a:t>
            </a:r>
            <a:r>
              <a:rPr lang="en-GB" sz="2800" b="1" dirty="0"/>
              <a:t>Tests</a:t>
            </a:r>
            <a:r>
              <a:rPr lang="en-GB" sz="2800" dirty="0"/>
              <a:t>, but they can be broken down into Tests</a:t>
            </a:r>
          </a:p>
        </p:txBody>
      </p:sp>
      <p:sp>
        <p:nvSpPr>
          <p:cNvPr id="5" name="Google Shape;433;p35">
            <a:extLst>
              <a:ext uri="{FF2B5EF4-FFF2-40B4-BE49-F238E27FC236}">
                <a16:creationId xmlns:a16="http://schemas.microsoft.com/office/drawing/2014/main" id="{632968AA-ED3A-926F-42E1-42152A38135F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E938-4478-CB5C-4144-C409C8863A58}"/>
              </a:ext>
            </a:extLst>
          </p:cNvPr>
          <p:cNvSpPr txBox="1"/>
          <p:nvPr/>
        </p:nvSpPr>
        <p:spPr>
          <a:xfrm>
            <a:off x="1116873" y="1894873"/>
            <a:ext cx="9882052" cy="149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GB" dirty="0"/>
              <a:t>Acceptance Criterion:  </a:t>
            </a:r>
            <a:r>
              <a:rPr lang="en-GB" sz="1200" dirty="0">
                <a:solidFill>
                  <a:srgbClr val="FF0000"/>
                </a:solidFill>
                <a:sym typeface="Wingdings" panose="05000000000000000000" pitchFamily="2" charset="2"/>
              </a:rPr>
              <a:t> singular form of Criteria. One </a:t>
            </a:r>
            <a:r>
              <a:rPr lang="en-GB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criterion</a:t>
            </a:r>
            <a:r>
              <a:rPr lang="en-GB" sz="1200" dirty="0">
                <a:solidFill>
                  <a:srgbClr val="FF0000"/>
                </a:solidFill>
                <a:sym typeface="Wingdings" panose="05000000000000000000" pitchFamily="2" charset="2"/>
              </a:rPr>
              <a:t>, many </a:t>
            </a:r>
            <a:r>
              <a:rPr lang="en-GB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criteria</a:t>
            </a:r>
            <a:r>
              <a:rPr lang="en-GB" sz="12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GB" sz="1200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GB" b="1" dirty="0">
                <a:solidFill>
                  <a:srgbClr val="002060"/>
                </a:solidFill>
              </a:rPr>
              <a:t>   If customer selects dates in their search, display shows for those dates, and no others.</a:t>
            </a:r>
          </a:p>
          <a:p>
            <a:pPr>
              <a:lnSpc>
                <a:spcPts val="2800"/>
              </a:lnSpc>
            </a:pPr>
            <a:endParaRPr lang="en-GB" b="1" dirty="0">
              <a:solidFill>
                <a:srgbClr val="002060"/>
              </a:solidFill>
            </a:endParaRPr>
          </a:p>
          <a:p>
            <a:pPr>
              <a:lnSpc>
                <a:spcPts val="2800"/>
              </a:lnSpc>
            </a:pPr>
            <a:r>
              <a:rPr lang="en-GB" dirty="0"/>
              <a:t>Tests: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E1F355-C538-A343-BA8E-E3C6E9A1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01270"/>
              </p:ext>
            </p:extLst>
          </p:nvPr>
        </p:nvGraphicFramePr>
        <p:xfrm>
          <a:off x="1193074" y="3429000"/>
          <a:ext cx="9805851" cy="264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158085232"/>
                    </a:ext>
                  </a:extLst>
                </a:gridCol>
                <a:gridCol w="4460966">
                  <a:extLst>
                    <a:ext uri="{9D8B030D-6E8A-4147-A177-3AD203B41FA5}">
                      <a16:colId xmlns:a16="http://schemas.microsoft.com/office/drawing/2014/main" val="2041373778"/>
                    </a:ext>
                  </a:extLst>
                </a:gridCol>
                <a:gridCol w="3997234">
                  <a:extLst>
                    <a:ext uri="{9D8B030D-6E8A-4147-A177-3AD203B41FA5}">
                      <a16:colId xmlns:a16="http://schemas.microsoft.com/office/drawing/2014/main" val="1364774295"/>
                    </a:ext>
                  </a:extLst>
                </a:gridCol>
                <a:gridCol w="1058091">
                  <a:extLst>
                    <a:ext uri="{9D8B030D-6E8A-4147-A177-3AD203B41FA5}">
                      <a16:colId xmlns:a16="http://schemas.microsoft.com/office/drawing/2014/main" val="4225652990"/>
                    </a:ext>
                  </a:extLst>
                </a:gridCol>
              </a:tblGrid>
              <a:tr h="453039">
                <a:tc>
                  <a:txBody>
                    <a:bodyPr/>
                    <a:lstStyle/>
                    <a:p>
                      <a:r>
                        <a:rPr lang="en-GB" sz="1600" b="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Test </a:t>
                      </a:r>
                      <a:r>
                        <a:rPr lang="en-GB" sz="1600" b="0" dirty="0"/>
                        <a:t>(what I 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Expected Result </a:t>
                      </a:r>
                      <a:r>
                        <a:rPr lang="en-GB" sz="1600" b="0" dirty="0"/>
                        <a:t>(what the computer does)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/>
                        <a:t>Pass /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2685"/>
                  </a:ext>
                </a:extLst>
              </a:tr>
              <a:tr h="453039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 a data set containing a full month of shows, search for one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Display all shows for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47457"/>
                  </a:ext>
                </a:extLst>
              </a:tr>
              <a:tr h="453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On a data set containing a full month of shows, search for a three-day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Display all shows for those day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27792"/>
                  </a:ext>
                </a:extLst>
              </a:tr>
              <a:tr h="453039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Enter a start date that is later than the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Display an error message to explain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71535"/>
                  </a:ext>
                </a:extLst>
              </a:tr>
              <a:tr h="453039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 a data set containing a full month of shows, leave the date selection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Display all upcoming 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62786"/>
                  </a:ext>
                </a:extLst>
              </a:tr>
            </a:tbl>
          </a:graphicData>
        </a:graphic>
      </p:graphicFrame>
      <p:sp>
        <p:nvSpPr>
          <p:cNvPr id="9" name="Star: 10 Points 8">
            <a:extLst>
              <a:ext uri="{FF2B5EF4-FFF2-40B4-BE49-F238E27FC236}">
                <a16:creationId xmlns:a16="http://schemas.microsoft.com/office/drawing/2014/main" id="{171C539B-98D6-5273-AD59-655952C2BA81}"/>
              </a:ext>
            </a:extLst>
          </p:cNvPr>
          <p:cNvSpPr/>
          <p:nvPr/>
        </p:nvSpPr>
        <p:spPr>
          <a:xfrm rot="19765737">
            <a:off x="9650016" y="5485520"/>
            <a:ext cx="2199329" cy="799354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We will cover tests in another lesson </a:t>
            </a:r>
          </a:p>
        </p:txBody>
      </p:sp>
    </p:spTree>
    <p:extLst>
      <p:ext uri="{BB962C8B-B14F-4D97-AF65-F5344CB8AC3E}">
        <p14:creationId xmlns:p14="http://schemas.microsoft.com/office/powerpoint/2010/main" val="281248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ason and the Argonauts (1963) - AZ Movies">
            <a:extLst>
              <a:ext uri="{FF2B5EF4-FFF2-40B4-BE49-F238E27FC236}">
                <a16:creationId xmlns:a16="http://schemas.microsoft.com/office/drawing/2014/main" id="{96165A77-21F2-6BA2-6258-C7FB7D88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92" y="307736"/>
            <a:ext cx="8227421" cy="40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33;p35">
            <a:extLst>
              <a:ext uri="{FF2B5EF4-FFF2-40B4-BE49-F238E27FC236}">
                <a16:creationId xmlns:a16="http://schemas.microsoft.com/office/drawing/2014/main" id="{632968AA-ED3A-926F-42E1-42152A38135F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21C0E-159B-7687-1D25-AD2EF148937F}"/>
              </a:ext>
            </a:extLst>
          </p:cNvPr>
          <p:cNvSpPr/>
          <p:nvPr/>
        </p:nvSpPr>
        <p:spPr>
          <a:xfrm>
            <a:off x="4718957" y="420077"/>
            <a:ext cx="243358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95250" contourW="12700" prstMaterial="softEdge">
              <a:bevelT w="57150" h="69850"/>
              <a:bevelB w="19050"/>
            </a:sp3d>
          </a:bodyPr>
          <a:lstStyle/>
          <a:p>
            <a:pPr algn="ctr"/>
            <a:r>
              <a:rPr lang="en-GB" sz="72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EPICS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409E8-23DC-AC89-B6EE-54E9F00FB300}"/>
              </a:ext>
            </a:extLst>
          </p:cNvPr>
          <p:cNvSpPr txBox="1"/>
          <p:nvPr/>
        </p:nvSpPr>
        <p:spPr>
          <a:xfrm>
            <a:off x="661307" y="4693781"/>
            <a:ext cx="1067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In Ancient Greece, an Epic was a </a:t>
            </a:r>
            <a:r>
              <a:rPr lang="en-GB" sz="3000" b="1" dirty="0"/>
              <a:t>long </a:t>
            </a:r>
            <a:r>
              <a:rPr lang="en-GB" sz="3000" dirty="0"/>
              <a:t>story</a:t>
            </a:r>
            <a:r>
              <a:rPr lang="en-GB" sz="3000" b="1" dirty="0"/>
              <a:t> </a:t>
            </a:r>
            <a:r>
              <a:rPr lang="en-GB" sz="3000" dirty="0"/>
              <a:t>in poem form.</a:t>
            </a:r>
          </a:p>
          <a:p>
            <a:pPr algn="ctr"/>
            <a:endParaRPr lang="en-GB" sz="3000" dirty="0"/>
          </a:p>
          <a:p>
            <a:pPr algn="ctr"/>
            <a:r>
              <a:rPr lang="en-GB" sz="3000" dirty="0"/>
              <a:t>In Agile, an </a:t>
            </a:r>
            <a:r>
              <a:rPr lang="en-GB" sz="3000" b="1" dirty="0"/>
              <a:t>Epic</a:t>
            </a:r>
            <a:r>
              <a:rPr lang="en-GB" sz="3000" dirty="0"/>
              <a:t> is a </a:t>
            </a:r>
            <a:r>
              <a:rPr lang="en-GB" sz="3000" b="1" dirty="0"/>
              <a:t>collection</a:t>
            </a:r>
            <a:r>
              <a:rPr lang="en-GB" sz="3000" dirty="0"/>
              <a:t> of </a:t>
            </a:r>
            <a:r>
              <a:rPr lang="en-GB" sz="3000" b="1" dirty="0"/>
              <a:t>Stories</a:t>
            </a:r>
            <a:r>
              <a:rPr lang="en-GB" sz="3000" dirty="0"/>
              <a:t> that form a larger story.</a:t>
            </a:r>
          </a:p>
        </p:txBody>
      </p:sp>
    </p:spTree>
    <p:extLst>
      <p:ext uri="{BB962C8B-B14F-4D97-AF65-F5344CB8AC3E}">
        <p14:creationId xmlns:p14="http://schemas.microsoft.com/office/powerpoint/2010/main" val="163073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3;p35">
            <a:extLst>
              <a:ext uri="{FF2B5EF4-FFF2-40B4-BE49-F238E27FC236}">
                <a16:creationId xmlns:a16="http://schemas.microsoft.com/office/drawing/2014/main" id="{632968AA-ED3A-926F-42E1-42152A38135F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1EF9C-E781-DD80-185B-15481503C57D}"/>
              </a:ext>
            </a:extLst>
          </p:cNvPr>
          <p:cNvSpPr txBox="1"/>
          <p:nvPr/>
        </p:nvSpPr>
        <p:spPr>
          <a:xfrm>
            <a:off x="0" y="3124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Epics in Agile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50881-DA4F-8B56-D5D9-41FD632934DF}"/>
              </a:ext>
            </a:extLst>
          </p:cNvPr>
          <p:cNvSpPr txBox="1"/>
          <p:nvPr/>
        </p:nvSpPr>
        <p:spPr>
          <a:xfrm>
            <a:off x="849087" y="1192086"/>
            <a:ext cx="1005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Epic’s </a:t>
            </a:r>
            <a:r>
              <a:rPr lang="en-GB" sz="2400" b="1" dirty="0"/>
              <a:t>title</a:t>
            </a:r>
            <a:r>
              <a:rPr lang="en-GB" sz="2400" dirty="0"/>
              <a:t> should be short, but it should still contain a full </a:t>
            </a:r>
            <a:r>
              <a:rPr lang="en-GB" sz="2400" b="1" dirty="0"/>
              <a:t>description</a:t>
            </a:r>
            <a:r>
              <a:rPr lang="en-GB" sz="2400" dirty="0"/>
              <a:t>, and use the same personas and goals as a story.</a:t>
            </a:r>
          </a:p>
          <a:p>
            <a:r>
              <a:rPr lang="en-GB" sz="2400" dirty="0"/>
              <a:t>Epics can also be groups of Technical Tasks or even Bugs.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7A8E31-7F55-F40F-CCBD-AD2AED268627}"/>
              </a:ext>
            </a:extLst>
          </p:cNvPr>
          <p:cNvSpPr/>
          <p:nvPr/>
        </p:nvSpPr>
        <p:spPr>
          <a:xfrm>
            <a:off x="849087" y="2737822"/>
            <a:ext cx="10254342" cy="3507858"/>
          </a:xfrm>
          <a:prstGeom prst="roundRect">
            <a:avLst>
              <a:gd name="adj" fmla="val 805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chemeClr val="tx1"/>
                </a:solidFill>
              </a:rPr>
              <a:t>Epic Title: </a:t>
            </a:r>
            <a:r>
              <a:rPr lang="en-GB" sz="2200" dirty="0">
                <a:solidFill>
                  <a:schemeClr val="tx1"/>
                </a:solidFill>
              </a:rPr>
              <a:t>User Management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Epic Description: </a:t>
            </a:r>
            <a:r>
              <a:rPr lang="en-GB" sz="2200" dirty="0">
                <a:solidFill>
                  <a:schemeClr val="tx1"/>
                </a:solidFill>
              </a:rPr>
              <a:t>As a user, I want to perform common actions relating to my account. This includes create, update and delete, as well as lost password recovery. These should be on a page reachable from the navigation bar.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b="1" dirty="0">
                <a:solidFill>
                  <a:schemeClr val="tx1"/>
                </a:solidFill>
              </a:rPr>
              <a:t>Story: </a:t>
            </a:r>
            <a:r>
              <a:rPr lang="en-GB" sz="2200" dirty="0">
                <a:solidFill>
                  <a:schemeClr val="tx1"/>
                </a:solidFill>
              </a:rPr>
              <a:t>As a user, I want to create a new account so that I can use the system.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Story: </a:t>
            </a:r>
            <a:r>
              <a:rPr lang="en-GB" sz="2200" dirty="0">
                <a:solidFill>
                  <a:schemeClr val="tx1"/>
                </a:solidFill>
              </a:rPr>
              <a:t>As a user, I want to check and update my account details, so they are accurate.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Story: </a:t>
            </a:r>
            <a:r>
              <a:rPr lang="en-GB" sz="2200" dirty="0">
                <a:solidFill>
                  <a:schemeClr val="tx1"/>
                </a:solidFill>
              </a:rPr>
              <a:t>As a user, I want to recover a lost password so that I can log into the system.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Story: </a:t>
            </a:r>
            <a:r>
              <a:rPr lang="en-GB" sz="2200" dirty="0">
                <a:solidFill>
                  <a:schemeClr val="tx1"/>
                </a:solidFill>
              </a:rPr>
              <a:t>As a user, I want to delete my account so that my personal details are not kept.</a:t>
            </a:r>
          </a:p>
        </p:txBody>
      </p:sp>
    </p:spTree>
    <p:extLst>
      <p:ext uri="{BB962C8B-B14F-4D97-AF65-F5344CB8AC3E}">
        <p14:creationId xmlns:p14="http://schemas.microsoft.com/office/powerpoint/2010/main" val="260955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3D513-62C3-DAF6-6BAE-BBBF6813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1330279"/>
            <a:ext cx="5625874" cy="2118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CD83D-3A2D-6315-0C96-9C7CADAF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32" y="1330279"/>
            <a:ext cx="5625874" cy="4330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4C231-630A-880D-6390-40315E1809E8}"/>
              </a:ext>
            </a:extLst>
          </p:cNvPr>
          <p:cNvSpPr txBox="1"/>
          <p:nvPr/>
        </p:nvSpPr>
        <p:spPr>
          <a:xfrm>
            <a:off x="3283063" y="4460759"/>
            <a:ext cx="156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</a:t>
            </a:r>
          </a:p>
          <a:p>
            <a:endParaRPr lang="en-GB" sz="2400" dirty="0"/>
          </a:p>
          <a:p>
            <a:r>
              <a:rPr lang="en-GB" sz="2400" dirty="0"/>
              <a:t>        Step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9F6E74-ADF0-5202-3681-74A6493F0442}"/>
              </a:ext>
            </a:extLst>
          </p:cNvPr>
          <p:cNvCxnSpPr/>
          <p:nvPr/>
        </p:nvCxnSpPr>
        <p:spPr>
          <a:xfrm flipV="1">
            <a:off x="3812721" y="3567793"/>
            <a:ext cx="0" cy="832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01406-C93F-C955-29BA-448215999677}"/>
              </a:ext>
            </a:extLst>
          </p:cNvPr>
          <p:cNvCxnSpPr>
            <a:cxnSpLocks/>
          </p:cNvCxnSpPr>
          <p:nvPr/>
        </p:nvCxnSpPr>
        <p:spPr>
          <a:xfrm flipV="1">
            <a:off x="4850606" y="4767943"/>
            <a:ext cx="1245394" cy="571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25AF2E-BEEA-1A3A-72EB-F170A9AB9B2B}"/>
              </a:ext>
            </a:extLst>
          </p:cNvPr>
          <p:cNvSpPr txBox="1"/>
          <p:nvPr/>
        </p:nvSpPr>
        <p:spPr>
          <a:xfrm>
            <a:off x="3283063" y="277586"/>
            <a:ext cx="548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Epics in JIRA</a:t>
            </a:r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D4757C9D-3E9D-83C8-6F50-E63E06D9625A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85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7DCBE6-A37F-83B5-11C7-A54F2583E727}"/>
              </a:ext>
            </a:extLst>
          </p:cNvPr>
          <p:cNvSpPr/>
          <p:nvPr/>
        </p:nvSpPr>
        <p:spPr>
          <a:xfrm rot="21155629">
            <a:off x="5408967" y="886885"/>
            <a:ext cx="6123967" cy="5465421"/>
          </a:xfrm>
          <a:prstGeom prst="roundRect">
            <a:avLst>
              <a:gd name="adj" fmla="val 1069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1. A Collection of Stories</a:t>
            </a:r>
          </a:p>
          <a:p>
            <a:pPr algn="ctr"/>
            <a:endParaRPr lang="en-GB" sz="2400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2. A software defect</a:t>
            </a:r>
          </a:p>
          <a:p>
            <a:pPr algn="ctr"/>
            <a:endParaRPr lang="en-GB" sz="2400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3. Activities to complete a story</a:t>
            </a:r>
          </a:p>
          <a:p>
            <a:pPr algn="ctr"/>
            <a:endParaRPr lang="en-GB" sz="2400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4. A technical activity to enable the project</a:t>
            </a:r>
          </a:p>
          <a:p>
            <a:pPr algn="ctr"/>
            <a:endParaRPr lang="en-GB" sz="2400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 A description of a user need </a:t>
            </a:r>
          </a:p>
          <a:p>
            <a:pPr algn="ctr"/>
            <a:endParaRPr lang="en-GB" sz="2400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6. Things we must do for every story</a:t>
            </a:r>
          </a:p>
          <a:p>
            <a:pPr algn="ctr"/>
            <a:endParaRPr lang="en-GB" sz="2400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7. Things we must do in a 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5AF2E-BEEA-1A3A-72EB-F170A9AB9B2B}"/>
              </a:ext>
            </a:extLst>
          </p:cNvPr>
          <p:cNvSpPr txBox="1"/>
          <p:nvPr/>
        </p:nvSpPr>
        <p:spPr>
          <a:xfrm>
            <a:off x="3283063" y="277586"/>
            <a:ext cx="548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Review</a:t>
            </a:r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D4757C9D-3E9D-83C8-6F50-E63E06D9625A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032260-1D49-A8B4-1AE9-D743661FCF66}"/>
              </a:ext>
            </a:extLst>
          </p:cNvPr>
          <p:cNvSpPr/>
          <p:nvPr/>
        </p:nvSpPr>
        <p:spPr>
          <a:xfrm rot="833959">
            <a:off x="994657" y="1100540"/>
            <a:ext cx="3861707" cy="49638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Acceptance Criteria</a:t>
            </a: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Definition of Done</a:t>
            </a: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Epic</a:t>
            </a: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Story</a:t>
            </a: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Task</a:t>
            </a: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Bug</a:t>
            </a: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ooper Black" panose="0208090404030B020404" pitchFamily="18" charset="0"/>
              </a:rPr>
              <a:t>Sub-tasks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516E5A7-FEC9-96E2-D573-0987080689B6}"/>
              </a:ext>
            </a:extLst>
          </p:cNvPr>
          <p:cNvCxnSpPr/>
          <p:nvPr/>
        </p:nvCxnSpPr>
        <p:spPr>
          <a:xfrm flipV="1">
            <a:off x="3396343" y="2237014"/>
            <a:ext cx="3314700" cy="270237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1780316" y="2615237"/>
            <a:ext cx="863136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b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WRITING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b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REVIEW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780316" y="2080591"/>
            <a:ext cx="8631368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149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2C0210-6B0D-423F-E045-BC51D02E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50004"/>
            <a:ext cx="2618209" cy="1107996"/>
          </a:xfrm>
          <a:prstGeom prst="rect">
            <a:avLst/>
          </a:prstGeom>
        </p:spPr>
      </p:pic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you ready to begin your User Stories?</a:t>
            </a:r>
            <a:endParaRPr lang="en-GB"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13C-C852-97D5-BDB5-00805D71838A}"/>
              </a:ext>
            </a:extLst>
          </p:cNvPr>
          <p:cNvSpPr txBox="1"/>
          <p:nvPr/>
        </p:nvSpPr>
        <p:spPr>
          <a:xfrm>
            <a:off x="-1" y="0"/>
            <a:ext cx="1611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A13F-5973-9ED3-27B1-5011556538EF}"/>
              </a:ext>
            </a:extLst>
          </p:cNvPr>
          <p:cNvSpPr txBox="1"/>
          <p:nvPr/>
        </p:nvSpPr>
        <p:spPr>
          <a:xfrm>
            <a:off x="986246" y="1720604"/>
            <a:ext cx="98624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your teams, </a:t>
            </a:r>
            <a:r>
              <a:rPr lang="en-GB" sz="2800" b="1" dirty="0"/>
              <a:t>write</a:t>
            </a:r>
            <a:r>
              <a:rPr lang="en-GB" sz="2800" dirty="0"/>
              <a:t> the first </a:t>
            </a:r>
            <a:r>
              <a:rPr lang="en-GB" sz="2800" b="1" dirty="0"/>
              <a:t>five </a:t>
            </a:r>
            <a:r>
              <a:rPr lang="en-GB" sz="2800" dirty="0"/>
              <a:t>User Stories for your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Write clearly so your classmates can understand!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After 30 minutes, </a:t>
            </a:r>
            <a:r>
              <a:rPr lang="en-GB" sz="2800" b="1" dirty="0"/>
              <a:t>give</a:t>
            </a:r>
            <a:r>
              <a:rPr lang="en-GB" sz="2800" dirty="0"/>
              <a:t> your stories to the team numbered below yours </a:t>
            </a:r>
            <a:r>
              <a:rPr lang="en-GB" sz="2800" i="1" dirty="0"/>
              <a:t>(team 2 give to team 1 etc)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Read</a:t>
            </a:r>
            <a:r>
              <a:rPr lang="en-GB" sz="2800" dirty="0"/>
              <a:t> the other team’s stories and write </a:t>
            </a:r>
            <a:r>
              <a:rPr lang="en-GB" sz="2800" b="1" dirty="0"/>
              <a:t>feedback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Are they understandable?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Do they meet the conditions of good user stories?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E7B457-6C80-A4B1-FF3A-A7383C6993B1}"/>
              </a:ext>
            </a:extLst>
          </p:cNvPr>
          <p:cNvSpPr/>
          <p:nvPr/>
        </p:nvSpPr>
        <p:spPr>
          <a:xfrm>
            <a:off x="7696925" y="5159266"/>
            <a:ext cx="3958045" cy="1107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2"/>
                </a:solidFill>
              </a:rPr>
              <a:t>Remember, if your classmates find problems with your stories, you should thank them for helping you improve!</a:t>
            </a:r>
          </a:p>
        </p:txBody>
      </p:sp>
    </p:spTree>
    <p:extLst>
      <p:ext uri="{BB962C8B-B14F-4D97-AF65-F5344CB8AC3E}">
        <p14:creationId xmlns:p14="http://schemas.microsoft.com/office/powerpoint/2010/main" val="287629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/>
          <p:nvPr/>
        </p:nvSpPr>
        <p:spPr>
          <a:xfrm>
            <a:off x="3624333" y="2185824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3848707" y="2603651"/>
            <a:ext cx="202652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notify Social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ffairs that I’m sick</a:t>
            </a:r>
            <a:endParaRPr sz="2000" dirty="0"/>
          </a:p>
        </p:txBody>
      </p:sp>
      <p:sp>
        <p:nvSpPr>
          <p:cNvPr id="429" name="Google Shape;429;p35"/>
          <p:cNvSpPr/>
          <p:nvPr/>
        </p:nvSpPr>
        <p:spPr>
          <a:xfrm>
            <a:off x="713614" y="2323649"/>
            <a:ext cx="2457449" cy="1677477"/>
          </a:xfrm>
          <a:prstGeom prst="wedgeEllipseCallout">
            <a:avLst>
              <a:gd name="adj1" fmla="val 25569"/>
              <a:gd name="adj2" fmla="val 61066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901337" y="2721896"/>
            <a:ext cx="203780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check student attendance</a:t>
            </a:r>
            <a:endParaRPr sz="2000" dirty="0"/>
          </a:p>
        </p:txBody>
      </p:sp>
      <p:sp>
        <p:nvSpPr>
          <p:cNvPr id="431" name="Google Shape;431;p35"/>
          <p:cNvSpPr/>
          <p:nvPr/>
        </p:nvSpPr>
        <p:spPr>
          <a:xfrm>
            <a:off x="9685251" y="2525036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9927772" y="2784438"/>
            <a:ext cx="21031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make sure the code of the application is maintainable</a:t>
            </a:r>
            <a:endParaRPr sz="2000" dirty="0"/>
          </a:p>
        </p:txBody>
      </p:sp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Story includes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need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user of the application</a:t>
            </a:r>
            <a:endParaRPr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3478480" y="5692978"/>
            <a:ext cx="1008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2154258" y="5692978"/>
            <a:ext cx="8467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Affair</a:t>
            </a:r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6923149" y="5625781"/>
            <a:ext cx="1124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/>
          </a:p>
        </p:txBody>
      </p:sp>
      <p:pic>
        <p:nvPicPr>
          <p:cNvPr id="438" name="Google Shape;4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7918" y="4557162"/>
            <a:ext cx="833145" cy="85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189" y="4656859"/>
            <a:ext cx="705947" cy="93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3809" y="4537808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14114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/>
        </p:nvSpPr>
        <p:spPr>
          <a:xfrm>
            <a:off x="8492796" y="5618509"/>
            <a:ext cx="1361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</p:txBody>
      </p:sp>
      <p:pic>
        <p:nvPicPr>
          <p:cNvPr id="443" name="Google Shape;443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1479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85251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3FE72-3050-4CFF-DDD2-03CF7965C107}"/>
              </a:ext>
            </a:extLst>
          </p:cNvPr>
          <p:cNvSpPr txBox="1"/>
          <p:nvPr/>
        </p:nvSpPr>
        <p:spPr>
          <a:xfrm>
            <a:off x="8620054" y="1603121"/>
            <a:ext cx="20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Is this a user story?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C91D7C-5887-9BCE-04E1-27A3F08E21B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652866" y="1972453"/>
            <a:ext cx="435613" cy="571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31;p35">
            <a:extLst>
              <a:ext uri="{FF2B5EF4-FFF2-40B4-BE49-F238E27FC236}">
                <a16:creationId xmlns:a16="http://schemas.microsoft.com/office/drawing/2014/main" id="{95C09D99-9348-9D8E-A1D0-FBBB7EA216BA}"/>
              </a:ext>
            </a:extLst>
          </p:cNvPr>
          <p:cNvSpPr/>
          <p:nvPr/>
        </p:nvSpPr>
        <p:spPr>
          <a:xfrm>
            <a:off x="6888000" y="2348016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2;p35">
            <a:extLst>
              <a:ext uri="{FF2B5EF4-FFF2-40B4-BE49-F238E27FC236}">
                <a16:creationId xmlns:a16="http://schemas.microsoft.com/office/drawing/2014/main" id="{85390AFA-C5B6-420E-10FE-F547F1B7ADA4}"/>
              </a:ext>
            </a:extLst>
          </p:cNvPr>
          <p:cNvSpPr txBox="1"/>
          <p:nvPr/>
        </p:nvSpPr>
        <p:spPr>
          <a:xfrm>
            <a:off x="7270123" y="2721895"/>
            <a:ext cx="15541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data about our users</a:t>
            </a:r>
            <a:endParaRPr sz="2000" dirty="0"/>
          </a:p>
        </p:txBody>
      </p:sp>
      <p:sp>
        <p:nvSpPr>
          <p:cNvPr id="8" name="Google Shape;433;p35">
            <a:extLst>
              <a:ext uri="{FF2B5EF4-FFF2-40B4-BE49-F238E27FC236}">
                <a16:creationId xmlns:a16="http://schemas.microsoft.com/office/drawing/2014/main" id="{8B4E159E-02FF-A911-AE1F-C668AF064083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/>
          <p:nvPr/>
        </p:nvSpPr>
        <p:spPr>
          <a:xfrm>
            <a:off x="3624333" y="2185824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3839796" y="2446139"/>
            <a:ext cx="2026521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 need to notify Social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ffairs that I’m sick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that I can be excused from class</a:t>
            </a:r>
            <a:endParaRPr lang="en-GB" sz="2000" dirty="0"/>
          </a:p>
        </p:txBody>
      </p:sp>
      <p:sp>
        <p:nvSpPr>
          <p:cNvPr id="429" name="Google Shape;429;p35"/>
          <p:cNvSpPr/>
          <p:nvPr/>
        </p:nvSpPr>
        <p:spPr>
          <a:xfrm>
            <a:off x="713614" y="2323649"/>
            <a:ext cx="2457449" cy="1677477"/>
          </a:xfrm>
          <a:prstGeom prst="wedgeEllipseCallout">
            <a:avLst>
              <a:gd name="adj1" fmla="val 25569"/>
              <a:gd name="adj2" fmla="val 61066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923435" y="2575984"/>
            <a:ext cx="2037805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 need to check student attendance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 that I can keep track of who needs help</a:t>
            </a:r>
            <a:endParaRPr lang="en-GB" dirty="0"/>
          </a:p>
        </p:txBody>
      </p:sp>
      <p:sp>
        <p:nvSpPr>
          <p:cNvPr id="431" name="Google Shape;431;p35"/>
          <p:cNvSpPr/>
          <p:nvPr/>
        </p:nvSpPr>
        <p:spPr>
          <a:xfrm>
            <a:off x="9685251" y="2525036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9862415" y="2763630"/>
            <a:ext cx="21031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 need to make sure the code of the application is maintainable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that we can maintain it easier</a:t>
            </a:r>
            <a:endParaRPr lang="en-GB" sz="2000" dirty="0"/>
          </a:p>
        </p:txBody>
      </p:sp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story includes </a:t>
            </a:r>
            <a:r>
              <a:rPr lang="en-GB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benefit </a:t>
            </a: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gets</a:t>
            </a:r>
            <a:endParaRPr lang="en-GB"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3478480" y="5692978"/>
            <a:ext cx="1008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2154258" y="5692978"/>
            <a:ext cx="8467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Affair</a:t>
            </a:r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6923149" y="5625781"/>
            <a:ext cx="1124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/>
          </a:p>
        </p:txBody>
      </p:sp>
      <p:pic>
        <p:nvPicPr>
          <p:cNvPr id="438" name="Google Shape;4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7918" y="4557162"/>
            <a:ext cx="833145" cy="85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189" y="4656859"/>
            <a:ext cx="705947" cy="93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3809" y="4537808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14114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/>
        </p:nvSpPr>
        <p:spPr>
          <a:xfrm>
            <a:off x="8492796" y="5618509"/>
            <a:ext cx="1361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</p:txBody>
      </p:sp>
      <p:pic>
        <p:nvPicPr>
          <p:cNvPr id="443" name="Google Shape;443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1479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85251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1;p35">
            <a:extLst>
              <a:ext uri="{FF2B5EF4-FFF2-40B4-BE49-F238E27FC236}">
                <a16:creationId xmlns:a16="http://schemas.microsoft.com/office/drawing/2014/main" id="{95C09D99-9348-9D8E-A1D0-FBBB7EA216BA}"/>
              </a:ext>
            </a:extLst>
          </p:cNvPr>
          <p:cNvSpPr/>
          <p:nvPr/>
        </p:nvSpPr>
        <p:spPr>
          <a:xfrm>
            <a:off x="6888000" y="2201142"/>
            <a:ext cx="2457449" cy="182435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2;p35">
            <a:extLst>
              <a:ext uri="{FF2B5EF4-FFF2-40B4-BE49-F238E27FC236}">
                <a16:creationId xmlns:a16="http://schemas.microsoft.com/office/drawing/2014/main" id="{85390AFA-C5B6-420E-10FE-F547F1B7ADA4}"/>
              </a:ext>
            </a:extLst>
          </p:cNvPr>
          <p:cNvSpPr txBox="1"/>
          <p:nvPr/>
        </p:nvSpPr>
        <p:spPr>
          <a:xfrm>
            <a:off x="7022710" y="2564094"/>
            <a:ext cx="2188028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 need to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find data about our users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that I can see if our app is reaching its audience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D248E-D1A0-67DC-629D-6738785803A1}"/>
              </a:ext>
            </a:extLst>
          </p:cNvPr>
          <p:cNvSpPr txBox="1"/>
          <p:nvPr/>
        </p:nvSpPr>
        <p:spPr>
          <a:xfrm>
            <a:off x="8620054" y="1603121"/>
            <a:ext cx="20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Is this a user story?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FDAEB7-E8B2-6317-CD73-8B1A5A87ED3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652866" y="1972453"/>
            <a:ext cx="435613" cy="571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433;p35">
            <a:extLst>
              <a:ext uri="{FF2B5EF4-FFF2-40B4-BE49-F238E27FC236}">
                <a16:creationId xmlns:a16="http://schemas.microsoft.com/office/drawing/2014/main" id="{BA797C1E-2AC3-9257-332F-327780C71C73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5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>
            <a:off x="9545802" y="2995862"/>
            <a:ext cx="2407572" cy="1340957"/>
          </a:xfrm>
          <a:prstGeom prst="wedgeEllipseCallout">
            <a:avLst>
              <a:gd name="adj1" fmla="val -3435"/>
              <a:gd name="adj2" fmla="val 64965"/>
            </a:avLst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9641028" y="3185590"/>
            <a:ext cx="22080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GB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eview the </a:t>
            </a: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project structure and repo, to m</a:t>
            </a:r>
            <a:r>
              <a:rPr lang="en-GB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ake sure the code is maintainable</a:t>
            </a:r>
          </a:p>
        </p:txBody>
      </p:sp>
      <p:sp>
        <p:nvSpPr>
          <p:cNvPr id="433" name="Google Shape;433;p35"/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Story or Technical Task?</a:t>
            </a:r>
            <a:endParaRPr lang="en-GB"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10064403" y="5594207"/>
            <a:ext cx="1361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 dirty="0"/>
          </a:p>
        </p:txBody>
      </p:sp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6395" y="4628087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D248E-D1A0-67DC-629D-6738785803A1}"/>
              </a:ext>
            </a:extLst>
          </p:cNvPr>
          <p:cNvSpPr txBox="1"/>
          <p:nvPr/>
        </p:nvSpPr>
        <p:spPr>
          <a:xfrm>
            <a:off x="9983379" y="2490832"/>
            <a:ext cx="216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Probably a Tech Task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FDAEB7-E8B2-6317-CD73-8B1A5A87ED3C}"/>
              </a:ext>
            </a:extLst>
          </p:cNvPr>
          <p:cNvCxnSpPr>
            <a:cxnSpLocks/>
          </p:cNvCxnSpPr>
          <p:nvPr/>
        </p:nvCxnSpPr>
        <p:spPr>
          <a:xfrm flipH="1">
            <a:off x="11211321" y="2840318"/>
            <a:ext cx="56253" cy="165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AAFFC0-8ECF-50E6-293A-D76F1B2E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4" y="1603121"/>
            <a:ext cx="1665039" cy="191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041E8-A2AF-2F11-865F-C189D0CDE879}"/>
              </a:ext>
            </a:extLst>
          </p:cNvPr>
          <p:cNvSpPr txBox="1"/>
          <p:nvPr/>
        </p:nvSpPr>
        <p:spPr>
          <a:xfrm>
            <a:off x="2646197" y="1580245"/>
            <a:ext cx="6365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When task tracking in a tool like JIRA, we label </a:t>
            </a:r>
            <a:r>
              <a:rPr lang="en-GB" sz="2000" b="1" dirty="0">
                <a:solidFill>
                  <a:srgbClr val="00B050"/>
                </a:solidFill>
              </a:rPr>
              <a:t>Stories</a:t>
            </a:r>
            <a:r>
              <a:rPr lang="en-GB" sz="2000" dirty="0"/>
              <a:t>, 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Tasks</a:t>
            </a:r>
            <a:r>
              <a:rPr lang="en-GB" sz="2000" dirty="0"/>
              <a:t>, and </a:t>
            </a:r>
            <a:r>
              <a:rPr lang="en-GB" sz="2000" b="1" dirty="0">
                <a:solidFill>
                  <a:srgbClr val="C00000"/>
                </a:solidFill>
              </a:rPr>
              <a:t>Bugs</a:t>
            </a:r>
            <a:r>
              <a:rPr lang="en-GB" sz="2000" dirty="0"/>
              <a:t> differently.</a:t>
            </a:r>
          </a:p>
          <a:p>
            <a:endParaRPr lang="en-GB" sz="2000" dirty="0"/>
          </a:p>
          <a:p>
            <a:r>
              <a:rPr lang="en-GB" sz="2000" dirty="0"/>
              <a:t>Technical Tasks and Bugs can also be broken down into sub-tasks, but they are </a:t>
            </a:r>
            <a:r>
              <a:rPr lang="en-GB" sz="2000" b="1" dirty="0"/>
              <a:t>not</a:t>
            </a:r>
            <a:r>
              <a:rPr lang="en-GB" sz="2000" dirty="0"/>
              <a:t> part of the requirements gathering process.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51005830-2261-E888-33B5-FC13F32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35492"/>
              </p:ext>
            </p:extLst>
          </p:nvPr>
        </p:nvGraphicFramePr>
        <p:xfrm>
          <a:off x="856444" y="4150200"/>
          <a:ext cx="8155208" cy="191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604">
                  <a:extLst>
                    <a:ext uri="{9D8B030D-6E8A-4147-A177-3AD203B41FA5}">
                      <a16:colId xmlns:a16="http://schemas.microsoft.com/office/drawing/2014/main" val="992684626"/>
                    </a:ext>
                  </a:extLst>
                </a:gridCol>
                <a:gridCol w="4077604">
                  <a:extLst>
                    <a:ext uri="{9D8B030D-6E8A-4147-A177-3AD203B41FA5}">
                      <a16:colId xmlns:a16="http://schemas.microsoft.com/office/drawing/2014/main" val="1610382047"/>
                    </a:ext>
                  </a:extLst>
                </a:gridCol>
              </a:tblGrid>
              <a:tr h="5142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Tasks &amp; Sub-tasks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24691"/>
                  </a:ext>
                </a:extLst>
              </a:tr>
              <a:tr h="5142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Describe </a:t>
                      </a:r>
                      <a:r>
                        <a:rPr lang="en-GB" b="1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Describe </a:t>
                      </a:r>
                      <a:r>
                        <a:rPr lang="en-GB" b="1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025"/>
                  </a:ext>
                </a:extLst>
              </a:tr>
              <a:tr h="88761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piece of </a:t>
                      </a:r>
                      <a:r>
                        <a:rPr lang="en-GB" b="1" dirty="0"/>
                        <a:t>functionality</a:t>
                      </a:r>
                      <a:r>
                        <a:rPr lang="en-GB" dirty="0"/>
                        <a:t> from the point of view of the </a:t>
                      </a:r>
                      <a:r>
                        <a:rPr lang="en-GB" b="1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Actions</a:t>
                      </a:r>
                      <a:r>
                        <a:rPr lang="en-GB" dirty="0"/>
                        <a:t> we need to </a:t>
                      </a:r>
                      <a:r>
                        <a:rPr lang="en-GB" b="1" dirty="0"/>
                        <a:t>do</a:t>
                      </a:r>
                      <a:r>
                        <a:rPr lang="en-GB" dirty="0"/>
                        <a:t> to deliver User Stories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17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85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User Stories</a:t>
            </a:r>
            <a:endParaRPr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6670-D448-692D-0175-FCED755EDC93}"/>
              </a:ext>
            </a:extLst>
          </p:cNvPr>
          <p:cNvSpPr txBox="1"/>
          <p:nvPr/>
        </p:nvSpPr>
        <p:spPr>
          <a:xfrm>
            <a:off x="574767" y="1541417"/>
            <a:ext cx="5364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Unambiguous - </a:t>
            </a:r>
            <a:r>
              <a:rPr lang="en-GB" dirty="0"/>
              <a:t>it should be clear to the reader; have only </a:t>
            </a:r>
            <a:r>
              <a:rPr lang="en-GB" b="1" dirty="0"/>
              <a:t>one meaning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“I want to like </a:t>
            </a:r>
            <a:r>
              <a:rPr lang="en-GB" b="1" dirty="0">
                <a:solidFill>
                  <a:srgbClr val="C00000"/>
                </a:solidFill>
              </a:rPr>
              <a:t>things</a:t>
            </a:r>
            <a:r>
              <a:rPr lang="en-GB" dirty="0">
                <a:solidFill>
                  <a:srgbClr val="C00000"/>
                </a:solidFill>
              </a:rPr>
              <a:t> and </a:t>
            </a:r>
            <a:r>
              <a:rPr lang="en-GB" b="1" dirty="0">
                <a:solidFill>
                  <a:srgbClr val="C00000"/>
                </a:solidFill>
              </a:rPr>
              <a:t>see</a:t>
            </a:r>
            <a:r>
              <a:rPr lang="en-GB" dirty="0">
                <a:solidFill>
                  <a:srgbClr val="C00000"/>
                </a:solidFill>
              </a:rPr>
              <a:t> those things </a:t>
            </a:r>
            <a:r>
              <a:rPr lang="en-GB" b="1" dirty="0">
                <a:solidFill>
                  <a:srgbClr val="C00000"/>
                </a:solidFill>
              </a:rPr>
              <a:t>later</a:t>
            </a:r>
            <a:r>
              <a:rPr lang="en-GB" dirty="0">
                <a:solidFill>
                  <a:srgbClr val="C00000"/>
                </a:solidFill>
              </a:rPr>
              <a:t>”</a:t>
            </a:r>
          </a:p>
          <a:p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✓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“…I want to Like users’ posts, and view a list of posts that I’ve Liked…”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Consistent</a:t>
            </a:r>
            <a:r>
              <a:rPr lang="en-GB" dirty="0"/>
              <a:t> – the goals of the story should not contradict (oppose) the goals of the product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“…I want to like posts so the ones I don’t like are deleted from the system”</a:t>
            </a:r>
          </a:p>
          <a:p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✓</a:t>
            </a:r>
            <a:r>
              <a:rPr lang="en-GB" b="0" i="0" dirty="0">
                <a:solidFill>
                  <a:srgbClr val="4D5156"/>
                </a:solidFill>
                <a:effectLst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“…I want to like posts so that my feed doesn’t contain posts I don’t like.”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8F9A3-6A4C-6FB4-252B-F18506B0B9AA}"/>
              </a:ext>
            </a:extLst>
          </p:cNvPr>
          <p:cNvSpPr txBox="1"/>
          <p:nvPr/>
        </p:nvSpPr>
        <p:spPr>
          <a:xfrm>
            <a:off x="6252756" y="1541417"/>
            <a:ext cx="5521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Straightforward – </a:t>
            </a:r>
            <a:r>
              <a:rPr lang="en-GB" dirty="0"/>
              <a:t>simple, not too complex</a:t>
            </a:r>
          </a:p>
          <a:p>
            <a:pPr lvl="1"/>
            <a:endParaRPr lang="en-GB" dirty="0"/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“I want to like posts and have the ones I like most printed through a photo printing service and made into a book.”</a:t>
            </a:r>
          </a:p>
          <a:p>
            <a:r>
              <a:rPr lang="en-GB" i="1" dirty="0"/>
              <a:t>This suggests that the requirement hasn’t been understood enough.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Not Duplicated</a:t>
            </a:r>
            <a:r>
              <a:rPr lang="en-GB" dirty="0"/>
              <a:t> – we don’t want two developers solving the same problem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“I want to Like posts so I can have a history of the ones I Like”, </a:t>
            </a:r>
            <a:r>
              <a:rPr lang="en-GB" i="1" dirty="0"/>
              <a:t>and,</a:t>
            </a:r>
          </a:p>
          <a:p>
            <a:r>
              <a:rPr lang="en-GB" dirty="0">
                <a:solidFill>
                  <a:srgbClr val="C00000"/>
                </a:solidFill>
              </a:rPr>
              <a:t>“I want to Favourite posts so they appear in my Favourites list.”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DC696-E6CD-E975-7A8C-3FB96E674A09}"/>
              </a:ext>
            </a:extLst>
          </p:cNvPr>
          <p:cNvCxnSpPr>
            <a:cxnSpLocks/>
          </p:cNvCxnSpPr>
          <p:nvPr/>
        </p:nvCxnSpPr>
        <p:spPr>
          <a:xfrm>
            <a:off x="6028509" y="1541417"/>
            <a:ext cx="0" cy="4247317"/>
          </a:xfrm>
          <a:prstGeom prst="line">
            <a:avLst/>
          </a:prstGeom>
          <a:ln w="952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8771F6-8C00-C987-BCCA-6CB476227FD5}"/>
              </a:ext>
            </a:extLst>
          </p:cNvPr>
          <p:cNvSpPr txBox="1"/>
          <p:nvPr/>
        </p:nvSpPr>
        <p:spPr>
          <a:xfrm>
            <a:off x="8588829" y="6436135"/>
            <a:ext cx="342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Examples taken from </a:t>
            </a:r>
            <a:r>
              <a:rPr lang="en-GB" sz="1200" i="1" dirty="0"/>
              <a:t>theserverside.com</a:t>
            </a:r>
          </a:p>
        </p:txBody>
      </p:sp>
    </p:spTree>
    <p:extLst>
      <p:ext uri="{BB962C8B-B14F-4D97-AF65-F5344CB8AC3E}">
        <p14:creationId xmlns:p14="http://schemas.microsoft.com/office/powerpoint/2010/main" val="34920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User Stories</a:t>
            </a:r>
            <a:endParaRPr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F6670-D448-692D-0175-FCED755EDC93}"/>
              </a:ext>
            </a:extLst>
          </p:cNvPr>
          <p:cNvSpPr txBox="1"/>
          <p:nvPr/>
        </p:nvSpPr>
        <p:spPr>
          <a:xfrm>
            <a:off x="574767" y="1541417"/>
            <a:ext cx="5521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Testable – </a:t>
            </a:r>
            <a:r>
              <a:rPr lang="en-GB" dirty="0"/>
              <a:t>if you story can’t be tested, how do you know if it’s done?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“…I want the system to only show me good posts”</a:t>
            </a:r>
          </a:p>
          <a:p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✓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“…I want the system to only show posts that have been liked by users that I trust…”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Complete – </a:t>
            </a:r>
            <a:r>
              <a:rPr lang="en-GB" dirty="0"/>
              <a:t>includes role + need + benefit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“I want to Like posts”</a:t>
            </a:r>
          </a:p>
          <a:p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✓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“As a user, I want to Like posts so that I can show appreciation and save them for later.”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8F9A3-6A4C-6FB4-252B-F18506B0B9AA}"/>
              </a:ext>
            </a:extLst>
          </p:cNvPr>
          <p:cNvSpPr txBox="1"/>
          <p:nvPr/>
        </p:nvSpPr>
        <p:spPr>
          <a:xfrm>
            <a:off x="6133736" y="1541417"/>
            <a:ext cx="5521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Not Too Big</a:t>
            </a:r>
            <a:r>
              <a:rPr lang="en-GB" dirty="0"/>
              <a:t> – the story should be small enough to complete many stories within one Sprint.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“…I want a social media feed that displays all my friends’ posts and photos and provides recommendations…”</a:t>
            </a:r>
          </a:p>
          <a:p>
            <a:r>
              <a:rPr lang="en-GB" i="1" dirty="0"/>
              <a:t>A story can be </a:t>
            </a:r>
            <a:r>
              <a:rPr lang="en-GB" b="1" i="1" dirty="0"/>
              <a:t>straightforward</a:t>
            </a:r>
            <a:r>
              <a:rPr lang="en-GB" i="1" dirty="0"/>
              <a:t> but still too big, e.g. “</a:t>
            </a:r>
            <a:r>
              <a:rPr lang="en-GB" i="1" dirty="0">
                <a:solidFill>
                  <a:srgbClr val="C00000"/>
                </a:solidFill>
              </a:rPr>
              <a:t>interview every student in PNC and report results</a:t>
            </a:r>
            <a:r>
              <a:rPr lang="en-GB" i="1" dirty="0"/>
              <a:t>”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Not Too Small</a:t>
            </a:r>
            <a:r>
              <a:rPr lang="en-GB" dirty="0"/>
              <a:t> – the story should be big enough to be worth the design/code/test cycle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“…I want each post to display its title…”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Stories are not Developer Tasks </a:t>
            </a:r>
            <a:r>
              <a:rPr lang="en-GB" dirty="0"/>
              <a:t>– we divide stories into subtasks later, or create whole Tech Tasks.</a:t>
            </a:r>
          </a:p>
          <a:p>
            <a:r>
              <a:rPr lang="en-GB" sz="1200" b="1" dirty="0">
                <a:solidFill>
                  <a:srgbClr val="C00000"/>
                </a:solidFill>
              </a:rPr>
              <a:t>❌ </a:t>
            </a:r>
            <a:r>
              <a:rPr lang="en-GB" dirty="0">
                <a:solidFill>
                  <a:srgbClr val="C00000"/>
                </a:solidFill>
              </a:rPr>
              <a:t>“As a developer, I want to create a function that handles clicks on the Like button, so that the user can Like posts.”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6C8B1637-7FDC-8F24-2237-2ED7084B3323}"/>
              </a:ext>
            </a:extLst>
          </p:cNvPr>
          <p:cNvSpPr txBox="1"/>
          <p:nvPr/>
        </p:nvSpPr>
        <p:spPr>
          <a:xfrm>
            <a:off x="0" y="0"/>
            <a:ext cx="1712891" cy="307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90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DC07-09F1-2F1A-5DF5-09426BB94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+mj-lt"/>
              </a:rPr>
              <a:t>Reminder…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7030A0"/>
                </a:solidFill>
                <a:latin typeface="Amasis MT Pro Black" panose="020F0502020204030204" pitchFamily="18" charset="0"/>
              </a:rPr>
              <a:t>Unambiguous</a:t>
            </a:r>
          </a:p>
          <a:p>
            <a:pPr marL="0" indent="0">
              <a:buNone/>
            </a:pPr>
            <a:r>
              <a:rPr lang="en-GB" sz="3600" dirty="0">
                <a:latin typeface="Amasis MT Pro Black" panose="020F0502020204030204" pitchFamily="18" charset="0"/>
              </a:rPr>
              <a:t>                        </a:t>
            </a:r>
            <a:r>
              <a:rPr lang="en-GB" sz="3600" dirty="0">
                <a:solidFill>
                  <a:srgbClr val="0070C0"/>
                </a:solidFill>
                <a:latin typeface="Amasis MT Pro Black" panose="020F0502020204030204" pitchFamily="18" charset="0"/>
              </a:rPr>
              <a:t>Consistent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50"/>
                </a:solidFill>
                <a:latin typeface="Amasis MT Pro Black" panose="020F0502020204030204" pitchFamily="18" charset="0"/>
              </a:rPr>
              <a:t>                                           Straightforward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accent2">
                    <a:lumMod val="75000"/>
                  </a:schemeClr>
                </a:solidFill>
                <a:latin typeface="Amasis MT Pro Black" panose="020F0502020204030204" pitchFamily="18" charset="0"/>
              </a:rPr>
              <a:t>    Testable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Amasis MT Pro Black" panose="020F0502020204030204" pitchFamily="18" charset="0"/>
              </a:rPr>
              <a:t>                              Complete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C00000"/>
                </a:solidFill>
                <a:latin typeface="Amasis MT Pro Black" panose="020F0502020204030204" pitchFamily="18" charset="0"/>
              </a:rPr>
              <a:t>                                                  Not Duplicated 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accent4">
                    <a:lumMod val="75000"/>
                  </a:schemeClr>
                </a:solidFill>
                <a:latin typeface="Amasis MT Pro Black" panose="020F0502020204030204" pitchFamily="18" charset="0"/>
              </a:rPr>
              <a:t>         Sized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Amasis MT Pro Black" panose="020F0502020204030204" pitchFamily="18" charset="0"/>
              </a:rPr>
              <a:t>                                   “What”, not “How”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6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2C0210-6B0D-423F-E045-BC51D02E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95" y="1468807"/>
            <a:ext cx="2618209" cy="1107996"/>
          </a:xfrm>
          <a:prstGeom prst="rect">
            <a:avLst/>
          </a:prstGeom>
        </p:spPr>
      </p:pic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these are Good and Bad examples?</a:t>
            </a:r>
            <a:endParaRPr lang="en-GB" sz="32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13C-C852-97D5-BDB5-00805D71838A}"/>
              </a:ext>
            </a:extLst>
          </p:cNvPr>
          <p:cNvSpPr txBox="1"/>
          <p:nvPr/>
        </p:nvSpPr>
        <p:spPr>
          <a:xfrm>
            <a:off x="-1" y="0"/>
            <a:ext cx="1611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A13F-5973-9ED3-27B1-5011556538EF}"/>
              </a:ext>
            </a:extLst>
          </p:cNvPr>
          <p:cNvSpPr txBox="1"/>
          <p:nvPr/>
        </p:nvSpPr>
        <p:spPr>
          <a:xfrm>
            <a:off x="2853507" y="2785228"/>
            <a:ext cx="70800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 your teams, </a:t>
            </a:r>
            <a:r>
              <a:rPr lang="en-GB" sz="2800" b="1" dirty="0"/>
              <a:t>read</a:t>
            </a:r>
            <a:r>
              <a:rPr lang="en-GB" sz="2800" dirty="0"/>
              <a:t> each User Story.</a:t>
            </a:r>
          </a:p>
          <a:p>
            <a:pPr algn="ctr"/>
            <a:endParaRPr lang="en-GB" sz="2800" dirty="0"/>
          </a:p>
          <a:p>
            <a:pPr algn="ctr"/>
            <a:r>
              <a:rPr lang="en-GB" sz="2800" b="1" dirty="0"/>
              <a:t>Decide</a:t>
            </a:r>
            <a:r>
              <a:rPr lang="en-GB" sz="2800" dirty="0"/>
              <a:t> whether it’s good or bad.</a:t>
            </a:r>
          </a:p>
          <a:p>
            <a:pPr algn="ctr"/>
            <a:endParaRPr lang="en-GB" sz="2800" dirty="0"/>
          </a:p>
          <a:p>
            <a:pPr algn="ctr"/>
            <a:r>
              <a:rPr lang="en-GB" sz="2800" b="1" dirty="0"/>
              <a:t>Write</a:t>
            </a:r>
            <a:r>
              <a:rPr lang="en-GB" sz="2800" dirty="0"/>
              <a:t> your team </a:t>
            </a:r>
            <a:r>
              <a:rPr lang="en-GB" sz="2800" b="1" dirty="0"/>
              <a:t>number</a:t>
            </a:r>
            <a:r>
              <a:rPr lang="en-GB" sz="2800" dirty="0"/>
              <a:t> under either the “Good” or “Bad” column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Be ready to explain </a:t>
            </a:r>
            <a:r>
              <a:rPr lang="en-GB" sz="2800" b="1" dirty="0">
                <a:solidFill>
                  <a:srgbClr val="C00000"/>
                </a:solidFill>
              </a:rPr>
              <a:t>why</a:t>
            </a:r>
            <a:r>
              <a:rPr lang="en-GB" sz="2800" dirty="0">
                <a:solidFill>
                  <a:srgbClr val="C00000"/>
                </a:solidFill>
              </a:rPr>
              <a:t> at the end!</a:t>
            </a:r>
            <a:endParaRPr lang="en-GB" sz="2000" dirty="0">
              <a:solidFill>
                <a:srgbClr val="C00000"/>
              </a:solidFill>
            </a:endParaRPr>
          </a:p>
          <a:p>
            <a:pPr algn="ctr"/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F37A-FFD7-E77B-93DA-49B3E0FF71FB}"/>
              </a:ext>
            </a:extLst>
          </p:cNvPr>
          <p:cNvSpPr txBox="1"/>
          <p:nvPr/>
        </p:nvSpPr>
        <p:spPr>
          <a:xfrm>
            <a:off x="7405104" y="6555490"/>
            <a:ext cx="478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Refer to Exercise User Stories – Good or Bad.docx</a:t>
            </a:r>
          </a:p>
        </p:txBody>
      </p:sp>
    </p:spTree>
    <p:extLst>
      <p:ext uri="{BB962C8B-B14F-4D97-AF65-F5344CB8AC3E}">
        <p14:creationId xmlns:p14="http://schemas.microsoft.com/office/powerpoint/2010/main" val="270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1756</Words>
  <Application>Microsoft Office PowerPoint</Application>
  <PresentationFormat>Widescreen</PresentationFormat>
  <Paragraphs>242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MS Mincho</vt:lpstr>
      <vt:lpstr>Amasis MT Pro Black</vt:lpstr>
      <vt:lpstr>Arial</vt:lpstr>
      <vt:lpstr>Arial</vt:lpstr>
      <vt:lpstr>Calibri</vt:lpstr>
      <vt:lpstr>Calibri Light</vt:lpstr>
      <vt:lpstr>Comic Sans MS</vt:lpstr>
      <vt:lpstr>Cooper Black</vt:lpstr>
      <vt:lpstr>Impact</vt:lpstr>
      <vt:lpstr>Ink Free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Gareth Poulton</cp:lastModifiedBy>
  <cp:revision>75</cp:revision>
  <dcterms:created xsi:type="dcterms:W3CDTF">2023-06-19T17:30:52Z</dcterms:created>
  <dcterms:modified xsi:type="dcterms:W3CDTF">2023-06-22T02:14:08Z</dcterms:modified>
</cp:coreProperties>
</file>