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59" r:id="rId6"/>
    <p:sldId id="305" r:id="rId7"/>
    <p:sldId id="295" r:id="rId8"/>
    <p:sldId id="261" r:id="rId9"/>
    <p:sldId id="262" r:id="rId10"/>
    <p:sldId id="304" r:id="rId11"/>
    <p:sldId id="296" r:id="rId12"/>
    <p:sldId id="303" r:id="rId13"/>
    <p:sldId id="298" r:id="rId14"/>
    <p:sldId id="297" r:id="rId15"/>
    <p:sldId id="300" r:id="rId16"/>
    <p:sldId id="302" r:id="rId17"/>
    <p:sldId id="301" r:id="rId18"/>
    <p:sldId id="26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Pacifico" panose="000005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A447E9-F038-4E41-84CC-79FC4BC5DE47}">
  <a:tblStyle styleId="{4CA447E9-F038-4E41-84CC-79FC4BC5D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3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97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8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02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72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50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334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02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facecb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facecb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cfacecb7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cfacecb7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cfacecb7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cfacecb7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595959"/>
                </a:solidFill>
              </a:rPr>
              <a:t>2min</a:t>
            </a: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595959"/>
                </a:solidFill>
              </a:rPr>
              <a:t>Mutation Testing – Checking s/w quality by intentionally mutating the source code.</a:t>
            </a: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282829"/>
                </a:solidFill>
                <a:highlight>
                  <a:srgbClr val="FFFFFF"/>
                </a:highlight>
              </a:rPr>
              <a:t>Monkey Testing - Testing performed with random inputs and without any test cases.</a:t>
            </a:r>
            <a:endParaRPr sz="1350" dirty="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595959"/>
                </a:solidFill>
              </a:rPr>
              <a:t>UAT Testing – Testing carried out by the end-user before releasing to production.</a:t>
            </a:r>
            <a:endParaRPr sz="16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2828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cfacecb7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cfacecb7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cfacecb7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cfacecb7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41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cfacecb7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cfacecb7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46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cfacecb7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cfacecb7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cfacecb7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cfacecb7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0B50-7F98-228A-FAEA-7CA5CC24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D49-EECD-4098-9527-5ACD7DC9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CDFA-62B1-1D1E-D665-5B397EE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72BF-DB77-762D-2EBA-CF6C7494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B67E-85D7-B7A1-81F9-5FF0FF4B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oftesting.com/software-testing-tutori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DB6F46-9D23-C488-ECD9-A88C9D95C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0" y="2007704"/>
            <a:ext cx="6427823" cy="313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B67351-3E6E-9CE0-EE48-396196F84F4B}"/>
              </a:ext>
            </a:extLst>
          </p:cNvPr>
          <p:cNvSpPr/>
          <p:nvPr/>
        </p:nvSpPr>
        <p:spPr>
          <a:xfrm>
            <a:off x="549262" y="49661"/>
            <a:ext cx="79560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6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Quality Assurance (QA)</a:t>
            </a:r>
            <a:endParaRPr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6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6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 Testing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6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2060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3">
            <a:extLst>
              <a:ext uri="{FF2B5EF4-FFF2-40B4-BE49-F238E27FC236}">
                <a16:creationId xmlns:a16="http://schemas.microsoft.com/office/drawing/2014/main" id="{A7F0C8F1-8A48-BD67-4DCE-26A0D2B23382}"/>
              </a:ext>
            </a:extLst>
          </p:cNvPr>
          <p:cNvSpPr txBox="1"/>
          <p:nvPr/>
        </p:nvSpPr>
        <p:spPr>
          <a:xfrm>
            <a:off x="854197" y="1524383"/>
            <a:ext cx="7459037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sz="2000" b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3">
            <a:extLst>
              <a:ext uri="{FF2B5EF4-FFF2-40B4-BE49-F238E27FC236}">
                <a16:creationId xmlns:a16="http://schemas.microsoft.com/office/drawing/2014/main" id="{C54E0FB7-A342-B69B-4F72-CB59F1EC0018}"/>
              </a:ext>
            </a:extLst>
          </p:cNvPr>
          <p:cNvSpPr/>
          <p:nvPr/>
        </p:nvSpPr>
        <p:spPr>
          <a:xfrm>
            <a:off x="499403" y="1297514"/>
            <a:ext cx="8145193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7;p3">
            <a:extLst>
              <a:ext uri="{FF2B5EF4-FFF2-40B4-BE49-F238E27FC236}">
                <a16:creationId xmlns:a16="http://schemas.microsoft.com/office/drawing/2014/main" id="{2216B076-5786-9942-18D8-8D59D5B1E24C}"/>
              </a:ext>
            </a:extLst>
          </p:cNvPr>
          <p:cNvSpPr txBox="1"/>
          <p:nvPr/>
        </p:nvSpPr>
        <p:spPr>
          <a:xfrm>
            <a:off x="2438266" y="586748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02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Testing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62270"/>
            <a:ext cx="8520600" cy="3592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>
                <a:solidFill>
                  <a:schemeClr val="tx1"/>
                </a:solidFill>
              </a:rPr>
              <a:t>Selenium</a:t>
            </a:r>
            <a:r>
              <a:rPr lang="en-GB" dirty="0">
                <a:solidFill>
                  <a:schemeClr val="tx1"/>
                </a:solidFill>
              </a:rPr>
              <a:t> is a popular, well-established web testing tool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en-GB" b="1" dirty="0">
                <a:solidFill>
                  <a:schemeClr val="tx1"/>
                </a:solidFill>
              </a:rPr>
              <a:t>Playwright</a:t>
            </a:r>
            <a:r>
              <a:rPr lang="en-GB" dirty="0">
                <a:solidFill>
                  <a:schemeClr val="tx1"/>
                </a:solidFill>
              </a:rPr>
              <a:t> is newer but becoming more popular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These let you </a:t>
            </a:r>
            <a:r>
              <a:rPr lang="en-GB" b="1" dirty="0">
                <a:solidFill>
                  <a:schemeClr val="tx1"/>
                </a:solidFill>
              </a:rPr>
              <a:t>record</a:t>
            </a:r>
            <a:r>
              <a:rPr lang="en-GB" dirty="0">
                <a:solidFill>
                  <a:schemeClr val="tx1"/>
                </a:solidFill>
              </a:rPr>
              <a:t> interactions with a webpage and make </a:t>
            </a:r>
            <a:r>
              <a:rPr lang="en-GB" b="1" dirty="0">
                <a:solidFill>
                  <a:schemeClr val="tx1"/>
                </a:solidFill>
              </a:rPr>
              <a:t>assertions</a:t>
            </a:r>
            <a:r>
              <a:rPr lang="en-GB" dirty="0">
                <a:solidFill>
                  <a:schemeClr val="tx1"/>
                </a:solidFill>
              </a:rPr>
              <a:t> (checks) about the results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Go to a URL. Click the “Submit” button. Does the result contain the string “</a:t>
            </a:r>
            <a:r>
              <a:rPr lang="en-GB" i="1" dirty="0">
                <a:solidFill>
                  <a:schemeClr val="tx1"/>
                </a:solidFill>
              </a:rPr>
              <a:t>Success message”</a:t>
            </a:r>
            <a:r>
              <a:rPr lang="en-GB" dirty="0">
                <a:solidFill>
                  <a:schemeClr val="tx1"/>
                </a:solidFill>
              </a:rPr>
              <a:t>?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</a:rPr>
              <a:t>By recording these tests, we can replay them every time we </a:t>
            </a:r>
            <a:r>
              <a:rPr lang="en-GB" b="1" dirty="0">
                <a:solidFill>
                  <a:srgbClr val="C00000"/>
                </a:solidFill>
              </a:rPr>
              <a:t>merge</a:t>
            </a:r>
            <a:r>
              <a:rPr lang="en-GB" dirty="0">
                <a:solidFill>
                  <a:srgbClr val="C00000"/>
                </a:solidFill>
              </a:rPr>
              <a:t> new code!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GB" sz="2200" u="sng" dirty="0">
                <a:solidFill>
                  <a:srgbClr val="002060"/>
                </a:solidFill>
              </a:rPr>
              <a:t>https://www.selenium.dev/</a:t>
            </a:r>
            <a:endParaRPr sz="2200" u="sng" dirty="0">
              <a:solidFill>
                <a:srgbClr val="002060"/>
              </a:solidFill>
            </a:endParaRPr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BABE69BD-4332-75BC-F25A-5B665B3B800B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pic>
        <p:nvPicPr>
          <p:cNvPr id="3074" name="Picture 2" descr="Run your first Automated Test for Hugo with Selenium, Python ...">
            <a:extLst>
              <a:ext uri="{FF2B5EF4-FFF2-40B4-BE49-F238E27FC236}">
                <a16:creationId xmlns:a16="http://schemas.microsoft.com/office/drawing/2014/main" id="{49F3C5C0-084D-3912-8502-77FA34CA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80" y="288358"/>
            <a:ext cx="2329324" cy="8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7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Testing Demo</a:t>
            </a:r>
            <a:endParaRPr dirty="0"/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BABE69BD-4332-75BC-F25A-5B665B3B800B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  <p:pic>
        <p:nvPicPr>
          <p:cNvPr id="3074" name="Picture 2" descr="Run your first Automated Test for Hugo with Selenium, Python ...">
            <a:extLst>
              <a:ext uri="{FF2B5EF4-FFF2-40B4-BE49-F238E27FC236}">
                <a16:creationId xmlns:a16="http://schemas.microsoft.com/office/drawing/2014/main" id="{49F3C5C0-084D-3912-8502-77FA34CA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65" y="1731168"/>
            <a:ext cx="4419670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4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Testing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62270"/>
            <a:ext cx="8520600" cy="3592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GB" sz="2800" u="sng" dirty="0">
                <a:solidFill>
                  <a:srgbClr val="002060"/>
                </a:solidFill>
                <a:hlinkClick r:id="rId3"/>
              </a:rPr>
              <a:t>https://www.selenium.dev/</a:t>
            </a:r>
            <a:endParaRPr lang="en-GB" sz="2800" u="sng" dirty="0">
              <a:solidFill>
                <a:srgbClr val="002060"/>
              </a:solidFill>
            </a:endParaRPr>
          </a:p>
          <a:p>
            <a:pPr marL="114300" indent="0" algn="ctr">
              <a:lnSpc>
                <a:spcPct val="150000"/>
              </a:lnSpc>
              <a:buNone/>
            </a:pPr>
            <a:endParaRPr lang="en-GB" sz="2800" u="sng" dirty="0">
              <a:solidFill>
                <a:srgbClr val="002060"/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7030A0"/>
                </a:solidFill>
              </a:rPr>
              <a:t>Automated tests are </a:t>
            </a:r>
            <a:r>
              <a:rPr lang="en-GB" sz="2400" b="1" dirty="0">
                <a:solidFill>
                  <a:srgbClr val="7030A0"/>
                </a:solidFill>
              </a:rPr>
              <a:t>optional</a:t>
            </a:r>
            <a:r>
              <a:rPr lang="en-GB" sz="2400" dirty="0">
                <a:solidFill>
                  <a:srgbClr val="7030A0"/>
                </a:solidFill>
              </a:rPr>
              <a:t> for the VC project, but you are encouraged to download and experiment in your own time.</a:t>
            </a:r>
            <a:endParaRPr sz="2000" dirty="0">
              <a:solidFill>
                <a:srgbClr val="7030A0"/>
              </a:solidFill>
            </a:endParaRPr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BABE69BD-4332-75BC-F25A-5B665B3B800B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pic>
        <p:nvPicPr>
          <p:cNvPr id="3074" name="Picture 2" descr="Run your first Automated Test for Hugo with Selenium, Python ...">
            <a:extLst>
              <a:ext uri="{FF2B5EF4-FFF2-40B4-BE49-F238E27FC236}">
                <a16:creationId xmlns:a16="http://schemas.microsoft.com/office/drawing/2014/main" id="{49F3C5C0-084D-3912-8502-77FA34CA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80" y="288358"/>
            <a:ext cx="2329324" cy="8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6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62270"/>
            <a:ext cx="8520600" cy="3306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unit</a:t>
            </a:r>
            <a:r>
              <a:rPr lang="en-GB" dirty="0">
                <a:solidFill>
                  <a:schemeClr val="tx1"/>
                </a:solidFill>
              </a:rPr>
              <a:t> of code is the smallest piece of code that can be isolated in a system. This is </a:t>
            </a:r>
            <a:r>
              <a:rPr lang="en-GB" b="1" dirty="0">
                <a:solidFill>
                  <a:schemeClr val="tx1"/>
                </a:solidFill>
              </a:rPr>
              <a:t>usually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b="1" dirty="0">
                <a:solidFill>
                  <a:schemeClr val="tx1"/>
                </a:solidFill>
              </a:rPr>
              <a:t>function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unit test</a:t>
            </a:r>
            <a:r>
              <a:rPr lang="en-GB" dirty="0">
                <a:solidFill>
                  <a:schemeClr val="tx1"/>
                </a:solidFill>
              </a:rPr>
              <a:t> is a piece of code - usually written in the same language - that tests the unit </a:t>
            </a:r>
            <a:r>
              <a:rPr lang="en-GB" b="1" dirty="0">
                <a:solidFill>
                  <a:schemeClr val="tx1"/>
                </a:solidFill>
              </a:rPr>
              <a:t>independently</a:t>
            </a:r>
            <a:r>
              <a:rPr lang="en-GB" dirty="0">
                <a:solidFill>
                  <a:schemeClr val="tx1"/>
                </a:solidFill>
              </a:rPr>
              <a:t> of the rest of the system. It is a form of </a:t>
            </a:r>
            <a:r>
              <a:rPr lang="en-GB" b="1" dirty="0">
                <a:solidFill>
                  <a:schemeClr val="tx1"/>
                </a:solidFill>
              </a:rPr>
              <a:t>white </a:t>
            </a:r>
            <a:r>
              <a:rPr lang="en-GB" b="1">
                <a:solidFill>
                  <a:schemeClr val="tx1"/>
                </a:solidFill>
              </a:rPr>
              <a:t>box </a:t>
            </a:r>
            <a:r>
              <a:rPr lang="en-GB">
                <a:solidFill>
                  <a:schemeClr val="tx1"/>
                </a:solidFill>
              </a:rPr>
              <a:t>testing.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Because these usually involve small pieces of code and don’t require a full deployment, you can automatically and quickly run them as part of the </a:t>
            </a:r>
            <a:r>
              <a:rPr lang="en-GB" b="1" dirty="0">
                <a:solidFill>
                  <a:schemeClr val="tx1"/>
                </a:solidFill>
              </a:rPr>
              <a:t>build process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BABE69BD-4332-75BC-F25A-5B665B3B800B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65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218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in PHP </a:t>
            </a:r>
            <a:r>
              <a:rPr lang="en" sz="1800" dirty="0"/>
              <a:t>(from tsh.io/blog/php-unit-testing)</a:t>
            </a:r>
            <a:endParaRPr dirty="0"/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BABE69BD-4332-75BC-F25A-5B665B3B800B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D6B72-EEE0-9571-5E6A-737062207CFD}"/>
              </a:ext>
            </a:extLst>
          </p:cNvPr>
          <p:cNvSpPr txBox="1"/>
          <p:nvPr/>
        </p:nvSpPr>
        <p:spPr>
          <a:xfrm>
            <a:off x="541683" y="894521"/>
            <a:ext cx="73549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php</a:t>
            </a:r>
            <a:endParaRPr lang="en-GB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latin typeface="Consolas" panose="020B0609020204030204" pitchFamily="49" charset="0"/>
              </a:rPr>
              <a:t> Product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latin typeface="Consolas" panose="020B0609020204030204" pitchFamily="49" charset="0"/>
              </a:rPr>
              <a:t> string $name;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latin typeface="Consolas" panose="020B0609020204030204" pitchFamily="49" charset="0"/>
              </a:rPr>
              <a:t> int $quantity;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public function </a:t>
            </a:r>
            <a:r>
              <a:rPr lang="en-GB" sz="1600" dirty="0">
                <a:latin typeface="Consolas" panose="020B0609020204030204" pitchFamily="49" charset="0"/>
              </a:rPr>
              <a:t>__</a:t>
            </a:r>
            <a:r>
              <a:rPr lang="en-GB" sz="1600" dirty="0">
                <a:solidFill>
                  <a:srgbClr val="7030A0"/>
                </a:solidFill>
                <a:latin typeface="Consolas" panose="020B0609020204030204" pitchFamily="49" charset="0"/>
              </a:rPr>
              <a:t>construct</a:t>
            </a:r>
            <a:r>
              <a:rPr lang="en-GB" sz="1600" dirty="0">
                <a:latin typeface="Consolas" panose="020B0609020204030204" pitchFamily="49" charset="0"/>
              </a:rPr>
              <a:t>(string $name, int $quantity) {}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public function </a:t>
            </a:r>
            <a:r>
              <a:rPr lang="en-GB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increaseQuantity</a:t>
            </a:r>
            <a:r>
              <a:rPr lang="en-GB" sz="1600" dirty="0">
                <a:latin typeface="Consolas" panose="020B0609020204030204" pitchFamily="49" charset="0"/>
              </a:rPr>
              <a:t>(int $quantity): void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 $this-&gt;quantity += $quantity;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public function </a:t>
            </a:r>
            <a:r>
              <a:rPr lang="en-GB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getQuantity</a:t>
            </a:r>
            <a:r>
              <a:rPr lang="en-GB" sz="1600" dirty="0">
                <a:latin typeface="Consolas" panose="020B0609020204030204" pitchFamily="49" charset="0"/>
              </a:rPr>
              <a:t>(): int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  return $this-&gt;quantity;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1ED3EB-E570-C06E-A628-36A401E5A45A}"/>
              </a:ext>
            </a:extLst>
          </p:cNvPr>
          <p:cNvSpPr/>
          <p:nvPr/>
        </p:nvSpPr>
        <p:spPr>
          <a:xfrm>
            <a:off x="7654513" y="1146084"/>
            <a:ext cx="1177787" cy="642274"/>
          </a:xfrm>
          <a:prstGeom prst="roundRect">
            <a:avLst>
              <a:gd name="adj" fmla="val 885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rgbClr val="002060"/>
                </a:solidFill>
              </a:rPr>
              <a:t>Constructor body deleted to make space on the slide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D6373E-3AC3-7A45-E739-1C90EF2D7B16}"/>
              </a:ext>
            </a:extLst>
          </p:cNvPr>
          <p:cNvCxnSpPr>
            <a:cxnSpLocks/>
          </p:cNvCxnSpPr>
          <p:nvPr/>
        </p:nvCxnSpPr>
        <p:spPr>
          <a:xfrm flipH="1">
            <a:off x="7568648" y="1788358"/>
            <a:ext cx="154056" cy="32370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8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in PHP </a:t>
            </a:r>
            <a:r>
              <a:rPr lang="en" sz="1800" dirty="0"/>
              <a:t>(from tsh.io/blog/php-unit-testing)</a:t>
            </a:r>
            <a:endParaRPr dirty="0"/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BABE69BD-4332-75BC-F25A-5B665B3B800B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D6B72-EEE0-9571-5E6A-737062207CFD}"/>
              </a:ext>
            </a:extLst>
          </p:cNvPr>
          <p:cNvSpPr txBox="1"/>
          <p:nvPr/>
        </p:nvSpPr>
        <p:spPr>
          <a:xfrm>
            <a:off x="611257" y="1177787"/>
            <a:ext cx="73549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&lt;?</a:t>
            </a:r>
            <a:r>
              <a:rPr lang="en-GB" sz="1600" dirty="0" err="1">
                <a:latin typeface="Consolas" panose="020B0609020204030204" pitchFamily="49" charset="0"/>
              </a:rPr>
              <a:t>php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use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PHPUnit</a:t>
            </a:r>
            <a:r>
              <a:rPr lang="en-GB" sz="1600" dirty="0">
                <a:latin typeface="Consolas" panose="020B0609020204030204" pitchFamily="49" charset="0"/>
              </a:rPr>
              <a:t>\Framework\</a:t>
            </a:r>
            <a:r>
              <a:rPr lang="en-GB" sz="1600" dirty="0" err="1">
                <a:latin typeface="Consolas" panose="020B0609020204030204" pitchFamily="49" charset="0"/>
              </a:rPr>
              <a:t>TestCase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ProductTest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extends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TestCase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public function </a:t>
            </a:r>
            <a:r>
              <a:rPr lang="en-GB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testIncreaseQuantityInProduct</a:t>
            </a:r>
            <a:r>
              <a:rPr lang="en-GB" sz="1600" dirty="0">
                <a:latin typeface="Consolas" panose="020B0609020204030204" pitchFamily="49" charset="0"/>
              </a:rPr>
              <a:t>(): void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  $chocolate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latin typeface="Consolas" panose="020B0609020204030204" pitchFamily="49" charset="0"/>
              </a:rPr>
              <a:t> Product("Chocolate", 2);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        $chocolate-&gt;</a:t>
            </a:r>
            <a:r>
              <a:rPr lang="en-GB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increaseQuantity</a:t>
            </a:r>
            <a:r>
              <a:rPr lang="en-GB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  self::</a:t>
            </a:r>
            <a:r>
              <a:rPr lang="en-GB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assertSame</a:t>
            </a:r>
            <a:r>
              <a:rPr lang="en-GB" sz="1600" dirty="0">
                <a:latin typeface="Consolas" panose="020B0609020204030204" pitchFamily="49" charset="0"/>
              </a:rPr>
              <a:t>(4, $chocolate-&gt;</a:t>
            </a:r>
            <a:r>
              <a:rPr lang="en-GB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getQuantity</a:t>
            </a:r>
            <a:r>
              <a:rPr lang="en-GB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0FF473-EEB6-A545-8A4C-FE97024A6AA7}"/>
              </a:ext>
            </a:extLst>
          </p:cNvPr>
          <p:cNvSpPr/>
          <p:nvPr/>
        </p:nvSpPr>
        <p:spPr>
          <a:xfrm>
            <a:off x="3384273" y="4238540"/>
            <a:ext cx="3250096" cy="5764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“Assert” means “check”, or “test”. </a:t>
            </a:r>
          </a:p>
          <a:p>
            <a:pPr algn="ctr"/>
            <a:r>
              <a:rPr lang="en-GB" dirty="0"/>
              <a:t>It will return PASS or FAIL.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8C0921-6B4E-0AEF-676D-9E7C9854AD2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723322" y="3965713"/>
            <a:ext cx="660951" cy="5610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4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in Laravel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714500"/>
            <a:ext cx="8520600" cy="285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GB" sz="2000" dirty="0">
                <a:solidFill>
                  <a:schemeClr val="tx1"/>
                </a:solidFill>
              </a:rPr>
              <a:t>Advanced topic: </a:t>
            </a:r>
            <a:r>
              <a:rPr lang="en-GB" sz="2000" b="1" dirty="0">
                <a:solidFill>
                  <a:schemeClr val="tx1"/>
                </a:solidFill>
              </a:rPr>
              <a:t>optional</a:t>
            </a:r>
            <a:r>
              <a:rPr lang="en-GB" sz="2000" dirty="0">
                <a:solidFill>
                  <a:schemeClr val="tx1"/>
                </a:solidFill>
              </a:rPr>
              <a:t> for the VC project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chemeClr val="tx1"/>
                </a:solidFill>
              </a:rPr>
              <a:t>See </a:t>
            </a:r>
            <a:r>
              <a:rPr lang="en-GB" sz="2000" dirty="0">
                <a:solidFill>
                  <a:schemeClr val="tx1"/>
                </a:solidFill>
                <a:hlinkClick r:id="rId3"/>
              </a:rPr>
              <a:t>https://laravel.com/docs/10.x/testing</a:t>
            </a:r>
            <a:r>
              <a:rPr lang="en-GB" sz="2000" dirty="0">
                <a:solidFill>
                  <a:schemeClr val="tx1"/>
                </a:solidFill>
              </a:rPr>
              <a:t> for details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BABE69BD-4332-75BC-F25A-5B665B3B800B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69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start the test plan for your project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704561"/>
            <a:ext cx="8520600" cy="2864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Create a spreadsheet (Excel, LibreOffice, Google Sheets, your team’s choice)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Make sections/tabs for user story, functional, and non-functional tests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Work with your team to make sure that all new features are tested!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5794575" y="4107925"/>
            <a:ext cx="2817600" cy="586800"/>
          </a:xfrm>
          <a:prstGeom prst="ribbon2">
            <a:avLst>
              <a:gd name="adj1" fmla="val 16667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acifico"/>
                <a:ea typeface="Pacifico"/>
                <a:cs typeface="Pacifico"/>
                <a:sym typeface="Pacifico"/>
              </a:rPr>
              <a:t>Good luck!</a:t>
            </a:r>
            <a:endParaRPr sz="19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" name="Google Shape;528;p40">
            <a:extLst>
              <a:ext uri="{FF2B5EF4-FFF2-40B4-BE49-F238E27FC236}">
                <a16:creationId xmlns:a16="http://schemas.microsoft.com/office/drawing/2014/main" id="{9B5157B0-BD58-2854-B55A-6E3C3B208B3D}"/>
              </a:ext>
            </a:extLst>
          </p:cNvPr>
          <p:cNvSpPr txBox="1"/>
          <p:nvPr/>
        </p:nvSpPr>
        <p:spPr>
          <a:xfrm>
            <a:off x="0" y="0"/>
            <a:ext cx="1152939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8ECC426-E5E9-1180-980C-53762B48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6857">
            <a:off x="7088981" y="324142"/>
            <a:ext cx="1584164" cy="218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is Testing?</a:t>
            </a:r>
            <a:endParaRPr sz="2400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801136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  <a:effectLst>
                  <a:glow rad="88900">
                    <a:schemeClr val="bg1"/>
                  </a:glow>
                </a:effectLst>
              </a:rPr>
              <a:t>Software testing is a process of </a:t>
            </a:r>
            <a:r>
              <a:rPr lang="en" sz="1600" b="1" dirty="0">
                <a:solidFill>
                  <a:schemeClr val="dk1"/>
                </a:solidFill>
                <a:effectLst>
                  <a:glow rad="88900">
                    <a:schemeClr val="bg1"/>
                  </a:glow>
                </a:effectLst>
              </a:rPr>
              <a:t>evaluating </a:t>
            </a:r>
            <a:r>
              <a:rPr lang="en" sz="1600" dirty="0">
                <a:solidFill>
                  <a:schemeClr val="dk1"/>
                </a:solidFill>
                <a:effectLst>
                  <a:glow rad="88900">
                    <a:schemeClr val="bg1"/>
                  </a:glow>
                </a:effectLst>
              </a:rPr>
              <a:t>a system to find </a:t>
            </a:r>
            <a:r>
              <a:rPr lang="en" sz="1600" b="1" dirty="0">
                <a:solidFill>
                  <a:schemeClr val="dk1"/>
                </a:solidFill>
                <a:effectLst>
                  <a:glow rad="88900">
                    <a:schemeClr val="bg1"/>
                  </a:glow>
                </a:effectLst>
              </a:rPr>
              <a:t>bugs (</a:t>
            </a:r>
            <a:r>
              <a:rPr lang="en" sz="1600" dirty="0">
                <a:solidFill>
                  <a:schemeClr val="dk1"/>
                </a:solidFill>
                <a:effectLst>
                  <a:glow rad="88900">
                    <a:schemeClr val="bg1"/>
                  </a:glow>
                </a:effectLst>
              </a:rPr>
              <a:t>or </a:t>
            </a:r>
            <a:r>
              <a:rPr lang="en" sz="1600" b="1" dirty="0">
                <a:solidFill>
                  <a:schemeClr val="dk1"/>
                </a:solidFill>
                <a:effectLst>
                  <a:glow rad="88900">
                    <a:schemeClr val="bg1"/>
                  </a:glow>
                </a:effectLst>
              </a:rPr>
              <a:t>defects)</a:t>
            </a:r>
            <a:r>
              <a:rPr lang="en" sz="1600" dirty="0">
                <a:solidFill>
                  <a:schemeClr val="dk1"/>
                </a:solidFill>
                <a:effectLst>
                  <a:glow rad="88900">
                    <a:schemeClr val="bg1"/>
                  </a:glow>
                </a:effectLst>
              </a:rPr>
              <a:t>. </a:t>
            </a:r>
            <a:endParaRPr sz="1600" dirty="0">
              <a:solidFill>
                <a:schemeClr val="dk1"/>
              </a:solidFill>
              <a:effectLst>
                <a:glow rad="88900">
                  <a:schemeClr val="bg1"/>
                </a:glow>
              </a:effectLs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 is done to </a:t>
            </a:r>
            <a:r>
              <a:rPr lang="en" sz="1600" b="1" dirty="0">
                <a:solidFill>
                  <a:schemeClr val="dk1"/>
                </a:solidFill>
              </a:rPr>
              <a:t>check </a:t>
            </a:r>
            <a:r>
              <a:rPr lang="en" sz="1600" dirty="0">
                <a:solidFill>
                  <a:schemeClr val="dk1"/>
                </a:solidFill>
              </a:rPr>
              <a:t>if the system satisfies its </a:t>
            </a:r>
            <a:r>
              <a:rPr lang="en" sz="1600" b="1" dirty="0">
                <a:solidFill>
                  <a:schemeClr val="dk1"/>
                </a:solidFill>
              </a:rPr>
              <a:t>requirements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dirty="0">
              <a:solidFill>
                <a:srgbClr val="282829"/>
              </a:solidFill>
              <a:highlight>
                <a:srgbClr val="F9F9F9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dirty="0">
              <a:solidFill>
                <a:srgbClr val="282829"/>
              </a:solidFill>
              <a:highlight>
                <a:srgbClr val="F9F9F9"/>
              </a:highligh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2700" y="175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Why?</a:t>
            </a:r>
            <a:endParaRPr sz="24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412700" y="2365900"/>
            <a:ext cx="79674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Assure </a:t>
            </a:r>
            <a:r>
              <a:rPr lang="en" sz="1600" b="1" dirty="0"/>
              <a:t>customers </a:t>
            </a:r>
            <a:r>
              <a:rPr lang="en" sz="1600" dirty="0"/>
              <a:t>that the product works.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Defects from not testing, give a bad </a:t>
            </a:r>
            <a:r>
              <a:rPr lang="en" sz="1600" b="1" dirty="0"/>
              <a:t>reputation </a:t>
            </a:r>
            <a:r>
              <a:rPr lang="en" sz="1600" dirty="0"/>
              <a:t>to the development company.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Defects detected earlier have </a:t>
            </a:r>
            <a:r>
              <a:rPr lang="en" sz="1600" b="1" dirty="0"/>
              <a:t>lower cost </a:t>
            </a:r>
            <a:r>
              <a:rPr lang="en" sz="1600" dirty="0"/>
              <a:t>to fix!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It’s much more expensive to fix a bug after release, than before.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process of designing tests gives a different </a:t>
            </a:r>
            <a:r>
              <a:rPr lang="en" sz="1600" b="1" dirty="0"/>
              <a:t>view </a:t>
            </a:r>
            <a:r>
              <a:rPr lang="en" sz="1600" dirty="0"/>
              <a:t>of the </a:t>
            </a:r>
            <a:r>
              <a:rPr lang="en" sz="1600" b="1" dirty="0"/>
              <a:t>requirements</a:t>
            </a:r>
            <a:r>
              <a:rPr lang="en" sz="1600" dirty="0"/>
              <a:t>.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Writing tests is a good way to </a:t>
            </a:r>
            <a:r>
              <a:rPr lang="en" sz="1600" b="1" dirty="0"/>
              <a:t>understand </a:t>
            </a:r>
            <a:r>
              <a:rPr lang="en" sz="1600" dirty="0"/>
              <a:t>the requirements.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C4587"/>
                </a:solidFill>
              </a:rPr>
              <a:t>Many PNC graduates become full-time professional QA engineers!</a:t>
            </a:r>
            <a:endParaRPr sz="1600" b="1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9D96C997-B25C-55FB-CAE4-1E7F21804E5F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0" descr="Agile Myths: Change Without Cost - A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There are many kinds - Manual Testing, Automation Testing, Unit Testing, Performance Testing, Load Testing, A/B Testing, Beta Testing, Regression Testing, Smoke Testing, Monkey Testing, Usability Testing, Security Testing, Mutation Testing, UAT Testing… etc…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For a full list see </a:t>
            </a:r>
            <a:r>
              <a:rPr lang="en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https://artoftesting.com/software-testing-tutorial</a:t>
            </a:r>
            <a:endParaRPr lang="en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Many of these are types of </a:t>
            </a:r>
            <a:r>
              <a:rPr lang="en" b="1" dirty="0">
                <a:solidFill>
                  <a:schemeClr val="tx1"/>
                </a:solidFill>
              </a:rPr>
              <a:t>Automated</a:t>
            </a:r>
            <a:r>
              <a:rPr lang="en" dirty="0">
                <a:solidFill>
                  <a:schemeClr val="tx1"/>
                </a:solidFill>
              </a:rPr>
              <a:t> test. These are tests run automatically using testing tools such as </a:t>
            </a:r>
            <a:r>
              <a:rPr lang="en" b="1" dirty="0">
                <a:solidFill>
                  <a:schemeClr val="tx1"/>
                </a:solidFill>
              </a:rPr>
              <a:t>Selenium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b="1" dirty="0">
                <a:solidFill>
                  <a:schemeClr val="tx1"/>
                </a:solidFill>
              </a:rPr>
              <a:t>PHPUnit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b="1" dirty="0">
                <a:solidFill>
                  <a:schemeClr val="tx1"/>
                </a:solidFill>
              </a:rPr>
              <a:t>JMeter</a:t>
            </a:r>
            <a:r>
              <a:rPr lang="en" dirty="0">
                <a:solidFill>
                  <a:schemeClr val="tx1"/>
                </a:solidFill>
              </a:rPr>
              <a:t> and many others.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A9475A96-955F-F44B-8D99-2D85318200E9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 </a:t>
            </a:r>
            <a:r>
              <a:rPr lang="en" b="1" dirty="0">
                <a:solidFill>
                  <a:schemeClr val="tx1"/>
                </a:solidFill>
              </a:rPr>
              <a:t>Manual Test</a:t>
            </a:r>
            <a:r>
              <a:rPr lang="en" dirty="0">
                <a:solidFill>
                  <a:schemeClr val="tx1"/>
                </a:solidFill>
              </a:rPr>
              <a:t> is one done directly by a human.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Examples: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Click on a button. Does it do what you expected?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Fill in a web form. Check whether the data was saved in the database.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Enter bad data. Check whether we get the error message we expect.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90245A2E-01E8-E516-30D7-969BC599C988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7780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Structure of a Test Plan</a:t>
            </a:r>
            <a:endParaRPr b="1" dirty="0"/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90245A2E-01E8-E516-30D7-969BC599C988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graphicFrame>
        <p:nvGraphicFramePr>
          <p:cNvPr id="3" name="Google Shape;83;p17">
            <a:extLst>
              <a:ext uri="{FF2B5EF4-FFF2-40B4-BE49-F238E27FC236}">
                <a16:creationId xmlns:a16="http://schemas.microsoft.com/office/drawing/2014/main" id="{BD793759-312F-46CB-8375-813CED730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570837"/>
              </p:ext>
            </p:extLst>
          </p:nvPr>
        </p:nvGraphicFramePr>
        <p:xfrm>
          <a:off x="311700" y="1821119"/>
          <a:ext cx="8151375" cy="2110595"/>
        </p:xfrm>
        <a:graphic>
          <a:graphicData uri="http://schemas.openxmlformats.org/drawingml/2006/table">
            <a:tbl>
              <a:tblPr>
                <a:noFill/>
                <a:tableStyleId>{4CA447E9-F038-4E41-84CC-79FC4BC5DE47}</a:tableStyleId>
              </a:tblPr>
              <a:tblGrid>
                <a:gridCol w="20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Test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/>
                        <a:t>What am I testing?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Steps to do test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/>
                        <a:t>If I do…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What output do I expect?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/>
                        <a:t>The computer should do…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 page should log me 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Enter </a:t>
                      </a:r>
                      <a:r>
                        <a:rPr lang="en" b="0" dirty="0"/>
                        <a:t>correct</a:t>
                      </a:r>
                      <a:r>
                        <a:rPr lang="en" dirty="0"/>
                        <a:t> username and password, and press Enter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should refresh, and display an icon to show I am logged 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…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…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…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7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152939" y="21427"/>
            <a:ext cx="6341166" cy="564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</a:t>
            </a:r>
            <a:r>
              <a:rPr lang="en" sz="1800" dirty="0"/>
              <a:t>(30min)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607836"/>
            <a:ext cx="8520600" cy="1705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Think about the Acceptance Criteria (AC) you wrote earlier.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Write some </a:t>
            </a:r>
            <a:r>
              <a:rPr lang="en" b="1" dirty="0">
                <a:solidFill>
                  <a:srgbClr val="C00000"/>
                </a:solidFill>
              </a:rPr>
              <a:t>tests</a:t>
            </a:r>
            <a:r>
              <a:rPr lang="en" dirty="0">
                <a:solidFill>
                  <a:schemeClr val="tx1"/>
                </a:solidFill>
              </a:rPr>
              <a:t> for each </a:t>
            </a:r>
            <a:r>
              <a:rPr lang="en" b="1" dirty="0">
                <a:solidFill>
                  <a:srgbClr val="C00000"/>
                </a:solidFill>
              </a:rPr>
              <a:t>AC</a:t>
            </a:r>
            <a:r>
              <a:rPr lang="en" dirty="0">
                <a:solidFill>
                  <a:schemeClr val="tx1"/>
                </a:solidFill>
              </a:rPr>
              <a:t>. Try to write </a:t>
            </a:r>
            <a:r>
              <a:rPr lang="en" b="1" dirty="0">
                <a:solidFill>
                  <a:schemeClr val="tx1"/>
                </a:solidFill>
              </a:rPr>
              <a:t>more than one </a:t>
            </a:r>
            <a:r>
              <a:rPr lang="en" dirty="0">
                <a:solidFill>
                  <a:schemeClr val="tx1"/>
                </a:solidFill>
              </a:rPr>
              <a:t>test per AC.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Share your example with the group.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7030A0"/>
                </a:solidFill>
              </a:rPr>
              <a:t>Example AC: “</a:t>
            </a:r>
            <a:r>
              <a:rPr lang="en-GB" i="1" dirty="0">
                <a:solidFill>
                  <a:srgbClr val="7030A0"/>
                </a:solidFill>
              </a:rPr>
              <a:t>The login feature should log the user in, and handle errors</a:t>
            </a:r>
            <a:r>
              <a:rPr lang="en-GB" dirty="0">
                <a:solidFill>
                  <a:srgbClr val="7030A0"/>
                </a:solidFill>
              </a:rPr>
              <a:t>.”</a:t>
            </a:r>
            <a:endParaRPr dirty="0">
              <a:solidFill>
                <a:srgbClr val="7030A0"/>
              </a:solidFill>
            </a:endParaRPr>
          </a:p>
        </p:txBody>
      </p:sp>
      <p:graphicFrame>
        <p:nvGraphicFramePr>
          <p:cNvPr id="83" name="Google Shape;83;p17"/>
          <p:cNvGraphicFramePr/>
          <p:nvPr>
            <p:extLst>
              <p:ext uri="{D42A27DB-BD31-4B8C-83A1-F6EECF244321}">
                <p14:modId xmlns:p14="http://schemas.microsoft.com/office/powerpoint/2010/main" val="390886962"/>
              </p:ext>
            </p:extLst>
          </p:nvPr>
        </p:nvGraphicFramePr>
        <p:xfrm>
          <a:off x="311700" y="2313106"/>
          <a:ext cx="8151375" cy="2506805"/>
        </p:xfrm>
        <a:graphic>
          <a:graphicData uri="http://schemas.openxmlformats.org/drawingml/2006/table">
            <a:tbl>
              <a:tblPr>
                <a:noFill/>
                <a:tableStyleId>{4CA447E9-F038-4E41-84CC-79FC4BC5DE47}</a:tableStyleId>
              </a:tblPr>
              <a:tblGrid>
                <a:gridCol w="20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What am I testing?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Steps to do test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What output do I expect?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 page should log me 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Enter </a:t>
                      </a:r>
                      <a:r>
                        <a:rPr lang="en" b="1" dirty="0"/>
                        <a:t>correct</a:t>
                      </a:r>
                      <a:r>
                        <a:rPr lang="en" dirty="0"/>
                        <a:t> username and password, and press Enter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should refresh, and display an icon to show I am logged 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Incorrect password should not let me 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Enter correct username, and </a:t>
                      </a:r>
                      <a:r>
                        <a:rPr lang="en" b="1" dirty="0"/>
                        <a:t>incorrect</a:t>
                      </a:r>
                      <a:r>
                        <a:rPr lang="en" dirty="0"/>
                        <a:t> password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should show an ‘incorrect password’ error after 3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Usability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Press Enter with fields left </a:t>
                      </a:r>
                      <a:r>
                        <a:rPr lang="en" b="1" dirty="0"/>
                        <a:t>empty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Page should display error without submitting form to backend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Google Shape;528;p40">
            <a:extLst>
              <a:ext uri="{FF2B5EF4-FFF2-40B4-BE49-F238E27FC236}">
                <a16:creationId xmlns:a16="http://schemas.microsoft.com/office/drawing/2014/main" id="{7B4E5784-016B-70B8-633A-57FBDA7DCD84}"/>
              </a:ext>
            </a:extLst>
          </p:cNvPr>
          <p:cNvSpPr txBox="1"/>
          <p:nvPr/>
        </p:nvSpPr>
        <p:spPr>
          <a:xfrm>
            <a:off x="0" y="0"/>
            <a:ext cx="1152939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40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write a test?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852700"/>
            <a:ext cx="85206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Functional Testing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Think of each </a:t>
            </a:r>
            <a:r>
              <a:rPr lang="en" b="1" dirty="0">
                <a:solidFill>
                  <a:schemeClr val="tx1"/>
                </a:solidFill>
              </a:rPr>
              <a:t>function</a:t>
            </a:r>
            <a:r>
              <a:rPr lang="en" dirty="0">
                <a:solidFill>
                  <a:schemeClr val="tx1"/>
                </a:solidFill>
              </a:rPr>
              <a:t> - forms, buttons, processes, etc. How can we test each one?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solidFill>
                  <a:schemeClr val="tx1"/>
                </a:solidFill>
              </a:rPr>
              <a:t>Good User / Bad User, Good Data / Bad Data. </a:t>
            </a:r>
            <a:r>
              <a:rPr lang="en-GB" b="1" dirty="0">
                <a:solidFill>
                  <a:schemeClr val="tx1"/>
                </a:solidFill>
              </a:rPr>
              <a:t>How can we break the system?</a:t>
            </a:r>
            <a:endParaRPr b="1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Non-Functional Testing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Think of the </a:t>
            </a:r>
            <a:r>
              <a:rPr lang="en" b="1" dirty="0">
                <a:solidFill>
                  <a:schemeClr val="tx1"/>
                </a:solidFill>
              </a:rPr>
              <a:t>non-interactive</a:t>
            </a:r>
            <a:r>
              <a:rPr lang="en" dirty="0">
                <a:solidFill>
                  <a:schemeClr val="tx1"/>
                </a:solidFill>
              </a:rPr>
              <a:t> parts. Does the menu bar </a:t>
            </a:r>
            <a:r>
              <a:rPr lang="en" b="1" dirty="0">
                <a:solidFill>
                  <a:schemeClr val="tx1"/>
                </a:solidFill>
              </a:rPr>
              <a:t>draw</a:t>
            </a:r>
            <a:r>
              <a:rPr lang="en" dirty="0">
                <a:solidFill>
                  <a:schemeClr val="tx1"/>
                </a:solidFill>
              </a:rPr>
              <a:t> correctly? Does the website run </a:t>
            </a:r>
            <a:r>
              <a:rPr lang="en" b="1" dirty="0">
                <a:solidFill>
                  <a:schemeClr val="tx1"/>
                </a:solidFill>
              </a:rPr>
              <a:t>fast</a:t>
            </a:r>
            <a:r>
              <a:rPr lang="en" dirty="0">
                <a:solidFill>
                  <a:schemeClr val="tx1"/>
                </a:solidFill>
              </a:rPr>
              <a:t> enough? Does it </a:t>
            </a:r>
            <a:r>
              <a:rPr lang="en" b="1" dirty="0">
                <a:solidFill>
                  <a:schemeClr val="tx1"/>
                </a:solidFill>
              </a:rPr>
              <a:t>crash</a:t>
            </a:r>
            <a:r>
              <a:rPr lang="en" dirty="0">
                <a:solidFill>
                  <a:schemeClr val="tx1"/>
                </a:solidFill>
              </a:rPr>
              <a:t>? Are there console or log </a:t>
            </a:r>
            <a:r>
              <a:rPr lang="en" b="1" dirty="0">
                <a:solidFill>
                  <a:schemeClr val="tx1"/>
                </a:solidFill>
              </a:rPr>
              <a:t>errors</a:t>
            </a:r>
            <a:r>
              <a:rPr lang="en" dirty="0">
                <a:solidFill>
                  <a:schemeClr val="tx1"/>
                </a:solidFill>
              </a:rPr>
              <a:t>? Are there any </a:t>
            </a:r>
            <a:r>
              <a:rPr lang="en" b="1" dirty="0">
                <a:solidFill>
                  <a:schemeClr val="tx1"/>
                </a:solidFill>
              </a:rPr>
              <a:t>security</a:t>
            </a:r>
            <a:r>
              <a:rPr lang="en" dirty="0">
                <a:solidFill>
                  <a:schemeClr val="tx1"/>
                </a:solidFill>
              </a:rPr>
              <a:t> issues, like injection attacks?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Use Case / User Story Testing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Think of each user story - does the software </a:t>
            </a:r>
            <a:r>
              <a:rPr lang="en" b="1" dirty="0">
                <a:solidFill>
                  <a:schemeClr val="tx1"/>
                </a:solidFill>
              </a:rPr>
              <a:t>do</a:t>
            </a:r>
            <a:r>
              <a:rPr lang="en" dirty="0">
                <a:solidFill>
                  <a:schemeClr val="tx1"/>
                </a:solidFill>
              </a:rPr>
              <a:t> everything it needs to do for this?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Remember: one User Story can represent many Functions.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Development Task-based Testing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Each subtask in JIRA should be tested before it can be “</a:t>
            </a:r>
            <a:r>
              <a:rPr lang="en" b="1" dirty="0">
                <a:solidFill>
                  <a:schemeClr val="tx1"/>
                </a:solidFill>
              </a:rPr>
              <a:t>Done</a:t>
            </a:r>
            <a:r>
              <a:rPr lang="en" dirty="0">
                <a:solidFill>
                  <a:schemeClr val="tx1"/>
                </a:solidFill>
              </a:rPr>
              <a:t>”.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513;p39">
            <a:extLst>
              <a:ext uri="{FF2B5EF4-FFF2-40B4-BE49-F238E27FC236}">
                <a16:creationId xmlns:a16="http://schemas.microsoft.com/office/drawing/2014/main" id="{911538FF-8B2B-59E0-7F54-904D59A68899}"/>
              </a:ext>
            </a:extLst>
          </p:cNvPr>
          <p:cNvSpPr txBox="1"/>
          <p:nvPr/>
        </p:nvSpPr>
        <p:spPr>
          <a:xfrm>
            <a:off x="0" y="0"/>
            <a:ext cx="1005362" cy="3077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7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– Individual </a:t>
            </a:r>
            <a:r>
              <a:rPr lang="en" sz="1600" dirty="0"/>
              <a:t>(15min + 5min)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775100"/>
            <a:ext cx="8520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Write an example User </a:t>
            </a:r>
            <a:r>
              <a:rPr lang="en" sz="1600" b="1" dirty="0">
                <a:solidFill>
                  <a:schemeClr val="tx1"/>
                </a:solidFill>
              </a:rPr>
              <a:t>Story</a:t>
            </a:r>
            <a:r>
              <a:rPr lang="en" sz="1600" dirty="0">
                <a:solidFill>
                  <a:schemeClr val="tx1"/>
                </a:solidFill>
              </a:rPr>
              <a:t> test, a </a:t>
            </a:r>
            <a:r>
              <a:rPr lang="en" sz="1600" b="1" dirty="0">
                <a:solidFill>
                  <a:schemeClr val="tx1"/>
                </a:solidFill>
              </a:rPr>
              <a:t>Functional</a:t>
            </a:r>
            <a:r>
              <a:rPr lang="en" sz="1600" dirty="0">
                <a:solidFill>
                  <a:schemeClr val="tx1"/>
                </a:solidFill>
              </a:rPr>
              <a:t> test, and a </a:t>
            </a:r>
            <a:r>
              <a:rPr lang="en" sz="1600" b="1" dirty="0">
                <a:solidFill>
                  <a:schemeClr val="tx1"/>
                </a:solidFill>
              </a:rPr>
              <a:t>Non-functional</a:t>
            </a:r>
            <a:r>
              <a:rPr lang="en" sz="1600" dirty="0">
                <a:solidFill>
                  <a:schemeClr val="tx1"/>
                </a:solidFill>
              </a:rPr>
              <a:t> test for one of your group’s other stories.  Share your example with your group.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1797500"/>
          <a:ext cx="8151375" cy="3078360"/>
        </p:xfrm>
        <a:graphic>
          <a:graphicData uri="http://schemas.openxmlformats.org/drawingml/2006/table">
            <a:tbl>
              <a:tblPr>
                <a:noFill/>
                <a:tableStyleId>{4CA447E9-F038-4E41-84CC-79FC4BC5DE47}</a:tableStyleId>
              </a:tblPr>
              <a:tblGrid>
                <a:gridCol w="20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What am I testing?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Steps to do test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What output do I expect?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“As a customer, I want to see details of a show” </a:t>
                      </a:r>
                      <a:r>
                        <a:rPr lang="en" i="1" dirty="0"/>
                        <a:t>(user story)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 main page, select a show, and check the details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Details should match the ones in the database. Page should show name, description, image, and link to buy tickets.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Logout button </a:t>
                      </a:r>
                      <a:r>
                        <a:rPr lang="en" i="1"/>
                        <a:t>(functional)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 as a user. Check that I am logged in. Click logout. Click through to some other pages on the site.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expect to be logged out on all pages I visit.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Menu bar </a:t>
                      </a:r>
                      <a:r>
                        <a:rPr lang="en" i="1"/>
                        <a:t>(non-functional)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each page on the site and look at the menu bar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The bar should be the same on each page, and the links on them should be useful.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528;p40">
            <a:extLst>
              <a:ext uri="{FF2B5EF4-FFF2-40B4-BE49-F238E27FC236}">
                <a16:creationId xmlns:a16="http://schemas.microsoft.com/office/drawing/2014/main" id="{344405FC-3E36-3BC4-9448-9888CF770737}"/>
              </a:ext>
            </a:extLst>
          </p:cNvPr>
          <p:cNvSpPr txBox="1"/>
          <p:nvPr/>
        </p:nvSpPr>
        <p:spPr>
          <a:xfrm>
            <a:off x="0" y="0"/>
            <a:ext cx="1152939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1341</Words>
  <Application>Microsoft Office PowerPoint</Application>
  <PresentationFormat>On-screen Show (16:9)</PresentationFormat>
  <Paragraphs>170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Pacifico</vt:lpstr>
      <vt:lpstr>Arial</vt:lpstr>
      <vt:lpstr>Consolas</vt:lpstr>
      <vt:lpstr>Calibri</vt:lpstr>
      <vt:lpstr>Simple Light</vt:lpstr>
      <vt:lpstr>PowerPoint Presentation</vt:lpstr>
      <vt:lpstr>What is Testing?</vt:lpstr>
      <vt:lpstr>PowerPoint Presentation</vt:lpstr>
      <vt:lpstr>Types of Test</vt:lpstr>
      <vt:lpstr>Manual Testing</vt:lpstr>
      <vt:lpstr>Structure of a Test Plan</vt:lpstr>
      <vt:lpstr>Exercise (30min)</vt:lpstr>
      <vt:lpstr>How do we write a test?</vt:lpstr>
      <vt:lpstr>Exercise – Individual (15min + 5min)</vt:lpstr>
      <vt:lpstr>PowerPoint Presentation</vt:lpstr>
      <vt:lpstr>Automated Testing</vt:lpstr>
      <vt:lpstr>Automated Testing Demo</vt:lpstr>
      <vt:lpstr>Automated Testing</vt:lpstr>
      <vt:lpstr>Unit Testing</vt:lpstr>
      <vt:lpstr>Unit Testing in PHP (from tsh.io/blog/php-unit-testing)</vt:lpstr>
      <vt:lpstr>Unit Testing in PHP (from tsh.io/blog/php-unit-testing)</vt:lpstr>
      <vt:lpstr>Unit Testing in Laravel</vt:lpstr>
      <vt:lpstr>Exercise: start the test plan for your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(QA) or Testing</dc:title>
  <cp:lastModifiedBy>Gareth Poulton</cp:lastModifiedBy>
  <cp:revision>63</cp:revision>
  <dcterms:modified xsi:type="dcterms:W3CDTF">2023-06-28T05:56:46Z</dcterms:modified>
</cp:coreProperties>
</file>