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8" r:id="rId2"/>
    <p:sldId id="263" r:id="rId3"/>
    <p:sldId id="311" r:id="rId4"/>
    <p:sldId id="318" r:id="rId5"/>
    <p:sldId id="328" r:id="rId6"/>
    <p:sldId id="310" r:id="rId7"/>
    <p:sldId id="315" r:id="rId8"/>
    <p:sldId id="313" r:id="rId9"/>
    <p:sldId id="324" r:id="rId10"/>
    <p:sldId id="325" r:id="rId11"/>
    <p:sldId id="326" r:id="rId12"/>
    <p:sldId id="321" r:id="rId13"/>
    <p:sldId id="322" r:id="rId14"/>
    <p:sldId id="327" r:id="rId15"/>
    <p:sldId id="323" r:id="rId16"/>
    <p:sldId id="329" r:id="rId17"/>
    <p:sldId id="335" r:id="rId18"/>
    <p:sldId id="337" r:id="rId19"/>
    <p:sldId id="339" r:id="rId20"/>
    <p:sldId id="336" r:id="rId21"/>
    <p:sldId id="331" r:id="rId22"/>
    <p:sldId id="338" r:id="rId23"/>
    <p:sldId id="333" r:id="rId24"/>
    <p:sldId id="340" r:id="rId25"/>
    <p:sldId id="341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43"/>
    <a:srgbClr val="F0F0F0"/>
    <a:srgbClr val="00C2A6"/>
    <a:srgbClr val="E6E6E6"/>
    <a:srgbClr val="4D2E40"/>
    <a:srgbClr val="FFF7F3"/>
    <a:srgbClr val="FFC000"/>
    <a:srgbClr val="DD748E"/>
    <a:srgbClr val="ED7D31"/>
    <a:srgbClr val="7FE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0976" autoAdjust="0"/>
  </p:normalViewPr>
  <p:slideViewPr>
    <p:cSldViewPr snapToGrid="0">
      <p:cViewPr varScale="1">
        <p:scale>
          <a:sx n="68" d="100"/>
          <a:sy n="68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B50D0-85BD-4C04-8738-9380BE74D67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45CC6-00DD-4901-B37D-6A4BAF6D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kgM7m4UJA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the FIGMA template </a:t>
            </a:r>
          </a:p>
          <a:p>
            <a:r>
              <a:rPr lang="en-US" dirty="0"/>
              <a:t>Any help ? 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https://www.youtube.com/watch?v=EkgM7m4UJA0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the  5 steps  covered on this UX course</a:t>
            </a:r>
          </a:p>
          <a:p>
            <a:r>
              <a:rPr lang="en-US" dirty="0"/>
              <a:t> </a:t>
            </a:r>
            <a:endParaRPr lang="en-US" b="0" dirty="0"/>
          </a:p>
          <a:p>
            <a:r>
              <a:rPr lang="en-US" b="0" dirty="0"/>
              <a:t>1 - Framing the problem</a:t>
            </a:r>
          </a:p>
          <a:p>
            <a:r>
              <a:rPr lang="en-US" b="0" dirty="0"/>
              <a:t>2 - User interviews and affinity diagram</a:t>
            </a:r>
          </a:p>
          <a:p>
            <a:r>
              <a:rPr lang="en-US" b="0" dirty="0"/>
              <a:t>3 - Analyzing the competition</a:t>
            </a:r>
          </a:p>
          <a:p>
            <a:r>
              <a:rPr lang="en-US" b="0" dirty="0"/>
              <a:t>4 - Sketching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5 – draw Wireframes and User flows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45CC6-00DD-4901-B37D-6A4BAF6D4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6E6E6E"/>
                </a:solidFill>
                <a:effectLst/>
                <a:latin typeface="Avenir"/>
              </a:rPr>
              <a:t>UX  is not equal to UI. </a:t>
            </a:r>
            <a:br>
              <a:rPr lang="en-US" b="1" i="0" dirty="0">
                <a:solidFill>
                  <a:srgbClr val="6E6E6E"/>
                </a:solidFill>
                <a:effectLst/>
                <a:latin typeface="Avenir"/>
              </a:rPr>
            </a:br>
            <a:endParaRPr lang="en-US" b="1" i="0" dirty="0">
              <a:solidFill>
                <a:srgbClr val="6E6E6E"/>
              </a:solidFill>
              <a:effectLst/>
              <a:latin typeface="Avenir"/>
            </a:endParaRPr>
          </a:p>
          <a:p>
            <a:pPr algn="l"/>
            <a:r>
              <a:rPr lang="en-US" b="0" i="0" dirty="0">
                <a:solidFill>
                  <a:srgbClr val="6E6E6E"/>
                </a:solidFill>
                <a:effectLst/>
                <a:latin typeface="Avenir"/>
              </a:rPr>
              <a:t>UI stands for user interface, which refers to the visuals that a user interacts with in a product or service. It connects the user with a product's functionality. </a:t>
            </a:r>
            <a:br>
              <a:rPr lang="en-US" b="0" i="0" dirty="0">
                <a:solidFill>
                  <a:srgbClr val="6E6E6E"/>
                </a:solidFill>
                <a:effectLst/>
                <a:latin typeface="Avenir"/>
              </a:rPr>
            </a:br>
            <a:r>
              <a:rPr lang="en-US" b="0" i="0" dirty="0">
                <a:solidFill>
                  <a:srgbClr val="6E6E6E"/>
                </a:solidFill>
                <a:effectLst/>
                <a:latin typeface="Avenir"/>
              </a:rPr>
              <a:t>In the job title UX designer, the word that everyone gets caught up on is "designer" and traditionally that meant working on the aesthetic of a product.</a:t>
            </a:r>
            <a:br>
              <a:rPr lang="en-US" b="0" i="0" dirty="0">
                <a:solidFill>
                  <a:srgbClr val="6E6E6E"/>
                </a:solidFill>
                <a:effectLst/>
                <a:latin typeface="Avenir"/>
              </a:rPr>
            </a:br>
            <a:r>
              <a:rPr lang="en-US" b="0" i="0" dirty="0">
                <a:solidFill>
                  <a:srgbClr val="6E6E6E"/>
                </a:solidFill>
                <a:effectLst/>
                <a:latin typeface="Avenir"/>
              </a:rPr>
              <a:t>While UI plays a role in UX. It's only one of the things that UX designers tackle on a daily basis. Think of UI as a subset of UX.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45CC6-00DD-4901-B37D-6A4BAF6D42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45CC6-00DD-4901-B37D-6A4BAF6D42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45CC6-00DD-4901-B37D-6A4BAF6D42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45CC6-00DD-4901-B37D-6A4BAF6D42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6E6E6E"/>
                </a:solidFill>
                <a:effectLst/>
                <a:latin typeface="Avenir"/>
              </a:rPr>
              <a:t>UX  is not equal to UI. </a:t>
            </a:r>
            <a:br>
              <a:rPr lang="en-US" b="1" i="0" dirty="0">
                <a:solidFill>
                  <a:srgbClr val="6E6E6E"/>
                </a:solidFill>
                <a:effectLst/>
                <a:latin typeface="Avenir"/>
              </a:rPr>
            </a:br>
            <a:endParaRPr lang="en-US" b="1" i="0" dirty="0">
              <a:solidFill>
                <a:srgbClr val="6E6E6E"/>
              </a:solidFill>
              <a:effectLst/>
              <a:latin typeface="Avenir"/>
            </a:endParaRPr>
          </a:p>
          <a:p>
            <a:pPr algn="l"/>
            <a:r>
              <a:rPr lang="en-US" b="0" i="0" dirty="0">
                <a:solidFill>
                  <a:srgbClr val="6E6E6E"/>
                </a:solidFill>
                <a:effectLst/>
                <a:latin typeface="Avenir"/>
              </a:rPr>
              <a:t>UI stands for user interface, which refers to the visuals that a user interacts with in a product or service. It connects the user with a product's functionality. </a:t>
            </a:r>
            <a:br>
              <a:rPr lang="en-US" b="0" i="0" dirty="0">
                <a:solidFill>
                  <a:srgbClr val="6E6E6E"/>
                </a:solidFill>
                <a:effectLst/>
                <a:latin typeface="Avenir"/>
              </a:rPr>
            </a:br>
            <a:r>
              <a:rPr lang="en-US" b="0" i="0" dirty="0">
                <a:solidFill>
                  <a:srgbClr val="6E6E6E"/>
                </a:solidFill>
                <a:effectLst/>
                <a:latin typeface="Avenir"/>
              </a:rPr>
              <a:t>In the job title UX designer, the word that everyone gets caught up on is "designer" and traditionally that meant working on the aesthetic of a product.</a:t>
            </a:r>
            <a:br>
              <a:rPr lang="en-US" b="0" i="0" dirty="0">
                <a:solidFill>
                  <a:srgbClr val="6E6E6E"/>
                </a:solidFill>
                <a:effectLst/>
                <a:latin typeface="Avenir"/>
              </a:rPr>
            </a:br>
            <a:r>
              <a:rPr lang="en-US" b="0" i="0" dirty="0">
                <a:solidFill>
                  <a:srgbClr val="6E6E6E"/>
                </a:solidFill>
                <a:effectLst/>
                <a:latin typeface="Avenir"/>
              </a:rPr>
              <a:t>While UI plays a role in UX. It's only one of the things that UX designers tackle on a daily basis. Think of UI as a subset of UX.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45CC6-00DD-4901-B37D-6A4BAF6D42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C547-A283-44CF-B38C-1F21ED92F94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485F-B7EF-4F79-AD3A-FF66F0C7C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2ZyQZDqLJ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dSz0_EAjj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UKjCkEt3I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12ZyQZDqLJ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eT-m_XJN0F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VUKjCkEt3I" TargetMode="External"/><Relationship Id="rId3" Type="http://schemas.openxmlformats.org/officeDocument/2006/relationships/hyperlink" Target="https://www.youtube.com/watch?v=loFYcVpWjFc" TargetMode="External"/><Relationship Id="rId7" Type="http://schemas.openxmlformats.org/officeDocument/2006/relationships/hyperlink" Target="https://www.youtube.com/watch?v=-dSz0_EAjjA" TargetMode="External"/><Relationship Id="rId2" Type="http://schemas.openxmlformats.org/officeDocument/2006/relationships/hyperlink" Target="https://www.youtube.com/watch?v=12ZyQZDqLJ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gPppwsocRU" TargetMode="External"/><Relationship Id="rId5" Type="http://schemas.openxmlformats.org/officeDocument/2006/relationships/hyperlink" Target="https://drive.google.com/drive/folders/1HahFzwodOgNEo0RhdDoM4CDH3M8b4Zh8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www.youtube.com/watch?v=EkgM7m4UJA0" TargetMode="External"/><Relationship Id="rId9" Type="http://schemas.openxmlformats.org/officeDocument/2006/relationships/hyperlink" Target="https://www.youtube.com/watch?v=eT-m_XJN0F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EkgM7m4UJA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gPppwsoc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oFYcVpWjF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24DED-9AF6-2083-4E3F-2B7DE328CFEC}"/>
              </a:ext>
            </a:extLst>
          </p:cNvPr>
          <p:cNvSpPr txBox="1"/>
          <p:nvPr/>
        </p:nvSpPr>
        <p:spPr>
          <a:xfrm>
            <a:off x="2981325" y="553726"/>
            <a:ext cx="63193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/>
              <a:t>UX</a:t>
            </a:r>
            <a:r>
              <a:rPr lang="en-US" sz="11500" dirty="0"/>
              <a:t> Design</a:t>
            </a:r>
            <a:endParaRPr lang="en-US" sz="3200" dirty="0"/>
          </a:p>
        </p:txBody>
      </p:sp>
      <p:pic>
        <p:nvPicPr>
          <p:cNvPr id="1026" name="Picture 2" descr="Free vector mobile ui-ux concept illustration">
            <a:extLst>
              <a:ext uri="{FF2B5EF4-FFF2-40B4-BE49-F238E27FC236}">
                <a16:creationId xmlns:a16="http://schemas.microsoft.com/office/drawing/2014/main" id="{1BF5200F-A436-6760-2CD1-5AABC777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6241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7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0E208A-3371-E2B5-F54C-B6D82F9A0F85}"/>
              </a:ext>
            </a:extLst>
          </p:cNvPr>
          <p:cNvSpPr txBox="1"/>
          <p:nvPr/>
        </p:nvSpPr>
        <p:spPr>
          <a:xfrm>
            <a:off x="1639839" y="2429245"/>
            <a:ext cx="298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With a good UI</a:t>
            </a:r>
            <a:endParaRPr lang="en-US" sz="3600" b="1" i="0" dirty="0">
              <a:solidFill>
                <a:srgbClr val="0F0F0F"/>
              </a:solidFill>
              <a:effectLst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B0CE2-359F-93BB-2D63-D1F9860579A9}"/>
              </a:ext>
            </a:extLst>
          </p:cNvPr>
          <p:cNvCxnSpPr>
            <a:cxnSpLocks/>
          </p:cNvCxnSpPr>
          <p:nvPr/>
        </p:nvCxnSpPr>
        <p:spPr>
          <a:xfrm>
            <a:off x="6172200" y="2686050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1C9020-4B5B-17EE-5AD8-CC820650F153}"/>
              </a:ext>
            </a:extLst>
          </p:cNvPr>
          <p:cNvSpPr txBox="1"/>
          <p:nvPr/>
        </p:nvSpPr>
        <p:spPr>
          <a:xfrm>
            <a:off x="5106212" y="525258"/>
            <a:ext cx="428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Social Media Platform</a:t>
            </a:r>
            <a:endParaRPr lang="en-US" sz="3600" b="1" dirty="0">
              <a:solidFill>
                <a:srgbClr val="0F0F0F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A8E32-5C2D-F243-C410-63E85E91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71" y="1762495"/>
            <a:ext cx="714375" cy="666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2A3E7-E87E-7204-3661-0039F2728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077" y="1714007"/>
            <a:ext cx="723900" cy="657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ED729-69A0-4BC7-21D2-55FF8FCEC68A}"/>
              </a:ext>
            </a:extLst>
          </p:cNvPr>
          <p:cNvSpPr txBox="1"/>
          <p:nvPr/>
        </p:nvSpPr>
        <p:spPr>
          <a:xfrm>
            <a:off x="7339625" y="239331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But a bad UX</a:t>
            </a:r>
            <a:endParaRPr lang="en-US" sz="3600" b="1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CE441-E183-4089-6583-67C669D5C2AE}"/>
              </a:ext>
            </a:extLst>
          </p:cNvPr>
          <p:cNvSpPr txBox="1"/>
          <p:nvPr/>
        </p:nvSpPr>
        <p:spPr>
          <a:xfrm>
            <a:off x="1123519" y="3437796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Visually appealing designs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attractive profiles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Creative layouts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C30B5-D80A-59B5-2F1A-663A2BEE2CC4}"/>
              </a:ext>
            </a:extLst>
          </p:cNvPr>
          <p:cNvSpPr txBox="1"/>
          <p:nvPr/>
        </p:nvSpPr>
        <p:spPr>
          <a:xfrm>
            <a:off x="6562504" y="3505200"/>
            <a:ext cx="454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app bombards users with irrelevant ads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Find 2 more bad 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9A82A-9653-2AE4-0160-49AAC2F9E77D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AD4CD-3AEA-3750-EAD0-5392650E9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603F7A-1ACF-9C4A-E7D7-B010D9CE42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070E1-1DFB-0E68-B34D-D5FF4B59B7FE}"/>
              </a:ext>
            </a:extLst>
          </p:cNvPr>
          <p:cNvSpPr txBox="1"/>
          <p:nvPr/>
        </p:nvSpPr>
        <p:spPr>
          <a:xfrm>
            <a:off x="187823" y="107292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 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73192-9DFD-554D-2C73-8EE3D725F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101D4-5BCB-25C9-D377-19CF04567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B24DB7-9329-6F8F-550A-C4D259146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69" y="525258"/>
            <a:ext cx="862013" cy="7688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8943A2-9B12-32C0-1B82-F12C3CBCA5A1}"/>
              </a:ext>
            </a:extLst>
          </p:cNvPr>
          <p:cNvSpPr txBox="1"/>
          <p:nvPr/>
        </p:nvSpPr>
        <p:spPr>
          <a:xfrm>
            <a:off x="6562504" y="4449922"/>
            <a:ext cx="5296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makes it challenging to control privacy settings,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confusing algorithm that displays irrelevant content</a:t>
            </a:r>
          </a:p>
        </p:txBody>
      </p:sp>
    </p:spTree>
    <p:extLst>
      <p:ext uri="{BB962C8B-B14F-4D97-AF65-F5344CB8AC3E}">
        <p14:creationId xmlns:p14="http://schemas.microsoft.com/office/powerpoint/2010/main" val="22612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0E208A-3371-E2B5-F54C-B6D82F9A0F85}"/>
              </a:ext>
            </a:extLst>
          </p:cNvPr>
          <p:cNvSpPr txBox="1"/>
          <p:nvPr/>
        </p:nvSpPr>
        <p:spPr>
          <a:xfrm>
            <a:off x="1639839" y="2429245"/>
            <a:ext cx="298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With a good UI</a:t>
            </a:r>
            <a:endParaRPr lang="en-US" sz="3600" b="1" i="0" dirty="0">
              <a:solidFill>
                <a:srgbClr val="0F0F0F"/>
              </a:solidFill>
              <a:effectLst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B0CE2-359F-93BB-2D63-D1F9860579A9}"/>
              </a:ext>
            </a:extLst>
          </p:cNvPr>
          <p:cNvCxnSpPr>
            <a:cxnSpLocks/>
          </p:cNvCxnSpPr>
          <p:nvPr/>
        </p:nvCxnSpPr>
        <p:spPr>
          <a:xfrm>
            <a:off x="6172200" y="2686050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1C9020-4B5B-17EE-5AD8-CC820650F153}"/>
              </a:ext>
            </a:extLst>
          </p:cNvPr>
          <p:cNvSpPr txBox="1"/>
          <p:nvPr/>
        </p:nvSpPr>
        <p:spPr>
          <a:xfrm>
            <a:off x="4982717" y="525258"/>
            <a:ext cx="453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A E-commerce Website</a:t>
            </a:r>
            <a:endParaRPr lang="en-US" sz="3600" b="1" dirty="0">
              <a:solidFill>
                <a:srgbClr val="0F0F0F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A8E32-5C2D-F243-C410-63E85E91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71" y="1762495"/>
            <a:ext cx="714375" cy="666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2A3E7-E87E-7204-3661-0039F2728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077" y="1714007"/>
            <a:ext cx="723900" cy="657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ED729-69A0-4BC7-21D2-55FF8FCEC68A}"/>
              </a:ext>
            </a:extLst>
          </p:cNvPr>
          <p:cNvSpPr txBox="1"/>
          <p:nvPr/>
        </p:nvSpPr>
        <p:spPr>
          <a:xfrm>
            <a:off x="7339625" y="239331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But a bad UX</a:t>
            </a:r>
            <a:endParaRPr lang="en-US" sz="3600" b="1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CE441-E183-4089-6583-67C669D5C2AE}"/>
              </a:ext>
            </a:extLst>
          </p:cNvPr>
          <p:cNvSpPr txBox="1"/>
          <p:nvPr/>
        </p:nvSpPr>
        <p:spPr>
          <a:xfrm>
            <a:off x="1123519" y="3437796"/>
            <a:ext cx="3374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high-quality product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smooth navigation,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 attractive checkout process.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C30B5-D80A-59B5-2F1A-663A2BEE2CC4}"/>
              </a:ext>
            </a:extLst>
          </p:cNvPr>
          <p:cNvSpPr txBox="1"/>
          <p:nvPr/>
        </p:nvSpPr>
        <p:spPr>
          <a:xfrm>
            <a:off x="6562504" y="3505200"/>
            <a:ext cx="3678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site has hidden shipping costs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Find 2 more bad 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9A82A-9653-2AE4-0160-49AAC2F9E77D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AD4CD-3AEA-3750-EAD0-5392650E9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603F7A-1ACF-9C4A-E7D7-B010D9CE42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070E1-1DFB-0E68-B34D-D5FF4B59B7FE}"/>
              </a:ext>
            </a:extLst>
          </p:cNvPr>
          <p:cNvSpPr txBox="1"/>
          <p:nvPr/>
        </p:nvSpPr>
        <p:spPr>
          <a:xfrm>
            <a:off x="187823" y="107292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 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73192-9DFD-554D-2C73-8EE3D725F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101D4-5BCB-25C9-D377-19CF04567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57F4C-0582-00CA-4D6D-32AD97499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625" y="364503"/>
            <a:ext cx="836129" cy="836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4B098-7F9A-F2BC-26FB-C3779EA99AC3}"/>
              </a:ext>
            </a:extLst>
          </p:cNvPr>
          <p:cNvSpPr txBox="1"/>
          <p:nvPr/>
        </p:nvSpPr>
        <p:spPr>
          <a:xfrm>
            <a:off x="6562504" y="4449922"/>
            <a:ext cx="2962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complicated return policy,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lack of 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15036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0E208A-3371-E2B5-F54C-B6D82F9A0F85}"/>
              </a:ext>
            </a:extLst>
          </p:cNvPr>
          <p:cNvSpPr txBox="1"/>
          <p:nvPr/>
        </p:nvSpPr>
        <p:spPr>
          <a:xfrm>
            <a:off x="2876824" y="537441"/>
            <a:ext cx="6838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The process of making a product or service </a:t>
            </a:r>
            <a:r>
              <a:rPr lang="en-US" sz="4400" b="1" dirty="0"/>
              <a:t>useful</a:t>
            </a:r>
            <a:r>
              <a:rPr lang="en-US" sz="4400" dirty="0"/>
              <a:t>, </a:t>
            </a:r>
            <a:r>
              <a:rPr lang="en-US" sz="4400" b="1" dirty="0"/>
              <a:t>relevant</a:t>
            </a:r>
            <a:r>
              <a:rPr lang="en-US" sz="4400" dirty="0"/>
              <a:t>, and </a:t>
            </a:r>
            <a:r>
              <a:rPr lang="en-US" sz="4400" b="1" dirty="0"/>
              <a:t>meaningful</a:t>
            </a:r>
            <a:endParaRPr lang="en-US" sz="4400" b="1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CC172-803E-ED92-183F-0BFF916910F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C0E1F-F29D-3EA3-4868-6E503E841EB7}"/>
              </a:ext>
            </a:extLst>
          </p:cNvPr>
          <p:cNvSpPr txBox="1"/>
          <p:nvPr/>
        </p:nvSpPr>
        <p:spPr>
          <a:xfrm>
            <a:off x="3619500" y="6265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https://www.youtube.com/watch?v=12ZyQZDqLJk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87DE2-FA59-5FB4-4584-F816DBB1F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2677">
            <a:off x="4829827" y="3230729"/>
            <a:ext cx="2932670" cy="2123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EA87E-8CA6-9B9E-5A39-C1C414CFEB21}"/>
              </a:ext>
            </a:extLst>
          </p:cNvPr>
          <p:cNvSpPr txBox="1"/>
          <p:nvPr/>
        </p:nvSpPr>
        <p:spPr>
          <a:xfrm>
            <a:off x="4862168" y="5895914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from 0:45 to 2.40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07549-A9F2-418E-D422-27BE9AB00FFB}"/>
              </a:ext>
            </a:extLst>
          </p:cNvPr>
          <p:cNvCxnSpPr/>
          <p:nvPr/>
        </p:nvCxnSpPr>
        <p:spPr>
          <a:xfrm flipH="1">
            <a:off x="8200571" y="3773714"/>
            <a:ext cx="1088572" cy="42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E31649-8EDE-6901-2A31-E508B9407787}"/>
              </a:ext>
            </a:extLst>
          </p:cNvPr>
          <p:cNvSpPr txBox="1"/>
          <p:nvPr/>
        </p:nvSpPr>
        <p:spPr>
          <a:xfrm rot="1178754">
            <a:off x="8961664" y="3016144"/>
            <a:ext cx="20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You wanted Thai Food, but you got Mexican food !!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041B4-EED4-98ED-7CAC-3BEAC2F43E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BF825D-FCF4-658B-4338-E43371A009EB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98225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3267894" y="485945"/>
            <a:ext cx="5947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UX Course </a:t>
            </a:r>
            <a:r>
              <a:rPr lang="en-US" sz="6000" b="1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30FE1-511C-DDB3-BAFA-57D65C99CD58}"/>
              </a:ext>
            </a:extLst>
          </p:cNvPr>
          <p:cNvSpPr txBox="1"/>
          <p:nvPr/>
        </p:nvSpPr>
        <p:spPr>
          <a:xfrm>
            <a:off x="506436" y="3077664"/>
            <a:ext cx="4811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0	Introduction On UX Design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70C0"/>
                </a:solidFill>
              </a:rPr>
              <a:t>1	Framing the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2	User interviews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3	Analyzing the competition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4	Sketching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80996-DCC6-BF31-EFE5-B0754FCD838D}"/>
              </a:ext>
            </a:extLst>
          </p:cNvPr>
          <p:cNvSpPr txBox="1"/>
          <p:nvPr/>
        </p:nvSpPr>
        <p:spPr>
          <a:xfrm>
            <a:off x="6415924" y="3077665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5	Usability principles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6	Wireframes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7 	User flows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8	UX tests (</a:t>
            </a:r>
            <a:r>
              <a:rPr lang="en-US" sz="2400" i="1" dirty="0"/>
              <a:t>optional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1E62-85F2-EFBE-C2B2-DAF714F3AE9E}"/>
              </a:ext>
            </a:extLst>
          </p:cNvPr>
          <p:cNvSpPr txBox="1"/>
          <p:nvPr/>
        </p:nvSpPr>
        <p:spPr>
          <a:xfrm>
            <a:off x="506436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659B4-E379-1CF4-ABB1-6FCFEF90FAD5}"/>
              </a:ext>
            </a:extLst>
          </p:cNvPr>
          <p:cNvSpPr txBox="1"/>
          <p:nvPr/>
        </p:nvSpPr>
        <p:spPr>
          <a:xfrm>
            <a:off x="6415924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17384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8038" y="6158672"/>
            <a:ext cx="527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https://www.youtube.com/watch?v=-dSz0_EAjjA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907298" y="1286682"/>
            <a:ext cx="109028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Watch </a:t>
            </a:r>
            <a:r>
              <a:rPr lang="en-US" sz="2800" dirty="0">
                <a:hlinkClick r:id="rId2"/>
              </a:rPr>
              <a:t>the video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/>
              <a:t>Discuss in groups : did you understand the 6 steps of problem framing?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191247" y="253157"/>
            <a:ext cx="420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Framing the problem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A39C7-C25C-6742-2932-0284F9FA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3BEBC-5222-222C-CC97-C350DB2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F847E-5464-CCA7-C44D-4EEB7DC2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93665">
            <a:off x="3463367" y="3079654"/>
            <a:ext cx="5222737" cy="26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1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1D931-38BA-9711-8FD9-F74F609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99" y="618126"/>
            <a:ext cx="5407158" cy="5886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C1650-3DD4-B25A-428F-4691587960F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D002D-8341-C2D8-9243-4D31DA75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03829-F6EB-4515-55C9-0B16D06871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08B61-85D8-08F5-5B48-66E641A4042E}"/>
              </a:ext>
            </a:extLst>
          </p:cNvPr>
          <p:cNvSpPr txBox="1"/>
          <p:nvPr/>
        </p:nvSpPr>
        <p:spPr>
          <a:xfrm>
            <a:off x="187823" y="10729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 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756C2-1A2D-6BE5-7716-C33697F5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0EC7D-177F-48AB-7EC6-81C6DF17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325053-497F-52F5-9A47-E3B4196D10C8}"/>
              </a:ext>
            </a:extLst>
          </p:cNvPr>
          <p:cNvSpPr txBox="1"/>
          <p:nvPr/>
        </p:nvSpPr>
        <p:spPr>
          <a:xfrm>
            <a:off x="248077" y="1690236"/>
            <a:ext cx="4607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– In sub groups, review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Your project </a:t>
            </a:r>
            <a:r>
              <a:rPr lang="en-US" sz="2400" b="1" dirty="0"/>
              <a:t>problem</a:t>
            </a: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Your design </a:t>
            </a:r>
            <a:r>
              <a:rPr lang="en-US" sz="2400" b="1" dirty="0"/>
              <a:t>solution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</a:t>
            </a:r>
            <a:r>
              <a:rPr lang="en-US" sz="2400" b="1" dirty="0"/>
              <a:t>impact</a:t>
            </a:r>
            <a:r>
              <a:rPr lang="en-US" sz="2400" dirty="0"/>
              <a:t> of your solution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2 – Review you work with the full VC groups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952E5-C76B-2F7E-4AD9-1986BB80D12D}"/>
              </a:ext>
            </a:extLst>
          </p:cNvPr>
          <p:cNvCxnSpPr/>
          <p:nvPr/>
        </p:nvCxnSpPr>
        <p:spPr>
          <a:xfrm>
            <a:off x="4832493" y="3880791"/>
            <a:ext cx="1727200" cy="149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484AF-D442-6628-FB9A-856243B6FD5E}"/>
              </a:ext>
            </a:extLst>
          </p:cNvPr>
          <p:cNvCxnSpPr>
            <a:cxnSpLocks/>
          </p:cNvCxnSpPr>
          <p:nvPr/>
        </p:nvCxnSpPr>
        <p:spPr>
          <a:xfrm flipV="1">
            <a:off x="4832493" y="1536799"/>
            <a:ext cx="1727199" cy="144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828735-61EB-B692-C230-954E0E7825C6}"/>
              </a:ext>
            </a:extLst>
          </p:cNvPr>
          <p:cNvCxnSpPr>
            <a:cxnSpLocks/>
          </p:cNvCxnSpPr>
          <p:nvPr/>
        </p:nvCxnSpPr>
        <p:spPr>
          <a:xfrm>
            <a:off x="4832492" y="3429000"/>
            <a:ext cx="1592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52DC26-4C93-DCD6-077F-0CD25CDD8B16}"/>
              </a:ext>
            </a:extLst>
          </p:cNvPr>
          <p:cNvSpPr txBox="1"/>
          <p:nvPr/>
        </p:nvSpPr>
        <p:spPr>
          <a:xfrm>
            <a:off x="276091" y="5020238"/>
            <a:ext cx="5210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Notes:</a:t>
            </a:r>
          </a:p>
          <a:p>
            <a:r>
              <a:rPr lang="en-US" sz="1600" i="1" dirty="0"/>
              <a:t>- Should be around what you decided for you proposal 1</a:t>
            </a:r>
          </a:p>
          <a:p>
            <a:endParaRPr lang="en-US" sz="1600" i="1" dirty="0"/>
          </a:p>
          <a:p>
            <a:r>
              <a:rPr lang="en-US" sz="1600" i="1" dirty="0"/>
              <a:t>- You can have a look at the correction, as example</a:t>
            </a:r>
          </a:p>
        </p:txBody>
      </p:sp>
    </p:spTree>
    <p:extLst>
      <p:ext uri="{BB962C8B-B14F-4D97-AF65-F5344CB8AC3E}">
        <p14:creationId xmlns:p14="http://schemas.microsoft.com/office/powerpoint/2010/main" val="77985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3267894" y="485945"/>
            <a:ext cx="5947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UX Course </a:t>
            </a:r>
            <a:r>
              <a:rPr lang="en-US" sz="6000" b="1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30FE1-511C-DDB3-BAFA-57D65C99CD58}"/>
              </a:ext>
            </a:extLst>
          </p:cNvPr>
          <p:cNvSpPr txBox="1"/>
          <p:nvPr/>
        </p:nvSpPr>
        <p:spPr>
          <a:xfrm>
            <a:off x="506436" y="3077664"/>
            <a:ext cx="4811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0	Introduction On UX Design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1	Framing the problem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70C0"/>
                </a:solidFill>
              </a:rPr>
              <a:t>2	User interviews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3	Analyzing the competition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4	Sketching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80996-DCC6-BF31-EFE5-B0754FCD838D}"/>
              </a:ext>
            </a:extLst>
          </p:cNvPr>
          <p:cNvSpPr txBox="1"/>
          <p:nvPr/>
        </p:nvSpPr>
        <p:spPr>
          <a:xfrm>
            <a:off x="6415924" y="3077665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5	Usability principles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6	Wireframes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7 	User flows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8	UX tests (</a:t>
            </a:r>
            <a:r>
              <a:rPr lang="en-US" sz="2400" i="1" dirty="0"/>
              <a:t>optional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1E62-85F2-EFBE-C2B2-DAF714F3AE9E}"/>
              </a:ext>
            </a:extLst>
          </p:cNvPr>
          <p:cNvSpPr txBox="1"/>
          <p:nvPr/>
        </p:nvSpPr>
        <p:spPr>
          <a:xfrm>
            <a:off x="506436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659B4-E379-1CF4-ABB1-6FCFEF90FAD5}"/>
              </a:ext>
            </a:extLst>
          </p:cNvPr>
          <p:cNvSpPr txBox="1"/>
          <p:nvPr/>
        </p:nvSpPr>
        <p:spPr>
          <a:xfrm>
            <a:off x="6415924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02314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826AA-3F8C-FAFE-5415-EC829693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50" y="2878539"/>
            <a:ext cx="6685248" cy="3423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6269" y="6211136"/>
            <a:ext cx="5304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https://www.youtube.com/watch?v=sVUKjCkEt3I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907298" y="1286682"/>
            <a:ext cx="10678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Watch </a:t>
            </a:r>
            <a:r>
              <a:rPr lang="en-US" sz="2800" dirty="0">
                <a:hlinkClick r:id="rId3"/>
              </a:rPr>
              <a:t>the video</a:t>
            </a:r>
            <a:r>
              <a:rPr lang="en-US" sz="2800" dirty="0"/>
              <a:t>   -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/>
              <a:t>Discuss in groups : did you understand the 6  rules of user interviews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855718" y="303109"/>
            <a:ext cx="300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interview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A39C7-C25C-6742-2932-0284F9FA8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3BEBC-5222-222C-CC97-C350DB2C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4977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0C2F0-2C8F-9DBC-421B-5EB5F938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2442913"/>
            <a:ext cx="8926171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6FCDA-C18C-D6B8-057E-C003EE86CE14}"/>
              </a:ext>
            </a:extLst>
          </p:cNvPr>
          <p:cNvSpPr txBox="1"/>
          <p:nvPr/>
        </p:nvSpPr>
        <p:spPr>
          <a:xfrm>
            <a:off x="3409950" y="1028700"/>
            <a:ext cx="5643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Schedule the most important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questions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9020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E53F3-ABDF-29C9-0E35-8E4387E7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25" y="29211"/>
            <a:ext cx="4157870" cy="2223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A0B9A-E308-C705-70DA-E51545CF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59" y="4654271"/>
            <a:ext cx="4175450" cy="2241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FF93E5-5693-A385-FE56-7DFEBB18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88" y="55582"/>
            <a:ext cx="4140288" cy="2171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C3A4F7-5D07-C7CF-06D5-09914A585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259" y="2348514"/>
            <a:ext cx="4219402" cy="2276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403B1-D523-1ED8-3F39-0A1D79635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266" y="2324087"/>
            <a:ext cx="4188638" cy="22415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D65A3C-5D35-55F6-4C0B-3D0FF2253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1761" y="4625234"/>
            <a:ext cx="4144684" cy="2232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69AFCF-156F-7CE1-80AA-D65B23D01C07}"/>
              </a:ext>
            </a:extLst>
          </p:cNvPr>
          <p:cNvSpPr txBox="1"/>
          <p:nvPr/>
        </p:nvSpPr>
        <p:spPr>
          <a:xfrm rot="16200000">
            <a:off x="-1586746" y="3025209"/>
            <a:ext cx="4614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DO’S &amp; DON’TS</a:t>
            </a:r>
          </a:p>
        </p:txBody>
      </p:sp>
    </p:spTree>
    <p:extLst>
      <p:ext uri="{BB962C8B-B14F-4D97-AF65-F5344CB8AC3E}">
        <p14:creationId xmlns:p14="http://schemas.microsoft.com/office/powerpoint/2010/main" val="6457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5994" y="6358726"/>
            <a:ext cx="5428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https://www.youtube.com/watch?v=12ZyQZDqLJk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631853" cy="369332"/>
          </a:xfrm>
          <a:prstGeom prst="rect">
            <a:avLst/>
          </a:prstGeom>
          <a:solidFill>
            <a:srgbClr val="4D2E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2365181" y="1265430"/>
            <a:ext cx="86884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Watch </a:t>
            </a:r>
            <a:r>
              <a:rPr lang="en-US" sz="2800" b="1" dirty="0">
                <a:hlinkClick r:id="rId2"/>
              </a:rPr>
              <a:t>this video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Understand  </a:t>
            </a:r>
            <a:r>
              <a:rPr lang="en-US" sz="2800" i="1" dirty="0"/>
              <a:t>what are the 4 main stages of UX Process?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Write down what you didn’t understand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9F4F3-B800-2A07-C2D1-8D307345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6778">
            <a:off x="3351673" y="3211009"/>
            <a:ext cx="4756591" cy="2658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641413" y="411441"/>
            <a:ext cx="35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Before this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22E7F-61F7-01B4-E81E-506D4298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383BC-3C0E-E6BA-3A0E-FF57E28D1E1A}"/>
              </a:ext>
            </a:extLst>
          </p:cNvPr>
          <p:cNvSpPr txBox="1"/>
          <p:nvPr/>
        </p:nvSpPr>
        <p:spPr>
          <a:xfrm>
            <a:off x="187823" y="10729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81237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2A435-2464-88B0-4407-54484848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2" y="3429000"/>
            <a:ext cx="9031254" cy="308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C1650-3DD4-B25A-428F-4691587960F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D002D-8341-C2D8-9243-4D31DA75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03829-F6EB-4515-55C9-0B16D06871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08B61-85D8-08F5-5B48-66E641A4042E}"/>
              </a:ext>
            </a:extLst>
          </p:cNvPr>
          <p:cNvSpPr txBox="1"/>
          <p:nvPr/>
        </p:nvSpPr>
        <p:spPr>
          <a:xfrm>
            <a:off x="187823" y="10729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 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756C2-1A2D-6BE5-7716-C33697F5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0EC7D-177F-48AB-7EC6-81C6DF17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325053-497F-52F5-9A47-E3B4196D10C8}"/>
              </a:ext>
            </a:extLst>
          </p:cNvPr>
          <p:cNvSpPr txBox="1"/>
          <p:nvPr/>
        </p:nvSpPr>
        <p:spPr>
          <a:xfrm>
            <a:off x="1619194" y="1226814"/>
            <a:ext cx="5311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In sub groups, brainstorm: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Which persona do you want to  interview?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What are the 3-5  interview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F235E-065D-275D-5BB2-AD5C80DA4215}"/>
              </a:ext>
            </a:extLst>
          </p:cNvPr>
          <p:cNvSpPr/>
          <p:nvPr/>
        </p:nvSpPr>
        <p:spPr>
          <a:xfrm>
            <a:off x="1125499" y="4876800"/>
            <a:ext cx="2797143" cy="369332"/>
          </a:xfrm>
          <a:prstGeom prst="rect">
            <a:avLst/>
          </a:prstGeom>
          <a:noFill/>
          <a:ln w="38100">
            <a:solidFill>
              <a:srgbClr val="FF3D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C615B2-68F7-0DEC-D752-783B5ADD55EC}"/>
              </a:ext>
            </a:extLst>
          </p:cNvPr>
          <p:cNvCxnSpPr/>
          <p:nvPr/>
        </p:nvCxnSpPr>
        <p:spPr>
          <a:xfrm>
            <a:off x="6930888" y="946735"/>
            <a:ext cx="0" cy="1930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777C39-B4CA-9C8E-EAF0-D4BA40BC33E7}"/>
              </a:ext>
            </a:extLst>
          </p:cNvPr>
          <p:cNvSpPr txBox="1"/>
          <p:nvPr/>
        </p:nvSpPr>
        <p:spPr>
          <a:xfrm>
            <a:off x="7325768" y="1196037"/>
            <a:ext cx="45751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– Review you work with the full VC group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– During the week, plan an 15 min interview with someone corresponding to your persona</a:t>
            </a:r>
          </a:p>
        </p:txBody>
      </p:sp>
    </p:spTree>
    <p:extLst>
      <p:ext uri="{BB962C8B-B14F-4D97-AF65-F5344CB8AC3E}">
        <p14:creationId xmlns:p14="http://schemas.microsoft.com/office/powerpoint/2010/main" val="118650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3267894" y="485945"/>
            <a:ext cx="5947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UX Course </a:t>
            </a:r>
            <a:r>
              <a:rPr lang="en-US" sz="6000" b="1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30FE1-511C-DDB3-BAFA-57D65C99CD58}"/>
              </a:ext>
            </a:extLst>
          </p:cNvPr>
          <p:cNvSpPr txBox="1"/>
          <p:nvPr/>
        </p:nvSpPr>
        <p:spPr>
          <a:xfrm>
            <a:off x="506436" y="3077664"/>
            <a:ext cx="4811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0	Introduction On UX Design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1	Framing the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2	User interviews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70C0"/>
                </a:solidFill>
              </a:rPr>
              <a:t>3	Analyzing the competition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4	Sketching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80996-DCC6-BF31-EFE5-B0754FCD838D}"/>
              </a:ext>
            </a:extLst>
          </p:cNvPr>
          <p:cNvSpPr txBox="1"/>
          <p:nvPr/>
        </p:nvSpPr>
        <p:spPr>
          <a:xfrm>
            <a:off x="6415924" y="3077665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5	Usability principles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6	Wireframes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7 	User flows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8	UX tests (</a:t>
            </a:r>
            <a:r>
              <a:rPr lang="en-US" sz="2400" i="1" dirty="0"/>
              <a:t>optional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1E62-85F2-EFBE-C2B2-DAF714F3AE9E}"/>
              </a:ext>
            </a:extLst>
          </p:cNvPr>
          <p:cNvSpPr txBox="1"/>
          <p:nvPr/>
        </p:nvSpPr>
        <p:spPr>
          <a:xfrm>
            <a:off x="506436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659B4-E379-1CF4-ABB1-6FCFEF90FAD5}"/>
              </a:ext>
            </a:extLst>
          </p:cNvPr>
          <p:cNvSpPr txBox="1"/>
          <p:nvPr/>
        </p:nvSpPr>
        <p:spPr>
          <a:xfrm>
            <a:off x="6415924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64383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EADFB4-ECB0-0B6B-6529-6D5F0534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9" y="3204932"/>
            <a:ext cx="9723056" cy="3399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14230-583D-B122-FC93-CF6B37C5396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2FD3E-4DF8-FA0D-584C-F1156F46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A8A2E1-3FE1-8D6C-B7E0-C72095C8DE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C346A-EF6E-700C-1D85-CAF41F09FB04}"/>
              </a:ext>
            </a:extLst>
          </p:cNvPr>
          <p:cNvSpPr txBox="1"/>
          <p:nvPr/>
        </p:nvSpPr>
        <p:spPr>
          <a:xfrm>
            <a:off x="187823" y="10729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 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87AA7-84F3-430C-28C6-69088113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39BCF-6E5C-5509-C2FB-DA9C3995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47882-5D84-A3E4-8226-44937BDB7587}"/>
              </a:ext>
            </a:extLst>
          </p:cNvPr>
          <p:cNvSpPr txBox="1"/>
          <p:nvPr/>
        </p:nvSpPr>
        <p:spPr>
          <a:xfrm>
            <a:off x="1360487" y="1226814"/>
            <a:ext cx="5650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In sub groups, brainstorm: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Research  competitors' products that are similar to your problem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Paste the screenshots of the products you have found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A838A9-342C-855F-29EC-19FF90AAEE47}"/>
              </a:ext>
            </a:extLst>
          </p:cNvPr>
          <p:cNvSpPr/>
          <p:nvPr/>
        </p:nvSpPr>
        <p:spPr>
          <a:xfrm>
            <a:off x="975602" y="5235350"/>
            <a:ext cx="2797143" cy="369332"/>
          </a:xfrm>
          <a:prstGeom prst="rect">
            <a:avLst/>
          </a:prstGeom>
          <a:noFill/>
          <a:ln w="38100">
            <a:solidFill>
              <a:srgbClr val="FF3D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A1A90D-8AEE-3CB2-541E-785EBE89E154}"/>
              </a:ext>
            </a:extLst>
          </p:cNvPr>
          <p:cNvCxnSpPr/>
          <p:nvPr/>
        </p:nvCxnSpPr>
        <p:spPr>
          <a:xfrm>
            <a:off x="6930888" y="946735"/>
            <a:ext cx="0" cy="1930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3D0BD7-D2E3-B05C-52A1-2C06E8733523}"/>
              </a:ext>
            </a:extLst>
          </p:cNvPr>
          <p:cNvSpPr txBox="1"/>
          <p:nvPr/>
        </p:nvSpPr>
        <p:spPr>
          <a:xfrm>
            <a:off x="7312516" y="1072926"/>
            <a:ext cx="4575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– Review you work with the full VC group</a:t>
            </a:r>
          </a:p>
          <a:p>
            <a:endParaRPr lang="en-US" dirty="0"/>
          </a:p>
          <a:p>
            <a:r>
              <a:rPr lang="en-US" dirty="0"/>
              <a:t>3 - Which solution solve the problem the best?</a:t>
            </a:r>
          </a:p>
          <a:p>
            <a:endParaRPr lang="en-US" dirty="0"/>
          </a:p>
          <a:p>
            <a:r>
              <a:rPr lang="en-US" dirty="0"/>
              <a:t>4 – What is missing on competitors product that you solution will provide?</a:t>
            </a:r>
          </a:p>
        </p:txBody>
      </p:sp>
    </p:spTree>
    <p:extLst>
      <p:ext uri="{BB962C8B-B14F-4D97-AF65-F5344CB8AC3E}">
        <p14:creationId xmlns:p14="http://schemas.microsoft.com/office/powerpoint/2010/main" val="267137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3267894" y="485945"/>
            <a:ext cx="5947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UX Course </a:t>
            </a:r>
            <a:r>
              <a:rPr lang="en-US" sz="6000" b="1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30FE1-511C-DDB3-BAFA-57D65C99CD58}"/>
              </a:ext>
            </a:extLst>
          </p:cNvPr>
          <p:cNvSpPr txBox="1"/>
          <p:nvPr/>
        </p:nvSpPr>
        <p:spPr>
          <a:xfrm>
            <a:off x="506436" y="3077664"/>
            <a:ext cx="4811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0	Introduction On UX Design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1	Framing the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2	User interviews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3	Analyzing the competition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70C0"/>
                </a:solidFill>
              </a:rPr>
              <a:t>4	Sketching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80996-DCC6-BF31-EFE5-B0754FCD838D}"/>
              </a:ext>
            </a:extLst>
          </p:cNvPr>
          <p:cNvSpPr txBox="1"/>
          <p:nvPr/>
        </p:nvSpPr>
        <p:spPr>
          <a:xfrm>
            <a:off x="6415924" y="3077665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5	Usability principles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6	Wireframes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7 	User flows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8	UX tests (</a:t>
            </a:r>
            <a:r>
              <a:rPr lang="en-US" sz="2400" i="1" dirty="0"/>
              <a:t>optional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1E62-85F2-EFBE-C2B2-DAF714F3AE9E}"/>
              </a:ext>
            </a:extLst>
          </p:cNvPr>
          <p:cNvSpPr txBox="1"/>
          <p:nvPr/>
        </p:nvSpPr>
        <p:spPr>
          <a:xfrm>
            <a:off x="506436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659B4-E379-1CF4-ABB1-6FCFEF90FAD5}"/>
              </a:ext>
            </a:extLst>
          </p:cNvPr>
          <p:cNvSpPr txBox="1"/>
          <p:nvPr/>
        </p:nvSpPr>
        <p:spPr>
          <a:xfrm>
            <a:off x="6415924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99580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269" y="6211136"/>
            <a:ext cx="550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https://www.youtube.com/watch?v=eT-m_XJN0FU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2230963" y="1181356"/>
            <a:ext cx="9038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Watch </a:t>
            </a:r>
            <a:r>
              <a:rPr lang="en-US" sz="2400" dirty="0">
                <a:hlinkClick r:id="rId2"/>
              </a:rPr>
              <a:t>the video   </a:t>
            </a:r>
            <a:r>
              <a:rPr lang="en-US" sz="2400" dirty="0"/>
              <a:t>-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Discuss in groups : </a:t>
            </a:r>
          </a:p>
          <a:p>
            <a:pPr marL="800100" lvl="1" indent="-342900">
              <a:buFontTx/>
              <a:buChar char="-"/>
            </a:pPr>
            <a:r>
              <a:rPr lang="en-US" sz="2400" i="1" dirty="0"/>
              <a:t>Difference between </a:t>
            </a:r>
            <a:r>
              <a:rPr lang="en-US" sz="2400" b="1" dirty="0"/>
              <a:t>sketching</a:t>
            </a:r>
            <a:r>
              <a:rPr lang="en-US" sz="2400" i="1" dirty="0"/>
              <a:t> and wireframing?</a:t>
            </a:r>
          </a:p>
          <a:p>
            <a:pPr marL="800100" lvl="1" indent="-342900">
              <a:buFontTx/>
              <a:buChar char="-"/>
            </a:pPr>
            <a:r>
              <a:rPr lang="en-US" sz="2400" i="1" dirty="0"/>
              <a:t>Why </a:t>
            </a:r>
            <a:r>
              <a:rPr lang="en-US" sz="2400" b="1" dirty="0"/>
              <a:t>sketching</a:t>
            </a:r>
            <a:r>
              <a:rPr lang="en-US" sz="2400" dirty="0"/>
              <a:t> is important ?</a:t>
            </a:r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855718" y="303109"/>
            <a:ext cx="201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Sketching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A39C7-C25C-6742-2932-0284F9FA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3BEBC-5222-222C-CC97-C350DB2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3E869-2E99-0F21-531F-43C8CF677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946" y="3429000"/>
            <a:ext cx="4902536" cy="27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9E949-AA05-0377-B897-082B5B95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26" y="3366605"/>
            <a:ext cx="9506296" cy="3425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14230-583D-B122-FC93-CF6B37C5396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2FD3E-4DF8-FA0D-584C-F1156F46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A8A2E1-3FE1-8D6C-B7E0-C72095C8DE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91" y="618127"/>
            <a:ext cx="437306" cy="45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C346A-EF6E-700C-1D85-CAF41F09FB04}"/>
              </a:ext>
            </a:extLst>
          </p:cNvPr>
          <p:cNvSpPr txBox="1"/>
          <p:nvPr/>
        </p:nvSpPr>
        <p:spPr>
          <a:xfrm>
            <a:off x="187823" y="10729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 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87AA7-84F3-430C-28C6-69088113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39BCF-6E5C-5509-C2FB-DA9C3995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47882-5D84-A3E4-8226-44937BDB7587}"/>
              </a:ext>
            </a:extLst>
          </p:cNvPr>
          <p:cNvSpPr txBox="1"/>
          <p:nvPr/>
        </p:nvSpPr>
        <p:spPr>
          <a:xfrm>
            <a:off x="1360487" y="1226814"/>
            <a:ext cx="5650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In sub groups, brainstorm: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Great UX design already explore many  solutions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Explore on paper many solutions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/>
              <a:t>You can check the proposed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A838A9-342C-855F-29EC-19FF90AAEE47}"/>
              </a:ext>
            </a:extLst>
          </p:cNvPr>
          <p:cNvSpPr/>
          <p:nvPr/>
        </p:nvSpPr>
        <p:spPr>
          <a:xfrm>
            <a:off x="1254960" y="5446520"/>
            <a:ext cx="2797143" cy="369332"/>
          </a:xfrm>
          <a:prstGeom prst="rect">
            <a:avLst/>
          </a:prstGeom>
          <a:noFill/>
          <a:ln w="38100">
            <a:solidFill>
              <a:srgbClr val="FF3D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A1A90D-8AEE-3CB2-541E-785EBE89E154}"/>
              </a:ext>
            </a:extLst>
          </p:cNvPr>
          <p:cNvCxnSpPr/>
          <p:nvPr/>
        </p:nvCxnSpPr>
        <p:spPr>
          <a:xfrm>
            <a:off x="6930888" y="946735"/>
            <a:ext cx="0" cy="1930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3D0BD7-D2E3-B05C-52A1-2C06E8733523}"/>
              </a:ext>
            </a:extLst>
          </p:cNvPr>
          <p:cNvSpPr txBox="1"/>
          <p:nvPr/>
        </p:nvSpPr>
        <p:spPr>
          <a:xfrm>
            <a:off x="7312516" y="1072926"/>
            <a:ext cx="4575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– Review you work with the full VC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2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4080694" y="314125"/>
            <a:ext cx="5217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Videos and links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3FABE-0201-C0B2-81BC-33F0736BC17E}"/>
              </a:ext>
            </a:extLst>
          </p:cNvPr>
          <p:cNvSpPr txBox="1"/>
          <p:nvPr/>
        </p:nvSpPr>
        <p:spPr>
          <a:xfrm>
            <a:off x="383450" y="2020636"/>
            <a:ext cx="5631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Introduction to UX</a:t>
            </a:r>
          </a:p>
          <a:p>
            <a:r>
              <a:rPr lang="en-US" sz="1200" dirty="0">
                <a:hlinkClick r:id="rId2"/>
              </a:rPr>
              <a:t>https://www.youtube.com/watch?v=12ZyQZDqLJk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The 6 Biggest Misconceptions about UX</a:t>
            </a:r>
          </a:p>
          <a:p>
            <a:r>
              <a:rPr lang="en-US" sz="1200" dirty="0">
                <a:hlinkClick r:id="rId3"/>
              </a:rPr>
              <a:t>https://www.youtube.com/watch?v=loFYcVpWjFc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The Figma template </a:t>
            </a:r>
          </a:p>
          <a:p>
            <a:r>
              <a:rPr lang="en-US" sz="1200" dirty="0">
                <a:hlinkClick r:id="rId4"/>
              </a:rPr>
              <a:t>https://www.youtube.com/watch?v=EkgM7m4UJA0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5"/>
              </a:rPr>
              <a:t>https://drive.google.com/drive/folders/1HahFzwodOgNEo0RhdDoM4CDH3M8b4Zh8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Don Norman -  User centered design </a:t>
            </a:r>
          </a:p>
          <a:p>
            <a:r>
              <a:rPr lang="en-US" sz="1200" dirty="0">
                <a:hlinkClick r:id="rId6"/>
              </a:rPr>
              <a:t>https://www.youtube.com/watch?v=JgPppwsocRU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Framing the problem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https://www.youtube.com/watch?v=-dSz0_EAjjA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User interview</a:t>
            </a:r>
          </a:p>
          <a:p>
            <a:r>
              <a:rPr lang="en-US" sz="1200" dirty="0">
                <a:hlinkClick r:id="rId8"/>
              </a:rPr>
              <a:t>https://www.youtube.com/watch?v=sVUKjCkEt3I</a:t>
            </a:r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  <a:p>
            <a:r>
              <a:rPr lang="en-US" sz="1200" b="1" dirty="0"/>
              <a:t>Sketching</a:t>
            </a:r>
          </a:p>
          <a:p>
            <a:r>
              <a:rPr lang="en-US" sz="1200" dirty="0">
                <a:hlinkClick r:id="rId9"/>
              </a:rPr>
              <a:t>https://www.youtube.com/watch?v=eT-m_XJN0FU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019C6-D05A-CC8C-3968-5C57CBE41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0910" y="463575"/>
            <a:ext cx="1036638" cy="7167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DA6C8D-9935-1225-BFB3-2E899D237083}"/>
              </a:ext>
            </a:extLst>
          </p:cNvPr>
          <p:cNvCxnSpPr/>
          <p:nvPr/>
        </p:nvCxnSpPr>
        <p:spPr>
          <a:xfrm>
            <a:off x="5834743" y="2080661"/>
            <a:ext cx="0" cy="4078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7CA4DE-F6E6-B682-7401-E23559B79D8F}"/>
              </a:ext>
            </a:extLst>
          </p:cNvPr>
          <p:cNvSpPr txBox="1"/>
          <p:nvPr/>
        </p:nvSpPr>
        <p:spPr>
          <a:xfrm>
            <a:off x="2307409" y="1475157"/>
            <a:ext cx="1567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8995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3267894" y="485945"/>
            <a:ext cx="5947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UX Course </a:t>
            </a:r>
            <a:r>
              <a:rPr lang="en-US" sz="6000" b="1" dirty="0"/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1E62-85F2-EFBE-C2B2-DAF714F3AE9E}"/>
              </a:ext>
            </a:extLst>
          </p:cNvPr>
          <p:cNvSpPr txBox="1"/>
          <p:nvPr/>
        </p:nvSpPr>
        <p:spPr>
          <a:xfrm>
            <a:off x="506436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659B4-E379-1CF4-ABB1-6FCFEF90FAD5}"/>
              </a:ext>
            </a:extLst>
          </p:cNvPr>
          <p:cNvSpPr txBox="1"/>
          <p:nvPr/>
        </p:nvSpPr>
        <p:spPr>
          <a:xfrm>
            <a:off x="6415924" y="229303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53EDE-BD61-730F-F6AB-8DA56C86B28B}"/>
              </a:ext>
            </a:extLst>
          </p:cNvPr>
          <p:cNvSpPr txBox="1"/>
          <p:nvPr/>
        </p:nvSpPr>
        <p:spPr>
          <a:xfrm>
            <a:off x="506436" y="3077664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70C0"/>
                </a:solidFill>
              </a:rPr>
              <a:t>0	Introduction On UX Design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1	Framing the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2	User interviews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3	Analyzing the competition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0E5AD-01DF-1504-FC0C-6C18303F38ED}"/>
              </a:ext>
            </a:extLst>
          </p:cNvPr>
          <p:cNvSpPr txBox="1"/>
          <p:nvPr/>
        </p:nvSpPr>
        <p:spPr>
          <a:xfrm>
            <a:off x="6415924" y="3077665"/>
            <a:ext cx="48111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Sketching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User flows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Usability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6688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334F-94DF-6E2A-E1F5-8925AAAFAD62}"/>
              </a:ext>
            </a:extLst>
          </p:cNvPr>
          <p:cNvSpPr txBox="1"/>
          <p:nvPr/>
        </p:nvSpPr>
        <p:spPr>
          <a:xfrm>
            <a:off x="2866037" y="378784"/>
            <a:ext cx="737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Figma template </a:t>
            </a:r>
            <a:r>
              <a:rPr lang="en-US" sz="5400" b="1" dirty="0"/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4DB87-B847-E623-8C06-2ADD8D5C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96" y="2158604"/>
            <a:ext cx="7151411" cy="3363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8F3FC-41AE-F135-3769-7AC7734BF14B}"/>
              </a:ext>
            </a:extLst>
          </p:cNvPr>
          <p:cNvSpPr txBox="1"/>
          <p:nvPr/>
        </p:nvSpPr>
        <p:spPr>
          <a:xfrm>
            <a:off x="276091" y="1856472"/>
            <a:ext cx="2442252" cy="1051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D43"/>
                </a:solidFill>
              </a:rPr>
              <a:t>This template guide you along your UX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2CF94-EFA6-551C-E331-D00A308A4D52}"/>
              </a:ext>
            </a:extLst>
          </p:cNvPr>
          <p:cNvCxnSpPr>
            <a:cxnSpLocks/>
          </p:cNvCxnSpPr>
          <p:nvPr/>
        </p:nvCxnSpPr>
        <p:spPr>
          <a:xfrm>
            <a:off x="1139379" y="2897580"/>
            <a:ext cx="934465" cy="672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014E9-98EB-A1E2-0567-0D542618A422}"/>
              </a:ext>
            </a:extLst>
          </p:cNvPr>
          <p:cNvSpPr txBox="1"/>
          <p:nvPr/>
        </p:nvSpPr>
        <p:spPr>
          <a:xfrm>
            <a:off x="10243984" y="2128291"/>
            <a:ext cx="12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D43"/>
                </a:solidFill>
              </a:rPr>
              <a:t>Your work</a:t>
            </a:r>
          </a:p>
          <a:p>
            <a:r>
              <a:rPr lang="en-US" dirty="0">
                <a:solidFill>
                  <a:srgbClr val="FF3D43"/>
                </a:solidFill>
              </a:rPr>
              <a:t>And </a:t>
            </a:r>
          </a:p>
          <a:p>
            <a:r>
              <a:rPr lang="en-US" dirty="0">
                <a:solidFill>
                  <a:srgbClr val="FF3D43"/>
                </a:solidFill>
              </a:rPr>
              <a:t>corrections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A88EB-7F82-6515-0245-09472B175529}"/>
              </a:ext>
            </a:extLst>
          </p:cNvPr>
          <p:cNvCxnSpPr>
            <a:cxnSpLocks/>
          </p:cNvCxnSpPr>
          <p:nvPr/>
        </p:nvCxnSpPr>
        <p:spPr>
          <a:xfrm flipH="1">
            <a:off x="9312910" y="3429000"/>
            <a:ext cx="1393866" cy="792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FAB24D-A5AA-C449-87F8-9BD4EF4EABE7}"/>
              </a:ext>
            </a:extLst>
          </p:cNvPr>
          <p:cNvSpPr txBox="1"/>
          <p:nvPr/>
        </p:nvSpPr>
        <p:spPr>
          <a:xfrm>
            <a:off x="2408837" y="5997792"/>
            <a:ext cx="6697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use this template? Watch the video:</a:t>
            </a:r>
          </a:p>
          <a:p>
            <a:r>
              <a:rPr lang="en-US" sz="2000" dirty="0">
                <a:hlinkClick r:id="rId4"/>
              </a:rPr>
              <a:t>https://www.youtube.com/watch?v=EkgM7m4UJA0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D0F8E9-05C5-1108-D408-1B8F58B1D79D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753EEE-4C86-62CB-E9C5-B4338B95FD6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0171EB-BD23-3E9C-6F7F-224E70298920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8561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1BB25F-3274-98D1-326C-45B3B643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96" y="4139657"/>
            <a:ext cx="834886" cy="1482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06A7F-DB9F-561B-C590-63B4DB77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82" y="4139657"/>
            <a:ext cx="834886" cy="148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58CE9-BD14-1E7B-8684-D80E40FE73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716995" y="4139657"/>
            <a:ext cx="834886" cy="1482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0DE83-8651-5BDA-291C-FD7B7071970E}"/>
              </a:ext>
            </a:extLst>
          </p:cNvPr>
          <p:cNvSpPr txBox="1"/>
          <p:nvPr/>
        </p:nvSpPr>
        <p:spPr>
          <a:xfrm>
            <a:off x="3710532" y="1380901"/>
            <a:ext cx="4859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Teams of 2 or 3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CDFC5-B862-0304-6B34-28FBDD266593}"/>
              </a:ext>
            </a:extLst>
          </p:cNvPr>
          <p:cNvSpPr txBox="1"/>
          <p:nvPr/>
        </p:nvSpPr>
        <p:spPr>
          <a:xfrm>
            <a:off x="1958970" y="2659559"/>
            <a:ext cx="8274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Divide your VC team in 2 subgroups</a:t>
            </a:r>
          </a:p>
        </p:txBody>
      </p:sp>
    </p:spTree>
    <p:extLst>
      <p:ext uri="{BB962C8B-B14F-4D97-AF65-F5344CB8AC3E}">
        <p14:creationId xmlns:p14="http://schemas.microsoft.com/office/powerpoint/2010/main" val="386944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8038" y="6158672"/>
            <a:ext cx="547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https://www.youtube.com/watch?v=JgPppwsocRU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1703999" y="1215671"/>
            <a:ext cx="98604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Don Norman is a famous researcher on UX Design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Watch </a:t>
            </a:r>
            <a:r>
              <a:rPr lang="en-US" sz="2800" dirty="0">
                <a:hlinkClick r:id="rId2"/>
              </a:rPr>
              <a:t>the video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/>
              <a:t>Discuss in groups : What is the </a:t>
            </a:r>
            <a:r>
              <a:rPr lang="en-US" sz="2800" b="1" i="1" dirty="0"/>
              <a:t>key message </a:t>
            </a:r>
            <a:r>
              <a:rPr lang="en-US" sz="2800" i="1" dirty="0"/>
              <a:t>of Don Norman?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4191247" y="253157"/>
            <a:ext cx="4398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 User centered </a:t>
            </a:r>
            <a:r>
              <a:rPr lang="en-US" sz="3600" dirty="0"/>
              <a:t>design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618128"/>
            <a:ext cx="211054" cy="419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DDE0D1-2DA4-A779-2320-043DC5044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42104">
            <a:off x="4507411" y="3716912"/>
            <a:ext cx="2867692" cy="2118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A39C7-C25C-6742-2932-0284F9FA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618127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3BEBC-5222-222C-CC97-C350DB2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618126"/>
            <a:ext cx="211054" cy="419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D21F70-CB2F-7B22-8785-94A4706E9E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E3404-5446-E7F1-87B8-DCCADA4DC95E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96359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7638" y="6150114"/>
            <a:ext cx="5356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https://www.youtube.com/watch?v=loFYcVpWjFc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DD748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0D5B-2662-C76A-1C38-90D62B803B33}"/>
              </a:ext>
            </a:extLst>
          </p:cNvPr>
          <p:cNvSpPr txBox="1"/>
          <p:nvPr/>
        </p:nvSpPr>
        <p:spPr>
          <a:xfrm>
            <a:off x="1468192" y="1579315"/>
            <a:ext cx="89076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Watch </a:t>
            </a:r>
            <a:r>
              <a:rPr lang="en-US" sz="2800" dirty="0">
                <a:hlinkClick r:id="rId2"/>
              </a:rPr>
              <a:t>the video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/>
              <a:t>Discuss in groups about the 6  misconceptions about 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25FE-776C-441E-51DB-8FEF94010BF5}"/>
              </a:ext>
            </a:extLst>
          </p:cNvPr>
          <p:cNvSpPr txBox="1"/>
          <p:nvPr/>
        </p:nvSpPr>
        <p:spPr>
          <a:xfrm>
            <a:off x="2931407" y="395236"/>
            <a:ext cx="774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F0F0F"/>
                </a:solidFill>
                <a:effectLst/>
                <a:latin typeface="YouTube Sans"/>
              </a:rPr>
              <a:t>The 6 Biggest Misconceptions about UX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D6618-FC4C-028E-1273-2488E253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1" y="574586"/>
            <a:ext cx="211054" cy="41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A39C7-C25C-6742-2932-0284F9FA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02" y="574585"/>
            <a:ext cx="211054" cy="41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3BEBC-5222-222C-CC97-C350DB2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33" y="574584"/>
            <a:ext cx="211054" cy="419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48E47-00A1-1306-093C-26F866D49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97212">
            <a:off x="2856920" y="3506703"/>
            <a:ext cx="3625803" cy="2047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80EBF-76B6-33A7-37C9-4ECE5082D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38034">
            <a:off x="6120865" y="3756759"/>
            <a:ext cx="3506039" cy="1957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BE4E2D-2867-6BA3-33CA-28928432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7B60B4-51D1-6DC6-2F43-0003472B0F8A}"/>
              </a:ext>
            </a:extLst>
          </p:cNvPr>
          <p:cNvSpPr txBox="1"/>
          <p:nvPr/>
        </p:nvSpPr>
        <p:spPr>
          <a:xfrm>
            <a:off x="12423" y="9494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11035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7A151-14A0-B419-95DA-BD7B4962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06" y="3524816"/>
            <a:ext cx="3457087" cy="2703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E208A-3371-E2B5-F54C-B6D82F9A0F85}"/>
              </a:ext>
            </a:extLst>
          </p:cNvPr>
          <p:cNvSpPr txBox="1"/>
          <p:nvPr/>
        </p:nvSpPr>
        <p:spPr>
          <a:xfrm>
            <a:off x="2840593" y="494641"/>
            <a:ext cx="6904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D</a:t>
            </a:r>
            <a:r>
              <a:rPr lang="en-US" sz="3600" i="0" dirty="0">
                <a:solidFill>
                  <a:srgbClr val="0F0F0F"/>
                </a:solidFill>
                <a:effectLst/>
              </a:rPr>
              <a:t>ifference between </a:t>
            </a:r>
          </a:p>
          <a:p>
            <a:pPr algn="ctr"/>
            <a:r>
              <a:rPr lang="en-US" sz="3600" i="0" dirty="0">
                <a:solidFill>
                  <a:srgbClr val="0F0F0F"/>
                </a:solidFill>
                <a:effectLst/>
              </a:rPr>
              <a:t>User </a:t>
            </a:r>
            <a:r>
              <a:rPr lang="en-US" sz="3600" b="1" i="0" dirty="0">
                <a:solidFill>
                  <a:srgbClr val="0F0F0F"/>
                </a:solidFill>
                <a:effectLst/>
              </a:rPr>
              <a:t>Interface</a:t>
            </a:r>
            <a:r>
              <a:rPr lang="en-US" sz="3600" i="0" dirty="0">
                <a:solidFill>
                  <a:srgbClr val="0F0F0F"/>
                </a:solidFill>
                <a:effectLst/>
              </a:rPr>
              <a:t> and User </a:t>
            </a:r>
            <a:r>
              <a:rPr lang="en-US" sz="3600" b="1" i="0" dirty="0">
                <a:solidFill>
                  <a:srgbClr val="0F0F0F"/>
                </a:solidFill>
                <a:effectLst/>
              </a:rPr>
              <a:t>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CC172-803E-ED92-183F-0BFF916910F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9A121-60F1-4D90-9C85-B4F41CE13BB4}"/>
              </a:ext>
            </a:extLst>
          </p:cNvPr>
          <p:cNvSpPr txBox="1"/>
          <p:nvPr/>
        </p:nvSpPr>
        <p:spPr>
          <a:xfrm>
            <a:off x="1616844" y="2132839"/>
            <a:ext cx="9352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UI is focused on how a </a:t>
            </a:r>
            <a:r>
              <a:rPr lang="en-US" sz="2800" b="1" dirty="0"/>
              <a:t>product’s</a:t>
            </a:r>
            <a:r>
              <a:rPr lang="en-US" sz="2800" dirty="0"/>
              <a:t> surfaces </a:t>
            </a:r>
            <a:r>
              <a:rPr lang="en-US" sz="2800" b="1" dirty="0"/>
              <a:t>look</a:t>
            </a:r>
            <a:r>
              <a:rPr lang="en-US" sz="2800" dirty="0"/>
              <a:t> and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UX is focused on the </a:t>
            </a:r>
            <a:r>
              <a:rPr lang="en-US" sz="2800" b="1" dirty="0"/>
              <a:t>user’s</a:t>
            </a:r>
            <a:r>
              <a:rPr lang="en-US" sz="2800" dirty="0"/>
              <a:t> </a:t>
            </a:r>
            <a:r>
              <a:rPr lang="en-US" sz="2800" b="1" dirty="0"/>
              <a:t>journey</a:t>
            </a:r>
            <a:r>
              <a:rPr lang="en-US" sz="2800" dirty="0"/>
              <a:t> to solve a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0A564-1123-B409-52D3-A54FFCD8A97C}"/>
              </a:ext>
            </a:extLst>
          </p:cNvPr>
          <p:cNvSpPr txBox="1"/>
          <p:nvPr/>
        </p:nvSpPr>
        <p:spPr>
          <a:xfrm>
            <a:off x="4812801" y="6134460"/>
            <a:ext cx="296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6E6E6E"/>
                </a:solidFill>
                <a:effectLst/>
                <a:latin typeface="Avenir"/>
              </a:rPr>
              <a:t>Think of UI as a subset of UX.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6DCF6-C9CE-7F83-4E4D-56664217C3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85D9D-EF51-8675-73CC-60E9856B9D8E}"/>
              </a:ext>
            </a:extLst>
          </p:cNvPr>
          <p:cNvSpPr txBox="1"/>
          <p:nvPr/>
        </p:nvSpPr>
        <p:spPr>
          <a:xfrm>
            <a:off x="12423" y="94944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  MIN</a:t>
            </a:r>
          </a:p>
        </p:txBody>
      </p:sp>
    </p:spTree>
    <p:extLst>
      <p:ext uri="{BB962C8B-B14F-4D97-AF65-F5344CB8AC3E}">
        <p14:creationId xmlns:p14="http://schemas.microsoft.com/office/powerpoint/2010/main" val="15719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0E208A-3371-E2B5-F54C-B6D82F9A0F85}"/>
              </a:ext>
            </a:extLst>
          </p:cNvPr>
          <p:cNvSpPr txBox="1"/>
          <p:nvPr/>
        </p:nvSpPr>
        <p:spPr>
          <a:xfrm>
            <a:off x="1639839" y="2429245"/>
            <a:ext cx="298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With a good UI</a:t>
            </a:r>
            <a:endParaRPr lang="en-US" sz="3600" b="1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CC172-803E-ED92-183F-0BFF916910F8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6DCF6-C9CE-7F83-4E4D-56664217C3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91" y="494641"/>
            <a:ext cx="437306" cy="4547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85D9D-EF51-8675-73CC-60E9856B9D8E}"/>
              </a:ext>
            </a:extLst>
          </p:cNvPr>
          <p:cNvSpPr txBox="1"/>
          <p:nvPr/>
        </p:nvSpPr>
        <p:spPr>
          <a:xfrm>
            <a:off x="12423" y="94944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 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B0CE2-359F-93BB-2D63-D1F9860579A9}"/>
              </a:ext>
            </a:extLst>
          </p:cNvPr>
          <p:cNvCxnSpPr>
            <a:cxnSpLocks/>
          </p:cNvCxnSpPr>
          <p:nvPr/>
        </p:nvCxnSpPr>
        <p:spPr>
          <a:xfrm>
            <a:off x="6172200" y="2686050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1C9020-4B5B-17EE-5AD8-CC820650F153}"/>
              </a:ext>
            </a:extLst>
          </p:cNvPr>
          <p:cNvSpPr txBox="1"/>
          <p:nvPr/>
        </p:nvSpPr>
        <p:spPr>
          <a:xfrm>
            <a:off x="4990570" y="654354"/>
            <a:ext cx="3608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Food Delivery App</a:t>
            </a:r>
            <a:endParaRPr lang="en-US" sz="3600" b="1" dirty="0">
              <a:solidFill>
                <a:srgbClr val="0F0F0F"/>
              </a:solidFill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F50FED-8A80-C2DD-6241-EC1059778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738" y="432020"/>
            <a:ext cx="881966" cy="1034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5A8E32-5C2D-F243-C410-63E85E916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571" y="1762495"/>
            <a:ext cx="714375" cy="666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2A3E7-E87E-7204-3661-0039F2728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077" y="1714007"/>
            <a:ext cx="723900" cy="657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ED729-69A0-4BC7-21D2-55FF8FCEC68A}"/>
              </a:ext>
            </a:extLst>
          </p:cNvPr>
          <p:cNvSpPr txBox="1"/>
          <p:nvPr/>
        </p:nvSpPr>
        <p:spPr>
          <a:xfrm>
            <a:off x="7339625" y="239331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F0F0F"/>
                </a:solidFill>
              </a:rPr>
              <a:t>But a bad UX</a:t>
            </a:r>
            <a:endParaRPr lang="en-US" sz="3600" b="1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CE441-E183-4089-6583-67C669D5C2AE}"/>
              </a:ext>
            </a:extLst>
          </p:cNvPr>
          <p:cNvSpPr txBox="1"/>
          <p:nvPr/>
        </p:nvSpPr>
        <p:spPr>
          <a:xfrm>
            <a:off x="1123519" y="3437796"/>
            <a:ext cx="3982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Visually appealing and sleek 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Beautiful food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Attractive 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Smooth animations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C30B5-D80A-59B5-2F1A-663A2BEE2CC4}"/>
              </a:ext>
            </a:extLst>
          </p:cNvPr>
          <p:cNvSpPr txBox="1"/>
          <p:nvPr/>
        </p:nvSpPr>
        <p:spPr>
          <a:xfrm>
            <a:off x="6562504" y="3505200"/>
            <a:ext cx="4505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Lacks of clear navigation,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Confusing checkout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Fails to provide accurate delivery estimates</a:t>
            </a:r>
          </a:p>
        </p:txBody>
      </p:sp>
    </p:spTree>
    <p:extLst>
      <p:ext uri="{BB962C8B-B14F-4D97-AF65-F5344CB8AC3E}">
        <p14:creationId xmlns:p14="http://schemas.microsoft.com/office/powerpoint/2010/main" val="298486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1365</Words>
  <Application>Microsoft Office PowerPoint</Application>
  <PresentationFormat>Widescreen</PresentationFormat>
  <Paragraphs>258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</vt:lpstr>
      <vt:lpstr>Calibri</vt:lpstr>
      <vt:lpstr>Calibri Light</vt:lpstr>
      <vt:lpstr>Wingdings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48</cp:revision>
  <dcterms:created xsi:type="dcterms:W3CDTF">2022-08-30T15:48:36Z</dcterms:created>
  <dcterms:modified xsi:type="dcterms:W3CDTF">2023-06-28T16:30:00Z</dcterms:modified>
</cp:coreProperties>
</file>