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40" r:id="rId2"/>
    <p:sldId id="342" r:id="rId3"/>
    <p:sldId id="380" r:id="rId4"/>
    <p:sldId id="298" r:id="rId5"/>
    <p:sldId id="311" r:id="rId6"/>
    <p:sldId id="257" r:id="rId7"/>
    <p:sldId id="280" r:id="rId8"/>
    <p:sldId id="377" r:id="rId9"/>
    <p:sldId id="378" r:id="rId10"/>
    <p:sldId id="382" r:id="rId11"/>
    <p:sldId id="383" r:id="rId12"/>
    <p:sldId id="381" r:id="rId13"/>
    <p:sldId id="299" r:id="rId14"/>
    <p:sldId id="358" r:id="rId15"/>
    <p:sldId id="359" r:id="rId16"/>
    <p:sldId id="360" r:id="rId17"/>
    <p:sldId id="365" r:id="rId18"/>
    <p:sldId id="366" r:id="rId19"/>
    <p:sldId id="362" r:id="rId20"/>
    <p:sldId id="273" r:id="rId21"/>
    <p:sldId id="364" r:id="rId22"/>
    <p:sldId id="363" r:id="rId23"/>
    <p:sldId id="268" r:id="rId24"/>
    <p:sldId id="384" r:id="rId25"/>
    <p:sldId id="369" r:id="rId26"/>
    <p:sldId id="3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A1EB8-539F-4392-8A98-33E414387B1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CB0E1-1452-4196-8094-7B384F6E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74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51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72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86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86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C78B-DBEB-F5B2-28DD-869C3BFF5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B326F-A412-78A1-1E42-FEA16EA64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7A72-1B29-6E96-DD89-E77A9EA4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10F-1DC6-4C06-BE3F-C7543175E4E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A92F5-B34B-BA8F-DBB8-3189CF34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8D33-CCA7-C353-6E2D-52634834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B1D-2ED2-432D-A444-E1408DB9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9F3B-6ADE-4A46-44D8-577B8DAF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00760-A139-5E52-1790-1B6157868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6B839-4C1A-6828-E36C-C3248CE3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10F-1DC6-4C06-BE3F-C7543175E4E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1BA4-6B38-13E2-928F-B003859D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3868A-4F0A-EC4E-5940-3DA3E163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B1D-2ED2-432D-A444-E1408DB9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2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7E82B-1694-715A-BDDC-81B3C5446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AD489-05FF-F289-44D1-431602FF6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63BCA-B482-B784-CBC3-B873E24E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10F-1DC6-4C06-BE3F-C7543175E4E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BB511-B6FC-5A27-BBAF-5081505A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821E-6F74-5B6C-1AF3-14C53E69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B1D-2ED2-432D-A444-E1408DB9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EA83-10D6-C169-A44D-67072958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F907-E560-6CBD-8A6C-A4874B9D9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15A3A-620E-96E2-2E54-BCC7ABFB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10F-1DC6-4C06-BE3F-C7543175E4E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99DA1-C9DC-6BA7-0E07-6A39DB92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B6FD-A21E-7B68-DDF0-3578FD7D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B1D-2ED2-432D-A444-E1408DB9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37DC-4685-8F2D-AFE6-6C7468BA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51310-8EC7-FEF3-EC7D-089D7186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FFDC-3F94-D830-EB41-BA497BCC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10F-1DC6-4C06-BE3F-C7543175E4E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EB6-447E-D264-8338-5F5B6409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04602-583A-023D-CC36-E5198222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B1D-2ED2-432D-A444-E1408DB9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8512-FDC1-5DB2-5A45-A2DCCA35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DD50E-D095-1878-A188-6BBC8C753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4E436-02D8-7D18-4706-151505C5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66FFF-9E4E-ABC3-2DA3-6F41AE9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10F-1DC6-4C06-BE3F-C7543175E4E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3AD7-EE93-4D21-B4CC-2C21B73B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1BBD5-48C3-3B17-11D5-3FB41F0B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B1D-2ED2-432D-A444-E1408DB9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96D9-0AC8-F033-2023-833FAD73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E0676-F1D0-5C8B-F603-6AB0FF4D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CF647-E55B-80C3-64EA-BAE908C60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9EDF4-5CC0-3892-2A93-0E7CCA04B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7CF66-4189-B312-F95B-54DC39CB1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2BD29-16D6-C9F1-D05F-E79270EB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10F-1DC6-4C06-BE3F-C7543175E4E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C0400-4030-310B-BC50-11E232F9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526FA-BC99-84A4-3D02-09A99398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B1D-2ED2-432D-A444-E1408DB9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081B-E838-1F65-D9C2-AA12C40F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D9329-CE9D-3041-4249-C4E3A72E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10F-1DC6-4C06-BE3F-C7543175E4E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A2A42-E129-78E4-765D-28BE563D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BE0C9-A965-AD47-E257-A40F72CE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B1D-2ED2-432D-A444-E1408DB9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4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ADB42-3634-892C-7DA8-D493C731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10F-1DC6-4C06-BE3F-C7543175E4E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F5398-1510-A7F5-788C-D452EAB1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B341D-875A-207E-F36F-8C3F1351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B1D-2ED2-432D-A444-E1408DB9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4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458D-97B3-991A-CA52-A141E61E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91B2-63A1-4697-9402-D5BC4B27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31053-F08F-A9B4-6E71-B860A7885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A1266-E43A-055A-659E-9C1C3D74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10F-1DC6-4C06-BE3F-C7543175E4E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97795-C9C3-C753-8A44-512B4015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4E807-041A-1361-54AD-FCFD9C60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B1D-2ED2-432D-A444-E1408DB9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6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7F56-595B-E7E2-5771-6B6238FB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80AFD-7797-8B45-DAC0-6D528D944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DEE14-222A-53C2-B039-1D49371C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1EDF-FFF8-A196-C4F0-808097D3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10F-1DC6-4C06-BE3F-C7543175E4E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D431F-9371-9493-D490-B16CA4C4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0FB82-A518-A3B0-CC9A-C9D33013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B1D-2ED2-432D-A444-E1408DB9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783B7-DFDA-449E-FFAC-7047947F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ED1E-09C0-60EE-E0A2-41F01A211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9359-0982-1545-09F9-314928A0D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10F-1DC6-4C06-BE3F-C7543175E4E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8569-7E0B-5AEC-4484-53D5340CD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6FAB-390C-A158-7A22-04E684FA2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FB1D-2ED2-432D-A444-E1408DB9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eT-m_XJN0F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KYLvmxcWcE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YLvmxcWcEA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6269" y="6211136"/>
            <a:ext cx="550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https://www.youtube.com/watch?v=eT-m_XJN0FU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828801" cy="369332"/>
          </a:xfrm>
          <a:prstGeom prst="rect">
            <a:avLst/>
          </a:prstGeom>
          <a:solidFill>
            <a:srgbClr val="DD748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BEFORE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F0D5B-2662-C76A-1C38-90D62B803B33}"/>
              </a:ext>
            </a:extLst>
          </p:cNvPr>
          <p:cNvSpPr txBox="1"/>
          <p:nvPr/>
        </p:nvSpPr>
        <p:spPr>
          <a:xfrm>
            <a:off x="2230963" y="1181356"/>
            <a:ext cx="9712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Watch </a:t>
            </a:r>
            <a:r>
              <a:rPr lang="en-US" sz="2400" dirty="0">
                <a:hlinkClick r:id="rId2"/>
              </a:rPr>
              <a:t>the video   </a:t>
            </a:r>
            <a:r>
              <a:rPr lang="en-US" sz="2400" dirty="0"/>
              <a:t>-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Answer the following questions:: </a:t>
            </a:r>
          </a:p>
          <a:p>
            <a:pPr marL="800100" lvl="1" indent="-342900">
              <a:buFontTx/>
              <a:buChar char="-"/>
            </a:pPr>
            <a:r>
              <a:rPr lang="en-US" sz="2400" i="1" dirty="0"/>
              <a:t>Difference between </a:t>
            </a:r>
            <a:r>
              <a:rPr lang="en-US" sz="2400" b="1" dirty="0"/>
              <a:t>sketching</a:t>
            </a:r>
            <a:r>
              <a:rPr lang="en-US" sz="2400" i="1" dirty="0"/>
              <a:t> and </a:t>
            </a:r>
            <a:r>
              <a:rPr lang="en-US" sz="2400" b="1" dirty="0"/>
              <a:t>wireframing</a:t>
            </a:r>
            <a:r>
              <a:rPr lang="en-US" sz="2400" i="1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en-US" sz="2400" i="1" dirty="0"/>
              <a:t>Why should we use sketches</a:t>
            </a:r>
            <a:r>
              <a:rPr lang="en-US" sz="2400" dirty="0"/>
              <a:t>  before going to wireframes on Figma?</a:t>
            </a:r>
            <a:endParaRPr lang="en-US" sz="2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25FE-776C-441E-51DB-8FEF94010BF5}"/>
              </a:ext>
            </a:extLst>
          </p:cNvPr>
          <p:cNvSpPr txBox="1"/>
          <p:nvPr/>
        </p:nvSpPr>
        <p:spPr>
          <a:xfrm>
            <a:off x="4855718" y="303109"/>
            <a:ext cx="2019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Sketching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D6618-FC4C-028E-1273-2488E253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D21F70-CB2F-7B22-8785-94A4706E9E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91" y="494641"/>
            <a:ext cx="437306" cy="454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FE3404-5446-E7F1-87B8-DCCADA4DC95E}"/>
              </a:ext>
            </a:extLst>
          </p:cNvPr>
          <p:cNvSpPr txBox="1"/>
          <p:nvPr/>
        </p:nvSpPr>
        <p:spPr>
          <a:xfrm>
            <a:off x="12423" y="9494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3E869-2E99-0F21-531F-43C8CF677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946" y="3429000"/>
            <a:ext cx="4902536" cy="27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5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0AD8C9-ABB2-ADA6-7ED9-170793ED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93" y="1617786"/>
            <a:ext cx="6630374" cy="4233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94540F-6DF4-63B3-3326-1AC1663A4D91}"/>
              </a:ext>
            </a:extLst>
          </p:cNvPr>
          <p:cNvSpPr txBox="1"/>
          <p:nvPr/>
        </p:nvSpPr>
        <p:spPr>
          <a:xfrm>
            <a:off x="2607156" y="612405"/>
            <a:ext cx="7665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  want to login,  which UI make me </a:t>
            </a:r>
            <a:r>
              <a:rPr lang="en-US" sz="2800" b="1" dirty="0"/>
              <a:t>think the most?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A35EC-1CCA-B8D5-950B-0CCE60F5634C}"/>
              </a:ext>
            </a:extLst>
          </p:cNvPr>
          <p:cNvSpPr txBox="1"/>
          <p:nvPr/>
        </p:nvSpPr>
        <p:spPr>
          <a:xfrm>
            <a:off x="4665492" y="605980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CE5B6-EBF6-5789-E1B0-DA6417883797}"/>
              </a:ext>
            </a:extLst>
          </p:cNvPr>
          <p:cNvSpPr txBox="1"/>
          <p:nvPr/>
        </p:nvSpPr>
        <p:spPr>
          <a:xfrm>
            <a:off x="7751592" y="605980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8540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0AD8C9-ABB2-ADA6-7ED9-170793ED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93" y="1617786"/>
            <a:ext cx="6630374" cy="4233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94540F-6DF4-63B3-3326-1AC1663A4D91}"/>
              </a:ext>
            </a:extLst>
          </p:cNvPr>
          <p:cNvSpPr txBox="1"/>
          <p:nvPr/>
        </p:nvSpPr>
        <p:spPr>
          <a:xfrm>
            <a:off x="2607156" y="612405"/>
            <a:ext cx="7665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  want to login,  which UI make me </a:t>
            </a:r>
            <a:r>
              <a:rPr lang="en-US" sz="2800" b="1" dirty="0"/>
              <a:t>think the most?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A35EC-1CCA-B8D5-950B-0CCE60F5634C}"/>
              </a:ext>
            </a:extLst>
          </p:cNvPr>
          <p:cNvSpPr txBox="1"/>
          <p:nvPr/>
        </p:nvSpPr>
        <p:spPr>
          <a:xfrm>
            <a:off x="4665492" y="605980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CE5B6-EBF6-5789-E1B0-DA6417883797}"/>
              </a:ext>
            </a:extLst>
          </p:cNvPr>
          <p:cNvSpPr txBox="1"/>
          <p:nvPr/>
        </p:nvSpPr>
        <p:spPr>
          <a:xfrm>
            <a:off x="7751592" y="605980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1E2194-013E-634A-01C3-1792AF8564A6}"/>
              </a:ext>
            </a:extLst>
          </p:cNvPr>
          <p:cNvSpPr/>
          <p:nvPr/>
        </p:nvSpPr>
        <p:spPr>
          <a:xfrm>
            <a:off x="4389592" y="5788395"/>
            <a:ext cx="914400" cy="9144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2F210E-2E35-8950-FA0A-C8A6C345992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6096000" y="4406900"/>
            <a:ext cx="2656184" cy="1769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3BAEDF-A88E-91F0-C948-9105EB54429E}"/>
              </a:ext>
            </a:extLst>
          </p:cNvPr>
          <p:cNvSpPr txBox="1"/>
          <p:nvPr/>
        </p:nvSpPr>
        <p:spPr>
          <a:xfrm rot="20908921">
            <a:off x="8720945" y="5543454"/>
            <a:ext cx="310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s no  on call button</a:t>
            </a:r>
          </a:p>
          <a:p>
            <a:r>
              <a:rPr lang="en-US" dirty="0">
                <a:solidFill>
                  <a:srgbClr val="FF0000"/>
                </a:solidFill>
              </a:rPr>
              <a:t>Lack of hierarchy of the actions</a:t>
            </a:r>
          </a:p>
        </p:txBody>
      </p:sp>
    </p:spTree>
    <p:extLst>
      <p:ext uri="{BB962C8B-B14F-4D97-AF65-F5344CB8AC3E}">
        <p14:creationId xmlns:p14="http://schemas.microsoft.com/office/powerpoint/2010/main" val="49140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D321DA1-FBD0-BA1A-590A-2EA83056135F}"/>
              </a:ext>
            </a:extLst>
          </p:cNvPr>
          <p:cNvSpPr txBox="1"/>
          <p:nvPr/>
        </p:nvSpPr>
        <p:spPr>
          <a:xfrm>
            <a:off x="2781036" y="3499512"/>
            <a:ext cx="2125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>
                <a:solidFill>
                  <a:srgbClr val="292929"/>
                </a:solidFill>
                <a:effectLst/>
                <a:latin typeface="sohne"/>
              </a:rPr>
              <a:t>Visibility of system status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2B9126B-540E-7B0C-D906-3D23A52F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6154" y="1879492"/>
            <a:ext cx="1053487" cy="159255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DF8BEC-279C-9686-E87D-FBF8E37A5CBF}"/>
              </a:ext>
            </a:extLst>
          </p:cNvPr>
          <p:cNvSpPr txBox="1"/>
          <p:nvPr/>
        </p:nvSpPr>
        <p:spPr>
          <a:xfrm>
            <a:off x="5188089" y="3532197"/>
            <a:ext cx="2125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>
                <a:solidFill>
                  <a:srgbClr val="333333"/>
                </a:solidFill>
                <a:effectLst/>
                <a:latin typeface="Source Sans Variable"/>
              </a:rPr>
              <a:t>User control and freedom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924ABCA-43F7-A999-1E72-6DEEDC5C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7130" y="1838816"/>
            <a:ext cx="1509532" cy="158346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9F50927-AB20-F3C5-5259-35211F00B6B0}"/>
              </a:ext>
            </a:extLst>
          </p:cNvPr>
          <p:cNvSpPr txBox="1"/>
          <p:nvPr/>
        </p:nvSpPr>
        <p:spPr>
          <a:xfrm>
            <a:off x="2381702" y="593699"/>
            <a:ext cx="7492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Usability Principles </a:t>
            </a:r>
            <a:r>
              <a:rPr lang="en-US" sz="4800" b="1" dirty="0"/>
              <a:t>Criteria</a:t>
            </a:r>
            <a:r>
              <a:rPr lang="en-US" sz="48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BF5EFC-E52C-5441-26ED-50F2718EBCF7}"/>
              </a:ext>
            </a:extLst>
          </p:cNvPr>
          <p:cNvSpPr txBox="1"/>
          <p:nvPr/>
        </p:nvSpPr>
        <p:spPr>
          <a:xfrm>
            <a:off x="7313278" y="3499512"/>
            <a:ext cx="2125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>
                <a:solidFill>
                  <a:srgbClr val="292929"/>
                </a:solidFill>
                <a:effectLst/>
                <a:latin typeface="sohne"/>
              </a:rPr>
              <a:t>Consistency</a:t>
            </a:r>
          </a:p>
          <a:p>
            <a:pPr algn="ctr"/>
            <a:r>
              <a:rPr lang="en-US" sz="2400" dirty="0">
                <a:solidFill>
                  <a:srgbClr val="292929"/>
                </a:solidFill>
                <a:latin typeface="sohne"/>
              </a:rPr>
              <a:t>and standards</a:t>
            </a:r>
            <a:endParaRPr lang="en-US" sz="2400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D2C46C-C6C6-7723-ECB9-77A6DBFC7F16}"/>
              </a:ext>
            </a:extLst>
          </p:cNvPr>
          <p:cNvSpPr txBox="1"/>
          <p:nvPr/>
        </p:nvSpPr>
        <p:spPr>
          <a:xfrm>
            <a:off x="2381702" y="5938489"/>
            <a:ext cx="267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>
                <a:solidFill>
                  <a:srgbClr val="333333"/>
                </a:solidFill>
                <a:effectLst/>
                <a:latin typeface="Source Sans Variable"/>
              </a:rPr>
              <a:t>Error prevention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9A3133-9FA9-3E0C-B500-EA45D6C81057}"/>
              </a:ext>
            </a:extLst>
          </p:cNvPr>
          <p:cNvSpPr txBox="1"/>
          <p:nvPr/>
        </p:nvSpPr>
        <p:spPr>
          <a:xfrm>
            <a:off x="5106427" y="5934095"/>
            <a:ext cx="2125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>
                <a:solidFill>
                  <a:srgbClr val="333333"/>
                </a:solidFill>
                <a:effectLst/>
                <a:latin typeface="Source Sans Variable"/>
              </a:rPr>
              <a:t>Minimalist design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A29C2F-A0D9-B3AE-0B3F-340F657681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43348" y="2130827"/>
            <a:ext cx="1720344" cy="129817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45ABCBC-AA76-E1B9-7B07-8ABE03BB521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4296" y="4539790"/>
            <a:ext cx="1515106" cy="11375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52C870E-DD44-B9D8-B516-E669D2FEC26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6154" y="4684314"/>
            <a:ext cx="1285559" cy="11535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5B9B52-3020-E534-3B43-80E07E310B30}"/>
              </a:ext>
            </a:extLst>
          </p:cNvPr>
          <p:cNvSpPr txBox="1"/>
          <p:nvPr/>
        </p:nvSpPr>
        <p:spPr>
          <a:xfrm>
            <a:off x="7570539" y="5795740"/>
            <a:ext cx="212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>
                <a:solidFill>
                  <a:srgbClr val="333333"/>
                </a:solidFill>
                <a:effectLst/>
                <a:latin typeface="Source Sans Variable"/>
              </a:rPr>
              <a:t>Navigability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3178C-86AA-28C8-2915-07D4C44F89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7062" y="4392982"/>
            <a:ext cx="824435" cy="12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5D8E09-5A6B-73E9-58C2-E21B016F001F}"/>
              </a:ext>
            </a:extLst>
          </p:cNvPr>
          <p:cNvSpPr txBox="1"/>
          <p:nvPr/>
        </p:nvSpPr>
        <p:spPr>
          <a:xfrm>
            <a:off x="1779815" y="3301163"/>
            <a:ext cx="8632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system  should </a:t>
            </a:r>
            <a:r>
              <a:rPr lang="en-US" sz="3600" b="1" dirty="0"/>
              <a:t>always keep users informed about </a:t>
            </a:r>
            <a:r>
              <a:rPr lang="en-US" sz="3600" b="1" dirty="0">
                <a:solidFill>
                  <a:srgbClr val="FF0000"/>
                </a:solidFill>
              </a:rPr>
              <a:t>what is going </a:t>
            </a:r>
            <a:r>
              <a:rPr lang="en-US" sz="3600" dirty="0">
                <a:solidFill>
                  <a:srgbClr val="FF0000"/>
                </a:solidFill>
              </a:rPr>
              <a:t>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B6FC68-7A61-16F7-FB63-0B9C2EADA4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818" y="109450"/>
            <a:ext cx="2211966" cy="2320307"/>
          </a:xfrm>
          <a:prstGeom prst="rect">
            <a:avLst/>
          </a:prstGeom>
        </p:spPr>
      </p:pic>
      <p:sp>
        <p:nvSpPr>
          <p:cNvPr id="15" name="Google Shape;172;p8">
            <a:extLst>
              <a:ext uri="{FF2B5EF4-FFF2-40B4-BE49-F238E27FC236}">
                <a16:creationId xmlns:a16="http://schemas.microsoft.com/office/drawing/2014/main" id="{8D8D5A2A-F997-4C14-DFDA-890FD4C35426}"/>
              </a:ext>
            </a:extLst>
          </p:cNvPr>
          <p:cNvSpPr txBox="1"/>
          <p:nvPr/>
        </p:nvSpPr>
        <p:spPr>
          <a:xfrm>
            <a:off x="3429033" y="915680"/>
            <a:ext cx="574221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Visibility of system status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BBAA2D-300B-D20B-F7E0-2F230A07AF8A}"/>
              </a:ext>
            </a:extLst>
          </p:cNvPr>
          <p:cNvSpPr/>
          <p:nvPr/>
        </p:nvSpPr>
        <p:spPr>
          <a:xfrm>
            <a:off x="1265993" y="2965174"/>
            <a:ext cx="10068292" cy="2093842"/>
          </a:xfrm>
          <a:prstGeom prst="rect">
            <a:avLst/>
          </a:prstGeom>
          <a:noFill/>
          <a:ln w="76200">
            <a:solidFill>
              <a:srgbClr val="003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1627654" y="291810"/>
            <a:ext cx="574221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Visibility of system status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0CF23-FF9C-C5A0-829A-2E766348F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32" y="1850665"/>
            <a:ext cx="6017368" cy="2670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54DF6-E125-80E7-E75C-4C729F0D7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31" y="2364364"/>
            <a:ext cx="5055261" cy="482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575C37-8145-8C09-B9C0-29A3E549382F}"/>
              </a:ext>
            </a:extLst>
          </p:cNvPr>
          <p:cNvSpPr txBox="1"/>
          <p:nvPr/>
        </p:nvSpPr>
        <p:spPr>
          <a:xfrm>
            <a:off x="2146166" y="1817099"/>
            <a:ext cx="1776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Notifications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9865F-2ABB-DD3D-650A-438C52435FAC}"/>
              </a:ext>
            </a:extLst>
          </p:cNvPr>
          <p:cNvSpPr txBox="1"/>
          <p:nvPr/>
        </p:nvSpPr>
        <p:spPr>
          <a:xfrm>
            <a:off x="7541200" y="1355434"/>
            <a:ext cx="3284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Information on evolution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F26DB2-5963-CA40-F06A-23E191270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27" y="3517935"/>
            <a:ext cx="4834596" cy="24712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06A05D-2B7F-D600-A532-46B0604352E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819" y="158733"/>
            <a:ext cx="1007993" cy="10573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1DB58B-0D5C-63AC-E254-CEEF12A53264}"/>
              </a:ext>
            </a:extLst>
          </p:cNvPr>
          <p:cNvSpPr txBox="1"/>
          <p:nvPr/>
        </p:nvSpPr>
        <p:spPr>
          <a:xfrm>
            <a:off x="1412812" y="5989179"/>
            <a:ext cx="366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Feedbacks after each action</a:t>
            </a:r>
          </a:p>
        </p:txBody>
      </p:sp>
    </p:spTree>
    <p:extLst>
      <p:ext uri="{BB962C8B-B14F-4D97-AF65-F5344CB8AC3E}">
        <p14:creationId xmlns:p14="http://schemas.microsoft.com/office/powerpoint/2010/main" val="302501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9EEFA2-6A98-501B-1317-C8392BD8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74" y="1221261"/>
            <a:ext cx="5881110" cy="5175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5A6246-15C2-56D2-23BD-799665CDD922}"/>
              </a:ext>
            </a:extLst>
          </p:cNvPr>
          <p:cNvSpPr txBox="1"/>
          <p:nvPr/>
        </p:nvSpPr>
        <p:spPr>
          <a:xfrm>
            <a:off x="2788097" y="408374"/>
            <a:ext cx="762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app is better to </a:t>
            </a:r>
            <a:r>
              <a:rPr lang="en-US" sz="2400" b="1" dirty="0"/>
              <a:t>inform about the loading</a:t>
            </a:r>
            <a:r>
              <a:rPr lang="en-US" sz="2400" dirty="0"/>
              <a:t>, and why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DA98-240B-FC2B-F03A-D3750E35FA7E}"/>
              </a:ext>
            </a:extLst>
          </p:cNvPr>
          <p:cNvSpPr txBox="1"/>
          <p:nvPr/>
        </p:nvSpPr>
        <p:spPr>
          <a:xfrm>
            <a:off x="4454972" y="63160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511C5-05C7-AFEA-E422-0C25EC89D9E1}"/>
              </a:ext>
            </a:extLst>
          </p:cNvPr>
          <p:cNvSpPr txBox="1"/>
          <p:nvPr/>
        </p:nvSpPr>
        <p:spPr>
          <a:xfrm>
            <a:off x="7922072" y="63563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7361A3-708B-315B-BC8C-9FB1C62CA4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819" y="158733"/>
            <a:ext cx="1007993" cy="10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9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9EEFA2-6A98-501B-1317-C8392BD8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74" y="1221261"/>
            <a:ext cx="5881110" cy="5175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73DA98-240B-FC2B-F03A-D3750E35FA7E}"/>
              </a:ext>
            </a:extLst>
          </p:cNvPr>
          <p:cNvSpPr txBox="1"/>
          <p:nvPr/>
        </p:nvSpPr>
        <p:spPr>
          <a:xfrm>
            <a:off x="4454972" y="63160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511C5-05C7-AFEA-E422-0C25EC89D9E1}"/>
              </a:ext>
            </a:extLst>
          </p:cNvPr>
          <p:cNvSpPr txBox="1"/>
          <p:nvPr/>
        </p:nvSpPr>
        <p:spPr>
          <a:xfrm>
            <a:off x="7922072" y="63563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661A8-FADC-4ADD-9EE8-A30AD31C7478}"/>
              </a:ext>
            </a:extLst>
          </p:cNvPr>
          <p:cNvSpPr txBox="1"/>
          <p:nvPr/>
        </p:nvSpPr>
        <p:spPr>
          <a:xfrm>
            <a:off x="1585484" y="2839300"/>
            <a:ext cx="160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loading progression can be estimated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27A69-0210-530C-C7F4-772AEF3E1815}"/>
              </a:ext>
            </a:extLst>
          </p:cNvPr>
          <p:cNvSpPr/>
          <p:nvPr/>
        </p:nvSpPr>
        <p:spPr>
          <a:xfrm>
            <a:off x="3187700" y="1221260"/>
            <a:ext cx="2908300" cy="563673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C15AC-80BC-F70E-513A-B29C2C74602A}"/>
              </a:ext>
            </a:extLst>
          </p:cNvPr>
          <p:cNvSpPr txBox="1"/>
          <p:nvPr/>
        </p:nvSpPr>
        <p:spPr>
          <a:xfrm>
            <a:off x="2788097" y="408374"/>
            <a:ext cx="762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app is better to </a:t>
            </a:r>
            <a:r>
              <a:rPr lang="en-US" sz="2400" b="1" dirty="0"/>
              <a:t>inform about the loading</a:t>
            </a:r>
            <a:r>
              <a:rPr lang="en-US" sz="2400" dirty="0"/>
              <a:t>, and why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8DBA6-FEC9-08C9-ADB7-7F2602E03B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819" y="158733"/>
            <a:ext cx="1007993" cy="10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2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5D8E09-5A6B-73E9-58C2-E21B016F001F}"/>
              </a:ext>
            </a:extLst>
          </p:cNvPr>
          <p:cNvSpPr txBox="1"/>
          <p:nvPr/>
        </p:nvSpPr>
        <p:spPr>
          <a:xfrm>
            <a:off x="1779815" y="3134932"/>
            <a:ext cx="863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>
                <a:solidFill>
                  <a:srgbClr val="333333"/>
                </a:solidFill>
                <a:effectLst/>
              </a:rPr>
              <a:t>Users often perform actions by mistake. They need a clearly marked "</a:t>
            </a:r>
            <a:r>
              <a:rPr lang="en-US" sz="3600" b="1" i="0" dirty="0">
                <a:solidFill>
                  <a:srgbClr val="333333"/>
                </a:solidFill>
                <a:effectLst/>
              </a:rPr>
              <a:t>emergency exit" </a:t>
            </a:r>
            <a:r>
              <a:rPr lang="en-US" sz="3600" i="0" dirty="0">
                <a:solidFill>
                  <a:srgbClr val="333333"/>
                </a:solidFill>
                <a:effectLst/>
              </a:rPr>
              <a:t>to leave the unwanted action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5" name="Google Shape;172;p8">
            <a:extLst>
              <a:ext uri="{FF2B5EF4-FFF2-40B4-BE49-F238E27FC236}">
                <a16:creationId xmlns:a16="http://schemas.microsoft.com/office/drawing/2014/main" id="{8D8D5A2A-F997-4C14-DFDA-890FD4C35426}"/>
              </a:ext>
            </a:extLst>
          </p:cNvPr>
          <p:cNvSpPr txBox="1"/>
          <p:nvPr/>
        </p:nvSpPr>
        <p:spPr>
          <a:xfrm>
            <a:off x="3429033" y="915680"/>
            <a:ext cx="574221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b="1" i="0" dirty="0">
                <a:solidFill>
                  <a:srgbClr val="333333"/>
                </a:solidFill>
                <a:effectLst/>
                <a:latin typeface="Source Sans Variable"/>
              </a:rPr>
              <a:t>User control and freedom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BBAA2D-300B-D20B-F7E0-2F230A07AF8A}"/>
              </a:ext>
            </a:extLst>
          </p:cNvPr>
          <p:cNvSpPr/>
          <p:nvPr/>
        </p:nvSpPr>
        <p:spPr>
          <a:xfrm>
            <a:off x="1265993" y="2965174"/>
            <a:ext cx="10068292" cy="2093842"/>
          </a:xfrm>
          <a:prstGeom prst="rect">
            <a:avLst/>
          </a:prstGeom>
          <a:noFill/>
          <a:ln w="76200">
            <a:solidFill>
              <a:srgbClr val="003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701D4-672E-55BF-236B-C346AD295C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4619" y="367920"/>
            <a:ext cx="1274347" cy="19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6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2;p8">
            <a:extLst>
              <a:ext uri="{FF2B5EF4-FFF2-40B4-BE49-F238E27FC236}">
                <a16:creationId xmlns:a16="http://schemas.microsoft.com/office/drawing/2014/main" id="{8D8D5A2A-F997-4C14-DFDA-890FD4C35426}"/>
              </a:ext>
            </a:extLst>
          </p:cNvPr>
          <p:cNvSpPr txBox="1"/>
          <p:nvPr/>
        </p:nvSpPr>
        <p:spPr>
          <a:xfrm>
            <a:off x="1562133" y="336134"/>
            <a:ext cx="574221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b="1" i="0" dirty="0">
                <a:solidFill>
                  <a:srgbClr val="333333"/>
                </a:solidFill>
                <a:effectLst/>
                <a:latin typeface="Source Sans Variable"/>
              </a:rPr>
              <a:t>User control and freedom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701D4-672E-55BF-236B-C346AD295C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468" y="160408"/>
            <a:ext cx="851619" cy="12873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E0A021-0414-30D7-7383-7541A2D82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16" y="2915556"/>
            <a:ext cx="3496530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33790-13A5-4CED-38F7-D7D3A2107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714" y="3210831"/>
            <a:ext cx="5143500" cy="100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BA3FB-4BD9-061D-409D-1DE4FA310A52}"/>
              </a:ext>
            </a:extLst>
          </p:cNvPr>
          <p:cNvSpPr txBox="1"/>
          <p:nvPr/>
        </p:nvSpPr>
        <p:spPr>
          <a:xfrm>
            <a:off x="3646714" y="510346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Backward steps are possible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854988-0D54-43D6-A111-188851BF35D7}"/>
              </a:ext>
            </a:extLst>
          </p:cNvPr>
          <p:cNvCxnSpPr/>
          <p:nvPr/>
        </p:nvCxnSpPr>
        <p:spPr>
          <a:xfrm flipV="1">
            <a:off x="7810500" y="3715656"/>
            <a:ext cx="2667000" cy="1313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F335CE-65F3-5410-9879-7C2BDC5D47A7}"/>
              </a:ext>
            </a:extLst>
          </p:cNvPr>
          <p:cNvCxnSpPr>
            <a:cxnSpLocks/>
          </p:cNvCxnSpPr>
          <p:nvPr/>
        </p:nvCxnSpPr>
        <p:spPr>
          <a:xfrm flipH="1" flipV="1">
            <a:off x="2449522" y="3210831"/>
            <a:ext cx="2394384" cy="1898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52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2561104" y="455447"/>
            <a:ext cx="67352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Consistency &amp; standards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811A8-1112-902C-7B5F-188413B0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161" y="103317"/>
            <a:ext cx="1828639" cy="1379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45E5A-FD7B-C611-D08E-78BA40052DAF}"/>
              </a:ext>
            </a:extLst>
          </p:cNvPr>
          <p:cNvSpPr txBox="1"/>
          <p:nvPr/>
        </p:nvSpPr>
        <p:spPr>
          <a:xfrm>
            <a:off x="1589315" y="2010982"/>
            <a:ext cx="863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92929"/>
                </a:solidFill>
                <a:effectLst/>
                <a:latin typeface="charter"/>
              </a:rPr>
              <a:t>Users should not have to wonder whether different words, situations, or actions mean the same thing.   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BEB04-24CA-8A1A-6B5C-E1B49B4E1D7E}"/>
              </a:ext>
            </a:extLst>
          </p:cNvPr>
          <p:cNvSpPr/>
          <p:nvPr/>
        </p:nvSpPr>
        <p:spPr>
          <a:xfrm>
            <a:off x="1412812" y="1841224"/>
            <a:ext cx="10068292" cy="2093842"/>
          </a:xfrm>
          <a:prstGeom prst="rect">
            <a:avLst/>
          </a:prstGeom>
          <a:noFill/>
          <a:ln w="76200">
            <a:solidFill>
              <a:srgbClr val="003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101C10-1EBE-538E-E496-4E8949DB0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00886">
            <a:off x="8473672" y="3366222"/>
            <a:ext cx="3496024" cy="3141248"/>
          </a:xfrm>
          <a:prstGeom prst="rect">
            <a:avLst/>
          </a:prstGeom>
          <a:ln>
            <a:solidFill>
              <a:srgbClr val="003659"/>
            </a:solidFill>
          </a:ln>
        </p:spPr>
      </p:pic>
    </p:spTree>
    <p:extLst>
      <p:ext uri="{BB962C8B-B14F-4D97-AF65-F5344CB8AC3E}">
        <p14:creationId xmlns:p14="http://schemas.microsoft.com/office/powerpoint/2010/main" val="21228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1828801" cy="369332"/>
          </a:xfrm>
          <a:prstGeom prst="rect">
            <a:avLst/>
          </a:prstGeom>
          <a:solidFill>
            <a:srgbClr val="DD748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BEFORE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F0D5B-2662-C76A-1C38-90D62B803B33}"/>
              </a:ext>
            </a:extLst>
          </p:cNvPr>
          <p:cNvSpPr txBox="1"/>
          <p:nvPr/>
        </p:nvSpPr>
        <p:spPr>
          <a:xfrm>
            <a:off x="2528827" y="880540"/>
            <a:ext cx="9038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 </a:t>
            </a:r>
            <a:r>
              <a:rPr lang="en-US" sz="2400" dirty="0">
                <a:hlinkClick r:id="rId2"/>
              </a:rPr>
              <a:t>https://www.youtube.com/watch?v=KYLvmxcWcEA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Answer the following questions:: </a:t>
            </a:r>
          </a:p>
          <a:p>
            <a:pPr marL="800100" lvl="1" indent="-342900">
              <a:buFontTx/>
              <a:buChar char="-"/>
            </a:pPr>
            <a:r>
              <a:rPr lang="en-US" sz="2400" i="1" dirty="0"/>
              <a:t>What are the 2 kind of user flows?</a:t>
            </a:r>
          </a:p>
          <a:p>
            <a:pPr marL="800100" lvl="1" indent="-342900">
              <a:buFontTx/>
              <a:buChar char="-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Complete this sentence:</a:t>
            </a:r>
            <a:endParaRPr lang="en-US" sz="2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25FE-776C-441E-51DB-8FEF94010BF5}"/>
              </a:ext>
            </a:extLst>
          </p:cNvPr>
          <p:cNvSpPr txBox="1"/>
          <p:nvPr/>
        </p:nvSpPr>
        <p:spPr>
          <a:xfrm>
            <a:off x="4855718" y="303109"/>
            <a:ext cx="2192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User Flow 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D6618-FC4C-028E-1273-2488E253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D21F70-CB2F-7B22-8785-94A4706E9E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91" y="494641"/>
            <a:ext cx="437306" cy="454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FE3404-5446-E7F1-87B8-DCCADA4DC95E}"/>
              </a:ext>
            </a:extLst>
          </p:cNvPr>
          <p:cNvSpPr txBox="1"/>
          <p:nvPr/>
        </p:nvSpPr>
        <p:spPr>
          <a:xfrm>
            <a:off x="12423" y="9494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CD245-B2B1-41A2-4472-ADC9B4B43A36}"/>
              </a:ext>
            </a:extLst>
          </p:cNvPr>
          <p:cNvSpPr txBox="1"/>
          <p:nvPr/>
        </p:nvSpPr>
        <p:spPr>
          <a:xfrm>
            <a:off x="1307470" y="3167598"/>
            <a:ext cx="1006237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User flow are created to show how a ___ complete a _____ from ____ to the ____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E4C201-ADC4-25F7-A953-0FF95A49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225" y="3999819"/>
            <a:ext cx="5653315" cy="285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3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80344">
            <a:off x="2177123" y="3610921"/>
            <a:ext cx="6009750" cy="2479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91515">
            <a:off x="8240297" y="4131694"/>
            <a:ext cx="2133600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E9159-567B-0F6B-CE47-6E3600A26A15}"/>
              </a:ext>
            </a:extLst>
          </p:cNvPr>
          <p:cNvSpPr txBox="1"/>
          <p:nvPr/>
        </p:nvSpPr>
        <p:spPr>
          <a:xfrm>
            <a:off x="4174043" y="409381"/>
            <a:ext cx="4440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Error prevention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11734A-C580-C197-D86C-047DE10651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251" y="-67960"/>
            <a:ext cx="1804725" cy="13549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AAEAF8-19D5-1250-FAA1-88A07B1E6D03}"/>
              </a:ext>
            </a:extLst>
          </p:cNvPr>
          <p:cNvSpPr txBox="1"/>
          <p:nvPr/>
        </p:nvSpPr>
        <p:spPr>
          <a:xfrm>
            <a:off x="1837208" y="1641449"/>
            <a:ext cx="8632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rgbClr val="292929"/>
                </a:solidFill>
                <a:effectLst/>
                <a:latin typeface="charter"/>
              </a:rPr>
              <a:t>Even better than good error messages is a careful design which </a:t>
            </a:r>
            <a:r>
              <a:rPr lang="en-US" sz="3200" b="1" dirty="0">
                <a:solidFill>
                  <a:srgbClr val="292929"/>
                </a:solidFill>
                <a:effectLst/>
                <a:latin typeface="charter"/>
              </a:rPr>
              <a:t>prevents</a:t>
            </a:r>
            <a:r>
              <a:rPr lang="en-US" sz="3200" b="0" dirty="0">
                <a:solidFill>
                  <a:srgbClr val="292929"/>
                </a:solidFill>
                <a:effectLst/>
                <a:latin typeface="charter"/>
              </a:rPr>
              <a:t> a problem </a:t>
            </a:r>
            <a:r>
              <a:rPr lang="en-US" sz="3200" b="1" dirty="0">
                <a:solidFill>
                  <a:srgbClr val="292929"/>
                </a:solidFill>
                <a:effectLst/>
                <a:latin typeface="charter"/>
              </a:rPr>
              <a:t>from occurring in the first place</a:t>
            </a:r>
            <a:endParaRPr lang="en-US" sz="3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AD6532-E7B6-17F7-6CD7-95565D3B6CE1}"/>
              </a:ext>
            </a:extLst>
          </p:cNvPr>
          <p:cNvSpPr/>
          <p:nvPr/>
        </p:nvSpPr>
        <p:spPr>
          <a:xfrm>
            <a:off x="1660705" y="1471691"/>
            <a:ext cx="10068292" cy="2093842"/>
          </a:xfrm>
          <a:prstGeom prst="rect">
            <a:avLst/>
          </a:prstGeom>
          <a:noFill/>
          <a:ln w="76200">
            <a:solidFill>
              <a:srgbClr val="003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121A28-68A3-6D69-57B8-CEAD6D34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9" y="2647950"/>
            <a:ext cx="5775691" cy="2633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DE1B4-9095-C15D-CEAC-768F032C1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803" y="1919392"/>
            <a:ext cx="3618247" cy="4324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FC3ADC-6EB8-1F46-B6D2-C95C1EC55206}"/>
              </a:ext>
            </a:extLst>
          </p:cNvPr>
          <p:cNvSpPr txBox="1"/>
          <p:nvPr/>
        </p:nvSpPr>
        <p:spPr>
          <a:xfrm>
            <a:off x="2597597" y="770589"/>
            <a:ext cx="783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app is better to </a:t>
            </a:r>
            <a:r>
              <a:rPr lang="en-US" sz="2400" b="1" dirty="0"/>
              <a:t>prevent error when selecting dates ?</a:t>
            </a:r>
            <a:r>
              <a:rPr lang="en-US" sz="24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B9250-AF58-C5AC-97E0-3A1D951C4855}"/>
              </a:ext>
            </a:extLst>
          </p:cNvPr>
          <p:cNvSpPr txBox="1"/>
          <p:nvPr/>
        </p:nvSpPr>
        <p:spPr>
          <a:xfrm>
            <a:off x="4454972" y="63160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F6C5C-DDA2-C962-332C-73F90CE9A2CA}"/>
              </a:ext>
            </a:extLst>
          </p:cNvPr>
          <p:cNvSpPr txBox="1"/>
          <p:nvPr/>
        </p:nvSpPr>
        <p:spPr>
          <a:xfrm>
            <a:off x="7922072" y="63563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9EB07D-4D3A-1830-41F2-1D08D2ADB0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251" y="-67960"/>
            <a:ext cx="1804725" cy="13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121A28-68A3-6D69-57B8-CEAD6D34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9" y="2647950"/>
            <a:ext cx="5775691" cy="2633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DE1B4-9095-C15D-CEAC-768F032C1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803" y="1919392"/>
            <a:ext cx="3618247" cy="4324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FC3ADC-6EB8-1F46-B6D2-C95C1EC55206}"/>
              </a:ext>
            </a:extLst>
          </p:cNvPr>
          <p:cNvSpPr txBox="1"/>
          <p:nvPr/>
        </p:nvSpPr>
        <p:spPr>
          <a:xfrm>
            <a:off x="2597597" y="770589"/>
            <a:ext cx="783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app is better to </a:t>
            </a:r>
            <a:r>
              <a:rPr lang="en-US" sz="2400" b="1" dirty="0"/>
              <a:t>prevent error when selecting dates ?</a:t>
            </a:r>
            <a:r>
              <a:rPr lang="en-US" sz="24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B9250-AF58-C5AC-97E0-3A1D951C4855}"/>
              </a:ext>
            </a:extLst>
          </p:cNvPr>
          <p:cNvSpPr txBox="1"/>
          <p:nvPr/>
        </p:nvSpPr>
        <p:spPr>
          <a:xfrm>
            <a:off x="4454972" y="63160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F6C5C-DDA2-C962-332C-73F90CE9A2CA}"/>
              </a:ext>
            </a:extLst>
          </p:cNvPr>
          <p:cNvSpPr txBox="1"/>
          <p:nvPr/>
        </p:nvSpPr>
        <p:spPr>
          <a:xfrm>
            <a:off x="7922072" y="63563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B1757-368B-4282-42A6-5EB2DA36CDDB}"/>
              </a:ext>
            </a:extLst>
          </p:cNvPr>
          <p:cNvSpPr txBox="1"/>
          <p:nvPr/>
        </p:nvSpPr>
        <p:spPr>
          <a:xfrm>
            <a:off x="11390892" y="2355562"/>
            <a:ext cx="160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error possible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DD2028-48DD-E043-F533-2791F29442D9}"/>
              </a:ext>
            </a:extLst>
          </p:cNvPr>
          <p:cNvSpPr/>
          <p:nvPr/>
        </p:nvSpPr>
        <p:spPr>
          <a:xfrm>
            <a:off x="7396872" y="1466851"/>
            <a:ext cx="3995028" cy="504824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DE18CF-1178-0A60-EA1F-0AA86E36D3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251" y="-67960"/>
            <a:ext cx="1804725" cy="13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3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0FE2B-86D8-78BC-3DD8-17B69DC8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453" y="219276"/>
            <a:ext cx="1183094" cy="1061631"/>
          </a:xfrm>
          <a:prstGeom prst="rect">
            <a:avLst/>
          </a:prstGeom>
        </p:spPr>
      </p:pic>
      <p:sp>
        <p:nvSpPr>
          <p:cNvPr id="5" name="Google Shape;172;p8">
            <a:extLst>
              <a:ext uri="{FF2B5EF4-FFF2-40B4-BE49-F238E27FC236}">
                <a16:creationId xmlns:a16="http://schemas.microsoft.com/office/drawing/2014/main" id="{985B54E2-2E5E-EF56-E831-6D796EC4C8E8}"/>
              </a:ext>
            </a:extLst>
          </p:cNvPr>
          <p:cNvSpPr txBox="1"/>
          <p:nvPr/>
        </p:nvSpPr>
        <p:spPr>
          <a:xfrm>
            <a:off x="1999854" y="431382"/>
            <a:ext cx="84278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Aesthetic and minimalist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87933-E7E1-8B5A-70E2-375D95F51A50}"/>
              </a:ext>
            </a:extLst>
          </p:cNvPr>
          <p:cNvSpPr txBox="1"/>
          <p:nvPr/>
        </p:nvSpPr>
        <p:spPr>
          <a:xfrm>
            <a:off x="2345208" y="1240430"/>
            <a:ext cx="8632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rgbClr val="3D3D4E"/>
                </a:solidFill>
                <a:effectLst/>
                <a:latin typeface="Droid Serif"/>
              </a:rPr>
              <a:t>Interfaces </a:t>
            </a:r>
            <a:r>
              <a:rPr lang="en-US" sz="3200" b="0" u="sng" dirty="0">
                <a:solidFill>
                  <a:srgbClr val="3D3D4E"/>
                </a:solidFill>
                <a:effectLst/>
                <a:latin typeface="Droid Serif"/>
              </a:rPr>
              <a:t>should not </a:t>
            </a:r>
            <a:r>
              <a:rPr lang="en-US" sz="3200" b="0" dirty="0">
                <a:solidFill>
                  <a:srgbClr val="3D3D4E"/>
                </a:solidFill>
                <a:effectLst/>
                <a:latin typeface="Droid Serif"/>
              </a:rPr>
              <a:t>contain information that is irrelevant or rarely needed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E5640-6D7E-CBD5-EA4E-083A62D78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3" y="2718667"/>
            <a:ext cx="5286422" cy="4195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CB7A48-9A73-E58C-B4CD-717BBC20D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156" y="2718667"/>
            <a:ext cx="603016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69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2;p8">
            <a:extLst>
              <a:ext uri="{FF2B5EF4-FFF2-40B4-BE49-F238E27FC236}">
                <a16:creationId xmlns:a16="http://schemas.microsoft.com/office/drawing/2014/main" id="{985B54E2-2E5E-EF56-E831-6D796EC4C8E8}"/>
              </a:ext>
            </a:extLst>
          </p:cNvPr>
          <p:cNvSpPr txBox="1"/>
          <p:nvPr/>
        </p:nvSpPr>
        <p:spPr>
          <a:xfrm>
            <a:off x="1999854" y="431382"/>
            <a:ext cx="84278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Navigability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87933-E7E1-8B5A-70E2-375D95F51A50}"/>
              </a:ext>
            </a:extLst>
          </p:cNvPr>
          <p:cNvSpPr txBox="1"/>
          <p:nvPr/>
        </p:nvSpPr>
        <p:spPr>
          <a:xfrm>
            <a:off x="1999854" y="1578054"/>
            <a:ext cx="8632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rgbClr val="3D3D4E"/>
                </a:solidFill>
                <a:effectLst/>
                <a:latin typeface="Droid Serif"/>
              </a:rPr>
              <a:t>You should always know </a:t>
            </a:r>
            <a:r>
              <a:rPr lang="en-US" sz="3200" b="1" dirty="0">
                <a:solidFill>
                  <a:srgbClr val="3D3D4E"/>
                </a:solidFill>
                <a:effectLst/>
                <a:latin typeface="Droid Serif"/>
              </a:rPr>
              <a:t>where you are</a:t>
            </a:r>
            <a:r>
              <a:rPr lang="en-US" sz="3200" b="0" dirty="0">
                <a:solidFill>
                  <a:srgbClr val="3D3D4E"/>
                </a:solidFill>
                <a:effectLst/>
                <a:latin typeface="Droid Serif"/>
              </a:rPr>
              <a:t>, how to </a:t>
            </a:r>
            <a:r>
              <a:rPr lang="en-US" sz="3200" b="1" dirty="0">
                <a:solidFill>
                  <a:srgbClr val="3D3D4E"/>
                </a:solidFill>
                <a:effectLst/>
                <a:latin typeface="Droid Serif"/>
              </a:rPr>
              <a:t>come back </a:t>
            </a:r>
            <a:r>
              <a:rPr lang="en-US" sz="3200" b="0" dirty="0">
                <a:solidFill>
                  <a:srgbClr val="3D3D4E"/>
                </a:solidFill>
                <a:effectLst/>
                <a:latin typeface="Droid Serif"/>
              </a:rPr>
              <a:t>, and </a:t>
            </a:r>
            <a:r>
              <a:rPr lang="en-US" sz="3200" b="1" dirty="0">
                <a:solidFill>
                  <a:srgbClr val="3D3D4E"/>
                </a:solidFill>
                <a:effectLst/>
                <a:latin typeface="Droid Serif"/>
              </a:rPr>
              <a:t>where to </a:t>
            </a:r>
            <a:r>
              <a:rPr lang="en-US" sz="3200" b="1" dirty="0">
                <a:solidFill>
                  <a:srgbClr val="3D3D4E"/>
                </a:solidFill>
                <a:latin typeface="Droid Serif"/>
              </a:rPr>
              <a:t>g</a:t>
            </a:r>
            <a:r>
              <a:rPr lang="en-US" sz="3200" b="1" dirty="0">
                <a:solidFill>
                  <a:srgbClr val="3D3D4E"/>
                </a:solidFill>
                <a:effectLst/>
                <a:latin typeface="Droid Serif"/>
              </a:rPr>
              <a:t>o</a:t>
            </a:r>
            <a:endParaRPr lang="en-US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6D0C66-5A7C-3076-FF01-A95266CE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13" y="293706"/>
            <a:ext cx="824435" cy="1284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F2D66A-C712-2738-3AD3-47C4E88B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75" y="3429000"/>
            <a:ext cx="7439438" cy="27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3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35BB57-596F-9583-A83D-A24A54D72201}"/>
              </a:ext>
            </a:extLst>
          </p:cNvPr>
          <p:cNvSpPr txBox="1"/>
          <p:nvPr/>
        </p:nvSpPr>
        <p:spPr>
          <a:xfrm>
            <a:off x="3399108" y="1221261"/>
            <a:ext cx="5393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Where am I ?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is this page exactly about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How can I go back to the list of sandwiches recipes?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How can I go back to he home page?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E542C-1912-E950-A924-089357C7B39A}"/>
              </a:ext>
            </a:extLst>
          </p:cNvPr>
          <p:cNvSpPr txBox="1"/>
          <p:nvPr/>
        </p:nvSpPr>
        <p:spPr>
          <a:xfrm>
            <a:off x="4288308" y="374343"/>
            <a:ext cx="2604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Navigability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56155A-842A-A48F-2306-36332F4E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30" y="2699655"/>
            <a:ext cx="8127837" cy="3974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6DF961-8F25-A23F-59E6-96324941C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13" y="293706"/>
            <a:ext cx="824435" cy="12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6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E6466D-1F57-4790-9F9F-22BFB89471F5}"/>
              </a:ext>
            </a:extLst>
          </p:cNvPr>
          <p:cNvSpPr txBox="1"/>
          <p:nvPr/>
        </p:nvSpPr>
        <p:spPr>
          <a:xfrm>
            <a:off x="3441135" y="590302"/>
            <a:ext cx="549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UX Workshop plan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CE8033-4971-457A-BF28-649677822681}"/>
              </a:ext>
            </a:extLst>
          </p:cNvPr>
          <p:cNvSpPr txBox="1"/>
          <p:nvPr/>
        </p:nvSpPr>
        <p:spPr>
          <a:xfrm>
            <a:off x="1275871" y="312193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HOUR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0096D-CF39-4139-8E19-4559626F3A1C}"/>
              </a:ext>
            </a:extLst>
          </p:cNvPr>
          <p:cNvSpPr txBox="1"/>
          <p:nvPr/>
        </p:nvSpPr>
        <p:spPr>
          <a:xfrm>
            <a:off x="4314243" y="4665710"/>
            <a:ext cx="147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 group </a:t>
            </a:r>
          </a:p>
          <a:p>
            <a:pPr algn="ctr"/>
            <a:r>
              <a:rPr lang="en-US" dirty="0"/>
              <a:t>present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F5E8EF-552A-4DCA-8AC6-CE74ABB0C10B}"/>
              </a:ext>
            </a:extLst>
          </p:cNvPr>
          <p:cNvSpPr/>
          <p:nvPr/>
        </p:nvSpPr>
        <p:spPr>
          <a:xfrm>
            <a:off x="1951846" y="3987184"/>
            <a:ext cx="45719" cy="48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17EA4E-98D1-4980-8BF0-74B2520EB4F2}"/>
              </a:ext>
            </a:extLst>
          </p:cNvPr>
          <p:cNvSpPr/>
          <p:nvPr/>
        </p:nvSpPr>
        <p:spPr>
          <a:xfrm>
            <a:off x="7686106" y="5532755"/>
            <a:ext cx="45719" cy="48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FE6CBC-45CF-4905-B581-6E05CA2CCF8F}"/>
              </a:ext>
            </a:extLst>
          </p:cNvPr>
          <p:cNvSpPr txBox="1"/>
          <p:nvPr/>
        </p:nvSpPr>
        <p:spPr>
          <a:xfrm>
            <a:off x="5773655" y="4691132"/>
            <a:ext cx="116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Feedbacks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B29C84-5738-419A-8566-A3C5370802F4}"/>
              </a:ext>
            </a:extLst>
          </p:cNvPr>
          <p:cNvSpPr txBox="1"/>
          <p:nvPr/>
        </p:nvSpPr>
        <p:spPr>
          <a:xfrm>
            <a:off x="134950" y="4638600"/>
            <a:ext cx="169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Mock-up  </a:t>
            </a:r>
          </a:p>
          <a:p>
            <a:pPr algn="ctr"/>
            <a:r>
              <a:rPr lang="en-US" dirty="0"/>
              <a:t>on paper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57160" y="2993731"/>
            <a:ext cx="3065086" cy="2380432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899087" y="3026651"/>
            <a:ext cx="4614369" cy="241032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CE8033-4971-457A-BF28-649677822681}"/>
              </a:ext>
            </a:extLst>
          </p:cNvPr>
          <p:cNvSpPr txBox="1"/>
          <p:nvPr/>
        </p:nvSpPr>
        <p:spPr>
          <a:xfrm>
            <a:off x="5603593" y="316846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HOUR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10096D-CF39-4139-8E19-4559626F3A1C}"/>
              </a:ext>
            </a:extLst>
          </p:cNvPr>
          <p:cNvSpPr txBox="1"/>
          <p:nvPr/>
        </p:nvSpPr>
        <p:spPr>
          <a:xfrm>
            <a:off x="1530161" y="4646211"/>
            <a:ext cx="15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Flow </a:t>
            </a:r>
          </a:p>
          <a:p>
            <a:pPr algn="ctr"/>
            <a:r>
              <a:rPr lang="en-US" dirty="0"/>
              <a:t>Flipchart</a:t>
            </a:r>
          </a:p>
        </p:txBody>
      </p:sp>
      <p:pic>
        <p:nvPicPr>
          <p:cNvPr id="32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71" y="38671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19" y="38671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4" y="38671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A54994-1846-79A7-3A35-5EEBEC21A7D2}"/>
              </a:ext>
            </a:extLst>
          </p:cNvPr>
          <p:cNvSpPr txBox="1"/>
          <p:nvPr/>
        </p:nvSpPr>
        <p:spPr>
          <a:xfrm rot="16200000">
            <a:off x="3108985" y="3987243"/>
            <a:ext cx="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E923B-9AEE-1379-A127-090B04F6EC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464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29" y="3729643"/>
            <a:ext cx="658969" cy="7413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CC06B6-554D-CA55-D79E-B5231BC73D88}"/>
              </a:ext>
            </a:extLst>
          </p:cNvPr>
          <p:cNvSpPr txBox="1"/>
          <p:nvPr/>
        </p:nvSpPr>
        <p:spPr>
          <a:xfrm>
            <a:off x="2040994" y="1483837"/>
            <a:ext cx="933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From what we learnt, re-think your approach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Produce a new version of your user flow and sketches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0C630A76-D896-C55C-49EB-710E35AD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15" y="37758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EDC27ECF-98E4-795D-F036-5B7957544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39" y="3925739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DD61DE85-3B77-7FEA-9815-C410A3012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32" y="4076229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CD1E7F1-B5AC-83FB-2131-A27A4C635F34}"/>
              </a:ext>
            </a:extLst>
          </p:cNvPr>
          <p:cNvSpPr txBox="1"/>
          <p:nvPr/>
        </p:nvSpPr>
        <p:spPr>
          <a:xfrm>
            <a:off x="6983424" y="4619543"/>
            <a:ext cx="1088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Usability</a:t>
            </a:r>
          </a:p>
          <a:p>
            <a:pPr algn="ctr"/>
            <a:r>
              <a:rPr lang="en-US" dirty="0"/>
              <a:t>Principles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E2D0764-2435-5D42-B866-608D8C04B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464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96" y="3729643"/>
            <a:ext cx="658969" cy="7413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123F372-755B-92C9-D56F-C74D9CAF5C85}"/>
              </a:ext>
            </a:extLst>
          </p:cNvPr>
          <p:cNvSpPr txBox="1"/>
          <p:nvPr/>
        </p:nvSpPr>
        <p:spPr>
          <a:xfrm>
            <a:off x="10012932" y="312193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HOUR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1E74D2-2474-0BF1-E57B-0C481E94E3DE}"/>
              </a:ext>
            </a:extLst>
          </p:cNvPr>
          <p:cNvSpPr/>
          <p:nvPr/>
        </p:nvSpPr>
        <p:spPr>
          <a:xfrm>
            <a:off x="10688907" y="3987184"/>
            <a:ext cx="45719" cy="48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F25652-AF41-9D29-C2C1-66243F3D822D}"/>
              </a:ext>
            </a:extLst>
          </p:cNvPr>
          <p:cNvSpPr txBox="1"/>
          <p:nvPr/>
        </p:nvSpPr>
        <p:spPr>
          <a:xfrm>
            <a:off x="8872011" y="4638600"/>
            <a:ext cx="169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Mock-up  </a:t>
            </a:r>
          </a:p>
          <a:p>
            <a:pPr algn="ctr"/>
            <a:r>
              <a:rPr lang="en-US" dirty="0"/>
              <a:t>on paper</a:t>
            </a:r>
          </a:p>
        </p:txBody>
      </p:sp>
      <p:sp>
        <p:nvSpPr>
          <p:cNvPr id="43" name="Rounded Rectangle 1">
            <a:extLst>
              <a:ext uri="{FF2B5EF4-FFF2-40B4-BE49-F238E27FC236}">
                <a16:creationId xmlns:a16="http://schemas.microsoft.com/office/drawing/2014/main" id="{F16C22D7-FEEB-6D98-CFD2-25AD96F3CC24}"/>
              </a:ext>
            </a:extLst>
          </p:cNvPr>
          <p:cNvSpPr/>
          <p:nvPr/>
        </p:nvSpPr>
        <p:spPr>
          <a:xfrm>
            <a:off x="8994221" y="2993731"/>
            <a:ext cx="3065086" cy="238043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F698DF-A511-F335-7537-EEDD492A0A24}"/>
              </a:ext>
            </a:extLst>
          </p:cNvPr>
          <p:cNvSpPr txBox="1"/>
          <p:nvPr/>
        </p:nvSpPr>
        <p:spPr>
          <a:xfrm>
            <a:off x="10267222" y="4646211"/>
            <a:ext cx="15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Flow </a:t>
            </a:r>
          </a:p>
          <a:p>
            <a:pPr algn="ctr"/>
            <a:r>
              <a:rPr lang="en-US" dirty="0"/>
              <a:t>Flipchart</a:t>
            </a:r>
          </a:p>
        </p:txBody>
      </p:sp>
      <p:pic>
        <p:nvPicPr>
          <p:cNvPr id="48" name="Picture 8">
            <a:extLst>
              <a:ext uri="{FF2B5EF4-FFF2-40B4-BE49-F238E27FC236}">
                <a16:creationId xmlns:a16="http://schemas.microsoft.com/office/drawing/2014/main" id="{3C9DFCF1-2394-8241-2250-36870F6C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532" y="38671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DA52B72A-6DA2-2378-2BF8-E89E60C8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80" y="38671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54836902-5CB2-9D78-D355-816673333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605" y="38671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74D0717-FEB4-5104-074C-FE278F3D138B}"/>
              </a:ext>
            </a:extLst>
          </p:cNvPr>
          <p:cNvSpPr txBox="1"/>
          <p:nvPr/>
        </p:nvSpPr>
        <p:spPr>
          <a:xfrm rot="16200000">
            <a:off x="3108986" y="3987243"/>
            <a:ext cx="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9977E0-975A-AC4C-A7FA-BE9868399A64}"/>
              </a:ext>
            </a:extLst>
          </p:cNvPr>
          <p:cNvSpPr txBox="1"/>
          <p:nvPr/>
        </p:nvSpPr>
        <p:spPr>
          <a:xfrm rot="16200000">
            <a:off x="8239788" y="3971274"/>
            <a:ext cx="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77BD06-08D2-C7A4-50C8-EBFE700C091B}"/>
              </a:ext>
            </a:extLst>
          </p:cNvPr>
          <p:cNvSpPr txBox="1"/>
          <p:nvPr/>
        </p:nvSpPr>
        <p:spPr>
          <a:xfrm rot="20779537">
            <a:off x="10544127" y="3437520"/>
            <a:ext cx="108510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NEW VERSION</a:t>
            </a:r>
          </a:p>
        </p:txBody>
      </p:sp>
    </p:spTree>
    <p:extLst>
      <p:ext uri="{BB962C8B-B14F-4D97-AF65-F5344CB8AC3E}">
        <p14:creationId xmlns:p14="http://schemas.microsoft.com/office/powerpoint/2010/main" val="330044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1828801" cy="369332"/>
          </a:xfrm>
          <a:prstGeom prst="rect">
            <a:avLst/>
          </a:prstGeom>
          <a:solidFill>
            <a:srgbClr val="DD748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BEFORE SESSION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25FE-776C-441E-51DB-8FEF94010BF5}"/>
              </a:ext>
            </a:extLst>
          </p:cNvPr>
          <p:cNvSpPr txBox="1"/>
          <p:nvPr/>
        </p:nvSpPr>
        <p:spPr>
          <a:xfrm>
            <a:off x="4855718" y="303109"/>
            <a:ext cx="2192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User Flow 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D6618-FC4C-028E-1273-2488E253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D21F70-CB2F-7B22-8785-94A4706E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91" y="494641"/>
            <a:ext cx="437306" cy="454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FE3404-5446-E7F1-87B8-DCCADA4DC95E}"/>
              </a:ext>
            </a:extLst>
          </p:cNvPr>
          <p:cNvSpPr txBox="1"/>
          <p:nvPr/>
        </p:nvSpPr>
        <p:spPr>
          <a:xfrm>
            <a:off x="12423" y="9494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CD245-B2B1-41A2-4472-ADC9B4B43A36}"/>
              </a:ext>
            </a:extLst>
          </p:cNvPr>
          <p:cNvSpPr txBox="1"/>
          <p:nvPr/>
        </p:nvSpPr>
        <p:spPr>
          <a:xfrm>
            <a:off x="1307470" y="3167598"/>
            <a:ext cx="105689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User flow are created to show how a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latin typeface="Consolas" panose="020B0609020204030204" pitchFamily="49" charset="0"/>
              </a:rPr>
              <a:t> complete a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latin typeface="Consolas" panose="020B0609020204030204" pitchFamily="49" charset="0"/>
              </a:rPr>
              <a:t> from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BEGINING</a:t>
            </a:r>
            <a:r>
              <a:rPr lang="en-US" dirty="0">
                <a:latin typeface="Consolas" panose="020B0609020204030204" pitchFamily="49" charset="0"/>
              </a:rPr>
              <a:t> to the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END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E4C201-ADC4-25F7-A953-0FF95A49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225" y="3999819"/>
            <a:ext cx="5653315" cy="285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919743-A1D1-275D-8746-8AA1E211E429}"/>
              </a:ext>
            </a:extLst>
          </p:cNvPr>
          <p:cNvSpPr txBox="1"/>
          <p:nvPr/>
        </p:nvSpPr>
        <p:spPr>
          <a:xfrm>
            <a:off x="2528827" y="880540"/>
            <a:ext cx="9347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 </a:t>
            </a:r>
            <a:r>
              <a:rPr lang="en-US" sz="2400" dirty="0">
                <a:hlinkClick r:id="rId5"/>
              </a:rPr>
              <a:t>https://www.youtube.com/watch?v=KYLvmxcWcEA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Answer the following questions:: </a:t>
            </a:r>
          </a:p>
          <a:p>
            <a:pPr marL="800100" lvl="1" indent="-342900">
              <a:buFontTx/>
              <a:buChar char="-"/>
            </a:pPr>
            <a:r>
              <a:rPr lang="en-US" sz="2400" i="1" dirty="0"/>
              <a:t>What are the 2 kind of user flows? </a:t>
            </a:r>
            <a:r>
              <a:rPr lang="en-US" sz="2400" dirty="0">
                <a:solidFill>
                  <a:srgbClr val="FF0000"/>
                </a:solidFill>
              </a:rPr>
              <a:t>BASIC or VISUAL user flow</a:t>
            </a:r>
            <a:endParaRPr lang="en-US" sz="2400" i="1" dirty="0"/>
          </a:p>
          <a:p>
            <a:pPr marL="800100" lvl="1" indent="-342900">
              <a:buFontTx/>
              <a:buChar char="-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Complete this sentence: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0660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324DED-9AF6-2083-4E3F-2B7DE328CFEC}"/>
              </a:ext>
            </a:extLst>
          </p:cNvPr>
          <p:cNvSpPr txBox="1"/>
          <p:nvPr/>
        </p:nvSpPr>
        <p:spPr>
          <a:xfrm>
            <a:off x="2981325" y="553726"/>
            <a:ext cx="63193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/>
              <a:t>UX</a:t>
            </a:r>
            <a:r>
              <a:rPr lang="en-US" sz="11500" dirty="0"/>
              <a:t> Design</a:t>
            </a:r>
            <a:endParaRPr lang="en-US" sz="3200" dirty="0"/>
          </a:p>
        </p:txBody>
      </p:sp>
      <p:pic>
        <p:nvPicPr>
          <p:cNvPr id="1026" name="Picture 2" descr="Free vector mobile ui-ux concept illustration">
            <a:extLst>
              <a:ext uri="{FF2B5EF4-FFF2-40B4-BE49-F238E27FC236}">
                <a16:creationId xmlns:a16="http://schemas.microsoft.com/office/drawing/2014/main" id="{1BF5200F-A436-6760-2CD1-5AABC777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6241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2C045A-0B62-6FF1-2DB7-45D45F263D5B}"/>
              </a:ext>
            </a:extLst>
          </p:cNvPr>
          <p:cNvSpPr txBox="1"/>
          <p:nvPr/>
        </p:nvSpPr>
        <p:spPr>
          <a:xfrm>
            <a:off x="9917723" y="1069251"/>
            <a:ext cx="1616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DAY 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61C26B-8FB5-35DA-E3D3-88D8280E9926}"/>
              </a:ext>
            </a:extLst>
          </p:cNvPr>
          <p:cNvCxnSpPr/>
          <p:nvPr/>
        </p:nvCxnSpPr>
        <p:spPr>
          <a:xfrm>
            <a:off x="9734843" y="450166"/>
            <a:ext cx="0" cy="2173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7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334F-94DF-6E2A-E1F5-8925AAAFAD62}"/>
              </a:ext>
            </a:extLst>
          </p:cNvPr>
          <p:cNvSpPr txBox="1"/>
          <p:nvPr/>
        </p:nvSpPr>
        <p:spPr>
          <a:xfrm>
            <a:off x="3267894" y="485945"/>
            <a:ext cx="5947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UX Course </a:t>
            </a:r>
            <a:r>
              <a:rPr lang="en-US" sz="6000" b="1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30FE1-511C-DDB3-BAFA-57D65C99CD58}"/>
              </a:ext>
            </a:extLst>
          </p:cNvPr>
          <p:cNvSpPr txBox="1"/>
          <p:nvPr/>
        </p:nvSpPr>
        <p:spPr>
          <a:xfrm>
            <a:off x="506436" y="3077664"/>
            <a:ext cx="4811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0	Introduction On UX Design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1	Framing the problem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2	User interviews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3	Analyzing the competition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80996-DCC6-BF31-EFE5-B0754FCD838D}"/>
              </a:ext>
            </a:extLst>
          </p:cNvPr>
          <p:cNvSpPr txBox="1"/>
          <p:nvPr/>
        </p:nvSpPr>
        <p:spPr>
          <a:xfrm>
            <a:off x="6415924" y="3077665"/>
            <a:ext cx="48111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Sketching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User flows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Usability principles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11E62-85F2-EFBE-C2B2-DAF714F3AE9E}"/>
              </a:ext>
            </a:extLst>
          </p:cNvPr>
          <p:cNvSpPr txBox="1"/>
          <p:nvPr/>
        </p:nvSpPr>
        <p:spPr>
          <a:xfrm>
            <a:off x="506436" y="229303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659B4-E379-1CF4-ABB1-6FCFEF90FAD5}"/>
              </a:ext>
            </a:extLst>
          </p:cNvPr>
          <p:cNvSpPr txBox="1"/>
          <p:nvPr/>
        </p:nvSpPr>
        <p:spPr>
          <a:xfrm>
            <a:off x="6415924" y="229303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66884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E6466D-1F57-4790-9F9F-22BFB89471F5}"/>
              </a:ext>
            </a:extLst>
          </p:cNvPr>
          <p:cNvSpPr txBox="1"/>
          <p:nvPr/>
        </p:nvSpPr>
        <p:spPr>
          <a:xfrm>
            <a:off x="3441135" y="590302"/>
            <a:ext cx="549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UX Workshop plan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CE8033-4971-457A-BF28-649677822681}"/>
              </a:ext>
            </a:extLst>
          </p:cNvPr>
          <p:cNvSpPr txBox="1"/>
          <p:nvPr/>
        </p:nvSpPr>
        <p:spPr>
          <a:xfrm>
            <a:off x="1275871" y="312193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HOUR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0096D-CF39-4139-8E19-4559626F3A1C}"/>
              </a:ext>
            </a:extLst>
          </p:cNvPr>
          <p:cNvSpPr txBox="1"/>
          <p:nvPr/>
        </p:nvSpPr>
        <p:spPr>
          <a:xfrm>
            <a:off x="4314243" y="4665710"/>
            <a:ext cx="147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 group </a:t>
            </a:r>
          </a:p>
          <a:p>
            <a:pPr algn="ctr"/>
            <a:r>
              <a:rPr lang="en-US" dirty="0"/>
              <a:t>present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F5E8EF-552A-4DCA-8AC6-CE74ABB0C10B}"/>
              </a:ext>
            </a:extLst>
          </p:cNvPr>
          <p:cNvSpPr/>
          <p:nvPr/>
        </p:nvSpPr>
        <p:spPr>
          <a:xfrm>
            <a:off x="1951846" y="3987184"/>
            <a:ext cx="45719" cy="48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17EA4E-98D1-4980-8BF0-74B2520EB4F2}"/>
              </a:ext>
            </a:extLst>
          </p:cNvPr>
          <p:cNvSpPr/>
          <p:nvPr/>
        </p:nvSpPr>
        <p:spPr>
          <a:xfrm>
            <a:off x="7686106" y="5532755"/>
            <a:ext cx="45719" cy="48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FE6CBC-45CF-4905-B581-6E05CA2CCF8F}"/>
              </a:ext>
            </a:extLst>
          </p:cNvPr>
          <p:cNvSpPr txBox="1"/>
          <p:nvPr/>
        </p:nvSpPr>
        <p:spPr>
          <a:xfrm>
            <a:off x="5773655" y="4691132"/>
            <a:ext cx="116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Feedbacks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B29C84-5738-419A-8566-A3C5370802F4}"/>
              </a:ext>
            </a:extLst>
          </p:cNvPr>
          <p:cNvSpPr txBox="1"/>
          <p:nvPr/>
        </p:nvSpPr>
        <p:spPr>
          <a:xfrm>
            <a:off x="134950" y="4638600"/>
            <a:ext cx="169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Mock-up  </a:t>
            </a:r>
          </a:p>
          <a:p>
            <a:pPr algn="ctr"/>
            <a:r>
              <a:rPr lang="en-US" dirty="0"/>
              <a:t>on paper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57160" y="2993731"/>
            <a:ext cx="3065086" cy="2380432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899087" y="3026651"/>
            <a:ext cx="4614369" cy="241032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CE8033-4971-457A-BF28-649677822681}"/>
              </a:ext>
            </a:extLst>
          </p:cNvPr>
          <p:cNvSpPr txBox="1"/>
          <p:nvPr/>
        </p:nvSpPr>
        <p:spPr>
          <a:xfrm>
            <a:off x="5603593" y="316846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HOUR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10096D-CF39-4139-8E19-4559626F3A1C}"/>
              </a:ext>
            </a:extLst>
          </p:cNvPr>
          <p:cNvSpPr txBox="1"/>
          <p:nvPr/>
        </p:nvSpPr>
        <p:spPr>
          <a:xfrm>
            <a:off x="1530161" y="4646211"/>
            <a:ext cx="15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Flow </a:t>
            </a:r>
          </a:p>
          <a:p>
            <a:pPr algn="ctr"/>
            <a:r>
              <a:rPr lang="en-US" dirty="0"/>
              <a:t>Flipchart</a:t>
            </a:r>
          </a:p>
        </p:txBody>
      </p:sp>
      <p:pic>
        <p:nvPicPr>
          <p:cNvPr id="32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71" y="38671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19" y="38671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4" y="38671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A54994-1846-79A7-3A35-5EEBEC21A7D2}"/>
              </a:ext>
            </a:extLst>
          </p:cNvPr>
          <p:cNvSpPr txBox="1"/>
          <p:nvPr/>
        </p:nvSpPr>
        <p:spPr>
          <a:xfrm rot="16200000">
            <a:off x="3108985" y="3987243"/>
            <a:ext cx="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E923B-9AEE-1379-A127-090B04F6EC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464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29" y="3729643"/>
            <a:ext cx="658969" cy="7413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CC06B6-554D-CA55-D79E-B5231BC73D88}"/>
              </a:ext>
            </a:extLst>
          </p:cNvPr>
          <p:cNvSpPr txBox="1"/>
          <p:nvPr/>
        </p:nvSpPr>
        <p:spPr>
          <a:xfrm>
            <a:off x="2040994" y="1483837"/>
            <a:ext cx="933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Focus on a specific </a:t>
            </a:r>
            <a:r>
              <a:rPr lang="en-US" b="1" dirty="0"/>
              <a:t>user story </a:t>
            </a:r>
            <a:r>
              <a:rPr lang="en-US" dirty="0"/>
              <a:t>(complex enough) from your project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Draw  on paper the different views on paper the suer will visit to perform his/her need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User flow : Arrange your mock up son flip chart and add transition rules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0C630A76-D896-C55C-49EB-710E35AD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15" y="37758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EDC27ECF-98E4-795D-F036-5B7957544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39" y="3925739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DD61DE85-3B77-7FEA-9815-C410A3012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32" y="4076229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CD1E7F1-B5AC-83FB-2131-A27A4C635F34}"/>
              </a:ext>
            </a:extLst>
          </p:cNvPr>
          <p:cNvSpPr txBox="1"/>
          <p:nvPr/>
        </p:nvSpPr>
        <p:spPr>
          <a:xfrm>
            <a:off x="6983424" y="4619543"/>
            <a:ext cx="1088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Usability</a:t>
            </a:r>
          </a:p>
          <a:p>
            <a:pPr algn="ctr"/>
            <a:r>
              <a:rPr lang="en-US" dirty="0"/>
              <a:t>Principles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E2D0764-2435-5D42-B866-608D8C04B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464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96" y="3729643"/>
            <a:ext cx="658969" cy="7413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123F372-755B-92C9-D56F-C74D9CAF5C85}"/>
              </a:ext>
            </a:extLst>
          </p:cNvPr>
          <p:cNvSpPr txBox="1"/>
          <p:nvPr/>
        </p:nvSpPr>
        <p:spPr>
          <a:xfrm>
            <a:off x="10012932" y="312193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HOUR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1E74D2-2474-0BF1-E57B-0C481E94E3DE}"/>
              </a:ext>
            </a:extLst>
          </p:cNvPr>
          <p:cNvSpPr/>
          <p:nvPr/>
        </p:nvSpPr>
        <p:spPr>
          <a:xfrm>
            <a:off x="10688907" y="3987184"/>
            <a:ext cx="45719" cy="48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F25652-AF41-9D29-C2C1-66243F3D822D}"/>
              </a:ext>
            </a:extLst>
          </p:cNvPr>
          <p:cNvSpPr txBox="1"/>
          <p:nvPr/>
        </p:nvSpPr>
        <p:spPr>
          <a:xfrm>
            <a:off x="8872011" y="4638600"/>
            <a:ext cx="169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Mock-up  </a:t>
            </a:r>
          </a:p>
          <a:p>
            <a:pPr algn="ctr"/>
            <a:r>
              <a:rPr lang="en-US" dirty="0"/>
              <a:t>on paper</a:t>
            </a:r>
          </a:p>
        </p:txBody>
      </p:sp>
      <p:sp>
        <p:nvSpPr>
          <p:cNvPr id="43" name="Rounded Rectangle 1">
            <a:extLst>
              <a:ext uri="{FF2B5EF4-FFF2-40B4-BE49-F238E27FC236}">
                <a16:creationId xmlns:a16="http://schemas.microsoft.com/office/drawing/2014/main" id="{F16C22D7-FEEB-6D98-CFD2-25AD96F3CC24}"/>
              </a:ext>
            </a:extLst>
          </p:cNvPr>
          <p:cNvSpPr/>
          <p:nvPr/>
        </p:nvSpPr>
        <p:spPr>
          <a:xfrm>
            <a:off x="8994221" y="2993731"/>
            <a:ext cx="3065086" cy="238043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F698DF-A511-F335-7537-EEDD492A0A24}"/>
              </a:ext>
            </a:extLst>
          </p:cNvPr>
          <p:cNvSpPr txBox="1"/>
          <p:nvPr/>
        </p:nvSpPr>
        <p:spPr>
          <a:xfrm>
            <a:off x="10267222" y="4646211"/>
            <a:ext cx="15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Flow </a:t>
            </a:r>
          </a:p>
          <a:p>
            <a:pPr algn="ctr"/>
            <a:r>
              <a:rPr lang="en-US" dirty="0"/>
              <a:t>Flipchart</a:t>
            </a:r>
          </a:p>
        </p:txBody>
      </p:sp>
      <p:pic>
        <p:nvPicPr>
          <p:cNvPr id="48" name="Picture 8">
            <a:extLst>
              <a:ext uri="{FF2B5EF4-FFF2-40B4-BE49-F238E27FC236}">
                <a16:creationId xmlns:a16="http://schemas.microsoft.com/office/drawing/2014/main" id="{3C9DFCF1-2394-8241-2250-36870F6C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532" y="38671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DA52B72A-6DA2-2378-2BF8-E89E60C8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80" y="38671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54836902-5CB2-9D78-D355-816673333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605" y="3867110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74D0717-FEB4-5104-074C-FE278F3D138B}"/>
              </a:ext>
            </a:extLst>
          </p:cNvPr>
          <p:cNvSpPr txBox="1"/>
          <p:nvPr/>
        </p:nvSpPr>
        <p:spPr>
          <a:xfrm rot="16200000">
            <a:off x="3108986" y="3987243"/>
            <a:ext cx="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9977E0-975A-AC4C-A7FA-BE9868399A64}"/>
              </a:ext>
            </a:extLst>
          </p:cNvPr>
          <p:cNvSpPr txBox="1"/>
          <p:nvPr/>
        </p:nvSpPr>
        <p:spPr>
          <a:xfrm rot="16200000">
            <a:off x="8239788" y="3971274"/>
            <a:ext cx="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77BD06-08D2-C7A4-50C8-EBFE700C091B}"/>
              </a:ext>
            </a:extLst>
          </p:cNvPr>
          <p:cNvSpPr txBox="1"/>
          <p:nvPr/>
        </p:nvSpPr>
        <p:spPr>
          <a:xfrm rot="20779537">
            <a:off x="10544127" y="3437520"/>
            <a:ext cx="108510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NEW VERSION</a:t>
            </a:r>
          </a:p>
        </p:txBody>
      </p:sp>
    </p:spTree>
    <p:extLst>
      <p:ext uri="{BB962C8B-B14F-4D97-AF65-F5344CB8AC3E}">
        <p14:creationId xmlns:p14="http://schemas.microsoft.com/office/powerpoint/2010/main" val="242362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441" y="354818"/>
            <a:ext cx="9969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DON’T MAKE ME THINK 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7231">
            <a:off x="2507774" y="2017487"/>
            <a:ext cx="7176449" cy="33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5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CF7656-E9E2-2225-5021-936E31F33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016" y="1575582"/>
            <a:ext cx="12694032" cy="339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E6475-4168-14A1-00C5-653DF0C8D057}"/>
              </a:ext>
            </a:extLst>
          </p:cNvPr>
          <p:cNvSpPr txBox="1"/>
          <p:nvPr/>
        </p:nvSpPr>
        <p:spPr>
          <a:xfrm>
            <a:off x="6178359" y="2110153"/>
            <a:ext cx="38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472AE"/>
                </a:solidFill>
              </a:rPr>
              <a:t>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25031-8146-57D7-7DCD-85A498AD7C2E}"/>
              </a:ext>
            </a:extLst>
          </p:cNvPr>
          <p:cNvSpPr txBox="1"/>
          <p:nvPr/>
        </p:nvSpPr>
        <p:spPr>
          <a:xfrm>
            <a:off x="6096000" y="2937111"/>
            <a:ext cx="38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472AE"/>
                </a:solidFill>
              </a:rPr>
              <a:t>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DEE88-6AD0-3910-958C-C7962AA92800}"/>
              </a:ext>
            </a:extLst>
          </p:cNvPr>
          <p:cNvSpPr txBox="1"/>
          <p:nvPr/>
        </p:nvSpPr>
        <p:spPr>
          <a:xfrm>
            <a:off x="6955510" y="5703985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310FD-5BF9-27B0-E224-EF0DBB049BBB}"/>
              </a:ext>
            </a:extLst>
          </p:cNvPr>
          <p:cNvSpPr txBox="1"/>
          <p:nvPr/>
        </p:nvSpPr>
        <p:spPr>
          <a:xfrm>
            <a:off x="2130292" y="701305"/>
            <a:ext cx="9080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field should I use to enter my </a:t>
            </a:r>
            <a:r>
              <a:rPr lang="en-US" sz="2800" b="1" dirty="0"/>
              <a:t>business street address</a:t>
            </a:r>
            <a:r>
              <a:rPr lang="en-US" sz="28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614E6-125E-C649-978E-DF0EC51C245D}"/>
              </a:ext>
            </a:extLst>
          </p:cNvPr>
          <p:cNvSpPr txBox="1"/>
          <p:nvPr/>
        </p:nvSpPr>
        <p:spPr>
          <a:xfrm>
            <a:off x="5295522" y="5703985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 ?</a:t>
            </a:r>
          </a:p>
        </p:txBody>
      </p:sp>
    </p:spTree>
    <p:extLst>
      <p:ext uri="{BB962C8B-B14F-4D97-AF65-F5344CB8AC3E}">
        <p14:creationId xmlns:p14="http://schemas.microsoft.com/office/powerpoint/2010/main" val="285581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CF7656-E9E2-2225-5021-936E31F33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016" y="1575582"/>
            <a:ext cx="12694032" cy="339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E6475-4168-14A1-00C5-653DF0C8D057}"/>
              </a:ext>
            </a:extLst>
          </p:cNvPr>
          <p:cNvSpPr txBox="1"/>
          <p:nvPr/>
        </p:nvSpPr>
        <p:spPr>
          <a:xfrm>
            <a:off x="6178359" y="2110153"/>
            <a:ext cx="38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472AE"/>
                </a:solidFill>
              </a:rPr>
              <a:t>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25031-8146-57D7-7DCD-85A498AD7C2E}"/>
              </a:ext>
            </a:extLst>
          </p:cNvPr>
          <p:cNvSpPr txBox="1"/>
          <p:nvPr/>
        </p:nvSpPr>
        <p:spPr>
          <a:xfrm>
            <a:off x="6096000" y="2937111"/>
            <a:ext cx="38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472AE"/>
                </a:solidFill>
              </a:rPr>
              <a:t>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DEE88-6AD0-3910-958C-C7962AA92800}"/>
              </a:ext>
            </a:extLst>
          </p:cNvPr>
          <p:cNvSpPr txBox="1"/>
          <p:nvPr/>
        </p:nvSpPr>
        <p:spPr>
          <a:xfrm>
            <a:off x="6955510" y="5703985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310FD-5BF9-27B0-E224-EF0DBB049BBB}"/>
              </a:ext>
            </a:extLst>
          </p:cNvPr>
          <p:cNvSpPr txBox="1"/>
          <p:nvPr/>
        </p:nvSpPr>
        <p:spPr>
          <a:xfrm>
            <a:off x="2130292" y="701305"/>
            <a:ext cx="9080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field should I use to enter my </a:t>
            </a:r>
            <a:r>
              <a:rPr lang="en-US" sz="2800" b="1" dirty="0"/>
              <a:t>business street address</a:t>
            </a:r>
            <a:r>
              <a:rPr lang="en-US" sz="28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614E6-125E-C649-978E-DF0EC51C245D}"/>
              </a:ext>
            </a:extLst>
          </p:cNvPr>
          <p:cNvSpPr txBox="1"/>
          <p:nvPr/>
        </p:nvSpPr>
        <p:spPr>
          <a:xfrm>
            <a:off x="5295522" y="5703985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 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28C748-5DCC-0A17-511E-3D7E854269FE}"/>
              </a:ext>
            </a:extLst>
          </p:cNvPr>
          <p:cNvSpPr/>
          <p:nvPr/>
        </p:nvSpPr>
        <p:spPr>
          <a:xfrm>
            <a:off x="5167098" y="5508395"/>
            <a:ext cx="914400" cy="9144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805C5B-9D8B-161A-5585-5EAE957D6EE1}"/>
              </a:ext>
            </a:extLst>
          </p:cNvPr>
          <p:cNvCxnSpPr/>
          <p:nvPr/>
        </p:nvCxnSpPr>
        <p:spPr>
          <a:xfrm flipH="1" flipV="1">
            <a:off x="7613062" y="3123028"/>
            <a:ext cx="1002436" cy="2580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5CAF35-CD04-7702-B7C8-D93A844AD36F}"/>
              </a:ext>
            </a:extLst>
          </p:cNvPr>
          <p:cNvSpPr txBox="1"/>
          <p:nvPr/>
        </p:nvSpPr>
        <p:spPr>
          <a:xfrm rot="20908921">
            <a:off x="8293958" y="563882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 s unclear !</a:t>
            </a:r>
          </a:p>
        </p:txBody>
      </p:sp>
    </p:spTree>
    <p:extLst>
      <p:ext uri="{BB962C8B-B14F-4D97-AF65-F5344CB8AC3E}">
        <p14:creationId xmlns:p14="http://schemas.microsoft.com/office/powerpoint/2010/main" val="124149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673</Words>
  <Application>Microsoft Office PowerPoint</Application>
  <PresentationFormat>Widescreen</PresentationFormat>
  <Paragraphs>152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charter</vt:lpstr>
      <vt:lpstr>Consolas</vt:lpstr>
      <vt:lpstr>Droid Serif</vt:lpstr>
      <vt:lpstr>sohne</vt:lpstr>
      <vt:lpstr>Source Sans Variable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2023-06-28T16:30:11Z</dcterms:created>
  <dcterms:modified xsi:type="dcterms:W3CDTF">2023-06-28T17:59:58Z</dcterms:modified>
</cp:coreProperties>
</file>