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4" r:id="rId3"/>
    <p:sldId id="299" r:id="rId4"/>
    <p:sldId id="294" r:id="rId5"/>
    <p:sldId id="260" r:id="rId6"/>
    <p:sldId id="300" r:id="rId7"/>
    <p:sldId id="277" r:id="rId8"/>
    <p:sldId id="280" r:id="rId9"/>
    <p:sldId id="281" r:id="rId10"/>
    <p:sldId id="282" r:id="rId11"/>
    <p:sldId id="288" r:id="rId12"/>
    <p:sldId id="289" r:id="rId13"/>
    <p:sldId id="285" r:id="rId14"/>
    <p:sldId id="286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D1C43-E9E4-42DF-852C-BD3A1712476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2FD1E-3DAA-4360-A13C-36146B23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5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69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816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990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22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cfacecb7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cfacecb7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034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ccfacecb7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ccfacecb7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2min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6641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631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cfacecb79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cfacecb79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4482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D671-7250-BEFB-BD9B-1E8C3835A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B94B6-F9D7-5BB2-972C-C5DFDC8F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B3D7-F823-4194-01D6-6ECCD577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2393-DFC4-493F-A491-8D2A4CAF546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4B033-F1A0-26B5-9918-A5C18A1B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6F14-C5A4-6512-51D1-609FCB10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73D-08E2-439C-8623-4030A54B0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A6F0-70ED-BEB8-571D-5C8E63EA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FBE03-D1B6-A0D9-2042-1CA4A9889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4E25-C139-036A-5BE6-723777BD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2393-DFC4-493F-A491-8D2A4CAF546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BE1E-A406-EA6D-7285-A73719A2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5DAE-A599-3AB7-B1E8-8E25DEAC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73D-08E2-439C-8623-4030A54B0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3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6F417-30A8-7C71-795F-0CF74DC01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8A4F7-BEFD-3720-C53F-D445BF68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4C8C-DC91-436B-F129-1E28048F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2393-DFC4-493F-A491-8D2A4CAF546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7997-5EA8-6ACF-435E-857A89ED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8742D-BBBA-6B00-20B3-8F705C3A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73D-08E2-439C-8623-4030A54B0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56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421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09E6-4A41-0DC7-2766-BA3EC7C2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4ACC-81B7-8525-D9BB-EFE8A494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CF34D-FBE8-EF19-93F7-A8A3D731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2393-DFC4-493F-A491-8D2A4CAF546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83C2-80E4-5ADB-02DF-3B6E507A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61A4A-61E5-BA4D-D4D4-EBAACF1C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73D-08E2-439C-8623-4030A54B0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2A8D-0712-A4DE-B3FB-261339F9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B8BA-B3A7-CFAB-0AC4-007E9FA4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CEC9-9105-D4D0-5B45-8B13C52F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2393-DFC4-493F-A491-8D2A4CAF546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2179-3017-C447-E614-942E681D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89B22-ADAD-AD18-EE30-2CB3F423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73D-08E2-439C-8623-4030A54B0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AA56-0E21-C6BF-2CDD-8EDECBCD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68DC0-21ED-A52E-B48C-CA6DF4A54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09DA4-19B2-F50A-0496-2A0DCC93E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58134-E273-47AD-FD84-81C0652D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2393-DFC4-493F-A491-8D2A4CAF546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5DFD0-FA66-8BFB-C26A-EA5D964B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EB5D5-AA7C-D158-687C-01492932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73D-08E2-439C-8623-4030A54B0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4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0F8-DE9A-C59C-CED8-B8ADEDD9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9D7C0-DDAD-FF36-E37D-876215082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1FB67-5705-9C54-AA45-477F35751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B68E5-51CA-2C3E-BFC2-BB855DD0E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C016B-4FE3-7F77-B404-D4066AF6D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F8EC0-CE96-69C4-8B71-179C408A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2393-DFC4-493F-A491-8D2A4CAF546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9C997-A324-D91A-6BD7-1442D27D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DCB5C-603D-6D40-E766-940F35F8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73D-08E2-439C-8623-4030A54B0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3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0E7A-0B09-D2B8-C658-0A001005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9D0B0-49E2-57CB-CBF6-A1D7C8E3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2393-DFC4-493F-A491-8D2A4CAF546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CD053-FB74-EB02-E9DD-C05C7307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E8B16-A2DB-DC20-665A-437A4F45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73D-08E2-439C-8623-4030A54B0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2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BF37F-DEEB-FA2C-5D6A-B1334396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2393-DFC4-493F-A491-8D2A4CAF546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1D00E-B1BE-6011-E166-192500F2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068A3-2EC4-DC60-69BD-D67E122A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73D-08E2-439C-8623-4030A54B0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31AA-CC44-DF28-CF23-3C31B439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A76A2-D1A9-BA71-9971-877E4E8D9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976BC-7257-D7D2-A7C3-735438C86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BD4DD-3EEC-7558-382A-59DCA86B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2393-DFC4-493F-A491-8D2A4CAF546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14860-0F9C-BFB7-704A-878F8F3B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41090-BCB3-DB3B-6068-C3767367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73D-08E2-439C-8623-4030A54B0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0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C7E0-351F-F4F6-2123-4D56449D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967D6-60D9-A580-D44A-C940B0EED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1C559-7DCA-CDC6-BADA-ACC0CAA9A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6945D-26F4-986F-B425-30C71D19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2393-DFC4-493F-A491-8D2A4CAF546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44611-81FF-9418-998D-34B19223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9C18-8777-DA50-889C-E27DCCD6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3173D-08E2-439C-8623-4030A54B0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4EA14-E034-D6CF-CE51-94368735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ECD28-B7F9-919B-67B7-CA833FF36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921A5-F97D-196F-8C7C-50B22C49D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62393-DFC4-493F-A491-8D2A4CAF5460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9B03F-A3A8-F005-847B-AB232D82A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8D09B-F6BA-3688-35AB-7265D94E3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173D-08E2-439C-8623-4030A54B0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0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2099511" y="2307460"/>
            <a:ext cx="7982952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sz="2000" b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1997612" y="2080591"/>
            <a:ext cx="8145193" cy="3008244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3936475" y="1369825"/>
            <a:ext cx="4290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1"/>
          <p:cNvSpPr txBox="1"/>
          <p:nvPr/>
        </p:nvSpPr>
        <p:spPr>
          <a:xfrm>
            <a:off x="1425834" y="2261834"/>
            <a:ext cx="1695995" cy="461665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</a:t>
            </a:r>
            <a:endParaRPr lang="en-GB" dirty="0"/>
          </a:p>
        </p:txBody>
      </p:sp>
      <p:sp>
        <p:nvSpPr>
          <p:cNvPr id="557" name="Google Shape;557;p41"/>
          <p:cNvSpPr txBox="1"/>
          <p:nvPr/>
        </p:nvSpPr>
        <p:spPr>
          <a:xfrm>
            <a:off x="1783873" y="3090935"/>
            <a:ext cx="1695995" cy="46166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dirty="0"/>
          </a:p>
        </p:txBody>
      </p:sp>
      <p:sp>
        <p:nvSpPr>
          <p:cNvPr id="558" name="Google Shape;558;p41"/>
          <p:cNvSpPr txBox="1"/>
          <p:nvPr/>
        </p:nvSpPr>
        <p:spPr>
          <a:xfrm>
            <a:off x="1572648" y="3974644"/>
            <a:ext cx="169599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 End</a:t>
            </a:r>
            <a:endParaRPr dirty="0"/>
          </a:p>
        </p:txBody>
      </p:sp>
      <p:sp>
        <p:nvSpPr>
          <p:cNvPr id="559" name="Google Shape;559;p41"/>
          <p:cNvSpPr txBox="1"/>
          <p:nvPr/>
        </p:nvSpPr>
        <p:spPr>
          <a:xfrm>
            <a:off x="1927173" y="4925000"/>
            <a:ext cx="1695995" cy="46166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End</a:t>
            </a:r>
            <a:endParaRPr dirty="0"/>
          </a:p>
        </p:txBody>
      </p:sp>
      <p:sp>
        <p:nvSpPr>
          <p:cNvPr id="560" name="Google Shape;560;p41"/>
          <p:cNvSpPr txBox="1"/>
          <p:nvPr/>
        </p:nvSpPr>
        <p:spPr>
          <a:xfrm>
            <a:off x="1676731" y="5806289"/>
            <a:ext cx="1695995" cy="461665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dirty="0"/>
          </a:p>
        </p:txBody>
      </p:sp>
      <p:sp>
        <p:nvSpPr>
          <p:cNvPr id="561" name="Google Shape;561;p41"/>
          <p:cNvSpPr txBox="1"/>
          <p:nvPr/>
        </p:nvSpPr>
        <p:spPr>
          <a:xfrm>
            <a:off x="3874150" y="2995968"/>
            <a:ext cx="664145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the search view		(1.5 days)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 you split this up further into Figma vs HTML/CSS subtasks?</a:t>
            </a:r>
            <a:endParaRPr i="1" dirty="0">
              <a:solidFill>
                <a:srgbClr val="C00000"/>
              </a:solidFill>
            </a:endParaRPr>
          </a:p>
        </p:txBody>
      </p:sp>
      <p:sp>
        <p:nvSpPr>
          <p:cNvPr id="562" name="Google Shape;562;p41"/>
          <p:cNvSpPr txBox="1"/>
          <p:nvPr/>
        </p:nvSpPr>
        <p:spPr>
          <a:xfrm>
            <a:off x="3479868" y="2138743"/>
            <a:ext cx="769764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 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user’s search requirements (1 hour * 3 people = 3h)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deliverable for this is </a:t>
            </a:r>
            <a:r>
              <a:rPr lang="en-US" sz="20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contents of the Design subtask.</a:t>
            </a:r>
            <a:endParaRPr lang="en-US" sz="2000" b="0" i="1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1"/>
          <p:cNvSpPr txBox="1"/>
          <p:nvPr/>
        </p:nvSpPr>
        <p:spPr>
          <a:xfrm>
            <a:off x="3623168" y="3880142"/>
            <a:ext cx="392767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the view	(4 hours)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the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	(4 hours)</a:t>
            </a:r>
            <a:endParaRPr dirty="0"/>
          </a:p>
        </p:txBody>
      </p:sp>
      <p:sp>
        <p:nvSpPr>
          <p:cNvPr id="564" name="Google Shape;564;p41"/>
          <p:cNvSpPr txBox="1"/>
          <p:nvPr/>
        </p:nvSpPr>
        <p:spPr>
          <a:xfrm>
            <a:off x="3966620" y="4956795"/>
            <a:ext cx="55691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the model with new queries (3 hours)</a:t>
            </a:r>
            <a:endParaRPr dirty="0"/>
          </a:p>
        </p:txBody>
      </p:sp>
      <p:sp>
        <p:nvSpPr>
          <p:cNvPr id="565" name="Google Shape;565;p41"/>
          <p:cNvSpPr txBox="1"/>
          <p:nvPr/>
        </p:nvSpPr>
        <p:spPr>
          <a:xfrm>
            <a:off x="3716178" y="5727492"/>
            <a:ext cx="642034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and document Test Cases (1 day)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 the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Cases (2 hours)</a:t>
            </a:r>
            <a:endParaRPr dirty="0"/>
          </a:p>
        </p:txBody>
      </p:sp>
      <p:sp>
        <p:nvSpPr>
          <p:cNvPr id="566" name="Google Shape;566;p41"/>
          <p:cNvSpPr txBox="1"/>
          <p:nvPr/>
        </p:nvSpPr>
        <p:spPr>
          <a:xfrm>
            <a:off x="0" y="0"/>
            <a:ext cx="1996225" cy="307777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CORRECTION </a:t>
            </a:r>
            <a:endParaRPr/>
          </a:p>
        </p:txBody>
      </p:sp>
      <p:sp>
        <p:nvSpPr>
          <p:cNvPr id="3" name="Google Shape;535;p40">
            <a:extLst>
              <a:ext uri="{FF2B5EF4-FFF2-40B4-BE49-F238E27FC236}">
                <a16:creationId xmlns:a16="http://schemas.microsoft.com/office/drawing/2014/main" id="{D129DB8A-C426-C242-B897-52A1D8E0BC72}"/>
              </a:ext>
            </a:extLst>
          </p:cNvPr>
          <p:cNvSpPr txBox="1"/>
          <p:nvPr/>
        </p:nvSpPr>
        <p:spPr>
          <a:xfrm>
            <a:off x="1876343" y="590046"/>
            <a:ext cx="8961136" cy="107717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As a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user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, I want to search the available products, so that I can buy what I’m looking for.</a:t>
            </a:r>
            <a:endParaRPr sz="3200" b="1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60848">
            <a:off x="9580496" y="2674642"/>
            <a:ext cx="1998789" cy="296501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9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514" name="Google Shape;514;p39"/>
          <p:cNvSpPr txBox="1"/>
          <p:nvPr/>
        </p:nvSpPr>
        <p:spPr>
          <a:xfrm>
            <a:off x="2360852" y="601131"/>
            <a:ext cx="785449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 we estimate task time?</a:t>
            </a:r>
            <a:endParaRPr sz="44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525252" y="1794149"/>
            <a:ext cx="9347646" cy="44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programming tasks you do will be things you haven’t done before.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will still be true after you graduate!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3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 estimation is a </a:t>
            </a:r>
            <a:r>
              <a:rPr lang="en-US" sz="3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</a:t>
            </a:r>
            <a:r>
              <a:rPr lang="en-US" sz="3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you learn by </a:t>
            </a:r>
            <a:r>
              <a:rPr lang="en-US" sz="3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practicing</a:t>
            </a:r>
            <a:r>
              <a:rPr lang="en-US" sz="3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During your project, </a:t>
            </a:r>
            <a:r>
              <a:rPr lang="en-US" sz="3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</a:t>
            </a:r>
            <a:r>
              <a:rPr lang="en-US" sz="3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your </a:t>
            </a:r>
            <a:r>
              <a:rPr lang="en-US" sz="3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estimated</a:t>
            </a:r>
            <a:r>
              <a:rPr lang="en-US" sz="3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times to your </a:t>
            </a:r>
            <a:r>
              <a:rPr lang="en-US" sz="30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actual</a:t>
            </a:r>
            <a:r>
              <a:rPr lang="en-US" sz="3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times. Are you under- or over-estimating?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-US" sz="2400" b="1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won’t</a:t>
            </a:r>
            <a:r>
              <a:rPr lang="en-US" sz="2400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deduct grades for estimates that don’t match the actual times!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33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063" y="1981235"/>
            <a:ext cx="1998789" cy="296501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9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514" name="Google Shape;514;p39"/>
          <p:cNvSpPr txBox="1"/>
          <p:nvPr/>
        </p:nvSpPr>
        <p:spPr>
          <a:xfrm>
            <a:off x="2360852" y="601131"/>
            <a:ext cx="785449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 we estimate task time?</a:t>
            </a:r>
            <a:endParaRPr sz="44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2593075" y="1986435"/>
            <a:ext cx="8702101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act of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estimating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task is also the act of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understanding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</a:t>
            </a: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don’t understand a subtask: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it be divided into smaller pieces?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parts of it 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you understand? Can you estimate them?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it difficult enough to make a “Spike” task to understand it?</a:t>
            </a:r>
            <a:endParaRPr lang="en-US" sz="24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6366A-B3DA-DF32-9505-5EE0D2A27738}"/>
              </a:ext>
            </a:extLst>
          </p:cNvPr>
          <p:cNvSpPr txBox="1"/>
          <p:nvPr/>
        </p:nvSpPr>
        <p:spPr>
          <a:xfrm>
            <a:off x="634621" y="5277174"/>
            <a:ext cx="1082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Spike</a:t>
            </a:r>
            <a:r>
              <a:rPr lang="en-GB" sz="2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a special kind of task, to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research</a:t>
            </a:r>
            <a:r>
              <a:rPr lang="en-GB" sz="2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another task. </a:t>
            </a:r>
          </a:p>
          <a:p>
            <a:r>
              <a:rPr lang="en-GB" sz="2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Its deliverable isn’t a product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</a:t>
            </a:r>
            <a:r>
              <a:rPr lang="en-GB" sz="2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but a written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report</a:t>
            </a:r>
            <a:r>
              <a:rPr lang="en-GB" sz="24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 another JIRA ticket.</a:t>
            </a:r>
          </a:p>
        </p:txBody>
      </p:sp>
    </p:spTree>
    <p:extLst>
      <p:ext uri="{BB962C8B-B14F-4D97-AF65-F5344CB8AC3E}">
        <p14:creationId xmlns:p14="http://schemas.microsoft.com/office/powerpoint/2010/main" val="174466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/>
          <p:nvPr/>
        </p:nvSpPr>
        <p:spPr>
          <a:xfrm>
            <a:off x="0" y="0"/>
            <a:ext cx="1996225" cy="307777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endParaRPr/>
          </a:p>
        </p:txBody>
      </p:sp>
      <p:pic>
        <p:nvPicPr>
          <p:cNvPr id="529" name="Google Shape;52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389" y="5118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0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 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0"/>
          <p:cNvSpPr txBox="1"/>
          <p:nvPr/>
        </p:nvSpPr>
        <p:spPr>
          <a:xfrm>
            <a:off x="1996226" y="774878"/>
            <a:ext cx="8751386" cy="107717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As a </a:t>
            </a: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customer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, I want the website to be secure, so that my data is not stolen by hackers.</a:t>
            </a:r>
            <a:endParaRPr sz="3200" b="1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onsolas"/>
              <a:sym typeface="Consolas"/>
            </a:endParaRPr>
          </a:p>
        </p:txBody>
      </p:sp>
      <p:sp>
        <p:nvSpPr>
          <p:cNvPr id="536" name="Google Shape;536;p40"/>
          <p:cNvSpPr txBox="1"/>
          <p:nvPr/>
        </p:nvSpPr>
        <p:spPr>
          <a:xfrm>
            <a:off x="3314989" y="2328329"/>
            <a:ext cx="68868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teams, break down this user story into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subtasks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Post-Its, make estimates</a:t>
            </a:r>
            <a:endParaRPr lang="en-US" sz="18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the Internet to research things you need for security, </a:t>
            </a: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only enough to make your subtasks!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don’t need to understand 100% at this stage.</a:t>
            </a:r>
            <a:endParaRPr i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subtasks for each category. These may be different categories to the last exercise!</a:t>
            </a:r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934368">
            <a:off x="2118205" y="2966815"/>
            <a:ext cx="881367" cy="9815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56;p41">
            <a:extLst>
              <a:ext uri="{FF2B5EF4-FFF2-40B4-BE49-F238E27FC236}">
                <a16:creationId xmlns:a16="http://schemas.microsoft.com/office/drawing/2014/main" id="{5B69371F-DA70-61D3-0ACA-CDE88B800D37}"/>
              </a:ext>
            </a:extLst>
          </p:cNvPr>
          <p:cNvSpPr txBox="1"/>
          <p:nvPr/>
        </p:nvSpPr>
        <p:spPr>
          <a:xfrm>
            <a:off x="1448412" y="5364193"/>
            <a:ext cx="1695995" cy="461665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 dirty="0"/>
          </a:p>
        </p:txBody>
      </p:sp>
      <p:sp>
        <p:nvSpPr>
          <p:cNvPr id="3" name="Google Shape;557;p41">
            <a:extLst>
              <a:ext uri="{FF2B5EF4-FFF2-40B4-BE49-F238E27FC236}">
                <a16:creationId xmlns:a16="http://schemas.microsoft.com/office/drawing/2014/main" id="{D7370043-58F4-B70B-AA08-34463B21563F}"/>
              </a:ext>
            </a:extLst>
          </p:cNvPr>
          <p:cNvSpPr txBox="1"/>
          <p:nvPr/>
        </p:nvSpPr>
        <p:spPr>
          <a:xfrm>
            <a:off x="3805744" y="5852289"/>
            <a:ext cx="1695995" cy="46166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End</a:t>
            </a:r>
            <a:endParaRPr dirty="0"/>
          </a:p>
        </p:txBody>
      </p:sp>
      <p:sp>
        <p:nvSpPr>
          <p:cNvPr id="4" name="Google Shape;557;p41">
            <a:extLst>
              <a:ext uri="{FF2B5EF4-FFF2-40B4-BE49-F238E27FC236}">
                <a16:creationId xmlns:a16="http://schemas.microsoft.com/office/drawing/2014/main" id="{6BF26448-6CC2-E1C2-5BD7-CE914527F348}"/>
              </a:ext>
            </a:extLst>
          </p:cNvPr>
          <p:cNvSpPr txBox="1"/>
          <p:nvPr/>
        </p:nvSpPr>
        <p:spPr>
          <a:xfrm>
            <a:off x="6179808" y="5227715"/>
            <a:ext cx="1695995" cy="461665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dirty="0"/>
          </a:p>
        </p:txBody>
      </p:sp>
      <p:sp>
        <p:nvSpPr>
          <p:cNvPr id="5" name="Google Shape;557;p41">
            <a:extLst>
              <a:ext uri="{FF2B5EF4-FFF2-40B4-BE49-F238E27FC236}">
                <a16:creationId xmlns:a16="http://schemas.microsoft.com/office/drawing/2014/main" id="{A98ABB27-0231-288B-89C9-CAD3846FC947}"/>
              </a:ext>
            </a:extLst>
          </p:cNvPr>
          <p:cNvSpPr txBox="1"/>
          <p:nvPr/>
        </p:nvSpPr>
        <p:spPr>
          <a:xfrm>
            <a:off x="9979233" y="5221514"/>
            <a:ext cx="169599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6" name="Google Shape;560;p41">
            <a:extLst>
              <a:ext uri="{FF2B5EF4-FFF2-40B4-BE49-F238E27FC236}">
                <a16:creationId xmlns:a16="http://schemas.microsoft.com/office/drawing/2014/main" id="{51770676-5F06-2AD9-A330-4763D67D78A7}"/>
              </a:ext>
            </a:extLst>
          </p:cNvPr>
          <p:cNvSpPr txBox="1"/>
          <p:nvPr/>
        </p:nvSpPr>
        <p:spPr>
          <a:xfrm>
            <a:off x="8157893" y="5958672"/>
            <a:ext cx="1695995" cy="461665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05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6;p41">
            <a:extLst>
              <a:ext uri="{FF2B5EF4-FFF2-40B4-BE49-F238E27FC236}">
                <a16:creationId xmlns:a16="http://schemas.microsoft.com/office/drawing/2014/main" id="{F05DA520-F441-90CE-0328-1427F4E69CFD}"/>
              </a:ext>
            </a:extLst>
          </p:cNvPr>
          <p:cNvSpPr txBox="1"/>
          <p:nvPr/>
        </p:nvSpPr>
        <p:spPr>
          <a:xfrm>
            <a:off x="0" y="0"/>
            <a:ext cx="1996225" cy="307777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CORRECTION </a:t>
            </a:r>
            <a:endParaRPr/>
          </a:p>
        </p:txBody>
      </p:sp>
      <p:sp>
        <p:nvSpPr>
          <p:cNvPr id="3" name="Google Shape;556;p41">
            <a:extLst>
              <a:ext uri="{FF2B5EF4-FFF2-40B4-BE49-F238E27FC236}">
                <a16:creationId xmlns:a16="http://schemas.microsoft.com/office/drawing/2014/main" id="{98B56384-083A-FB5C-6602-D22A251ECD2B}"/>
              </a:ext>
            </a:extLst>
          </p:cNvPr>
          <p:cNvSpPr txBox="1"/>
          <p:nvPr/>
        </p:nvSpPr>
        <p:spPr>
          <a:xfrm>
            <a:off x="2359082" y="2828673"/>
            <a:ext cx="1695995" cy="461665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 dirty="0"/>
          </a:p>
        </p:txBody>
      </p:sp>
      <p:sp>
        <p:nvSpPr>
          <p:cNvPr id="4" name="Google Shape;557;p41">
            <a:extLst>
              <a:ext uri="{FF2B5EF4-FFF2-40B4-BE49-F238E27FC236}">
                <a16:creationId xmlns:a16="http://schemas.microsoft.com/office/drawing/2014/main" id="{659A877E-B609-2863-61C3-1E8097FD4EAF}"/>
              </a:ext>
            </a:extLst>
          </p:cNvPr>
          <p:cNvSpPr txBox="1"/>
          <p:nvPr/>
        </p:nvSpPr>
        <p:spPr>
          <a:xfrm>
            <a:off x="2359081" y="3608125"/>
            <a:ext cx="1695995" cy="46166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End</a:t>
            </a:r>
            <a:endParaRPr dirty="0"/>
          </a:p>
        </p:txBody>
      </p:sp>
      <p:sp>
        <p:nvSpPr>
          <p:cNvPr id="5" name="Google Shape;561;p41">
            <a:extLst>
              <a:ext uri="{FF2B5EF4-FFF2-40B4-BE49-F238E27FC236}">
                <a16:creationId xmlns:a16="http://schemas.microsoft.com/office/drawing/2014/main" id="{F88AC61B-893F-BEA1-33E7-78887F3127A8}"/>
              </a:ext>
            </a:extLst>
          </p:cNvPr>
          <p:cNvSpPr txBox="1"/>
          <p:nvPr/>
        </p:nvSpPr>
        <p:spPr>
          <a:xfrm>
            <a:off x="4449358" y="3624022"/>
            <a:ext cx="407742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Protect from SQL injection</a:t>
            </a:r>
            <a:endParaRPr dirty="0"/>
          </a:p>
        </p:txBody>
      </p:sp>
      <p:sp>
        <p:nvSpPr>
          <p:cNvPr id="6" name="Google Shape;562;p41">
            <a:extLst>
              <a:ext uri="{FF2B5EF4-FFF2-40B4-BE49-F238E27FC236}">
                <a16:creationId xmlns:a16="http://schemas.microsoft.com/office/drawing/2014/main" id="{F16C70DA-D645-A344-4BD7-85A0B1E787ED}"/>
              </a:ext>
            </a:extLst>
          </p:cNvPr>
          <p:cNvSpPr txBox="1"/>
          <p:nvPr/>
        </p:nvSpPr>
        <p:spPr>
          <a:xfrm>
            <a:off x="4413116" y="2828673"/>
            <a:ext cx="418224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 about  cybersecurity</a:t>
            </a:r>
            <a:endParaRPr dirty="0"/>
          </a:p>
        </p:txBody>
      </p:sp>
      <p:sp>
        <p:nvSpPr>
          <p:cNvPr id="7" name="Google Shape;557;p41">
            <a:extLst>
              <a:ext uri="{FF2B5EF4-FFF2-40B4-BE49-F238E27FC236}">
                <a16:creationId xmlns:a16="http://schemas.microsoft.com/office/drawing/2014/main" id="{F7FCFCF4-B574-A117-2B60-C62092A1D939}"/>
              </a:ext>
            </a:extLst>
          </p:cNvPr>
          <p:cNvSpPr txBox="1"/>
          <p:nvPr/>
        </p:nvSpPr>
        <p:spPr>
          <a:xfrm>
            <a:off x="2359081" y="4365968"/>
            <a:ext cx="1695995" cy="461665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dirty="0"/>
          </a:p>
        </p:txBody>
      </p:sp>
      <p:sp>
        <p:nvSpPr>
          <p:cNvPr id="8" name="Google Shape;561;p41">
            <a:extLst>
              <a:ext uri="{FF2B5EF4-FFF2-40B4-BE49-F238E27FC236}">
                <a16:creationId xmlns:a16="http://schemas.microsoft.com/office/drawing/2014/main" id="{B67FF8CA-238D-3A82-6C36-0C92AABE1E8A}"/>
              </a:ext>
            </a:extLst>
          </p:cNvPr>
          <p:cNvSpPr txBox="1"/>
          <p:nvPr/>
        </p:nvSpPr>
        <p:spPr>
          <a:xfrm>
            <a:off x="4413116" y="4370387"/>
            <a:ext cx="407742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sure passwords are encrypted</a:t>
            </a:r>
            <a:endParaRPr dirty="0"/>
          </a:p>
        </p:txBody>
      </p:sp>
      <p:sp>
        <p:nvSpPr>
          <p:cNvPr id="9" name="Google Shape;557;p41">
            <a:extLst>
              <a:ext uri="{FF2B5EF4-FFF2-40B4-BE49-F238E27FC236}">
                <a16:creationId xmlns:a16="http://schemas.microsoft.com/office/drawing/2014/main" id="{080C69F7-E630-B710-58B8-7FFB8CBC834E}"/>
              </a:ext>
            </a:extLst>
          </p:cNvPr>
          <p:cNvSpPr txBox="1"/>
          <p:nvPr/>
        </p:nvSpPr>
        <p:spPr>
          <a:xfrm>
            <a:off x="2322839" y="5281377"/>
            <a:ext cx="1695995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  <p:sp>
        <p:nvSpPr>
          <p:cNvPr id="10" name="Google Shape;561;p41">
            <a:extLst>
              <a:ext uri="{FF2B5EF4-FFF2-40B4-BE49-F238E27FC236}">
                <a16:creationId xmlns:a16="http://schemas.microsoft.com/office/drawing/2014/main" id="{64BB485F-F3B7-8192-5850-0192FB9B722A}"/>
              </a:ext>
            </a:extLst>
          </p:cNvPr>
          <p:cNvSpPr txBox="1"/>
          <p:nvPr/>
        </p:nvSpPr>
        <p:spPr>
          <a:xfrm>
            <a:off x="4413116" y="5297274"/>
            <a:ext cx="407742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security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item…</a:t>
            </a:r>
            <a:endParaRPr b="1" dirty="0"/>
          </a:p>
        </p:txBody>
      </p:sp>
      <p:sp>
        <p:nvSpPr>
          <p:cNvPr id="11" name="Google Shape;535;p40">
            <a:extLst>
              <a:ext uri="{FF2B5EF4-FFF2-40B4-BE49-F238E27FC236}">
                <a16:creationId xmlns:a16="http://schemas.microsoft.com/office/drawing/2014/main" id="{05542089-3382-6172-3411-BF30CE77F917}"/>
              </a:ext>
            </a:extLst>
          </p:cNvPr>
          <p:cNvSpPr txBox="1"/>
          <p:nvPr/>
        </p:nvSpPr>
        <p:spPr>
          <a:xfrm>
            <a:off x="1903863" y="772999"/>
            <a:ext cx="8468436" cy="107717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As a </a:t>
            </a: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customer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, I want the website to be secure, so that my data is not stolen by hackers.</a:t>
            </a:r>
            <a:endParaRPr sz="3200" b="1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0016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"/>
          <p:cNvSpPr txBox="1"/>
          <p:nvPr/>
        </p:nvSpPr>
        <p:spPr>
          <a:xfrm>
            <a:off x="0" y="0"/>
            <a:ext cx="1996225" cy="307777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endParaRPr/>
          </a:p>
        </p:txBody>
      </p:sp>
      <p:pic>
        <p:nvPicPr>
          <p:cNvPr id="572" name="Google Shape;57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389" y="5118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2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sz="1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9" name="Google Shape;57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79899">
            <a:off x="8990555" y="2588173"/>
            <a:ext cx="2410441" cy="379885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80" name="Google Shape;580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1934368">
            <a:off x="363139" y="3680482"/>
            <a:ext cx="887517" cy="783422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2"/>
          <p:cNvSpPr txBox="1"/>
          <p:nvPr/>
        </p:nvSpPr>
        <p:spPr>
          <a:xfrm>
            <a:off x="1448412" y="2948828"/>
            <a:ext cx="679422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teams of 2/3, break down this user story into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subtasks</a:t>
            </a:r>
            <a:endParaRPr sz="20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sub tasks for each category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Estimate times</a:t>
            </a:r>
            <a:endParaRPr sz="2000" dirty="0"/>
          </a:p>
        </p:txBody>
      </p:sp>
      <p:sp>
        <p:nvSpPr>
          <p:cNvPr id="2" name="Google Shape;535;p40">
            <a:extLst>
              <a:ext uri="{FF2B5EF4-FFF2-40B4-BE49-F238E27FC236}">
                <a16:creationId xmlns:a16="http://schemas.microsoft.com/office/drawing/2014/main" id="{381B3079-8F0F-CD0C-733C-29021A17650E}"/>
              </a:ext>
            </a:extLst>
          </p:cNvPr>
          <p:cNvSpPr txBox="1"/>
          <p:nvPr/>
        </p:nvSpPr>
        <p:spPr>
          <a:xfrm>
            <a:off x="1876343" y="590046"/>
            <a:ext cx="8961136" cy="107717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As a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user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, I want to manage my Telegram groups into folders, so that I can find them easier</a:t>
            </a:r>
            <a:endParaRPr sz="3200" b="1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8ECC426-E5E9-1180-980C-53762B482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5071">
            <a:off x="10146772" y="4220817"/>
            <a:ext cx="1682637" cy="232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en" b="1" dirty="0">
                <a:latin typeface="Consolas" panose="020B0609020204030204" pitchFamily="49" charset="0"/>
              </a:rPr>
              <a:t>Acceptance Criteria (AC)</a:t>
            </a:r>
            <a:endParaRPr b="1" dirty="0">
              <a:latin typeface="Consolas" panose="020B0609020204030204" pitchFamily="49" charset="0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0241" y="1540019"/>
            <a:ext cx="10623200" cy="426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l"/>
            <a:r>
              <a:rPr lang="en-GB" sz="2133" i="1" dirty="0"/>
              <a:t>From </a:t>
            </a:r>
            <a:r>
              <a:rPr lang="en-GB" sz="2133" i="1" u="sng" dirty="0"/>
              <a:t>scrumalliance.org</a:t>
            </a:r>
            <a:r>
              <a:rPr lang="en-GB" sz="2133" i="1" dirty="0"/>
              <a:t>:</a:t>
            </a:r>
          </a:p>
          <a:p>
            <a:pPr algn="l"/>
            <a:r>
              <a:rPr lang="en-GB" sz="2667" dirty="0"/>
              <a:t>“Acceptance criteria are defined as the </a:t>
            </a:r>
            <a:r>
              <a:rPr lang="en-GB" sz="2667" b="1" dirty="0"/>
              <a:t>conditions</a:t>
            </a:r>
            <a:r>
              <a:rPr lang="en-GB" sz="2667" dirty="0"/>
              <a:t> that must be satisfied for a single product, user story, or increment of work to be </a:t>
            </a:r>
            <a:r>
              <a:rPr lang="en-GB" sz="2667" b="1" dirty="0"/>
              <a:t>accepted</a:t>
            </a:r>
            <a:r>
              <a:rPr lang="en-GB" sz="2667" dirty="0"/>
              <a:t>. </a:t>
            </a:r>
          </a:p>
          <a:p>
            <a:pPr algn="l"/>
            <a:r>
              <a:rPr lang="en-GB" sz="2667" dirty="0"/>
              <a:t>These conditions are </a:t>
            </a:r>
            <a:r>
              <a:rPr lang="en-GB" sz="2667" b="1" dirty="0"/>
              <a:t>pass/fail </a:t>
            </a:r>
            <a:r>
              <a:rPr lang="en-GB" sz="2667" dirty="0"/>
              <a:t>– no halfway measures.</a:t>
            </a:r>
          </a:p>
          <a:p>
            <a:pPr algn="l"/>
            <a:endParaRPr lang="en-GB" sz="2667" dirty="0"/>
          </a:p>
          <a:p>
            <a:pPr algn="l"/>
            <a:r>
              <a:rPr lang="en-GB" sz="2667" dirty="0"/>
              <a:t>AC are often a set of </a:t>
            </a:r>
            <a:r>
              <a:rPr lang="en-GB" sz="2667" b="1" dirty="0"/>
              <a:t>statements</a:t>
            </a:r>
            <a:r>
              <a:rPr lang="en-GB" sz="2667" dirty="0"/>
              <a:t>. These should be: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en-GB" sz="2667" dirty="0"/>
              <a:t>Clear, so that everyone understands them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en-GB" sz="2667" dirty="0"/>
              <a:t>Concise, so that there’s no ambiguity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en-GB" sz="2667" dirty="0"/>
              <a:t>Testable or verifiable </a:t>
            </a:r>
          </a:p>
          <a:p>
            <a:pPr marL="457189" indent="-457189">
              <a:buFont typeface="Wingdings" panose="05000000000000000000" pitchFamily="2" charset="2"/>
              <a:buChar char="Ø"/>
            </a:pPr>
            <a:r>
              <a:rPr lang="en-GB" sz="2667" dirty="0"/>
              <a:t>Focused on providing customer-delighting results”</a:t>
            </a:r>
          </a:p>
        </p:txBody>
      </p:sp>
      <p:sp>
        <p:nvSpPr>
          <p:cNvPr id="2" name="Google Shape;513;p39">
            <a:extLst>
              <a:ext uri="{FF2B5EF4-FFF2-40B4-BE49-F238E27FC236}">
                <a16:creationId xmlns:a16="http://schemas.microsoft.com/office/drawing/2014/main" id="{9D96C997-B25C-55FB-CAE4-1E7F21804E5F}"/>
              </a:ext>
            </a:extLst>
          </p:cNvPr>
          <p:cNvSpPr txBox="1"/>
          <p:nvPr/>
        </p:nvSpPr>
        <p:spPr>
          <a:xfrm>
            <a:off x="0" y="1"/>
            <a:ext cx="1340483" cy="4103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1177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8ECC426-E5E9-1180-980C-53762B482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7334">
            <a:off x="10020876" y="1896015"/>
            <a:ext cx="1682637" cy="232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en" b="1" dirty="0">
                <a:latin typeface="Consolas" panose="020B0609020204030204" pitchFamily="49" charset="0"/>
              </a:rPr>
              <a:t>Acceptance Criteria (AC)</a:t>
            </a:r>
            <a:endParaRPr b="1" dirty="0">
              <a:latin typeface="Consolas" panose="020B0609020204030204" pitchFamily="49" charset="0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0241" y="1366360"/>
            <a:ext cx="10623200" cy="461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400" i="1" dirty="0"/>
              <a:t>From </a:t>
            </a:r>
            <a:r>
              <a:rPr lang="en-GB" sz="1400" i="1" u="sng" dirty="0"/>
              <a:t>scrumalliance.org</a:t>
            </a:r>
            <a:r>
              <a:rPr lang="en-GB" sz="1400" i="1" dirty="0"/>
              <a:t>:</a:t>
            </a:r>
          </a:p>
          <a:p>
            <a:endParaRPr lang="en-GB" sz="1400" dirty="0"/>
          </a:p>
          <a:p>
            <a:pPr algn="l"/>
            <a:r>
              <a:rPr lang="en-GB" sz="2133" dirty="0"/>
              <a:t>AC is </a:t>
            </a:r>
            <a:r>
              <a:rPr lang="en-GB" sz="2133" b="1" dirty="0"/>
              <a:t>not</a:t>
            </a:r>
            <a:r>
              <a:rPr lang="en-GB" sz="2133" dirty="0"/>
              <a:t> “</a:t>
            </a:r>
            <a:r>
              <a:rPr lang="en-GB" sz="2133" b="1" dirty="0"/>
              <a:t>how</a:t>
            </a:r>
            <a:r>
              <a:rPr lang="en-GB" sz="2133" dirty="0"/>
              <a:t>” something is made, it’s the </a:t>
            </a:r>
            <a:r>
              <a:rPr lang="en-GB" sz="2133" b="1" dirty="0"/>
              <a:t>details</a:t>
            </a:r>
            <a:r>
              <a:rPr lang="en-GB" sz="2133" dirty="0"/>
              <a:t> of “</a:t>
            </a:r>
            <a:r>
              <a:rPr lang="en-GB" sz="2133" b="1" dirty="0"/>
              <a:t>what</a:t>
            </a:r>
            <a:r>
              <a:rPr lang="en-GB" sz="2133" dirty="0"/>
              <a:t>” it does.  For example:</a:t>
            </a:r>
          </a:p>
          <a:p>
            <a:pPr algn="l"/>
            <a:endParaRPr lang="en-GB" sz="2133" dirty="0"/>
          </a:p>
          <a:p>
            <a:pPr algn="l"/>
            <a:r>
              <a:rPr lang="en-GB" sz="2133" dirty="0">
                <a:solidFill>
                  <a:srgbClr val="00B050"/>
                </a:solidFill>
                <a:effectLst>
                  <a:innerShdw blurRad="63500" dist="50800" dir="13500000">
                    <a:srgbClr val="00B050">
                      <a:alpha val="50000"/>
                    </a:srgbClr>
                  </a:innerShdw>
                </a:effectLst>
              </a:rPr>
              <a:t>✔️</a:t>
            </a:r>
            <a:r>
              <a:rPr lang="en-GB" sz="2133" dirty="0"/>
              <a:t> </a:t>
            </a:r>
            <a:r>
              <a:rPr lang="en-GB" sz="2133" i="1" dirty="0">
                <a:solidFill>
                  <a:srgbClr val="00B050"/>
                </a:solidFill>
              </a:rPr>
              <a:t>Users can pay with ABA or MasterCard at checkout.</a:t>
            </a:r>
          </a:p>
          <a:p>
            <a:pPr algn="l"/>
            <a:endParaRPr lang="en-GB" sz="2133" dirty="0"/>
          </a:p>
          <a:p>
            <a:pPr algn="l"/>
            <a:r>
              <a:rPr lang="en-GB" sz="2133" dirty="0"/>
              <a:t>We don’t say how to do it, for example:</a:t>
            </a:r>
          </a:p>
          <a:p>
            <a:pPr algn="l"/>
            <a:endParaRPr lang="en-GB" sz="2133" dirty="0"/>
          </a:p>
          <a:p>
            <a:pPr algn="l"/>
            <a:r>
              <a:rPr lang="en-GB" sz="2133" i="1" dirty="0"/>
              <a:t>❌</a:t>
            </a:r>
            <a:r>
              <a:rPr lang="en-GB" sz="2133" i="1" dirty="0">
                <a:solidFill>
                  <a:srgbClr val="C00000"/>
                </a:solidFill>
              </a:rPr>
              <a:t> Install a Laravel plugin that allows you to create a checkout page.</a:t>
            </a:r>
          </a:p>
          <a:p>
            <a:pPr algn="l"/>
            <a:endParaRPr lang="en-GB" sz="2133" dirty="0"/>
          </a:p>
          <a:p>
            <a:pPr algn="l"/>
            <a:r>
              <a:rPr lang="en-GB" sz="2133" i="1" dirty="0"/>
              <a:t>❌</a:t>
            </a:r>
            <a:r>
              <a:rPr lang="en-GB" sz="2133" i="1" dirty="0">
                <a:solidFill>
                  <a:srgbClr val="C00000"/>
                </a:solidFill>
              </a:rPr>
              <a:t> Write HTML that makes it possible to pay with ABA or MasterCard.</a:t>
            </a:r>
          </a:p>
          <a:p>
            <a:pPr algn="l"/>
            <a:endParaRPr lang="en-GB" sz="2133" dirty="0"/>
          </a:p>
          <a:p>
            <a:pPr algn="l"/>
            <a:r>
              <a:rPr lang="en-GB" sz="2133" dirty="0"/>
              <a:t>It’s up to the developers on the scrum team to decide how to fulfil the acceptance criteria.</a:t>
            </a:r>
          </a:p>
          <a:p>
            <a:pPr algn="l"/>
            <a:endParaRPr lang="en-GB" sz="2133" dirty="0"/>
          </a:p>
        </p:txBody>
      </p:sp>
      <p:sp>
        <p:nvSpPr>
          <p:cNvPr id="2" name="Google Shape;513;p39">
            <a:extLst>
              <a:ext uri="{FF2B5EF4-FFF2-40B4-BE49-F238E27FC236}">
                <a16:creationId xmlns:a16="http://schemas.microsoft.com/office/drawing/2014/main" id="{9D96C997-B25C-55FB-CAE4-1E7F21804E5F}"/>
              </a:ext>
            </a:extLst>
          </p:cNvPr>
          <p:cNvSpPr txBox="1"/>
          <p:nvPr/>
        </p:nvSpPr>
        <p:spPr>
          <a:xfrm>
            <a:off x="0" y="1"/>
            <a:ext cx="1340483" cy="4103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549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/>
        </p:nvSpPr>
        <p:spPr>
          <a:xfrm>
            <a:off x="1652453" y="570518"/>
            <a:ext cx="92203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Example Acceptance Criteria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(from last week)</a:t>
            </a:r>
            <a:endParaRPr sz="28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03389-AC34-2B16-A08F-1491AF84049C}"/>
              </a:ext>
            </a:extLst>
          </p:cNvPr>
          <p:cNvSpPr txBox="1"/>
          <p:nvPr/>
        </p:nvSpPr>
        <p:spPr>
          <a:xfrm>
            <a:off x="788504" y="1325880"/>
            <a:ext cx="1085353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Aft>
                <a:spcPts val="800"/>
              </a:spcAft>
            </a:pPr>
            <a:r>
              <a:rPr lang="en-GB" sz="2000" b="1" dirty="0"/>
              <a:t>Story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sz="2100" b="1" dirty="0">
                <a:latin typeface="Ink Free" panose="03080402000500000000" pitchFamily="66" charset="0"/>
              </a:rPr>
              <a:t>“As a customer, I want to search for shows, so that I can decide what to watch.”</a:t>
            </a:r>
            <a:endParaRPr lang="en-GB" sz="1400" b="1" dirty="0"/>
          </a:p>
          <a:p>
            <a:pPr>
              <a:lnSpc>
                <a:spcPts val="2800"/>
              </a:lnSpc>
              <a:spcAft>
                <a:spcPts val="800"/>
              </a:spcAft>
            </a:pPr>
            <a:r>
              <a:rPr lang="en-GB" sz="2000" b="1" dirty="0"/>
              <a:t>Acceptance Criteria:</a:t>
            </a:r>
          </a:p>
          <a:p>
            <a:pPr marL="342891" indent="-342891">
              <a:lnSpc>
                <a:spcPts val="28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/>
              <a:t>The search page should be </a:t>
            </a:r>
            <a:r>
              <a:rPr lang="en-GB" sz="2400" b="1" dirty="0"/>
              <a:t>reachable</a:t>
            </a:r>
            <a:r>
              <a:rPr lang="en-GB" sz="2400" dirty="0"/>
              <a:t> from the main screen.</a:t>
            </a:r>
          </a:p>
          <a:p>
            <a:pPr marL="342891" indent="-342891">
              <a:lnSpc>
                <a:spcPts val="28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/>
              <a:t>The search should work on either </a:t>
            </a:r>
            <a:r>
              <a:rPr lang="en-GB" sz="2400" b="1" dirty="0"/>
              <a:t>name</a:t>
            </a:r>
            <a:r>
              <a:rPr lang="en-GB" sz="2400" dirty="0"/>
              <a:t>, or </a:t>
            </a:r>
            <a:r>
              <a:rPr lang="en-GB" sz="2400" b="1" dirty="0"/>
              <a:t>date</a:t>
            </a:r>
            <a:r>
              <a:rPr lang="en-GB" sz="2400" dirty="0"/>
              <a:t>, or </a:t>
            </a:r>
            <a:r>
              <a:rPr lang="en-GB" sz="2400" b="1" dirty="0"/>
              <a:t>both</a:t>
            </a:r>
            <a:r>
              <a:rPr lang="en-GB" sz="2400" dirty="0"/>
              <a:t>.</a:t>
            </a:r>
          </a:p>
          <a:p>
            <a:pPr marL="342891" indent="-342891">
              <a:lnSpc>
                <a:spcPts val="28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/>
              <a:t>The results page should </a:t>
            </a:r>
            <a:r>
              <a:rPr lang="en-GB" sz="2400" b="1" dirty="0"/>
              <a:t>display</a:t>
            </a:r>
            <a:r>
              <a:rPr lang="en-GB" sz="2400" dirty="0"/>
              <a:t> the show </a:t>
            </a:r>
            <a:r>
              <a:rPr lang="en-GB" sz="2400" b="1" dirty="0"/>
              <a:t>name, description, dates </a:t>
            </a:r>
            <a:r>
              <a:rPr lang="en-GB" sz="2400" dirty="0"/>
              <a:t>and </a:t>
            </a:r>
            <a:r>
              <a:rPr lang="en-GB" sz="2400" b="1" dirty="0"/>
              <a:t>times</a:t>
            </a:r>
            <a:r>
              <a:rPr lang="en-GB" sz="2400" dirty="0"/>
              <a:t>.</a:t>
            </a:r>
          </a:p>
          <a:p>
            <a:pPr marL="342891" indent="-342891">
              <a:lnSpc>
                <a:spcPts val="28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/>
              <a:t>If there are more than 30 results, they should be displayed across </a:t>
            </a:r>
            <a:r>
              <a:rPr lang="en-GB" sz="2400" b="1" dirty="0"/>
              <a:t>multiple</a:t>
            </a:r>
            <a:r>
              <a:rPr lang="en-GB" sz="2400" dirty="0"/>
              <a:t> pages, with “</a:t>
            </a:r>
            <a:r>
              <a:rPr lang="en-GB" sz="2400" b="1" dirty="0"/>
              <a:t>Previous</a:t>
            </a:r>
            <a:r>
              <a:rPr lang="en-GB" sz="2400" dirty="0"/>
              <a:t>” and “</a:t>
            </a:r>
            <a:r>
              <a:rPr lang="en-GB" sz="2400" b="1" dirty="0"/>
              <a:t>Next</a:t>
            </a:r>
            <a:r>
              <a:rPr lang="en-GB" sz="2400" dirty="0"/>
              <a:t>” buttons.</a:t>
            </a:r>
          </a:p>
          <a:p>
            <a:pPr marL="342891" indent="-342891">
              <a:lnSpc>
                <a:spcPts val="28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/>
              <a:t>If there are </a:t>
            </a:r>
            <a:r>
              <a:rPr lang="en-GB" sz="2400" b="1" dirty="0"/>
              <a:t>no</a:t>
            </a:r>
            <a:r>
              <a:rPr lang="en-GB" sz="2400" dirty="0"/>
              <a:t> </a:t>
            </a:r>
            <a:r>
              <a:rPr lang="en-GB" sz="2400" b="1" dirty="0"/>
              <a:t>results</a:t>
            </a:r>
            <a:r>
              <a:rPr lang="en-GB" sz="2400" dirty="0"/>
              <a:t>, a message should display “</a:t>
            </a:r>
            <a:r>
              <a:rPr lang="en-GB" sz="2400" i="1" dirty="0"/>
              <a:t>No matching results found</a:t>
            </a:r>
            <a:r>
              <a:rPr lang="en-GB" sz="2400" dirty="0"/>
              <a:t>.”</a:t>
            </a:r>
          </a:p>
          <a:p>
            <a:pPr marL="342891" indent="-342891">
              <a:lnSpc>
                <a:spcPts val="28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/>
              <a:t>If a show is </a:t>
            </a:r>
            <a:r>
              <a:rPr lang="en-GB" sz="2400" b="1" dirty="0"/>
              <a:t>sold out</a:t>
            </a:r>
            <a:r>
              <a:rPr lang="en-GB" sz="2400" dirty="0"/>
              <a:t>, it should appear in the results with a “SOLD OUT” sign by it.</a:t>
            </a:r>
          </a:p>
          <a:p>
            <a:pPr marL="342891" indent="-342891">
              <a:lnSpc>
                <a:spcPts val="28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400" dirty="0"/>
              <a:t>Search results should appear within </a:t>
            </a:r>
            <a:r>
              <a:rPr lang="en-GB" sz="2400" b="1" dirty="0"/>
              <a:t>two seconds </a:t>
            </a:r>
            <a:r>
              <a:rPr lang="en-GB" sz="2400" dirty="0"/>
              <a:t>of the user pressing the Search button.</a:t>
            </a:r>
          </a:p>
        </p:txBody>
      </p:sp>
      <p:sp>
        <p:nvSpPr>
          <p:cNvPr id="4" name="Google Shape;513;p39">
            <a:extLst>
              <a:ext uri="{FF2B5EF4-FFF2-40B4-BE49-F238E27FC236}">
                <a16:creationId xmlns:a16="http://schemas.microsoft.com/office/drawing/2014/main" id="{0D2FFE94-BC61-6ECC-4229-1A65DABD4E26}"/>
              </a:ext>
            </a:extLst>
          </p:cNvPr>
          <p:cNvSpPr txBox="1"/>
          <p:nvPr/>
        </p:nvSpPr>
        <p:spPr>
          <a:xfrm>
            <a:off x="0" y="1"/>
            <a:ext cx="1340483" cy="4103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18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3929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Exercise </a:t>
            </a:r>
            <a:r>
              <a:rPr lang="en" sz="2133" dirty="0"/>
              <a:t>(30min)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15600" y="1934818"/>
            <a:ext cx="11360800" cy="35582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b="1" dirty="0">
                <a:solidFill>
                  <a:schemeClr val="tx1"/>
                </a:solidFill>
              </a:rPr>
              <a:t>Individually</a:t>
            </a:r>
            <a:r>
              <a:rPr lang="en-GB" dirty="0">
                <a:solidFill>
                  <a:schemeClr val="tx1"/>
                </a:solidFill>
              </a:rPr>
              <a:t>, write some Acceptance Criteria for the </a:t>
            </a:r>
            <a:r>
              <a:rPr lang="en-GB" b="1" dirty="0">
                <a:solidFill>
                  <a:schemeClr val="tx1"/>
                </a:solidFill>
              </a:rPr>
              <a:t>first</a:t>
            </a:r>
            <a:r>
              <a:rPr lang="en-GB" dirty="0">
                <a:solidFill>
                  <a:schemeClr val="tx1"/>
                </a:solidFill>
              </a:rPr>
              <a:t> one of your group’s stories.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chemeClr val="tx1"/>
                </a:solidFill>
              </a:rPr>
              <a:t>When you are done (in 10 minutes) compare them with the </a:t>
            </a:r>
            <a:r>
              <a:rPr lang="en-GB" b="1" dirty="0">
                <a:solidFill>
                  <a:schemeClr val="tx1"/>
                </a:solidFill>
              </a:rPr>
              <a:t>rest of your team </a:t>
            </a:r>
            <a:r>
              <a:rPr lang="en-GB" dirty="0">
                <a:solidFill>
                  <a:schemeClr val="tx1"/>
                </a:solidFill>
              </a:rPr>
              <a:t>and discuss which ones to keep, drop or merge. </a:t>
            </a:r>
            <a:r>
              <a:rPr lang="en-GB" b="1" dirty="0">
                <a:solidFill>
                  <a:schemeClr val="tx1"/>
                </a:solidFill>
              </a:rPr>
              <a:t>Make a final list </a:t>
            </a:r>
            <a:r>
              <a:rPr lang="en-GB" dirty="0">
                <a:solidFill>
                  <a:schemeClr val="tx1"/>
                </a:solidFill>
              </a:rPr>
              <a:t>in neat writing or laptop.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chemeClr val="tx1"/>
                </a:solidFill>
              </a:rPr>
              <a:t>The QA Manager will then present the group’s ACs to the room.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Google Shape;528;p40">
            <a:extLst>
              <a:ext uri="{FF2B5EF4-FFF2-40B4-BE49-F238E27FC236}">
                <a16:creationId xmlns:a16="http://schemas.microsoft.com/office/drawing/2014/main" id="{7B4E5784-016B-70B8-633A-57FBDA7DCD84}"/>
              </a:ext>
            </a:extLst>
          </p:cNvPr>
          <p:cNvSpPr txBox="1"/>
          <p:nvPr/>
        </p:nvSpPr>
        <p:spPr>
          <a:xfrm>
            <a:off x="1" y="1"/>
            <a:ext cx="1537252" cy="41037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/>
        </p:nvSpPr>
        <p:spPr>
          <a:xfrm>
            <a:off x="2466473" y="2307460"/>
            <a:ext cx="7459037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Stories </a:t>
            </a:r>
            <a:br>
              <a:rPr lang="en-US" sz="8000" b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Subtasks</a:t>
            </a:r>
            <a:endParaRPr sz="2000" b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1997612" y="2080591"/>
            <a:ext cx="8145193" cy="3008244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3936475" y="1369825"/>
            <a:ext cx="4290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094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12192000" cy="703810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6"/>
          <p:cNvSpPr/>
          <p:nvPr/>
        </p:nvSpPr>
        <p:spPr>
          <a:xfrm>
            <a:off x="1885950" y="4410968"/>
            <a:ext cx="7943850" cy="16850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6"/>
          <p:cNvSpPr txBox="1"/>
          <p:nvPr/>
        </p:nvSpPr>
        <p:spPr>
          <a:xfrm>
            <a:off x="1752600" y="4591764"/>
            <a:ext cx="79437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4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BREAK DOWN 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USER STORY INTO </a:t>
            </a:r>
            <a:r>
              <a:rPr lang="en-US" sz="4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SUBTASKS</a:t>
            </a: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</a:t>
            </a:r>
            <a:endParaRPr/>
          </a:p>
        </p:txBody>
      </p:sp>
      <p:sp>
        <p:nvSpPr>
          <p:cNvPr id="514" name="Google Shape;514;p39"/>
          <p:cNvSpPr txBox="1"/>
          <p:nvPr/>
        </p:nvSpPr>
        <p:spPr>
          <a:xfrm>
            <a:off x="3245451" y="601131"/>
            <a:ext cx="570109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subtasking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?</a:t>
            </a:r>
            <a:endParaRPr sz="4400" b="1" i="0" u="none" strike="noStrike" cap="none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465094" y="1706132"/>
            <a:ext cx="1101549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Subtasking is the process of creating </a:t>
            </a:r>
            <a:r>
              <a:rPr lang="en-US" sz="3200" b="1" i="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fulfil a user story.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also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estimate the </a:t>
            </a:r>
            <a:r>
              <a:rPr lang="en-US" sz="3200" b="1" i="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the work.</a:t>
            </a:r>
            <a:endParaRPr dirty="0"/>
          </a:p>
        </p:txBody>
      </p:sp>
      <p:pic>
        <p:nvPicPr>
          <p:cNvPr id="516" name="Google Shape;51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60848">
            <a:off x="2691398" y="3951823"/>
            <a:ext cx="1329573" cy="180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648273">
            <a:off x="8121544" y="3799808"/>
            <a:ext cx="178117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9"/>
          <p:cNvSpPr txBox="1"/>
          <p:nvPr/>
        </p:nvSpPr>
        <p:spPr>
          <a:xfrm>
            <a:off x="2360852" y="5995181"/>
            <a:ext cx="19046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estimate</a:t>
            </a:r>
            <a:endParaRPr/>
          </a:p>
        </p:txBody>
      </p:sp>
      <p:sp>
        <p:nvSpPr>
          <p:cNvPr id="519" name="Google Shape;519;p39"/>
          <p:cNvSpPr txBox="1"/>
          <p:nvPr/>
        </p:nvSpPr>
        <p:spPr>
          <a:xfrm>
            <a:off x="5159959" y="5977599"/>
            <a:ext cx="16257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assign</a:t>
            </a:r>
            <a:endParaRPr/>
          </a:p>
        </p:txBody>
      </p:sp>
      <p:sp>
        <p:nvSpPr>
          <p:cNvPr id="520" name="Google Shape;520;p39"/>
          <p:cNvSpPr txBox="1"/>
          <p:nvPr/>
        </p:nvSpPr>
        <p:spPr>
          <a:xfrm>
            <a:off x="8078361" y="5995181"/>
            <a:ext cx="173637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follow</a:t>
            </a:r>
            <a:endParaRPr dirty="0"/>
          </a:p>
        </p:txBody>
      </p:sp>
      <p:pic>
        <p:nvPicPr>
          <p:cNvPr id="521" name="Google Shape;521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37161" y="3952971"/>
            <a:ext cx="471361" cy="93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99092" y="4715032"/>
            <a:ext cx="471361" cy="93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9724" y="4747889"/>
            <a:ext cx="471361" cy="93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/>
          <p:nvPr/>
        </p:nvSpPr>
        <p:spPr>
          <a:xfrm>
            <a:off x="0" y="0"/>
            <a:ext cx="1996225" cy="307777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 </a:t>
            </a:r>
            <a:endParaRPr/>
          </a:p>
        </p:txBody>
      </p:sp>
      <p:pic>
        <p:nvPicPr>
          <p:cNvPr id="529" name="Google Shape;52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389" y="5118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0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0"/>
          <p:cNvSpPr txBox="1"/>
          <p:nvPr/>
        </p:nvSpPr>
        <p:spPr>
          <a:xfrm>
            <a:off x="1876343" y="774878"/>
            <a:ext cx="8961136" cy="1077178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As a </a:t>
            </a:r>
            <a:r>
              <a:rPr lang="en-US" sz="3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user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onsolas"/>
                <a:sym typeface="Consolas"/>
              </a:rPr>
              <a:t>, I want to search the available products, so that I can buy what I’m looking for.</a:t>
            </a:r>
            <a:endParaRPr sz="3200" b="1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onsolas"/>
              <a:sym typeface="Consolas"/>
            </a:endParaRPr>
          </a:p>
        </p:txBody>
      </p:sp>
      <p:sp>
        <p:nvSpPr>
          <p:cNvPr id="536" name="Google Shape;536;p40"/>
          <p:cNvSpPr txBox="1"/>
          <p:nvPr/>
        </p:nvSpPr>
        <p:spPr>
          <a:xfrm>
            <a:off x="1876343" y="2018503"/>
            <a:ext cx="68868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teams, break down this user story into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subtasks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Post-Its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Estimate how long each subtask will take</a:t>
            </a:r>
            <a:endParaRPr lang="en-US" sz="18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subtasks for each category, for example:</a:t>
            </a:r>
            <a:endParaRPr dirty="0"/>
          </a:p>
        </p:txBody>
      </p:sp>
      <p:sp>
        <p:nvSpPr>
          <p:cNvPr id="537" name="Google Shape;537;p40"/>
          <p:cNvSpPr txBox="1"/>
          <p:nvPr/>
        </p:nvSpPr>
        <p:spPr>
          <a:xfrm>
            <a:off x="903146" y="4716598"/>
            <a:ext cx="1695900" cy="461700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</a:t>
            </a:r>
            <a:endParaRPr dirty="0"/>
          </a:p>
        </p:txBody>
      </p:sp>
      <p:sp>
        <p:nvSpPr>
          <p:cNvPr id="538" name="Google Shape;538;p40"/>
          <p:cNvSpPr txBox="1"/>
          <p:nvPr/>
        </p:nvSpPr>
        <p:spPr>
          <a:xfrm>
            <a:off x="3032253" y="4716597"/>
            <a:ext cx="1695900" cy="4617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dirty="0"/>
          </a:p>
        </p:txBody>
      </p:sp>
      <p:sp>
        <p:nvSpPr>
          <p:cNvPr id="539" name="Google Shape;539;p40"/>
          <p:cNvSpPr txBox="1"/>
          <p:nvPr/>
        </p:nvSpPr>
        <p:spPr>
          <a:xfrm>
            <a:off x="5363314" y="4716597"/>
            <a:ext cx="1695995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>
            <a:solidFill>
              <a:srgbClr val="BA8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 End</a:t>
            </a:r>
            <a:endParaRPr dirty="0"/>
          </a:p>
        </p:txBody>
      </p:sp>
      <p:sp>
        <p:nvSpPr>
          <p:cNvPr id="540" name="Google Shape;540;p40"/>
          <p:cNvSpPr txBox="1"/>
          <p:nvPr/>
        </p:nvSpPr>
        <p:spPr>
          <a:xfrm>
            <a:off x="7671252" y="4717811"/>
            <a:ext cx="1695995" cy="46166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 End</a:t>
            </a:r>
            <a:endParaRPr dirty="0"/>
          </a:p>
        </p:txBody>
      </p:sp>
      <p:sp>
        <p:nvSpPr>
          <p:cNvPr id="541" name="Google Shape;541;p40"/>
          <p:cNvSpPr txBox="1"/>
          <p:nvPr/>
        </p:nvSpPr>
        <p:spPr>
          <a:xfrm>
            <a:off x="9979189" y="4716597"/>
            <a:ext cx="1695995" cy="461665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878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dirty="0"/>
          </a:p>
        </p:txBody>
      </p:sp>
      <p:sp>
        <p:nvSpPr>
          <p:cNvPr id="542" name="Google Shape;542;p40"/>
          <p:cNvSpPr txBox="1"/>
          <p:nvPr/>
        </p:nvSpPr>
        <p:spPr>
          <a:xfrm>
            <a:off x="666955" y="5343229"/>
            <a:ext cx="224001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what kind of search the user wants, and what we can provide</a:t>
            </a:r>
            <a:endParaRPr sz="2000" dirty="0"/>
          </a:p>
        </p:txBody>
      </p:sp>
      <p:sp>
        <p:nvSpPr>
          <p:cNvPr id="543" name="Google Shape;543;p40"/>
          <p:cNvSpPr txBox="1"/>
          <p:nvPr/>
        </p:nvSpPr>
        <p:spPr>
          <a:xfrm>
            <a:off x="5109768" y="3986233"/>
            <a:ext cx="217991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HTML, JS, (Controller)</a:t>
            </a:r>
            <a:endParaRPr dirty="0"/>
          </a:p>
        </p:txBody>
      </p:sp>
      <p:cxnSp>
        <p:nvCxnSpPr>
          <p:cNvPr id="544" name="Google Shape;544;p40"/>
          <p:cNvCxnSpPr>
            <a:cxnSpLocks/>
            <a:stCxn id="545" idx="2"/>
            <a:endCxn id="538" idx="0"/>
          </p:cNvCxnSpPr>
          <p:nvPr/>
        </p:nvCxnSpPr>
        <p:spPr>
          <a:xfrm>
            <a:off x="3871045" y="4340156"/>
            <a:ext cx="9158" cy="376441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5" name="Google Shape;545;p40"/>
          <p:cNvSpPr txBox="1"/>
          <p:nvPr/>
        </p:nvSpPr>
        <p:spPr>
          <a:xfrm>
            <a:off x="3030109" y="3816936"/>
            <a:ext cx="16818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Mock-up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Specifications</a:t>
            </a:r>
            <a:endParaRPr dirty="0"/>
          </a:p>
        </p:txBody>
      </p:sp>
      <p:cxnSp>
        <p:nvCxnSpPr>
          <p:cNvPr id="546" name="Google Shape;546;p40"/>
          <p:cNvCxnSpPr>
            <a:cxnSpLocks/>
            <a:stCxn id="543" idx="2"/>
            <a:endCxn id="539" idx="0"/>
          </p:cNvCxnSpPr>
          <p:nvPr/>
        </p:nvCxnSpPr>
        <p:spPr>
          <a:xfrm>
            <a:off x="6199727" y="4293969"/>
            <a:ext cx="11585" cy="422628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7" name="Google Shape;547;p40"/>
          <p:cNvSpPr txBox="1"/>
          <p:nvPr/>
        </p:nvSpPr>
        <p:spPr>
          <a:xfrm>
            <a:off x="7578126" y="3986233"/>
            <a:ext cx="188224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Controller, Database, Model</a:t>
            </a:r>
            <a:endParaRPr dirty="0"/>
          </a:p>
        </p:txBody>
      </p:sp>
      <p:cxnSp>
        <p:nvCxnSpPr>
          <p:cNvPr id="548" name="Google Shape;548;p40"/>
          <p:cNvCxnSpPr>
            <a:cxnSpLocks/>
            <a:stCxn id="547" idx="2"/>
            <a:endCxn id="540" idx="0"/>
          </p:cNvCxnSpPr>
          <p:nvPr/>
        </p:nvCxnSpPr>
        <p:spPr>
          <a:xfrm>
            <a:off x="8519250" y="4509413"/>
            <a:ext cx="0" cy="208398"/>
          </a:xfrm>
          <a:prstGeom prst="straightConnector1">
            <a:avLst/>
          </a:prstGeom>
          <a:noFill/>
          <a:ln w="9525" cap="flat" cmpd="sng">
            <a:solidFill>
              <a:srgbClr val="3E6EC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9" name="Google Shape;549;p40"/>
          <p:cNvSpPr txBox="1"/>
          <p:nvPr/>
        </p:nvSpPr>
        <p:spPr>
          <a:xfrm>
            <a:off x="9460372" y="5343229"/>
            <a:ext cx="2630292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available, show it</a:t>
            </a:r>
          </a:p>
          <a:p>
            <a:pPr marL="285750" indent="-285750"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not display error</a:t>
            </a:r>
            <a:endParaRPr lang="en-GB" sz="1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Don’t show products not matching the search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…etc…</a:t>
            </a:r>
            <a:endParaRPr sz="2000" dirty="0"/>
          </a:p>
        </p:txBody>
      </p:sp>
      <p:pic>
        <p:nvPicPr>
          <p:cNvPr id="550" name="Google Shape;550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1934368">
            <a:off x="1136249" y="2358960"/>
            <a:ext cx="690562" cy="67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1052</Words>
  <Application>Microsoft Office PowerPoint</Application>
  <PresentationFormat>Widescreen</PresentationFormat>
  <Paragraphs>144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Consolas</vt:lpstr>
      <vt:lpstr>Ink Free</vt:lpstr>
      <vt:lpstr>Noto Sans Symbols</vt:lpstr>
      <vt:lpstr>Wingdings</vt:lpstr>
      <vt:lpstr>Office Theme</vt:lpstr>
      <vt:lpstr>PowerPoint Presentation</vt:lpstr>
      <vt:lpstr>Acceptance Criteria (AC)</vt:lpstr>
      <vt:lpstr>Acceptance Criteria (AC)</vt:lpstr>
      <vt:lpstr>PowerPoint Presentation</vt:lpstr>
      <vt:lpstr>Exercise (30min)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Gareth Poulton</cp:lastModifiedBy>
  <cp:revision>29</cp:revision>
  <dcterms:created xsi:type="dcterms:W3CDTF">2023-06-19T17:38:23Z</dcterms:created>
  <dcterms:modified xsi:type="dcterms:W3CDTF">2023-06-29T02:19:47Z</dcterms:modified>
</cp:coreProperties>
</file>