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312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25A3-857F-4083-BD7D-41E6D61558D8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2CC-9744-4D25-A9A5-1E051CE8E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8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25A3-857F-4083-BD7D-41E6D61558D8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2CC-9744-4D25-A9A5-1E051CE8E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0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25A3-857F-4083-BD7D-41E6D61558D8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2CC-9744-4D25-A9A5-1E051CE8E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5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25A3-857F-4083-BD7D-41E6D61558D8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2CC-9744-4D25-A9A5-1E051CE8E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7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25A3-857F-4083-BD7D-41E6D61558D8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2CC-9744-4D25-A9A5-1E051CE8E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8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25A3-857F-4083-BD7D-41E6D61558D8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2CC-9744-4D25-A9A5-1E051CE8E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0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25A3-857F-4083-BD7D-41E6D61558D8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2CC-9744-4D25-A9A5-1E051CE8E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2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25A3-857F-4083-BD7D-41E6D61558D8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2CC-9744-4D25-A9A5-1E051CE8E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2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25A3-857F-4083-BD7D-41E6D61558D8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2CC-9744-4D25-A9A5-1E051CE8E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9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25A3-857F-4083-BD7D-41E6D61558D8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2CC-9744-4D25-A9A5-1E051CE8E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5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25A3-857F-4083-BD7D-41E6D61558D8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2CC-9744-4D25-A9A5-1E051CE8E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5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D25A3-857F-4083-BD7D-41E6D61558D8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B82CC-9744-4D25-A9A5-1E051CE8E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4023274" y="-123247"/>
            <a:ext cx="3978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</a:t>
            </a:r>
            <a:r>
              <a:rPr lang="en-US" sz="3600" dirty="0" smtClean="0"/>
              <a:t>2</a:t>
            </a:r>
            <a:endParaRPr lang="en-US" sz="3600" dirty="0"/>
          </a:p>
          <a:p>
            <a:pPr algn="ctr"/>
            <a:r>
              <a:rPr lang="en-US" sz="3600" i="1" dirty="0"/>
              <a:t>GRAPHIC ELEMENTS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050860" y="1505274"/>
            <a:ext cx="7975600" cy="462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38006" y="2368694"/>
            <a:ext cx="4915988" cy="3253440"/>
          </a:xfrm>
          <a:prstGeom prst="rect">
            <a:avLst/>
          </a:prstGeom>
          <a:noFill/>
          <a:ln>
            <a:solidFill>
              <a:srgbClr val="D4D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23274" y="3003029"/>
            <a:ext cx="4145452" cy="418013"/>
          </a:xfrm>
          <a:prstGeom prst="rect">
            <a:avLst/>
          </a:prstGeom>
          <a:noFill/>
          <a:ln w="19050">
            <a:solidFill>
              <a:srgbClr val="D4D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23274" y="3967307"/>
            <a:ext cx="4145452" cy="418013"/>
          </a:xfrm>
          <a:prstGeom prst="rect">
            <a:avLst/>
          </a:prstGeom>
          <a:noFill/>
          <a:ln w="19050">
            <a:solidFill>
              <a:srgbClr val="D4D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22082" y="2677175"/>
            <a:ext cx="74571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Mail </a:t>
            </a:r>
            <a:endParaRPr lang="en-US" sz="16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22082" y="3647397"/>
            <a:ext cx="11945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Password </a:t>
            </a:r>
            <a:endParaRPr lang="en-US" sz="16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22082" y="4905348"/>
            <a:ext cx="175561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u="sng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Create account</a:t>
            </a:r>
            <a:endParaRPr lang="en-US" sz="1600" u="sng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849144" y="4872672"/>
            <a:ext cx="1300978" cy="431074"/>
          </a:xfrm>
          <a:prstGeom prst="roundRect">
            <a:avLst>
              <a:gd name="adj" fmla="val 3765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913575" y="4888154"/>
            <a:ext cx="11721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Sign in</a:t>
            </a: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60436" y="1881342"/>
            <a:ext cx="107112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0"/>
                <a:solidFill>
                  <a:srgbClr val="00094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Sign in</a:t>
            </a:r>
            <a:endParaRPr lang="en-US" b="1" cap="none" spc="0" dirty="0">
              <a:ln w="0"/>
              <a:solidFill>
                <a:srgbClr val="00094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66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5061018" y="129346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2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2F81A3-CC0B-7D74-6D3D-E0316363953F}"/>
              </a:ext>
            </a:extLst>
          </p:cNvPr>
          <p:cNvSpPr/>
          <p:nvPr/>
        </p:nvSpPr>
        <p:spPr>
          <a:xfrm>
            <a:off x="1454839" y="1285942"/>
            <a:ext cx="9562127" cy="5297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8D0646-2BDF-CD9C-1AE8-55E3BBF1B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281" y="3561954"/>
            <a:ext cx="1320682" cy="8545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BF95F6-BA56-61BE-B8C2-6B1BDF66A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355" y="3378045"/>
            <a:ext cx="1101413" cy="10371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51FF3B9-0AAA-93EB-B9ED-200CF90BCF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1160" y="3537786"/>
            <a:ext cx="1102866" cy="8787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1F993FA-5E98-5304-689B-9A1361474F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0418" y="3639772"/>
            <a:ext cx="1491487" cy="77674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24B364E-7D98-E958-64AA-1606A61304FD}"/>
              </a:ext>
            </a:extLst>
          </p:cNvPr>
          <p:cNvSpPr txBox="1"/>
          <p:nvPr/>
        </p:nvSpPr>
        <p:spPr>
          <a:xfrm>
            <a:off x="2331691" y="2697339"/>
            <a:ext cx="7528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Each teachers or educators adopts an inclusive, learner-centered pedagogy: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7CBDC7-A897-D12D-7B92-1CC78D22138A}"/>
              </a:ext>
            </a:extLst>
          </p:cNvPr>
          <p:cNvSpPr txBox="1"/>
          <p:nvPr/>
        </p:nvSpPr>
        <p:spPr>
          <a:xfrm>
            <a:off x="4549597" y="1871674"/>
            <a:ext cx="3092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Inclusive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learning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540E9A-45A5-32B9-157F-A53D560015C9}"/>
              </a:ext>
            </a:extLst>
          </p:cNvPr>
          <p:cNvSpPr txBox="1"/>
          <p:nvPr/>
        </p:nvSpPr>
        <p:spPr>
          <a:xfrm>
            <a:off x="2449614" y="4524521"/>
            <a:ext cx="12840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Adopt posture of </a:t>
            </a:r>
            <a:r>
              <a:rPr lang="en-US" sz="1400" b="1" dirty="0"/>
              <a:t>educator </a:t>
            </a:r>
            <a:r>
              <a:rPr lang="en-US" sz="1400" dirty="0"/>
              <a:t>instead of lecturer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F98813-659B-7D57-45AB-5A0A240CB37C}"/>
              </a:ext>
            </a:extLst>
          </p:cNvPr>
          <p:cNvSpPr txBox="1"/>
          <p:nvPr/>
        </p:nvSpPr>
        <p:spPr>
          <a:xfrm>
            <a:off x="3900714" y="4523244"/>
            <a:ext cx="1681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Be </a:t>
            </a:r>
            <a:r>
              <a:rPr lang="en-US" sz="1400" b="1" dirty="0"/>
              <a:t>attentive</a:t>
            </a:r>
            <a:r>
              <a:rPr lang="en-US" sz="1400" dirty="0"/>
              <a:t> </a:t>
            </a:r>
            <a:r>
              <a:rPr lang="en-US" sz="1400" dirty="0" smtClean="0"/>
              <a:t>to each </a:t>
            </a:r>
            <a:r>
              <a:rPr lang="en-US" sz="1400" dirty="0"/>
              <a:t>student, listen, understand, </a:t>
            </a:r>
            <a:r>
              <a:rPr lang="en-US" sz="1400" b="1" dirty="0"/>
              <a:t>encourage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103E36-579D-8A53-B53D-43AE32F4C495}"/>
              </a:ext>
            </a:extLst>
          </p:cNvPr>
          <p:cNvSpPr txBox="1"/>
          <p:nvPr/>
        </p:nvSpPr>
        <p:spPr>
          <a:xfrm>
            <a:off x="5582099" y="4517923"/>
            <a:ext cx="13014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Empower students </a:t>
            </a:r>
            <a:r>
              <a:rPr lang="en-US" sz="1400" b="1" dirty="0">
                <a:solidFill>
                  <a:srgbClr val="00B0F0"/>
                </a:solidFill>
              </a:rPr>
              <a:t>responsibility</a:t>
            </a:r>
            <a:r>
              <a:rPr lang="en-US" sz="1400" dirty="0"/>
              <a:t> in projects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731B4E-3673-60A6-5C63-5681B1B8049B}"/>
              </a:ext>
            </a:extLst>
          </p:cNvPr>
          <p:cNvSpPr txBox="1"/>
          <p:nvPr/>
        </p:nvSpPr>
        <p:spPr>
          <a:xfrm>
            <a:off x="6894624" y="4517923"/>
            <a:ext cx="19558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Promote </a:t>
            </a:r>
            <a:r>
              <a:rPr lang="en-US" sz="1400" b="1" dirty="0">
                <a:solidFill>
                  <a:srgbClr val="00B0F0"/>
                </a:solidFill>
              </a:rPr>
              <a:t>solidarity</a:t>
            </a:r>
            <a:r>
              <a:rPr lang="en-US" sz="1400" dirty="0"/>
              <a:t> between peers to help students in difficulty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CBDFD6-BBDE-63C1-F80A-14B08AE0582C}"/>
              </a:ext>
            </a:extLst>
          </p:cNvPr>
          <p:cNvSpPr txBox="1"/>
          <p:nvPr/>
        </p:nvSpPr>
        <p:spPr>
          <a:xfrm>
            <a:off x="8827058" y="4517924"/>
            <a:ext cx="1437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Promote </a:t>
            </a:r>
            <a:r>
              <a:rPr lang="en-US" sz="1400" b="1" dirty="0">
                <a:solidFill>
                  <a:srgbClr val="00B0F0"/>
                </a:solidFill>
              </a:rPr>
              <a:t>respect</a:t>
            </a:r>
            <a:r>
              <a:rPr lang="en-US" sz="1400" dirty="0"/>
              <a:t> and </a:t>
            </a:r>
            <a:r>
              <a:rPr lang="en-US" sz="1400" b="1" dirty="0">
                <a:solidFill>
                  <a:srgbClr val="00B0F0"/>
                </a:solidFill>
              </a:rPr>
              <a:t>trust</a:t>
            </a:r>
            <a:r>
              <a:rPr lang="en-US" sz="1400" dirty="0"/>
              <a:t> between peers and staff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900714" y="3537786"/>
            <a:ext cx="0" cy="1749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571050" y="3537786"/>
            <a:ext cx="0" cy="1749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983339" y="3537786"/>
            <a:ext cx="0" cy="1749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739638" y="3490307"/>
            <a:ext cx="0" cy="1749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917" y="5923943"/>
            <a:ext cx="454521" cy="45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3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5061018" y="129346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2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27510" y="1399769"/>
            <a:ext cx="10078892" cy="505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F5235A0-B5B4-8895-D209-7064C823AA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972" y="1612646"/>
            <a:ext cx="777665" cy="77766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EA70B4B-8F20-A8FC-432B-BEB3521CB9AE}"/>
              </a:ext>
            </a:extLst>
          </p:cNvPr>
          <p:cNvSpPr txBox="1"/>
          <p:nvPr/>
        </p:nvSpPr>
        <p:spPr>
          <a:xfrm>
            <a:off x="5061018" y="1764883"/>
            <a:ext cx="4910597" cy="625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85800" algn="l"/>
              </a:tabLst>
            </a:pPr>
            <a:r>
              <a:rPr lang="en-US" sz="32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Course evaluation</a:t>
            </a:r>
            <a:endParaRPr lang="en-US" sz="3200" b="1" dirty="0">
              <a:solidFill>
                <a:srgbClr val="1D1C1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87D835-6543-D54D-7BD9-0501712CAA30}"/>
              </a:ext>
            </a:extLst>
          </p:cNvPr>
          <p:cNvSpPr txBox="1"/>
          <p:nvPr/>
        </p:nvSpPr>
        <p:spPr>
          <a:xfrm>
            <a:off x="1795970" y="2863390"/>
            <a:ext cx="9224934" cy="358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Evaluation student at the end of this course, learn from mistakes to improve the future training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629196"/>
              </p:ext>
            </p:extLst>
          </p:nvPr>
        </p:nvGraphicFramePr>
        <p:xfrm>
          <a:off x="2108147" y="3909850"/>
          <a:ext cx="7970563" cy="154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5453">
                  <a:extLst>
                    <a:ext uri="{9D8B030D-6E8A-4147-A177-3AD203B41FA5}">
                      <a16:colId xmlns:a16="http://schemas.microsoft.com/office/drawing/2014/main" val="4006663928"/>
                    </a:ext>
                  </a:extLst>
                </a:gridCol>
                <a:gridCol w="1595110">
                  <a:extLst>
                    <a:ext uri="{9D8B030D-6E8A-4147-A177-3AD203B41FA5}">
                      <a16:colId xmlns:a16="http://schemas.microsoft.com/office/drawing/2014/main" val="3259950061"/>
                    </a:ext>
                  </a:extLst>
                </a:gridCol>
              </a:tblGrid>
              <a:tr h="246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    Students were able to investigative individually to find a solution</a:t>
                      </a:r>
                    </a:p>
                  </a:txBody>
                  <a:tcPr marL="66032" marR="66032" marT="33016" marB="330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6032" marR="66032" marT="33016" marB="330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808551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     Students were able to analyze a situation and express a critical judgment</a:t>
                      </a:r>
                    </a:p>
                  </a:txBody>
                  <a:tcPr marL="66032" marR="66032" marT="33016" marB="330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6032" marR="66032" marT="33016" marB="330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005615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     Students were able to create, innovate, fusing what they have learnt</a:t>
                      </a:r>
                    </a:p>
                  </a:txBody>
                  <a:tcPr marL="66032" marR="66032" marT="33016" marB="330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6032" marR="66032" marT="33016" marB="330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248499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     Students were able to work and cooperate in team during the sessions</a:t>
                      </a:r>
                    </a:p>
                  </a:txBody>
                  <a:tcPr marL="66032" marR="66032" marT="33016" marB="330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6032" marR="66032" marT="33016" marB="330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7484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     Students were able to communicate appropriately their solution</a:t>
                      </a:r>
                    </a:p>
                  </a:txBody>
                  <a:tcPr marL="66032" marR="66032" marT="33016" marB="330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6032" marR="66032" marT="33016" marB="330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718595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BDCE57F8-705B-AF58-3CA4-E312F1DA6AE5}"/>
              </a:ext>
            </a:extLst>
          </p:cNvPr>
          <p:cNvSpPr txBox="1"/>
          <p:nvPr/>
        </p:nvSpPr>
        <p:spPr>
          <a:xfrm>
            <a:off x="4455918" y="5748593"/>
            <a:ext cx="3433825" cy="358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Example of evaluation transversal skills</a:t>
            </a:r>
          </a:p>
        </p:txBody>
      </p:sp>
      <p:sp>
        <p:nvSpPr>
          <p:cNvPr id="37" name="Curved Up Arrow 36"/>
          <p:cNvSpPr/>
          <p:nvPr/>
        </p:nvSpPr>
        <p:spPr>
          <a:xfrm rot="19153710">
            <a:off x="7745132" y="5324395"/>
            <a:ext cx="2125591" cy="3781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49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2266" y="1596524"/>
            <a:ext cx="6649378" cy="46583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5061018" y="129346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2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11">
            <a:extLst>
              <a:ext uri="{FF2B5EF4-FFF2-40B4-BE49-F238E27FC236}">
                <a16:creationId xmlns:a16="http://schemas.microsoft.com/office/drawing/2014/main" id="{D1F713CE-1A48-DDA9-3914-D908438459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362189" y="2354156"/>
            <a:ext cx="594880" cy="594880"/>
          </a:xfrm>
          <a:prstGeom prst="rect">
            <a:avLst/>
          </a:prstGeom>
        </p:spPr>
      </p:pic>
      <p:pic>
        <p:nvPicPr>
          <p:cNvPr id="48" name="Picture 12">
            <a:extLst>
              <a:ext uri="{FF2B5EF4-FFF2-40B4-BE49-F238E27FC236}">
                <a16:creationId xmlns:a16="http://schemas.microsoft.com/office/drawing/2014/main" id="{A15E86CA-95FC-E9A1-E6AE-B84CD2D9E60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155554" y="2354156"/>
            <a:ext cx="594880" cy="594880"/>
          </a:xfrm>
          <a:prstGeom prst="rect">
            <a:avLst/>
          </a:prstGeom>
        </p:spPr>
      </p:pic>
      <p:pic>
        <p:nvPicPr>
          <p:cNvPr id="49" name="Picture 13">
            <a:extLst>
              <a:ext uri="{FF2B5EF4-FFF2-40B4-BE49-F238E27FC236}">
                <a16:creationId xmlns:a16="http://schemas.microsoft.com/office/drawing/2014/main" id="{89D696B2-B12A-A11A-0F67-ECDAE655C55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012932" y="2354156"/>
            <a:ext cx="594880" cy="59488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D4034656-EF55-3FD4-33F0-4AE2E2C59BC1}"/>
              </a:ext>
            </a:extLst>
          </p:cNvPr>
          <p:cNvGrpSpPr/>
          <p:nvPr/>
        </p:nvGrpSpPr>
        <p:grpSpPr>
          <a:xfrm>
            <a:off x="2482869" y="4677158"/>
            <a:ext cx="2178031" cy="2178031"/>
            <a:chOff x="0" y="0"/>
            <a:chExt cx="6350000" cy="6350000"/>
          </a:xfrm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B98B5D43-D62B-2E03-ADB8-EA6B78CC8A1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8A471994-04E5-9424-1167-F649C3E414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3775" y="5096312"/>
            <a:ext cx="816217" cy="1116929"/>
          </a:xfrm>
          <a:prstGeom prst="rect">
            <a:avLst/>
          </a:prstGeom>
        </p:spPr>
      </p:pic>
      <p:sp>
        <p:nvSpPr>
          <p:cNvPr id="54" name="TextBox 14">
            <a:extLst>
              <a:ext uri="{FF2B5EF4-FFF2-40B4-BE49-F238E27FC236}">
                <a16:creationId xmlns:a16="http://schemas.microsoft.com/office/drawing/2014/main" id="{04BE7F36-3AEE-6099-177A-A8456B9ED068}"/>
              </a:ext>
            </a:extLst>
          </p:cNvPr>
          <p:cNvSpPr txBox="1"/>
          <p:nvPr/>
        </p:nvSpPr>
        <p:spPr>
          <a:xfrm>
            <a:off x="4550265" y="3583122"/>
            <a:ext cx="3729258" cy="184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Presented to </a:t>
            </a:r>
          </a:p>
        </p:txBody>
      </p:sp>
      <p:sp>
        <p:nvSpPr>
          <p:cNvPr id="55" name="TextBox 16">
            <a:extLst>
              <a:ext uri="{FF2B5EF4-FFF2-40B4-BE49-F238E27FC236}">
                <a16:creationId xmlns:a16="http://schemas.microsoft.com/office/drawing/2014/main" id="{BFD6BF8A-DFBC-D7FC-FD8E-3E26F0135EC3}"/>
              </a:ext>
            </a:extLst>
          </p:cNvPr>
          <p:cNvSpPr txBox="1"/>
          <p:nvPr/>
        </p:nvSpPr>
        <p:spPr>
          <a:xfrm>
            <a:off x="4071053" y="3827141"/>
            <a:ext cx="4591807" cy="2945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50"/>
              </a:lnSpc>
              <a:spcBef>
                <a:spcPct val="0"/>
              </a:spcBef>
            </a:pPr>
            <a:r>
              <a:rPr lang="en-US" sz="1600" b="1" spc="-49" dirty="0">
                <a:solidFill>
                  <a:srgbClr val="000000"/>
                </a:solidFill>
              </a:rPr>
              <a:t>SOPHON SEN       PHEARUN CHHUN        KHY PHAT</a:t>
            </a:r>
          </a:p>
        </p:txBody>
      </p:sp>
      <p:sp>
        <p:nvSpPr>
          <p:cNvPr id="56" name="TextBox 14">
            <a:extLst>
              <a:ext uri="{FF2B5EF4-FFF2-40B4-BE49-F238E27FC236}">
                <a16:creationId xmlns:a16="http://schemas.microsoft.com/office/drawing/2014/main" id="{03BC34F0-AF85-8B8C-E400-8585765FCBE7}"/>
              </a:ext>
            </a:extLst>
          </p:cNvPr>
          <p:cNvSpPr txBox="1"/>
          <p:nvPr/>
        </p:nvSpPr>
        <p:spPr>
          <a:xfrm>
            <a:off x="4028702" y="4822654"/>
            <a:ext cx="4899383" cy="1846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Third Place in Coding Challenge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7" name="TextBox 10">
            <a:extLst>
              <a:ext uri="{FF2B5EF4-FFF2-40B4-BE49-F238E27FC236}">
                <a16:creationId xmlns:a16="http://schemas.microsoft.com/office/drawing/2014/main" id="{763B8833-D8B9-E1D1-8C69-89F990EE63B1}"/>
              </a:ext>
            </a:extLst>
          </p:cNvPr>
          <p:cNvSpPr txBox="1"/>
          <p:nvPr/>
        </p:nvSpPr>
        <p:spPr>
          <a:xfrm>
            <a:off x="4730653" y="5667477"/>
            <a:ext cx="1513397" cy="333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1"/>
              </a:lnSpc>
            </a:pPr>
            <a:r>
              <a:rPr lang="en-US" sz="900" spc="-17" dirty="0">
                <a:solidFill>
                  <a:srgbClr val="000000"/>
                </a:solidFill>
                <a:latin typeface="Inter Bold"/>
              </a:rPr>
              <a:t>Ronan OGOR</a:t>
            </a:r>
            <a:endParaRPr lang="en-US" sz="500" spc="-1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991"/>
              </a:lnSpc>
            </a:pPr>
            <a:r>
              <a:rPr lang="en-US" sz="7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Coordinator &amp; Pedagogical advisor</a:t>
            </a:r>
          </a:p>
          <a:p>
            <a:pPr algn="ctr">
              <a:lnSpc>
                <a:spcPts val="580"/>
              </a:lnSpc>
            </a:pPr>
            <a:r>
              <a:rPr lang="en-US" sz="7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Passerelles numériques Cambodia  </a:t>
            </a:r>
          </a:p>
        </p:txBody>
      </p:sp>
      <p:sp>
        <p:nvSpPr>
          <p:cNvPr id="58" name="TextBox 10">
            <a:extLst>
              <a:ext uri="{FF2B5EF4-FFF2-40B4-BE49-F238E27FC236}">
                <a16:creationId xmlns:a16="http://schemas.microsoft.com/office/drawing/2014/main" id="{596D2874-BB63-8221-90F7-19EEDCC06596}"/>
              </a:ext>
            </a:extLst>
          </p:cNvPr>
          <p:cNvSpPr txBox="1"/>
          <p:nvPr/>
        </p:nvSpPr>
        <p:spPr>
          <a:xfrm>
            <a:off x="6375353" y="5646958"/>
            <a:ext cx="1477550" cy="333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1"/>
              </a:lnSpc>
            </a:pPr>
            <a:r>
              <a:rPr lang="en-US" sz="900" spc="-17" dirty="0">
                <a:solidFill>
                  <a:srgbClr val="000000"/>
                </a:solidFill>
                <a:latin typeface="Inter Bold"/>
              </a:rPr>
              <a:t>Jun Rey ANSING</a:t>
            </a:r>
            <a:endParaRPr lang="en-US" sz="500" spc="-1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991"/>
              </a:lnSpc>
            </a:pPr>
            <a:r>
              <a:rPr lang="en-US" sz="7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Innovative Technology Coordinator</a:t>
            </a:r>
          </a:p>
          <a:p>
            <a:pPr algn="ctr">
              <a:lnSpc>
                <a:spcPts val="580"/>
              </a:lnSpc>
            </a:pPr>
            <a:r>
              <a:rPr lang="en-US" sz="7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Passerelles numériques Philippines</a:t>
            </a:r>
          </a:p>
        </p:txBody>
      </p:sp>
      <p:sp>
        <p:nvSpPr>
          <p:cNvPr id="59" name="TextBox 10">
            <a:extLst>
              <a:ext uri="{FF2B5EF4-FFF2-40B4-BE49-F238E27FC236}">
                <a16:creationId xmlns:a16="http://schemas.microsoft.com/office/drawing/2014/main" id="{A2A1398A-96B7-585C-C72A-78F67AF76A1E}"/>
              </a:ext>
            </a:extLst>
          </p:cNvPr>
          <p:cNvSpPr txBox="1"/>
          <p:nvPr/>
        </p:nvSpPr>
        <p:spPr>
          <a:xfrm>
            <a:off x="8015506" y="5654777"/>
            <a:ext cx="1437336" cy="333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1"/>
              </a:lnSpc>
            </a:pPr>
            <a:r>
              <a:rPr lang="en-US" sz="900" spc="-17" dirty="0">
                <a:solidFill>
                  <a:srgbClr val="000000"/>
                </a:solidFill>
                <a:latin typeface="Inter Bold"/>
              </a:rPr>
              <a:t>Lucas SINROD</a:t>
            </a:r>
          </a:p>
          <a:p>
            <a:pPr algn="ctr">
              <a:lnSpc>
                <a:spcPts val="991"/>
              </a:lnSpc>
            </a:pPr>
            <a:r>
              <a:rPr lang="en-US" sz="7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&amp; Training Manager</a:t>
            </a:r>
          </a:p>
          <a:p>
            <a:pPr algn="ctr">
              <a:lnSpc>
                <a:spcPts val="580"/>
              </a:lnSpc>
            </a:pPr>
            <a:r>
              <a:rPr lang="en-US" sz="7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Passerelles numériques </a:t>
            </a:r>
            <a:r>
              <a:rPr lang="en-US" sz="700" spc="-10" dirty="0">
                <a:solidFill>
                  <a:srgbClr val="000000"/>
                </a:solidFill>
                <a:latin typeface="Sanchez Bold"/>
              </a:rPr>
              <a:t>Vietnam </a:t>
            </a:r>
            <a:endParaRPr lang="en-US" sz="700" spc="-1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0" name="Picture 8">
            <a:extLst>
              <a:ext uri="{FF2B5EF4-FFF2-40B4-BE49-F238E27FC236}">
                <a16:creationId xmlns:a16="http://schemas.microsoft.com/office/drawing/2014/main" id="{BAA1CA9E-AF80-A437-9747-2C5185FA59E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3419438" y="1844455"/>
            <a:ext cx="1509662" cy="541571"/>
          </a:xfrm>
          <a:prstGeom prst="rect">
            <a:avLst/>
          </a:prstGeom>
        </p:spPr>
      </p:pic>
      <p:sp>
        <p:nvSpPr>
          <p:cNvPr id="61" name="TextBox 14">
            <a:extLst>
              <a:ext uri="{FF2B5EF4-FFF2-40B4-BE49-F238E27FC236}">
                <a16:creationId xmlns:a16="http://schemas.microsoft.com/office/drawing/2014/main" id="{03BC34F0-AF85-8B8C-E400-8585765FCBE7}"/>
              </a:ext>
            </a:extLst>
          </p:cNvPr>
          <p:cNvSpPr txBox="1"/>
          <p:nvPr/>
        </p:nvSpPr>
        <p:spPr>
          <a:xfrm>
            <a:off x="3860209" y="4349311"/>
            <a:ext cx="5067876" cy="3385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For their participation in eight hours of IT-related challenges during Passerelles numériques  inaugural Halloween Cup on October 28, 2021.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327510" y="1399769"/>
            <a:ext cx="10078891" cy="505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9">
            <a:extLst>
              <a:ext uri="{FF2B5EF4-FFF2-40B4-BE49-F238E27FC236}">
                <a16:creationId xmlns:a16="http://schemas.microsoft.com/office/drawing/2014/main" id="{3993AD6A-8579-D284-5B44-9EDEB2DD5955}"/>
              </a:ext>
            </a:extLst>
          </p:cNvPr>
          <p:cNvSpPr txBox="1"/>
          <p:nvPr/>
        </p:nvSpPr>
        <p:spPr>
          <a:xfrm>
            <a:off x="3015360" y="3064816"/>
            <a:ext cx="6676284" cy="447238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61"/>
              </a:lnSpc>
            </a:pPr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Wattauchimma"/>
              </a:rPr>
              <a:t>CERTIFICATE OF 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Wattauchimma"/>
              </a:rPr>
              <a:t>PARTICIPATION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Wattauchimma"/>
            </a:endParaRPr>
          </a:p>
        </p:txBody>
      </p:sp>
      <p:sp>
        <p:nvSpPr>
          <p:cNvPr id="64" name="TextBox 9">
            <a:extLst>
              <a:ext uri="{FF2B5EF4-FFF2-40B4-BE49-F238E27FC236}">
                <a16:creationId xmlns:a16="http://schemas.microsoft.com/office/drawing/2014/main" id="{3993AD6A-8579-D284-5B44-9EDEB2DD5955}"/>
              </a:ext>
            </a:extLst>
          </p:cNvPr>
          <p:cNvSpPr txBox="1"/>
          <p:nvPr/>
        </p:nvSpPr>
        <p:spPr>
          <a:xfrm>
            <a:off x="3001071" y="3051949"/>
            <a:ext cx="6676284" cy="460254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61"/>
              </a:lnSpc>
            </a:pPr>
            <a:r>
              <a:rPr lang="en-US" sz="2800" b="1" dirty="0">
                <a:solidFill>
                  <a:schemeClr val="bg1"/>
                </a:solidFill>
                <a:latin typeface="Wattauchimma"/>
              </a:rPr>
              <a:t>CERTIFICATE OF </a:t>
            </a:r>
            <a:r>
              <a:rPr lang="en-US" sz="2800" b="1" dirty="0" smtClean="0">
                <a:solidFill>
                  <a:schemeClr val="bg1"/>
                </a:solidFill>
                <a:latin typeface="Wattauchimma"/>
              </a:rPr>
              <a:t>PARTICIPATION</a:t>
            </a:r>
            <a:endParaRPr lang="en-US" sz="2800" b="1" dirty="0">
              <a:solidFill>
                <a:schemeClr val="bg1"/>
              </a:solidFill>
              <a:latin typeface="Wattauchimma"/>
            </a:endParaRPr>
          </a:p>
        </p:txBody>
      </p:sp>
    </p:spTree>
    <p:extLst>
      <p:ext uri="{BB962C8B-B14F-4D97-AF65-F5344CB8AC3E}">
        <p14:creationId xmlns:p14="http://schemas.microsoft.com/office/powerpoint/2010/main" val="358552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238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Inter Bold</vt:lpstr>
      <vt:lpstr>Sanchez Bold</vt:lpstr>
      <vt:lpstr>Wattauchimma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MENGKORNG.LY</dc:creator>
  <cp:lastModifiedBy>MENGKORNG.LY</cp:lastModifiedBy>
  <cp:revision>6</cp:revision>
  <dcterms:created xsi:type="dcterms:W3CDTF">2023-05-20T04:13:12Z</dcterms:created>
  <dcterms:modified xsi:type="dcterms:W3CDTF">2023-05-20T05:00:48Z</dcterms:modified>
</cp:coreProperties>
</file>