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87" r:id="rId4"/>
    <p:sldId id="293" r:id="rId5"/>
    <p:sldId id="294" r:id="rId6"/>
    <p:sldId id="288" r:id="rId7"/>
    <p:sldId id="295" r:id="rId8"/>
    <p:sldId id="29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40C"/>
    <a:srgbClr val="0088B8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68A-9700-4C78-A5F1-8313107534E5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24" y="1074057"/>
            <a:ext cx="2735999" cy="2606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72" y="3294743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#1</a:t>
            </a:r>
            <a:endParaRPr lang="fr-FR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5392246" y="5695400"/>
            <a:ext cx="2700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VARIABLE</a:t>
            </a:r>
            <a:endParaRPr lang="fr-FR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77231" y="-49394"/>
            <a:ext cx="4036252" cy="535527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868444" y="-34873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796199" y="498799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44763" y="5469777"/>
            <a:ext cx="3904976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Write 0 on the first cell then 1, 2, 3…until there is not more cell on right</a:t>
            </a:r>
            <a:endParaRPr lang="fr-FR" sz="2000" b="1"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93371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56477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619584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82690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7441080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8089039" y="34350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720104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8682" y="35078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918552" y="1750400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9242555" y="2351426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66951" y="616022"/>
            <a:ext cx="2655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COUNT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 &gt; </a:t>
            </a:r>
            <a:endParaRPr lang="fr-FR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9764573" y="627375"/>
            <a:ext cx="1931237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COUNT </a:t>
            </a:r>
            <a:r>
              <a:rPr lang="en-US" sz="2000" b="1" dirty="0">
                <a:solidFill>
                  <a:srgbClr val="16E40C"/>
                </a:solidFill>
              </a:rPr>
              <a:t>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49873" y="1088190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COUNT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OF &lt;  &gt; </a:t>
            </a:r>
            <a:endParaRPr lang="fr-FR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928372" y="1711583"/>
            <a:ext cx="2422798" cy="4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49873" y="2421924"/>
            <a:ext cx="202772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6933445" y="243731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CELL ON RIGHT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Google Shape;96;p2"/>
          <p:cNvSpPr/>
          <p:nvPr/>
        </p:nvSpPr>
        <p:spPr>
          <a:xfrm>
            <a:off x="4969570" y="497701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97;p2"/>
          <p:cNvSpPr/>
          <p:nvPr/>
        </p:nvSpPr>
        <p:spPr>
          <a:xfrm>
            <a:off x="5600635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98;p2"/>
          <p:cNvSpPr/>
          <p:nvPr/>
        </p:nvSpPr>
        <p:spPr>
          <a:xfrm>
            <a:off x="6231700" y="497701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99;p2"/>
          <p:cNvSpPr/>
          <p:nvPr/>
        </p:nvSpPr>
        <p:spPr>
          <a:xfrm>
            <a:off x="6862765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0;p2"/>
          <p:cNvSpPr/>
          <p:nvPr/>
        </p:nvSpPr>
        <p:spPr>
          <a:xfrm>
            <a:off x="7476936" y="497701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1;p2"/>
          <p:cNvSpPr/>
          <p:nvPr/>
        </p:nvSpPr>
        <p:spPr>
          <a:xfrm>
            <a:off x="8115930" y="497701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2;p2"/>
          <p:cNvSpPr/>
          <p:nvPr/>
        </p:nvSpPr>
        <p:spPr>
          <a:xfrm>
            <a:off x="8755960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4538" y="504976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2;p2"/>
          <p:cNvSpPr/>
          <p:nvPr/>
        </p:nvSpPr>
        <p:spPr>
          <a:xfrm>
            <a:off x="9370131" y="497701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2;p2"/>
          <p:cNvSpPr/>
          <p:nvPr/>
        </p:nvSpPr>
        <p:spPr>
          <a:xfrm>
            <a:off x="9984302" y="497701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2;p2"/>
          <p:cNvSpPr/>
          <p:nvPr/>
        </p:nvSpPr>
        <p:spPr>
          <a:xfrm>
            <a:off x="10595623" y="49744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6122" y="2822034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228767" y="3347767"/>
            <a:ext cx="356871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COUNT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OF </a:t>
            </a:r>
            <a:r>
              <a:rPr lang="en-US" sz="2000" dirty="0" smtClean="0"/>
              <a:t>&lt;1&gt; </a:t>
            </a:r>
            <a:endParaRPr lang="fr-FR" sz="2000" dirty="0"/>
          </a:p>
        </p:txBody>
      </p:sp>
      <p:sp>
        <p:nvSpPr>
          <p:cNvPr id="2" name="Rectangle 1"/>
          <p:cNvSpPr/>
          <p:nvPr/>
        </p:nvSpPr>
        <p:spPr>
          <a:xfrm>
            <a:off x="38517" y="2086765"/>
            <a:ext cx="4011222" cy="2093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48437" y="2332880"/>
            <a:ext cx="217469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</a:t>
            </a:r>
            <a:r>
              <a:rPr lang="en-US" sz="2000" b="1" dirty="0">
                <a:solidFill>
                  <a:srgbClr val="16E40C"/>
                </a:solidFill>
              </a:rPr>
              <a:t> </a:t>
            </a:r>
            <a:r>
              <a:rPr lang="en-US" sz="2000" b="1" i="1" dirty="0">
                <a:solidFill>
                  <a:srgbClr val="16E40C"/>
                </a:solidFill>
              </a:rPr>
              <a:t>COUNT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1887" y="1886710"/>
            <a:ext cx="334609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r>
              <a:rPr lang="en-US" sz="2000" dirty="0">
                <a:solidFill>
                  <a:schemeClr val="accent1"/>
                </a:solidFill>
              </a:rPr>
              <a:t>&lt; HAS CELL </a:t>
            </a:r>
            <a:r>
              <a:rPr lang="en-US" sz="2000" dirty="0" smtClean="0">
                <a:solidFill>
                  <a:schemeClr val="accent1"/>
                </a:solidFill>
              </a:rPr>
              <a:t>ON RIGHT&gt;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7250" y="1411663"/>
            <a:ext cx="2655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COUNT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</a:t>
            </a:r>
            <a:r>
              <a:rPr lang="en-US" sz="2000" dirty="0" smtClean="0"/>
              <a:t>&lt;0&gt;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390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024810" y="253728"/>
            <a:ext cx="83599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How many points on this case ?</a:t>
            </a:r>
            <a:endParaRPr lang="fr-FR" sz="5000" dirty="0"/>
          </a:p>
        </p:txBody>
      </p:sp>
      <p:sp>
        <p:nvSpPr>
          <p:cNvPr id="51" name="Rectangle 50"/>
          <p:cNvSpPr/>
          <p:nvPr/>
        </p:nvSpPr>
        <p:spPr>
          <a:xfrm>
            <a:off x="4687218" y="1896163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5564801" y="1896163"/>
            <a:ext cx="877583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6442384" y="1896163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319967" y="1896163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3809635" y="1896163"/>
            <a:ext cx="877583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7203" y="1925173"/>
            <a:ext cx="562446" cy="56244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298984" y="3216177"/>
            <a:ext cx="6576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If a diamond is</a:t>
            </a:r>
            <a:endParaRPr lang="en-US" sz="3000" u="sng" dirty="0"/>
          </a:p>
          <a:p>
            <a:pPr marL="571500" indent="-571500">
              <a:buFontTx/>
              <a:buChar char="-"/>
            </a:pPr>
            <a:r>
              <a:rPr lang="en-US" sz="3000" b="1" dirty="0"/>
              <a:t>On yellow </a:t>
            </a:r>
            <a:r>
              <a:rPr lang="en-US" sz="3000" dirty="0"/>
              <a:t>cell = + 10 points</a:t>
            </a:r>
          </a:p>
          <a:p>
            <a:pPr marL="571500" indent="-571500">
              <a:buFontTx/>
              <a:buChar char="-"/>
            </a:pPr>
            <a:r>
              <a:rPr lang="en-US" sz="3000" b="1" dirty="0"/>
              <a:t>On blue </a:t>
            </a:r>
            <a:r>
              <a:rPr lang="en-US" sz="3000" dirty="0"/>
              <a:t>cell : + 20 points</a:t>
            </a:r>
          </a:p>
          <a:p>
            <a:pPr marL="571500" indent="-571500">
              <a:buFontTx/>
              <a:buChar char="-"/>
            </a:pPr>
            <a:r>
              <a:rPr lang="en-US" sz="3000" b="1" dirty="0"/>
              <a:t>On red</a:t>
            </a:r>
            <a:r>
              <a:rPr lang="en-US" sz="3000" dirty="0"/>
              <a:t> cell:  + 30 points</a:t>
            </a:r>
            <a:endParaRPr lang="fr-FR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482413" y="1868851"/>
            <a:ext cx="10647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= </a:t>
            </a:r>
            <a:r>
              <a:rPr lang="en-US" sz="3500" dirty="0" smtClean="0"/>
              <a:t>50 </a:t>
            </a:r>
            <a:endParaRPr lang="en-US" sz="3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81" y="1945855"/>
            <a:ext cx="553937" cy="55393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61" y="1945856"/>
            <a:ext cx="476932" cy="4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815294" y="109746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1203376" y="-130077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5525236" y="524823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902906" y="435014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5553136" y="581573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5431557" y="168964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4968773" y="5944102"/>
            <a:ext cx="3904976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/>
              <a:t>Write the final score on the green cell !</a:t>
            </a:r>
            <a:endParaRPr lang="fr-FR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93371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56477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619584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82690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7441080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8080592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781465" y="622109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092416" y="591593"/>
            <a:ext cx="19264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VALUE&gt;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0639" y="1037608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SCORE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11155" y="1527959"/>
            <a:ext cx="120081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SCORE&gt;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62412" y="1059630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02906" y="1554240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15648" y="2071443"/>
            <a:ext cx="16007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393658" y="209340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HAS DIAMONDS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58368" y="2061232"/>
            <a:ext cx="136169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8939185" y="208319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RED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60313" y="62712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79065" y="2056054"/>
            <a:ext cx="141104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7480542" y="2071443"/>
            <a:ext cx="136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BLUE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95309" y="2558591"/>
            <a:ext cx="170337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7935803" y="2598968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YELLOW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34174" y="1524756"/>
            <a:ext cx="170025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&lt;  &gt;   </a:t>
            </a:r>
            <a:r>
              <a:rPr lang="en-US" sz="2000" b="1" dirty="0"/>
              <a:t>+</a:t>
            </a:r>
            <a:r>
              <a:rPr lang="en-US" sz="2000" dirty="0"/>
              <a:t>    &lt;  &gt; </a:t>
            </a:r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689570" y="2558591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9773833" y="2565615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NOT GREEN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390736" y="5026100"/>
            <a:ext cx="659683" cy="560594"/>
          </a:xfrm>
          <a:prstGeom prst="rect">
            <a:avLst/>
          </a:prstGeom>
          <a:noFill/>
          <a:ln w="76200">
            <a:solidFill>
              <a:srgbClr val="16E4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564779" y="3435076"/>
            <a:ext cx="647959" cy="607543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6827150" y="3435495"/>
            <a:ext cx="647959" cy="607543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6169938" y="3436042"/>
            <a:ext cx="648524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4924378" y="3435495"/>
            <a:ext cx="648524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1837" y="3429000"/>
            <a:ext cx="562446" cy="56244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48" y="3494277"/>
            <a:ext cx="476932" cy="476932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7435278" y="3435494"/>
            <a:ext cx="647959" cy="607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21" y="3538746"/>
            <a:ext cx="476932" cy="476932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8963983" y="5017426"/>
            <a:ext cx="678240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/>
          <p:cNvSpPr/>
          <p:nvPr/>
        </p:nvSpPr>
        <p:spPr>
          <a:xfrm>
            <a:off x="6203476" y="5017427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6881716" y="5017427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559956" y="5017427"/>
            <a:ext cx="678240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4846997" y="5017427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8773" y="5046437"/>
            <a:ext cx="434686" cy="562446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5525236" y="4996131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8250877" y="5017426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9684694" y="5017426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>
            <a:off x="8746995" y="3465431"/>
            <a:ext cx="659683" cy="560594"/>
          </a:xfrm>
          <a:prstGeom prst="rect">
            <a:avLst/>
          </a:prstGeom>
          <a:noFill/>
          <a:ln w="76200">
            <a:solidFill>
              <a:srgbClr val="16E4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83" y="5162580"/>
            <a:ext cx="476932" cy="476932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462" y="5109762"/>
            <a:ext cx="476932" cy="47693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48" y="5089192"/>
            <a:ext cx="476932" cy="47693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47" y="5099638"/>
            <a:ext cx="476932" cy="47693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582333" y="486229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646067" y="1773587"/>
            <a:ext cx="387017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SCORE</a:t>
            </a:r>
            <a:r>
              <a:rPr lang="en-US" sz="2000" dirty="0"/>
              <a:t>&gt;  TO </a:t>
            </a:r>
            <a:r>
              <a:rPr lang="en-US" sz="2000" dirty="0" smtClean="0"/>
              <a:t>&lt;</a:t>
            </a:r>
            <a:r>
              <a:rPr lang="en-US" sz="2000" b="1" dirty="0">
                <a:solidFill>
                  <a:srgbClr val="16E40C"/>
                </a:solidFill>
              </a:rPr>
              <a:t> SCORE </a:t>
            </a:r>
            <a:r>
              <a:rPr lang="en-US" sz="2000" dirty="0" smtClean="0"/>
              <a:t>&gt; + &lt;10&gt; </a:t>
            </a:r>
            <a:endParaRPr lang="fr-FR" sz="2000" dirty="0"/>
          </a:p>
        </p:txBody>
      </p:sp>
      <p:sp>
        <p:nvSpPr>
          <p:cNvPr id="2" name="Rectangle 1"/>
          <p:cNvSpPr/>
          <p:nvPr/>
        </p:nvSpPr>
        <p:spPr>
          <a:xfrm>
            <a:off x="248200" y="1129798"/>
            <a:ext cx="4402269" cy="1310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03488" y="911830"/>
            <a:ext cx="254722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WHILE </a:t>
            </a:r>
            <a:r>
              <a:rPr lang="en-US" sz="2000" dirty="0">
                <a:solidFill>
                  <a:schemeClr val="accent1"/>
                </a:solidFill>
              </a:rPr>
              <a:t>CELL IS </a:t>
            </a:r>
            <a:r>
              <a:rPr lang="en-US" sz="2000" dirty="0" smtClean="0">
                <a:solidFill>
                  <a:schemeClr val="accent1"/>
                </a:solidFill>
              </a:rPr>
              <a:t>YELLOW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6777" y="3566389"/>
            <a:ext cx="37696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SCORE</a:t>
            </a:r>
            <a:r>
              <a:rPr lang="en-US" sz="2000" dirty="0"/>
              <a:t>&gt;  TO </a:t>
            </a:r>
            <a:r>
              <a:rPr lang="en-US" sz="2000" dirty="0" smtClean="0"/>
              <a:t>&lt;</a:t>
            </a:r>
            <a:r>
              <a:rPr lang="en-US" sz="2000" b="1" dirty="0">
                <a:solidFill>
                  <a:srgbClr val="16E40C"/>
                </a:solidFill>
              </a:rPr>
              <a:t> </a:t>
            </a:r>
            <a:r>
              <a:rPr lang="en-US" sz="2000" b="1" dirty="0" smtClean="0">
                <a:solidFill>
                  <a:srgbClr val="16E40C"/>
                </a:solidFill>
              </a:rPr>
              <a:t>SCORE</a:t>
            </a:r>
            <a:r>
              <a:rPr lang="en-US" sz="2000" dirty="0" smtClean="0"/>
              <a:t>&gt; + &lt;30&gt; </a:t>
            </a:r>
            <a:endParaRPr lang="fr-FR" sz="2000" dirty="0"/>
          </a:p>
        </p:txBody>
      </p:sp>
      <p:sp>
        <p:nvSpPr>
          <p:cNvPr id="75" name="Rectangle 74"/>
          <p:cNvSpPr/>
          <p:nvPr/>
        </p:nvSpPr>
        <p:spPr>
          <a:xfrm>
            <a:off x="248201" y="2895679"/>
            <a:ext cx="4418776" cy="1402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33682" y="2704258"/>
            <a:ext cx="236245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WHILE </a:t>
            </a:r>
            <a:r>
              <a:rPr lang="en-US" sz="2000" dirty="0">
                <a:solidFill>
                  <a:schemeClr val="accent1"/>
                </a:solidFill>
              </a:rPr>
              <a:t>CELL IS </a:t>
            </a:r>
            <a:r>
              <a:rPr lang="en-US" sz="2000" dirty="0" smtClean="0">
                <a:solidFill>
                  <a:schemeClr val="accent1"/>
                </a:solidFill>
              </a:rPr>
              <a:t>RED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8710" y="5408847"/>
            <a:ext cx="388148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SCORE</a:t>
            </a:r>
            <a:r>
              <a:rPr lang="en-US" sz="2000" dirty="0"/>
              <a:t>&gt;  TO </a:t>
            </a:r>
            <a:r>
              <a:rPr lang="en-US" sz="2000" dirty="0" smtClean="0"/>
              <a:t>&lt;</a:t>
            </a:r>
            <a:r>
              <a:rPr lang="en-US" sz="2000" b="1" dirty="0">
                <a:solidFill>
                  <a:srgbClr val="16E40C"/>
                </a:solidFill>
              </a:rPr>
              <a:t> SCORE </a:t>
            </a:r>
            <a:r>
              <a:rPr lang="en-US" sz="2000" dirty="0" smtClean="0"/>
              <a:t>&gt; + &lt;20&gt; </a:t>
            </a:r>
            <a:endParaRPr lang="fr-FR" sz="2000" dirty="0"/>
          </a:p>
        </p:txBody>
      </p:sp>
      <p:sp>
        <p:nvSpPr>
          <p:cNvPr id="94" name="Rectangle 93"/>
          <p:cNvSpPr/>
          <p:nvPr/>
        </p:nvSpPr>
        <p:spPr>
          <a:xfrm>
            <a:off x="233513" y="4785613"/>
            <a:ext cx="4398597" cy="1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37892" y="4547851"/>
            <a:ext cx="236245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WHILE </a:t>
            </a:r>
            <a:r>
              <a:rPr lang="en-US" sz="2000" dirty="0">
                <a:solidFill>
                  <a:schemeClr val="accent1"/>
                </a:solidFill>
              </a:rPr>
              <a:t>CELL IS </a:t>
            </a:r>
            <a:r>
              <a:rPr lang="en-US" sz="2000" dirty="0" smtClean="0">
                <a:solidFill>
                  <a:schemeClr val="accent1"/>
                </a:solidFill>
              </a:rPr>
              <a:t>BLUE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6454" y="184080"/>
            <a:ext cx="4653095" cy="60860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4284" y="-4209"/>
            <a:ext cx="307409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WHILE </a:t>
            </a:r>
            <a:r>
              <a:rPr lang="en-US" sz="2000" b="1" dirty="0">
                <a:solidFill>
                  <a:srgbClr val="16E40C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CELL IS NOT </a:t>
            </a:r>
            <a:r>
              <a:rPr lang="en-US" sz="2000" dirty="0" smtClean="0">
                <a:solidFill>
                  <a:schemeClr val="accent1"/>
                </a:solidFill>
              </a:rPr>
              <a:t>GREEN</a:t>
            </a:r>
            <a:r>
              <a:rPr lang="en-US" sz="2000" b="1" i="1" dirty="0" smtClean="0">
                <a:solidFill>
                  <a:srgbClr val="16E40C"/>
                </a:solidFill>
              </a:rPr>
              <a:t> 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32152" y="6336993"/>
            <a:ext cx="1994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b="1" dirty="0">
                <a:solidFill>
                  <a:srgbClr val="16E40C"/>
                </a:solidFill>
              </a:rPr>
              <a:t> SCORE 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37892" y="5162580"/>
            <a:ext cx="4244474" cy="750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37892" y="3329914"/>
            <a:ext cx="4244474" cy="817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7892" y="1524756"/>
            <a:ext cx="4244474" cy="779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63362" y="1332519"/>
            <a:ext cx="242747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dirty="0" smtClean="0">
                <a:solidFill>
                  <a:schemeClr val="accent1"/>
                </a:solidFill>
              </a:rPr>
              <a:t>HAS DIAMOND&gt;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3488" y="3138658"/>
            <a:ext cx="242747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dirty="0" smtClean="0">
                <a:solidFill>
                  <a:schemeClr val="accent1"/>
                </a:solidFill>
              </a:rPr>
              <a:t>HAS DIAMOND&gt;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0372" y="4979610"/>
            <a:ext cx="242747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dirty="0" smtClean="0">
                <a:solidFill>
                  <a:schemeClr val="accent1"/>
                </a:solidFill>
              </a:rPr>
              <a:t>HAS DIAMOND&gt;</a:t>
            </a: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661645" y="-202437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673396" y="169882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0" y="6046445"/>
            <a:ext cx="41252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Write 0 on cell with </a:t>
            </a:r>
            <a:r>
              <a:rPr lang="en-US" sz="2000" b="1" u="sng" dirty="0"/>
              <a:t>NO</a:t>
            </a:r>
            <a:r>
              <a:rPr lang="en-US" sz="2000" b="1" dirty="0"/>
              <a:t> diamond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Write 1 on cells with a diamond</a:t>
            </a:r>
            <a:endParaRPr lang="fr-FR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437375" y="678903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039462" y="527133"/>
            <a:ext cx="19264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VALUE&gt;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84331" y="1409285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71946" y="2096323"/>
            <a:ext cx="1931157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7486970" y="213375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DIAMONDS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492547" y="2296378"/>
            <a:ext cx="19311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ELSE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47273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624856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7502439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8380022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4869690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7258" y="4633087"/>
            <a:ext cx="562446" cy="562446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61" y="4747611"/>
            <a:ext cx="476932" cy="476932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5" y="4718601"/>
            <a:ext cx="476932" cy="47693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73677" y="1284705"/>
            <a:ext cx="136768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rgbClr val="0088B8"/>
                </a:solidFill>
              </a:rPr>
              <a:t> 1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74307" y="2396193"/>
            <a:ext cx="136768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</a:t>
            </a:r>
            <a:r>
              <a:rPr lang="en-US" sz="2000" dirty="0" smtClean="0">
                <a:solidFill>
                  <a:srgbClr val="0088B8"/>
                </a:solidFill>
              </a:rPr>
              <a:t>0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2028" y="940949"/>
            <a:ext cx="2940258" cy="868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9460" y="2097153"/>
            <a:ext cx="2940258" cy="868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4181" y="797502"/>
            <a:ext cx="259878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dirty="0" smtClean="0">
                <a:solidFill>
                  <a:schemeClr val="accent1"/>
                </a:solidFill>
              </a:rPr>
              <a:t>HAS DIAMONDS&gt;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7934" y="1918306"/>
            <a:ext cx="193115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ELSE</a:t>
            </a:r>
            <a:r>
              <a:rPr lang="en-US" sz="2000" dirty="0" smtClean="0"/>
              <a:t> 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28501" y="302889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33" name="Rectangle 32"/>
          <p:cNvSpPr/>
          <p:nvPr/>
        </p:nvSpPr>
        <p:spPr>
          <a:xfrm>
            <a:off x="344760" y="464817"/>
            <a:ext cx="3399624" cy="3153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5301" y="264762"/>
            <a:ext cx="198358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 smtClean="0">
                <a:solidFill>
                  <a:srgbClr val="FF0000"/>
                </a:solidFill>
              </a:rPr>
              <a:t>&lt;4&gt; TIME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7020" y="4214855"/>
            <a:ext cx="136768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rgbClr val="0088B8"/>
                </a:solidFill>
              </a:rPr>
              <a:t> 1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7650" y="5326343"/>
            <a:ext cx="136768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</a:t>
            </a:r>
            <a:r>
              <a:rPr lang="en-US" sz="2000" dirty="0" smtClean="0">
                <a:solidFill>
                  <a:srgbClr val="0088B8"/>
                </a:solidFill>
              </a:rPr>
              <a:t>0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5371" y="3871099"/>
            <a:ext cx="2940258" cy="868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2803" y="5027303"/>
            <a:ext cx="2940258" cy="868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57524" y="3727652"/>
            <a:ext cx="259878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dirty="0" smtClean="0">
                <a:solidFill>
                  <a:schemeClr val="accent1"/>
                </a:solidFill>
              </a:rPr>
              <a:t>HAS DIAMONDS&gt;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1277" y="4848456"/>
            <a:ext cx="193115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ELSE</a:t>
            </a:r>
            <a:r>
              <a:rPr lang="en-US" sz="2000" dirty="0" smtClean="0"/>
              <a:t> </a:t>
            </a: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67" y="696686"/>
            <a:ext cx="4213891" cy="40142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56115" y="3991429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#2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20936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813250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834883" y="-130077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907999" y="449709"/>
            <a:ext cx="1019126" cy="1099420"/>
          </a:xfrm>
          <a:prstGeom prst="roundRect">
            <a:avLst>
              <a:gd name="adj" fmla="val 13826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105044" y="169738"/>
            <a:ext cx="5756824" cy="344214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935899" y="506459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814320" y="93850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-49819" y="5576918"/>
            <a:ext cx="4125238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/>
              <a:t>Drop a cake or a diamond on the right cell on each number</a:t>
            </a:r>
          </a:p>
          <a:p>
            <a:pPr algn="ctr"/>
            <a:r>
              <a:rPr lang="en-US" sz="2000" b="1" dirty="0"/>
              <a:t>0 =&gt; drop a cake  // 1 =&gt; drop a diamond</a:t>
            </a:r>
            <a:endParaRPr lang="fr-FR" sz="2000" dirty="0"/>
          </a:p>
          <a:p>
            <a:pPr algn="ctr"/>
            <a:endParaRPr lang="fr-FR" sz="2000" dirty="0"/>
          </a:p>
        </p:txBody>
      </p:sp>
      <p:sp>
        <p:nvSpPr>
          <p:cNvPr id="50" name="Rectangle 49"/>
          <p:cNvSpPr/>
          <p:nvPr/>
        </p:nvSpPr>
        <p:spPr>
          <a:xfrm>
            <a:off x="6396660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274243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151826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9029409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5519077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2140" y="4401467"/>
            <a:ext cx="562446" cy="56244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839193" y="4468179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CASE1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906992" y="432722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/>
          <p:cNvSpPr txBox="1"/>
          <p:nvPr/>
        </p:nvSpPr>
        <p:spPr>
          <a:xfrm>
            <a:off x="6684268" y="4388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8318185" y="4388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073742" y="440360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10792692" y="432722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6365196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7242779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8120362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8997945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487613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0676" y="5340929"/>
            <a:ext cx="562446" cy="56244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807729" y="540764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CASE2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875528" y="526668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/>
          <p:cNvSpPr txBox="1"/>
          <p:nvPr/>
        </p:nvSpPr>
        <p:spPr>
          <a:xfrm>
            <a:off x="6652804" y="53283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8347541" y="53432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94" name="TextBox 93"/>
          <p:cNvSpPr txBox="1"/>
          <p:nvPr/>
        </p:nvSpPr>
        <p:spPr>
          <a:xfrm>
            <a:off x="10117791" y="53283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97" name="Rectangle 96"/>
          <p:cNvSpPr/>
          <p:nvPr/>
        </p:nvSpPr>
        <p:spPr>
          <a:xfrm>
            <a:off x="10761228" y="526668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TextBox 97"/>
          <p:cNvSpPr txBox="1"/>
          <p:nvPr/>
        </p:nvSpPr>
        <p:spPr>
          <a:xfrm>
            <a:off x="7843989" y="1791824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6421185" y="1758778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585495" y="2309436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309608" y="1277843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397226" y="1791824"/>
            <a:ext cx="137798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VALUE&gt;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404285" y="718235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47036" y="121151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92163" y="1807213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  &gt;   EQUAL TO    &lt;  &gt; </a:t>
            </a:r>
            <a:endParaRPr lang="fr-FR" dirty="0"/>
          </a:p>
        </p:txBody>
      </p:sp>
      <p:sp>
        <p:nvSpPr>
          <p:cNvPr id="107" name="TextBox 106"/>
          <p:cNvSpPr txBox="1"/>
          <p:nvPr/>
        </p:nvSpPr>
        <p:spPr>
          <a:xfrm>
            <a:off x="7953510" y="2967995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158385" y="2270186"/>
            <a:ext cx="2616825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NUMBER ON CELL&gt;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4695" y="1139120"/>
            <a:ext cx="434846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 smtClean="0">
                <a:solidFill>
                  <a:srgbClr val="00B0F0"/>
                </a:solidFill>
              </a:rPr>
              <a:t>&lt;</a:t>
            </a:r>
            <a:r>
              <a:rPr lang="en-US" sz="2000" b="1" dirty="0">
                <a:solidFill>
                  <a:srgbClr val="16E40C"/>
                </a:solidFill>
              </a:rPr>
              <a:t> NUMBER ON CELL </a:t>
            </a:r>
            <a:r>
              <a:rPr lang="en-US" sz="2000" dirty="0" smtClean="0">
                <a:solidFill>
                  <a:srgbClr val="00B0F0"/>
                </a:solidFill>
              </a:rPr>
              <a:t>&gt; EQUAL </a:t>
            </a:r>
            <a:r>
              <a:rPr lang="en-US" sz="2000" dirty="0">
                <a:solidFill>
                  <a:srgbClr val="00B0F0"/>
                </a:solidFill>
              </a:rPr>
              <a:t>TO </a:t>
            </a:r>
            <a:r>
              <a:rPr lang="en-US" sz="2000" dirty="0" smtClean="0">
                <a:solidFill>
                  <a:srgbClr val="00B0F0"/>
                </a:solidFill>
              </a:rPr>
              <a:t>&lt;</a:t>
            </a:r>
            <a:r>
              <a:rPr lang="en-US" sz="2000" dirty="0" smtClean="0">
                <a:solidFill>
                  <a:srgbClr val="16E40C"/>
                </a:solidFill>
              </a:rPr>
              <a:t> 0 </a:t>
            </a:r>
            <a:r>
              <a:rPr lang="en-US" sz="2000" dirty="0">
                <a:solidFill>
                  <a:srgbClr val="00B0F0"/>
                </a:solidFill>
              </a:rPr>
              <a:t>&gt; </a:t>
            </a:r>
            <a:endParaRPr lang="fr-FR" sz="2000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6264" y="710533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197969" y="1593568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3937" y="2055993"/>
            <a:ext cx="434846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 smtClean="0">
                <a:solidFill>
                  <a:srgbClr val="00B0F0"/>
                </a:solidFill>
              </a:rPr>
              <a:t>&lt;</a:t>
            </a:r>
            <a:r>
              <a:rPr lang="en-US" sz="2000" b="1" dirty="0">
                <a:solidFill>
                  <a:srgbClr val="16E40C"/>
                </a:solidFill>
              </a:rPr>
              <a:t> NUMBER ON CELL </a:t>
            </a:r>
            <a:r>
              <a:rPr lang="en-US" sz="2000" dirty="0" smtClean="0">
                <a:solidFill>
                  <a:srgbClr val="00B0F0"/>
                </a:solidFill>
              </a:rPr>
              <a:t>&gt; EQUAL </a:t>
            </a:r>
            <a:r>
              <a:rPr lang="en-US" sz="2000" dirty="0">
                <a:solidFill>
                  <a:srgbClr val="00B0F0"/>
                </a:solidFill>
              </a:rPr>
              <a:t>TO </a:t>
            </a:r>
            <a:r>
              <a:rPr lang="en-US" sz="2000" dirty="0" smtClean="0">
                <a:solidFill>
                  <a:srgbClr val="00B0F0"/>
                </a:solidFill>
              </a:rPr>
              <a:t>&lt;</a:t>
            </a:r>
            <a:r>
              <a:rPr lang="en-US" sz="2000" dirty="0" smtClean="0">
                <a:solidFill>
                  <a:srgbClr val="16E40C"/>
                </a:solidFill>
              </a:rPr>
              <a:t> 1 </a:t>
            </a:r>
            <a:r>
              <a:rPr lang="en-US" sz="2000" dirty="0">
                <a:solidFill>
                  <a:srgbClr val="00B0F0"/>
                </a:solidFill>
              </a:rPr>
              <a:t>&gt; </a:t>
            </a:r>
            <a:endParaRPr lang="fr-FR" sz="2000" dirty="0">
              <a:solidFill>
                <a:srgbClr val="00B0F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10378" y="2557549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7354" y="456311"/>
            <a:ext cx="4582856" cy="2613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29129" y="248108"/>
            <a:ext cx="241093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 smtClean="0">
                <a:solidFill>
                  <a:srgbClr val="FF0000"/>
                </a:solidFill>
              </a:rPr>
              <a:t>&lt;7&gt; </a:t>
            </a:r>
            <a:r>
              <a:rPr lang="en-US" sz="2000" dirty="0">
                <a:solidFill>
                  <a:srgbClr val="FF0000"/>
                </a:solidFill>
              </a:rPr>
              <a:t>TIMES</a:t>
            </a:r>
            <a:endParaRPr lang="fr-F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837846" y="-10176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90;p2"/>
          <p:cNvSpPr/>
          <p:nvPr/>
        </p:nvSpPr>
        <p:spPr>
          <a:xfrm>
            <a:off x="4878119" y="524823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047970" y="126814"/>
            <a:ext cx="5756824" cy="344214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906019" y="581573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784440" y="168964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5093570" y="6415776"/>
            <a:ext cx="445427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/>
              <a:t>On blue cell only: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if number before is  0 drop a cake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if number before is  1 drop a diamond</a:t>
            </a:r>
          </a:p>
          <a:p>
            <a:r>
              <a:rPr lang="en-US" sz="2000" b="1" dirty="0"/>
              <a:t>On red cell only: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Drop a </a:t>
            </a:r>
            <a:r>
              <a:rPr lang="fr-FR" sz="2000" b="1" dirty="0" smtClean="0"/>
              <a:t>diamond</a:t>
            </a:r>
            <a:endParaRPr lang="en-US" sz="2000" b="1" dirty="0"/>
          </a:p>
        </p:txBody>
      </p:sp>
      <p:sp>
        <p:nvSpPr>
          <p:cNvPr id="46" name="Rectangle 45"/>
          <p:cNvSpPr/>
          <p:nvPr/>
        </p:nvSpPr>
        <p:spPr>
          <a:xfrm>
            <a:off x="6442380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7319963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8197546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9075129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564797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7860" y="4614827"/>
            <a:ext cx="562446" cy="56244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857707" y="4735114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CASE1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952712" y="454058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/>
          <p:cNvSpPr txBox="1"/>
          <p:nvPr/>
        </p:nvSpPr>
        <p:spPr>
          <a:xfrm>
            <a:off x="6729988" y="4602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8363905" y="4602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10119462" y="461696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10838412" y="454058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410916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7288499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8166082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9043665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5533333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6396" y="5554289"/>
            <a:ext cx="562446" cy="56244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4826243" y="5674576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CASE2 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921248" y="548004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extBox 109"/>
          <p:cNvSpPr txBox="1"/>
          <p:nvPr/>
        </p:nvSpPr>
        <p:spPr>
          <a:xfrm>
            <a:off x="6698524" y="55417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93261" y="55566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0163511" y="55417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113" name="Rectangle 112"/>
          <p:cNvSpPr/>
          <p:nvPr/>
        </p:nvSpPr>
        <p:spPr>
          <a:xfrm>
            <a:off x="10806948" y="548004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7324021" y="4562051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9081127" y="4548340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10850284" y="4548340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7280382" y="5491425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9051782" y="5491425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/>
          <p:cNvSpPr/>
          <p:nvPr/>
        </p:nvSpPr>
        <p:spPr>
          <a:xfrm>
            <a:off x="10791624" y="5491425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TextBox 119"/>
          <p:cNvSpPr txBox="1"/>
          <p:nvPr/>
        </p:nvSpPr>
        <p:spPr>
          <a:xfrm>
            <a:off x="6214082" y="1500843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288905" y="2527617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269141" y="2550190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983456" y="893811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276085" y="1531303"/>
            <a:ext cx="137798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VALUE&gt;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696117" y="756425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54129" y="307749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134577" y="1527881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  &gt;   EQUAL TO    &lt;  &gt; </a:t>
            </a:r>
            <a:endParaRPr lang="fr-FR" dirty="0"/>
          </a:p>
        </p:txBody>
      </p:sp>
      <p:sp>
        <p:nvSpPr>
          <p:cNvPr id="129" name="TextBox 128"/>
          <p:cNvSpPr txBox="1"/>
          <p:nvPr/>
        </p:nvSpPr>
        <p:spPr>
          <a:xfrm>
            <a:off x="6375940" y="3069241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88349" y="2027948"/>
            <a:ext cx="2616825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NUMBER ON CELL&gt;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262645" y="2043482"/>
            <a:ext cx="136169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262645" y="2058871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CELL RED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12261" y="2554435"/>
            <a:ext cx="141104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655840" y="2614524"/>
            <a:ext cx="136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CELL BLUE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9198" y="2121077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1277515" y="3046065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08258" y="3565944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ELSE   DROP CAKE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4512" y="2726241"/>
            <a:ext cx="2795451" cy="796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19195" y="2546396"/>
            <a:ext cx="2125023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IS CELL </a:t>
            </a:r>
            <a:r>
              <a:rPr lang="en-US" sz="2000" dirty="0" smtClean="0">
                <a:solidFill>
                  <a:schemeClr val="accent1"/>
                </a:solidFill>
              </a:rPr>
              <a:t>RED&gt;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05716" y="1452128"/>
            <a:ext cx="4526735" cy="2588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69604" y="1243292"/>
            <a:ext cx="4305564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IF&lt;</a:t>
            </a:r>
            <a:r>
              <a:rPr lang="en-US" sz="2000" b="1" dirty="0" smtClean="0">
                <a:solidFill>
                  <a:srgbClr val="16E40C"/>
                </a:solidFill>
              </a:rPr>
              <a:t>NUMBER </a:t>
            </a:r>
            <a:r>
              <a:rPr lang="en-US" sz="2000" b="1" dirty="0">
                <a:solidFill>
                  <a:srgbClr val="16E40C"/>
                </a:solidFill>
              </a:rPr>
              <a:t>ON </a:t>
            </a:r>
            <a:r>
              <a:rPr lang="en-US" sz="2000" b="1" dirty="0" smtClean="0">
                <a:solidFill>
                  <a:srgbClr val="16E40C"/>
                </a:solidFill>
              </a:rPr>
              <a:t>CELL</a:t>
            </a:r>
            <a:r>
              <a:rPr lang="en-US" sz="2000" dirty="0" smtClean="0"/>
              <a:t>&gt;  EQUAL </a:t>
            </a:r>
            <a:r>
              <a:rPr lang="en-US" sz="2000" dirty="0"/>
              <a:t>TO </a:t>
            </a:r>
            <a:r>
              <a:rPr lang="en-US" sz="2000" dirty="0" smtClean="0"/>
              <a:t>&lt; </a:t>
            </a:r>
            <a:r>
              <a:rPr lang="en-US" sz="2000" dirty="0"/>
              <a:t>0&gt; </a:t>
            </a:r>
            <a:endParaRPr lang="fr-FR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360874" y="775443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04678" y="4903356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258875" y="5879474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72147" y="6379143"/>
            <a:ext cx="259292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ELSE DROP DIAMOND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15872" y="5559650"/>
            <a:ext cx="2795451" cy="796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00555" y="5379805"/>
            <a:ext cx="2125023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IS CELL </a:t>
            </a:r>
            <a:r>
              <a:rPr lang="en-US" sz="2000" dirty="0" smtClean="0">
                <a:solidFill>
                  <a:schemeClr val="accent1"/>
                </a:solidFill>
              </a:rPr>
              <a:t>BLUE&gt;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05716" y="4240943"/>
            <a:ext cx="4508172" cy="2606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74155" y="4064108"/>
            <a:ext cx="4305564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IF&lt;</a:t>
            </a:r>
            <a:r>
              <a:rPr lang="en-US" sz="2000" b="1" dirty="0" smtClean="0">
                <a:solidFill>
                  <a:srgbClr val="16E40C"/>
                </a:solidFill>
              </a:rPr>
              <a:t>NUMBER </a:t>
            </a:r>
            <a:r>
              <a:rPr lang="en-US" sz="2000" b="1" dirty="0">
                <a:solidFill>
                  <a:srgbClr val="16E40C"/>
                </a:solidFill>
              </a:rPr>
              <a:t>ON </a:t>
            </a:r>
            <a:r>
              <a:rPr lang="en-US" sz="2000" b="1" dirty="0" smtClean="0">
                <a:solidFill>
                  <a:srgbClr val="16E40C"/>
                </a:solidFill>
              </a:rPr>
              <a:t>CELL</a:t>
            </a:r>
            <a:r>
              <a:rPr lang="en-US" sz="2000" dirty="0" smtClean="0"/>
              <a:t>&gt;  EQUAL </a:t>
            </a:r>
            <a:r>
              <a:rPr lang="en-US" sz="2000" dirty="0"/>
              <a:t>TO </a:t>
            </a:r>
            <a:r>
              <a:rPr lang="en-US" sz="2000" dirty="0" smtClean="0"/>
              <a:t>&lt; 1&gt; </a:t>
            </a:r>
            <a:endParaRPr lang="fr-FR" sz="2000" dirty="0"/>
          </a:p>
        </p:txBody>
      </p:sp>
      <p:sp>
        <p:nvSpPr>
          <p:cNvPr id="137" name="Rectangle 136"/>
          <p:cNvSpPr/>
          <p:nvPr/>
        </p:nvSpPr>
        <p:spPr>
          <a:xfrm>
            <a:off x="53492" y="517886"/>
            <a:ext cx="4726286" cy="6340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85341" y="287384"/>
            <a:ext cx="173759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REPEAT 3 TIME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77721" y="4487794"/>
            <a:ext cx="39547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SET</a:t>
            </a:r>
            <a:r>
              <a:rPr lang="en-US" sz="2000" b="1" dirty="0" smtClean="0"/>
              <a:t>&lt;</a:t>
            </a:r>
            <a:r>
              <a:rPr lang="en-US" sz="2000" b="1" i="1" dirty="0" smtClean="0">
                <a:solidFill>
                  <a:srgbClr val="16E40C"/>
                </a:solidFill>
              </a:rPr>
              <a:t>VALUE</a:t>
            </a:r>
            <a:r>
              <a:rPr lang="en-US" sz="2000" dirty="0" smtClean="0"/>
              <a:t>&gt;TO&lt;</a:t>
            </a:r>
            <a:r>
              <a:rPr lang="en-US" sz="2000" b="1" dirty="0" smtClean="0">
                <a:solidFill>
                  <a:srgbClr val="16E40C"/>
                </a:solidFill>
              </a:rPr>
              <a:t>NUMBER </a:t>
            </a:r>
            <a:r>
              <a:rPr lang="en-US" sz="2000" b="1" dirty="0">
                <a:solidFill>
                  <a:srgbClr val="16E40C"/>
                </a:solidFill>
              </a:rPr>
              <a:t>ON </a:t>
            </a:r>
            <a:r>
              <a:rPr lang="en-US" sz="2000" b="1" dirty="0" smtClean="0">
                <a:solidFill>
                  <a:srgbClr val="16E40C"/>
                </a:solidFill>
              </a:rPr>
              <a:t>CELL</a:t>
            </a:r>
            <a:r>
              <a:rPr lang="en-US" sz="2000" dirty="0" smtClean="0"/>
              <a:t>&gt; </a:t>
            </a:r>
            <a:endParaRPr lang="fr-FR" sz="2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91718" y="1679242"/>
            <a:ext cx="39547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SET</a:t>
            </a:r>
            <a:r>
              <a:rPr lang="en-US" sz="2000" b="1" dirty="0" smtClean="0"/>
              <a:t>&lt;</a:t>
            </a:r>
            <a:r>
              <a:rPr lang="en-US" sz="2000" b="1" i="1" dirty="0" smtClean="0">
                <a:solidFill>
                  <a:srgbClr val="16E40C"/>
                </a:solidFill>
              </a:rPr>
              <a:t>VALUE</a:t>
            </a:r>
            <a:r>
              <a:rPr lang="en-US" sz="2000" dirty="0" smtClean="0"/>
              <a:t>&gt;TO&lt;</a:t>
            </a:r>
            <a:r>
              <a:rPr lang="en-US" sz="2000" b="1" dirty="0" smtClean="0">
                <a:solidFill>
                  <a:srgbClr val="16E40C"/>
                </a:solidFill>
              </a:rPr>
              <a:t>NUMBER </a:t>
            </a:r>
            <a:r>
              <a:rPr lang="en-US" sz="2000" b="1" dirty="0">
                <a:solidFill>
                  <a:srgbClr val="16E40C"/>
                </a:solidFill>
              </a:rPr>
              <a:t>ON </a:t>
            </a:r>
            <a:r>
              <a:rPr lang="en-US" sz="2000" b="1" dirty="0" smtClean="0">
                <a:solidFill>
                  <a:srgbClr val="16E40C"/>
                </a:solidFill>
              </a:rPr>
              <a:t>CELL</a:t>
            </a:r>
            <a:r>
              <a:rPr lang="en-US" sz="2000" dirty="0" smtClean="0"/>
              <a:t>&gt;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155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600</Words>
  <Application>Microsoft Office PowerPoint</Application>
  <PresentationFormat>Widescreen</PresentationFormat>
  <Paragraphs>181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MENGKORNG.LY</cp:lastModifiedBy>
  <cp:revision>95</cp:revision>
  <dcterms:created xsi:type="dcterms:W3CDTF">2020-01-30T10:34:45Z</dcterms:created>
  <dcterms:modified xsi:type="dcterms:W3CDTF">2023-06-21T07:17:37Z</dcterms:modified>
</cp:coreProperties>
</file>