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/h39tMjwXaeXAmv6eGFRFJGVV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492BA3-0ECE-425E-8709-04248782BF46}">
  <a:tblStyle styleId="{8D492BA3-0ECE-425E-8709-04248782BF4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numberOfX = 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for i in range(5)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for j in range(numberOfX)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	   print("X", end="")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print()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Courier New"/>
                <a:ea typeface="Courier New"/>
                <a:cs typeface="Courier New"/>
                <a:sym typeface="Courier New"/>
              </a:rPr>
              <a:t>   numberOfX = numberOfX +1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4646618" y="2191050"/>
            <a:ext cx="2845011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string?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3399306" y="1716816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947269">
            <a:off x="7667378" y="3945326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367585" y="1018034"/>
            <a:ext cx="14219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2347123" y="1059719"/>
            <a:ext cx="77655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enter a string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console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1714500" y="2789674"/>
            <a:ext cx="732864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myName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input()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print("hello " + 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myName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cxnSp>
        <p:nvCxnSpPr>
          <p:cNvPr id="241" name="Google Shape;241;p10"/>
          <p:cNvCxnSpPr/>
          <p:nvPr/>
        </p:nvCxnSpPr>
        <p:spPr>
          <a:xfrm rot="5400000">
            <a:off x="4149078" y="2061558"/>
            <a:ext cx="1318500" cy="543900"/>
          </a:xfrm>
          <a:prstGeom prst="curvedConnector3">
            <a:avLst>
              <a:gd name="adj1" fmla="val 49998"/>
            </a:avLst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85548" y="2646571"/>
            <a:ext cx="3021907" cy="228826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44" name="Google Shape;244;p10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245" name="Google Shape;24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0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0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"/>
          <p:cNvSpPr/>
          <p:nvPr/>
        </p:nvSpPr>
        <p:spPr>
          <a:xfrm>
            <a:off x="11625700" y="2769257"/>
            <a:ext cx="3129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704369" y="1574895"/>
            <a:ext cx="301493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print("aaaa")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print("bbb")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2020800" y="348989"/>
            <a:ext cx="77647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By default Python add a carriage return at the end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8415455" y="1434926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8530897" y="1474079"/>
            <a:ext cx="99257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aaaa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/>
          <p:nvPr/>
        </p:nvSpPr>
        <p:spPr>
          <a:xfrm>
            <a:off x="3872931" y="1958843"/>
            <a:ext cx="656823" cy="437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 txBox="1"/>
          <p:nvPr/>
        </p:nvSpPr>
        <p:spPr>
          <a:xfrm>
            <a:off x="4974927" y="1615589"/>
            <a:ext cx="185653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"aaaa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  <p:sp>
        <p:nvSpPr>
          <p:cNvPr id="261" name="Google Shape;261;p11"/>
          <p:cNvSpPr txBox="1"/>
          <p:nvPr/>
        </p:nvSpPr>
        <p:spPr>
          <a:xfrm>
            <a:off x="4974927" y="2135098"/>
            <a:ext cx="170912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"bbb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\n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/>
          </a:p>
        </p:txBody>
      </p:sp>
      <p:sp>
        <p:nvSpPr>
          <p:cNvPr id="262" name="Google Shape;262;p11"/>
          <p:cNvSpPr txBox="1"/>
          <p:nvPr/>
        </p:nvSpPr>
        <p:spPr>
          <a:xfrm>
            <a:off x="2952712" y="3878950"/>
            <a:ext cx="61300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 you don’t want it, just tell it :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155575" y="4702127"/>
            <a:ext cx="4145523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print("aaaa",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end="")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print("bbb", </a:t>
            </a:r>
            <a:r>
              <a:rPr lang="en-US" sz="36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end="")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4417859" y="4940580"/>
            <a:ext cx="656823" cy="43788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5184920" y="4732032"/>
            <a:ext cx="14365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"aaaa"</a:t>
            </a:r>
            <a:endParaRPr/>
          </a:p>
        </p:txBody>
      </p:sp>
      <p:sp>
        <p:nvSpPr>
          <p:cNvPr id="266" name="Google Shape;266;p11"/>
          <p:cNvSpPr txBox="1"/>
          <p:nvPr/>
        </p:nvSpPr>
        <p:spPr>
          <a:xfrm>
            <a:off x="6451587" y="4732031"/>
            <a:ext cx="12891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"bbb"</a:t>
            </a:r>
            <a:endParaRPr/>
          </a:p>
        </p:txBody>
      </p:sp>
      <p:sp>
        <p:nvSpPr>
          <p:cNvPr id="267" name="Google Shape;267;p11"/>
          <p:cNvSpPr/>
          <p:nvPr/>
        </p:nvSpPr>
        <p:spPr>
          <a:xfrm>
            <a:off x="8530897" y="4705944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 txBox="1"/>
          <p:nvPr/>
        </p:nvSpPr>
        <p:spPr>
          <a:xfrm>
            <a:off x="8601304" y="4748453"/>
            <a:ext cx="165141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aaaabbb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70" name="Google Shape;270;p11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1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4137771" y="2711212"/>
            <a:ext cx="391645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console</a:t>
            </a:r>
            <a:endParaRPr/>
          </a:p>
        </p:txBody>
      </p:sp>
      <p:sp>
        <p:nvSpPr>
          <p:cNvPr id="281" name="Google Shape;281;p12"/>
          <p:cNvSpPr/>
          <p:nvPr/>
        </p:nvSpPr>
        <p:spPr>
          <a:xfrm>
            <a:off x="3399306" y="1716816"/>
            <a:ext cx="5341257" cy="3004456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/>
        </p:nvSpPr>
        <p:spPr>
          <a:xfrm>
            <a:off x="921532" y="2643435"/>
            <a:ext cx="31918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("Hello")</a:t>
            </a:r>
            <a:endParaRPr/>
          </a:p>
        </p:txBody>
      </p:sp>
      <p:sp>
        <p:nvSpPr>
          <p:cNvPr id="287" name="Google Shape;287;p13"/>
          <p:cNvSpPr/>
          <p:nvPr/>
        </p:nvSpPr>
        <p:spPr>
          <a:xfrm>
            <a:off x="3415123" y="315319"/>
            <a:ext cx="59123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is the </a:t>
            </a:r>
            <a:r>
              <a:rPr lang="en-US" sz="2400" b="1" dirty="0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, what is the </a:t>
            </a:r>
            <a:r>
              <a:rPr lang="en-US" sz="2400" b="1" dirty="0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6906219" y="2911546"/>
            <a:ext cx="4507605" cy="3370133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3"/>
          <p:cNvSpPr/>
          <p:nvPr/>
        </p:nvSpPr>
        <p:spPr>
          <a:xfrm rot="5400000">
            <a:off x="8921757" y="-302901"/>
            <a:ext cx="258991" cy="5234017"/>
          </a:xfrm>
          <a:prstGeom prst="lef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3"/>
          <p:cNvSpPr txBox="1"/>
          <p:nvPr/>
        </p:nvSpPr>
        <p:spPr>
          <a:xfrm>
            <a:off x="2217198" y="1114458"/>
            <a:ext cx="17358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dirty="0"/>
          </a:p>
        </p:txBody>
      </p:sp>
      <p:sp>
        <p:nvSpPr>
          <p:cNvPr id="291" name="Google Shape;291;p13"/>
          <p:cNvSpPr txBox="1"/>
          <p:nvPr/>
        </p:nvSpPr>
        <p:spPr>
          <a:xfrm>
            <a:off x="8064496" y="1150348"/>
            <a:ext cx="219104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</a:t>
            </a:r>
            <a:endParaRPr dirty="0"/>
          </a:p>
        </p:txBody>
      </p:sp>
      <p:sp>
        <p:nvSpPr>
          <p:cNvPr id="292" name="Google Shape;292;p13"/>
          <p:cNvSpPr/>
          <p:nvPr/>
        </p:nvSpPr>
        <p:spPr>
          <a:xfrm rot="5400000">
            <a:off x="3010354" y="-316457"/>
            <a:ext cx="258991" cy="5234017"/>
          </a:xfrm>
          <a:prstGeom prst="leftBrace">
            <a:avLst>
              <a:gd name="adj1" fmla="val 8333"/>
              <a:gd name="adj2" fmla="val 50000"/>
            </a:avLst>
          </a:prstGeom>
          <a:noFill/>
          <a:ln w="7620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3"/>
          <p:cNvSpPr txBox="1"/>
          <p:nvPr/>
        </p:nvSpPr>
        <p:spPr>
          <a:xfrm>
            <a:off x="921532" y="4073392"/>
            <a:ext cx="211788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(2);</a:t>
            </a:r>
            <a:endParaRPr/>
          </a:p>
        </p:txBody>
      </p:sp>
      <p:sp>
        <p:nvSpPr>
          <p:cNvPr id="294" name="Google Shape;294;p13"/>
          <p:cNvSpPr txBox="1"/>
          <p:nvPr/>
        </p:nvSpPr>
        <p:spPr>
          <a:xfrm>
            <a:off x="7013249" y="3012767"/>
            <a:ext cx="1258678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295" name="Google Shape;295;p13"/>
          <p:cNvSpPr txBox="1"/>
          <p:nvPr/>
        </p:nvSpPr>
        <p:spPr>
          <a:xfrm>
            <a:off x="1951002" y="3331695"/>
            <a:ext cx="870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3"/>
          <p:cNvSpPr/>
          <p:nvPr/>
        </p:nvSpPr>
        <p:spPr>
          <a:xfrm rot="5400000" flipH="1">
            <a:off x="2207372" y="3057091"/>
            <a:ext cx="347026" cy="219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3"/>
          <p:cNvSpPr txBox="1"/>
          <p:nvPr/>
        </p:nvSpPr>
        <p:spPr>
          <a:xfrm>
            <a:off x="3256867" y="3341080"/>
            <a:ext cx="8704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QUOTE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 rot="5400000" flipH="1">
            <a:off x="3513237" y="3066476"/>
            <a:ext cx="347026" cy="21912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0" name="Google Shape;300;p1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301" name="Google Shape;30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3" name="Google Shape;30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"/>
          <p:cNvSpPr txBox="1"/>
          <p:nvPr/>
        </p:nvSpPr>
        <p:spPr>
          <a:xfrm>
            <a:off x="3969618" y="1713112"/>
            <a:ext cx="601258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16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+ 2 )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( bob  + 2) / 6 )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14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will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1" name="Google Shape;311;p14"/>
          <p:cNvSpPr txBox="1"/>
          <p:nvPr/>
        </p:nvSpPr>
        <p:spPr>
          <a:xfrm>
            <a:off x="8232744" y="1982457"/>
            <a:ext cx="614271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13" name="Google Shape;31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4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1" name="Google Shape;309;p14"/>
          <p:cNvSpPr txBox="1"/>
          <p:nvPr/>
        </p:nvSpPr>
        <p:spPr>
          <a:xfrm>
            <a:off x="3969618" y="4250195"/>
            <a:ext cx="6642076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5"/>
          <p:cNvSpPr txBox="1"/>
          <p:nvPr/>
        </p:nvSpPr>
        <p:spPr>
          <a:xfrm>
            <a:off x="980646" y="1422166"/>
            <a:ext cx="53428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"16"</a:t>
            </a:r>
            <a:endParaRPr dirty="0"/>
          </a:p>
        </p:txBody>
      </p:sp>
      <p:sp>
        <p:nvSpPr>
          <p:cNvPr id="323" name="Google Shape;323;p15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4" name="Google Shape;324;p15"/>
          <p:cNvSpPr txBox="1"/>
          <p:nvPr/>
        </p:nvSpPr>
        <p:spPr>
          <a:xfrm>
            <a:off x="980646" y="2155450"/>
            <a:ext cx="31918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 )</a:t>
            </a:r>
            <a:endParaRPr dirty="0"/>
          </a:p>
        </p:txBody>
      </p:sp>
      <p:pic>
        <p:nvPicPr>
          <p:cNvPr id="325" name="Google Shape;3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9190" y="4483063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5"/>
          <p:cNvSpPr txBox="1"/>
          <p:nvPr/>
        </p:nvSpPr>
        <p:spPr>
          <a:xfrm>
            <a:off x="4738784" y="4913175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15"/>
          <p:cNvSpPr txBox="1"/>
          <p:nvPr/>
        </p:nvSpPr>
        <p:spPr>
          <a:xfrm>
            <a:off x="994968" y="2978529"/>
            <a:ext cx="38363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 bob + 2 )</a:t>
            </a:r>
            <a:endParaRPr dirty="0"/>
          </a:p>
        </p:txBody>
      </p:sp>
      <p:grpSp>
        <p:nvGrpSpPr>
          <p:cNvPr id="328" name="Google Shape;328;p15"/>
          <p:cNvGrpSpPr/>
          <p:nvPr/>
        </p:nvGrpSpPr>
        <p:grpSpPr>
          <a:xfrm>
            <a:off x="4833935" y="2994428"/>
            <a:ext cx="1350819" cy="1019784"/>
            <a:chOff x="4678003" y="2886550"/>
            <a:chExt cx="1350819" cy="1019784"/>
          </a:xfrm>
        </p:grpSpPr>
        <p:pic>
          <p:nvPicPr>
            <p:cNvPr id="329" name="Google Shape;329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234676" y="2886550"/>
              <a:ext cx="509090" cy="5090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0" name="Google Shape;330;p15"/>
            <p:cNvSpPr txBox="1"/>
            <p:nvPr/>
          </p:nvSpPr>
          <p:spPr>
            <a:xfrm>
              <a:off x="4678003" y="3321559"/>
              <a:ext cx="1350819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ERROR</a:t>
              </a:r>
              <a:endParaRPr sz="32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 flipH="1">
              <a:off x="4819190" y="3032809"/>
              <a:ext cx="517835" cy="26161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33" name="Google Shape;33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5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"/>
          <p:cNvSpPr txBox="1"/>
          <p:nvPr/>
        </p:nvSpPr>
        <p:spPr>
          <a:xfrm>
            <a:off x="4567316" y="1586009"/>
            <a:ext cx="534288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bob = “aaaa" + “bbbb"</a:t>
            </a:r>
            <a:endParaRPr dirty="0"/>
          </a:p>
        </p:txBody>
      </p:sp>
      <p:sp>
        <p:nvSpPr>
          <p:cNvPr id="343" name="Google Shape;343;p16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44" name="Google Shape;344;p16"/>
          <p:cNvSpPr txBox="1"/>
          <p:nvPr/>
        </p:nvSpPr>
        <p:spPr>
          <a:xfrm>
            <a:off x="4567316" y="2238806"/>
            <a:ext cx="23326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(bob)</a:t>
            </a:r>
            <a:endParaRPr dirty="0"/>
          </a:p>
        </p:txBody>
      </p:sp>
      <p:pic>
        <p:nvPicPr>
          <p:cNvPr id="345" name="Google Shape;3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4987" y="4254622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6"/>
          <p:cNvSpPr txBox="1"/>
          <p:nvPr/>
        </p:nvSpPr>
        <p:spPr>
          <a:xfrm>
            <a:off x="5831884" y="4686016"/>
            <a:ext cx="5982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48" name="Google Shape;348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6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6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3" name="Google Shape;344;p16"/>
          <p:cNvSpPr txBox="1"/>
          <p:nvPr/>
        </p:nvSpPr>
        <p:spPr>
          <a:xfrm>
            <a:off x="6900006" y="4205497"/>
            <a:ext cx="233269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aaaabbbb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/>
          <p:nvPr/>
        </p:nvSpPr>
        <p:spPr>
          <a:xfrm>
            <a:off x="4859156" y="1344004"/>
            <a:ext cx="2651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"test"</a:t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60" name="Google Shape;360;p17"/>
          <p:cNvSpPr txBox="1"/>
          <p:nvPr/>
        </p:nvSpPr>
        <p:spPr>
          <a:xfrm>
            <a:off x="8232744" y="1982457"/>
            <a:ext cx="39946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61" name="Google Shape;361;p17"/>
          <p:cNvSpPr txBox="1"/>
          <p:nvPr/>
        </p:nvSpPr>
        <p:spPr>
          <a:xfrm>
            <a:off x="4859156" y="2344092"/>
            <a:ext cx="1903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  <p:sp>
        <p:nvSpPr>
          <p:cNvPr id="362" name="Google Shape;362;p17"/>
          <p:cNvSpPr txBox="1"/>
          <p:nvPr/>
        </p:nvSpPr>
        <p:spPr>
          <a:xfrm>
            <a:off x="4859156" y="1820872"/>
            <a:ext cx="2651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len(n)</a:t>
            </a:r>
            <a:endParaRPr/>
          </a:p>
        </p:txBody>
      </p:sp>
      <p:sp>
        <p:nvSpPr>
          <p:cNvPr id="363" name="Google Shape;36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64" name="Google Shape;36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7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3" name="Google Shape;362;p17"/>
          <p:cNvSpPr txBox="1"/>
          <p:nvPr/>
        </p:nvSpPr>
        <p:spPr>
          <a:xfrm>
            <a:off x="5959404" y="3999141"/>
            <a:ext cx="265119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/>
        </p:nvSpPr>
        <p:spPr>
          <a:xfrm>
            <a:off x="3943894" y="1754991"/>
            <a:ext cx="506214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print("x")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print("w")</a:t>
            </a:r>
            <a:endParaRPr dirty="0"/>
          </a:p>
        </p:txBody>
      </p:sp>
      <p:sp>
        <p:nvSpPr>
          <p:cNvPr id="374" name="Google Shape;374;p18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8232744" y="1982457"/>
            <a:ext cx="39946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sp>
        <p:nvSpPr>
          <p:cNvPr id="376" name="Google Shape;37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77" name="Google Shape;37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8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1" name="Google Shape;373;p18"/>
          <p:cNvSpPr txBox="1"/>
          <p:nvPr/>
        </p:nvSpPr>
        <p:spPr>
          <a:xfrm>
            <a:off x="5412476" y="3876837"/>
            <a:ext cx="90519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w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9"/>
          <p:cNvSpPr txBox="1"/>
          <p:nvPr/>
        </p:nvSpPr>
        <p:spPr>
          <a:xfrm>
            <a:off x="4410300" y="1744240"/>
            <a:ext cx="506214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= 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text = text + "x"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print(text)</a:t>
            </a:r>
            <a:endParaRPr dirty="0"/>
          </a:p>
        </p:txBody>
      </p:sp>
      <p:sp>
        <p:nvSpPr>
          <p:cNvPr id="387" name="Google Shape;387;p19"/>
          <p:cNvSpPr/>
          <p:nvPr/>
        </p:nvSpPr>
        <p:spPr>
          <a:xfrm>
            <a:off x="2590918" y="405471"/>
            <a:ext cx="7187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What will this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display 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?</a:t>
            </a:r>
            <a:endParaRPr sz="2400" b="1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88" name="Google Shape;388;p19"/>
          <p:cNvSpPr txBox="1"/>
          <p:nvPr/>
        </p:nvSpPr>
        <p:spPr>
          <a:xfrm>
            <a:off x="8232744" y="1982457"/>
            <a:ext cx="3994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  <p:pic>
        <p:nvPicPr>
          <p:cNvPr id="389" name="Google Shape;38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72045" y="4635873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19"/>
          <p:cNvSpPr txBox="1"/>
          <p:nvPr/>
        </p:nvSpPr>
        <p:spPr>
          <a:xfrm>
            <a:off x="4737238" y="506084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91" name="Google Shape;39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0753" y="4558600"/>
            <a:ext cx="481764" cy="42497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19"/>
          <p:cNvSpPr txBox="1"/>
          <p:nvPr/>
        </p:nvSpPr>
        <p:spPr>
          <a:xfrm>
            <a:off x="7373585" y="4983571"/>
            <a:ext cx="7360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endParaRPr sz="1800" b="1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19"/>
          <p:cNvSpPr txBox="1">
            <a:spLocks noGrp="1"/>
          </p:cNvSpPr>
          <p:nvPr>
            <p:ph type="sldNum" idx="12"/>
          </p:nvPr>
        </p:nvSpPr>
        <p:spPr>
          <a:xfrm>
            <a:off x="9234055" y="62870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94" name="Google Shape;39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5" name="Google Shape;386;p19"/>
          <p:cNvSpPr txBox="1"/>
          <p:nvPr/>
        </p:nvSpPr>
        <p:spPr>
          <a:xfrm>
            <a:off x="7373585" y="5230035"/>
            <a:ext cx="110984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xxxx</a:t>
            </a:r>
            <a:endParaRPr dirty="0"/>
          </a:p>
        </p:txBody>
      </p:sp>
      <p:sp>
        <p:nvSpPr>
          <p:cNvPr id="16" name="Google Shape;386;p19"/>
          <p:cNvSpPr txBox="1"/>
          <p:nvPr/>
        </p:nvSpPr>
        <p:spPr>
          <a:xfrm>
            <a:off x="4672046" y="5363381"/>
            <a:ext cx="7866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206162" y="203598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value that contains a sequence of characters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466466" y="165251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99037" y="201709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3060243" y="4346449"/>
            <a:ext cx="54379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3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myString </a:t>
            </a:r>
            <a:r>
              <a:rPr lang="en-US" sz="3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"python"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 rot="10800000">
            <a:off x="7524688" y="4992666"/>
            <a:ext cx="973500" cy="455100"/>
          </a:xfrm>
          <a:prstGeom prst="curvedConnector3">
            <a:avLst>
              <a:gd name="adj1" fmla="val 49997"/>
            </a:avLst>
          </a:prstGeom>
          <a:noFill/>
          <a:ln w="76200" cap="flat" cmpd="sng">
            <a:solidFill>
              <a:srgbClr val="FFC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2"/>
          <p:cNvSpPr txBox="1"/>
          <p:nvPr/>
        </p:nvSpPr>
        <p:spPr>
          <a:xfrm rot="-486305">
            <a:off x="7147233" y="5531537"/>
            <a:ext cx="35046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myString is a string of  6 characters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/>
          <p:nvPr/>
        </p:nvSpPr>
        <p:spPr>
          <a:xfrm>
            <a:off x="3321820" y="65169"/>
            <a:ext cx="659180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Find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code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 to display </a:t>
            </a:r>
            <a:r>
              <a:rPr lang="en-US" sz="2400" b="1">
                <a:solidFill>
                  <a:srgbClr val="1EBAEA"/>
                </a:solidFill>
                <a:latin typeface="Arial Rounded"/>
                <a:ea typeface="Arial Rounded"/>
                <a:cs typeface="Arial Rounded"/>
                <a:sym typeface="Arial Rounded"/>
              </a:rPr>
              <a:t>this </a:t>
            </a:r>
            <a:r>
              <a:rPr lang="en-US" sz="2400" b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on the </a:t>
            </a:r>
            <a:r>
              <a:rPr lang="en-US" sz="2400" b="1">
                <a:solidFill>
                  <a:srgbClr val="FF09AD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console</a:t>
            </a:r>
            <a:endParaRPr sz="2400" b="1">
              <a:solidFill>
                <a:srgbClr val="FF09AD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1989540" y="1428454"/>
            <a:ext cx="3602942" cy="399153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0"/>
          <p:cNvSpPr/>
          <p:nvPr/>
        </p:nvSpPr>
        <p:spPr>
          <a:xfrm>
            <a:off x="1639264" y="1546692"/>
            <a:ext cx="303665" cy="222975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0"/>
          <p:cNvSpPr txBox="1"/>
          <p:nvPr/>
        </p:nvSpPr>
        <p:spPr>
          <a:xfrm>
            <a:off x="1989540" y="1529675"/>
            <a:ext cx="125867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XXXXX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28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20"/>
          <p:cNvSpPr txBox="1"/>
          <p:nvPr/>
        </p:nvSpPr>
        <p:spPr>
          <a:xfrm>
            <a:off x="1042378" y="2430734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4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0"/>
          <p:cNvSpPr/>
          <p:nvPr/>
        </p:nvSpPr>
        <p:spPr>
          <a:xfrm rot="5400000">
            <a:off x="2233288" y="1029658"/>
            <a:ext cx="117945" cy="505870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0"/>
          <p:cNvSpPr txBox="1"/>
          <p:nvPr/>
        </p:nvSpPr>
        <p:spPr>
          <a:xfrm>
            <a:off x="2084800" y="583016"/>
            <a:ext cx="2074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9AD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 b="1">
              <a:solidFill>
                <a:srgbClr val="FF09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 txBox="1">
            <a:spLocks noGrp="1"/>
          </p:cNvSpPr>
          <p:nvPr>
            <p:ph type="sldNum" idx="12"/>
          </p:nvPr>
        </p:nvSpPr>
        <p:spPr>
          <a:xfrm>
            <a:off x="9175239" y="628022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412" name="Google Shape;41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20"/>
          <p:cNvSpPr txBox="1"/>
          <p:nvPr/>
        </p:nvSpPr>
        <p:spPr>
          <a:xfrm>
            <a:off x="98842" y="1080402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4" name="Google Shape;41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0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20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PRACTICE</a:t>
            </a:r>
            <a:endParaRPr/>
          </a:p>
        </p:txBody>
      </p:sp>
      <p:sp>
        <p:nvSpPr>
          <p:cNvPr id="15" name="Google Shape;386;p19"/>
          <p:cNvSpPr txBox="1"/>
          <p:nvPr/>
        </p:nvSpPr>
        <p:spPr>
          <a:xfrm>
            <a:off x="6533328" y="1960562"/>
            <a:ext cx="5062147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= ""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i in range(n):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text + "x"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smtClean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print(text</a:t>
            </a:r>
            <a:r>
              <a:rPr lang="en-US" sz="2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1"/>
          <p:cNvSpPr txBox="1"/>
          <p:nvPr/>
        </p:nvSpPr>
        <p:spPr>
          <a:xfrm>
            <a:off x="2496582" y="881833"/>
            <a:ext cx="9695418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get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characters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string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use the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 return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‘\n’ character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in the console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string to the console</a:t>
            </a:r>
            <a:endParaRPr/>
          </a:p>
        </p:txBody>
      </p:sp>
      <p:sp>
        <p:nvSpPr>
          <p:cNvPr id="422" name="Google Shape;422;p21"/>
          <p:cNvSpPr txBox="1"/>
          <p:nvPr/>
        </p:nvSpPr>
        <p:spPr>
          <a:xfrm>
            <a:off x="2964514" y="5692886"/>
            <a:ext cx="625726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SO NOW OPEN GOOGLE FROM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AND LET’S WORK</a:t>
            </a:r>
            <a:endParaRPr sz="3000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1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4" name="Google Shape;4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7835" y="4512424"/>
            <a:ext cx="1190625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1"/>
          <p:cNvSpPr/>
          <p:nvPr/>
        </p:nvSpPr>
        <p:spPr>
          <a:xfrm>
            <a:off x="2121176" y="736632"/>
            <a:ext cx="375406" cy="3152723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-1" y="2035994"/>
            <a:ext cx="245655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KNOW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3639940" y="282760"/>
            <a:ext cx="485824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String value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2244801" y="179539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 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start/end with a quote</a:t>
            </a:r>
            <a:endParaRPr sz="3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768581" y="5170697"/>
            <a:ext cx="543794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"python"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1672528" y="130478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3855393" y="4456090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7761191" y="4456090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274366" y="3837177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quote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125150" y="3806024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End quote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/>
        </p:nvSpPr>
        <p:spPr>
          <a:xfrm>
            <a:off x="3293241" y="174054"/>
            <a:ext cx="526644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of values we know</a:t>
            </a:r>
            <a:endParaRPr/>
          </a:p>
        </p:txBody>
      </p:sp>
      <p:graphicFrame>
        <p:nvGraphicFramePr>
          <p:cNvPr id="133" name="Google Shape;133;p4"/>
          <p:cNvGraphicFramePr/>
          <p:nvPr/>
        </p:nvGraphicFramePr>
        <p:xfrm>
          <a:off x="3236019" y="2396896"/>
          <a:ext cx="6041300" cy="3293981"/>
        </p:xfrm>
        <a:graphic>
          <a:graphicData uri="http://schemas.openxmlformats.org/drawingml/2006/table">
            <a:tbl>
              <a:tblPr firstRow="1" firstCol="1" bandRow="1">
                <a:noFill/>
                <a:tableStyleId>{8D492BA3-0ECE-425E-8709-04248782BF46}</a:tableStyleId>
              </a:tblPr>
              <a:tblGrid>
                <a:gridCol w="302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 Type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Possible values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solidFill>
                      <a:srgbClr val="F4B0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Number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1 ,   3,   4.58 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6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 Boolean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/>
                        <a:t>T</a:t>
                      </a:r>
                      <a:r>
                        <a:rPr lang="en-US" sz="2400" u="none" strike="noStrike" cap="none"/>
                        <a:t>rue,   </a:t>
                      </a:r>
                      <a:r>
                        <a:rPr lang="en-US" sz="2400" b="1" u="none" strike="noStrike" cap="none"/>
                        <a:t>F</a:t>
                      </a:r>
                      <a:r>
                        <a:rPr lang="en-US" sz="2400" u="none" strike="noStrike" cap="none"/>
                        <a:t>alse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1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String</a:t>
                      </a:r>
                      <a:endParaRPr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bibi</a:t>
                      </a:r>
                      <a:r>
                        <a:rPr lang="en-US" sz="28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endParaRPr sz="3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Ronan</a:t>
                      </a: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r>
                        <a:rPr lang="en-US" sz="2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 is nice</a:t>
                      </a:r>
                      <a:r>
                        <a:rPr lang="en-US" sz="2400" b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4" name="Google Shape;134;p4"/>
          <p:cNvCxnSpPr>
            <a:stCxn id="135" idx="1"/>
          </p:cNvCxnSpPr>
          <p:nvPr/>
        </p:nvCxnSpPr>
        <p:spPr>
          <a:xfrm rot="10800000">
            <a:off x="7257276" y="4020600"/>
            <a:ext cx="556500" cy="35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4"/>
          <p:cNvCxnSpPr>
            <a:stCxn id="135" idx="1"/>
          </p:cNvCxnSpPr>
          <p:nvPr/>
        </p:nvCxnSpPr>
        <p:spPr>
          <a:xfrm rot="10800000">
            <a:off x="6371676" y="4013100"/>
            <a:ext cx="1442100" cy="36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4"/>
          <p:cNvSpPr txBox="1"/>
          <p:nvPr/>
        </p:nvSpPr>
        <p:spPr>
          <a:xfrm>
            <a:off x="7813776" y="4188734"/>
            <a:ext cx="14729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Uppercases !!</a:t>
            </a:r>
            <a:endParaRPr/>
          </a:p>
        </p:txBody>
      </p:sp>
      <p:cxnSp>
        <p:nvCxnSpPr>
          <p:cNvPr id="137" name="Google Shape;137;p4"/>
          <p:cNvCxnSpPr/>
          <p:nvPr/>
        </p:nvCxnSpPr>
        <p:spPr>
          <a:xfrm flipH="1">
            <a:off x="7879013" y="1701230"/>
            <a:ext cx="1889101" cy="1462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4"/>
          <p:cNvSpPr txBox="1"/>
          <p:nvPr/>
        </p:nvSpPr>
        <p:spPr>
          <a:xfrm>
            <a:off x="9622971" y="1331898"/>
            <a:ext cx="9204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decimal</a:t>
            </a:r>
            <a:endParaRPr/>
          </a:p>
        </p:txBody>
      </p:sp>
      <p:cxnSp>
        <p:nvCxnSpPr>
          <p:cNvPr id="139" name="Google Shape;139;p4"/>
          <p:cNvCxnSpPr/>
          <p:nvPr/>
        </p:nvCxnSpPr>
        <p:spPr>
          <a:xfrm flipH="1">
            <a:off x="6412406" y="1592070"/>
            <a:ext cx="1889101" cy="1462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Google Shape;140;p4"/>
          <p:cNvSpPr txBox="1"/>
          <p:nvPr/>
        </p:nvSpPr>
        <p:spPr>
          <a:xfrm>
            <a:off x="7961608" y="1090230"/>
            <a:ext cx="849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integer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 rot="10800000">
            <a:off x="8389256" y="5576136"/>
            <a:ext cx="3" cy="7452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4"/>
          <p:cNvCxnSpPr/>
          <p:nvPr/>
        </p:nvCxnSpPr>
        <p:spPr>
          <a:xfrm rot="10800000">
            <a:off x="6503831" y="5638017"/>
            <a:ext cx="1885426" cy="68333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3" name="Google Shape;143;p4"/>
          <p:cNvSpPr txBox="1"/>
          <p:nvPr/>
        </p:nvSpPr>
        <p:spPr>
          <a:xfrm>
            <a:off x="8389257" y="6321351"/>
            <a:ext cx="2277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Start and end quotes !</a:t>
            </a:r>
            <a:endParaRPr/>
          </a:p>
        </p:txBody>
      </p:sp>
      <p:sp>
        <p:nvSpPr>
          <p:cNvPr id="144" name="Google Shape;14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/>
          <p:nvPr/>
        </p:nvSpPr>
        <p:spPr>
          <a:xfrm>
            <a:off x="2584543" y="297934"/>
            <a:ext cx="895629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      )       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403600" y="4178300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2932" y="3376027"/>
            <a:ext cx="203835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144221" y="5633184"/>
            <a:ext cx="110799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u="sng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endParaRPr sz="40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/>
          <p:nvPr/>
        </p:nvSpPr>
        <p:spPr>
          <a:xfrm>
            <a:off x="7150100" y="4178300"/>
            <a:ext cx="1282700" cy="8153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BB1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3466967" y="6341070"/>
            <a:ext cx="4770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 is a machine to get the number of characters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4836795" y="297934"/>
            <a:ext cx="29546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"toto"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 rot="-5400000">
            <a:off x="5301017" y="-1843165"/>
            <a:ext cx="463607" cy="6475181"/>
          </a:xfrm>
          <a:prstGeom prst="leftBrace">
            <a:avLst>
              <a:gd name="adj1" fmla="val 8333"/>
              <a:gd name="adj2" fmla="val 50000"/>
            </a:avLst>
          </a:prstGeom>
          <a:noFill/>
          <a:ln w="57150" cap="flat" cmpd="sng">
            <a:solidFill>
              <a:srgbClr val="FF09A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261541" y="4065547"/>
            <a:ext cx="295465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"toto"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8872249" y="3950721"/>
            <a:ext cx="6463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5144221" y="1819603"/>
            <a:ext cx="64633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66" name="Google Shape;166;p5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5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/>
        </p:nvSpPr>
        <p:spPr>
          <a:xfrm>
            <a:off x="2763214" y="502657"/>
            <a:ext cx="8005268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get the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number of characters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string :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len(xxx)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668426" y="2468059"/>
            <a:ext cx="732864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"hello!"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nbCharacters 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36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nbCharacters</a:t>
            </a:r>
            <a:r>
              <a:rPr lang="en-US" sz="3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177" name="Google Shape;177;p6"/>
          <p:cNvSpPr/>
          <p:nvPr/>
        </p:nvSpPr>
        <p:spPr>
          <a:xfrm rot="5400000">
            <a:off x="6644733" y="3078279"/>
            <a:ext cx="553791" cy="18685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8049295" y="3735035"/>
            <a:ext cx="402908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will be the result 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6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84" name="Google Shape;184;p6"/>
          <p:cNvSpPr txBox="1"/>
          <p:nvPr/>
        </p:nvSpPr>
        <p:spPr>
          <a:xfrm>
            <a:off x="0" y="0"/>
            <a:ext cx="172577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QUIZ</a:t>
            </a:r>
            <a:endParaRPr/>
          </a:p>
        </p:txBody>
      </p:sp>
      <p:sp>
        <p:nvSpPr>
          <p:cNvPr id="12" name="Google Shape;176;p6"/>
          <p:cNvSpPr txBox="1"/>
          <p:nvPr/>
        </p:nvSpPr>
        <p:spPr>
          <a:xfrm>
            <a:off x="1223537" y="4468451"/>
            <a:ext cx="73286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3600" dirty="0" smtClean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nbCharacters</a:t>
            </a:r>
            <a:r>
              <a:rPr lang="en-US" sz="3600" dirty="0" smtClean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= 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 descr="Image result for arduino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2827007" y="420790"/>
            <a:ext cx="865762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lang="en-US" sz="4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concatenate</a:t>
            </a: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strings together? </a:t>
            </a:r>
            <a:endParaRPr sz="4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1119186" y="2062113"/>
            <a:ext cx="7328646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"ratha"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"Jeanne"</a:t>
            </a:r>
            <a:b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6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192" name="Google Shape;192;p7"/>
          <p:cNvSpPr/>
          <p:nvPr/>
        </p:nvSpPr>
        <p:spPr>
          <a:xfrm rot="5400000">
            <a:off x="3928724" y="3288234"/>
            <a:ext cx="553791" cy="18685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5595961" y="3916427"/>
            <a:ext cx="442393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will be the result ?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5" name="Google Shape;195;p7"/>
          <p:cNvSpPr txBox="1"/>
          <p:nvPr/>
        </p:nvSpPr>
        <p:spPr>
          <a:xfrm>
            <a:off x="0" y="0"/>
            <a:ext cx="1714500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/>
          </a:p>
        </p:txBody>
      </p:sp>
      <p:pic>
        <p:nvPicPr>
          <p:cNvPr id="196" name="Google Shape;19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46" y="532972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188916" y="1110025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8823" y="470219"/>
            <a:ext cx="306215" cy="6090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960323" y="1110025"/>
            <a:ext cx="2632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3" name="Google Shape;191;p7"/>
          <p:cNvSpPr txBox="1"/>
          <p:nvPr/>
        </p:nvSpPr>
        <p:spPr>
          <a:xfrm>
            <a:off x="1091930" y="5297118"/>
            <a:ext cx="7328646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print(</a:t>
            </a:r>
            <a:r>
              <a:rPr lang="en-US" sz="3600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= </a:t>
            </a:r>
            <a:r>
              <a:rPr lang="en-US" sz="3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rathaJeanne</a:t>
            </a:r>
            <a:endParaRPr lang="en-US" sz="3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 txBox="1"/>
          <p:nvPr/>
        </p:nvSpPr>
        <p:spPr>
          <a:xfrm>
            <a:off x="2721320" y="312840"/>
            <a:ext cx="625338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rPr>
              <a:t>What is a carriage return ?</a:t>
            </a:r>
            <a:endParaRPr sz="4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 txBox="1"/>
          <p:nvPr/>
        </p:nvSpPr>
        <p:spPr>
          <a:xfrm>
            <a:off x="2244801" y="1795395"/>
            <a:ext cx="7725801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carriage return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</a:t>
            </a:r>
            <a:r>
              <a:rPr lang="en-US" sz="36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character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go to the </a:t>
            </a: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 line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console</a:t>
            </a:r>
            <a:endParaRPr sz="36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1179927" y="4333571"/>
            <a:ext cx="5437944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"aa</a:t>
            </a:r>
            <a:r>
              <a:rPr lang="en-US" sz="8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-US" sz="8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bb"</a:t>
            </a:r>
            <a:endParaRPr dirty="0"/>
          </a:p>
        </p:txBody>
      </p:sp>
      <p:sp>
        <p:nvSpPr>
          <p:cNvPr id="207" name="Google Shape;207;p8"/>
          <p:cNvSpPr/>
          <p:nvPr/>
        </p:nvSpPr>
        <p:spPr>
          <a:xfrm>
            <a:off x="1672528" y="1304785"/>
            <a:ext cx="9304134" cy="1970510"/>
          </a:xfrm>
          <a:prstGeom prst="rect">
            <a:avLst/>
          </a:prstGeom>
          <a:noFill/>
          <a:ln w="76200" cap="flat" cmpd="sng">
            <a:solidFill>
              <a:srgbClr val="FF99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7987445" y="4333571"/>
            <a:ext cx="3439978" cy="165398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 txBox="1"/>
          <p:nvPr/>
        </p:nvSpPr>
        <p:spPr>
          <a:xfrm>
            <a:off x="7987444" y="4333571"/>
            <a:ext cx="62388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bb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8"/>
          <p:cNvCxnSpPr>
            <a:stCxn id="205" idx="2"/>
            <a:endCxn id="208" idx="1"/>
          </p:cNvCxnSpPr>
          <p:nvPr/>
        </p:nvCxnSpPr>
        <p:spPr>
          <a:xfrm rot="-5400000" flipH="1">
            <a:off x="5965202" y="3138224"/>
            <a:ext cx="2164800" cy="1879800"/>
          </a:xfrm>
          <a:prstGeom prst="curvedConnector2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8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/>
        </p:nvSpPr>
        <p:spPr>
          <a:xfrm>
            <a:off x="875763" y="97201"/>
            <a:ext cx="967203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u="sng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4000"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 is composed of:</a:t>
            </a:r>
            <a:endParaRPr sz="4000" b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4219768" y="2458794"/>
            <a:ext cx="314694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endParaRPr sz="18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4533363" y="1880315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6055683" y="1880315"/>
            <a:ext cx="553791" cy="82424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4109925" y="1248802"/>
            <a:ext cx="140066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slash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 txBox="1"/>
          <p:nvPr/>
        </p:nvSpPr>
        <p:spPr>
          <a:xfrm>
            <a:off x="5789053" y="1230249"/>
            <a:ext cx="196420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 letter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9"/>
          <p:cNvSpPr txBox="1"/>
          <p:nvPr/>
        </p:nvSpPr>
        <p:spPr>
          <a:xfrm>
            <a:off x="213634" y="5724600"/>
            <a:ext cx="1162526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4000" b="1" u="sng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 is </a:t>
            </a:r>
            <a:r>
              <a:rPr lang="en-US" sz="4000" b="1" u="sng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40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character: its length is 1 !!</a:t>
            </a:r>
            <a:endParaRPr sz="4000"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0" y="0"/>
            <a:ext cx="1714499" cy="3693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/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46" y="514145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 txBox="1"/>
          <p:nvPr/>
        </p:nvSpPr>
        <p:spPr>
          <a:xfrm>
            <a:off x="138116" y="1080402"/>
            <a:ext cx="56778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0229" y="425514"/>
            <a:ext cx="607924" cy="6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 txBox="1"/>
          <p:nvPr/>
        </p:nvSpPr>
        <p:spPr>
          <a:xfrm>
            <a:off x="763505" y="1080402"/>
            <a:ext cx="5613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740</Words>
  <Application>Microsoft Office PowerPoint</Application>
  <PresentationFormat>Widescreen</PresentationFormat>
  <Paragraphs>251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Rounded</vt:lpstr>
      <vt:lpstr>Calibri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MENGKORNG.LY</cp:lastModifiedBy>
  <cp:revision>4</cp:revision>
  <dcterms:created xsi:type="dcterms:W3CDTF">2020-01-29T00:40:08Z</dcterms:created>
  <dcterms:modified xsi:type="dcterms:W3CDTF">2023-06-29T02:34:05Z</dcterms:modified>
</cp:coreProperties>
</file>