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394" r:id="rId3"/>
    <p:sldId id="346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14/08/2022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14/08/2022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3535" y="4680919"/>
            <a:ext cx="3553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DEFINE, ACCESS, BROWSE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4710" y="2113985"/>
            <a:ext cx="3379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("45"))</a:t>
            </a:r>
          </a:p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([45]))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590" y="2240594"/>
            <a:ext cx="2969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(45))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8634" y="2240594"/>
            <a:ext cx="1022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print( len(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"ronan, pnc"</a:t>
            </a:r>
            <a:r>
              <a:rPr lang="en-US" sz="40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print( len(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"ronan"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"pnc"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</a:rPr>
              <a:t> )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47" y="259307"/>
            <a:ext cx="558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2 ways to loop on array 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555" y="3220267"/>
            <a:ext cx="51603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 in range(len(array)):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= array[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274" y="1832120"/>
            <a:ext cx="277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index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13692" y="999158"/>
            <a:ext cx="675250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84392" y="1026112"/>
            <a:ext cx="740206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52825" y="1832120"/>
            <a:ext cx="281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values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06666" y="3260022"/>
            <a:ext cx="5160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in array: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67607" y="2869809"/>
            <a:ext cx="0" cy="29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754966">
            <a:off x="7735069" y="4994760"/>
            <a:ext cx="203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Shorter way to loop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8249146" y="4648169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754966">
            <a:off x="3905189" y="556613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More customizable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4100414" y="5258001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8966" y="630726"/>
            <a:ext cx="8635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the meaning of this function?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76616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5311" y="1813498"/>
            <a:ext cx="5854488" cy="35394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def function1(myArray):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m = myArray[0]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for value in myArray: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if value &gt; m 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m = value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return m</a:t>
            </a:r>
          </a:p>
        </p:txBody>
      </p:sp>
    </p:spTree>
    <p:extLst>
      <p:ext uri="{BB962C8B-B14F-4D97-AF65-F5344CB8AC3E}">
        <p14:creationId xmlns:p14="http://schemas.microsoft.com/office/powerpoint/2010/main" val="372127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86250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 = [5, 4, 7, 3, 1]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 = 99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10302389" y="6052580"/>
            <a:ext cx="143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10284757" y="4889268"/>
            <a:ext cx="1039077" cy="10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7323" y="590740"/>
            <a:ext cx="6427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list1</a:t>
            </a:r>
            <a:r>
              <a:rPr lang="en-US" sz="4000" b="1" dirty="0"/>
              <a:t> and</a:t>
            </a:r>
            <a:r>
              <a:rPr lang="en-US" sz="4000" b="1" dirty="0">
                <a:solidFill>
                  <a:schemeClr val="accent6"/>
                </a:solidFill>
              </a:rPr>
              <a:t> list2 </a:t>
            </a:r>
            <a:r>
              <a:rPr lang="en-US" sz="4000" b="1" dirty="0"/>
              <a:t>are referring to</a:t>
            </a:r>
          </a:p>
          <a:p>
            <a:pPr algn="ctr"/>
            <a:r>
              <a:rPr lang="en-US" sz="4000" b="1" dirty="0"/>
              <a:t>The same value in memory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2751" y="3703647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[5, 4, 7, 3, 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277" y="2552087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467" y="3221501"/>
            <a:ext cx="6147582" cy="26869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3941" y="2581898"/>
            <a:ext cx="1423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MEMORY</a:t>
            </a: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277772" y="3108960"/>
            <a:ext cx="2564979" cy="1025574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6276" y="4564965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Consolas" panose="020B0609020204030204" pitchFamily="49" charset="0"/>
              </a:rPr>
              <a:t>list2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7772" y="4349978"/>
            <a:ext cx="2564979" cy="812865"/>
          </a:xfrm>
          <a:prstGeom prst="straightConnector1">
            <a:avLst/>
          </a:prstGeom>
          <a:ln w="28575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3" y="2552087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6" y="4673293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581898"/>
            <a:ext cx="799915" cy="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1297" y="1830636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5</a:t>
            </a:r>
          </a:p>
          <a:p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 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7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382" y="182777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Make the difference 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1311" y="1803431"/>
            <a:ext cx="28135" cy="4569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997" y="1314816"/>
            <a:ext cx="4306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Integer, string, boolean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duplicate</a:t>
            </a:r>
            <a:r>
              <a:rPr lang="en-US" sz="3000" b="1" dirty="0">
                <a:sym typeface="Wingdings" panose="05000000000000000000" pitchFamily="2" charset="2"/>
              </a:rPr>
              <a:t> the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07482" y="1262525"/>
            <a:ext cx="4958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Array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refer to </a:t>
            </a:r>
            <a:r>
              <a:rPr lang="en-US" sz="3000" b="1" dirty="0">
                <a:sym typeface="Wingdings" panose="05000000000000000000" pitchFamily="2" charset="2"/>
              </a:rPr>
              <a:t>the </a:t>
            </a:r>
            <a:r>
              <a:rPr lang="en-US" sz="3000" b="1" u="sng" dirty="0">
                <a:sym typeface="Wingdings" panose="05000000000000000000" pitchFamily="2" charset="2"/>
              </a:rPr>
              <a:t>same</a:t>
            </a:r>
            <a:r>
              <a:rPr lang="en-US" sz="3000" b="1" dirty="0">
                <a:sym typeface="Wingdings" panose="05000000000000000000" pitchFamily="2" charset="2"/>
              </a:rPr>
              <a:t>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8971" y="4037240"/>
            <a:ext cx="962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4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4749" y="4017986"/>
            <a:ext cx="325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3862" y="3941499"/>
            <a:ext cx="2233371" cy="116863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934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12" y="3419133"/>
            <a:ext cx="490984" cy="3264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2373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1751" y="4088048"/>
            <a:ext cx="1584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[4,5]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43247" y="40988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[4,5]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64982" y="3941499"/>
            <a:ext cx="2233371" cy="16011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46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32" y="3419133"/>
            <a:ext cx="490984" cy="3264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595032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20111" y="434691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66165" y="4286292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8007" y="484922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0349" y="4551991"/>
            <a:ext cx="1717137" cy="481658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203" y="1564705"/>
            <a:ext cx="29001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a = [18,24]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b = a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a[1]=3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print(b[1])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7432" y="47891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 variable has a </a:t>
            </a:r>
            <a:r>
              <a:rPr lang="en-US" sz="4000" b="1" u="sng" dirty="0">
                <a:solidFill>
                  <a:schemeClr val="accent6"/>
                </a:solidFill>
              </a:rPr>
              <a:t>name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/>
              <a:t>and contain a </a:t>
            </a:r>
            <a:r>
              <a:rPr lang="en-US" sz="4000" b="1" u="sng" dirty="0">
                <a:solidFill>
                  <a:srgbClr val="FF0000"/>
                </a:solidFill>
              </a:rPr>
              <a:t>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64" y="1956986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234947" y="1665456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6504" y="17137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562" y="2083097"/>
            <a:ext cx="2723823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1097" y="2340513"/>
            <a:ext cx="8194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8486626" y="2340513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57" y="2083097"/>
            <a:ext cx="266700" cy="1114425"/>
          </a:xfrm>
          <a:prstGeom prst="rect">
            <a:avLst/>
          </a:prstGeom>
        </p:spPr>
      </p:pic>
      <p:pic>
        <p:nvPicPr>
          <p:cNvPr id="1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2" y="5234758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5122405" y="4943228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23962" y="49915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562" y="5376015"/>
            <a:ext cx="3358612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0603" y="5605114"/>
            <a:ext cx="14542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8374084" y="5618285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6907" y="5361947"/>
            <a:ext cx="26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14203" y="2826127"/>
            <a:ext cx="15520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</a:t>
            </a:r>
          </a:p>
          <a:p>
            <a:endParaRPr lang="en-US" sz="3200" dirty="0"/>
          </a:p>
          <a:p>
            <a:r>
              <a:rPr lang="en-US" sz="3200" dirty="0"/>
              <a:t>Float</a:t>
            </a:r>
          </a:p>
          <a:p>
            <a:endParaRPr lang="en-US" sz="3200" dirty="0"/>
          </a:p>
          <a:p>
            <a:r>
              <a:rPr lang="en-US" sz="3200" dirty="0"/>
              <a:t>Boolean</a:t>
            </a:r>
          </a:p>
          <a:p>
            <a:endParaRPr lang="en-US" sz="3200" dirty="0"/>
          </a:p>
          <a:p>
            <a:r>
              <a:rPr lang="en-US" sz="3200" dirty="0"/>
              <a:t>String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1477" y="2826127"/>
            <a:ext cx="1544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 marL="514350" indent="-514350">
              <a:buAutoNum type="arabicPlain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1.45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True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“blabla”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0921" y="526993"/>
            <a:ext cx="745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Simple </a:t>
            </a:r>
            <a:r>
              <a:rPr lang="en-US" sz="4000" b="1" u="sng" dirty="0">
                <a:solidFill>
                  <a:srgbClr val="FF0000"/>
                </a:solidFill>
              </a:rPr>
              <a:t>types of  data :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38501" y="2826127"/>
            <a:ext cx="163734" cy="684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38501" y="3692945"/>
            <a:ext cx="163734" cy="684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80628" y="5768583"/>
            <a:ext cx="163734" cy="684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68026" y="4803309"/>
            <a:ext cx="163734" cy="684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81" y="172879"/>
            <a:ext cx="338897" cy="1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69" y="220446"/>
            <a:ext cx="1852341" cy="1852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23095" y="35166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5624" y="3516656"/>
            <a:ext cx="348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 , 18.4 ]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4444" y="635145"/>
            <a:ext cx="77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Array : </a:t>
            </a:r>
            <a:r>
              <a:rPr lang="en-US" sz="4000" b="1" dirty="0">
                <a:solidFill>
                  <a:srgbClr val="FF0000"/>
                </a:solidFill>
              </a:rPr>
              <a:t>data containing other 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0710" y="3466263"/>
            <a:ext cx="163734" cy="6841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630537" y="3454144"/>
            <a:ext cx="163734" cy="6841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10364" y="3454144"/>
            <a:ext cx="163734" cy="6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71143" y="651893"/>
            <a:ext cx="973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Arrays can contains any type of value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707" y="2695987"/>
            <a:ext cx="293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integers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8190" y="273212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15 , 18 ]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2732122"/>
            <a:ext cx="131298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0240" y="2732122"/>
            <a:ext cx="131298" cy="548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32271" y="2732122"/>
            <a:ext cx="131298" cy="54864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72707" y="36484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strings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8190" y="3684614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[“banana”, “coconut”]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345406" y="3684614"/>
            <a:ext cx="131298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80240" y="3684614"/>
            <a:ext cx="131298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32271" y="3684614"/>
            <a:ext cx="131298" cy="5486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72707" y="4673241"/>
            <a:ext cx="360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mixed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8190" y="4709376"/>
            <a:ext cx="3362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“ronan”, True ]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4709376"/>
            <a:ext cx="131298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97488" y="4709376"/>
            <a:ext cx="131298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66148" y="4727443"/>
            <a:ext cx="131298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2" y="47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91370" y="2957205"/>
            <a:ext cx="7599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myArray  = </a:t>
            </a:r>
            <a:r>
              <a:rPr lang="en-US" sz="6000" dirty="0">
                <a:solidFill>
                  <a:srgbClr val="FF0000"/>
                </a:solidFill>
              </a:rPr>
              <a:t>[</a:t>
            </a:r>
            <a:r>
              <a:rPr lang="en-US" sz="6000" dirty="0"/>
              <a:t>14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15 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18 </a:t>
            </a:r>
            <a:r>
              <a:rPr lang="en-US" sz="6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5069101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2153" y="4988531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array</a:t>
            </a:r>
          </a:p>
        </p:txBody>
      </p:sp>
      <p:sp>
        <p:nvSpPr>
          <p:cNvPr id="34" name="Down Arrow 33"/>
          <p:cNvSpPr/>
          <p:nvPr/>
        </p:nvSpPr>
        <p:spPr>
          <a:xfrm flipV="1">
            <a:off x="8750813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73865" y="498853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array</a:t>
            </a:r>
          </a:p>
        </p:txBody>
      </p:sp>
      <p:sp>
        <p:nvSpPr>
          <p:cNvPr id="39" name="Down Arrow 38"/>
          <p:cNvSpPr/>
          <p:nvPr/>
        </p:nvSpPr>
        <p:spPr>
          <a:xfrm rot="1978480">
            <a:off x="6332218" y="2368211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0904" y="1902414"/>
            <a:ext cx="28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Coma to separate each value</a:t>
            </a:r>
          </a:p>
        </p:txBody>
      </p:sp>
      <p:sp>
        <p:nvSpPr>
          <p:cNvPr id="41" name="Down Arrow 40"/>
          <p:cNvSpPr/>
          <p:nvPr/>
        </p:nvSpPr>
        <p:spPr>
          <a:xfrm rot="19710127">
            <a:off x="7047282" y="2332037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98331" y="332754"/>
            <a:ext cx="476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define</a:t>
            </a:r>
            <a:r>
              <a:rPr lang="en-US" sz="4000" b="1" dirty="0">
                <a:solidFill>
                  <a:srgbClr val="FF09AD"/>
                </a:solidFill>
              </a:rPr>
              <a:t> an array !</a:t>
            </a:r>
          </a:p>
        </p:txBody>
      </p:sp>
    </p:spTree>
    <p:extLst>
      <p:ext uri="{BB962C8B-B14F-4D97-AF65-F5344CB8AC3E}">
        <p14:creationId xmlns:p14="http://schemas.microsoft.com/office/powerpoint/2010/main" val="33864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0534" y="291272"/>
            <a:ext cx="6934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access</a:t>
            </a:r>
            <a:r>
              <a:rPr lang="en-US" sz="4000" b="1" dirty="0">
                <a:solidFill>
                  <a:srgbClr val="FF09AD"/>
                </a:solidFill>
              </a:rPr>
              <a:t> to array elements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673060" y="4729434"/>
            <a:ext cx="6534997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73826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5539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541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80254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2813026" y="479190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375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1523" y="4212212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Negative indexes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9321283" y="4201944"/>
            <a:ext cx="655310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21556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7001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66182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1627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186105" y="6075058"/>
            <a:ext cx="631064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52375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21556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97001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6182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1627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763" y="6088220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Positive indexes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5253" y="1452803"/>
            <a:ext cx="6966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myArray      = 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/>
              <a:t>14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15 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18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20</a:t>
            </a:r>
            <a:r>
              <a:rPr lang="en-US" sz="4000" dirty="0">
                <a:solidFill>
                  <a:schemeClr val="accent6"/>
                </a:solidFill>
              </a:rPr>
              <a:t> ,</a:t>
            </a:r>
            <a:r>
              <a:rPr lang="en-US" sz="4000" dirty="0"/>
              <a:t> 3 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  <a:p>
            <a:r>
              <a:rPr lang="en-US" sz="4000" dirty="0"/>
              <a:t>myElement = myArray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3792" y="477952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1083" y="476096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81849" y="474858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32819" y="47485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 rot="20754966">
            <a:off x="7758689" y="28516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index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7431431" y="2691485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myNumbers[-1]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myNumbers[3]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567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220</cp:revision>
  <dcterms:created xsi:type="dcterms:W3CDTF">2020-01-30T10:34:45Z</dcterms:created>
  <dcterms:modified xsi:type="dcterms:W3CDTF">2022-08-14T13:15:35Z</dcterms:modified>
</cp:coreProperties>
</file>