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78" r:id="rId16"/>
    <p:sldId id="270" r:id="rId17"/>
    <p:sldId id="271" r:id="rId18"/>
    <p:sldId id="272" r:id="rId19"/>
    <p:sldId id="273" r:id="rId20"/>
    <p:sldId id="274" r:id="rId21"/>
    <p:sldId id="276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71639" autoAdjust="0"/>
  </p:normalViewPr>
  <p:slideViewPr>
    <p:cSldViewPr snapToGrid="0">
      <p:cViewPr varScale="1">
        <p:scale>
          <a:sx n="62" d="100"/>
          <a:sy n="62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4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BCC9F7-6A7C-4834-8D3D-89740A6F6C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267B-D283-47E8-A872-0FA1A11F1D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A30D6-4658-4E22-9F17-BE450A82464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63C78-BD0D-45F3-B1AE-86B049B84B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7FF06-08F9-4303-A23C-5F4988A1D2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4B0FD-F8A0-4F63-A72E-3A9694F79588}" type="slidenum">
              <a:rPr lang="en-US" sz="2000" smtClean="0"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8411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A4F67-353A-4B75-80F4-5B7CF54E9A2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DB528-1E99-47B6-973E-DABF2D1F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7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937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do a role play game </a:t>
            </a:r>
          </a:p>
          <a:p>
            <a:endParaRPr lang="en-US" dirty="0"/>
          </a:p>
          <a:p>
            <a:r>
              <a:rPr lang="en-US" dirty="0"/>
              <a:t>One student is </a:t>
            </a:r>
            <a:r>
              <a:rPr lang="en-US" dirty="0" err="1"/>
              <a:t>drawRandomCircle</a:t>
            </a:r>
            <a:r>
              <a:rPr lang="en-US" dirty="0"/>
              <a:t>()</a:t>
            </a:r>
          </a:p>
          <a:p>
            <a:r>
              <a:rPr lang="en-US" dirty="0"/>
              <a:t>One student is </a:t>
            </a:r>
            <a:r>
              <a:rPr lang="en-US" dirty="0" err="1"/>
              <a:t>create_oval</a:t>
            </a:r>
            <a:endParaRPr lang="en-US" dirty="0"/>
          </a:p>
          <a:p>
            <a:r>
              <a:rPr lang="en-US" dirty="0"/>
              <a:t>One student is after()</a:t>
            </a:r>
          </a:p>
          <a:p>
            <a:endParaRPr lang="en-US" dirty="0"/>
          </a:p>
          <a:p>
            <a:r>
              <a:rPr lang="en-US" dirty="0" err="1"/>
              <a:t>randomCircle</a:t>
            </a:r>
            <a:r>
              <a:rPr lang="en-US" dirty="0"/>
              <a:t> tells </a:t>
            </a:r>
            <a:r>
              <a:rPr lang="en-US" dirty="0" err="1"/>
              <a:t>CreateOval</a:t>
            </a:r>
            <a:r>
              <a:rPr lang="en-US" dirty="0"/>
              <a:t> to draw a circle on the board. Create oval draws it</a:t>
            </a:r>
          </a:p>
          <a:p>
            <a:r>
              <a:rPr lang="en-US" dirty="0"/>
              <a:t>Then after count until 5 seconds, then he tells </a:t>
            </a:r>
            <a:r>
              <a:rPr lang="en-US" dirty="0" err="1"/>
              <a:t>drawRandomCircle</a:t>
            </a:r>
            <a:r>
              <a:rPr lang="en-US" dirty="0"/>
              <a:t> to run again </a:t>
            </a:r>
          </a:p>
          <a:p>
            <a:r>
              <a:rPr lang="en-US" dirty="0"/>
              <a:t>And again and again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B528-1E99-47B6-973E-DABF2D1F64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490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115-120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B528-1E99-47B6-973E-DABF2D1F64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the tip to do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B528-1E99-47B6-973E-DABF2D1F64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99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activity than for </a:t>
            </a:r>
            <a:r>
              <a:rPr lang="en-US" dirty="0" err="1"/>
              <a:t>drawrandomcircles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B528-1E99-47B6-973E-DABF2D1F64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72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505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B528-1E99-47B6-973E-DABF2D1F64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22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B528-1E99-47B6-973E-DABF2D1F64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47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90-98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B528-1E99-47B6-973E-DABF2D1F64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1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561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B528-1E99-47B6-973E-DABF2D1F64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1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0662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690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907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 them the code and tell them to wait 10 seconds after running it. </a:t>
            </a:r>
          </a:p>
          <a:p>
            <a:r>
              <a:rPr lang="en-US" dirty="0"/>
              <a:t>What happens ? </a:t>
            </a:r>
          </a:p>
          <a:p>
            <a:r>
              <a:rPr lang="en-US" dirty="0"/>
              <a:t>What part of the code is new for them ? </a:t>
            </a:r>
          </a:p>
          <a:p>
            <a:r>
              <a:rPr lang="en-US" dirty="0"/>
              <a:t>Change the 5000 parameter, play with it </a:t>
            </a:r>
          </a:p>
          <a:p>
            <a:endParaRPr lang="en-US" dirty="0"/>
          </a:p>
          <a:p>
            <a:r>
              <a:rPr lang="en-US" dirty="0"/>
              <a:t>s9-01-display_hello_wolrd.py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B528-1E99-47B6-973E-DABF2D1F64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8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them that nothing happens </a:t>
            </a:r>
          </a:p>
          <a:p>
            <a:r>
              <a:rPr lang="en-US" dirty="0"/>
              <a:t>Ask them if they can explain why ? What is the difference with the previous slide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B528-1E99-47B6-973E-DABF2D1F64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04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them that Hello world is displayed </a:t>
            </a:r>
          </a:p>
          <a:p>
            <a:r>
              <a:rPr lang="en-US" dirty="0"/>
              <a:t>Ask them if they can explain why ? What is the difference with the previous slide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B528-1E99-47B6-973E-DABF2D1F64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8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18-25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B528-1E99-47B6-973E-DABF2D1F64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94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them that if you put the create rectangle above or below the </a:t>
            </a:r>
            <a:r>
              <a:rPr lang="en-US" dirty="0" err="1"/>
              <a:t>canvas,after</a:t>
            </a:r>
            <a:r>
              <a:rPr lang="en-US" dirty="0"/>
              <a:t>, it does not change anything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B528-1E99-47B6-973E-DABF2D1F64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59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complicated for the students is to  have the idea to call the function inside herself. Maybe let them search for 10 minutes. </a:t>
            </a:r>
          </a:p>
          <a:p>
            <a:r>
              <a:rPr lang="en-US" dirty="0"/>
              <a:t>Do we give them the tip : you can call a function in the same function 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Normally they should think at a loop ! See you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B528-1E99-47B6-973E-DABF2D1F64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34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Hopefully you </a:t>
            </a:r>
            <a:r>
              <a:rPr lang="en-US" dirty="0" err="1"/>
              <a:t>tel;l</a:t>
            </a:r>
            <a:r>
              <a:rPr lang="en-US" dirty="0"/>
              <a:t> someone to come show their wrong code with a loop for the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B528-1E99-47B6-973E-DABF2D1F64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4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DA07-59F5-49CB-9AAE-FB72A93CC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4AFDE-C0C8-47BF-BDCB-20B5A3D61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E5343-1F19-4FA8-B6B8-571BDDAA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9EAD-D094-4570-8D0C-BC00CD57F34B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5E741-3A9F-492F-9A82-4C325F07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138EA-446F-44BB-ABF7-442DCD98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CAEA-7B95-4F66-9A80-44D1C720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663E4-68DF-4FBD-BD57-56704B6A4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18504-BA09-461C-8F93-E0453E5E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3831-176E-4A92-89F2-FA6B9EE62B0F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EE968-EA11-4662-ADBE-B40C08FF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A801D-5CD0-4617-90D8-99596884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6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9A99F-E278-4CD4-BFC7-059C02744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34B3-93A6-4489-8A5C-7D3A102D5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782B1-AA7A-4CCB-A374-9D2A0EA7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F866-F35B-471C-8828-C7192609F771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972CD-F5ED-4EC6-97B5-271D77D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2E35A-A445-4068-821F-B9E451B8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1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6EE2-72F5-45E4-B999-9E946B4A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44395-5AFD-465E-879A-863CD6ACD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FC994-299A-47B5-9FB8-BFD6D5E2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44A5-4A86-4EDA-9DA3-E02131C593F8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68D2E-9207-486F-B94A-3A295C63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282A7-4D42-4312-857C-9BE87E07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0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CDBE-CA4B-4353-A44B-58355DA0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1C186-C3D6-43A7-9753-511EBEC8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21351-B9D4-4EDD-BF1F-527F474A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3689-0CB9-4D53-934C-12BECDCA7279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C3F85-DD8A-476D-8700-7F544DE2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0FCD1-502A-45CF-897F-ED76E4A1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1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A90C-AA5B-44B6-A848-B46F1ED5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1B91-CF8F-4F01-92E6-792738CDD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98385-1039-4B96-A24E-45602D3D0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55C0C-E5FF-47C0-A423-FF92EE6B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2A44-E272-44B1-8CB4-4E17298477A6}" type="datetime1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F5D4B-E84D-4340-A577-A9EFC223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E8B33-660A-4FE1-BBF3-6EF43EAB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4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F16B-268A-4682-9066-E9E9A353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93641-579A-492C-ADBF-D1E7A4E38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8DEE8-1EAD-4445-876D-FDEA2505D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AB0E2-7C79-45B7-9EF5-8866D5376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02787-B7F2-4244-9368-2A6B1489B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E35C1-0FB8-4BF6-9627-19FCE266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F6D-6EA7-4A33-BCBB-6963C7DDDB6B}" type="datetime1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604CE-A7CC-4C59-8322-786C04E8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1D29A-7647-46E3-95B1-46C18EAE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4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0E31-6C5D-4094-BCA5-577663E6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7D409-1EA2-49C9-82DB-B6FB054E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30D4-C2B8-4B4E-9D0F-7773F59C0D11}" type="datetime1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1DE8C-690D-4B8E-91F2-2A2CEDC3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58BAE-3704-439E-A144-91007201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3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F5DF1-EE35-4DBA-A4A9-E02B6765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8709-CAAB-47DF-A213-B9E2C265500C}" type="datetime1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B04D1-03B8-4C19-AAAF-06508CC9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DA429-D7FE-44D6-9AFA-139FB231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6BA3-7F18-4E3A-8942-ECD8CFD9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3C980-FA15-448B-B141-F9699BF6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6E56D-5862-435E-BBB4-8B0A493DD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27DF0-58BA-47A6-8EC1-54DB7BCC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8A3B-7AE8-44DF-9383-55D6CD51D4DE}" type="datetime1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B0559-3C02-44BB-A7C2-562B19C2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54333-B930-429F-9170-41003732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4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46A6-B5C4-4FD7-810A-B9324852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B2219-F8C8-4DC4-A438-127BC95A7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4291C-04FB-46A1-A33F-D71FBBC1B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1C3EF-0F28-4378-8E40-F267F710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7EF-68E5-40D5-BF5B-BF3BCAA56CDF}" type="datetime1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1BE1A-E669-420C-BD15-56A80C7E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8E274-BC76-475C-A781-468353C2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8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30E4F-6CC1-4705-A467-75B75FE8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BD646-A8FE-49F0-B5B3-EAE1EA8FF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B70C2-B3E4-4BC2-9A88-5023CB66D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4F76-FC6B-4098-AEC6-BCC1345291FF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563C-60E7-486B-A4BA-D680F70C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6164F-6836-40AC-910B-2F012E097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9FDF7-EBE4-4236-A147-4CC15C73B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5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20.png"/><Relationship Id="rId4" Type="http://schemas.openxmlformats.org/officeDocument/2006/relationships/image" Target="../media/image19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24.png"/><Relationship Id="rId4" Type="http://schemas.openxmlformats.org/officeDocument/2006/relationships/image" Target="../media/image2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image" Target="../media/image2.gif"/><Relationship Id="rId4" Type="http://schemas.openxmlformats.org/officeDocument/2006/relationships/hyperlink" Target="https://pixabay.com/vectors/target-arrow-shooting-dart-3823872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3966"/>
          </a:xfrm>
        </p:spPr>
        <p:txBody>
          <a:bodyPr/>
          <a:lstStyle/>
          <a:p>
            <a:r>
              <a:rPr lang="fr-FR" dirty="0"/>
              <a:t>Python </a:t>
            </a:r>
            <a:r>
              <a:rPr lang="fr-FR" dirty="0" err="1"/>
              <a:t>libraries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1985" y="2821402"/>
            <a:ext cx="9144000" cy="1655762"/>
          </a:xfrm>
        </p:spPr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terminal to gaming</a:t>
            </a:r>
          </a:p>
        </p:txBody>
      </p:sp>
    </p:spTree>
    <p:extLst>
      <p:ext uri="{BB962C8B-B14F-4D97-AF65-F5344CB8AC3E}">
        <p14:creationId xmlns:p14="http://schemas.microsoft.com/office/powerpoint/2010/main" val="246479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5BF93-68B4-447C-8530-86E0D070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C923AC-C2EE-41F5-AD0A-10575C3F025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96" y="412103"/>
            <a:ext cx="1791477" cy="160020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BE1DAC-1A27-4242-9AC2-3926CC2A3ADA}"/>
              </a:ext>
            </a:extLst>
          </p:cNvPr>
          <p:cNvSpPr/>
          <p:nvPr/>
        </p:nvSpPr>
        <p:spPr>
          <a:xfrm>
            <a:off x="3110071" y="692591"/>
            <a:ext cx="7091265" cy="10392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B050"/>
                </a:solidFill>
              </a:rPr>
              <a:t>Correction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CEEBF7-7A93-442D-9BED-65BEE43E9072}"/>
              </a:ext>
            </a:extLst>
          </p:cNvPr>
          <p:cNvSpPr/>
          <p:nvPr/>
        </p:nvSpPr>
        <p:spPr>
          <a:xfrm>
            <a:off x="1306286" y="2967135"/>
            <a:ext cx="9759820" cy="31982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Let’s do a role play game </a:t>
            </a:r>
          </a:p>
          <a:p>
            <a:endParaRPr lang="en-US"/>
          </a:p>
          <a:p>
            <a:r>
              <a:rPr lang="en-US"/>
              <a:t>One student is drawRandomCircle()</a:t>
            </a:r>
          </a:p>
          <a:p>
            <a:r>
              <a:rPr lang="en-US"/>
              <a:t>One student is create_oval</a:t>
            </a:r>
          </a:p>
          <a:p>
            <a:r>
              <a:rPr lang="en-US"/>
              <a:t>One student is after()</a:t>
            </a:r>
          </a:p>
          <a:p>
            <a:endParaRPr lang="en-US"/>
          </a:p>
          <a:p>
            <a:r>
              <a:rPr lang="en-US"/>
              <a:t>randomCircle tells CreateOval to draw a circle on the board. Create oval draws it</a:t>
            </a:r>
          </a:p>
          <a:p>
            <a:r>
              <a:rPr lang="en-US"/>
              <a:t>Then after count until 5 seconds, then he tells drawRandomCircle to run again </a:t>
            </a:r>
          </a:p>
          <a:p>
            <a:r>
              <a:rPr lang="en-US"/>
              <a:t>And again and again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1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73D4E-555D-4A90-ADE6-F08C3A83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F2F899-3D7E-4C09-AD1B-B788206B615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96" y="412103"/>
            <a:ext cx="1791477" cy="160020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0C8AA0-5B4D-49D4-B4A4-8B891667A0EC}"/>
              </a:ext>
            </a:extLst>
          </p:cNvPr>
          <p:cNvSpPr/>
          <p:nvPr/>
        </p:nvSpPr>
        <p:spPr>
          <a:xfrm>
            <a:off x="3110071" y="692591"/>
            <a:ext cx="7091265" cy="10392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B050"/>
                </a:solidFill>
              </a:rPr>
              <a:t>Explanation</a:t>
            </a:r>
          </a:p>
        </p:txBody>
      </p:sp>
      <p:pic>
        <p:nvPicPr>
          <p:cNvPr id="6" name="Picture 2" descr="https://s-media-cache-ak0.pinimg.com/736x/e2/53/23/e25323eb116ab44d2320ec1566b18b44.jpg">
            <a:extLst>
              <a:ext uri="{FF2B5EF4-FFF2-40B4-BE49-F238E27FC236}">
                <a16:creationId xmlns:a16="http://schemas.microsoft.com/office/drawing/2014/main" id="{E160C14C-997E-4684-BF46-490151758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70" y="4258727"/>
            <a:ext cx="1474571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inion checklist">
            <a:extLst>
              <a:ext uri="{FF2B5EF4-FFF2-40B4-BE49-F238E27FC236}">
                <a16:creationId xmlns:a16="http://schemas.microsoft.com/office/drawing/2014/main" id="{57BD237F-D87B-42E7-83F7-877F690D5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88306"/>
            <a:ext cx="1634877" cy="202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96A7E9-3A8C-4988-8838-0CD37A8DA9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344" y="2032406"/>
            <a:ext cx="1529390" cy="190917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BAAA0E-35EB-4EFA-BBC3-95C92BC53719}"/>
              </a:ext>
            </a:extLst>
          </p:cNvPr>
          <p:cNvSpPr/>
          <p:nvPr/>
        </p:nvSpPr>
        <p:spPr>
          <a:xfrm>
            <a:off x="2448509" y="2641899"/>
            <a:ext cx="3355132" cy="4806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drawRandomCircle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19998B-6301-4390-AA1F-45623336683B}"/>
              </a:ext>
            </a:extLst>
          </p:cNvPr>
          <p:cNvSpPr/>
          <p:nvPr/>
        </p:nvSpPr>
        <p:spPr>
          <a:xfrm>
            <a:off x="2691796" y="5129579"/>
            <a:ext cx="8662003" cy="49643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canvas.after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drawRandomCircle)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2BCAF24-F7C4-4E12-A067-E69CBC654A58}"/>
              </a:ext>
            </a:extLst>
          </p:cNvPr>
          <p:cNvSpPr/>
          <p:nvPr/>
        </p:nvSpPr>
        <p:spPr>
          <a:xfrm>
            <a:off x="7815942" y="2812708"/>
            <a:ext cx="3855098" cy="3651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canvas.create_oval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5569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2934B-D71C-4AF2-96D3-6352FB88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F9E8C-3005-4E58-A196-F164BD04E09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8" y="598714"/>
            <a:ext cx="1625600" cy="16256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B669D5-90CC-40E2-9FE3-4459B47EFCBA}"/>
              </a:ext>
            </a:extLst>
          </p:cNvPr>
          <p:cNvSpPr/>
          <p:nvPr/>
        </p:nvSpPr>
        <p:spPr>
          <a:xfrm>
            <a:off x="3153747" y="916991"/>
            <a:ext cx="7427167" cy="98904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Bonus exercise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120879-1B2D-4DA2-88E9-293101D030C5}"/>
              </a:ext>
            </a:extLst>
          </p:cNvPr>
          <p:cNvSpPr/>
          <p:nvPr/>
        </p:nvSpPr>
        <p:spPr>
          <a:xfrm>
            <a:off x="1669142" y="2610422"/>
            <a:ext cx="9684658" cy="16371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solidFill>
                  <a:schemeClr val="tx1"/>
                </a:solidFill>
              </a:rPr>
              <a:t>Make your previous code draw 10 random circles every 5 seconds. It stops when the tenth circle is drawn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C619CE8-81A0-499C-883A-AD1E627FECFE}"/>
              </a:ext>
            </a:extLst>
          </p:cNvPr>
          <p:cNvSpPr/>
          <p:nvPr/>
        </p:nvSpPr>
        <p:spPr>
          <a:xfrm>
            <a:off x="485192" y="3144335"/>
            <a:ext cx="1009777" cy="56932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22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73D4E-555D-4A90-ADE6-F08C3A83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1BAA9D-C7FD-4BFB-BCE7-A98ED725EDA9}"/>
              </a:ext>
            </a:extLst>
          </p:cNvPr>
          <p:cNvSpPr/>
          <p:nvPr/>
        </p:nvSpPr>
        <p:spPr>
          <a:xfrm>
            <a:off x="2855168" y="489166"/>
            <a:ext cx="7427167" cy="98904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 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21C40B-F2DA-4506-9572-3754E334C209}"/>
              </a:ext>
            </a:extLst>
          </p:cNvPr>
          <p:cNvSpPr/>
          <p:nvPr/>
        </p:nvSpPr>
        <p:spPr>
          <a:xfrm>
            <a:off x="2855168" y="2449429"/>
            <a:ext cx="4205198" cy="34269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solidFill>
                  <a:schemeClr val="tx1"/>
                </a:solidFill>
              </a:rPr>
              <a:t>Use </a:t>
            </a:r>
            <a:r>
              <a:rPr lang="en-US" sz="2600" b="1" dirty="0" err="1">
                <a:solidFill>
                  <a:schemeClr val="tx1"/>
                </a:solidFill>
              </a:rPr>
              <a:t>canvas.move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and </a:t>
            </a:r>
            <a:r>
              <a:rPr lang="en-US" sz="2600" b="1" dirty="0" err="1">
                <a:solidFill>
                  <a:schemeClr val="tx1"/>
                </a:solidFill>
              </a:rPr>
              <a:t>canvas.after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to put animation in your window and move a circle</a:t>
            </a:r>
          </a:p>
          <a:p>
            <a:endParaRPr lang="en-US" sz="2600" dirty="0">
              <a:solidFill>
                <a:schemeClr val="tx1"/>
              </a:solidFill>
            </a:endParaRPr>
          </a:p>
          <a:p>
            <a:r>
              <a:rPr lang="en-US" sz="2000" i="1" dirty="0">
                <a:solidFill>
                  <a:schemeClr val="tx1"/>
                </a:solidFill>
              </a:rPr>
              <a:t>Tip: use the same structure of the previous exercise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01F7DC-E786-4D2D-A2CC-55F1C302FA84}"/>
              </a:ext>
            </a:extLst>
          </p:cNvPr>
          <p:cNvSpPr/>
          <p:nvPr/>
        </p:nvSpPr>
        <p:spPr>
          <a:xfrm>
            <a:off x="2212286" y="3147590"/>
            <a:ext cx="432692" cy="57833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B2C2EE-6B6F-403E-9B0E-29FDBC9B508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5905" y="326572"/>
            <a:ext cx="1625600" cy="162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9DE7B5-F60A-4026-8896-EF8B4346BC6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0454" y="2860740"/>
            <a:ext cx="1381642" cy="14078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B12E74-7F68-492E-ADA6-AAE136082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895" y="1685411"/>
            <a:ext cx="4205199" cy="419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9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73D4E-555D-4A90-ADE6-F08C3A83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F2F899-3D7E-4C09-AD1B-B788206B615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96" y="412103"/>
            <a:ext cx="1791477" cy="160020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0C8AA0-5B4D-49D4-B4A4-8B891667A0EC}"/>
              </a:ext>
            </a:extLst>
          </p:cNvPr>
          <p:cNvSpPr/>
          <p:nvPr/>
        </p:nvSpPr>
        <p:spPr>
          <a:xfrm>
            <a:off x="3110071" y="692591"/>
            <a:ext cx="7091265" cy="10392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B050"/>
                </a:solidFill>
              </a:rPr>
              <a:t>Correction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30BBFE-589B-43F2-BE2F-CA5094DF61BD}"/>
              </a:ext>
            </a:extLst>
          </p:cNvPr>
          <p:cNvSpPr/>
          <p:nvPr/>
        </p:nvSpPr>
        <p:spPr>
          <a:xfrm>
            <a:off x="1156996" y="2724539"/>
            <a:ext cx="8546841" cy="319106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Let’s do a role play game </a:t>
            </a:r>
          </a:p>
          <a:p>
            <a:endParaRPr lang="en-US" dirty="0"/>
          </a:p>
          <a:p>
            <a:r>
              <a:rPr lang="en-US" dirty="0"/>
              <a:t>One student is </a:t>
            </a:r>
            <a:r>
              <a:rPr lang="en-US" dirty="0" err="1"/>
              <a:t>moveBall</a:t>
            </a:r>
            <a:r>
              <a:rPr lang="en-US" dirty="0"/>
              <a:t>()</a:t>
            </a:r>
          </a:p>
          <a:p>
            <a:r>
              <a:rPr lang="en-US" dirty="0"/>
              <a:t>One student is move()</a:t>
            </a:r>
          </a:p>
          <a:p>
            <a:r>
              <a:rPr lang="en-US" dirty="0"/>
              <a:t>One student is after()</a:t>
            </a:r>
          </a:p>
          <a:p>
            <a:endParaRPr lang="en-US" dirty="0"/>
          </a:p>
          <a:p>
            <a:r>
              <a:rPr lang="en-US" dirty="0" err="1"/>
              <a:t>moveBall</a:t>
            </a:r>
            <a:r>
              <a:rPr lang="en-US" dirty="0"/>
              <a:t> tells move to move the circle on the board. Move moves it. </a:t>
            </a:r>
          </a:p>
          <a:p>
            <a:r>
              <a:rPr lang="en-US" dirty="0"/>
              <a:t>Then after count until 5 seconds, then he tells </a:t>
            </a:r>
            <a:r>
              <a:rPr lang="en-US" dirty="0" err="1"/>
              <a:t>drawRandomCircle</a:t>
            </a:r>
            <a:r>
              <a:rPr lang="en-US" dirty="0"/>
              <a:t> to run again </a:t>
            </a:r>
          </a:p>
          <a:p>
            <a:r>
              <a:rPr lang="en-US" dirty="0"/>
              <a:t>And again and again </a:t>
            </a:r>
          </a:p>
        </p:txBody>
      </p:sp>
    </p:spTree>
    <p:extLst>
      <p:ext uri="{BB962C8B-B14F-4D97-AF65-F5344CB8AC3E}">
        <p14:creationId xmlns:p14="http://schemas.microsoft.com/office/powerpoint/2010/main" val="113317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73D4E-555D-4A90-ADE6-F08C3A83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F2F899-3D7E-4C09-AD1B-B788206B615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96" y="412103"/>
            <a:ext cx="1791477" cy="160020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0C8AA0-5B4D-49D4-B4A4-8B891667A0EC}"/>
              </a:ext>
            </a:extLst>
          </p:cNvPr>
          <p:cNvSpPr/>
          <p:nvPr/>
        </p:nvSpPr>
        <p:spPr>
          <a:xfrm>
            <a:off x="3110071" y="692591"/>
            <a:ext cx="7091265" cy="10392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B050"/>
                </a:solidFill>
              </a:rPr>
              <a:t>Explanation</a:t>
            </a:r>
          </a:p>
        </p:txBody>
      </p:sp>
      <p:pic>
        <p:nvPicPr>
          <p:cNvPr id="6" name="Picture 2" descr="https://s-media-cache-ak0.pinimg.com/736x/e2/53/23/e25323eb116ab44d2320ec1566b18b44.jpg">
            <a:extLst>
              <a:ext uri="{FF2B5EF4-FFF2-40B4-BE49-F238E27FC236}">
                <a16:creationId xmlns:a16="http://schemas.microsoft.com/office/drawing/2014/main" id="{E160C14C-997E-4684-BF46-490151758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71" y="4088032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inion checklist">
            <a:extLst>
              <a:ext uri="{FF2B5EF4-FFF2-40B4-BE49-F238E27FC236}">
                <a16:creationId xmlns:a16="http://schemas.microsoft.com/office/drawing/2014/main" id="{57BD237F-D87B-42E7-83F7-877F690D5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88306"/>
            <a:ext cx="1634877" cy="202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96A7E9-3A8C-4988-8838-0CD37A8DA9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344" y="2032406"/>
            <a:ext cx="1529390" cy="190917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BAAA0E-35EB-4EFA-BBC3-95C92BC53719}"/>
              </a:ext>
            </a:extLst>
          </p:cNvPr>
          <p:cNvSpPr/>
          <p:nvPr/>
        </p:nvSpPr>
        <p:spPr>
          <a:xfrm>
            <a:off x="2448509" y="2641899"/>
            <a:ext cx="1939688" cy="4806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moveBall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19998B-6301-4390-AA1F-45623336683B}"/>
              </a:ext>
            </a:extLst>
          </p:cNvPr>
          <p:cNvSpPr/>
          <p:nvPr/>
        </p:nvSpPr>
        <p:spPr>
          <a:xfrm>
            <a:off x="4683966" y="4939344"/>
            <a:ext cx="6158205" cy="49643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canvas.after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moveBall)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2BCAF24-F7C4-4E12-A067-E69CBC654A58}"/>
              </a:ext>
            </a:extLst>
          </p:cNvPr>
          <p:cNvSpPr/>
          <p:nvPr/>
        </p:nvSpPr>
        <p:spPr>
          <a:xfrm>
            <a:off x="7882204" y="2783695"/>
            <a:ext cx="3855098" cy="3651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canvas.move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(ball,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71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73D4E-555D-4A90-ADE6-F08C3A83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250F1-4DC4-422D-8187-98DEC830ADD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45635" y="0"/>
            <a:ext cx="1625600" cy="16256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1BAA9D-C7FD-4BFB-BCE7-A98ED725EDA9}"/>
              </a:ext>
            </a:extLst>
          </p:cNvPr>
          <p:cNvSpPr/>
          <p:nvPr/>
        </p:nvSpPr>
        <p:spPr>
          <a:xfrm>
            <a:off x="3354354" y="318277"/>
            <a:ext cx="7427167" cy="98904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 5 &amp; 6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21C40B-F2DA-4506-9572-3754E334C209}"/>
              </a:ext>
            </a:extLst>
          </p:cNvPr>
          <p:cNvSpPr/>
          <p:nvPr/>
        </p:nvSpPr>
        <p:spPr>
          <a:xfrm>
            <a:off x="1774244" y="5284916"/>
            <a:ext cx="3870132" cy="9890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Move the ball infinitely like in this gif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Tip: look at what does </a:t>
            </a:r>
            <a:r>
              <a:rPr lang="en-US" i="1" dirty="0" err="1">
                <a:solidFill>
                  <a:schemeClr val="tx1"/>
                </a:solidFill>
              </a:rPr>
              <a:t>canvas.coord</a:t>
            </a:r>
            <a:r>
              <a:rPr lang="en-US" i="1" dirty="0">
                <a:solidFill>
                  <a:schemeClr val="tx1"/>
                </a:solidFill>
              </a:rPr>
              <a:t>(ball)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1DAA6-37E7-4DBA-835B-46D687491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60" y="1692556"/>
            <a:ext cx="3187700" cy="31769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635439-0CC8-4E65-9AD8-4E7DF8916E0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48476" y="5295869"/>
            <a:ext cx="1257817" cy="10604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4C0A56-B0C0-49E0-93CF-C9D4D985E7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387" y="1625600"/>
            <a:ext cx="3277626" cy="33108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7DD29E-1F2D-4CCA-AF93-E470812287DA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786522" y="5295869"/>
            <a:ext cx="1102048" cy="106048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5B4235-26D7-4F36-AB6A-3A68B8FA4076}"/>
              </a:ext>
            </a:extLst>
          </p:cNvPr>
          <p:cNvSpPr/>
          <p:nvPr/>
        </p:nvSpPr>
        <p:spPr>
          <a:xfrm>
            <a:off x="9048218" y="5523901"/>
            <a:ext cx="2795306" cy="6044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Make it rebound </a:t>
            </a:r>
            <a:r>
              <a:rPr lang="en-US" dirty="0" err="1">
                <a:solidFill>
                  <a:schemeClr val="tx1"/>
                </a:solidFill>
              </a:rPr>
              <a:t>infinetly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432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73D4E-555D-4A90-ADE6-F08C3A83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250F1-4DC4-422D-8187-98DEC830ADD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45635" y="0"/>
            <a:ext cx="1625600" cy="16256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1BAA9D-C7FD-4BFB-BCE7-A98ED725EDA9}"/>
              </a:ext>
            </a:extLst>
          </p:cNvPr>
          <p:cNvSpPr/>
          <p:nvPr/>
        </p:nvSpPr>
        <p:spPr>
          <a:xfrm>
            <a:off x="3354354" y="318277"/>
            <a:ext cx="7427167" cy="98904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 7 &amp; 8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21C40B-F2DA-4506-9572-3754E334C209}"/>
              </a:ext>
            </a:extLst>
          </p:cNvPr>
          <p:cNvSpPr/>
          <p:nvPr/>
        </p:nvSpPr>
        <p:spPr>
          <a:xfrm>
            <a:off x="1774244" y="5284916"/>
            <a:ext cx="3870132" cy="9890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Move two balls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5B4235-26D7-4F36-AB6A-3A68B8FA4076}"/>
              </a:ext>
            </a:extLst>
          </p:cNvPr>
          <p:cNvSpPr/>
          <p:nvPr/>
        </p:nvSpPr>
        <p:spPr>
          <a:xfrm>
            <a:off x="7651102" y="5284916"/>
            <a:ext cx="3702698" cy="7967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 a list and a loop to move 4 balls </a:t>
            </a:r>
            <a:r>
              <a:rPr lang="en-US" dirty="0" err="1">
                <a:solidFill>
                  <a:schemeClr val="tx1"/>
                </a:solidFill>
              </a:rPr>
              <a:t>simultanely</a:t>
            </a:r>
            <a:r>
              <a:rPr lang="en-US" dirty="0">
                <a:solidFill>
                  <a:schemeClr val="tx1"/>
                </a:solidFill>
              </a:rPr>
              <a:t> in your window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25A08B-C025-4A51-8E94-6AB8543A5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97" y="1773577"/>
            <a:ext cx="3277626" cy="3310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5FE97B-3476-4D68-9ECF-F4BA3AFE6498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97024" y="5245269"/>
            <a:ext cx="1082351" cy="11616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AD7FD6-8C9E-4ECE-9A5F-6B867EB27D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632" y="1671377"/>
            <a:ext cx="3277626" cy="331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8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58BF4-8D6E-4604-8E4D-934EB55E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22A6B-A39A-4BF8-97BE-2B1273C4F77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66" y="379029"/>
            <a:ext cx="1413655" cy="134064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C3F795-37A6-4528-819B-CC8697EBCA65}"/>
              </a:ext>
            </a:extLst>
          </p:cNvPr>
          <p:cNvSpPr/>
          <p:nvPr/>
        </p:nvSpPr>
        <p:spPr>
          <a:xfrm>
            <a:off x="3079102" y="458818"/>
            <a:ext cx="7091265" cy="1039223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C000"/>
                </a:solidFill>
              </a:rPr>
              <a:t>What happens 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18601B-128D-4CB7-AC42-C65CEF946D14}"/>
              </a:ext>
            </a:extLst>
          </p:cNvPr>
          <p:cNvSpPr/>
          <p:nvPr/>
        </p:nvSpPr>
        <p:spPr>
          <a:xfrm>
            <a:off x="567611" y="2393971"/>
            <a:ext cx="10580915" cy="69092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balls = [[ball1,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[ball2,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[ball3,-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[ball4,-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8872D7-CAFF-4A36-8088-44CC51FDB026}"/>
              </a:ext>
            </a:extLst>
          </p:cNvPr>
          <p:cNvSpPr/>
          <p:nvPr/>
        </p:nvSpPr>
        <p:spPr>
          <a:xfrm>
            <a:off x="2883158" y="2447044"/>
            <a:ext cx="391887" cy="584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1705D1-FF21-441B-AC6B-F0A628AA08AF}"/>
              </a:ext>
            </a:extLst>
          </p:cNvPr>
          <p:cNvSpPr/>
          <p:nvPr/>
        </p:nvSpPr>
        <p:spPr>
          <a:xfrm>
            <a:off x="4920343" y="2465682"/>
            <a:ext cx="391887" cy="584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BDED77-B67D-450B-A72C-F9E3BD68F789}"/>
              </a:ext>
            </a:extLst>
          </p:cNvPr>
          <p:cNvSpPr/>
          <p:nvPr/>
        </p:nvSpPr>
        <p:spPr>
          <a:xfrm>
            <a:off x="3332969" y="2493268"/>
            <a:ext cx="391887" cy="584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C4B28C-452B-424C-8076-C3961F7A3B7A}"/>
              </a:ext>
            </a:extLst>
          </p:cNvPr>
          <p:cNvSpPr/>
          <p:nvPr/>
        </p:nvSpPr>
        <p:spPr>
          <a:xfrm>
            <a:off x="5514394" y="2447044"/>
            <a:ext cx="391887" cy="584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260A453-76C9-40B8-B1E1-BEB57D3A87B5}"/>
              </a:ext>
            </a:extLst>
          </p:cNvPr>
          <p:cNvSpPr/>
          <p:nvPr/>
        </p:nvSpPr>
        <p:spPr>
          <a:xfrm>
            <a:off x="7283562" y="2432390"/>
            <a:ext cx="391887" cy="584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D8C2A27-2046-4C49-AF3D-A1FAE3A4A392}"/>
              </a:ext>
            </a:extLst>
          </p:cNvPr>
          <p:cNvSpPr/>
          <p:nvPr/>
        </p:nvSpPr>
        <p:spPr>
          <a:xfrm>
            <a:off x="7780417" y="2458711"/>
            <a:ext cx="391887" cy="584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48B2B4-017D-4630-9FDF-259B895EC948}"/>
              </a:ext>
            </a:extLst>
          </p:cNvPr>
          <p:cNvSpPr/>
          <p:nvPr/>
        </p:nvSpPr>
        <p:spPr>
          <a:xfrm>
            <a:off x="9571894" y="2458711"/>
            <a:ext cx="391887" cy="584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584F017-854E-4904-8465-57CB933ED0C9}"/>
              </a:ext>
            </a:extLst>
          </p:cNvPr>
          <p:cNvSpPr/>
          <p:nvPr/>
        </p:nvSpPr>
        <p:spPr>
          <a:xfrm>
            <a:off x="10143396" y="2447043"/>
            <a:ext cx="391887" cy="584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778A7F-ED72-46DF-98F9-31670E0A0EE3}"/>
              </a:ext>
            </a:extLst>
          </p:cNvPr>
          <p:cNvSpPr/>
          <p:nvPr/>
        </p:nvSpPr>
        <p:spPr>
          <a:xfrm>
            <a:off x="2156293" y="3788229"/>
            <a:ext cx="7566205" cy="214604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u="sng" dirty="0">
                <a:solidFill>
                  <a:srgbClr val="FFC000"/>
                </a:solidFill>
              </a:rPr>
              <a:t>Tell me what happens when we change these values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62DB19D-EC32-4C7B-A9FF-968C94F6339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629307" y="3956698"/>
            <a:ext cx="1625600" cy="1625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944B27-AF2B-4994-8747-78D8D8E7F67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6666" y="3956698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08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73D4E-555D-4A90-ADE6-F08C3A83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19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55DE91-9759-48ED-8473-2C81E7F4D16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96" y="412103"/>
            <a:ext cx="1791477" cy="160020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32A0B1-32A2-49C2-B013-871C4AF94DFE}"/>
              </a:ext>
            </a:extLst>
          </p:cNvPr>
          <p:cNvSpPr/>
          <p:nvPr/>
        </p:nvSpPr>
        <p:spPr>
          <a:xfrm>
            <a:off x="3110071" y="692591"/>
            <a:ext cx="7091265" cy="10392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B050"/>
                </a:solidFill>
              </a:rPr>
              <a:t>Explanation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87C21-7777-447F-AA4D-9B2F8CA38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036" y="2012304"/>
            <a:ext cx="4344841" cy="438887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FEBCBF-B45C-4730-BA67-BC56065660AD}"/>
              </a:ext>
            </a:extLst>
          </p:cNvPr>
          <p:cNvSpPr/>
          <p:nvPr/>
        </p:nvSpPr>
        <p:spPr>
          <a:xfrm>
            <a:off x="1698171" y="2407298"/>
            <a:ext cx="4397829" cy="16002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You can modify the direction and the speed of your animation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6FE22-77C6-4B7F-B9C3-6928176ADBB8}"/>
              </a:ext>
            </a:extLst>
          </p:cNvPr>
          <p:cNvSpPr/>
          <p:nvPr/>
        </p:nvSpPr>
        <p:spPr>
          <a:xfrm>
            <a:off x="466531" y="4982547"/>
            <a:ext cx="6643396" cy="118286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What other value in your code modifies the speed of your animation ?</a:t>
            </a:r>
          </a:p>
        </p:txBody>
      </p:sp>
    </p:spTree>
    <p:extLst>
      <p:ext uri="{BB962C8B-B14F-4D97-AF65-F5344CB8AC3E}">
        <p14:creationId xmlns:p14="http://schemas.microsoft.com/office/powerpoint/2010/main" val="419583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35C61E-E8F8-46F9-8BED-5FCAB2014B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19199" y="589627"/>
            <a:ext cx="1493561" cy="1471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9011D2-1894-48CB-BB45-BEDB2A167726}"/>
              </a:ext>
            </a:extLst>
          </p:cNvPr>
          <p:cNvSpPr txBox="1"/>
          <p:nvPr/>
        </p:nvSpPr>
        <p:spPr>
          <a:xfrm>
            <a:off x="2928730" y="1032781"/>
            <a:ext cx="81765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Let’s have some fun and code nice animations with </a:t>
            </a:r>
            <a:r>
              <a:rPr lang="en-US" sz="2600" dirty="0" err="1"/>
              <a:t>tkinter</a:t>
            </a:r>
            <a:r>
              <a:rPr lang="en-US" sz="2600" dirty="0"/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A562B-B060-4386-809E-664BA55C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BF0AF5-2CA7-42BA-BC43-1F90918DC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25" y="2060713"/>
            <a:ext cx="4025348" cy="4066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622D6-58E8-40FF-A948-D79A8B3101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4" y="1947884"/>
            <a:ext cx="4277139" cy="432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94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73D4E-555D-4A90-ADE6-F08C3A83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1BAA9D-C7FD-4BFB-BCE7-A98ED725EDA9}"/>
              </a:ext>
            </a:extLst>
          </p:cNvPr>
          <p:cNvSpPr/>
          <p:nvPr/>
        </p:nvSpPr>
        <p:spPr>
          <a:xfrm>
            <a:off x="3354354" y="318277"/>
            <a:ext cx="7427167" cy="98904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 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A3098B-9BD0-4702-B78F-769364B6936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42599" y="9313"/>
            <a:ext cx="1751311" cy="168884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0D7A130-0D51-420E-B589-B27352C073ED}"/>
              </a:ext>
            </a:extLst>
          </p:cNvPr>
          <p:cNvSpPr/>
          <p:nvPr/>
        </p:nvSpPr>
        <p:spPr>
          <a:xfrm>
            <a:off x="1142599" y="2736866"/>
            <a:ext cx="9773814" cy="2187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solidFill>
                  <a:schemeClr val="tx1"/>
                </a:solidFill>
              </a:rPr>
              <a:t>Combine </a:t>
            </a:r>
            <a:r>
              <a:rPr lang="en-US" sz="2600" dirty="0" err="1">
                <a:solidFill>
                  <a:schemeClr val="tx1"/>
                </a:solidFill>
              </a:rPr>
              <a:t>drawRandomCircle</a:t>
            </a:r>
            <a:r>
              <a:rPr lang="en-US" sz="2600" dirty="0">
                <a:solidFill>
                  <a:schemeClr val="tx1"/>
                </a:solidFill>
              </a:rPr>
              <a:t>(event) and the programs view to code the following program </a:t>
            </a:r>
            <a:br>
              <a:rPr lang="en-US" sz="2600" dirty="0">
                <a:solidFill>
                  <a:schemeClr val="tx1"/>
                </a:solidFill>
              </a:rPr>
            </a:br>
            <a:endParaRPr lang="en-US" sz="2600" dirty="0">
              <a:solidFill>
                <a:schemeClr val="tx1"/>
              </a:solidFill>
            </a:endParaRPr>
          </a:p>
          <a:p>
            <a:r>
              <a:rPr lang="en-US" sz="2000" i="1" dirty="0">
                <a:solidFill>
                  <a:schemeClr val="tx1"/>
                </a:solidFill>
              </a:rPr>
              <a:t>Tip: remember that you can use lists and loops</a:t>
            </a:r>
          </a:p>
        </p:txBody>
      </p:sp>
    </p:spTree>
    <p:extLst>
      <p:ext uri="{BB962C8B-B14F-4D97-AF65-F5344CB8AC3E}">
        <p14:creationId xmlns:p14="http://schemas.microsoft.com/office/powerpoint/2010/main" val="2496451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73D4E-555D-4A90-ADE6-F08C3A83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1BAA9D-C7FD-4BFB-BCE7-A98ED725EDA9}"/>
              </a:ext>
            </a:extLst>
          </p:cNvPr>
          <p:cNvSpPr/>
          <p:nvPr/>
        </p:nvSpPr>
        <p:spPr>
          <a:xfrm>
            <a:off x="3354354" y="318277"/>
            <a:ext cx="7427167" cy="98904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 10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A3098B-9BD0-4702-B78F-769364B6936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42599" y="9313"/>
            <a:ext cx="1751311" cy="168884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0D7A130-0D51-420E-B589-B27352C073ED}"/>
              </a:ext>
            </a:extLst>
          </p:cNvPr>
          <p:cNvSpPr/>
          <p:nvPr/>
        </p:nvSpPr>
        <p:spPr>
          <a:xfrm>
            <a:off x="1712442" y="2087509"/>
            <a:ext cx="9773814" cy="9890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solidFill>
                  <a:schemeClr val="tx1"/>
                </a:solidFill>
              </a:rPr>
              <a:t>Draw shapes only with </a:t>
            </a:r>
            <a:r>
              <a:rPr lang="en-US" sz="2600" dirty="0" err="1">
                <a:solidFill>
                  <a:schemeClr val="tx1"/>
                </a:solidFill>
              </a:rPr>
              <a:t>canvas.create</a:t>
            </a:r>
            <a:r>
              <a:rPr lang="en-US" sz="2600" dirty="0">
                <a:solidFill>
                  <a:schemeClr val="tx1"/>
                </a:solidFill>
              </a:rPr>
              <a:t> and </a:t>
            </a:r>
            <a:r>
              <a:rPr lang="en-US" sz="2600" dirty="0" err="1">
                <a:solidFill>
                  <a:schemeClr val="tx1"/>
                </a:solidFill>
              </a:rPr>
              <a:t>canvas.after</a:t>
            </a:r>
            <a:r>
              <a:rPr lang="en-US" sz="2600" dirty="0">
                <a:solidFill>
                  <a:schemeClr val="tx1"/>
                </a:solidFill>
              </a:rPr>
              <a:t> (show them an example)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5D966A-2F6C-488D-8F0A-2B289F211995}"/>
              </a:ext>
            </a:extLst>
          </p:cNvPr>
          <p:cNvSpPr/>
          <p:nvPr/>
        </p:nvSpPr>
        <p:spPr>
          <a:xfrm>
            <a:off x="1712442" y="3465910"/>
            <a:ext cx="9773814" cy="9890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Move a ball on your window, and make it change directions when you click on your keyboard (up, down, left, right)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19CFE-190B-4CCE-B10F-163FEC856B66}"/>
              </a:ext>
            </a:extLst>
          </p:cNvPr>
          <p:cNvSpPr/>
          <p:nvPr/>
        </p:nvSpPr>
        <p:spPr>
          <a:xfrm>
            <a:off x="1712442" y="4911130"/>
            <a:ext cx="9773814" cy="9890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Move a snake on your window with the same instructions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AE37B6-9675-4F9D-8732-830B718BB28B}"/>
              </a:ext>
            </a:extLst>
          </p:cNvPr>
          <p:cNvSpPr/>
          <p:nvPr/>
        </p:nvSpPr>
        <p:spPr>
          <a:xfrm>
            <a:off x="248544" y="2162154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10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B1C920-C8EF-4A1C-8F71-9F3159486C14}"/>
              </a:ext>
            </a:extLst>
          </p:cNvPr>
          <p:cNvSpPr/>
          <p:nvPr/>
        </p:nvSpPr>
        <p:spPr>
          <a:xfrm>
            <a:off x="248544" y="3429000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11</a:t>
            </a:r>
            <a:endParaRPr lang="en-US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95BB28-8594-48B3-8130-8AE2FBFBC670}"/>
              </a:ext>
            </a:extLst>
          </p:cNvPr>
          <p:cNvSpPr/>
          <p:nvPr/>
        </p:nvSpPr>
        <p:spPr>
          <a:xfrm>
            <a:off x="248544" y="4911130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384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73D4E-555D-4A90-ADE6-F08C3A83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1BAA9D-C7FD-4BFB-BCE7-A98ED725EDA9}"/>
              </a:ext>
            </a:extLst>
          </p:cNvPr>
          <p:cNvSpPr/>
          <p:nvPr/>
        </p:nvSpPr>
        <p:spPr>
          <a:xfrm>
            <a:off x="3354354" y="318277"/>
            <a:ext cx="7427167" cy="98904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 10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A3098B-9BD0-4702-B78F-769364B6936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42599" y="9313"/>
            <a:ext cx="1751311" cy="168884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0D7A130-0D51-420E-B589-B27352C073ED}"/>
              </a:ext>
            </a:extLst>
          </p:cNvPr>
          <p:cNvSpPr/>
          <p:nvPr/>
        </p:nvSpPr>
        <p:spPr>
          <a:xfrm>
            <a:off x="1712442" y="2087509"/>
            <a:ext cx="2455521" cy="42688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solidFill>
                  <a:schemeClr val="tx1"/>
                </a:solidFill>
              </a:rPr>
              <a:t>Code a Pong game 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AE37B6-9675-4F9D-8732-830B718BB28B}"/>
              </a:ext>
            </a:extLst>
          </p:cNvPr>
          <p:cNvSpPr/>
          <p:nvPr/>
        </p:nvSpPr>
        <p:spPr>
          <a:xfrm>
            <a:off x="248544" y="2162154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13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AEE1C-9706-4476-B471-A4BABD5DF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466" y="2087508"/>
            <a:ext cx="7605990" cy="42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6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54644-C8E8-4643-AB6B-7161876E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95B85-E510-467B-BD55-673DA96FDBF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66" y="826899"/>
            <a:ext cx="1413655" cy="134064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FE6EFC-8E0D-40ED-B460-D23C4C32189C}"/>
              </a:ext>
            </a:extLst>
          </p:cNvPr>
          <p:cNvSpPr/>
          <p:nvPr/>
        </p:nvSpPr>
        <p:spPr>
          <a:xfrm>
            <a:off x="1292290" y="2425959"/>
            <a:ext cx="10061510" cy="25565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displayHelloWorld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canvas.create_text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world"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canvas.after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displayHelloWorld)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D42522-164F-4AD3-B574-2410C544F234}"/>
              </a:ext>
            </a:extLst>
          </p:cNvPr>
          <p:cNvSpPr/>
          <p:nvPr/>
        </p:nvSpPr>
        <p:spPr>
          <a:xfrm>
            <a:off x="3079102" y="906688"/>
            <a:ext cx="7091265" cy="1039223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C000"/>
                </a:solidFill>
              </a:rPr>
              <a:t>What happens ?</a:t>
            </a:r>
          </a:p>
        </p:txBody>
      </p:sp>
    </p:spTree>
    <p:extLst>
      <p:ext uri="{BB962C8B-B14F-4D97-AF65-F5344CB8AC3E}">
        <p14:creationId xmlns:p14="http://schemas.microsoft.com/office/powerpoint/2010/main" val="12973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EE6D3-A0C7-4C24-B355-37E2D53D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BA8B2D-EE2E-41D0-B678-EEF1ED49C6A2}"/>
              </a:ext>
            </a:extLst>
          </p:cNvPr>
          <p:cNvSpPr/>
          <p:nvPr/>
        </p:nvSpPr>
        <p:spPr>
          <a:xfrm>
            <a:off x="1292290" y="2425959"/>
            <a:ext cx="10061510" cy="25565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dirty="0" err="1">
                <a:solidFill>
                  <a:srgbClr val="DCDCAA"/>
                </a:solidFill>
                <a:latin typeface="Consolas" panose="020B0609020204030204" pitchFamily="49" charset="0"/>
              </a:rPr>
              <a:t>return</a:t>
            </a:r>
            <a:r>
              <a:rPr lang="en-US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world"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canvas.after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2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>
                <a:solidFill>
                  <a:srgbClr val="D4D4D4"/>
                </a:solidFill>
                <a:latin typeface="Consolas" panose="020B0609020204030204" pitchFamily="49" charset="0"/>
              </a:rPr>
              <a:t>return</a:t>
            </a:r>
            <a:r>
              <a:rPr lang="en-US" sz="2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HelloWorld) </a:t>
            </a:r>
            <a:endParaRPr lang="en-US" sz="2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92BD62-650D-417D-9B95-4F701BB4861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66" y="826899"/>
            <a:ext cx="1413655" cy="13406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89B8FD-B1BD-435A-91DE-CC446D0E63F1}"/>
              </a:ext>
            </a:extLst>
          </p:cNvPr>
          <p:cNvSpPr/>
          <p:nvPr/>
        </p:nvSpPr>
        <p:spPr>
          <a:xfrm>
            <a:off x="3079102" y="906688"/>
            <a:ext cx="7091265" cy="1039223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C000"/>
                </a:solidFill>
              </a:rPr>
              <a:t>What happens ?</a:t>
            </a:r>
          </a:p>
        </p:txBody>
      </p:sp>
    </p:spTree>
    <p:extLst>
      <p:ext uri="{BB962C8B-B14F-4D97-AF65-F5344CB8AC3E}">
        <p14:creationId xmlns:p14="http://schemas.microsoft.com/office/powerpoint/2010/main" val="383125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EE6D3-A0C7-4C24-B355-37E2D53D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BA8B2D-EE2E-41D0-B678-EEF1ED49C6A2}"/>
              </a:ext>
            </a:extLst>
          </p:cNvPr>
          <p:cNvSpPr/>
          <p:nvPr/>
        </p:nvSpPr>
        <p:spPr>
          <a:xfrm>
            <a:off x="1292290" y="2425959"/>
            <a:ext cx="10061510" cy="25565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dirty="0" err="1">
                <a:solidFill>
                  <a:srgbClr val="DCDCAA"/>
                </a:solidFill>
                <a:latin typeface="Consolas" panose="020B0609020204030204" pitchFamily="49" charset="0"/>
              </a:rPr>
              <a:t>return</a:t>
            </a:r>
            <a:r>
              <a:rPr lang="en-US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canvas.create_text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world"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world"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canvas.after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2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>
                <a:solidFill>
                  <a:srgbClr val="D4D4D4"/>
                </a:solidFill>
                <a:latin typeface="Consolas" panose="020B0609020204030204" pitchFamily="49" charset="0"/>
              </a:rPr>
              <a:t>return</a:t>
            </a:r>
            <a:r>
              <a:rPr lang="en-US" sz="2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HelloWorld) </a:t>
            </a:r>
            <a:endParaRPr lang="en-US" sz="2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3C1DDB-CF44-4065-B398-9282C457637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66" y="826899"/>
            <a:ext cx="1413655" cy="134064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708336C-F9B8-45F9-AA6C-1409DEAF314A}"/>
              </a:ext>
            </a:extLst>
          </p:cNvPr>
          <p:cNvSpPr/>
          <p:nvPr/>
        </p:nvSpPr>
        <p:spPr>
          <a:xfrm>
            <a:off x="3079102" y="906688"/>
            <a:ext cx="7091265" cy="1039223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C000"/>
                </a:solidFill>
              </a:rPr>
              <a:t>What happens ?</a:t>
            </a:r>
          </a:p>
        </p:txBody>
      </p:sp>
    </p:spTree>
    <p:extLst>
      <p:ext uri="{BB962C8B-B14F-4D97-AF65-F5344CB8AC3E}">
        <p14:creationId xmlns:p14="http://schemas.microsoft.com/office/powerpoint/2010/main" val="56127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854FE-9C2F-4B54-A43D-864B067D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628916" cy="308675"/>
          </a:xfrm>
        </p:spPr>
        <p:txBody>
          <a:bodyPr/>
          <a:lstStyle/>
          <a:p>
            <a:fld id="{3DA9FDF7-EBE4-4236-A147-4CC15C73B144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89388-3339-4B63-880A-2F04ECF3848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96" y="412103"/>
            <a:ext cx="1791477" cy="16002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E3E19E-2EED-45DF-B32B-EF8DA23BEF75}"/>
              </a:ext>
            </a:extLst>
          </p:cNvPr>
          <p:cNvSpPr/>
          <p:nvPr/>
        </p:nvSpPr>
        <p:spPr>
          <a:xfrm>
            <a:off x="2052734" y="2135195"/>
            <a:ext cx="8752113" cy="103922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canvas.after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E36842-ADE2-4FAF-B963-0ED0609B9600}"/>
              </a:ext>
            </a:extLst>
          </p:cNvPr>
          <p:cNvCxnSpPr>
            <a:cxnSpLocks/>
          </p:cNvCxnSpPr>
          <p:nvPr/>
        </p:nvCxnSpPr>
        <p:spPr>
          <a:xfrm flipH="1">
            <a:off x="4087765" y="3004457"/>
            <a:ext cx="1232406" cy="100353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6596BAB-C0BF-4894-93A6-E29746104D3D}"/>
              </a:ext>
            </a:extLst>
          </p:cNvPr>
          <p:cNvSpPr/>
          <p:nvPr/>
        </p:nvSpPr>
        <p:spPr>
          <a:xfrm>
            <a:off x="1156996" y="4043160"/>
            <a:ext cx="3993502" cy="2122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rgbClr val="00B050"/>
                </a:solidFill>
              </a:rPr>
              <a:t>time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= the amount of time you want to let pass before running the function, in </a:t>
            </a:r>
            <a:r>
              <a:rPr lang="en-US" sz="2600" b="1" dirty="0">
                <a:solidFill>
                  <a:schemeClr val="tx1"/>
                </a:solidFill>
              </a:rPr>
              <a:t>milliseconds </a:t>
            </a:r>
          </a:p>
          <a:p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b="1" dirty="0">
                <a:solidFill>
                  <a:schemeClr val="tx1"/>
                </a:solidFill>
              </a:rPr>
              <a:t>1000 </a:t>
            </a:r>
            <a:r>
              <a:rPr lang="en-US" sz="2600" b="1" dirty="0" err="1">
                <a:solidFill>
                  <a:schemeClr val="tx1"/>
                </a:solidFill>
              </a:rPr>
              <a:t>ms</a:t>
            </a:r>
            <a:r>
              <a:rPr lang="en-US" sz="2600" b="1" dirty="0">
                <a:solidFill>
                  <a:schemeClr val="tx1"/>
                </a:solidFill>
              </a:rPr>
              <a:t> = 1 s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2AEFD6-3132-467D-8000-F4F34F60F1DD}"/>
              </a:ext>
            </a:extLst>
          </p:cNvPr>
          <p:cNvCxnSpPr>
            <a:cxnSpLocks/>
          </p:cNvCxnSpPr>
          <p:nvPr/>
        </p:nvCxnSpPr>
        <p:spPr>
          <a:xfrm>
            <a:off x="8714145" y="3004457"/>
            <a:ext cx="355210" cy="103870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941DC93-F038-4051-A891-C37491649083}"/>
              </a:ext>
            </a:extLst>
          </p:cNvPr>
          <p:cNvSpPr/>
          <p:nvPr/>
        </p:nvSpPr>
        <p:spPr>
          <a:xfrm>
            <a:off x="5932977" y="4043160"/>
            <a:ext cx="5562337" cy="2122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rgbClr val="FF0000"/>
                </a:solidFill>
              </a:rPr>
              <a:t>function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= the function you want to run. It is a callback function: it runs a code, but it returns nothing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9E97AF-9BF5-4884-88F4-8386CCA2438B}"/>
              </a:ext>
            </a:extLst>
          </p:cNvPr>
          <p:cNvSpPr/>
          <p:nvPr/>
        </p:nvSpPr>
        <p:spPr>
          <a:xfrm>
            <a:off x="3110071" y="692591"/>
            <a:ext cx="7091265" cy="10392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B050"/>
                </a:solidFill>
              </a:rPr>
              <a:t>Explanation time</a:t>
            </a:r>
          </a:p>
        </p:txBody>
      </p:sp>
    </p:spTree>
    <p:extLst>
      <p:ext uri="{BB962C8B-B14F-4D97-AF65-F5344CB8AC3E}">
        <p14:creationId xmlns:p14="http://schemas.microsoft.com/office/powerpoint/2010/main" val="281063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73D4E-555D-4A90-ADE6-F08C3A83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250F1-4DC4-422D-8187-98DEC830ADD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8" y="598714"/>
            <a:ext cx="1625600" cy="16256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1BAA9D-C7FD-4BFB-BCE7-A98ED725EDA9}"/>
              </a:ext>
            </a:extLst>
          </p:cNvPr>
          <p:cNvSpPr/>
          <p:nvPr/>
        </p:nvSpPr>
        <p:spPr>
          <a:xfrm>
            <a:off x="3153747" y="916991"/>
            <a:ext cx="7427167" cy="98904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 1 &amp;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21C40B-F2DA-4506-9572-3754E334C209}"/>
              </a:ext>
            </a:extLst>
          </p:cNvPr>
          <p:cNvSpPr/>
          <p:nvPr/>
        </p:nvSpPr>
        <p:spPr>
          <a:xfrm>
            <a:off x="2024742" y="2754569"/>
            <a:ext cx="9684658" cy="9890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solidFill>
                  <a:schemeClr val="tx1"/>
                </a:solidFill>
              </a:rPr>
              <a:t>Display a circle on your window 7 seconds after clicking on “c” key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01F7DC-E786-4D2D-A2CC-55F1C302FA84}"/>
              </a:ext>
            </a:extLst>
          </p:cNvPr>
          <p:cNvSpPr/>
          <p:nvPr/>
        </p:nvSpPr>
        <p:spPr>
          <a:xfrm>
            <a:off x="1389225" y="2964427"/>
            <a:ext cx="468603" cy="56932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D6CA12-631F-45E7-990A-5F98A9B76488}"/>
              </a:ext>
            </a:extLst>
          </p:cNvPr>
          <p:cNvSpPr/>
          <p:nvPr/>
        </p:nvSpPr>
        <p:spPr>
          <a:xfrm>
            <a:off x="2024742" y="4483727"/>
            <a:ext cx="9684658" cy="16371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solidFill>
                  <a:schemeClr val="tx1"/>
                </a:solidFill>
              </a:rPr>
              <a:t>Code a function so that a rectangle is displayed instantly after clicking on the spacebar and a random circle is displayed 5 seconds later</a:t>
            </a:r>
          </a:p>
          <a:p>
            <a:r>
              <a:rPr lang="en-US" sz="2000" i="1" dirty="0">
                <a:solidFill>
                  <a:schemeClr val="tx1"/>
                </a:solidFill>
              </a:rPr>
              <a:t>Tip: use the </a:t>
            </a:r>
            <a:r>
              <a:rPr lang="en-US" sz="2000" i="1" dirty="0" err="1">
                <a:solidFill>
                  <a:schemeClr val="tx1"/>
                </a:solidFill>
              </a:rPr>
              <a:t>drawRandomCircle</a:t>
            </a:r>
            <a:r>
              <a:rPr lang="en-US" sz="2000" i="1" dirty="0">
                <a:solidFill>
                  <a:schemeClr val="tx1"/>
                </a:solidFill>
              </a:rPr>
              <a:t> function viewed in precedent classes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6BC887-FDAA-4312-95D4-A89889CC28E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21864" y="2812591"/>
            <a:ext cx="1000447" cy="904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91E471-1F60-41E3-B1E8-E8B6F96CD2D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21864" y="4838291"/>
            <a:ext cx="1000447" cy="90474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0F6DD983-5829-4520-AC18-0C8714BADE1D}"/>
              </a:ext>
            </a:extLst>
          </p:cNvPr>
          <p:cNvSpPr/>
          <p:nvPr/>
        </p:nvSpPr>
        <p:spPr>
          <a:xfrm>
            <a:off x="1389226" y="5006001"/>
            <a:ext cx="468603" cy="56932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6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73D4E-555D-4A90-ADE6-F08C3A83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1BAA9D-C7FD-4BFB-BCE7-A98ED725EDA9}"/>
              </a:ext>
            </a:extLst>
          </p:cNvPr>
          <p:cNvSpPr/>
          <p:nvPr/>
        </p:nvSpPr>
        <p:spPr>
          <a:xfrm>
            <a:off x="3153747" y="916991"/>
            <a:ext cx="7427167" cy="98904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 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21C40B-F2DA-4506-9572-3754E334C209}"/>
              </a:ext>
            </a:extLst>
          </p:cNvPr>
          <p:cNvSpPr/>
          <p:nvPr/>
        </p:nvSpPr>
        <p:spPr>
          <a:xfrm>
            <a:off x="2281852" y="3097560"/>
            <a:ext cx="3909527" cy="29157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solidFill>
                  <a:schemeClr val="tx1"/>
                </a:solidFill>
              </a:rPr>
              <a:t>Code a program that displays a new random circle on your </a:t>
            </a:r>
            <a:r>
              <a:rPr lang="en-US" sz="2600">
                <a:solidFill>
                  <a:schemeClr val="tx1"/>
                </a:solidFill>
              </a:rPr>
              <a:t>window every second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01F7DC-E786-4D2D-A2CC-55F1C302FA84}"/>
              </a:ext>
            </a:extLst>
          </p:cNvPr>
          <p:cNvSpPr/>
          <p:nvPr/>
        </p:nvSpPr>
        <p:spPr>
          <a:xfrm>
            <a:off x="1445726" y="4270795"/>
            <a:ext cx="468603" cy="56932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B2C2EE-6B6F-403E-9B0E-29FDBC9B508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42" y="480344"/>
            <a:ext cx="1625600" cy="162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DC50CA-3789-4019-8C83-3133BD286AF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23371" y="4006727"/>
            <a:ext cx="1211942" cy="1097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F6A3AF-436D-44DA-B5E4-A8FA909C6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35" y="2559026"/>
            <a:ext cx="3636865" cy="362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0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5BF93-68B4-447C-8530-86E0D070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46783-DD77-40B8-BA15-3F5B4C76D4B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38335" y="468085"/>
            <a:ext cx="1474236" cy="137937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98199E-D760-414B-9D0A-530CCD3AFC89}"/>
              </a:ext>
            </a:extLst>
          </p:cNvPr>
          <p:cNvSpPr/>
          <p:nvPr/>
        </p:nvSpPr>
        <p:spPr>
          <a:xfrm>
            <a:off x="2890935" y="638161"/>
            <a:ext cx="7091265" cy="103922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010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010E5"/>
                </a:solidFill>
              </a:rPr>
              <a:t>Bad practice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44CBEA-7F29-490C-9B9C-AFF98E5487F0}"/>
              </a:ext>
            </a:extLst>
          </p:cNvPr>
          <p:cNvSpPr/>
          <p:nvPr/>
        </p:nvSpPr>
        <p:spPr>
          <a:xfrm>
            <a:off x="1138335" y="2477277"/>
            <a:ext cx="10021077" cy="19034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canvas.after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drawRandomCircle)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5ABC9B-D14F-4173-882C-DA7B4BF8411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329575" y="1847461"/>
            <a:ext cx="2862425" cy="158153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ECFEF72-2063-494D-867F-AA459F3F9FFF}"/>
              </a:ext>
            </a:extLst>
          </p:cNvPr>
          <p:cNvSpPr/>
          <p:nvPr/>
        </p:nvSpPr>
        <p:spPr>
          <a:xfrm>
            <a:off x="1386249" y="5393093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228522-64B5-4F14-9300-E90DC69968E0}"/>
              </a:ext>
            </a:extLst>
          </p:cNvPr>
          <p:cNvSpPr/>
          <p:nvPr/>
        </p:nvSpPr>
        <p:spPr>
          <a:xfrm>
            <a:off x="2743200" y="5153780"/>
            <a:ext cx="7239000" cy="963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u="sng" dirty="0">
                <a:solidFill>
                  <a:srgbClr val="FF0000"/>
                </a:solidFill>
              </a:rPr>
              <a:t>Never use a loop with </a:t>
            </a:r>
            <a:r>
              <a:rPr lang="en-US" sz="3600" b="1" u="sng" dirty="0" err="1">
                <a:solidFill>
                  <a:srgbClr val="FF0000"/>
                </a:solidFill>
              </a:rPr>
              <a:t>canvas.after</a:t>
            </a:r>
            <a:r>
              <a:rPr lang="en-US" sz="3600" b="1" u="sng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715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  <wetp:taskpane dockstate="right" visibility="0" width="350" row="9">
    <wetp:webextensionref xmlns:r="http://schemas.openxmlformats.org/officeDocument/2006/relationships" r:id="rId2"/>
  </wetp:taskpane>
  <wetp:taskpane dockstate="right" visibility="0" width="350" row="23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A24C7737-3884-416B-BAEA-478F86A2A92C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15640FC-0FBC-4CB3-9A12-CEBEF503E17E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3BD3FAB6-4CD3-44C5-A798-363286B7E5DB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948</Words>
  <Application>Microsoft Office PowerPoint</Application>
  <PresentationFormat>Widescreen</PresentationFormat>
  <Paragraphs>160</Paragraphs>
  <Slides>22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Python libraries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Edouard Lajouanie</dc:creator>
  <cp:lastModifiedBy>Hyacinthe</cp:lastModifiedBy>
  <cp:revision>50</cp:revision>
  <dcterms:created xsi:type="dcterms:W3CDTF">2021-02-09T03:18:12Z</dcterms:created>
  <dcterms:modified xsi:type="dcterms:W3CDTF">2021-12-17T01:40:33Z</dcterms:modified>
</cp:coreProperties>
</file>