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0"/>
  </p:notesMasterIdLst>
  <p:sldIdLst>
    <p:sldId id="256" r:id="rId2"/>
    <p:sldId id="257" r:id="rId3"/>
    <p:sldId id="258" r:id="rId4"/>
    <p:sldId id="298" r:id="rId5"/>
    <p:sldId id="259" r:id="rId6"/>
    <p:sldId id="306" r:id="rId7"/>
    <p:sldId id="294" r:id="rId8"/>
    <p:sldId id="300" r:id="rId9"/>
    <p:sldId id="262" r:id="rId10"/>
    <p:sldId id="307" r:id="rId11"/>
    <p:sldId id="297" r:id="rId12"/>
    <p:sldId id="301" r:id="rId13"/>
    <p:sldId id="271" r:id="rId14"/>
    <p:sldId id="302" r:id="rId15"/>
    <p:sldId id="303" r:id="rId16"/>
    <p:sldId id="304" r:id="rId17"/>
    <p:sldId id="308" r:id="rId18"/>
    <p:sldId id="305" r:id="rId19"/>
  </p:sldIdLst>
  <p:sldSz cx="9144000" cy="5143500" type="screen16x9"/>
  <p:notesSz cx="6858000" cy="9144000"/>
  <p:embeddedFontLst>
    <p:embeddedFont>
      <p:font typeface="Bree Serif" panose="020B0604020202020204" charset="0"/>
      <p:regular r:id="rId21"/>
    </p:embeddedFont>
    <p:embeddedFont>
      <p:font typeface="Roboto Light" panose="020B0604020202020204" charset="0"/>
      <p:regular r:id="rId22"/>
      <p:bold r:id="rId23"/>
      <p:italic r:id="rId24"/>
      <p:boldItalic r:id="rId25"/>
    </p:embeddedFont>
    <p:embeddedFont>
      <p:font typeface="Roboto Black" panose="020B0604020202020204" charset="0"/>
      <p:bold r:id="rId26"/>
      <p:boldItalic r:id="rId27"/>
    </p:embeddedFont>
    <p:embeddedFont>
      <p:font typeface="Roboto Mono Thin"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C7B99E7F-996C-432E-B727-16A70364BD5B}">
          <p14:sldIdLst>
            <p14:sldId id="256"/>
            <p14:sldId id="257"/>
          </p14:sldIdLst>
        </p14:section>
        <p14:section name="Untitled Section" id="{6F11B7D3-5B47-44A7-924F-21CD4677B6B6}">
          <p14:sldIdLst>
            <p14:sldId id="258"/>
            <p14:sldId id="298"/>
            <p14:sldId id="259"/>
            <p14:sldId id="306"/>
          </p14:sldIdLst>
        </p14:section>
        <p14:section name="Untitled Section" id="{0AA3ED07-F883-42CC-9DF8-02FAB290BC3A}">
          <p14:sldIdLst>
            <p14:sldId id="294"/>
            <p14:sldId id="300"/>
            <p14:sldId id="262"/>
            <p14:sldId id="307"/>
          </p14:sldIdLst>
        </p14:section>
        <p14:section name="Untitled Section" id="{2A107695-A071-4C66-8C9D-70511AE0FA06}">
          <p14:sldIdLst>
            <p14:sldId id="297"/>
            <p14:sldId id="301"/>
            <p14:sldId id="271"/>
            <p14:sldId id="302"/>
            <p14:sldId id="303"/>
            <p14:sldId id="304"/>
            <p14:sldId id="308"/>
          </p14:sldIdLst>
        </p14:section>
        <p14:section name="Untitled Section" id="{AE21E4AE-3339-4551-B823-5D35D3787F1F}">
          <p14:sldIdLst>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41C2F"/>
    <a:srgbClr val="052541"/>
    <a:srgbClr val="05233E"/>
    <a:srgbClr val="051E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17FE0-A44F-4C0A-B685-4BE5F057AD50}">
  <a:tblStyle styleId="{8DE17FE0-A44F-4C0A-B685-4BE5F057AD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94660"/>
  </p:normalViewPr>
  <p:slideViewPr>
    <p:cSldViewPr snapToGrid="0">
      <p:cViewPr varScale="1">
        <p:scale>
          <a:sx n="88" d="100"/>
          <a:sy n="88" d="100"/>
        </p:scale>
        <p:origin x="9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974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632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89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52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26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05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4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80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32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22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 INFOGRAPHY">
  <p:cSld name="TITLE_1_1_2">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rgbClr val="041C2F"/>
            </a:gs>
            <a:gs pos="100000">
              <a:srgbClr val="041C2F"/>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tel:+85512985842" TargetMode="External"/><Relationship Id="rId4" Type="http://schemas.openxmlformats.org/officeDocument/2006/relationships/hyperlink" Target="mailto:ask@angkordesign.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tel:+85523996604" TargetMode="External"/><Relationship Id="rId5" Type="http://schemas.openxmlformats.org/officeDocument/2006/relationships/hyperlink" Target="mailto:info@web-essentials.co" TargetMode="External"/><Relationship Id="rId4" Type="http://schemas.openxmlformats.org/officeDocument/2006/relationships/hyperlink" Target="https://www.google.com/maps?cid=995337732420206397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96158" y="1369684"/>
            <a:ext cx="3292746" cy="11236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smtClean="0">
                <a:solidFill>
                  <a:schemeClr val="bg1"/>
                </a:solidFill>
              </a:rPr>
              <a:t>IT</a:t>
            </a:r>
            <a:r>
              <a:rPr lang="en-US" sz="2000" dirty="0">
                <a:solidFill>
                  <a:schemeClr val="bg1"/>
                </a:solidFill>
              </a:rPr>
              <a:t> </a:t>
            </a:r>
            <a:r>
              <a:rPr lang="es" sz="3200" dirty="0" smtClean="0">
                <a:solidFill>
                  <a:schemeClr val="accent1"/>
                </a:solidFill>
              </a:rPr>
              <a:t>COMPANY</a:t>
            </a:r>
            <a:endParaRPr sz="3200" dirty="0">
              <a:solidFill>
                <a:schemeClr val="accent1"/>
              </a:solidFill>
            </a:endParaRPr>
          </a:p>
        </p:txBody>
      </p:sp>
      <p:sp>
        <p:nvSpPr>
          <p:cNvPr id="110" name="Google Shape;110;p22"/>
          <p:cNvSpPr txBox="1">
            <a:spLocks noGrp="1"/>
          </p:cNvSpPr>
          <p:nvPr>
            <p:ph type="subTitle" idx="1"/>
          </p:nvPr>
        </p:nvSpPr>
        <p:spPr>
          <a:xfrm>
            <a:off x="528324" y="2330134"/>
            <a:ext cx="3129600" cy="4274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smtClean="0"/>
              <a:t>Professional life Project</a:t>
            </a:r>
            <a:endParaRPr lang="en-US" sz="2000" dirty="0"/>
          </a:p>
        </p:txBody>
      </p:sp>
      <p:grpSp>
        <p:nvGrpSpPr>
          <p:cNvPr id="2" name="Group 1"/>
          <p:cNvGrpSpPr/>
          <p:nvPr/>
        </p:nvGrpSpPr>
        <p:grpSpPr>
          <a:xfrm>
            <a:off x="4401382" y="953495"/>
            <a:ext cx="4332713" cy="3375156"/>
            <a:chOff x="-1914609" y="99575"/>
            <a:chExt cx="6272845" cy="4944337"/>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264;p24"/>
          <p:cNvCxnSpPr/>
          <p:nvPr/>
        </p:nvCxnSpPr>
        <p:spPr>
          <a:xfrm>
            <a:off x="619210" y="2338462"/>
            <a:ext cx="2586445" cy="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110;p22"/>
          <p:cNvSpPr txBox="1">
            <a:spLocks/>
          </p:cNvSpPr>
          <p:nvPr/>
        </p:nvSpPr>
        <p:spPr>
          <a:xfrm>
            <a:off x="528324" y="3019665"/>
            <a:ext cx="3129600" cy="16784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lgn="l"/>
            <a:r>
              <a:rPr lang="en-US" sz="1800" dirty="0" smtClean="0">
                <a:solidFill>
                  <a:srgbClr val="48FFD5"/>
                </a:solidFill>
              </a:rPr>
              <a:t>Group member :</a:t>
            </a:r>
          </a:p>
          <a:p>
            <a:pPr marL="0" indent="0" algn="l"/>
            <a:r>
              <a:rPr lang="en-US" sz="1400" dirty="0" smtClean="0"/>
              <a:t>Ryfin Sok</a:t>
            </a:r>
          </a:p>
          <a:p>
            <a:pPr marL="0" indent="0" algn="l"/>
            <a:r>
              <a:rPr lang="en-US" sz="1400" dirty="0" smtClean="0"/>
              <a:t>Rin Youern </a:t>
            </a:r>
          </a:p>
          <a:p>
            <a:pPr marL="0" indent="0" algn="l"/>
            <a:r>
              <a:rPr lang="en-US" sz="1400" dirty="0" smtClean="0"/>
              <a:t>Mengkorng Ly</a:t>
            </a:r>
          </a:p>
          <a:p>
            <a:pPr marL="0" indent="0" algn="l"/>
            <a:r>
              <a:rPr lang="en-US" sz="1400" dirty="0" smtClean="0"/>
              <a:t>Keouk Kos</a:t>
            </a:r>
          </a:p>
          <a:p>
            <a:pPr marL="0" indent="0" algn="l"/>
            <a:r>
              <a:rPr lang="en-US" sz="1400" dirty="0" smtClean="0"/>
              <a:t>Sreyvoath voeun</a:t>
            </a:r>
            <a:endParaRPr lang="en-US" sz="1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0">
                                            <p:txEl>
                                              <p:pRg st="0" end="0"/>
                                            </p:txEl>
                                          </p:spTgt>
                                        </p:tgtEl>
                                        <p:attrNameLst>
                                          <p:attrName>style.visibility</p:attrName>
                                        </p:attrNameLst>
                                      </p:cBhvr>
                                      <p:to>
                                        <p:strVal val="visible"/>
                                      </p:to>
                                    </p:set>
                                    <p:animEffect transition="in" filter="fade">
                                      <p:cBhvr>
                                        <p:cTn id="10" dur="1000"/>
                                        <p:tgtEl>
                                          <p:spTgt spid="1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4">
                                            <p:txEl>
                                              <p:pRg st="0" end="0"/>
                                            </p:txEl>
                                          </p:spTgt>
                                        </p:tgtEl>
                                        <p:attrNameLst>
                                          <p:attrName>style.visibility</p:attrName>
                                        </p:attrNameLst>
                                      </p:cBhvr>
                                      <p:to>
                                        <p:strVal val="visible"/>
                                      </p:to>
                                    </p:set>
                                    <p:animEffect transition="in" filter="fade">
                                      <p:cBhvr>
                                        <p:cTn id="13" dur="1000"/>
                                        <p:tgtEl>
                                          <p:spTgt spid="21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4">
                                            <p:txEl>
                                              <p:pRg st="1" end="1"/>
                                            </p:txEl>
                                          </p:spTgt>
                                        </p:tgtEl>
                                        <p:attrNameLst>
                                          <p:attrName>style.visibility</p:attrName>
                                        </p:attrNameLst>
                                      </p:cBhvr>
                                      <p:to>
                                        <p:strVal val="visible"/>
                                      </p:to>
                                    </p:set>
                                    <p:animEffect transition="in" filter="fade">
                                      <p:cBhvr>
                                        <p:cTn id="16" dur="1000"/>
                                        <p:tgtEl>
                                          <p:spTgt spid="214">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4">
                                            <p:txEl>
                                              <p:pRg st="2" end="2"/>
                                            </p:txEl>
                                          </p:spTgt>
                                        </p:tgtEl>
                                        <p:attrNameLst>
                                          <p:attrName>style.visibility</p:attrName>
                                        </p:attrNameLst>
                                      </p:cBhvr>
                                      <p:to>
                                        <p:strVal val="visible"/>
                                      </p:to>
                                    </p:set>
                                    <p:animEffect transition="in" filter="fade">
                                      <p:cBhvr>
                                        <p:cTn id="19" dur="1000"/>
                                        <p:tgtEl>
                                          <p:spTgt spid="214">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4">
                                            <p:txEl>
                                              <p:pRg st="3" end="3"/>
                                            </p:txEl>
                                          </p:spTgt>
                                        </p:tgtEl>
                                        <p:attrNameLst>
                                          <p:attrName>style.visibility</p:attrName>
                                        </p:attrNameLst>
                                      </p:cBhvr>
                                      <p:to>
                                        <p:strVal val="visible"/>
                                      </p:to>
                                    </p:set>
                                    <p:animEffect transition="in" filter="fade">
                                      <p:cBhvr>
                                        <p:cTn id="22" dur="1000"/>
                                        <p:tgtEl>
                                          <p:spTgt spid="21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4">
                                            <p:txEl>
                                              <p:pRg st="4" end="4"/>
                                            </p:txEl>
                                          </p:spTgt>
                                        </p:tgtEl>
                                        <p:attrNameLst>
                                          <p:attrName>style.visibility</p:attrName>
                                        </p:attrNameLst>
                                      </p:cBhvr>
                                      <p:to>
                                        <p:strVal val="visible"/>
                                      </p:to>
                                    </p:set>
                                    <p:animEffect transition="in" filter="fade">
                                      <p:cBhvr>
                                        <p:cTn id="25" dur="1000"/>
                                        <p:tgtEl>
                                          <p:spTgt spid="21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4">
                                            <p:txEl>
                                              <p:pRg st="5" end="5"/>
                                            </p:txEl>
                                          </p:spTgt>
                                        </p:tgtEl>
                                        <p:attrNameLst>
                                          <p:attrName>style.visibility</p:attrName>
                                        </p:attrNameLst>
                                      </p:cBhvr>
                                      <p:to>
                                        <p:strVal val="visible"/>
                                      </p:to>
                                    </p:set>
                                    <p:animEffect transition="in" filter="fade">
                                      <p:cBhvr>
                                        <p:cTn id="28" dur="1000"/>
                                        <p:tgtEl>
                                          <p:spTgt spid="2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allAtOnce"/>
      <p:bldP spid="21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434663" y="644550"/>
            <a:ext cx="6274675" cy="606600"/>
          </a:xfrm>
          <a:prstGeom prst="rect">
            <a:avLst/>
          </a:prstGeom>
        </p:spPr>
        <p:txBody>
          <a:bodyPr spcFirstLastPara="1" wrap="square" lIns="91425" tIns="91425" rIns="91425" bIns="91425" anchor="b" anchorCtr="0">
            <a:noAutofit/>
          </a:bodyPr>
          <a:lstStyle/>
          <a:p>
            <a:pPr lvl="0" algn="ctr"/>
            <a:r>
              <a:rPr lang="en-US" sz="3200" dirty="0">
                <a:solidFill>
                  <a:srgbClr val="48FFD5"/>
                </a:solidFill>
                <a:latin typeface="Roboto Black" panose="020B0604020202020204" charset="0"/>
                <a:ea typeface="Roboto Black" panose="020B0604020202020204" charset="0"/>
              </a:rPr>
              <a:t>The reason why we interested</a:t>
            </a:r>
            <a:endParaRPr sz="3200" dirty="0">
              <a:solidFill>
                <a:srgbClr val="48FFD5"/>
              </a:solidFill>
            </a:endParaRPr>
          </a:p>
        </p:txBody>
      </p:sp>
      <p:cxnSp>
        <p:nvCxnSpPr>
          <p:cNvPr id="407" name="Google Shape;407;p28"/>
          <p:cNvCxnSpPr/>
          <p:nvPr/>
        </p:nvCxnSpPr>
        <p:spPr>
          <a:xfrm>
            <a:off x="546538" y="1197575"/>
            <a:ext cx="8019393"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02</a:t>
            </a:r>
            <a:endParaRPr lang="es" sz="4000" dirty="0">
              <a:solidFill>
                <a:schemeClr val="accent1"/>
              </a:solidFill>
              <a:latin typeface="Roboto Black" panose="020B0604020202020204" charset="0"/>
              <a:ea typeface="Roboto Black" panose="020B0604020202020204" charset="0"/>
            </a:endParaRPr>
          </a:p>
        </p:txBody>
      </p:sp>
      <p:sp>
        <p:nvSpPr>
          <p:cNvPr id="55" name="Google Shape;263;p24"/>
          <p:cNvSpPr txBox="1">
            <a:spLocks/>
          </p:cNvSpPr>
          <p:nvPr/>
        </p:nvSpPr>
        <p:spPr>
          <a:xfrm>
            <a:off x="704193" y="2735865"/>
            <a:ext cx="7861738" cy="9637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chemeClr val="bg1"/>
                </a:solidFill>
                <a:latin typeface="Roboto Black" panose="020B0604020202020204" charset="0"/>
                <a:ea typeface="Roboto Black" panose="020B0604020202020204" charset="0"/>
              </a:rPr>
              <a:t>T</a:t>
            </a:r>
            <a:r>
              <a:rPr lang="en-US" sz="1600" dirty="0" smtClean="0">
                <a:solidFill>
                  <a:schemeClr val="bg1"/>
                </a:solidFill>
                <a:latin typeface="Roboto Black" panose="020B0604020202020204" charset="0"/>
                <a:ea typeface="Roboto Black" panose="020B0604020202020204" charset="0"/>
              </a:rPr>
              <a:t>his company </a:t>
            </a:r>
            <a:r>
              <a:rPr lang="en-US" sz="1600" dirty="0">
                <a:solidFill>
                  <a:schemeClr val="bg1"/>
                </a:solidFill>
                <a:latin typeface="Roboto Black" panose="020B0604020202020204" charset="0"/>
                <a:ea typeface="Roboto Black" panose="020B0604020202020204" charset="0"/>
              </a:rPr>
              <a:t>related with our skills that we want to work and relate to what we learning every day.</a:t>
            </a:r>
          </a:p>
        </p:txBody>
      </p:sp>
    </p:spTree>
    <p:extLst>
      <p:ext uri="{BB962C8B-B14F-4D97-AF65-F5344CB8AC3E}">
        <p14:creationId xmlns:p14="http://schemas.microsoft.com/office/powerpoint/2010/main" val="406675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10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4" name="Group 3"/>
          <p:cNvGrpSpPr/>
          <p:nvPr/>
        </p:nvGrpSpPr>
        <p:grpSpPr>
          <a:xfrm>
            <a:off x="1234409" y="1452811"/>
            <a:ext cx="2139696" cy="2139696"/>
            <a:chOff x="1234409" y="1452811"/>
            <a:chExt cx="2139696" cy="2139696"/>
          </a:xfrm>
        </p:grpSpPr>
        <p:sp>
          <p:nvSpPr>
            <p:cNvPr id="2" name="Flowchart: Connector 1"/>
            <p:cNvSpPr/>
            <p:nvPr/>
          </p:nvSpPr>
          <p:spPr>
            <a:xfrm>
              <a:off x="1234409" y="1452811"/>
              <a:ext cx="2139696" cy="213969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me - Angkor Design | Mobile Apps &amp; Website Development in Siem Reap,  Phnom Penh, Cambo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956" y="2231559"/>
              <a:ext cx="1746602" cy="582200"/>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ectangle 39"/>
          <p:cNvSpPr/>
          <p:nvPr/>
        </p:nvSpPr>
        <p:spPr>
          <a:xfrm>
            <a:off x="4479823" y="-490459"/>
            <a:ext cx="4744284" cy="3006794"/>
          </a:xfrm>
          <a:prstGeom prst="rect">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Google Shape;262;p24"/>
          <p:cNvSpPr txBox="1">
            <a:spLocks noGrp="1"/>
          </p:cNvSpPr>
          <p:nvPr>
            <p:ph type="ctrTitle"/>
          </p:nvPr>
        </p:nvSpPr>
        <p:spPr>
          <a:xfrm>
            <a:off x="4588902" y="1590356"/>
            <a:ext cx="5459973" cy="606600"/>
          </a:xfrm>
          <a:prstGeom prst="rect">
            <a:avLst/>
          </a:prstGeom>
        </p:spPr>
        <p:txBody>
          <a:bodyPr spcFirstLastPara="1" wrap="square" lIns="91425" tIns="91425" rIns="91425" bIns="91425" anchor="b" anchorCtr="0">
            <a:noAutofit/>
          </a:bodyPr>
          <a:lstStyle/>
          <a:p>
            <a:r>
              <a:rPr lang="en-US" sz="2800" dirty="0" smtClean="0"/>
              <a:t>Angkor design</a:t>
            </a:r>
            <a:endParaRPr lang="en-US" sz="2800" dirty="0"/>
          </a:p>
        </p:txBody>
      </p:sp>
      <p:sp>
        <p:nvSpPr>
          <p:cNvPr id="5" name="Rectangle 4"/>
          <p:cNvSpPr/>
          <p:nvPr/>
        </p:nvSpPr>
        <p:spPr>
          <a:xfrm>
            <a:off x="4483802" y="2136706"/>
            <a:ext cx="4744284" cy="3006794"/>
          </a:xfrm>
          <a:prstGeom prst="rect">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Google Shape;263;p24"/>
          <p:cNvSpPr txBox="1">
            <a:spLocks noGrp="1"/>
          </p:cNvSpPr>
          <p:nvPr>
            <p:ph type="subTitle" idx="1"/>
          </p:nvPr>
        </p:nvSpPr>
        <p:spPr>
          <a:xfrm>
            <a:off x="4588903" y="2599231"/>
            <a:ext cx="3457500" cy="1268576"/>
          </a:xfrm>
          <a:prstGeom prst="rect">
            <a:avLst/>
          </a:prstGeom>
        </p:spPr>
        <p:txBody>
          <a:bodyPr spcFirstLastPara="1" wrap="square" lIns="91425" tIns="91425" rIns="91425" bIns="91425" anchor="t" anchorCtr="0">
            <a:noAutofit/>
          </a:bodyPr>
          <a:lstStyle/>
          <a:p>
            <a:pPr marL="0" lvl="0" indent="0">
              <a:buClr>
                <a:schemeClr val="dk1"/>
              </a:buClr>
            </a:pPr>
            <a:r>
              <a:rPr lang="en-US" sz="1200" b="1" dirty="0"/>
              <a:t>Angkor Design </a:t>
            </a:r>
            <a:r>
              <a:rPr lang="en-US" sz="1200" dirty="0"/>
              <a:t>offers comprehensive services to help you launch your website or app and drive your business growth. Our goal is to provide you with an exceptional experience that showcases your brand in the best possible light to your clients.</a:t>
            </a:r>
            <a:endParaRPr sz="1400" dirty="0"/>
          </a:p>
        </p:txBody>
      </p:sp>
      <p:cxnSp>
        <p:nvCxnSpPr>
          <p:cNvPr id="264" name="Google Shape;264;p24"/>
          <p:cNvCxnSpPr/>
          <p:nvPr/>
        </p:nvCxnSpPr>
        <p:spPr>
          <a:xfrm>
            <a:off x="4665028" y="2136706"/>
            <a:ext cx="4752241" cy="0"/>
          </a:xfrm>
          <a:prstGeom prst="straightConnector1">
            <a:avLst/>
          </a:prstGeom>
          <a:noFill/>
          <a:ln w="9525" cap="flat" cmpd="sng">
            <a:solidFill>
              <a:schemeClr val="accent1"/>
            </a:solidFill>
            <a:prstDash val="solid"/>
            <a:round/>
            <a:headEnd type="none" w="med" len="med"/>
            <a:tailEnd type="none" w="med" len="med"/>
          </a:ln>
        </p:spPr>
      </p:cxnSp>
      <p:sp>
        <p:nvSpPr>
          <p:cNvPr id="32"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03</a:t>
            </a:r>
            <a:endParaRPr lang="es" sz="4000" dirty="0">
              <a:solidFill>
                <a:schemeClr val="accent1"/>
              </a:solidFill>
              <a:latin typeface="Roboto Black" panose="020B0604020202020204" charset="0"/>
              <a:ea typeface="Roboto Black" panose="020B0604020202020204" charset="0"/>
            </a:endParaRPr>
          </a:p>
        </p:txBody>
      </p:sp>
      <p:grpSp>
        <p:nvGrpSpPr>
          <p:cNvPr id="7" name="Group 6"/>
          <p:cNvGrpSpPr/>
          <p:nvPr/>
        </p:nvGrpSpPr>
        <p:grpSpPr>
          <a:xfrm>
            <a:off x="-85219" y="4489854"/>
            <a:ext cx="3688067" cy="805976"/>
            <a:chOff x="-147899" y="4552916"/>
            <a:chExt cx="3688067" cy="805976"/>
          </a:xfrm>
        </p:grpSpPr>
        <p:sp>
          <p:nvSpPr>
            <p:cNvPr id="42" name="Google Shape;263;p24"/>
            <p:cNvSpPr txBox="1">
              <a:spLocks/>
            </p:cNvSpPr>
            <p:nvPr/>
          </p:nvSpPr>
          <p:spPr>
            <a:xfrm>
              <a:off x="-147899" y="4552916"/>
              <a:ext cx="3618603"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sz="900" dirty="0"/>
                <a:t>Address: </a:t>
              </a:r>
              <a:r>
                <a:rPr lang="en-US" sz="900" u="sng" dirty="0">
                  <a:solidFill>
                    <a:srgbClr val="48FFD5"/>
                  </a:solidFill>
                </a:rPr>
                <a:t>N0 7BE0, St. 87 BTZ, Sangkat Boung Tompong, 12351</a:t>
              </a:r>
            </a:p>
          </p:txBody>
        </p:sp>
        <p:sp>
          <p:nvSpPr>
            <p:cNvPr id="43" name="Google Shape;263;p24"/>
            <p:cNvSpPr txBox="1">
              <a:spLocks/>
            </p:cNvSpPr>
            <p:nvPr/>
          </p:nvSpPr>
          <p:spPr>
            <a:xfrm>
              <a:off x="-147899" y="4725390"/>
              <a:ext cx="2876508"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sz="900" dirty="0"/>
                <a:t>Email address: </a:t>
              </a:r>
              <a:r>
                <a:rPr lang="en-US" sz="900" dirty="0">
                  <a:hlinkClick r:id="rId4"/>
                </a:rPr>
                <a:t>ask@angkordesign.com</a:t>
              </a:r>
            </a:p>
            <a:p>
              <a:endParaRPr lang="en-US" sz="900" dirty="0"/>
            </a:p>
          </p:txBody>
        </p:sp>
        <p:sp>
          <p:nvSpPr>
            <p:cNvPr id="44" name="Google Shape;263;p24"/>
            <p:cNvSpPr txBox="1">
              <a:spLocks/>
            </p:cNvSpPr>
            <p:nvPr/>
          </p:nvSpPr>
          <p:spPr>
            <a:xfrm>
              <a:off x="-147899" y="4881635"/>
              <a:ext cx="3688067" cy="477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sz="900" dirty="0"/>
                <a:t>Phone number:  </a:t>
              </a:r>
              <a:r>
                <a:rPr lang="en-US" sz="900" u="sng" dirty="0" smtClean="0">
                  <a:solidFill>
                    <a:srgbClr val="48FFD5"/>
                  </a:solidFill>
                </a:rPr>
                <a:t> </a:t>
              </a:r>
              <a:r>
                <a:rPr lang="en-US" sz="800" u="sng" dirty="0" smtClean="0">
                  <a:solidFill>
                    <a:srgbClr val="48FFD5"/>
                  </a:solidFill>
                </a:rPr>
                <a:t>(+</a:t>
              </a:r>
              <a:r>
                <a:rPr lang="en-US" sz="800" u="sng" dirty="0">
                  <a:solidFill>
                    <a:srgbClr val="48FFD5"/>
                  </a:solidFill>
                </a:rPr>
                <a:t>855 15) 996 </a:t>
              </a:r>
              <a:r>
                <a:rPr lang="en-US" sz="800" u="sng" dirty="0" smtClean="0">
                  <a:solidFill>
                    <a:srgbClr val="48FFD5"/>
                  </a:solidFill>
                </a:rPr>
                <a:t>296 </a:t>
              </a:r>
              <a:r>
                <a:rPr lang="en-US" sz="800" dirty="0" smtClean="0">
                  <a:solidFill>
                    <a:srgbClr val="48FFD5"/>
                  </a:solidFill>
                </a:rPr>
                <a:t>  </a:t>
              </a:r>
              <a:r>
                <a:rPr lang="en-US" sz="800" u="sng" dirty="0" smtClean="0">
                  <a:solidFill>
                    <a:srgbClr val="48FFD5"/>
                  </a:solidFill>
                </a:rPr>
                <a:t> </a:t>
              </a:r>
              <a:r>
                <a:rPr lang="en-US" sz="800" dirty="0">
                  <a:hlinkClick r:id="rId5"/>
                </a:rPr>
                <a:t>(+855 12) 985 842</a:t>
              </a:r>
            </a:p>
            <a:p>
              <a:endParaRPr lang="en-US" sz="500" dirty="0"/>
            </a:p>
          </p:txBody>
        </p:sp>
      </p:grpSp>
    </p:spTree>
    <p:extLst>
      <p:ext uri="{BB962C8B-B14F-4D97-AF65-F5344CB8AC3E}">
        <p14:creationId xmlns:p14="http://schemas.microsoft.com/office/powerpoint/2010/main" val="93635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25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1000"/>
                                        <p:tgtEl>
                                          <p:spTgt spid="262"/>
                                        </p:tgtEl>
                                      </p:cBhvr>
                                    </p:animEffect>
                                    <p:anim calcmode="lin" valueType="num">
                                      <p:cBhvr>
                                        <p:cTn id="8" dur="1000" fill="hold"/>
                                        <p:tgtEl>
                                          <p:spTgt spid="262"/>
                                        </p:tgtEl>
                                        <p:attrNameLst>
                                          <p:attrName>ppt_x</p:attrName>
                                        </p:attrNameLst>
                                      </p:cBhvr>
                                      <p:tavLst>
                                        <p:tav tm="0">
                                          <p:val>
                                            <p:strVal val="#ppt_x"/>
                                          </p:val>
                                        </p:tav>
                                        <p:tav tm="100000">
                                          <p:val>
                                            <p:strVal val="#ppt_x"/>
                                          </p:val>
                                        </p:tav>
                                      </p:tavLst>
                                    </p:anim>
                                    <p:anim calcmode="lin" valueType="num">
                                      <p:cBhvr>
                                        <p:cTn id="9" dur="1000" fill="hold"/>
                                        <p:tgtEl>
                                          <p:spTgt spid="262"/>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250" fill="hold"/>
                                        <p:tgtEl>
                                          <p:spTgt spid="4"/>
                                        </p:tgtEl>
                                        <p:attrNameLst>
                                          <p:attrName>ppt_x</p:attrName>
                                        </p:attrNameLst>
                                      </p:cBhvr>
                                      <p:tavLst>
                                        <p:tav tm="0">
                                          <p:val>
                                            <p:strVal val="1+#ppt_w/2"/>
                                          </p:val>
                                        </p:tav>
                                        <p:tav tm="100000">
                                          <p:val>
                                            <p:strVal val="#ppt_x"/>
                                          </p:val>
                                        </p:tav>
                                      </p:tavLst>
                                    </p:anim>
                                    <p:anim calcmode="lin" valueType="num">
                                      <p:cBhvr additive="base">
                                        <p:cTn id="13" dur="12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263">
                                            <p:txEl>
                                              <p:pRg st="0" end="0"/>
                                            </p:txEl>
                                          </p:spTgt>
                                        </p:tgtEl>
                                        <p:attrNameLst>
                                          <p:attrName>style.visibility</p:attrName>
                                        </p:attrNameLst>
                                      </p:cBhvr>
                                      <p:to>
                                        <p:strVal val="visible"/>
                                      </p:to>
                                    </p:set>
                                    <p:animEffect transition="in" filter="fade">
                                      <p:cBhvr>
                                        <p:cTn id="17" dur="1000"/>
                                        <p:tgtEl>
                                          <p:spTgt spid="263">
                                            <p:txEl>
                                              <p:pRg st="0" end="0"/>
                                            </p:txEl>
                                          </p:spTgt>
                                        </p:tgtEl>
                                      </p:cBhvr>
                                    </p:animEffect>
                                  </p:childTnLst>
                                </p:cTn>
                              </p:par>
                            </p:childTnLst>
                          </p:cTn>
                        </p:par>
                        <p:par>
                          <p:cTn id="18" fill="hold">
                            <p:stCondLst>
                              <p:cond delay="325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7" name="Group 6"/>
          <p:cNvGrpSpPr/>
          <p:nvPr/>
        </p:nvGrpSpPr>
        <p:grpSpPr>
          <a:xfrm>
            <a:off x="6526061" y="2154899"/>
            <a:ext cx="2306239" cy="1411053"/>
            <a:chOff x="6526061" y="2069174"/>
            <a:chExt cx="2306239" cy="1411053"/>
          </a:xfrm>
        </p:grpSpPr>
        <p:sp>
          <p:nvSpPr>
            <p:cNvPr id="74" name="Right Arrow 73"/>
            <p:cNvSpPr/>
            <p:nvPr/>
          </p:nvSpPr>
          <p:spPr>
            <a:xfrm>
              <a:off x="6526061"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7514903" y="2069174"/>
              <a:ext cx="1317397" cy="1411053"/>
              <a:chOff x="7496404" y="1879988"/>
              <a:chExt cx="1433970" cy="1535913"/>
            </a:xfrm>
          </p:grpSpPr>
          <p:sp>
            <p:nvSpPr>
              <p:cNvPr id="62" name="Google Shape;580;p30"/>
              <p:cNvSpPr/>
              <p:nvPr/>
            </p:nvSpPr>
            <p:spPr>
              <a:xfrm>
                <a:off x="7496404"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81;p30"/>
              <p:cNvSpPr/>
              <p:nvPr/>
            </p:nvSpPr>
            <p:spPr>
              <a:xfrm>
                <a:off x="7693473"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82;p30"/>
              <p:cNvSpPr/>
              <p:nvPr/>
            </p:nvSpPr>
            <p:spPr>
              <a:xfrm>
                <a:off x="8193318"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83;p30"/>
              <p:cNvSpPr/>
              <p:nvPr/>
            </p:nvSpPr>
            <p:spPr>
              <a:xfrm>
                <a:off x="7850463"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84;p30"/>
              <p:cNvSpPr/>
              <p:nvPr/>
            </p:nvSpPr>
            <p:spPr>
              <a:xfrm>
                <a:off x="7759157"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5938;p52"/>
              <p:cNvGrpSpPr/>
              <p:nvPr/>
            </p:nvGrpSpPr>
            <p:grpSpPr>
              <a:xfrm>
                <a:off x="8042517" y="2164346"/>
                <a:ext cx="339253" cy="339253"/>
                <a:chOff x="3271200" y="1435075"/>
                <a:chExt cx="481825" cy="481825"/>
              </a:xfrm>
              <a:solidFill>
                <a:srgbClr val="48FFD5"/>
              </a:solidFill>
            </p:grpSpPr>
            <p:sp>
              <p:nvSpPr>
                <p:cNvPr id="99" name="Google Shape;5939;p52"/>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5940;p52"/>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6" name="Group 5"/>
          <p:cNvGrpSpPr/>
          <p:nvPr/>
        </p:nvGrpSpPr>
        <p:grpSpPr>
          <a:xfrm>
            <a:off x="4719442" y="2154899"/>
            <a:ext cx="2292268" cy="1411053"/>
            <a:chOff x="4719442" y="2069174"/>
            <a:chExt cx="2292268" cy="1411053"/>
          </a:xfrm>
        </p:grpSpPr>
        <p:sp>
          <p:nvSpPr>
            <p:cNvPr id="73" name="Right Arrow 72"/>
            <p:cNvSpPr/>
            <p:nvPr/>
          </p:nvSpPr>
          <p:spPr>
            <a:xfrm>
              <a:off x="4719442"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694313" y="2069174"/>
              <a:ext cx="1317397" cy="1411053"/>
              <a:chOff x="5694313" y="2069174"/>
              <a:chExt cx="1317397" cy="1411053"/>
            </a:xfrm>
          </p:grpSpPr>
          <p:sp>
            <p:nvSpPr>
              <p:cNvPr id="580" name="Google Shape;580;p30"/>
              <p:cNvSpPr/>
              <p:nvPr/>
            </p:nvSpPr>
            <p:spPr>
              <a:xfrm>
                <a:off x="5694313" y="3227042"/>
                <a:ext cx="1317397" cy="253185"/>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875361" y="2069174"/>
                <a:ext cx="945002" cy="832149"/>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334572" y="2422309"/>
                <a:ext cx="36806" cy="841597"/>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019589" y="2190812"/>
                <a:ext cx="666808" cy="58889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5935706" y="2172142"/>
                <a:ext cx="730091" cy="626651"/>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6747;p54"/>
              <p:cNvGrpSpPr/>
              <p:nvPr/>
            </p:nvGrpSpPr>
            <p:grpSpPr>
              <a:xfrm>
                <a:off x="6190706" y="2333957"/>
                <a:ext cx="330708" cy="336685"/>
                <a:chOff x="-62148791" y="3377702"/>
                <a:chExt cx="311125" cy="316748"/>
              </a:xfrm>
              <a:solidFill>
                <a:srgbClr val="48FFD5"/>
              </a:solidFill>
            </p:grpSpPr>
            <p:sp>
              <p:nvSpPr>
                <p:cNvPr id="88" name="Google Shape;6748;p54"/>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749;p54"/>
                <p:cNvSpPr/>
                <p:nvPr/>
              </p:nvSpPr>
              <p:spPr>
                <a:xfrm>
                  <a:off x="-62148791" y="3377702"/>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roup 3"/>
          <p:cNvGrpSpPr/>
          <p:nvPr/>
        </p:nvGrpSpPr>
        <p:grpSpPr>
          <a:xfrm>
            <a:off x="2890730" y="2154899"/>
            <a:ext cx="2300391" cy="1411053"/>
            <a:chOff x="2890730" y="2069174"/>
            <a:chExt cx="2300391" cy="1411053"/>
          </a:xfrm>
        </p:grpSpPr>
        <p:sp>
          <p:nvSpPr>
            <p:cNvPr id="72" name="Right Arrow 71"/>
            <p:cNvSpPr/>
            <p:nvPr/>
          </p:nvSpPr>
          <p:spPr>
            <a:xfrm>
              <a:off x="2890730"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Google Shape;575;p30"/>
            <p:cNvSpPr/>
            <p:nvPr/>
          </p:nvSpPr>
          <p:spPr>
            <a:xfrm>
              <a:off x="4059919" y="2069174"/>
              <a:ext cx="945002" cy="832149"/>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73724" y="3227042"/>
              <a:ext cx="1317397" cy="253185"/>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13983" y="2422309"/>
              <a:ext cx="36824" cy="841597"/>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187022" y="2190812"/>
              <a:ext cx="668276" cy="58889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3648" y="2172142"/>
              <a:ext cx="731559" cy="626651"/>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6785;p54"/>
            <p:cNvGrpSpPr/>
            <p:nvPr/>
          </p:nvGrpSpPr>
          <p:grpSpPr>
            <a:xfrm>
              <a:off x="4374922" y="2311380"/>
              <a:ext cx="336581" cy="337432"/>
              <a:chOff x="-61784125" y="3377700"/>
              <a:chExt cx="316650" cy="317450"/>
            </a:xfrm>
            <a:solidFill>
              <a:srgbClr val="48FFD5"/>
            </a:solidFill>
          </p:grpSpPr>
          <p:sp>
            <p:nvSpPr>
              <p:cNvPr id="91" name="Google Shape;6786;p54"/>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87;p54"/>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8;p54"/>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89;p54"/>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90;p54"/>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91;p54"/>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792;p54"/>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p:cNvGrpSpPr/>
          <p:nvPr/>
        </p:nvGrpSpPr>
        <p:grpSpPr>
          <a:xfrm>
            <a:off x="1072268" y="2154899"/>
            <a:ext cx="2298397" cy="1411053"/>
            <a:chOff x="1072268" y="2069174"/>
            <a:chExt cx="2298397" cy="1411053"/>
          </a:xfrm>
        </p:grpSpPr>
        <p:sp>
          <p:nvSpPr>
            <p:cNvPr id="2" name="Right Arrow 1"/>
            <p:cNvSpPr/>
            <p:nvPr/>
          </p:nvSpPr>
          <p:spPr>
            <a:xfrm>
              <a:off x="1072268"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054753" y="2069174"/>
              <a:ext cx="1315912" cy="1411053"/>
              <a:chOff x="2036253" y="1879988"/>
              <a:chExt cx="1432353" cy="1535913"/>
            </a:xfrm>
          </p:grpSpPr>
          <p:sp>
            <p:nvSpPr>
              <p:cNvPr id="570" name="Google Shape;570;p30"/>
              <p:cNvSpPr/>
              <p:nvPr/>
            </p:nvSpPr>
            <p:spPr>
              <a:xfrm>
                <a:off x="2036253"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238097"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733148"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388695"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297389"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6618;p54"/>
              <p:cNvGrpSpPr/>
              <p:nvPr/>
            </p:nvGrpSpPr>
            <p:grpSpPr>
              <a:xfrm>
                <a:off x="2569474" y="2156065"/>
                <a:ext cx="370645" cy="368042"/>
                <a:chOff x="-63250675" y="3744075"/>
                <a:chExt cx="320350" cy="318100"/>
              </a:xfrm>
              <a:solidFill>
                <a:srgbClr val="48FFD5"/>
              </a:solidFill>
            </p:grpSpPr>
            <p:sp>
              <p:nvSpPr>
                <p:cNvPr id="84" name="Google Shape;6619;p54"/>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620;p54"/>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621;p54"/>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INFOMATION ABOUT THE COMPANY</a:t>
            </a:r>
            <a:endParaRPr dirty="0"/>
          </a:p>
        </p:txBody>
      </p:sp>
      <p:sp>
        <p:nvSpPr>
          <p:cNvPr id="567" name="Google Shape;567;p30"/>
          <p:cNvSpPr txBox="1">
            <a:spLocks noGrp="1"/>
          </p:cNvSpPr>
          <p:nvPr>
            <p:ph type="ctrTitle"/>
          </p:nvPr>
        </p:nvSpPr>
        <p:spPr>
          <a:xfrm>
            <a:off x="3509571" y="3476726"/>
            <a:ext cx="2076000" cy="335388"/>
          </a:xfrm>
          <a:prstGeom prst="rect">
            <a:avLst/>
          </a:prstGeom>
        </p:spPr>
        <p:txBody>
          <a:bodyPr spcFirstLastPara="1" wrap="square" lIns="91425" tIns="91425" rIns="91425" bIns="91425" anchor="b" anchorCtr="0">
            <a:noAutofit/>
          </a:bodyPr>
          <a:lstStyle/>
          <a:p>
            <a:pPr lvl="0"/>
            <a:r>
              <a:rPr lang="en-US" b="1" dirty="0" smtClean="0"/>
              <a:t>MISSIONS AND</a:t>
            </a:r>
            <a:br>
              <a:rPr lang="en-US" b="1" dirty="0" smtClean="0"/>
            </a:br>
            <a:r>
              <a:rPr lang="en-US" b="1" dirty="0" smtClean="0"/>
              <a:t> VALUES</a:t>
            </a:r>
            <a:endParaRPr lang="en-US" sz="900" dirty="0"/>
          </a:p>
        </p:txBody>
      </p:sp>
      <p:sp>
        <p:nvSpPr>
          <p:cNvPr id="568" name="Google Shape;568;p30"/>
          <p:cNvSpPr txBox="1">
            <a:spLocks noGrp="1"/>
          </p:cNvSpPr>
          <p:nvPr>
            <p:ph type="ctrTitle" idx="4"/>
          </p:nvPr>
        </p:nvSpPr>
        <p:spPr>
          <a:xfrm>
            <a:off x="5333378" y="3338809"/>
            <a:ext cx="2076000" cy="335388"/>
          </a:xfrm>
          <a:prstGeom prst="rect">
            <a:avLst/>
          </a:prstGeom>
        </p:spPr>
        <p:txBody>
          <a:bodyPr spcFirstLastPara="1" wrap="square" lIns="91425" tIns="91425" rIns="91425" bIns="91425" anchor="b" anchorCtr="0">
            <a:noAutofit/>
          </a:bodyPr>
          <a:lstStyle/>
          <a:p>
            <a:pPr lvl="0"/>
            <a:r>
              <a:rPr lang="en-US" b="1" dirty="0" smtClean="0"/>
              <a:t>COMPETITION</a:t>
            </a:r>
            <a:endParaRPr lang="en-US" sz="900" dirty="0"/>
          </a:p>
        </p:txBody>
      </p:sp>
      <p:sp>
        <p:nvSpPr>
          <p:cNvPr id="569" name="Google Shape;569;p30"/>
          <p:cNvSpPr txBox="1">
            <a:spLocks noGrp="1"/>
          </p:cNvSpPr>
          <p:nvPr>
            <p:ph type="ctrTitle" idx="5"/>
          </p:nvPr>
        </p:nvSpPr>
        <p:spPr>
          <a:xfrm>
            <a:off x="1675972" y="3338809"/>
            <a:ext cx="2076000" cy="335388"/>
          </a:xfrm>
          <a:prstGeom prst="rect">
            <a:avLst/>
          </a:prstGeom>
        </p:spPr>
        <p:txBody>
          <a:bodyPr spcFirstLastPara="1" wrap="square" lIns="91425" tIns="91425" rIns="91425" bIns="91425" anchor="b" anchorCtr="0">
            <a:noAutofit/>
          </a:bodyPr>
          <a:lstStyle/>
          <a:p>
            <a:pPr lvl="0"/>
            <a:r>
              <a:rPr lang="en-US" b="1" dirty="0" smtClean="0"/>
              <a:t>MARKET TARGET</a:t>
            </a:r>
            <a:endParaRPr lang="en-US" sz="900"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0" name="Group 9"/>
          <p:cNvGrpSpPr/>
          <p:nvPr/>
        </p:nvGrpSpPr>
        <p:grpSpPr>
          <a:xfrm>
            <a:off x="-86074" y="2154899"/>
            <a:ext cx="1929007" cy="1676233"/>
            <a:chOff x="-104573" y="1879988"/>
            <a:chExt cx="2076000" cy="1803964"/>
          </a:xfrm>
        </p:grpSpPr>
        <p:sp>
          <p:nvSpPr>
            <p:cNvPr id="41" name="Google Shape;569;p30"/>
            <p:cNvSpPr txBox="1">
              <a:spLocks/>
            </p:cNvSpPr>
            <p:nvPr/>
          </p:nvSpPr>
          <p:spPr>
            <a:xfrm>
              <a:off x="-104573" y="3368639"/>
              <a:ext cx="2076000" cy="3153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dirty="0" smtClean="0"/>
                <a:t>SERVICE AND</a:t>
              </a:r>
            </a:p>
            <a:p>
              <a:r>
                <a:rPr lang="en-US" dirty="0" smtClean="0"/>
                <a:t> PRODUCT</a:t>
              </a:r>
              <a:endParaRPr lang="en-US" dirty="0"/>
            </a:p>
          </p:txBody>
        </p:sp>
        <p:sp>
          <p:nvSpPr>
            <p:cNvPr id="42" name="Google Shape;570;p30"/>
            <p:cNvSpPr/>
            <p:nvPr/>
          </p:nvSpPr>
          <p:spPr>
            <a:xfrm>
              <a:off x="217281"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1;p30"/>
            <p:cNvSpPr/>
            <p:nvPr/>
          </p:nvSpPr>
          <p:spPr>
            <a:xfrm>
              <a:off x="41912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2;p30"/>
            <p:cNvSpPr/>
            <p:nvPr/>
          </p:nvSpPr>
          <p:spPr>
            <a:xfrm>
              <a:off x="914176"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3;p30"/>
            <p:cNvSpPr/>
            <p:nvPr/>
          </p:nvSpPr>
          <p:spPr>
            <a:xfrm>
              <a:off x="569723"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4;p30"/>
            <p:cNvSpPr/>
            <p:nvPr/>
          </p:nvSpPr>
          <p:spPr>
            <a:xfrm>
              <a:off x="478417"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750;p54"/>
            <p:cNvGrpSpPr/>
            <p:nvPr/>
          </p:nvGrpSpPr>
          <p:grpSpPr>
            <a:xfrm>
              <a:off x="729265" y="2158103"/>
              <a:ext cx="368157" cy="367290"/>
              <a:chOff x="-62154300" y="3743950"/>
              <a:chExt cx="318200" cy="317450"/>
            </a:xfrm>
            <a:solidFill>
              <a:srgbClr val="48FFD5"/>
            </a:solidFill>
          </p:grpSpPr>
          <p:sp>
            <p:nvSpPr>
              <p:cNvPr id="69" name="Google Shape;6751;p54"/>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752;p54"/>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Google Shape;568;p30"/>
          <p:cNvSpPr txBox="1">
            <a:spLocks/>
          </p:cNvSpPr>
          <p:nvPr/>
        </p:nvSpPr>
        <p:spPr>
          <a:xfrm>
            <a:off x="7153968" y="3325985"/>
            <a:ext cx="2076000" cy="3353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b="1" dirty="0" smtClean="0"/>
              <a:t>FUTURE PROSPECT</a:t>
            </a:r>
            <a:endParaRPr lang="en-US" sz="900" dirty="0"/>
          </a:p>
        </p:txBody>
      </p:sp>
      <p:sp>
        <p:nvSpPr>
          <p:cNvPr id="67"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03</a:t>
            </a:r>
            <a:endParaRPr lang="es" sz="4000" dirty="0">
              <a:solidFill>
                <a:schemeClr val="accent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147793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
                                        </p:tgtEl>
                                        <p:attrNameLst>
                                          <p:attrName>style.visibility</p:attrName>
                                        </p:attrNameLst>
                                      </p:cBhvr>
                                      <p:to>
                                        <p:strVal val="visible"/>
                                      </p:to>
                                    </p:set>
                                    <p:animEffect transition="in" filter="wipe(left)">
                                      <p:cBhvr>
                                        <p:cTn id="12" dur="750"/>
                                        <p:tgtEl>
                                          <p:spTgt spid="569"/>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75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67"/>
                                        </p:tgtEl>
                                        <p:attrNameLst>
                                          <p:attrName>style.visibility</p:attrName>
                                        </p:attrNameLst>
                                      </p:cBhvr>
                                      <p:to>
                                        <p:strVal val="visible"/>
                                      </p:to>
                                    </p:set>
                                    <p:animEffect transition="in" filter="wipe(left)">
                                      <p:cBhvr>
                                        <p:cTn id="20" dur="750"/>
                                        <p:tgtEl>
                                          <p:spTgt spid="567"/>
                                        </p:tgtEl>
                                      </p:cBhvr>
                                    </p:animEffect>
                                  </p:childTnLst>
                                </p:cTn>
                              </p:par>
                              <p:par>
                                <p:cTn id="21" presetID="22" presetClass="entr" presetSubtype="8"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75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68"/>
                                        </p:tgtEl>
                                        <p:attrNameLst>
                                          <p:attrName>style.visibility</p:attrName>
                                        </p:attrNameLst>
                                      </p:cBhvr>
                                      <p:to>
                                        <p:strVal val="visible"/>
                                      </p:to>
                                    </p:set>
                                    <p:animEffect transition="in" filter="wipe(left)">
                                      <p:cBhvr>
                                        <p:cTn id="28" dur="750"/>
                                        <p:tgtEl>
                                          <p:spTgt spid="568"/>
                                        </p:tgtEl>
                                      </p:cBhvr>
                                    </p:animEffect>
                                  </p:childTnLst>
                                </p:cTn>
                              </p:par>
                              <p:par>
                                <p:cTn id="29" presetID="22" presetClass="entr" presetSubtype="8"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75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750"/>
                                        <p:tgtEl>
                                          <p:spTgt spid="71"/>
                                        </p:tgtEl>
                                      </p:cBhvr>
                                    </p:animEffect>
                                  </p:childTnLst>
                                </p:cTn>
                              </p:par>
                              <p:par>
                                <p:cTn id="37" presetID="22" presetClass="entr" presetSubtype="8"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 grpId="0"/>
      <p:bldP spid="568" grpId="0"/>
      <p:bldP spid="569" grpId="0"/>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grpSp>
        <p:nvGrpSpPr>
          <p:cNvPr id="6" name="Group 5"/>
          <p:cNvGrpSpPr/>
          <p:nvPr/>
        </p:nvGrpSpPr>
        <p:grpSpPr>
          <a:xfrm>
            <a:off x="2448950" y="2318005"/>
            <a:ext cx="129887" cy="737596"/>
            <a:chOff x="2959003" y="2002124"/>
            <a:chExt cx="129887" cy="737596"/>
          </a:xfrm>
        </p:grpSpPr>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p:cNvGrpSpPr/>
          <p:nvPr/>
        </p:nvGrpSpPr>
        <p:grpSpPr>
          <a:xfrm>
            <a:off x="5415278" y="2317749"/>
            <a:ext cx="130717" cy="755091"/>
            <a:chOff x="5031941" y="2002124"/>
            <a:chExt cx="130717" cy="755091"/>
          </a:xfrm>
        </p:grpSpPr>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p:cNvGrpSpPr/>
          <p:nvPr/>
        </p:nvGrpSpPr>
        <p:grpSpPr>
          <a:xfrm>
            <a:off x="3941782" y="3455536"/>
            <a:ext cx="129887" cy="818365"/>
            <a:chOff x="3995480" y="3250025"/>
            <a:chExt cx="129887" cy="818365"/>
          </a:xfrm>
        </p:grpSpPr>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p:cNvGrpSpPr/>
          <p:nvPr/>
        </p:nvGrpSpPr>
        <p:grpSpPr>
          <a:xfrm>
            <a:off x="6900402" y="3369684"/>
            <a:ext cx="130733" cy="906606"/>
            <a:chOff x="6068402" y="3161784"/>
            <a:chExt cx="130733" cy="906606"/>
          </a:xfrm>
        </p:grpSpPr>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37"/>
          <p:cNvSpPr txBox="1">
            <a:spLocks noGrp="1"/>
          </p:cNvSpPr>
          <p:nvPr>
            <p:ph type="subTitle" idx="4294967295"/>
          </p:nvPr>
        </p:nvSpPr>
        <p:spPr>
          <a:xfrm>
            <a:off x="3536639" y="4523138"/>
            <a:ext cx="983100" cy="37307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Focus </a:t>
            </a:r>
            <a:r>
              <a:rPr lang="es" sz="1000" dirty="0"/>
              <a:t>g</a:t>
            </a:r>
            <a:r>
              <a:rPr lang="es" sz="1000" dirty="0">
                <a:solidFill>
                  <a:srgbClr val="FFFFFF"/>
                </a:solidFill>
              </a:rPr>
              <a:t>roup</a:t>
            </a:r>
            <a:endParaRPr sz="1000" dirty="0">
              <a:solidFill>
                <a:srgbClr val="FFFFFF"/>
              </a:solidFill>
            </a:endParaRPr>
          </a:p>
        </p:txBody>
      </p:sp>
      <p:sp>
        <p:nvSpPr>
          <p:cNvPr id="1039" name="Google Shape;1039;p37"/>
          <p:cNvSpPr txBox="1">
            <a:spLocks noGrp="1"/>
          </p:cNvSpPr>
          <p:nvPr>
            <p:ph type="ctrTitle" idx="4294967295"/>
          </p:nvPr>
        </p:nvSpPr>
        <p:spPr>
          <a:xfrm>
            <a:off x="1549864" y="1663786"/>
            <a:ext cx="1878944" cy="416514"/>
          </a:xfrm>
          <a:prstGeom prst="rect">
            <a:avLst/>
          </a:prstGeom>
        </p:spPr>
        <p:txBody>
          <a:bodyPr spcFirstLastPara="1" wrap="square" lIns="91425" tIns="91425" rIns="91425" bIns="91425" anchor="t" anchorCtr="0">
            <a:noAutofit/>
          </a:bodyPr>
          <a:lstStyle/>
          <a:p>
            <a:pPr lvl="0" algn="ctr"/>
            <a:r>
              <a:rPr lang="en-US" sz="1600" dirty="0"/>
              <a:t>website design</a:t>
            </a:r>
          </a:p>
        </p:txBody>
      </p:sp>
      <p:sp>
        <p:nvSpPr>
          <p:cNvPr id="1043" name="Google Shape;1043;p37"/>
          <p:cNvSpPr txBox="1">
            <a:spLocks noGrp="1"/>
          </p:cNvSpPr>
          <p:nvPr>
            <p:ph type="subTitle" idx="4294967295"/>
          </p:nvPr>
        </p:nvSpPr>
        <p:spPr>
          <a:xfrm>
            <a:off x="4817194" y="1975011"/>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Increased traffic</a:t>
            </a:r>
            <a:endParaRPr sz="1000" dirty="0">
              <a:solidFill>
                <a:srgbClr val="FFFFFF"/>
              </a:solidFill>
            </a:endParaRPr>
          </a:p>
        </p:txBody>
      </p:sp>
      <p:sp>
        <p:nvSpPr>
          <p:cNvPr id="1044" name="Google Shape;1044;p37"/>
          <p:cNvSpPr txBox="1">
            <a:spLocks noGrp="1"/>
          </p:cNvSpPr>
          <p:nvPr>
            <p:ph type="subTitle" idx="4294967295"/>
          </p:nvPr>
        </p:nvSpPr>
        <p:spPr>
          <a:xfrm>
            <a:off x="6349982" y="4567158"/>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Progress review</a:t>
            </a:r>
            <a:endParaRPr sz="1000" dirty="0">
              <a:solidFill>
                <a:srgbClr val="FFFFFF"/>
              </a:solidFill>
            </a:endParaRPr>
          </a:p>
        </p:txBody>
      </p:sp>
      <p:grpSp>
        <p:nvGrpSpPr>
          <p:cNvPr id="2" name="Group 1"/>
          <p:cNvGrpSpPr/>
          <p:nvPr/>
        </p:nvGrpSpPr>
        <p:grpSpPr>
          <a:xfrm>
            <a:off x="1470997" y="2761512"/>
            <a:ext cx="6515101" cy="1113838"/>
            <a:chOff x="2293016" y="2645636"/>
            <a:chExt cx="4557964" cy="779241"/>
          </a:xfrm>
        </p:grpSpPr>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979968" y="2921659"/>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 name="Google Shape;1039;p37"/>
          <p:cNvSpPr txBox="1">
            <a:spLocks/>
          </p:cNvSpPr>
          <p:nvPr/>
        </p:nvSpPr>
        <p:spPr>
          <a:xfrm>
            <a:off x="2582163" y="4237117"/>
            <a:ext cx="2796936" cy="486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mobile app development</a:t>
            </a:r>
          </a:p>
        </p:txBody>
      </p:sp>
      <p:sp>
        <p:nvSpPr>
          <p:cNvPr id="62" name="Google Shape;1039;p37"/>
          <p:cNvSpPr txBox="1">
            <a:spLocks/>
          </p:cNvSpPr>
          <p:nvPr/>
        </p:nvSpPr>
        <p:spPr>
          <a:xfrm>
            <a:off x="4378510" y="1670145"/>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domain &amp; hosting</a:t>
            </a:r>
          </a:p>
        </p:txBody>
      </p:sp>
      <p:sp>
        <p:nvSpPr>
          <p:cNvPr id="64" name="Google Shape;1039;p37"/>
          <p:cNvSpPr txBox="1">
            <a:spLocks/>
          </p:cNvSpPr>
          <p:nvPr/>
        </p:nvSpPr>
        <p:spPr>
          <a:xfrm>
            <a:off x="5942977" y="4273036"/>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graphic design</a:t>
            </a:r>
            <a:endParaRPr lang="en-US" sz="1050" dirty="0"/>
          </a:p>
        </p:txBody>
      </p:sp>
      <p:sp>
        <p:nvSpPr>
          <p:cNvPr id="70"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03</a:t>
            </a:r>
            <a:endParaRPr lang="es" sz="4000" dirty="0">
              <a:solidFill>
                <a:schemeClr val="accent1"/>
              </a:solidFill>
              <a:latin typeface="Roboto Black" panose="020B0604020202020204" charset="0"/>
              <a:ea typeface="Roboto Black" panose="020B0604020202020204" charset="0"/>
            </a:endParaRPr>
          </a:p>
        </p:txBody>
      </p:sp>
      <p:sp>
        <p:nvSpPr>
          <p:cNvPr id="7" name="Parallelogram 6"/>
          <p:cNvSpPr/>
          <p:nvPr/>
        </p:nvSpPr>
        <p:spPr>
          <a:xfrm>
            <a:off x="2700063" y="1586344"/>
            <a:ext cx="6132237" cy="3309872"/>
          </a:xfrm>
          <a:prstGeom prst="parallelogram">
            <a:avLst>
              <a:gd name="adj" fmla="val 28044"/>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275;p25"/>
          <p:cNvSpPr txBox="1">
            <a:spLocks/>
          </p:cNvSpPr>
          <p:nvPr/>
        </p:nvSpPr>
        <p:spPr>
          <a:xfrm>
            <a:off x="468247" y="607954"/>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3200" dirty="0" smtClean="0">
                <a:solidFill>
                  <a:schemeClr val="bg1"/>
                </a:solidFill>
                <a:latin typeface="Roboto Black" panose="020B0604020202020204" charset="0"/>
                <a:ea typeface="Roboto Black" panose="020B0604020202020204" charset="0"/>
              </a:rPr>
              <a:t>Sector of Activity </a:t>
            </a:r>
            <a:endParaRPr lang="en-US" sz="3200" dirty="0">
              <a:solidFill>
                <a:schemeClr val="bg1"/>
              </a:solidFill>
              <a:latin typeface="Roboto Black" panose="020B0604020202020204" charset="0"/>
              <a:ea typeface="Roboto Black" panose="020B0604020202020204" charset="0"/>
            </a:endParaRPr>
          </a:p>
        </p:txBody>
      </p:sp>
      <p:grpSp>
        <p:nvGrpSpPr>
          <p:cNvPr id="68" name="Google Shape;10518;p82"/>
          <p:cNvGrpSpPr/>
          <p:nvPr/>
        </p:nvGrpSpPr>
        <p:grpSpPr>
          <a:xfrm>
            <a:off x="2296727" y="3134769"/>
            <a:ext cx="421927" cy="370882"/>
            <a:chOff x="-3030525" y="3973150"/>
            <a:chExt cx="293025" cy="257575"/>
          </a:xfrm>
          <a:solidFill>
            <a:srgbClr val="48FFD5"/>
          </a:solidFill>
        </p:grpSpPr>
        <p:sp>
          <p:nvSpPr>
            <p:cNvPr id="69" name="Google Shape;10519;p82"/>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20;p82"/>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grpSp>
        <p:nvGrpSpPr>
          <p:cNvPr id="6" name="Group 5"/>
          <p:cNvGrpSpPr/>
          <p:nvPr/>
        </p:nvGrpSpPr>
        <p:grpSpPr>
          <a:xfrm>
            <a:off x="2448950" y="2318005"/>
            <a:ext cx="129887" cy="737596"/>
            <a:chOff x="2959003" y="2002124"/>
            <a:chExt cx="129887" cy="737596"/>
          </a:xfrm>
        </p:grpSpPr>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p:cNvGrpSpPr/>
          <p:nvPr/>
        </p:nvGrpSpPr>
        <p:grpSpPr>
          <a:xfrm>
            <a:off x="5415278" y="2317749"/>
            <a:ext cx="130717" cy="755091"/>
            <a:chOff x="5031941" y="2002124"/>
            <a:chExt cx="130717" cy="755091"/>
          </a:xfrm>
        </p:grpSpPr>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p:cNvGrpSpPr/>
          <p:nvPr/>
        </p:nvGrpSpPr>
        <p:grpSpPr>
          <a:xfrm>
            <a:off x="3941782" y="3455536"/>
            <a:ext cx="129887" cy="818365"/>
            <a:chOff x="3995480" y="3250025"/>
            <a:chExt cx="129887" cy="818365"/>
          </a:xfrm>
        </p:grpSpPr>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p:cNvGrpSpPr/>
          <p:nvPr/>
        </p:nvGrpSpPr>
        <p:grpSpPr>
          <a:xfrm>
            <a:off x="6900402" y="3369684"/>
            <a:ext cx="130733" cy="906606"/>
            <a:chOff x="6068402" y="3161784"/>
            <a:chExt cx="130733" cy="906606"/>
          </a:xfrm>
        </p:grpSpPr>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37"/>
          <p:cNvSpPr txBox="1">
            <a:spLocks noGrp="1"/>
          </p:cNvSpPr>
          <p:nvPr>
            <p:ph type="ctrTitle" idx="4294967295"/>
          </p:nvPr>
        </p:nvSpPr>
        <p:spPr>
          <a:xfrm>
            <a:off x="1549864" y="1663786"/>
            <a:ext cx="1878944" cy="416514"/>
          </a:xfrm>
          <a:prstGeom prst="rect">
            <a:avLst/>
          </a:prstGeom>
        </p:spPr>
        <p:txBody>
          <a:bodyPr spcFirstLastPara="1" wrap="square" lIns="91425" tIns="91425" rIns="91425" bIns="91425" anchor="t" anchorCtr="0">
            <a:noAutofit/>
          </a:bodyPr>
          <a:lstStyle/>
          <a:p>
            <a:pPr lvl="0" algn="ctr"/>
            <a:r>
              <a:rPr lang="en-US" sz="1600" dirty="0"/>
              <a:t>website design</a:t>
            </a:r>
          </a:p>
        </p:txBody>
      </p:sp>
      <p:sp>
        <p:nvSpPr>
          <p:cNvPr id="1043" name="Google Shape;1043;p37"/>
          <p:cNvSpPr txBox="1">
            <a:spLocks noGrp="1"/>
          </p:cNvSpPr>
          <p:nvPr>
            <p:ph type="subTitle" idx="4294967295"/>
          </p:nvPr>
        </p:nvSpPr>
        <p:spPr>
          <a:xfrm>
            <a:off x="4817194" y="1975011"/>
            <a:ext cx="13698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Increased traffic</a:t>
            </a:r>
            <a:endParaRPr sz="1000" dirty="0">
              <a:solidFill>
                <a:srgbClr val="FFFFFF"/>
              </a:solidFill>
            </a:endParaRPr>
          </a:p>
        </p:txBody>
      </p:sp>
      <p:sp>
        <p:nvSpPr>
          <p:cNvPr id="1044" name="Google Shape;1044;p37"/>
          <p:cNvSpPr txBox="1">
            <a:spLocks noGrp="1"/>
          </p:cNvSpPr>
          <p:nvPr>
            <p:ph type="subTitle" idx="4294967295"/>
          </p:nvPr>
        </p:nvSpPr>
        <p:spPr>
          <a:xfrm>
            <a:off x="6349982" y="4567158"/>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Progress review</a:t>
            </a:r>
            <a:endParaRPr sz="1000" dirty="0">
              <a:solidFill>
                <a:srgbClr val="FFFFFF"/>
              </a:solidFill>
            </a:endParaRPr>
          </a:p>
        </p:txBody>
      </p:sp>
      <p:grpSp>
        <p:nvGrpSpPr>
          <p:cNvPr id="2" name="Group 1"/>
          <p:cNvGrpSpPr/>
          <p:nvPr/>
        </p:nvGrpSpPr>
        <p:grpSpPr>
          <a:xfrm>
            <a:off x="1470997" y="2761512"/>
            <a:ext cx="6515101" cy="1113838"/>
            <a:chOff x="2293016" y="2645636"/>
            <a:chExt cx="4557964" cy="779241"/>
          </a:xfrm>
        </p:grpSpPr>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7"/>
            <p:cNvGrpSpPr/>
            <p:nvPr/>
          </p:nvGrpSpPr>
          <p:grpSpPr>
            <a:xfrm>
              <a:off x="4985744" y="2902518"/>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 name="Google Shape;1039;p37"/>
          <p:cNvSpPr txBox="1">
            <a:spLocks/>
          </p:cNvSpPr>
          <p:nvPr/>
        </p:nvSpPr>
        <p:spPr>
          <a:xfrm>
            <a:off x="2582163" y="4237117"/>
            <a:ext cx="2796936" cy="486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mobile app development</a:t>
            </a:r>
          </a:p>
        </p:txBody>
      </p:sp>
      <p:sp>
        <p:nvSpPr>
          <p:cNvPr id="62" name="Google Shape;1039;p37"/>
          <p:cNvSpPr txBox="1">
            <a:spLocks/>
          </p:cNvSpPr>
          <p:nvPr/>
        </p:nvSpPr>
        <p:spPr>
          <a:xfrm>
            <a:off x="4378510" y="1670145"/>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domain &amp; hosting</a:t>
            </a:r>
          </a:p>
        </p:txBody>
      </p:sp>
      <p:sp>
        <p:nvSpPr>
          <p:cNvPr id="64" name="Google Shape;1039;p37"/>
          <p:cNvSpPr txBox="1">
            <a:spLocks/>
          </p:cNvSpPr>
          <p:nvPr/>
        </p:nvSpPr>
        <p:spPr>
          <a:xfrm>
            <a:off x="5942977" y="4273036"/>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graphic design</a:t>
            </a:r>
            <a:endParaRPr lang="en-US" sz="1050" dirty="0"/>
          </a:p>
        </p:txBody>
      </p:sp>
      <p:sp>
        <p:nvSpPr>
          <p:cNvPr id="70"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03</a:t>
            </a:r>
            <a:endParaRPr lang="es" sz="4000" dirty="0">
              <a:solidFill>
                <a:schemeClr val="accent1"/>
              </a:solidFill>
              <a:latin typeface="Roboto Black" panose="020B0604020202020204" charset="0"/>
              <a:ea typeface="Roboto Black" panose="020B0604020202020204" charset="0"/>
            </a:endParaRPr>
          </a:p>
        </p:txBody>
      </p:sp>
      <p:sp>
        <p:nvSpPr>
          <p:cNvPr id="7" name="Parallelogram 6"/>
          <p:cNvSpPr/>
          <p:nvPr/>
        </p:nvSpPr>
        <p:spPr>
          <a:xfrm flipV="1">
            <a:off x="3587267" y="1659982"/>
            <a:ext cx="5672347" cy="3528192"/>
          </a:xfrm>
          <a:prstGeom prst="parallelogram">
            <a:avLst>
              <a:gd name="adj" fmla="val 62129"/>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Google Shape;275;p25"/>
          <p:cNvSpPr txBox="1">
            <a:spLocks/>
          </p:cNvSpPr>
          <p:nvPr/>
        </p:nvSpPr>
        <p:spPr>
          <a:xfrm>
            <a:off x="468247" y="607954"/>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3200" dirty="0" smtClean="0">
                <a:solidFill>
                  <a:schemeClr val="bg1"/>
                </a:solidFill>
                <a:latin typeface="Roboto Black" panose="020B0604020202020204" charset="0"/>
                <a:ea typeface="Roboto Black" panose="020B0604020202020204" charset="0"/>
              </a:rPr>
              <a:t>Sector of Activity </a:t>
            </a:r>
            <a:endParaRPr lang="en-US" sz="3200" dirty="0">
              <a:solidFill>
                <a:schemeClr val="bg1"/>
              </a:solidFill>
              <a:latin typeface="Roboto Black" panose="020B0604020202020204" charset="0"/>
              <a:ea typeface="Roboto Black" panose="020B0604020202020204" charset="0"/>
            </a:endParaRPr>
          </a:p>
        </p:txBody>
      </p:sp>
      <p:grpSp>
        <p:nvGrpSpPr>
          <p:cNvPr id="68" name="Google Shape;10518;p82"/>
          <p:cNvGrpSpPr/>
          <p:nvPr/>
        </p:nvGrpSpPr>
        <p:grpSpPr>
          <a:xfrm>
            <a:off x="2296727" y="3134769"/>
            <a:ext cx="421927" cy="370882"/>
            <a:chOff x="-3030525" y="3973150"/>
            <a:chExt cx="293025" cy="257575"/>
          </a:xfrm>
          <a:solidFill>
            <a:srgbClr val="48FFD5"/>
          </a:solidFill>
        </p:grpSpPr>
        <p:sp>
          <p:nvSpPr>
            <p:cNvPr id="69" name="Google Shape;10519;p82"/>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20;p82"/>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10713;p82"/>
          <p:cNvGrpSpPr/>
          <p:nvPr/>
        </p:nvGrpSpPr>
        <p:grpSpPr>
          <a:xfrm>
            <a:off x="3817495" y="3106937"/>
            <a:ext cx="369730" cy="420775"/>
            <a:chOff x="-778700" y="3612425"/>
            <a:chExt cx="256775" cy="292225"/>
          </a:xfrm>
          <a:solidFill>
            <a:srgbClr val="48FFD5"/>
          </a:solidFill>
        </p:grpSpPr>
        <p:sp>
          <p:nvSpPr>
            <p:cNvPr id="73" name="Google Shape;10714;p82"/>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715;p82"/>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716;p82"/>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717;p82"/>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718;p82"/>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719;p82"/>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41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grpSp>
        <p:nvGrpSpPr>
          <p:cNvPr id="6" name="Group 5"/>
          <p:cNvGrpSpPr/>
          <p:nvPr/>
        </p:nvGrpSpPr>
        <p:grpSpPr>
          <a:xfrm>
            <a:off x="2448950" y="2318005"/>
            <a:ext cx="129887" cy="737596"/>
            <a:chOff x="2959003" y="2002124"/>
            <a:chExt cx="129887" cy="737596"/>
          </a:xfrm>
        </p:grpSpPr>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p:cNvGrpSpPr/>
          <p:nvPr/>
        </p:nvGrpSpPr>
        <p:grpSpPr>
          <a:xfrm>
            <a:off x="5415278" y="2317749"/>
            <a:ext cx="130717" cy="755091"/>
            <a:chOff x="5031941" y="2002124"/>
            <a:chExt cx="130717" cy="755091"/>
          </a:xfrm>
        </p:grpSpPr>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p:cNvGrpSpPr/>
          <p:nvPr/>
        </p:nvGrpSpPr>
        <p:grpSpPr>
          <a:xfrm>
            <a:off x="3941782" y="3455536"/>
            <a:ext cx="129887" cy="818365"/>
            <a:chOff x="3995480" y="3250025"/>
            <a:chExt cx="129887" cy="818365"/>
          </a:xfrm>
        </p:grpSpPr>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p:cNvGrpSpPr/>
          <p:nvPr/>
        </p:nvGrpSpPr>
        <p:grpSpPr>
          <a:xfrm>
            <a:off x="6900402" y="3369684"/>
            <a:ext cx="130733" cy="906606"/>
            <a:chOff x="6068402" y="3161784"/>
            <a:chExt cx="130733" cy="906606"/>
          </a:xfrm>
        </p:grpSpPr>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37"/>
          <p:cNvSpPr txBox="1">
            <a:spLocks noGrp="1"/>
          </p:cNvSpPr>
          <p:nvPr>
            <p:ph type="ctrTitle" idx="4294967295"/>
          </p:nvPr>
        </p:nvSpPr>
        <p:spPr>
          <a:xfrm>
            <a:off x="1549864" y="1663786"/>
            <a:ext cx="1878944" cy="416514"/>
          </a:xfrm>
          <a:prstGeom prst="rect">
            <a:avLst/>
          </a:prstGeom>
        </p:spPr>
        <p:txBody>
          <a:bodyPr spcFirstLastPara="1" wrap="square" lIns="91425" tIns="91425" rIns="91425" bIns="91425" anchor="t" anchorCtr="0">
            <a:noAutofit/>
          </a:bodyPr>
          <a:lstStyle/>
          <a:p>
            <a:pPr lvl="0" algn="ctr"/>
            <a:r>
              <a:rPr lang="en-US" sz="1600" dirty="0"/>
              <a:t>website design</a:t>
            </a:r>
          </a:p>
        </p:txBody>
      </p:sp>
      <p:sp>
        <p:nvSpPr>
          <p:cNvPr id="1044" name="Google Shape;1044;p37"/>
          <p:cNvSpPr txBox="1">
            <a:spLocks noGrp="1"/>
          </p:cNvSpPr>
          <p:nvPr>
            <p:ph type="subTitle" idx="4294967295"/>
          </p:nvPr>
        </p:nvSpPr>
        <p:spPr>
          <a:xfrm>
            <a:off x="6349982" y="4567158"/>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Progress review</a:t>
            </a:r>
            <a:endParaRPr sz="1000" dirty="0">
              <a:solidFill>
                <a:srgbClr val="FFFFFF"/>
              </a:solidFill>
            </a:endParaRPr>
          </a:p>
        </p:txBody>
      </p:sp>
      <p:grpSp>
        <p:nvGrpSpPr>
          <p:cNvPr id="2" name="Group 1"/>
          <p:cNvGrpSpPr/>
          <p:nvPr/>
        </p:nvGrpSpPr>
        <p:grpSpPr>
          <a:xfrm>
            <a:off x="1470997" y="2761512"/>
            <a:ext cx="6515101" cy="1113838"/>
            <a:chOff x="2293016" y="2645636"/>
            <a:chExt cx="4557964" cy="779241"/>
          </a:xfrm>
        </p:grpSpPr>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37"/>
            <p:cNvGrpSpPr/>
            <p:nvPr/>
          </p:nvGrpSpPr>
          <p:grpSpPr>
            <a:xfrm>
              <a:off x="6035044" y="2913719"/>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 name="Google Shape;1039;p37"/>
          <p:cNvSpPr txBox="1">
            <a:spLocks/>
          </p:cNvSpPr>
          <p:nvPr/>
        </p:nvSpPr>
        <p:spPr>
          <a:xfrm>
            <a:off x="2582163" y="4237117"/>
            <a:ext cx="2796936" cy="486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mobile app development</a:t>
            </a:r>
          </a:p>
        </p:txBody>
      </p:sp>
      <p:sp>
        <p:nvSpPr>
          <p:cNvPr id="62" name="Google Shape;1039;p37"/>
          <p:cNvSpPr txBox="1">
            <a:spLocks/>
          </p:cNvSpPr>
          <p:nvPr/>
        </p:nvSpPr>
        <p:spPr>
          <a:xfrm>
            <a:off x="4378510" y="1670145"/>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domain &amp; hosting</a:t>
            </a:r>
          </a:p>
        </p:txBody>
      </p:sp>
      <p:sp>
        <p:nvSpPr>
          <p:cNvPr id="64" name="Google Shape;1039;p37"/>
          <p:cNvSpPr txBox="1">
            <a:spLocks/>
          </p:cNvSpPr>
          <p:nvPr/>
        </p:nvSpPr>
        <p:spPr>
          <a:xfrm>
            <a:off x="5942977" y="4273036"/>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graphic design</a:t>
            </a:r>
            <a:endParaRPr lang="en-US" sz="1050" dirty="0"/>
          </a:p>
        </p:txBody>
      </p:sp>
      <p:sp>
        <p:nvSpPr>
          <p:cNvPr id="70"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03</a:t>
            </a:r>
            <a:endParaRPr lang="es" sz="4000" dirty="0">
              <a:solidFill>
                <a:schemeClr val="accent1"/>
              </a:solidFill>
              <a:latin typeface="Roboto Black" panose="020B0604020202020204" charset="0"/>
              <a:ea typeface="Roboto Black" panose="020B0604020202020204" charset="0"/>
            </a:endParaRPr>
          </a:p>
        </p:txBody>
      </p:sp>
      <p:sp>
        <p:nvSpPr>
          <p:cNvPr id="7" name="Parallelogram 6"/>
          <p:cNvSpPr/>
          <p:nvPr/>
        </p:nvSpPr>
        <p:spPr>
          <a:xfrm rot="10800000" flipV="1">
            <a:off x="5926613" y="2179461"/>
            <a:ext cx="3107331" cy="3234368"/>
          </a:xfrm>
          <a:prstGeom prst="parallelogram">
            <a:avLst>
              <a:gd name="adj" fmla="val 14338"/>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Google Shape;275;p25"/>
          <p:cNvSpPr txBox="1">
            <a:spLocks/>
          </p:cNvSpPr>
          <p:nvPr/>
        </p:nvSpPr>
        <p:spPr>
          <a:xfrm>
            <a:off x="468247" y="607954"/>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3200" dirty="0" smtClean="0">
                <a:solidFill>
                  <a:schemeClr val="bg1"/>
                </a:solidFill>
                <a:latin typeface="Roboto Black" panose="020B0604020202020204" charset="0"/>
                <a:ea typeface="Roboto Black" panose="020B0604020202020204" charset="0"/>
              </a:rPr>
              <a:t>Sector of Activity </a:t>
            </a:r>
            <a:endParaRPr lang="en-US" sz="3200" dirty="0">
              <a:solidFill>
                <a:schemeClr val="bg1"/>
              </a:solidFill>
              <a:latin typeface="Roboto Black" panose="020B0604020202020204" charset="0"/>
              <a:ea typeface="Roboto Black" panose="020B0604020202020204" charset="0"/>
            </a:endParaRPr>
          </a:p>
        </p:txBody>
      </p:sp>
      <p:grpSp>
        <p:nvGrpSpPr>
          <p:cNvPr id="69" name="Google Shape;10518;p82"/>
          <p:cNvGrpSpPr/>
          <p:nvPr/>
        </p:nvGrpSpPr>
        <p:grpSpPr>
          <a:xfrm>
            <a:off x="2296727" y="3134769"/>
            <a:ext cx="421927" cy="370882"/>
            <a:chOff x="-3030525" y="3973150"/>
            <a:chExt cx="293025" cy="257575"/>
          </a:xfrm>
          <a:solidFill>
            <a:srgbClr val="48FFD5"/>
          </a:solidFill>
        </p:grpSpPr>
        <p:sp>
          <p:nvSpPr>
            <p:cNvPr id="71" name="Google Shape;10519;p82"/>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520;p82"/>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0713;p82"/>
          <p:cNvGrpSpPr/>
          <p:nvPr/>
        </p:nvGrpSpPr>
        <p:grpSpPr>
          <a:xfrm>
            <a:off x="3817495" y="3106937"/>
            <a:ext cx="369730" cy="420775"/>
            <a:chOff x="-778700" y="3612425"/>
            <a:chExt cx="256775" cy="292225"/>
          </a:xfrm>
          <a:solidFill>
            <a:srgbClr val="48FFD5"/>
          </a:solidFill>
        </p:grpSpPr>
        <p:sp>
          <p:nvSpPr>
            <p:cNvPr id="74" name="Google Shape;10714;p82"/>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715;p82"/>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716;p82"/>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717;p82"/>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718;p82"/>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719;p82"/>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481;p78"/>
          <p:cNvGrpSpPr/>
          <p:nvPr/>
        </p:nvGrpSpPr>
        <p:grpSpPr>
          <a:xfrm>
            <a:off x="5287709" y="3128707"/>
            <a:ext cx="382765" cy="367810"/>
            <a:chOff x="-62890750" y="3747425"/>
            <a:chExt cx="330825" cy="317900"/>
          </a:xfrm>
          <a:solidFill>
            <a:srgbClr val="48FFD5"/>
          </a:solidFill>
        </p:grpSpPr>
        <p:sp>
          <p:nvSpPr>
            <p:cNvPr id="81" name="Google Shape;8482;p78"/>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483;p78"/>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484;p78"/>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85;p78"/>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86;p78"/>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487;p78"/>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488;p78"/>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489;p78"/>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90;p78"/>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491;p78"/>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92;p78"/>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93;p78"/>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94;p78"/>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495;p78"/>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1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grpSp>
        <p:nvGrpSpPr>
          <p:cNvPr id="6" name="Group 5"/>
          <p:cNvGrpSpPr/>
          <p:nvPr/>
        </p:nvGrpSpPr>
        <p:grpSpPr>
          <a:xfrm>
            <a:off x="2448950" y="2318005"/>
            <a:ext cx="129887" cy="737596"/>
            <a:chOff x="2959003" y="2002124"/>
            <a:chExt cx="129887" cy="737596"/>
          </a:xfrm>
        </p:grpSpPr>
        <p:sp>
          <p:nvSpPr>
            <p:cNvPr id="1007" name="Google Shape;1007;p37"/>
            <p:cNvSpPr/>
            <p:nvPr/>
          </p:nvSpPr>
          <p:spPr>
            <a:xfrm>
              <a:off x="2959003" y="20021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987320" y="203042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3938" y="212200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p:cNvGrpSpPr/>
          <p:nvPr/>
        </p:nvGrpSpPr>
        <p:grpSpPr>
          <a:xfrm>
            <a:off x="5415278" y="2317749"/>
            <a:ext cx="130717" cy="755091"/>
            <a:chOff x="5031941" y="2002124"/>
            <a:chExt cx="130717" cy="755091"/>
          </a:xfrm>
        </p:grpSpPr>
        <p:sp>
          <p:nvSpPr>
            <p:cNvPr id="1017" name="Google Shape;1017;p37"/>
            <p:cNvSpPr/>
            <p:nvPr/>
          </p:nvSpPr>
          <p:spPr>
            <a:xfrm>
              <a:off x="5031941" y="20021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5097707" y="206704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5061073" y="203042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p:cNvGrpSpPr/>
          <p:nvPr/>
        </p:nvGrpSpPr>
        <p:grpSpPr>
          <a:xfrm>
            <a:off x="3941782" y="3455536"/>
            <a:ext cx="129887" cy="818365"/>
            <a:chOff x="3995480" y="3250025"/>
            <a:chExt cx="129887" cy="818365"/>
          </a:xfrm>
        </p:grpSpPr>
        <p:sp>
          <p:nvSpPr>
            <p:cNvPr id="1024" name="Google Shape;1024;p37"/>
            <p:cNvSpPr/>
            <p:nvPr/>
          </p:nvSpPr>
          <p:spPr>
            <a:xfrm>
              <a:off x="3995480" y="393767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060415" y="325002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24612" y="396682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p:cNvGrpSpPr/>
          <p:nvPr/>
        </p:nvGrpSpPr>
        <p:grpSpPr>
          <a:xfrm>
            <a:off x="6900402" y="3369684"/>
            <a:ext cx="130733" cy="906606"/>
            <a:chOff x="6068402" y="3161784"/>
            <a:chExt cx="130733" cy="906606"/>
          </a:xfrm>
        </p:grpSpPr>
        <p:sp>
          <p:nvSpPr>
            <p:cNvPr id="1031" name="Google Shape;1031;p37"/>
            <p:cNvSpPr/>
            <p:nvPr/>
          </p:nvSpPr>
          <p:spPr>
            <a:xfrm>
              <a:off x="6068402" y="3937673"/>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6134184" y="3161784"/>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6097550" y="3965975"/>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37"/>
          <p:cNvSpPr txBox="1">
            <a:spLocks noGrp="1"/>
          </p:cNvSpPr>
          <p:nvPr>
            <p:ph type="ctrTitle" idx="4294967295"/>
          </p:nvPr>
        </p:nvSpPr>
        <p:spPr>
          <a:xfrm>
            <a:off x="1549864" y="1663786"/>
            <a:ext cx="1878944" cy="416514"/>
          </a:xfrm>
          <a:prstGeom prst="rect">
            <a:avLst/>
          </a:prstGeom>
        </p:spPr>
        <p:txBody>
          <a:bodyPr spcFirstLastPara="1" wrap="square" lIns="91425" tIns="91425" rIns="91425" bIns="91425" anchor="t" anchorCtr="0">
            <a:noAutofit/>
          </a:bodyPr>
          <a:lstStyle/>
          <a:p>
            <a:pPr lvl="0" algn="ctr"/>
            <a:r>
              <a:rPr lang="en-US" sz="1600" dirty="0"/>
              <a:t>website design</a:t>
            </a:r>
          </a:p>
        </p:txBody>
      </p:sp>
      <p:grpSp>
        <p:nvGrpSpPr>
          <p:cNvPr id="2" name="Group 1"/>
          <p:cNvGrpSpPr/>
          <p:nvPr/>
        </p:nvGrpSpPr>
        <p:grpSpPr>
          <a:xfrm>
            <a:off x="1470997" y="2761512"/>
            <a:ext cx="6515101" cy="1113838"/>
            <a:chOff x="2293016" y="2645636"/>
            <a:chExt cx="4557964" cy="779241"/>
          </a:xfrm>
        </p:grpSpPr>
        <p:sp>
          <p:nvSpPr>
            <p:cNvPr id="1004" name="Google Shape;1004;p37"/>
            <p:cNvSpPr/>
            <p:nvPr/>
          </p:nvSpPr>
          <p:spPr>
            <a:xfrm>
              <a:off x="2293016" y="2645636"/>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707594"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963999" y="266728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2793344"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4780532" y="271890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5036937" y="266728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4867112" y="280463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3744055" y="271890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998800" y="334493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3830635" y="280463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5816993" y="2718904"/>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6072568" y="3344938"/>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903573" y="2804639"/>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 name="Google Shape;1039;p37"/>
          <p:cNvSpPr txBox="1">
            <a:spLocks/>
          </p:cNvSpPr>
          <p:nvPr/>
        </p:nvSpPr>
        <p:spPr>
          <a:xfrm>
            <a:off x="2582163" y="4237117"/>
            <a:ext cx="2796936" cy="486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mobile app development</a:t>
            </a:r>
          </a:p>
        </p:txBody>
      </p:sp>
      <p:sp>
        <p:nvSpPr>
          <p:cNvPr id="62" name="Google Shape;1039;p37"/>
          <p:cNvSpPr txBox="1">
            <a:spLocks/>
          </p:cNvSpPr>
          <p:nvPr/>
        </p:nvSpPr>
        <p:spPr>
          <a:xfrm>
            <a:off x="4378510" y="1670145"/>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domain &amp; hosting</a:t>
            </a:r>
          </a:p>
        </p:txBody>
      </p:sp>
      <p:sp>
        <p:nvSpPr>
          <p:cNvPr id="64" name="Google Shape;1039;p37"/>
          <p:cNvSpPr txBox="1">
            <a:spLocks/>
          </p:cNvSpPr>
          <p:nvPr/>
        </p:nvSpPr>
        <p:spPr>
          <a:xfrm>
            <a:off x="5942977" y="4273036"/>
            <a:ext cx="2119271" cy="436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lvl="0" algn="ctr"/>
            <a:r>
              <a:rPr lang="en-US" sz="1600" dirty="0"/>
              <a:t>graphic design</a:t>
            </a:r>
            <a:endParaRPr lang="en-US" sz="1050" dirty="0"/>
          </a:p>
        </p:txBody>
      </p:sp>
      <p:sp>
        <p:nvSpPr>
          <p:cNvPr id="70"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03</a:t>
            </a:r>
            <a:endParaRPr lang="es" sz="4000" dirty="0">
              <a:solidFill>
                <a:schemeClr val="accent1"/>
              </a:solidFill>
              <a:latin typeface="Roboto Black" panose="020B0604020202020204" charset="0"/>
              <a:ea typeface="Roboto Black" panose="020B0604020202020204" charset="0"/>
            </a:endParaRPr>
          </a:p>
        </p:txBody>
      </p:sp>
      <p:sp>
        <p:nvSpPr>
          <p:cNvPr id="66" name="Google Shape;275;p25"/>
          <p:cNvSpPr txBox="1">
            <a:spLocks/>
          </p:cNvSpPr>
          <p:nvPr/>
        </p:nvSpPr>
        <p:spPr>
          <a:xfrm>
            <a:off x="468247" y="607954"/>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3200" dirty="0" smtClean="0">
                <a:solidFill>
                  <a:schemeClr val="bg1"/>
                </a:solidFill>
                <a:latin typeface="Roboto Black" panose="020B0604020202020204" charset="0"/>
                <a:ea typeface="Roboto Black" panose="020B0604020202020204" charset="0"/>
              </a:rPr>
              <a:t>Sector of Activity </a:t>
            </a:r>
            <a:endParaRPr lang="en-US" sz="3200" dirty="0">
              <a:solidFill>
                <a:schemeClr val="bg1"/>
              </a:solidFill>
              <a:latin typeface="Roboto Black" panose="020B0604020202020204" charset="0"/>
              <a:ea typeface="Roboto Black" panose="020B0604020202020204" charset="0"/>
            </a:endParaRPr>
          </a:p>
        </p:txBody>
      </p:sp>
      <p:grpSp>
        <p:nvGrpSpPr>
          <p:cNvPr id="67" name="Google Shape;10518;p82"/>
          <p:cNvGrpSpPr/>
          <p:nvPr/>
        </p:nvGrpSpPr>
        <p:grpSpPr>
          <a:xfrm>
            <a:off x="2296727" y="3134769"/>
            <a:ext cx="421927" cy="370882"/>
            <a:chOff x="-3030525" y="3973150"/>
            <a:chExt cx="293025" cy="257575"/>
          </a:xfrm>
          <a:solidFill>
            <a:srgbClr val="48FFD5"/>
          </a:solidFill>
        </p:grpSpPr>
        <p:sp>
          <p:nvSpPr>
            <p:cNvPr id="68" name="Google Shape;10519;p82"/>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520;p82"/>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10713;p82"/>
          <p:cNvGrpSpPr/>
          <p:nvPr/>
        </p:nvGrpSpPr>
        <p:grpSpPr>
          <a:xfrm>
            <a:off x="3817495" y="3106937"/>
            <a:ext cx="369730" cy="420775"/>
            <a:chOff x="-778700" y="3612425"/>
            <a:chExt cx="256775" cy="292225"/>
          </a:xfrm>
          <a:solidFill>
            <a:srgbClr val="48FFD5"/>
          </a:solidFill>
        </p:grpSpPr>
        <p:sp>
          <p:nvSpPr>
            <p:cNvPr id="72" name="Google Shape;10714;p82"/>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715;p82"/>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716;p82"/>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717;p82"/>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718;p82"/>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719;p82"/>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9563;p80"/>
          <p:cNvGrpSpPr/>
          <p:nvPr/>
        </p:nvGrpSpPr>
        <p:grpSpPr>
          <a:xfrm>
            <a:off x="6787665" y="3142301"/>
            <a:ext cx="356205" cy="355288"/>
            <a:chOff x="-50504575" y="3550975"/>
            <a:chExt cx="300900" cy="300125"/>
          </a:xfrm>
          <a:solidFill>
            <a:srgbClr val="48FFD5"/>
          </a:solidFill>
        </p:grpSpPr>
        <p:sp>
          <p:nvSpPr>
            <p:cNvPr id="79" name="Google Shape;9564;p80"/>
            <p:cNvSpPr/>
            <p:nvPr/>
          </p:nvSpPr>
          <p:spPr>
            <a:xfrm>
              <a:off x="-50504575" y="3550975"/>
              <a:ext cx="300900" cy="176475"/>
            </a:xfrm>
            <a:custGeom>
              <a:avLst/>
              <a:gdLst/>
              <a:ahLst/>
              <a:cxnLst/>
              <a:rect l="l" t="t" r="r" b="b"/>
              <a:pathLst>
                <a:path w="12036" h="7059" extrusionOk="0">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565;p80"/>
            <p:cNvSpPr/>
            <p:nvPr/>
          </p:nvSpPr>
          <p:spPr>
            <a:xfrm>
              <a:off x="-50432100" y="3622650"/>
              <a:ext cx="157550" cy="175675"/>
            </a:xfrm>
            <a:custGeom>
              <a:avLst/>
              <a:gdLst/>
              <a:ahLst/>
              <a:cxnLst/>
              <a:rect l="l" t="t" r="r" b="b"/>
              <a:pathLst>
                <a:path w="6302" h="7027" extrusionOk="0">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566;p80"/>
            <p:cNvSpPr/>
            <p:nvPr/>
          </p:nvSpPr>
          <p:spPr>
            <a:xfrm>
              <a:off x="-50414775" y="3815625"/>
              <a:ext cx="122900" cy="35475"/>
            </a:xfrm>
            <a:custGeom>
              <a:avLst/>
              <a:gdLst/>
              <a:ahLst/>
              <a:cxnLst/>
              <a:rect l="l" t="t" r="r" b="b"/>
              <a:pathLst>
                <a:path w="4916" h="1419" extrusionOk="0">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567;p80"/>
            <p:cNvSpPr/>
            <p:nvPr/>
          </p:nvSpPr>
          <p:spPr>
            <a:xfrm>
              <a:off x="-50362000" y="3727425"/>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481;p78"/>
          <p:cNvGrpSpPr/>
          <p:nvPr/>
        </p:nvGrpSpPr>
        <p:grpSpPr>
          <a:xfrm>
            <a:off x="5287709" y="3128707"/>
            <a:ext cx="382765" cy="367810"/>
            <a:chOff x="-62890750" y="3747425"/>
            <a:chExt cx="330825" cy="317900"/>
          </a:xfrm>
          <a:solidFill>
            <a:srgbClr val="48FFD5"/>
          </a:solidFill>
        </p:grpSpPr>
        <p:sp>
          <p:nvSpPr>
            <p:cNvPr id="84" name="Google Shape;8482;p78"/>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83;p78"/>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484;p78"/>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485;p78"/>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486;p78"/>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87;p78"/>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488;p78"/>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89;p78"/>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90;p78"/>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91;p78"/>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492;p78"/>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493;p78"/>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494;p78"/>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495;p78"/>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275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70"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03</a:t>
            </a:r>
            <a:endParaRPr lang="es" sz="4000" dirty="0">
              <a:solidFill>
                <a:schemeClr val="accent1"/>
              </a:solidFill>
              <a:latin typeface="Roboto Black" panose="020B0604020202020204" charset="0"/>
              <a:ea typeface="Roboto Black" panose="020B0604020202020204" charset="0"/>
            </a:endParaRPr>
          </a:p>
        </p:txBody>
      </p:sp>
      <p:sp>
        <p:nvSpPr>
          <p:cNvPr id="65" name="Google Shape;263;p24"/>
          <p:cNvSpPr txBox="1">
            <a:spLocks/>
          </p:cNvSpPr>
          <p:nvPr/>
        </p:nvSpPr>
        <p:spPr>
          <a:xfrm>
            <a:off x="704193" y="2735865"/>
            <a:ext cx="7861738" cy="11424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chemeClr val="bg1"/>
                </a:solidFill>
                <a:latin typeface="Roboto Black" panose="020B0604020202020204" charset="0"/>
                <a:ea typeface="Roboto Black" panose="020B0604020202020204" charset="0"/>
              </a:rPr>
              <a:t>T</a:t>
            </a:r>
            <a:r>
              <a:rPr lang="en-US" sz="1600" dirty="0" smtClean="0">
                <a:solidFill>
                  <a:schemeClr val="bg1"/>
                </a:solidFill>
                <a:latin typeface="Roboto Black" panose="020B0604020202020204" charset="0"/>
                <a:ea typeface="Roboto Black" panose="020B0604020202020204" charset="0"/>
              </a:rPr>
              <a:t>his company </a:t>
            </a:r>
            <a:r>
              <a:rPr lang="en-US" sz="1600" dirty="0">
                <a:solidFill>
                  <a:schemeClr val="bg1"/>
                </a:solidFill>
                <a:latin typeface="Roboto Black" panose="020B0604020202020204" charset="0"/>
                <a:ea typeface="Roboto Black" panose="020B0604020202020204" charset="0"/>
              </a:rPr>
              <a:t>related to the skills that we’re learning. This  company had created since 2005 and it worked for a long time. So Ankordesign is the company that we can dependable.</a:t>
            </a:r>
          </a:p>
        </p:txBody>
      </p:sp>
      <p:sp>
        <p:nvSpPr>
          <p:cNvPr id="8" name="Google Shape;403;p28"/>
          <p:cNvSpPr txBox="1">
            <a:spLocks noGrp="1"/>
          </p:cNvSpPr>
          <p:nvPr>
            <p:ph type="ctrTitle" idx="4294967295"/>
          </p:nvPr>
        </p:nvSpPr>
        <p:spPr>
          <a:xfrm>
            <a:off x="1434663" y="644550"/>
            <a:ext cx="6274675" cy="606600"/>
          </a:xfrm>
          <a:prstGeom prst="rect">
            <a:avLst/>
          </a:prstGeom>
        </p:spPr>
        <p:txBody>
          <a:bodyPr spcFirstLastPara="1" wrap="square" lIns="91425" tIns="91425" rIns="91425" bIns="91425" anchor="b" anchorCtr="0">
            <a:noAutofit/>
          </a:bodyPr>
          <a:lstStyle/>
          <a:p>
            <a:pPr lvl="0" algn="ctr"/>
            <a:r>
              <a:rPr lang="en-US" sz="3200" dirty="0">
                <a:solidFill>
                  <a:srgbClr val="48FFD5"/>
                </a:solidFill>
                <a:latin typeface="Roboto Black" panose="020B0604020202020204" charset="0"/>
                <a:ea typeface="Roboto Black" panose="020B0604020202020204" charset="0"/>
              </a:rPr>
              <a:t>The reason why we interested</a:t>
            </a:r>
            <a:endParaRPr sz="3200" dirty="0">
              <a:solidFill>
                <a:srgbClr val="48FFD5"/>
              </a:solidFill>
            </a:endParaRPr>
          </a:p>
        </p:txBody>
      </p:sp>
    </p:spTree>
    <p:extLst>
      <p:ext uri="{BB962C8B-B14F-4D97-AF65-F5344CB8AC3E}">
        <p14:creationId xmlns:p14="http://schemas.microsoft.com/office/powerpoint/2010/main" val="269327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10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Sammary</a:t>
            </a:r>
            <a:endParaRPr dirty="0"/>
          </a:p>
        </p:txBody>
      </p:sp>
      <p:cxnSp>
        <p:nvCxnSpPr>
          <p:cNvPr id="1061" name="Google Shape;1061;p37"/>
          <p:cNvCxnSpPr/>
          <p:nvPr/>
        </p:nvCxnSpPr>
        <p:spPr>
          <a:xfrm>
            <a:off x="511629" y="1191700"/>
            <a:ext cx="8131628" cy="0"/>
          </a:xfrm>
          <a:prstGeom prst="straightConnector1">
            <a:avLst/>
          </a:prstGeom>
          <a:noFill/>
          <a:ln w="9525" cap="flat" cmpd="sng">
            <a:solidFill>
              <a:schemeClr val="accent1"/>
            </a:solidFill>
            <a:prstDash val="solid"/>
            <a:round/>
            <a:headEnd type="none" w="med" len="med"/>
            <a:tailEnd type="none" w="med" len="med"/>
          </a:ln>
        </p:spPr>
      </p:cxnSp>
      <p:grpSp>
        <p:nvGrpSpPr>
          <p:cNvPr id="69" name="Group 68"/>
          <p:cNvGrpSpPr/>
          <p:nvPr/>
        </p:nvGrpSpPr>
        <p:grpSpPr>
          <a:xfrm rot="21364280">
            <a:off x="8283628" y="589822"/>
            <a:ext cx="874209" cy="755592"/>
            <a:chOff x="2889193" y="696247"/>
            <a:chExt cx="874209" cy="755592"/>
          </a:xfrm>
        </p:grpSpPr>
        <p:sp>
          <p:nvSpPr>
            <p:cNvPr id="71"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2"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grpSp>
        <p:nvGrpSpPr>
          <p:cNvPr id="88" name="Group 87"/>
          <p:cNvGrpSpPr/>
          <p:nvPr/>
        </p:nvGrpSpPr>
        <p:grpSpPr>
          <a:xfrm>
            <a:off x="965479" y="2017752"/>
            <a:ext cx="1572768" cy="1572768"/>
            <a:chOff x="1243439" y="1335142"/>
            <a:chExt cx="2139696" cy="2139696"/>
          </a:xfrm>
        </p:grpSpPr>
        <p:sp>
          <p:nvSpPr>
            <p:cNvPr id="89" name="Flowchart: Connector 88"/>
            <p:cNvSpPr/>
            <p:nvPr/>
          </p:nvSpPr>
          <p:spPr>
            <a:xfrm>
              <a:off x="1243439" y="1335142"/>
              <a:ext cx="2139696" cy="2139696"/>
            </a:xfrm>
            <a:prstGeom prst="flowChartConnector">
              <a:avLst/>
            </a:prstGeom>
            <a:solidFill>
              <a:srgbClr val="48F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691" y="1544394"/>
              <a:ext cx="1721192" cy="1721192"/>
            </a:xfrm>
            <a:prstGeom prst="rect">
              <a:avLst/>
            </a:prstGeom>
          </p:spPr>
        </p:pic>
      </p:grpSp>
      <p:pic>
        <p:nvPicPr>
          <p:cNvPr id="91" name="Picture 90"/>
          <p:cNvPicPr>
            <a:picLocks noChangeAspect="1"/>
          </p:cNvPicPr>
          <p:nvPr/>
        </p:nvPicPr>
        <p:blipFill>
          <a:blip r:embed="rId4"/>
          <a:stretch>
            <a:fillRect/>
          </a:stretch>
        </p:blipFill>
        <p:spPr>
          <a:xfrm>
            <a:off x="3779981" y="2015671"/>
            <a:ext cx="1573166" cy="1573166"/>
          </a:xfrm>
          <a:prstGeom prst="flowChartConnector">
            <a:avLst/>
          </a:prstGeom>
        </p:spPr>
      </p:pic>
      <p:grpSp>
        <p:nvGrpSpPr>
          <p:cNvPr id="92" name="Group 91"/>
          <p:cNvGrpSpPr/>
          <p:nvPr/>
        </p:nvGrpSpPr>
        <p:grpSpPr>
          <a:xfrm>
            <a:off x="6594881" y="2016069"/>
            <a:ext cx="1572768" cy="1572768"/>
            <a:chOff x="1234409" y="1452811"/>
            <a:chExt cx="2139696" cy="2139696"/>
          </a:xfrm>
        </p:grpSpPr>
        <p:sp>
          <p:nvSpPr>
            <p:cNvPr id="93" name="Flowchart: Connector 92"/>
            <p:cNvSpPr/>
            <p:nvPr/>
          </p:nvSpPr>
          <p:spPr>
            <a:xfrm>
              <a:off x="1234409" y="1452811"/>
              <a:ext cx="2139696" cy="213969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2" descr="Home - Angkor Design | Mobile Apps &amp; Website Development in Siem Reap,  Phnom Penh, Cambo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956" y="2231559"/>
              <a:ext cx="1746602" cy="582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352064" y="3659186"/>
            <a:ext cx="8072156" cy="465886"/>
            <a:chOff x="352064" y="3659186"/>
            <a:chExt cx="8072156" cy="465886"/>
          </a:xfrm>
        </p:grpSpPr>
        <p:sp>
          <p:nvSpPr>
            <p:cNvPr id="95" name="Google Shape;262;p24"/>
            <p:cNvSpPr txBox="1">
              <a:spLocks/>
            </p:cNvSpPr>
            <p:nvPr/>
          </p:nvSpPr>
          <p:spPr>
            <a:xfrm>
              <a:off x="352064" y="3659186"/>
              <a:ext cx="2799598" cy="4657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600" dirty="0" smtClean="0">
                  <a:solidFill>
                    <a:srgbClr val="48FFD5"/>
                  </a:solidFill>
                </a:rPr>
                <a:t>Web Essental Co.,Ltd </a:t>
              </a:r>
              <a:endParaRPr lang="en-US" sz="1600" dirty="0">
                <a:solidFill>
                  <a:srgbClr val="48FFD5"/>
                </a:solidFill>
              </a:endParaRPr>
            </a:p>
          </p:txBody>
        </p:sp>
        <p:sp>
          <p:nvSpPr>
            <p:cNvPr id="96" name="Google Shape;262;p24"/>
            <p:cNvSpPr txBox="1">
              <a:spLocks/>
            </p:cNvSpPr>
            <p:nvPr/>
          </p:nvSpPr>
          <p:spPr>
            <a:xfrm>
              <a:off x="3090116" y="3665263"/>
              <a:ext cx="2952895" cy="4596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600" dirty="0" smtClean="0">
                  <a:solidFill>
                    <a:srgbClr val="48FFD5"/>
                  </a:solidFill>
                </a:rPr>
                <a:t>Camsolution technology</a:t>
              </a:r>
              <a:endParaRPr lang="en-US" sz="1600" dirty="0">
                <a:solidFill>
                  <a:srgbClr val="48FFD5"/>
                </a:solidFill>
              </a:endParaRPr>
            </a:p>
          </p:txBody>
        </p:sp>
        <p:sp>
          <p:nvSpPr>
            <p:cNvPr id="97" name="Google Shape;262;p24"/>
            <p:cNvSpPr txBox="1">
              <a:spLocks/>
            </p:cNvSpPr>
            <p:nvPr/>
          </p:nvSpPr>
          <p:spPr>
            <a:xfrm>
              <a:off x="6338308" y="3659186"/>
              <a:ext cx="2085912" cy="4658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1600" dirty="0" smtClean="0">
                  <a:solidFill>
                    <a:srgbClr val="48FFD5"/>
                  </a:solidFill>
                </a:rPr>
                <a:t>Angkor design</a:t>
              </a:r>
              <a:endParaRPr lang="en-US" sz="1600" dirty="0">
                <a:solidFill>
                  <a:srgbClr val="48FFD5"/>
                </a:solidFill>
              </a:endParaRPr>
            </a:p>
          </p:txBody>
        </p:sp>
      </p:grpSp>
      <p:grpSp>
        <p:nvGrpSpPr>
          <p:cNvPr id="98" name="Group 97"/>
          <p:cNvGrpSpPr/>
          <p:nvPr/>
        </p:nvGrpSpPr>
        <p:grpSpPr>
          <a:xfrm rot="13948735">
            <a:off x="-6768" y="651057"/>
            <a:ext cx="874209" cy="755592"/>
            <a:chOff x="2889193" y="696247"/>
            <a:chExt cx="874209" cy="755592"/>
          </a:xfrm>
        </p:grpSpPr>
        <p:sp>
          <p:nvSpPr>
            <p:cNvPr id="99"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0"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14118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1250" fill="hold"/>
                                        <p:tgtEl>
                                          <p:spTgt spid="88"/>
                                        </p:tgtEl>
                                        <p:attrNameLst>
                                          <p:attrName>ppt_x</p:attrName>
                                        </p:attrNameLst>
                                      </p:cBhvr>
                                      <p:tavLst>
                                        <p:tav tm="0">
                                          <p:val>
                                            <p:strVal val="1+#ppt_w/2"/>
                                          </p:val>
                                        </p:tav>
                                        <p:tav tm="100000">
                                          <p:val>
                                            <p:strVal val="#ppt_x"/>
                                          </p:val>
                                        </p:tav>
                                      </p:tavLst>
                                    </p:anim>
                                    <p:anim calcmode="lin" valueType="num">
                                      <p:cBhvr additive="base">
                                        <p:cTn id="8" dur="1250" fill="hold"/>
                                        <p:tgtEl>
                                          <p:spTgt spid="8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1250" fill="hold"/>
                                        <p:tgtEl>
                                          <p:spTgt spid="91"/>
                                        </p:tgtEl>
                                        <p:attrNameLst>
                                          <p:attrName>ppt_x</p:attrName>
                                        </p:attrNameLst>
                                      </p:cBhvr>
                                      <p:tavLst>
                                        <p:tav tm="0">
                                          <p:val>
                                            <p:strVal val="1+#ppt_w/2"/>
                                          </p:val>
                                        </p:tav>
                                        <p:tav tm="100000">
                                          <p:val>
                                            <p:strVal val="#ppt_x"/>
                                          </p:val>
                                        </p:tav>
                                      </p:tavLst>
                                    </p:anim>
                                    <p:anim calcmode="lin" valueType="num">
                                      <p:cBhvr additive="base">
                                        <p:cTn id="12" dur="1250" fill="hold"/>
                                        <p:tgtEl>
                                          <p:spTgt spid="9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additive="base">
                                        <p:cTn id="15" dur="1250" fill="hold"/>
                                        <p:tgtEl>
                                          <p:spTgt spid="92"/>
                                        </p:tgtEl>
                                        <p:attrNameLst>
                                          <p:attrName>ppt_x</p:attrName>
                                        </p:attrNameLst>
                                      </p:cBhvr>
                                      <p:tavLst>
                                        <p:tav tm="0">
                                          <p:val>
                                            <p:strVal val="1+#ppt_w/2"/>
                                          </p:val>
                                        </p:tav>
                                        <p:tav tm="100000">
                                          <p:val>
                                            <p:strVal val="#ppt_x"/>
                                          </p:val>
                                        </p:tav>
                                      </p:tavLst>
                                    </p:anim>
                                    <p:anim calcmode="lin" valueType="num">
                                      <p:cBhvr additive="base">
                                        <p:cTn id="16" dur="1250" fill="hold"/>
                                        <p:tgtEl>
                                          <p:spTgt spid="92"/>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42"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9" name="Group 8"/>
          <p:cNvGrpSpPr/>
          <p:nvPr/>
        </p:nvGrpSpPr>
        <p:grpSpPr>
          <a:xfrm>
            <a:off x="2461101" y="1704114"/>
            <a:ext cx="3771534" cy="707886"/>
            <a:chOff x="2461101" y="1704114"/>
            <a:chExt cx="3771534" cy="707886"/>
          </a:xfrm>
        </p:grpSpPr>
        <p:sp>
          <p:nvSpPr>
            <p:cNvPr id="2" name="Rectangle 1"/>
            <p:cNvSpPr/>
            <p:nvPr/>
          </p:nvSpPr>
          <p:spPr>
            <a:xfrm>
              <a:off x="3335688" y="1858002"/>
              <a:ext cx="2896947" cy="400110"/>
            </a:xfrm>
            <a:prstGeom prst="rect">
              <a:avLst/>
            </a:prstGeom>
            <a:noFill/>
          </p:spPr>
          <p:txBody>
            <a:bodyPr wrap="none" lIns="91440" tIns="45720" rIns="91440" bIns="45720">
              <a:spAutoFit/>
            </a:bodyPr>
            <a:lstStyle/>
            <a:p>
              <a:pPr lvl="0"/>
              <a:r>
                <a:rPr lang="en-US" sz="2000" dirty="0" smtClean="0">
                  <a:solidFill>
                    <a:schemeClr val="bg1"/>
                  </a:solidFill>
                  <a:latin typeface="Roboto Black" panose="020B0604020202020204" charset="0"/>
                  <a:ea typeface="Roboto Black" panose="020B0604020202020204" charset="0"/>
                </a:rPr>
                <a:t>Infomation of Company</a:t>
              </a:r>
              <a:endParaRPr lang="en-US" sz="2000" dirty="0">
                <a:solidFill>
                  <a:schemeClr val="bg1"/>
                </a:solidFill>
                <a:latin typeface="Roboto Black" panose="020B0604020202020204" charset="0"/>
                <a:ea typeface="Roboto Black" panose="020B0604020202020204" charset="0"/>
              </a:endParaRPr>
            </a:p>
          </p:txBody>
        </p:sp>
        <p:sp>
          <p:nvSpPr>
            <p:cNvPr id="19" name="Rectangle 18"/>
            <p:cNvSpPr/>
            <p:nvPr/>
          </p:nvSpPr>
          <p:spPr>
            <a:xfrm>
              <a:off x="2461101" y="1704114"/>
              <a:ext cx="774571" cy="707886"/>
            </a:xfrm>
            <a:prstGeom prst="rect">
              <a:avLst/>
            </a:prstGeom>
            <a:noFill/>
          </p:spPr>
          <p:txBody>
            <a:bodyPr wrap="none" lIns="91440" tIns="45720" rIns="91440" bIns="45720">
              <a:spAutoFit/>
            </a:bodyPr>
            <a:lstStyle/>
            <a:p>
              <a:pPr lvl="0"/>
              <a:r>
                <a:rPr lang="en-US" sz="4000" dirty="0" smtClean="0">
                  <a:solidFill>
                    <a:srgbClr val="48FFD5"/>
                  </a:solidFill>
                  <a:latin typeface="Roboto Black" panose="020B0604020202020204" charset="0"/>
                  <a:ea typeface="Roboto Black" panose="020B0604020202020204" charset="0"/>
                </a:rPr>
                <a:t>01</a:t>
              </a:r>
            </a:p>
          </p:txBody>
        </p:sp>
      </p:grpSp>
      <p:grpSp>
        <p:nvGrpSpPr>
          <p:cNvPr id="10" name="Group 9"/>
          <p:cNvGrpSpPr/>
          <p:nvPr/>
        </p:nvGrpSpPr>
        <p:grpSpPr>
          <a:xfrm>
            <a:off x="2461100" y="2727331"/>
            <a:ext cx="3111098" cy="707886"/>
            <a:chOff x="2461100" y="2777403"/>
            <a:chExt cx="3111098" cy="707886"/>
          </a:xfrm>
        </p:grpSpPr>
        <p:sp>
          <p:nvSpPr>
            <p:cNvPr id="14" name="Rectangle 13"/>
            <p:cNvSpPr/>
            <p:nvPr/>
          </p:nvSpPr>
          <p:spPr>
            <a:xfrm>
              <a:off x="3335688" y="2931291"/>
              <a:ext cx="2236510" cy="400110"/>
            </a:xfrm>
            <a:prstGeom prst="rect">
              <a:avLst/>
            </a:prstGeom>
            <a:noFill/>
          </p:spPr>
          <p:txBody>
            <a:bodyPr wrap="none" lIns="91440" tIns="45720" rIns="91440" bIns="45720">
              <a:spAutoFit/>
            </a:bodyPr>
            <a:lstStyle/>
            <a:p>
              <a:r>
                <a:rPr lang="en-US" sz="2000" dirty="0">
                  <a:solidFill>
                    <a:schemeClr val="bg1"/>
                  </a:solidFill>
                  <a:latin typeface="Roboto Black" panose="020B0604020202020204" charset="0"/>
                  <a:ea typeface="Roboto Black" panose="020B0604020202020204" charset="0"/>
                </a:rPr>
                <a:t>Sector of Activity </a:t>
              </a:r>
            </a:p>
          </p:txBody>
        </p:sp>
        <p:sp>
          <p:nvSpPr>
            <p:cNvPr id="23" name="Rectangle 22"/>
            <p:cNvSpPr/>
            <p:nvPr/>
          </p:nvSpPr>
          <p:spPr>
            <a:xfrm>
              <a:off x="2461100" y="2777403"/>
              <a:ext cx="774571" cy="707886"/>
            </a:xfrm>
            <a:prstGeom prst="rect">
              <a:avLst/>
            </a:prstGeom>
            <a:noFill/>
          </p:spPr>
          <p:txBody>
            <a:bodyPr wrap="none" lIns="91440" tIns="45720" rIns="91440" bIns="45720">
              <a:spAutoFit/>
            </a:bodyPr>
            <a:lstStyle/>
            <a:p>
              <a:pPr lvl="0"/>
              <a:r>
                <a:rPr lang="en-US" sz="4000" dirty="0" smtClean="0">
                  <a:solidFill>
                    <a:srgbClr val="48FFD5"/>
                  </a:solidFill>
                  <a:latin typeface="Roboto Black" panose="020B0604020202020204" charset="0"/>
                  <a:ea typeface="Roboto Black" panose="020B0604020202020204" charset="0"/>
                </a:rPr>
                <a:t>02</a:t>
              </a:r>
            </a:p>
          </p:txBody>
        </p:sp>
      </p:grpSp>
      <p:grpSp>
        <p:nvGrpSpPr>
          <p:cNvPr id="11" name="Group 10"/>
          <p:cNvGrpSpPr/>
          <p:nvPr/>
        </p:nvGrpSpPr>
        <p:grpSpPr>
          <a:xfrm>
            <a:off x="2461100" y="3750548"/>
            <a:ext cx="4478460" cy="707886"/>
            <a:chOff x="2461100" y="3750548"/>
            <a:chExt cx="4478460" cy="707886"/>
          </a:xfrm>
        </p:grpSpPr>
        <p:sp>
          <p:nvSpPr>
            <p:cNvPr id="15" name="Rectangle 14"/>
            <p:cNvSpPr/>
            <p:nvPr/>
          </p:nvSpPr>
          <p:spPr>
            <a:xfrm>
              <a:off x="3335688" y="3904436"/>
              <a:ext cx="3603872" cy="400110"/>
            </a:xfrm>
            <a:prstGeom prst="rect">
              <a:avLst/>
            </a:prstGeom>
            <a:noFill/>
          </p:spPr>
          <p:txBody>
            <a:bodyPr wrap="none" lIns="91440" tIns="45720" rIns="91440" bIns="45720">
              <a:spAutoFit/>
            </a:bodyPr>
            <a:lstStyle/>
            <a:p>
              <a:r>
                <a:rPr lang="en-US" sz="2000" dirty="0">
                  <a:solidFill>
                    <a:schemeClr val="bg1"/>
                  </a:solidFill>
                  <a:latin typeface="Roboto Black" panose="020B0604020202020204" charset="0"/>
                  <a:ea typeface="Roboto Black" panose="020B0604020202020204" charset="0"/>
                </a:rPr>
                <a:t>The reason why we interested</a:t>
              </a:r>
            </a:p>
          </p:txBody>
        </p:sp>
        <p:sp>
          <p:nvSpPr>
            <p:cNvPr id="24" name="Rectangle 23"/>
            <p:cNvSpPr/>
            <p:nvPr/>
          </p:nvSpPr>
          <p:spPr>
            <a:xfrm>
              <a:off x="2461100" y="3750548"/>
              <a:ext cx="774571" cy="707886"/>
            </a:xfrm>
            <a:prstGeom prst="rect">
              <a:avLst/>
            </a:prstGeom>
            <a:noFill/>
          </p:spPr>
          <p:txBody>
            <a:bodyPr wrap="none" lIns="91440" tIns="45720" rIns="91440" bIns="45720">
              <a:spAutoFit/>
            </a:bodyPr>
            <a:lstStyle/>
            <a:p>
              <a:pPr lvl="0"/>
              <a:r>
                <a:rPr lang="en-US" sz="4000" dirty="0" smtClean="0">
                  <a:solidFill>
                    <a:srgbClr val="48FFD5"/>
                  </a:solidFill>
                  <a:latin typeface="Roboto Black" panose="020B0604020202020204" charset="0"/>
                  <a:ea typeface="Roboto Black" panose="020B0604020202020204" charset="0"/>
                </a:rPr>
                <a:t>03</a:t>
              </a:r>
            </a:p>
          </p:txBody>
        </p:sp>
      </p:gr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5" name="Group 4"/>
          <p:cNvGrpSpPr/>
          <p:nvPr/>
        </p:nvGrpSpPr>
        <p:grpSpPr>
          <a:xfrm>
            <a:off x="1243439" y="1335142"/>
            <a:ext cx="2139696" cy="2139696"/>
            <a:chOff x="1243439" y="1335142"/>
            <a:chExt cx="2139696" cy="2139696"/>
          </a:xfrm>
        </p:grpSpPr>
        <p:sp>
          <p:nvSpPr>
            <p:cNvPr id="38" name="Flowchart: Connector 37"/>
            <p:cNvSpPr/>
            <p:nvPr/>
          </p:nvSpPr>
          <p:spPr>
            <a:xfrm>
              <a:off x="1243439" y="1335142"/>
              <a:ext cx="2139696" cy="2139696"/>
            </a:xfrm>
            <a:prstGeom prst="flowChartConnector">
              <a:avLst/>
            </a:prstGeom>
            <a:solidFill>
              <a:srgbClr val="48F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691" y="1544394"/>
              <a:ext cx="1721192" cy="1721192"/>
            </a:xfrm>
            <a:prstGeom prst="rect">
              <a:avLst/>
            </a:prstGeom>
          </p:spPr>
        </p:pic>
      </p:grpSp>
      <p:sp>
        <p:nvSpPr>
          <p:cNvPr id="41" name="Rectangle 40"/>
          <p:cNvSpPr/>
          <p:nvPr/>
        </p:nvSpPr>
        <p:spPr>
          <a:xfrm>
            <a:off x="4584923" y="-490459"/>
            <a:ext cx="4744284" cy="3006794"/>
          </a:xfrm>
          <a:prstGeom prst="rect">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Google Shape;262;p24"/>
          <p:cNvSpPr txBox="1">
            <a:spLocks noGrp="1"/>
          </p:cNvSpPr>
          <p:nvPr>
            <p:ph type="ctrTitle"/>
          </p:nvPr>
        </p:nvSpPr>
        <p:spPr>
          <a:xfrm>
            <a:off x="4588903" y="1453721"/>
            <a:ext cx="4250300" cy="606600"/>
          </a:xfrm>
          <a:prstGeom prst="rect">
            <a:avLst/>
          </a:prstGeom>
        </p:spPr>
        <p:txBody>
          <a:bodyPr spcFirstLastPara="1" wrap="square" lIns="91425" tIns="91425" rIns="91425" bIns="91425" anchor="b" anchorCtr="0">
            <a:noAutofit/>
          </a:bodyPr>
          <a:lstStyle/>
          <a:p>
            <a:pPr lvl="0"/>
            <a:r>
              <a:rPr lang="en-US" sz="2800" dirty="0"/>
              <a:t>Web Essental Co.,Ltd </a:t>
            </a:r>
          </a:p>
        </p:txBody>
      </p:sp>
      <p:sp>
        <p:nvSpPr>
          <p:cNvPr id="42" name="Rectangle 41"/>
          <p:cNvSpPr/>
          <p:nvPr/>
        </p:nvSpPr>
        <p:spPr>
          <a:xfrm>
            <a:off x="4588902" y="2000071"/>
            <a:ext cx="4744284" cy="3143429"/>
          </a:xfrm>
          <a:prstGeom prst="rect">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Google Shape;263;p24"/>
          <p:cNvSpPr txBox="1">
            <a:spLocks noGrp="1"/>
          </p:cNvSpPr>
          <p:nvPr>
            <p:ph type="subTitle" idx="1"/>
          </p:nvPr>
        </p:nvSpPr>
        <p:spPr>
          <a:xfrm>
            <a:off x="4588903" y="2462596"/>
            <a:ext cx="3457500" cy="975347"/>
          </a:xfrm>
          <a:prstGeom prst="rect">
            <a:avLst/>
          </a:prstGeom>
        </p:spPr>
        <p:txBody>
          <a:bodyPr spcFirstLastPara="1" wrap="square" lIns="91425" tIns="91425" rIns="91425" bIns="91425" anchor="t" anchorCtr="0">
            <a:noAutofit/>
          </a:bodyPr>
          <a:lstStyle/>
          <a:p>
            <a:pPr marL="0" lvl="0" indent="0">
              <a:buClr>
                <a:schemeClr val="dk1"/>
              </a:buClr>
            </a:pPr>
            <a:r>
              <a:rPr lang="en-US" sz="1200" b="1" dirty="0"/>
              <a:t>Web Essental Co.,Ltd </a:t>
            </a:r>
            <a:r>
              <a:rPr lang="en-US" sz="1200" b="1" dirty="0" smtClean="0"/>
              <a:t> </a:t>
            </a:r>
            <a:r>
              <a:rPr lang="en-US" sz="1200" dirty="0" smtClean="0"/>
              <a:t>expand </a:t>
            </a:r>
            <a:r>
              <a:rPr lang="en-US" sz="1200" dirty="0"/>
              <a:t>the technical sector in Cambodia to help people in the field of employment that Support people easier in work and create employment opportuniries</a:t>
            </a:r>
            <a:endParaRPr sz="1200" dirty="0"/>
          </a:p>
        </p:txBody>
      </p:sp>
      <p:cxnSp>
        <p:nvCxnSpPr>
          <p:cNvPr id="264" name="Google Shape;264;p24"/>
          <p:cNvCxnSpPr/>
          <p:nvPr/>
        </p:nvCxnSpPr>
        <p:spPr>
          <a:xfrm>
            <a:off x="4665028" y="2000071"/>
            <a:ext cx="4584075" cy="0"/>
          </a:xfrm>
          <a:prstGeom prst="straightConnector1">
            <a:avLst/>
          </a:prstGeom>
          <a:noFill/>
          <a:ln w="9525" cap="flat" cmpd="sng">
            <a:solidFill>
              <a:schemeClr val="accent1"/>
            </a:solidFill>
            <a:prstDash val="solid"/>
            <a:round/>
            <a:headEnd type="none" w="med" len="med"/>
            <a:tailEnd type="none" w="med" len="med"/>
          </a:ln>
        </p:spPr>
      </p:cxnSp>
      <p:sp>
        <p:nvSpPr>
          <p:cNvPr id="33"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01</a:t>
            </a:r>
            <a:endParaRPr lang="es" sz="4000" dirty="0">
              <a:solidFill>
                <a:schemeClr val="accent1"/>
              </a:solidFill>
              <a:latin typeface="Roboto Black" panose="020B0604020202020204" charset="0"/>
              <a:ea typeface="Roboto Black" panose="020B0604020202020204" charset="0"/>
            </a:endParaRPr>
          </a:p>
        </p:txBody>
      </p:sp>
      <p:grpSp>
        <p:nvGrpSpPr>
          <p:cNvPr id="6" name="Group 5"/>
          <p:cNvGrpSpPr/>
          <p:nvPr/>
        </p:nvGrpSpPr>
        <p:grpSpPr>
          <a:xfrm>
            <a:off x="-12938" y="4392320"/>
            <a:ext cx="5410147" cy="656590"/>
            <a:chOff x="-52916" y="4220716"/>
            <a:chExt cx="5410147" cy="656590"/>
          </a:xfrm>
        </p:grpSpPr>
        <p:sp>
          <p:nvSpPr>
            <p:cNvPr id="34" name="Google Shape;263;p24"/>
            <p:cNvSpPr txBox="1">
              <a:spLocks/>
            </p:cNvSpPr>
            <p:nvPr/>
          </p:nvSpPr>
          <p:spPr>
            <a:xfrm>
              <a:off x="-52915" y="4220716"/>
              <a:ext cx="5410146"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sz="900" dirty="0"/>
                <a:t>Address: </a:t>
              </a:r>
              <a:r>
                <a:rPr lang="en-US" sz="900" u="sng" dirty="0">
                  <a:hlinkClick r:id="rId4"/>
                </a:rPr>
                <a:t>5th floor, Building #431 Street 230, Sangkat Teok Laork 3,12158, Phnom Penh, Cambodia</a:t>
              </a:r>
              <a:endParaRPr lang="en-US" sz="900" dirty="0"/>
            </a:p>
          </p:txBody>
        </p:sp>
        <p:sp>
          <p:nvSpPr>
            <p:cNvPr id="35" name="Google Shape;263;p24"/>
            <p:cNvSpPr txBox="1">
              <a:spLocks/>
            </p:cNvSpPr>
            <p:nvPr/>
          </p:nvSpPr>
          <p:spPr>
            <a:xfrm>
              <a:off x="-52916" y="4394865"/>
              <a:ext cx="2459597"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sz="900" dirty="0"/>
                <a:t>Email address:  </a:t>
              </a:r>
              <a:r>
                <a:rPr lang="en-US" sz="900" u="sng" dirty="0">
                  <a:hlinkClick r:id="rId5"/>
                </a:rPr>
                <a:t>info@web-essentials.co</a:t>
              </a:r>
              <a:endParaRPr lang="en-US" sz="900" dirty="0"/>
            </a:p>
          </p:txBody>
        </p:sp>
        <p:sp>
          <p:nvSpPr>
            <p:cNvPr id="36" name="Google Shape;263;p24"/>
            <p:cNvSpPr txBox="1">
              <a:spLocks/>
            </p:cNvSpPr>
            <p:nvPr/>
          </p:nvSpPr>
          <p:spPr>
            <a:xfrm>
              <a:off x="-52916" y="4569014"/>
              <a:ext cx="2459597"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sz="900" dirty="0"/>
                <a:t>Phone number:  </a:t>
              </a:r>
              <a:r>
                <a:rPr lang="en-US" sz="900" u="sng" dirty="0">
                  <a:hlinkClick r:id="rId6"/>
                </a:rPr>
                <a:t>+855 23 996 604</a:t>
              </a:r>
              <a:endParaRPr lang="en-US" sz="9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42" presetClass="entr" presetSubtype="0" fill="hold" grpId="0" nodeType="after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1000"/>
                                        <p:tgtEl>
                                          <p:spTgt spid="262"/>
                                        </p:tgtEl>
                                      </p:cBhvr>
                                    </p:animEffect>
                                    <p:anim calcmode="lin" valueType="num">
                                      <p:cBhvr>
                                        <p:cTn id="13" dur="1000" fill="hold"/>
                                        <p:tgtEl>
                                          <p:spTgt spid="262"/>
                                        </p:tgtEl>
                                        <p:attrNameLst>
                                          <p:attrName>ppt_x</p:attrName>
                                        </p:attrNameLst>
                                      </p:cBhvr>
                                      <p:tavLst>
                                        <p:tav tm="0">
                                          <p:val>
                                            <p:strVal val="#ppt_x"/>
                                          </p:val>
                                        </p:tav>
                                        <p:tav tm="100000">
                                          <p:val>
                                            <p:strVal val="#ppt_x"/>
                                          </p:val>
                                        </p:tav>
                                      </p:tavLst>
                                    </p:anim>
                                    <p:anim calcmode="lin" valueType="num">
                                      <p:cBhvr>
                                        <p:cTn id="14" dur="1000" fill="hold"/>
                                        <p:tgtEl>
                                          <p:spTgt spid="262"/>
                                        </p:tgtEl>
                                        <p:attrNameLst>
                                          <p:attrName>ppt_y</p:attrName>
                                        </p:attrNameLst>
                                      </p:cBhvr>
                                      <p:tavLst>
                                        <p:tav tm="0">
                                          <p:val>
                                            <p:strVal val="#ppt_y+.1"/>
                                          </p:val>
                                        </p:tav>
                                        <p:tav tm="100000">
                                          <p:val>
                                            <p:strVal val="#ppt_y"/>
                                          </p:val>
                                        </p:tav>
                                      </p:tavLst>
                                    </p:anim>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263">
                                            <p:txEl>
                                              <p:pRg st="0" end="0"/>
                                            </p:txEl>
                                          </p:spTgt>
                                        </p:tgtEl>
                                        <p:attrNameLst>
                                          <p:attrName>style.visibility</p:attrName>
                                        </p:attrNameLst>
                                      </p:cBhvr>
                                      <p:to>
                                        <p:strVal val="visible"/>
                                      </p:to>
                                    </p:set>
                                    <p:animEffect transition="in" filter="fade">
                                      <p:cBhvr>
                                        <p:cTn id="18" dur="1000"/>
                                        <p:tgtEl>
                                          <p:spTgt spid="263">
                                            <p:txEl>
                                              <p:pRg st="0" end="0"/>
                                            </p:txEl>
                                          </p:spTgt>
                                        </p:tgtEl>
                                      </p:cBhvr>
                                    </p:animEffect>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7" name="Group 6"/>
          <p:cNvGrpSpPr/>
          <p:nvPr/>
        </p:nvGrpSpPr>
        <p:grpSpPr>
          <a:xfrm>
            <a:off x="6526061" y="2163764"/>
            <a:ext cx="2306239" cy="1411053"/>
            <a:chOff x="6526061" y="2069174"/>
            <a:chExt cx="2306239" cy="1411053"/>
          </a:xfrm>
        </p:grpSpPr>
        <p:sp>
          <p:nvSpPr>
            <p:cNvPr id="74" name="Right Arrow 73"/>
            <p:cNvSpPr/>
            <p:nvPr/>
          </p:nvSpPr>
          <p:spPr>
            <a:xfrm>
              <a:off x="6526061" y="2195579"/>
              <a:ext cx="1188294" cy="588594"/>
            </a:xfrm>
            <a:prstGeom prst="rightArrow">
              <a:avLst>
                <a:gd name="adj1" fmla="val 50000"/>
                <a:gd name="adj2" fmla="val 642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7514903" y="2069174"/>
              <a:ext cx="1317397" cy="1411053"/>
              <a:chOff x="7496404" y="1879988"/>
              <a:chExt cx="1433970" cy="1535913"/>
            </a:xfrm>
          </p:grpSpPr>
          <p:sp>
            <p:nvSpPr>
              <p:cNvPr id="62" name="Google Shape;580;p30"/>
              <p:cNvSpPr/>
              <p:nvPr/>
            </p:nvSpPr>
            <p:spPr>
              <a:xfrm>
                <a:off x="7496404"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81;p30"/>
              <p:cNvSpPr/>
              <p:nvPr/>
            </p:nvSpPr>
            <p:spPr>
              <a:xfrm>
                <a:off x="7693473"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82;p30"/>
              <p:cNvSpPr/>
              <p:nvPr/>
            </p:nvSpPr>
            <p:spPr>
              <a:xfrm>
                <a:off x="8193318"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83;p30"/>
              <p:cNvSpPr/>
              <p:nvPr/>
            </p:nvSpPr>
            <p:spPr>
              <a:xfrm>
                <a:off x="7850463"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84;p30"/>
              <p:cNvSpPr/>
              <p:nvPr/>
            </p:nvSpPr>
            <p:spPr>
              <a:xfrm>
                <a:off x="7759157"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5938;p52"/>
              <p:cNvGrpSpPr/>
              <p:nvPr/>
            </p:nvGrpSpPr>
            <p:grpSpPr>
              <a:xfrm>
                <a:off x="8042517" y="2164346"/>
                <a:ext cx="339253" cy="339253"/>
                <a:chOff x="3271200" y="1435075"/>
                <a:chExt cx="481825" cy="481825"/>
              </a:xfrm>
              <a:solidFill>
                <a:srgbClr val="48FFD5"/>
              </a:solidFill>
            </p:grpSpPr>
            <p:sp>
              <p:nvSpPr>
                <p:cNvPr id="99" name="Google Shape;5939;p52"/>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5940;p52"/>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6" name="Group 5"/>
          <p:cNvGrpSpPr/>
          <p:nvPr/>
        </p:nvGrpSpPr>
        <p:grpSpPr>
          <a:xfrm>
            <a:off x="4719442" y="2163764"/>
            <a:ext cx="2292268" cy="1411053"/>
            <a:chOff x="4719442" y="2069174"/>
            <a:chExt cx="2292268" cy="1411053"/>
          </a:xfrm>
        </p:grpSpPr>
        <p:sp>
          <p:nvSpPr>
            <p:cNvPr id="73" name="Right Arrow 72"/>
            <p:cNvSpPr/>
            <p:nvPr/>
          </p:nvSpPr>
          <p:spPr>
            <a:xfrm>
              <a:off x="4719442" y="2195579"/>
              <a:ext cx="1188294" cy="588594"/>
            </a:xfrm>
            <a:prstGeom prst="rightArrow">
              <a:avLst>
                <a:gd name="adj1" fmla="val 50000"/>
                <a:gd name="adj2" fmla="val 642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694313" y="2069174"/>
              <a:ext cx="1317397" cy="1411053"/>
              <a:chOff x="5694313" y="2069174"/>
              <a:chExt cx="1317397" cy="1411053"/>
            </a:xfrm>
          </p:grpSpPr>
          <p:sp>
            <p:nvSpPr>
              <p:cNvPr id="580" name="Google Shape;580;p30"/>
              <p:cNvSpPr/>
              <p:nvPr/>
            </p:nvSpPr>
            <p:spPr>
              <a:xfrm>
                <a:off x="5694313" y="3227042"/>
                <a:ext cx="1317397" cy="253185"/>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875361" y="2069174"/>
                <a:ext cx="945002" cy="832149"/>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334572" y="2422309"/>
                <a:ext cx="36806" cy="841597"/>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019589" y="2190812"/>
                <a:ext cx="666808" cy="58889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5935706" y="2172142"/>
                <a:ext cx="730091" cy="626651"/>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6747;p54"/>
              <p:cNvGrpSpPr/>
              <p:nvPr/>
            </p:nvGrpSpPr>
            <p:grpSpPr>
              <a:xfrm>
                <a:off x="6190706" y="2333957"/>
                <a:ext cx="330708" cy="336685"/>
                <a:chOff x="-62148791" y="3377702"/>
                <a:chExt cx="311125" cy="316748"/>
              </a:xfrm>
              <a:solidFill>
                <a:srgbClr val="48FFD5"/>
              </a:solidFill>
            </p:grpSpPr>
            <p:sp>
              <p:nvSpPr>
                <p:cNvPr id="88" name="Google Shape;6748;p54"/>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749;p54"/>
                <p:cNvSpPr/>
                <p:nvPr/>
              </p:nvSpPr>
              <p:spPr>
                <a:xfrm>
                  <a:off x="-62148791" y="3377702"/>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roup 3"/>
          <p:cNvGrpSpPr/>
          <p:nvPr/>
        </p:nvGrpSpPr>
        <p:grpSpPr>
          <a:xfrm>
            <a:off x="2890730" y="2163764"/>
            <a:ext cx="2300391" cy="1411053"/>
            <a:chOff x="2890730" y="2069174"/>
            <a:chExt cx="2300391" cy="1411053"/>
          </a:xfrm>
        </p:grpSpPr>
        <p:sp>
          <p:nvSpPr>
            <p:cNvPr id="72" name="Right Arrow 71"/>
            <p:cNvSpPr/>
            <p:nvPr/>
          </p:nvSpPr>
          <p:spPr>
            <a:xfrm>
              <a:off x="2890730" y="2195579"/>
              <a:ext cx="1188294" cy="588594"/>
            </a:xfrm>
            <a:prstGeom prst="rightArrow">
              <a:avLst>
                <a:gd name="adj1" fmla="val 50000"/>
                <a:gd name="adj2" fmla="val 642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Google Shape;575;p30"/>
            <p:cNvSpPr/>
            <p:nvPr/>
          </p:nvSpPr>
          <p:spPr>
            <a:xfrm>
              <a:off x="4059919" y="2069174"/>
              <a:ext cx="945002" cy="832149"/>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73724" y="3227042"/>
              <a:ext cx="1317397" cy="253185"/>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13983" y="2422309"/>
              <a:ext cx="36824" cy="841597"/>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187022" y="2190812"/>
              <a:ext cx="668276" cy="58889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3648" y="2172142"/>
              <a:ext cx="731559" cy="626651"/>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6785;p54"/>
            <p:cNvGrpSpPr/>
            <p:nvPr/>
          </p:nvGrpSpPr>
          <p:grpSpPr>
            <a:xfrm>
              <a:off x="4374922" y="2311380"/>
              <a:ext cx="336581" cy="337432"/>
              <a:chOff x="-61784125" y="3377700"/>
              <a:chExt cx="316650" cy="317450"/>
            </a:xfrm>
            <a:solidFill>
              <a:srgbClr val="48FFD5"/>
            </a:solidFill>
          </p:grpSpPr>
          <p:sp>
            <p:nvSpPr>
              <p:cNvPr id="91" name="Google Shape;6786;p54"/>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87;p54"/>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8;p54"/>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89;p54"/>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90;p54"/>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91;p54"/>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792;p54"/>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p:cNvGrpSpPr/>
          <p:nvPr/>
        </p:nvGrpSpPr>
        <p:grpSpPr>
          <a:xfrm>
            <a:off x="1072268" y="2163764"/>
            <a:ext cx="2298397" cy="1411053"/>
            <a:chOff x="1072268" y="2069174"/>
            <a:chExt cx="2298397" cy="1411053"/>
          </a:xfrm>
        </p:grpSpPr>
        <p:sp>
          <p:nvSpPr>
            <p:cNvPr id="2" name="Right Arrow 1"/>
            <p:cNvSpPr/>
            <p:nvPr/>
          </p:nvSpPr>
          <p:spPr>
            <a:xfrm>
              <a:off x="1072268" y="2195579"/>
              <a:ext cx="1188294" cy="588594"/>
            </a:xfrm>
            <a:prstGeom prst="rightArrow">
              <a:avLst>
                <a:gd name="adj1" fmla="val 50000"/>
                <a:gd name="adj2" fmla="val 642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054753" y="2069174"/>
              <a:ext cx="1315912" cy="1411053"/>
              <a:chOff x="2036253" y="1879988"/>
              <a:chExt cx="1432353" cy="1535913"/>
            </a:xfrm>
          </p:grpSpPr>
          <p:sp>
            <p:nvSpPr>
              <p:cNvPr id="570" name="Google Shape;570;p30"/>
              <p:cNvSpPr/>
              <p:nvPr/>
            </p:nvSpPr>
            <p:spPr>
              <a:xfrm>
                <a:off x="2036253"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238097"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733148"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388695"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297389"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6618;p54"/>
              <p:cNvGrpSpPr/>
              <p:nvPr/>
            </p:nvGrpSpPr>
            <p:grpSpPr>
              <a:xfrm>
                <a:off x="2569474" y="2156065"/>
                <a:ext cx="370645" cy="368042"/>
                <a:chOff x="-63250675" y="3744075"/>
                <a:chExt cx="320350" cy="318100"/>
              </a:xfrm>
              <a:solidFill>
                <a:srgbClr val="48FFD5"/>
              </a:solidFill>
            </p:grpSpPr>
            <p:sp>
              <p:nvSpPr>
                <p:cNvPr id="84" name="Google Shape;6619;p54"/>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620;p54"/>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621;p54"/>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INFOMATION ABOUT THE COMPANY</a:t>
            </a:r>
            <a:endParaRPr dirty="0"/>
          </a:p>
        </p:txBody>
      </p:sp>
      <p:sp>
        <p:nvSpPr>
          <p:cNvPr id="567" name="Google Shape;567;p30"/>
          <p:cNvSpPr txBox="1">
            <a:spLocks noGrp="1"/>
          </p:cNvSpPr>
          <p:nvPr>
            <p:ph type="ctrTitle"/>
          </p:nvPr>
        </p:nvSpPr>
        <p:spPr>
          <a:xfrm>
            <a:off x="3509571" y="3485591"/>
            <a:ext cx="2076000" cy="335388"/>
          </a:xfrm>
          <a:prstGeom prst="rect">
            <a:avLst/>
          </a:prstGeom>
        </p:spPr>
        <p:txBody>
          <a:bodyPr spcFirstLastPara="1" wrap="square" lIns="91425" tIns="91425" rIns="91425" bIns="91425" anchor="b" anchorCtr="0">
            <a:noAutofit/>
          </a:bodyPr>
          <a:lstStyle/>
          <a:p>
            <a:pPr lvl="0"/>
            <a:r>
              <a:rPr lang="en-US" b="1" dirty="0" smtClean="0"/>
              <a:t>MISSIONS AND</a:t>
            </a:r>
            <a:br>
              <a:rPr lang="en-US" b="1" dirty="0" smtClean="0"/>
            </a:br>
            <a:r>
              <a:rPr lang="en-US" b="1" dirty="0" smtClean="0"/>
              <a:t> VALUES</a:t>
            </a:r>
            <a:endParaRPr lang="en-US" sz="900" dirty="0"/>
          </a:p>
        </p:txBody>
      </p:sp>
      <p:sp>
        <p:nvSpPr>
          <p:cNvPr id="568" name="Google Shape;568;p30"/>
          <p:cNvSpPr txBox="1">
            <a:spLocks noGrp="1"/>
          </p:cNvSpPr>
          <p:nvPr>
            <p:ph type="ctrTitle" idx="4"/>
          </p:nvPr>
        </p:nvSpPr>
        <p:spPr>
          <a:xfrm>
            <a:off x="5333378" y="3347674"/>
            <a:ext cx="2076000" cy="335388"/>
          </a:xfrm>
          <a:prstGeom prst="rect">
            <a:avLst/>
          </a:prstGeom>
        </p:spPr>
        <p:txBody>
          <a:bodyPr spcFirstLastPara="1" wrap="square" lIns="91425" tIns="91425" rIns="91425" bIns="91425" anchor="b" anchorCtr="0">
            <a:noAutofit/>
          </a:bodyPr>
          <a:lstStyle/>
          <a:p>
            <a:pPr lvl="0"/>
            <a:r>
              <a:rPr lang="en-US" b="1" dirty="0" smtClean="0"/>
              <a:t>COMPETITION</a:t>
            </a:r>
            <a:endParaRPr lang="en-US" sz="900" dirty="0"/>
          </a:p>
        </p:txBody>
      </p:sp>
      <p:sp>
        <p:nvSpPr>
          <p:cNvPr id="569" name="Google Shape;569;p30"/>
          <p:cNvSpPr txBox="1">
            <a:spLocks noGrp="1"/>
          </p:cNvSpPr>
          <p:nvPr>
            <p:ph type="ctrTitle" idx="5"/>
          </p:nvPr>
        </p:nvSpPr>
        <p:spPr>
          <a:xfrm>
            <a:off x="1675972" y="3347674"/>
            <a:ext cx="2076000" cy="335388"/>
          </a:xfrm>
          <a:prstGeom prst="rect">
            <a:avLst/>
          </a:prstGeom>
        </p:spPr>
        <p:txBody>
          <a:bodyPr spcFirstLastPara="1" wrap="square" lIns="91425" tIns="91425" rIns="91425" bIns="91425" anchor="b" anchorCtr="0">
            <a:noAutofit/>
          </a:bodyPr>
          <a:lstStyle/>
          <a:p>
            <a:pPr lvl="0"/>
            <a:r>
              <a:rPr lang="en-US" b="1" dirty="0" smtClean="0"/>
              <a:t>MARKET TARGET</a:t>
            </a:r>
            <a:endParaRPr lang="en-US" sz="900"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0" name="Group 9"/>
          <p:cNvGrpSpPr/>
          <p:nvPr/>
        </p:nvGrpSpPr>
        <p:grpSpPr>
          <a:xfrm>
            <a:off x="-86074" y="2163764"/>
            <a:ext cx="1929007" cy="1676233"/>
            <a:chOff x="-104573" y="1879988"/>
            <a:chExt cx="2076000" cy="1803964"/>
          </a:xfrm>
        </p:grpSpPr>
        <p:sp>
          <p:nvSpPr>
            <p:cNvPr id="41" name="Google Shape;569;p30"/>
            <p:cNvSpPr txBox="1">
              <a:spLocks/>
            </p:cNvSpPr>
            <p:nvPr/>
          </p:nvSpPr>
          <p:spPr>
            <a:xfrm>
              <a:off x="-104573" y="3368639"/>
              <a:ext cx="2076000" cy="3153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dirty="0" smtClean="0"/>
                <a:t>SERVICE AND</a:t>
              </a:r>
            </a:p>
            <a:p>
              <a:r>
                <a:rPr lang="en-US" dirty="0" smtClean="0"/>
                <a:t> PRODUCT</a:t>
              </a:r>
              <a:endParaRPr lang="en-US" dirty="0"/>
            </a:p>
          </p:txBody>
        </p:sp>
        <p:sp>
          <p:nvSpPr>
            <p:cNvPr id="42" name="Google Shape;570;p30"/>
            <p:cNvSpPr/>
            <p:nvPr/>
          </p:nvSpPr>
          <p:spPr>
            <a:xfrm>
              <a:off x="217281"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1;p30"/>
            <p:cNvSpPr/>
            <p:nvPr/>
          </p:nvSpPr>
          <p:spPr>
            <a:xfrm>
              <a:off x="41912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2;p30"/>
            <p:cNvSpPr/>
            <p:nvPr/>
          </p:nvSpPr>
          <p:spPr>
            <a:xfrm>
              <a:off x="914176"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3;p30"/>
            <p:cNvSpPr/>
            <p:nvPr/>
          </p:nvSpPr>
          <p:spPr>
            <a:xfrm>
              <a:off x="569723"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4;p30"/>
            <p:cNvSpPr/>
            <p:nvPr/>
          </p:nvSpPr>
          <p:spPr>
            <a:xfrm>
              <a:off x="478417"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750;p54"/>
            <p:cNvGrpSpPr/>
            <p:nvPr/>
          </p:nvGrpSpPr>
          <p:grpSpPr>
            <a:xfrm>
              <a:off x="729265" y="2158103"/>
              <a:ext cx="368157" cy="367290"/>
              <a:chOff x="-62154300" y="3743950"/>
              <a:chExt cx="318200" cy="317450"/>
            </a:xfrm>
            <a:solidFill>
              <a:srgbClr val="48FFD5"/>
            </a:solidFill>
          </p:grpSpPr>
          <p:sp>
            <p:nvSpPr>
              <p:cNvPr id="69" name="Google Shape;6751;p54"/>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752;p54"/>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Google Shape;568;p30"/>
          <p:cNvSpPr txBox="1">
            <a:spLocks/>
          </p:cNvSpPr>
          <p:nvPr/>
        </p:nvSpPr>
        <p:spPr>
          <a:xfrm>
            <a:off x="7153968" y="3334850"/>
            <a:ext cx="2076000" cy="3353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b="1" dirty="0" smtClean="0"/>
              <a:t>FUTURE PROSPECT</a:t>
            </a:r>
            <a:endParaRPr lang="en-US" sz="900" dirty="0"/>
          </a:p>
        </p:txBody>
      </p:sp>
      <p:sp>
        <p:nvSpPr>
          <p:cNvPr id="67"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01</a:t>
            </a:r>
            <a:endParaRPr lang="es" sz="4000" dirty="0">
              <a:solidFill>
                <a:schemeClr val="accent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211710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
                                        </p:tgtEl>
                                        <p:attrNameLst>
                                          <p:attrName>style.visibility</p:attrName>
                                        </p:attrNameLst>
                                      </p:cBhvr>
                                      <p:to>
                                        <p:strVal val="visible"/>
                                      </p:to>
                                    </p:set>
                                    <p:animEffect transition="in" filter="wipe(left)">
                                      <p:cBhvr>
                                        <p:cTn id="12" dur="750"/>
                                        <p:tgtEl>
                                          <p:spTgt spid="569"/>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75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67"/>
                                        </p:tgtEl>
                                        <p:attrNameLst>
                                          <p:attrName>style.visibility</p:attrName>
                                        </p:attrNameLst>
                                      </p:cBhvr>
                                      <p:to>
                                        <p:strVal val="visible"/>
                                      </p:to>
                                    </p:set>
                                    <p:animEffect transition="in" filter="wipe(left)">
                                      <p:cBhvr>
                                        <p:cTn id="20" dur="750"/>
                                        <p:tgtEl>
                                          <p:spTgt spid="567"/>
                                        </p:tgtEl>
                                      </p:cBhvr>
                                    </p:animEffect>
                                  </p:childTnLst>
                                </p:cTn>
                              </p:par>
                              <p:par>
                                <p:cTn id="21" presetID="22" presetClass="entr" presetSubtype="8"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75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68"/>
                                        </p:tgtEl>
                                        <p:attrNameLst>
                                          <p:attrName>style.visibility</p:attrName>
                                        </p:attrNameLst>
                                      </p:cBhvr>
                                      <p:to>
                                        <p:strVal val="visible"/>
                                      </p:to>
                                    </p:set>
                                    <p:animEffect transition="in" filter="wipe(left)">
                                      <p:cBhvr>
                                        <p:cTn id="28" dur="750"/>
                                        <p:tgtEl>
                                          <p:spTgt spid="568"/>
                                        </p:tgtEl>
                                      </p:cBhvr>
                                    </p:animEffect>
                                  </p:childTnLst>
                                </p:cTn>
                              </p:par>
                              <p:par>
                                <p:cTn id="29" presetID="22" presetClass="entr" presetSubtype="8"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75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750"/>
                                        <p:tgtEl>
                                          <p:spTgt spid="71"/>
                                        </p:tgtEl>
                                      </p:cBhvr>
                                    </p:animEffect>
                                  </p:childTnLst>
                                </p:cTn>
                              </p:par>
                              <p:par>
                                <p:cTn id="37" presetID="22" presetClass="entr" presetSubtype="8"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 grpId="0"/>
      <p:bldP spid="568" grpId="0"/>
      <p:bldP spid="569" grpId="0"/>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US" sz="3200" dirty="0"/>
              <a:t>Sector of Activity </a:t>
            </a:r>
          </a:p>
        </p:txBody>
      </p:sp>
      <p:sp>
        <p:nvSpPr>
          <p:cNvPr id="279" name="Google Shape;279;p25"/>
          <p:cNvSpPr txBox="1">
            <a:spLocks noGrp="1"/>
          </p:cNvSpPr>
          <p:nvPr>
            <p:ph type="ctrTitle"/>
          </p:nvPr>
        </p:nvSpPr>
        <p:spPr>
          <a:xfrm>
            <a:off x="3330237" y="3433990"/>
            <a:ext cx="2286393" cy="3176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dirty="0" smtClean="0"/>
              <a:t>GRAPHIC DESIGN</a:t>
            </a:r>
            <a:endParaRPr sz="1400" dirty="0"/>
          </a:p>
        </p:txBody>
      </p:sp>
      <p:sp>
        <p:nvSpPr>
          <p:cNvPr id="280" name="Google Shape;280;p25"/>
          <p:cNvSpPr txBox="1">
            <a:spLocks noGrp="1"/>
          </p:cNvSpPr>
          <p:nvPr>
            <p:ph type="ctrTitle" idx="4"/>
          </p:nvPr>
        </p:nvSpPr>
        <p:spPr>
          <a:xfrm>
            <a:off x="485775" y="3433990"/>
            <a:ext cx="2751163" cy="317647"/>
          </a:xfrm>
          <a:prstGeom prst="rect">
            <a:avLst/>
          </a:prstGeom>
        </p:spPr>
        <p:txBody>
          <a:bodyPr spcFirstLastPara="1" wrap="square" lIns="91425" tIns="91425" rIns="91425" bIns="91425" anchor="b" anchorCtr="0">
            <a:noAutofit/>
          </a:bodyPr>
          <a:lstStyle/>
          <a:p>
            <a:pPr lvl="0"/>
            <a:r>
              <a:rPr lang="en-US" sz="1400" dirty="0" smtClean="0"/>
              <a:t>SOFTWARE DEVELOPMENT</a:t>
            </a:r>
            <a:endParaRPr lang="en-US" sz="1400" dirty="0"/>
          </a:p>
        </p:txBody>
      </p:sp>
      <p:sp>
        <p:nvSpPr>
          <p:cNvPr id="281" name="Google Shape;281;p25"/>
          <p:cNvSpPr txBox="1">
            <a:spLocks noGrp="1"/>
          </p:cNvSpPr>
          <p:nvPr>
            <p:ph type="ctrTitle" idx="5"/>
          </p:nvPr>
        </p:nvSpPr>
        <p:spPr>
          <a:xfrm>
            <a:off x="6139866" y="3382677"/>
            <a:ext cx="2394534" cy="368960"/>
          </a:xfrm>
          <a:prstGeom prst="rect">
            <a:avLst/>
          </a:prstGeom>
        </p:spPr>
        <p:txBody>
          <a:bodyPr spcFirstLastPara="1" wrap="square" lIns="91425" tIns="91425" rIns="91425" bIns="91425" anchor="b" anchorCtr="0">
            <a:noAutofit/>
          </a:bodyPr>
          <a:lstStyle/>
          <a:p>
            <a:pPr lvl="0"/>
            <a:r>
              <a:rPr lang="en-US" sz="1400" dirty="0" smtClean="0"/>
              <a:t> CUSTOMER SUPPORT</a:t>
            </a:r>
            <a:endParaRPr lang="en-US" sz="1400" dirty="0"/>
          </a:p>
        </p:txBody>
      </p:sp>
      <p:sp>
        <p:nvSpPr>
          <p:cNvPr id="282" name="Google Shape;282;p25"/>
          <p:cNvSpPr/>
          <p:nvPr/>
        </p:nvSpPr>
        <p:spPr>
          <a:xfrm>
            <a:off x="4000202" y="2364493"/>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6809827" y="2364493"/>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5"/>
          <p:cNvGrpSpPr/>
          <p:nvPr/>
        </p:nvGrpSpPr>
        <p:grpSpPr>
          <a:xfrm>
            <a:off x="1324019" y="2357936"/>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9" name="Google Shape;1074;p38"/>
          <p:cNvGrpSpPr/>
          <p:nvPr/>
        </p:nvGrpSpPr>
        <p:grpSpPr>
          <a:xfrm>
            <a:off x="4239986" y="2493123"/>
            <a:ext cx="515404" cy="408346"/>
            <a:chOff x="2504975" y="1971250"/>
            <a:chExt cx="2053150" cy="1626675"/>
          </a:xfrm>
          <a:solidFill>
            <a:schemeClr val="accent2"/>
          </a:solidFill>
        </p:grpSpPr>
        <p:sp>
          <p:nvSpPr>
            <p:cNvPr id="20" name="Google Shape;1075;p38"/>
            <p:cNvSpPr/>
            <p:nvPr/>
          </p:nvSpPr>
          <p:spPr>
            <a:xfrm>
              <a:off x="298045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2" y="10121"/>
                    <a:pt x="10121" y="7853"/>
                    <a:pt x="10121" y="5061"/>
                  </a:cubicBezTo>
                  <a:cubicBezTo>
                    <a:pt x="10121" y="2269"/>
                    <a:pt x="7852" y="1"/>
                    <a:pt x="50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76;p38"/>
            <p:cNvSpPr/>
            <p:nvPr/>
          </p:nvSpPr>
          <p:spPr>
            <a:xfrm>
              <a:off x="3349775" y="1971250"/>
              <a:ext cx="298100" cy="254125"/>
            </a:xfrm>
            <a:custGeom>
              <a:avLst/>
              <a:gdLst/>
              <a:ahLst/>
              <a:cxnLst/>
              <a:rect l="l" t="t" r="r" b="b"/>
              <a:pathLst>
                <a:path w="11924" h="10165" extrusionOk="0">
                  <a:moveTo>
                    <a:pt x="6806" y="0"/>
                  </a:moveTo>
                  <a:cubicBezTo>
                    <a:pt x="2269" y="0"/>
                    <a:pt x="1" y="5467"/>
                    <a:pt x="3258" y="8666"/>
                  </a:cubicBezTo>
                  <a:cubicBezTo>
                    <a:pt x="4294" y="9702"/>
                    <a:pt x="5567" y="10164"/>
                    <a:pt x="6816" y="10164"/>
                  </a:cubicBezTo>
                  <a:cubicBezTo>
                    <a:pt x="9424" y="10164"/>
                    <a:pt x="11924" y="8147"/>
                    <a:pt x="11924" y="5118"/>
                  </a:cubicBezTo>
                  <a:cubicBezTo>
                    <a:pt x="11924" y="2268"/>
                    <a:pt x="9656"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77;p38"/>
            <p:cNvSpPr/>
            <p:nvPr/>
          </p:nvSpPr>
          <p:spPr>
            <a:xfrm>
              <a:off x="3349775" y="2548500"/>
              <a:ext cx="298100" cy="254075"/>
            </a:xfrm>
            <a:custGeom>
              <a:avLst/>
              <a:gdLst/>
              <a:ahLst/>
              <a:cxnLst/>
              <a:rect l="l" t="t" r="r" b="b"/>
              <a:pathLst>
                <a:path w="11924" h="10163" extrusionOk="0">
                  <a:moveTo>
                    <a:pt x="6806" y="0"/>
                  </a:moveTo>
                  <a:cubicBezTo>
                    <a:pt x="2269" y="0"/>
                    <a:pt x="1" y="5467"/>
                    <a:pt x="3258" y="8666"/>
                  </a:cubicBezTo>
                  <a:cubicBezTo>
                    <a:pt x="4291" y="9700"/>
                    <a:pt x="5562" y="10163"/>
                    <a:pt x="6808" y="10163"/>
                  </a:cubicBezTo>
                  <a:cubicBezTo>
                    <a:pt x="9419" y="10163"/>
                    <a:pt x="11924" y="8131"/>
                    <a:pt x="11924" y="5060"/>
                  </a:cubicBezTo>
                  <a:cubicBezTo>
                    <a:pt x="11924" y="2268"/>
                    <a:pt x="9656"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78;p38"/>
            <p:cNvSpPr/>
            <p:nvPr/>
          </p:nvSpPr>
          <p:spPr>
            <a:xfrm>
              <a:off x="3349775" y="3054500"/>
              <a:ext cx="298100" cy="254075"/>
            </a:xfrm>
            <a:custGeom>
              <a:avLst/>
              <a:gdLst/>
              <a:ahLst/>
              <a:cxnLst/>
              <a:rect l="l" t="t" r="r" b="b"/>
              <a:pathLst>
                <a:path w="11924" h="10163" extrusionOk="0">
                  <a:moveTo>
                    <a:pt x="6806" y="0"/>
                  </a:moveTo>
                  <a:cubicBezTo>
                    <a:pt x="2269" y="0"/>
                    <a:pt x="1" y="5468"/>
                    <a:pt x="3258" y="8666"/>
                  </a:cubicBezTo>
                  <a:cubicBezTo>
                    <a:pt x="4291" y="9700"/>
                    <a:pt x="5562" y="10163"/>
                    <a:pt x="6808" y="10163"/>
                  </a:cubicBezTo>
                  <a:cubicBezTo>
                    <a:pt x="9419" y="10163"/>
                    <a:pt x="11924" y="8131"/>
                    <a:pt x="11924" y="5060"/>
                  </a:cubicBezTo>
                  <a:cubicBezTo>
                    <a:pt x="11924" y="2269"/>
                    <a:pt x="9656"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79;p38"/>
            <p:cNvSpPr/>
            <p:nvPr/>
          </p:nvSpPr>
          <p:spPr>
            <a:xfrm>
              <a:off x="3807800" y="2824750"/>
              <a:ext cx="253025" cy="253025"/>
            </a:xfrm>
            <a:custGeom>
              <a:avLst/>
              <a:gdLst/>
              <a:ahLst/>
              <a:cxnLst/>
              <a:rect l="l" t="t" r="r" b="b"/>
              <a:pathLst>
                <a:path w="10121" h="10121" extrusionOk="0">
                  <a:moveTo>
                    <a:pt x="5061" y="1"/>
                  </a:moveTo>
                  <a:cubicBezTo>
                    <a:pt x="2269" y="1"/>
                    <a:pt x="1" y="2269"/>
                    <a:pt x="1" y="5061"/>
                  </a:cubicBezTo>
                  <a:cubicBezTo>
                    <a:pt x="1" y="7853"/>
                    <a:pt x="2269" y="10121"/>
                    <a:pt x="5061" y="10121"/>
                  </a:cubicBezTo>
                  <a:cubicBezTo>
                    <a:pt x="7853" y="10121"/>
                    <a:pt x="10121" y="7853"/>
                    <a:pt x="10121" y="5061"/>
                  </a:cubicBezTo>
                  <a:cubicBezTo>
                    <a:pt x="10121" y="2269"/>
                    <a:pt x="7853" y="1"/>
                    <a:pt x="50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0;p38"/>
            <p:cNvSpPr/>
            <p:nvPr/>
          </p:nvSpPr>
          <p:spPr>
            <a:xfrm>
              <a:off x="2936825" y="3342400"/>
              <a:ext cx="296650" cy="255525"/>
            </a:xfrm>
            <a:custGeom>
              <a:avLst/>
              <a:gdLst/>
              <a:ahLst/>
              <a:cxnLst/>
              <a:rect l="l" t="t" r="r" b="b"/>
              <a:pathLst>
                <a:path w="11866" h="10221" extrusionOk="0">
                  <a:moveTo>
                    <a:pt x="6806" y="0"/>
                  </a:moveTo>
                  <a:cubicBezTo>
                    <a:pt x="2269" y="0"/>
                    <a:pt x="1" y="5468"/>
                    <a:pt x="3200" y="8725"/>
                  </a:cubicBezTo>
                  <a:cubicBezTo>
                    <a:pt x="4233" y="9758"/>
                    <a:pt x="5503" y="10221"/>
                    <a:pt x="6750" y="10221"/>
                  </a:cubicBezTo>
                  <a:cubicBezTo>
                    <a:pt x="9361" y="10221"/>
                    <a:pt x="11866" y="8189"/>
                    <a:pt x="11866" y="5119"/>
                  </a:cubicBezTo>
                  <a:cubicBezTo>
                    <a:pt x="11866" y="2269"/>
                    <a:pt x="9597"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1;p38"/>
            <p:cNvSpPr/>
            <p:nvPr/>
          </p:nvSpPr>
          <p:spPr>
            <a:xfrm>
              <a:off x="2504975" y="3342400"/>
              <a:ext cx="298100" cy="255525"/>
            </a:xfrm>
            <a:custGeom>
              <a:avLst/>
              <a:gdLst/>
              <a:ahLst/>
              <a:cxnLst/>
              <a:rect l="l" t="t" r="r" b="b"/>
              <a:pathLst>
                <a:path w="11924" h="10221" extrusionOk="0">
                  <a:moveTo>
                    <a:pt x="6806" y="0"/>
                  </a:moveTo>
                  <a:cubicBezTo>
                    <a:pt x="2269" y="0"/>
                    <a:pt x="1" y="5468"/>
                    <a:pt x="3200" y="8725"/>
                  </a:cubicBezTo>
                  <a:cubicBezTo>
                    <a:pt x="4252" y="9758"/>
                    <a:pt x="5535" y="10221"/>
                    <a:pt x="6790" y="10221"/>
                  </a:cubicBezTo>
                  <a:cubicBezTo>
                    <a:pt x="9419" y="10221"/>
                    <a:pt x="11924" y="8189"/>
                    <a:pt x="11924" y="5119"/>
                  </a:cubicBezTo>
                  <a:cubicBezTo>
                    <a:pt x="11924" y="2269"/>
                    <a:pt x="9655"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2;p38"/>
            <p:cNvSpPr/>
            <p:nvPr/>
          </p:nvSpPr>
          <p:spPr>
            <a:xfrm>
              <a:off x="3764175" y="33424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3;p38"/>
            <p:cNvSpPr/>
            <p:nvPr/>
          </p:nvSpPr>
          <p:spPr>
            <a:xfrm>
              <a:off x="4217850" y="3342400"/>
              <a:ext cx="296650" cy="255525"/>
            </a:xfrm>
            <a:custGeom>
              <a:avLst/>
              <a:gdLst/>
              <a:ahLst/>
              <a:cxnLst/>
              <a:rect l="l" t="t" r="r" b="b"/>
              <a:pathLst>
                <a:path w="11866" h="10221" extrusionOk="0">
                  <a:moveTo>
                    <a:pt x="6805" y="0"/>
                  </a:moveTo>
                  <a:cubicBezTo>
                    <a:pt x="2269" y="0"/>
                    <a:pt x="0" y="5468"/>
                    <a:pt x="3199" y="8725"/>
                  </a:cubicBezTo>
                  <a:cubicBezTo>
                    <a:pt x="4233" y="9758"/>
                    <a:pt x="5503" y="10221"/>
                    <a:pt x="6749" y="10221"/>
                  </a:cubicBezTo>
                  <a:cubicBezTo>
                    <a:pt x="9360" y="10221"/>
                    <a:pt x="11866" y="8189"/>
                    <a:pt x="11866" y="5119"/>
                  </a:cubicBezTo>
                  <a:cubicBezTo>
                    <a:pt x="11866" y="2269"/>
                    <a:pt x="9597" y="0"/>
                    <a:pt x="68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4;p38"/>
            <p:cNvSpPr/>
            <p:nvPr/>
          </p:nvSpPr>
          <p:spPr>
            <a:xfrm>
              <a:off x="2539875" y="2824750"/>
              <a:ext cx="254475" cy="253025"/>
            </a:xfrm>
            <a:custGeom>
              <a:avLst/>
              <a:gdLst/>
              <a:ahLst/>
              <a:cxnLst/>
              <a:rect l="l" t="t" r="r" b="b"/>
              <a:pathLst>
                <a:path w="10179" h="10121" extrusionOk="0">
                  <a:moveTo>
                    <a:pt x="5119" y="1"/>
                  </a:moveTo>
                  <a:cubicBezTo>
                    <a:pt x="2327" y="1"/>
                    <a:pt x="0" y="2269"/>
                    <a:pt x="0" y="5061"/>
                  </a:cubicBezTo>
                  <a:cubicBezTo>
                    <a:pt x="0" y="7853"/>
                    <a:pt x="2327" y="10121"/>
                    <a:pt x="5119" y="10121"/>
                  </a:cubicBezTo>
                  <a:cubicBezTo>
                    <a:pt x="7911" y="10121"/>
                    <a:pt x="10179" y="7853"/>
                    <a:pt x="10179" y="5061"/>
                  </a:cubicBezTo>
                  <a:cubicBezTo>
                    <a:pt x="10179" y="2269"/>
                    <a:pt x="7911" y="1"/>
                    <a:pt x="5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85;p38"/>
            <p:cNvSpPr/>
            <p:nvPr/>
          </p:nvSpPr>
          <p:spPr>
            <a:xfrm>
              <a:off x="4261475" y="2824750"/>
              <a:ext cx="253025" cy="253025"/>
            </a:xfrm>
            <a:custGeom>
              <a:avLst/>
              <a:gdLst/>
              <a:ahLst/>
              <a:cxnLst/>
              <a:rect l="l" t="t" r="r" b="b"/>
              <a:pathLst>
                <a:path w="10121" h="10121" extrusionOk="0">
                  <a:moveTo>
                    <a:pt x="5060" y="1"/>
                  </a:moveTo>
                  <a:cubicBezTo>
                    <a:pt x="2269" y="1"/>
                    <a:pt x="0" y="2269"/>
                    <a:pt x="0" y="5061"/>
                  </a:cubicBezTo>
                  <a:cubicBezTo>
                    <a:pt x="0" y="7853"/>
                    <a:pt x="2269" y="10121"/>
                    <a:pt x="5060" y="10121"/>
                  </a:cubicBezTo>
                  <a:cubicBezTo>
                    <a:pt x="7852" y="10121"/>
                    <a:pt x="10121" y="7853"/>
                    <a:pt x="10121" y="5061"/>
                  </a:cubicBezTo>
                  <a:cubicBezTo>
                    <a:pt x="10121" y="2269"/>
                    <a:pt x="7852" y="1"/>
                    <a:pt x="5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86;p38"/>
            <p:cNvSpPr/>
            <p:nvPr/>
          </p:nvSpPr>
          <p:spPr>
            <a:xfrm>
              <a:off x="3351225" y="2548500"/>
              <a:ext cx="296650" cy="254075"/>
            </a:xfrm>
            <a:custGeom>
              <a:avLst/>
              <a:gdLst/>
              <a:ahLst/>
              <a:cxnLst/>
              <a:rect l="l" t="t" r="r" b="b"/>
              <a:pathLst>
                <a:path w="11866" h="10163" extrusionOk="0">
                  <a:moveTo>
                    <a:pt x="6806" y="0"/>
                  </a:moveTo>
                  <a:cubicBezTo>
                    <a:pt x="2269" y="0"/>
                    <a:pt x="1" y="5467"/>
                    <a:pt x="3200" y="8666"/>
                  </a:cubicBezTo>
                  <a:cubicBezTo>
                    <a:pt x="4233" y="9700"/>
                    <a:pt x="5504" y="10163"/>
                    <a:pt x="6750" y="10163"/>
                  </a:cubicBezTo>
                  <a:cubicBezTo>
                    <a:pt x="9361" y="10163"/>
                    <a:pt x="11866" y="8131"/>
                    <a:pt x="11866" y="5060"/>
                  </a:cubicBezTo>
                  <a:cubicBezTo>
                    <a:pt x="11866" y="2268"/>
                    <a:pt x="9598"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87;p38"/>
            <p:cNvSpPr/>
            <p:nvPr/>
          </p:nvSpPr>
          <p:spPr>
            <a:xfrm>
              <a:off x="3351225" y="3054500"/>
              <a:ext cx="296650" cy="255525"/>
            </a:xfrm>
            <a:custGeom>
              <a:avLst/>
              <a:gdLst/>
              <a:ahLst/>
              <a:cxnLst/>
              <a:rect l="l" t="t" r="r" b="b"/>
              <a:pathLst>
                <a:path w="11866" h="10221" extrusionOk="0">
                  <a:moveTo>
                    <a:pt x="6806" y="0"/>
                  </a:moveTo>
                  <a:cubicBezTo>
                    <a:pt x="2269" y="0"/>
                    <a:pt x="1" y="5468"/>
                    <a:pt x="3200" y="8725"/>
                  </a:cubicBezTo>
                  <a:cubicBezTo>
                    <a:pt x="4233" y="9758"/>
                    <a:pt x="5504" y="10221"/>
                    <a:pt x="6750" y="10221"/>
                  </a:cubicBezTo>
                  <a:cubicBezTo>
                    <a:pt x="9361" y="10221"/>
                    <a:pt x="11866" y="8189"/>
                    <a:pt x="11866" y="5119"/>
                  </a:cubicBezTo>
                  <a:cubicBezTo>
                    <a:pt x="11866" y="2269"/>
                    <a:pt x="9598" y="0"/>
                    <a:pt x="68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88;p38"/>
            <p:cNvSpPr/>
            <p:nvPr/>
          </p:nvSpPr>
          <p:spPr>
            <a:xfrm>
              <a:off x="2547150" y="2823300"/>
              <a:ext cx="2003350" cy="774600"/>
            </a:xfrm>
            <a:custGeom>
              <a:avLst/>
              <a:gdLst/>
              <a:ahLst/>
              <a:cxnLst/>
              <a:rect l="l" t="t" r="r" b="b"/>
              <a:pathLst>
                <a:path w="80134" h="30984" extrusionOk="0">
                  <a:moveTo>
                    <a:pt x="22393" y="1"/>
                  </a:moveTo>
                  <a:cubicBezTo>
                    <a:pt x="16867" y="1"/>
                    <a:pt x="15297" y="7562"/>
                    <a:pt x="20357" y="9772"/>
                  </a:cubicBezTo>
                  <a:lnTo>
                    <a:pt x="20357" y="21230"/>
                  </a:lnTo>
                  <a:cubicBezTo>
                    <a:pt x="19194" y="21753"/>
                    <a:pt x="18263" y="22684"/>
                    <a:pt x="17740" y="23847"/>
                  </a:cubicBezTo>
                  <a:lnTo>
                    <a:pt x="9772" y="23847"/>
                  </a:lnTo>
                  <a:cubicBezTo>
                    <a:pt x="8851" y="21739"/>
                    <a:pt x="7001" y="20782"/>
                    <a:pt x="5157" y="20782"/>
                  </a:cubicBezTo>
                  <a:cubicBezTo>
                    <a:pt x="2574" y="20782"/>
                    <a:pt x="0" y="22659"/>
                    <a:pt x="0" y="25883"/>
                  </a:cubicBezTo>
                  <a:cubicBezTo>
                    <a:pt x="0" y="29106"/>
                    <a:pt x="2574" y="30983"/>
                    <a:pt x="5157" y="30983"/>
                  </a:cubicBezTo>
                  <a:cubicBezTo>
                    <a:pt x="7001" y="30983"/>
                    <a:pt x="8851" y="30026"/>
                    <a:pt x="9772" y="27918"/>
                  </a:cubicBezTo>
                  <a:lnTo>
                    <a:pt x="17740" y="27918"/>
                  </a:lnTo>
                  <a:cubicBezTo>
                    <a:pt x="18641" y="29896"/>
                    <a:pt x="20517" y="30884"/>
                    <a:pt x="22393" y="30884"/>
                  </a:cubicBezTo>
                  <a:cubicBezTo>
                    <a:pt x="24268" y="30884"/>
                    <a:pt x="26144" y="29896"/>
                    <a:pt x="27046" y="27918"/>
                  </a:cubicBezTo>
                  <a:lnTo>
                    <a:pt x="50892" y="27918"/>
                  </a:lnTo>
                  <a:cubicBezTo>
                    <a:pt x="51764" y="29896"/>
                    <a:pt x="53626" y="30884"/>
                    <a:pt x="55494" y="30884"/>
                  </a:cubicBezTo>
                  <a:cubicBezTo>
                    <a:pt x="57363" y="30884"/>
                    <a:pt x="59238" y="29896"/>
                    <a:pt x="60140" y="27918"/>
                  </a:cubicBezTo>
                  <a:lnTo>
                    <a:pt x="68980" y="27918"/>
                  </a:lnTo>
                  <a:cubicBezTo>
                    <a:pt x="69861" y="29932"/>
                    <a:pt x="71763" y="30975"/>
                    <a:pt x="73673" y="30975"/>
                  </a:cubicBezTo>
                  <a:cubicBezTo>
                    <a:pt x="75295" y="30975"/>
                    <a:pt x="76923" y="30223"/>
                    <a:pt x="77937" y="28674"/>
                  </a:cubicBezTo>
                  <a:cubicBezTo>
                    <a:pt x="80134" y="25322"/>
                    <a:pt x="77736" y="20822"/>
                    <a:pt x="73711" y="20822"/>
                  </a:cubicBezTo>
                  <a:cubicBezTo>
                    <a:pt x="73685" y="20822"/>
                    <a:pt x="73659" y="20822"/>
                    <a:pt x="73633" y="20823"/>
                  </a:cubicBezTo>
                  <a:cubicBezTo>
                    <a:pt x="71598" y="20823"/>
                    <a:pt x="69795" y="21986"/>
                    <a:pt x="68980" y="23847"/>
                  </a:cubicBezTo>
                  <a:lnTo>
                    <a:pt x="60140" y="23847"/>
                  </a:lnTo>
                  <a:cubicBezTo>
                    <a:pt x="59616" y="22684"/>
                    <a:pt x="58686" y="21753"/>
                    <a:pt x="57523" y="21230"/>
                  </a:cubicBezTo>
                  <a:lnTo>
                    <a:pt x="57523" y="9772"/>
                  </a:lnTo>
                  <a:cubicBezTo>
                    <a:pt x="62583" y="7562"/>
                    <a:pt x="61012" y="1"/>
                    <a:pt x="55487" y="1"/>
                  </a:cubicBezTo>
                  <a:cubicBezTo>
                    <a:pt x="49961" y="1"/>
                    <a:pt x="48391" y="7562"/>
                    <a:pt x="53509" y="9772"/>
                  </a:cubicBezTo>
                  <a:lnTo>
                    <a:pt x="53509" y="21230"/>
                  </a:lnTo>
                  <a:cubicBezTo>
                    <a:pt x="52288" y="21753"/>
                    <a:pt x="51357" y="22684"/>
                    <a:pt x="50892" y="23847"/>
                  </a:cubicBezTo>
                  <a:lnTo>
                    <a:pt x="27046" y="23847"/>
                  </a:lnTo>
                  <a:cubicBezTo>
                    <a:pt x="26522" y="22684"/>
                    <a:pt x="25592" y="21753"/>
                    <a:pt x="24428" y="21230"/>
                  </a:cubicBezTo>
                  <a:lnTo>
                    <a:pt x="24428" y="9772"/>
                  </a:lnTo>
                  <a:cubicBezTo>
                    <a:pt x="29488" y="7562"/>
                    <a:pt x="27918" y="1"/>
                    <a:pt x="223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89;p38"/>
            <p:cNvSpPr/>
            <p:nvPr/>
          </p:nvSpPr>
          <p:spPr>
            <a:xfrm>
              <a:off x="2524025" y="1983600"/>
              <a:ext cx="2034100" cy="1095300"/>
            </a:xfrm>
            <a:custGeom>
              <a:avLst/>
              <a:gdLst/>
              <a:ahLst/>
              <a:cxnLst/>
              <a:rect l="l" t="t" r="r" b="b"/>
              <a:pathLst>
                <a:path w="81364" h="43812" extrusionOk="0">
                  <a:moveTo>
                    <a:pt x="39872" y="0"/>
                  </a:moveTo>
                  <a:cubicBezTo>
                    <a:pt x="37480" y="0"/>
                    <a:pt x="35095" y="1542"/>
                    <a:pt x="34834" y="4624"/>
                  </a:cubicBezTo>
                  <a:cubicBezTo>
                    <a:pt x="34834" y="5148"/>
                    <a:pt x="34892" y="5729"/>
                    <a:pt x="35066" y="6253"/>
                  </a:cubicBezTo>
                  <a:lnTo>
                    <a:pt x="7614" y="33996"/>
                  </a:lnTo>
                  <a:cubicBezTo>
                    <a:pt x="6959" y="33713"/>
                    <a:pt x="6281" y="33581"/>
                    <a:pt x="5616" y="33581"/>
                  </a:cubicBezTo>
                  <a:cubicBezTo>
                    <a:pt x="3271" y="33581"/>
                    <a:pt x="1088" y="35226"/>
                    <a:pt x="634" y="37718"/>
                  </a:cubicBezTo>
                  <a:cubicBezTo>
                    <a:pt x="1" y="40886"/>
                    <a:pt x="2447" y="43768"/>
                    <a:pt x="5657" y="43768"/>
                  </a:cubicBezTo>
                  <a:cubicBezTo>
                    <a:pt x="5689" y="43768"/>
                    <a:pt x="5721" y="43768"/>
                    <a:pt x="5753" y="43767"/>
                  </a:cubicBezTo>
                  <a:cubicBezTo>
                    <a:pt x="9242" y="43767"/>
                    <a:pt x="11685" y="40219"/>
                    <a:pt x="10464" y="36904"/>
                  </a:cubicBezTo>
                  <a:lnTo>
                    <a:pt x="37800" y="9219"/>
                  </a:lnTo>
                  <a:cubicBezTo>
                    <a:pt x="38469" y="9539"/>
                    <a:pt x="39181" y="9699"/>
                    <a:pt x="39894" y="9699"/>
                  </a:cubicBezTo>
                  <a:cubicBezTo>
                    <a:pt x="40606" y="9699"/>
                    <a:pt x="41319" y="9539"/>
                    <a:pt x="41988" y="9219"/>
                  </a:cubicBezTo>
                  <a:lnTo>
                    <a:pt x="69847" y="36904"/>
                  </a:lnTo>
                  <a:cubicBezTo>
                    <a:pt x="69615" y="37486"/>
                    <a:pt x="69498" y="38125"/>
                    <a:pt x="69498" y="38765"/>
                  </a:cubicBezTo>
                  <a:cubicBezTo>
                    <a:pt x="69498" y="41793"/>
                    <a:pt x="71998" y="43811"/>
                    <a:pt x="74606" y="43811"/>
                  </a:cubicBezTo>
                  <a:cubicBezTo>
                    <a:pt x="75855" y="43811"/>
                    <a:pt x="77129" y="43349"/>
                    <a:pt x="78164" y="42313"/>
                  </a:cubicBezTo>
                  <a:cubicBezTo>
                    <a:pt x="81363" y="39114"/>
                    <a:pt x="79095" y="33647"/>
                    <a:pt x="74558" y="33647"/>
                  </a:cubicBezTo>
                  <a:cubicBezTo>
                    <a:pt x="73919" y="33647"/>
                    <a:pt x="73279" y="33763"/>
                    <a:pt x="72697" y="33996"/>
                  </a:cubicBezTo>
                  <a:lnTo>
                    <a:pt x="44721" y="6195"/>
                  </a:lnTo>
                  <a:cubicBezTo>
                    <a:pt x="44838" y="5671"/>
                    <a:pt x="44954" y="5148"/>
                    <a:pt x="44954" y="4624"/>
                  </a:cubicBezTo>
                  <a:cubicBezTo>
                    <a:pt x="44663" y="1542"/>
                    <a:pt x="42264" y="0"/>
                    <a:pt x="398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48;p23"/>
          <p:cNvGrpSpPr/>
          <p:nvPr/>
        </p:nvGrpSpPr>
        <p:grpSpPr>
          <a:xfrm>
            <a:off x="7090834" y="2525019"/>
            <a:ext cx="432964" cy="431586"/>
            <a:chOff x="5812000" y="2553488"/>
            <a:chExt cx="769850" cy="767400"/>
          </a:xfrm>
        </p:grpSpPr>
        <p:sp>
          <p:nvSpPr>
            <p:cNvPr id="36"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01</a:t>
            </a:r>
            <a:endParaRPr lang="es" sz="4000" dirty="0">
              <a:solidFill>
                <a:schemeClr val="accent1"/>
              </a:solidFill>
              <a:latin typeface="Roboto Black" panose="020B0604020202020204" charset="0"/>
              <a:ea typeface="Roboto Black"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000"/>
                                        <p:tgtEl>
                                          <p:spTgt spid="280"/>
                                        </p:tgtEl>
                                      </p:cBhvr>
                                    </p:animEffect>
                                  </p:childTnLst>
                                </p:cTn>
                              </p:par>
                              <p:par>
                                <p:cTn id="8" presetID="10" presetClass="entr" presetSubtype="0" fill="hold" nodeType="withEffect">
                                  <p:stCondLst>
                                    <p:cond delay="0"/>
                                  </p:stCondLst>
                                  <p:childTnLst>
                                    <p:set>
                                      <p:cBhvr>
                                        <p:cTn id="9" dur="1" fill="hold">
                                          <p:stCondLst>
                                            <p:cond delay="0"/>
                                          </p:stCondLst>
                                        </p:cTn>
                                        <p:tgtEl>
                                          <p:spTgt spid="287"/>
                                        </p:tgtEl>
                                        <p:attrNameLst>
                                          <p:attrName>style.visibility</p:attrName>
                                        </p:attrNameLst>
                                      </p:cBhvr>
                                      <p:to>
                                        <p:strVal val="visible"/>
                                      </p:to>
                                    </p:set>
                                    <p:animEffect transition="in" filter="fade">
                                      <p:cBhvr>
                                        <p:cTn id="10" dur="1000"/>
                                        <p:tgtEl>
                                          <p:spTgt spid="2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9"/>
                                        </p:tgtEl>
                                        <p:attrNameLst>
                                          <p:attrName>style.visibility</p:attrName>
                                        </p:attrNameLst>
                                      </p:cBhvr>
                                      <p:to>
                                        <p:strVal val="visible"/>
                                      </p:to>
                                    </p:set>
                                    <p:animEffect transition="in" filter="fade">
                                      <p:cBhvr>
                                        <p:cTn id="15" dur="1000"/>
                                        <p:tgtEl>
                                          <p:spTgt spid="27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2"/>
                                        </p:tgtEl>
                                        <p:attrNameLst>
                                          <p:attrName>style.visibility</p:attrName>
                                        </p:attrNameLst>
                                      </p:cBhvr>
                                      <p:to>
                                        <p:strVal val="visible"/>
                                      </p:to>
                                    </p:set>
                                    <p:animEffect transition="in" filter="fade">
                                      <p:cBhvr>
                                        <p:cTn id="18" dur="1000"/>
                                        <p:tgtEl>
                                          <p:spTgt spid="282"/>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1"/>
                                        </p:tgtEl>
                                        <p:attrNameLst>
                                          <p:attrName>style.visibility</p:attrName>
                                        </p:attrNameLst>
                                      </p:cBhvr>
                                      <p:to>
                                        <p:strVal val="visible"/>
                                      </p:to>
                                    </p:set>
                                    <p:animEffect transition="in" filter="fade">
                                      <p:cBhvr>
                                        <p:cTn id="26" dur="1000"/>
                                        <p:tgtEl>
                                          <p:spTgt spid="28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4"/>
                                        </p:tgtEl>
                                        <p:attrNameLst>
                                          <p:attrName>style.visibility</p:attrName>
                                        </p:attrNameLst>
                                      </p:cBhvr>
                                      <p:to>
                                        <p:strVal val="visible"/>
                                      </p:to>
                                    </p:set>
                                    <p:animEffect transition="in" filter="fade">
                                      <p:cBhvr>
                                        <p:cTn id="29" dur="1000"/>
                                        <p:tgtEl>
                                          <p:spTgt spid="284"/>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P spid="280" grpId="0"/>
      <p:bldP spid="281" grpId="0"/>
      <p:bldP spid="282" grpId="0" animBg="1"/>
      <p:bldP spid="2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US" sz="3200" dirty="0">
                <a:solidFill>
                  <a:srgbClr val="48FFD5"/>
                </a:solidFill>
                <a:latin typeface="Roboto Black" panose="020B0604020202020204" charset="0"/>
                <a:ea typeface="Roboto Black" panose="020B0604020202020204" charset="0"/>
              </a:rPr>
              <a:t>The reason why we interested</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4"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01</a:t>
            </a:r>
            <a:endParaRPr lang="es" sz="4000" dirty="0">
              <a:solidFill>
                <a:schemeClr val="accent1"/>
              </a:solidFill>
              <a:latin typeface="Roboto Black" panose="020B0604020202020204" charset="0"/>
              <a:ea typeface="Roboto Black" panose="020B0604020202020204" charset="0"/>
            </a:endParaRPr>
          </a:p>
        </p:txBody>
      </p:sp>
      <p:sp>
        <p:nvSpPr>
          <p:cNvPr id="42" name="Google Shape;263;p24"/>
          <p:cNvSpPr txBox="1">
            <a:spLocks noGrp="1"/>
          </p:cNvSpPr>
          <p:nvPr>
            <p:ph type="subTitle" idx="1"/>
          </p:nvPr>
        </p:nvSpPr>
        <p:spPr>
          <a:xfrm>
            <a:off x="1415005" y="2567699"/>
            <a:ext cx="6313989" cy="869184"/>
          </a:xfrm>
          <a:prstGeom prst="rect">
            <a:avLst/>
          </a:prstGeom>
        </p:spPr>
        <p:txBody>
          <a:bodyPr spcFirstLastPara="1" wrap="square" lIns="91425" tIns="91425" rIns="91425" bIns="91425" anchor="t" anchorCtr="0">
            <a:noAutofit/>
          </a:bodyPr>
          <a:lstStyle/>
          <a:p>
            <a:r>
              <a:rPr lang="en-US" sz="1600" dirty="0">
                <a:latin typeface="Roboto Black" panose="020B0604020202020204" charset="0"/>
                <a:ea typeface="Roboto Black" panose="020B0604020202020204" charset="0"/>
              </a:rPr>
              <a:t>T</a:t>
            </a:r>
            <a:r>
              <a:rPr lang="en-US" sz="1600" dirty="0" smtClean="0">
                <a:latin typeface="Roboto Black" panose="020B0604020202020204" charset="0"/>
                <a:ea typeface="Roboto Black" panose="020B0604020202020204" charset="0"/>
              </a:rPr>
              <a:t>his </a:t>
            </a:r>
            <a:r>
              <a:rPr lang="en-US" sz="1600" dirty="0">
                <a:latin typeface="Roboto Black" panose="020B0604020202020204" charset="0"/>
                <a:ea typeface="Roboto Black" panose="020B0604020202020204" charset="0"/>
              </a:rPr>
              <a:t>company related with our skills that we want to work and relate to what we learning every day.</a:t>
            </a:r>
          </a:p>
        </p:txBody>
      </p:sp>
    </p:spTree>
    <p:extLst>
      <p:ext uri="{BB962C8B-B14F-4D97-AF65-F5344CB8AC3E}">
        <p14:creationId xmlns:p14="http://schemas.microsoft.com/office/powerpoint/2010/main" val="35537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10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30980" y="1452811"/>
            <a:ext cx="2143125" cy="2143125"/>
          </a:xfrm>
          <a:prstGeom prst="flowChartConnector">
            <a:avLst/>
          </a:prstGeom>
        </p:spPr>
      </p:pic>
      <p:sp>
        <p:nvSpPr>
          <p:cNvPr id="40" name="Rectangle 39"/>
          <p:cNvSpPr/>
          <p:nvPr/>
        </p:nvSpPr>
        <p:spPr>
          <a:xfrm>
            <a:off x="4584923" y="-490459"/>
            <a:ext cx="4744284" cy="3006794"/>
          </a:xfrm>
          <a:prstGeom prst="rect">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Google Shape;262;p24"/>
          <p:cNvSpPr txBox="1">
            <a:spLocks noGrp="1"/>
          </p:cNvSpPr>
          <p:nvPr>
            <p:ph type="ctrTitle"/>
          </p:nvPr>
        </p:nvSpPr>
        <p:spPr>
          <a:xfrm>
            <a:off x="4588902" y="1590356"/>
            <a:ext cx="5459973" cy="606600"/>
          </a:xfrm>
          <a:prstGeom prst="rect">
            <a:avLst/>
          </a:prstGeom>
        </p:spPr>
        <p:txBody>
          <a:bodyPr spcFirstLastPara="1" wrap="square" lIns="91425" tIns="91425" rIns="91425" bIns="91425" anchor="b" anchorCtr="0">
            <a:noAutofit/>
          </a:bodyPr>
          <a:lstStyle/>
          <a:p>
            <a:r>
              <a:rPr lang="en-US" sz="2800" dirty="0"/>
              <a:t>Camsolution technology</a:t>
            </a:r>
          </a:p>
        </p:txBody>
      </p:sp>
      <p:sp>
        <p:nvSpPr>
          <p:cNvPr id="41" name="Rectangle 40"/>
          <p:cNvSpPr/>
          <p:nvPr/>
        </p:nvSpPr>
        <p:spPr>
          <a:xfrm>
            <a:off x="4588902" y="2136706"/>
            <a:ext cx="4744284" cy="3006794"/>
          </a:xfrm>
          <a:prstGeom prst="rect">
            <a:avLst/>
          </a:prstGeom>
          <a:solidFill>
            <a:srgbClr val="041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Google Shape;263;p24"/>
          <p:cNvSpPr txBox="1">
            <a:spLocks noGrp="1"/>
          </p:cNvSpPr>
          <p:nvPr>
            <p:ph type="subTitle" idx="1"/>
          </p:nvPr>
        </p:nvSpPr>
        <p:spPr>
          <a:xfrm>
            <a:off x="4588903" y="2599231"/>
            <a:ext cx="3457500" cy="1420500"/>
          </a:xfrm>
          <a:prstGeom prst="rect">
            <a:avLst/>
          </a:prstGeom>
        </p:spPr>
        <p:txBody>
          <a:bodyPr spcFirstLastPara="1" wrap="square" lIns="91425" tIns="91425" rIns="91425" bIns="91425" anchor="t" anchorCtr="0">
            <a:noAutofit/>
          </a:bodyPr>
          <a:lstStyle/>
          <a:p>
            <a:pPr marL="0" lvl="0" indent="0">
              <a:buClr>
                <a:schemeClr val="dk1"/>
              </a:buClr>
            </a:pPr>
            <a:r>
              <a:rPr lang="en-US" sz="1200" b="1" dirty="0"/>
              <a:t>CamSolution</a:t>
            </a:r>
            <a:r>
              <a:rPr lang="en-US" sz="1200" dirty="0"/>
              <a:t> is a professional software development company joined by the most talented team who are really passionate about what they have been doing and offer professional IT solutions expertise to help our customer grow.</a:t>
            </a:r>
            <a:endParaRPr sz="1200" dirty="0"/>
          </a:p>
        </p:txBody>
      </p:sp>
      <p:cxnSp>
        <p:nvCxnSpPr>
          <p:cNvPr id="264" name="Google Shape;264;p24"/>
          <p:cNvCxnSpPr/>
          <p:nvPr/>
        </p:nvCxnSpPr>
        <p:spPr>
          <a:xfrm>
            <a:off x="4665028" y="2136706"/>
            <a:ext cx="4584075" cy="0"/>
          </a:xfrm>
          <a:prstGeom prst="straightConnector1">
            <a:avLst/>
          </a:prstGeom>
          <a:noFill/>
          <a:ln w="9525" cap="flat" cmpd="sng">
            <a:solidFill>
              <a:schemeClr val="accent1"/>
            </a:solidFill>
            <a:prstDash val="solid"/>
            <a:round/>
            <a:headEnd type="none" w="med" len="med"/>
            <a:tailEnd type="none" w="med" len="med"/>
          </a:ln>
        </p:spPr>
      </p:cxnSp>
      <p:sp>
        <p:nvSpPr>
          <p:cNvPr id="32"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02</a:t>
            </a:r>
            <a:endParaRPr lang="es" sz="4000" dirty="0">
              <a:solidFill>
                <a:schemeClr val="accent1"/>
              </a:solidFill>
              <a:latin typeface="Roboto Black" panose="020B0604020202020204" charset="0"/>
              <a:ea typeface="Roboto Black" panose="020B0604020202020204" charset="0"/>
            </a:endParaRPr>
          </a:p>
        </p:txBody>
      </p:sp>
      <p:grpSp>
        <p:nvGrpSpPr>
          <p:cNvPr id="4" name="Group 3"/>
          <p:cNvGrpSpPr/>
          <p:nvPr/>
        </p:nvGrpSpPr>
        <p:grpSpPr>
          <a:xfrm>
            <a:off x="0" y="4340453"/>
            <a:ext cx="3845164" cy="697944"/>
            <a:chOff x="-129557" y="4445556"/>
            <a:chExt cx="3845164" cy="697944"/>
          </a:xfrm>
        </p:grpSpPr>
        <p:sp>
          <p:nvSpPr>
            <p:cNvPr id="34" name="Google Shape;263;p24"/>
            <p:cNvSpPr txBox="1">
              <a:spLocks/>
            </p:cNvSpPr>
            <p:nvPr/>
          </p:nvSpPr>
          <p:spPr>
            <a:xfrm>
              <a:off x="-129557" y="4445556"/>
              <a:ext cx="2484371"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dirty="0"/>
                <a:t>Address </a:t>
              </a:r>
              <a:r>
                <a:rPr lang="en-US" dirty="0" smtClean="0"/>
                <a:t>: </a:t>
              </a:r>
              <a:r>
                <a:rPr lang="en-US" u="sng" dirty="0" smtClean="0">
                  <a:solidFill>
                    <a:srgbClr val="48FFD5"/>
                  </a:solidFill>
                </a:rPr>
                <a:t>HV4Q+679</a:t>
              </a:r>
              <a:r>
                <a:rPr lang="en-US" u="sng" dirty="0">
                  <a:solidFill>
                    <a:srgbClr val="48FFD5"/>
                  </a:solidFill>
                </a:rPr>
                <a:t>, Phnom Penh</a:t>
              </a:r>
            </a:p>
          </p:txBody>
        </p:sp>
        <p:sp>
          <p:nvSpPr>
            <p:cNvPr id="35" name="Google Shape;263;p24"/>
            <p:cNvSpPr txBox="1">
              <a:spLocks/>
            </p:cNvSpPr>
            <p:nvPr/>
          </p:nvSpPr>
          <p:spPr>
            <a:xfrm>
              <a:off x="-129556" y="4631103"/>
              <a:ext cx="3332529"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dirty="0"/>
                <a:t>Email address: </a:t>
              </a:r>
              <a:r>
                <a:rPr lang="en-US" u="sng" dirty="0">
                  <a:solidFill>
                    <a:srgbClr val="48FFD5"/>
                  </a:solidFill>
                </a:rPr>
                <a:t>customercare@camsolution.biz</a:t>
              </a:r>
            </a:p>
          </p:txBody>
        </p:sp>
        <p:sp>
          <p:nvSpPr>
            <p:cNvPr id="36" name="Google Shape;263;p24"/>
            <p:cNvSpPr txBox="1">
              <a:spLocks/>
            </p:cNvSpPr>
            <p:nvPr/>
          </p:nvSpPr>
          <p:spPr>
            <a:xfrm>
              <a:off x="-129557" y="4835208"/>
              <a:ext cx="3845164" cy="308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2pPr>
              <a:lvl3pPr marL="1371600" marR="0" lvl="2"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3pPr>
              <a:lvl4pPr marL="1828800" marR="0" lvl="3"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4pPr>
              <a:lvl5pPr marL="2286000" marR="0" lvl="4"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5pPr>
              <a:lvl6pPr marL="2743200" marR="0" lvl="5"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6pPr>
              <a:lvl7pPr marL="3200400" marR="0" lvl="6"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7pPr>
              <a:lvl8pPr marL="3657600" marR="0" lvl="7"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8pPr>
              <a:lvl9pPr marL="4114800" marR="0" lvl="8" indent="-317500" algn="l" rtl="0">
                <a:lnSpc>
                  <a:spcPct val="100000"/>
                </a:lnSpc>
                <a:spcBef>
                  <a:spcPts val="0"/>
                </a:spcBef>
                <a:spcAft>
                  <a:spcPts val="0"/>
                </a:spcAft>
                <a:buClr>
                  <a:srgbClr val="FFFFFF"/>
                </a:buClr>
                <a:buSzPts val="1200"/>
                <a:buFont typeface="Roboto Mono Thin"/>
                <a:buNone/>
                <a:defRPr sz="1200" b="0" i="0" u="none" strike="noStrike" cap="none">
                  <a:solidFill>
                    <a:srgbClr val="FFFFFF"/>
                  </a:solidFill>
                  <a:latin typeface="Roboto Mono Thin"/>
                  <a:ea typeface="Roboto Mono Thin"/>
                  <a:cs typeface="Roboto Mono Thin"/>
                  <a:sym typeface="Roboto Mono Thin"/>
                </a:defRPr>
              </a:lvl9pPr>
            </a:lstStyle>
            <a:p>
              <a:r>
                <a:rPr lang="en-US" dirty="0"/>
                <a:t>Phone number: </a:t>
              </a:r>
              <a:r>
                <a:rPr lang="en-US" dirty="0">
                  <a:solidFill>
                    <a:srgbClr val="48FFD5"/>
                  </a:solidFill>
                </a:rPr>
                <a:t> (855) 011 326 231 </a:t>
              </a:r>
              <a:r>
                <a:rPr lang="en-US" dirty="0"/>
                <a:t>/ </a:t>
              </a:r>
              <a:r>
                <a:rPr lang="en-US" dirty="0">
                  <a:solidFill>
                    <a:srgbClr val="48FFD5"/>
                  </a:solidFill>
                </a:rPr>
                <a:t>015 227 782</a:t>
              </a:r>
            </a:p>
          </p:txBody>
        </p:sp>
      </p:grpSp>
    </p:spTree>
    <p:extLst>
      <p:ext uri="{BB962C8B-B14F-4D97-AF65-F5344CB8AC3E}">
        <p14:creationId xmlns:p14="http://schemas.microsoft.com/office/powerpoint/2010/main" val="35876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1+#ppt_w/2"/>
                                          </p:val>
                                        </p:tav>
                                        <p:tav tm="100000">
                                          <p:val>
                                            <p:strVal val="#ppt_x"/>
                                          </p:val>
                                        </p:tav>
                                      </p:tavLst>
                                    </p:anim>
                                    <p:anim calcmode="lin" valueType="num">
                                      <p:cBhvr additive="base">
                                        <p:cTn id="8" dur="12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42" presetClass="entr" presetSubtype="0" fill="hold" grpId="0" nodeType="after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1000"/>
                                        <p:tgtEl>
                                          <p:spTgt spid="262"/>
                                        </p:tgtEl>
                                      </p:cBhvr>
                                    </p:animEffect>
                                    <p:anim calcmode="lin" valueType="num">
                                      <p:cBhvr>
                                        <p:cTn id="13" dur="1000" fill="hold"/>
                                        <p:tgtEl>
                                          <p:spTgt spid="262"/>
                                        </p:tgtEl>
                                        <p:attrNameLst>
                                          <p:attrName>ppt_x</p:attrName>
                                        </p:attrNameLst>
                                      </p:cBhvr>
                                      <p:tavLst>
                                        <p:tav tm="0">
                                          <p:val>
                                            <p:strVal val="#ppt_x"/>
                                          </p:val>
                                        </p:tav>
                                        <p:tav tm="100000">
                                          <p:val>
                                            <p:strVal val="#ppt_x"/>
                                          </p:val>
                                        </p:tav>
                                      </p:tavLst>
                                    </p:anim>
                                    <p:anim calcmode="lin" valueType="num">
                                      <p:cBhvr>
                                        <p:cTn id="14" dur="1000" fill="hold"/>
                                        <p:tgtEl>
                                          <p:spTgt spid="262"/>
                                        </p:tgtEl>
                                        <p:attrNameLst>
                                          <p:attrName>ppt_y</p:attrName>
                                        </p:attrNameLst>
                                      </p:cBhvr>
                                      <p:tavLst>
                                        <p:tav tm="0">
                                          <p:val>
                                            <p:strVal val="#ppt_y+.1"/>
                                          </p:val>
                                        </p:tav>
                                        <p:tav tm="100000">
                                          <p:val>
                                            <p:strVal val="#ppt_y"/>
                                          </p:val>
                                        </p:tav>
                                      </p:tavLst>
                                    </p:anim>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263">
                                            <p:txEl>
                                              <p:pRg st="0" end="0"/>
                                            </p:txEl>
                                          </p:spTgt>
                                        </p:tgtEl>
                                        <p:attrNameLst>
                                          <p:attrName>style.visibility</p:attrName>
                                        </p:attrNameLst>
                                      </p:cBhvr>
                                      <p:to>
                                        <p:strVal val="visible"/>
                                      </p:to>
                                    </p:set>
                                    <p:animEffect transition="in" filter="fade">
                                      <p:cBhvr>
                                        <p:cTn id="18" dur="1000"/>
                                        <p:tgtEl>
                                          <p:spTgt spid="263">
                                            <p:txEl>
                                              <p:pRg st="0" end="0"/>
                                            </p:txEl>
                                          </p:spTgt>
                                        </p:tgtEl>
                                      </p:cBhvr>
                                    </p:animEffect>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7" name="Group 6"/>
          <p:cNvGrpSpPr/>
          <p:nvPr/>
        </p:nvGrpSpPr>
        <p:grpSpPr>
          <a:xfrm>
            <a:off x="6526061" y="2069174"/>
            <a:ext cx="2306239" cy="1411053"/>
            <a:chOff x="6526061" y="2069174"/>
            <a:chExt cx="2306239" cy="1411053"/>
          </a:xfrm>
        </p:grpSpPr>
        <p:sp>
          <p:nvSpPr>
            <p:cNvPr id="74" name="Right Arrow 73"/>
            <p:cNvSpPr/>
            <p:nvPr/>
          </p:nvSpPr>
          <p:spPr>
            <a:xfrm>
              <a:off x="6526061"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7514903" y="2069174"/>
              <a:ext cx="1317397" cy="1411053"/>
              <a:chOff x="7496404" y="1879988"/>
              <a:chExt cx="1433970" cy="1535913"/>
            </a:xfrm>
          </p:grpSpPr>
          <p:sp>
            <p:nvSpPr>
              <p:cNvPr id="62" name="Google Shape;580;p30"/>
              <p:cNvSpPr/>
              <p:nvPr/>
            </p:nvSpPr>
            <p:spPr>
              <a:xfrm>
                <a:off x="7496404"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81;p30"/>
              <p:cNvSpPr/>
              <p:nvPr/>
            </p:nvSpPr>
            <p:spPr>
              <a:xfrm>
                <a:off x="7693473"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82;p30"/>
              <p:cNvSpPr/>
              <p:nvPr/>
            </p:nvSpPr>
            <p:spPr>
              <a:xfrm>
                <a:off x="8193318"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83;p30"/>
              <p:cNvSpPr/>
              <p:nvPr/>
            </p:nvSpPr>
            <p:spPr>
              <a:xfrm>
                <a:off x="7850463"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84;p30"/>
              <p:cNvSpPr/>
              <p:nvPr/>
            </p:nvSpPr>
            <p:spPr>
              <a:xfrm>
                <a:off x="7759157"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5938;p52"/>
              <p:cNvGrpSpPr/>
              <p:nvPr/>
            </p:nvGrpSpPr>
            <p:grpSpPr>
              <a:xfrm>
                <a:off x="8042517" y="2164346"/>
                <a:ext cx="339253" cy="339253"/>
                <a:chOff x="3271200" y="1435075"/>
                <a:chExt cx="481825" cy="481825"/>
              </a:xfrm>
              <a:solidFill>
                <a:srgbClr val="48FFD5"/>
              </a:solidFill>
            </p:grpSpPr>
            <p:sp>
              <p:nvSpPr>
                <p:cNvPr id="99" name="Google Shape;5939;p52"/>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5940;p52"/>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6" name="Group 5"/>
          <p:cNvGrpSpPr/>
          <p:nvPr/>
        </p:nvGrpSpPr>
        <p:grpSpPr>
          <a:xfrm>
            <a:off x="4719442" y="2069174"/>
            <a:ext cx="2292268" cy="1411053"/>
            <a:chOff x="4719442" y="2069174"/>
            <a:chExt cx="2292268" cy="1411053"/>
          </a:xfrm>
        </p:grpSpPr>
        <p:sp>
          <p:nvSpPr>
            <p:cNvPr id="73" name="Right Arrow 72"/>
            <p:cNvSpPr/>
            <p:nvPr/>
          </p:nvSpPr>
          <p:spPr>
            <a:xfrm>
              <a:off x="4719442"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694313" y="2069174"/>
              <a:ext cx="1317397" cy="1411053"/>
              <a:chOff x="5694313" y="2069174"/>
              <a:chExt cx="1317397" cy="1411053"/>
            </a:xfrm>
          </p:grpSpPr>
          <p:sp>
            <p:nvSpPr>
              <p:cNvPr id="580" name="Google Shape;580;p30"/>
              <p:cNvSpPr/>
              <p:nvPr/>
            </p:nvSpPr>
            <p:spPr>
              <a:xfrm>
                <a:off x="5694313" y="3227042"/>
                <a:ext cx="1317397" cy="253185"/>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875361" y="2069174"/>
                <a:ext cx="945002" cy="832149"/>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334572" y="2422309"/>
                <a:ext cx="36806" cy="841597"/>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019589" y="2190812"/>
                <a:ext cx="666808" cy="58889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5935706" y="2172142"/>
                <a:ext cx="730091" cy="626651"/>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6747;p54"/>
              <p:cNvGrpSpPr/>
              <p:nvPr/>
            </p:nvGrpSpPr>
            <p:grpSpPr>
              <a:xfrm>
                <a:off x="6190706" y="2333957"/>
                <a:ext cx="330708" cy="336685"/>
                <a:chOff x="-62148791" y="3377702"/>
                <a:chExt cx="311125" cy="316748"/>
              </a:xfrm>
              <a:solidFill>
                <a:srgbClr val="48FFD5"/>
              </a:solidFill>
            </p:grpSpPr>
            <p:sp>
              <p:nvSpPr>
                <p:cNvPr id="88" name="Google Shape;6748;p54"/>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749;p54"/>
                <p:cNvSpPr/>
                <p:nvPr/>
              </p:nvSpPr>
              <p:spPr>
                <a:xfrm>
                  <a:off x="-62148791" y="3377702"/>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 name="Group 3"/>
          <p:cNvGrpSpPr/>
          <p:nvPr/>
        </p:nvGrpSpPr>
        <p:grpSpPr>
          <a:xfrm>
            <a:off x="2890730" y="2069174"/>
            <a:ext cx="2300391" cy="1411053"/>
            <a:chOff x="2890730" y="2069174"/>
            <a:chExt cx="2300391" cy="1411053"/>
          </a:xfrm>
        </p:grpSpPr>
        <p:sp>
          <p:nvSpPr>
            <p:cNvPr id="72" name="Right Arrow 71"/>
            <p:cNvSpPr/>
            <p:nvPr/>
          </p:nvSpPr>
          <p:spPr>
            <a:xfrm>
              <a:off x="2890730"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Google Shape;575;p30"/>
            <p:cNvSpPr/>
            <p:nvPr/>
          </p:nvSpPr>
          <p:spPr>
            <a:xfrm>
              <a:off x="4059919" y="2069174"/>
              <a:ext cx="945002" cy="832149"/>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73724" y="3227042"/>
              <a:ext cx="1317397" cy="253185"/>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13983" y="2422309"/>
              <a:ext cx="36824" cy="841597"/>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187022" y="2190812"/>
              <a:ext cx="668276" cy="58889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3648" y="2172142"/>
              <a:ext cx="731559" cy="626651"/>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6785;p54"/>
            <p:cNvGrpSpPr/>
            <p:nvPr/>
          </p:nvGrpSpPr>
          <p:grpSpPr>
            <a:xfrm>
              <a:off x="4374922" y="2311380"/>
              <a:ext cx="336581" cy="337432"/>
              <a:chOff x="-61784125" y="3377700"/>
              <a:chExt cx="316650" cy="317450"/>
            </a:xfrm>
            <a:solidFill>
              <a:srgbClr val="48FFD5"/>
            </a:solidFill>
          </p:grpSpPr>
          <p:sp>
            <p:nvSpPr>
              <p:cNvPr id="91" name="Google Shape;6786;p54"/>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87;p54"/>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8;p54"/>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89;p54"/>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90;p54"/>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91;p54"/>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792;p54"/>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p:cNvGrpSpPr/>
          <p:nvPr/>
        </p:nvGrpSpPr>
        <p:grpSpPr>
          <a:xfrm>
            <a:off x="1072268" y="2069174"/>
            <a:ext cx="2298397" cy="1411053"/>
            <a:chOff x="1072268" y="2069174"/>
            <a:chExt cx="2298397" cy="1411053"/>
          </a:xfrm>
        </p:grpSpPr>
        <p:sp>
          <p:nvSpPr>
            <p:cNvPr id="2" name="Right Arrow 1"/>
            <p:cNvSpPr/>
            <p:nvPr/>
          </p:nvSpPr>
          <p:spPr>
            <a:xfrm>
              <a:off x="1072268" y="2195579"/>
              <a:ext cx="1188294" cy="588594"/>
            </a:xfrm>
            <a:prstGeom prst="rightArrow">
              <a:avLst>
                <a:gd name="adj1" fmla="val 50000"/>
                <a:gd name="adj2" fmla="val 642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054753" y="2069174"/>
              <a:ext cx="1315912" cy="1411053"/>
              <a:chOff x="2036253" y="1879988"/>
              <a:chExt cx="1432353" cy="1535913"/>
            </a:xfrm>
          </p:grpSpPr>
          <p:sp>
            <p:nvSpPr>
              <p:cNvPr id="570" name="Google Shape;570;p30"/>
              <p:cNvSpPr/>
              <p:nvPr/>
            </p:nvSpPr>
            <p:spPr>
              <a:xfrm>
                <a:off x="2036253"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238097"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733148"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388695"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297389"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6618;p54"/>
              <p:cNvGrpSpPr/>
              <p:nvPr/>
            </p:nvGrpSpPr>
            <p:grpSpPr>
              <a:xfrm>
                <a:off x="2569474" y="2156065"/>
                <a:ext cx="370645" cy="368042"/>
                <a:chOff x="-63250675" y="3744075"/>
                <a:chExt cx="320350" cy="318100"/>
              </a:xfrm>
              <a:solidFill>
                <a:srgbClr val="48FFD5"/>
              </a:solidFill>
            </p:grpSpPr>
            <p:sp>
              <p:nvSpPr>
                <p:cNvPr id="84" name="Google Shape;6619;p54"/>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620;p54"/>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621;p54"/>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INFOMATION ABOUT THE COMPANY</a:t>
            </a:r>
            <a:endParaRPr dirty="0"/>
          </a:p>
        </p:txBody>
      </p:sp>
      <p:sp>
        <p:nvSpPr>
          <p:cNvPr id="567" name="Google Shape;567;p30"/>
          <p:cNvSpPr txBox="1">
            <a:spLocks noGrp="1"/>
          </p:cNvSpPr>
          <p:nvPr>
            <p:ph type="ctrTitle"/>
          </p:nvPr>
        </p:nvSpPr>
        <p:spPr>
          <a:xfrm>
            <a:off x="3509571" y="3391001"/>
            <a:ext cx="2076000" cy="335388"/>
          </a:xfrm>
          <a:prstGeom prst="rect">
            <a:avLst/>
          </a:prstGeom>
        </p:spPr>
        <p:txBody>
          <a:bodyPr spcFirstLastPara="1" wrap="square" lIns="91425" tIns="91425" rIns="91425" bIns="91425" anchor="b" anchorCtr="0">
            <a:noAutofit/>
          </a:bodyPr>
          <a:lstStyle/>
          <a:p>
            <a:pPr lvl="0"/>
            <a:r>
              <a:rPr lang="en-US" b="1" dirty="0" smtClean="0"/>
              <a:t>MISSIONS AND</a:t>
            </a:r>
            <a:br>
              <a:rPr lang="en-US" b="1" dirty="0" smtClean="0"/>
            </a:br>
            <a:r>
              <a:rPr lang="en-US" b="1" dirty="0" smtClean="0"/>
              <a:t> VALUES</a:t>
            </a:r>
            <a:endParaRPr lang="en-US" sz="900" dirty="0"/>
          </a:p>
        </p:txBody>
      </p:sp>
      <p:sp>
        <p:nvSpPr>
          <p:cNvPr id="568" name="Google Shape;568;p30"/>
          <p:cNvSpPr txBox="1">
            <a:spLocks noGrp="1"/>
          </p:cNvSpPr>
          <p:nvPr>
            <p:ph type="ctrTitle" idx="4"/>
          </p:nvPr>
        </p:nvSpPr>
        <p:spPr>
          <a:xfrm>
            <a:off x="5333378" y="3253084"/>
            <a:ext cx="2076000" cy="335388"/>
          </a:xfrm>
          <a:prstGeom prst="rect">
            <a:avLst/>
          </a:prstGeom>
        </p:spPr>
        <p:txBody>
          <a:bodyPr spcFirstLastPara="1" wrap="square" lIns="91425" tIns="91425" rIns="91425" bIns="91425" anchor="b" anchorCtr="0">
            <a:noAutofit/>
          </a:bodyPr>
          <a:lstStyle/>
          <a:p>
            <a:pPr lvl="0"/>
            <a:r>
              <a:rPr lang="en-US" b="1" dirty="0" smtClean="0"/>
              <a:t>COMPETITION</a:t>
            </a:r>
            <a:endParaRPr lang="en-US" sz="900" dirty="0"/>
          </a:p>
        </p:txBody>
      </p:sp>
      <p:sp>
        <p:nvSpPr>
          <p:cNvPr id="569" name="Google Shape;569;p30"/>
          <p:cNvSpPr txBox="1">
            <a:spLocks noGrp="1"/>
          </p:cNvSpPr>
          <p:nvPr>
            <p:ph type="ctrTitle" idx="5"/>
          </p:nvPr>
        </p:nvSpPr>
        <p:spPr>
          <a:xfrm>
            <a:off x="1675972" y="3253084"/>
            <a:ext cx="2076000" cy="335388"/>
          </a:xfrm>
          <a:prstGeom prst="rect">
            <a:avLst/>
          </a:prstGeom>
        </p:spPr>
        <p:txBody>
          <a:bodyPr spcFirstLastPara="1" wrap="square" lIns="91425" tIns="91425" rIns="91425" bIns="91425" anchor="b" anchorCtr="0">
            <a:noAutofit/>
          </a:bodyPr>
          <a:lstStyle/>
          <a:p>
            <a:pPr lvl="0"/>
            <a:r>
              <a:rPr lang="en-US" b="1" dirty="0" smtClean="0"/>
              <a:t>MARKET TARGET</a:t>
            </a:r>
            <a:endParaRPr lang="en-US" sz="900"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0" name="Group 9"/>
          <p:cNvGrpSpPr/>
          <p:nvPr/>
        </p:nvGrpSpPr>
        <p:grpSpPr>
          <a:xfrm>
            <a:off x="-86074" y="2069174"/>
            <a:ext cx="1929007" cy="1676233"/>
            <a:chOff x="-104573" y="1879988"/>
            <a:chExt cx="2076000" cy="1803964"/>
          </a:xfrm>
        </p:grpSpPr>
        <p:sp>
          <p:nvSpPr>
            <p:cNvPr id="41" name="Google Shape;569;p30"/>
            <p:cNvSpPr txBox="1">
              <a:spLocks/>
            </p:cNvSpPr>
            <p:nvPr/>
          </p:nvSpPr>
          <p:spPr>
            <a:xfrm>
              <a:off x="-104573" y="3368639"/>
              <a:ext cx="2076000" cy="3153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dirty="0" smtClean="0"/>
                <a:t>SERVICE AND</a:t>
              </a:r>
            </a:p>
            <a:p>
              <a:r>
                <a:rPr lang="en-US" dirty="0" smtClean="0"/>
                <a:t> PRODUCT</a:t>
              </a:r>
              <a:endParaRPr lang="en-US" dirty="0"/>
            </a:p>
          </p:txBody>
        </p:sp>
        <p:sp>
          <p:nvSpPr>
            <p:cNvPr id="42" name="Google Shape;570;p30"/>
            <p:cNvSpPr/>
            <p:nvPr/>
          </p:nvSpPr>
          <p:spPr>
            <a:xfrm>
              <a:off x="217281"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1;p30"/>
            <p:cNvSpPr/>
            <p:nvPr/>
          </p:nvSpPr>
          <p:spPr>
            <a:xfrm>
              <a:off x="41912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2;p30"/>
            <p:cNvSpPr/>
            <p:nvPr/>
          </p:nvSpPr>
          <p:spPr>
            <a:xfrm>
              <a:off x="914176"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73;p30"/>
            <p:cNvSpPr/>
            <p:nvPr/>
          </p:nvSpPr>
          <p:spPr>
            <a:xfrm>
              <a:off x="569723"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74;p30"/>
            <p:cNvSpPr/>
            <p:nvPr/>
          </p:nvSpPr>
          <p:spPr>
            <a:xfrm>
              <a:off x="478417"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750;p54"/>
            <p:cNvGrpSpPr/>
            <p:nvPr/>
          </p:nvGrpSpPr>
          <p:grpSpPr>
            <a:xfrm>
              <a:off x="729265" y="2158103"/>
              <a:ext cx="368157" cy="367290"/>
              <a:chOff x="-62154300" y="3743950"/>
              <a:chExt cx="318200" cy="317450"/>
            </a:xfrm>
            <a:solidFill>
              <a:srgbClr val="48FFD5"/>
            </a:solidFill>
          </p:grpSpPr>
          <p:sp>
            <p:nvSpPr>
              <p:cNvPr id="69" name="Google Shape;6751;p54"/>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752;p54"/>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 name="Google Shape;568;p30"/>
          <p:cNvSpPr txBox="1">
            <a:spLocks/>
          </p:cNvSpPr>
          <p:nvPr/>
        </p:nvSpPr>
        <p:spPr>
          <a:xfrm>
            <a:off x="7153968" y="3240260"/>
            <a:ext cx="2076000" cy="3353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b="1" dirty="0" smtClean="0"/>
              <a:t>FUTURE PROSPECT</a:t>
            </a:r>
            <a:endParaRPr lang="en-US" sz="900" dirty="0"/>
          </a:p>
        </p:txBody>
      </p:sp>
      <p:sp>
        <p:nvSpPr>
          <p:cNvPr id="67"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02</a:t>
            </a:r>
            <a:endParaRPr lang="es" sz="4000" dirty="0">
              <a:solidFill>
                <a:schemeClr val="accent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48761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
                                        </p:tgtEl>
                                        <p:attrNameLst>
                                          <p:attrName>style.visibility</p:attrName>
                                        </p:attrNameLst>
                                      </p:cBhvr>
                                      <p:to>
                                        <p:strVal val="visible"/>
                                      </p:to>
                                    </p:set>
                                    <p:animEffect transition="in" filter="wipe(left)">
                                      <p:cBhvr>
                                        <p:cTn id="12" dur="750"/>
                                        <p:tgtEl>
                                          <p:spTgt spid="569"/>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75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67"/>
                                        </p:tgtEl>
                                        <p:attrNameLst>
                                          <p:attrName>style.visibility</p:attrName>
                                        </p:attrNameLst>
                                      </p:cBhvr>
                                      <p:to>
                                        <p:strVal val="visible"/>
                                      </p:to>
                                    </p:set>
                                    <p:animEffect transition="in" filter="wipe(left)">
                                      <p:cBhvr>
                                        <p:cTn id="20" dur="750"/>
                                        <p:tgtEl>
                                          <p:spTgt spid="567"/>
                                        </p:tgtEl>
                                      </p:cBhvr>
                                    </p:animEffect>
                                  </p:childTnLst>
                                </p:cTn>
                              </p:par>
                              <p:par>
                                <p:cTn id="21" presetID="22" presetClass="entr" presetSubtype="8"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75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68"/>
                                        </p:tgtEl>
                                        <p:attrNameLst>
                                          <p:attrName>style.visibility</p:attrName>
                                        </p:attrNameLst>
                                      </p:cBhvr>
                                      <p:to>
                                        <p:strVal val="visible"/>
                                      </p:to>
                                    </p:set>
                                    <p:animEffect transition="in" filter="wipe(left)">
                                      <p:cBhvr>
                                        <p:cTn id="28" dur="750"/>
                                        <p:tgtEl>
                                          <p:spTgt spid="568"/>
                                        </p:tgtEl>
                                      </p:cBhvr>
                                    </p:animEffect>
                                  </p:childTnLst>
                                </p:cTn>
                              </p:par>
                              <p:par>
                                <p:cTn id="29" presetID="22" presetClass="entr" presetSubtype="8"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75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750"/>
                                        <p:tgtEl>
                                          <p:spTgt spid="71"/>
                                        </p:tgtEl>
                                      </p:cBhvr>
                                    </p:animEffect>
                                  </p:childTnLst>
                                </p:cTn>
                              </p:par>
                              <p:par>
                                <p:cTn id="37" presetID="22" presetClass="entr" presetSubtype="8"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 grpId="0"/>
      <p:bldP spid="568" grpId="0"/>
      <p:bldP spid="569"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cxnSp>
        <p:nvCxnSpPr>
          <p:cNvPr id="407" name="Google Shape;407;p28"/>
          <p:cNvCxnSpPr/>
          <p:nvPr/>
        </p:nvCxnSpPr>
        <p:spPr>
          <a:xfrm>
            <a:off x="546538" y="1197575"/>
            <a:ext cx="8019393"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5613473" y="1941332"/>
            <a:ext cx="2700210" cy="2082813"/>
            <a:chOff x="4636011" y="1367491"/>
            <a:chExt cx="3698845" cy="2853112"/>
          </a:xfrm>
        </p:grpSpPr>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226;p23"/>
          <p:cNvSpPr txBox="1">
            <a:spLocks/>
          </p:cNvSpPr>
          <p:nvPr/>
        </p:nvSpPr>
        <p:spPr>
          <a:xfrm>
            <a:off x="54080" y="190458"/>
            <a:ext cx="1176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4000" dirty="0" smtClean="0">
                <a:solidFill>
                  <a:schemeClr val="accent1"/>
                </a:solidFill>
                <a:latin typeface="Roboto Black" panose="020B0604020202020204" charset="0"/>
                <a:ea typeface="Roboto Black" panose="020B0604020202020204" charset="0"/>
              </a:rPr>
              <a:t>02</a:t>
            </a:r>
            <a:endParaRPr lang="es" sz="4000" dirty="0">
              <a:solidFill>
                <a:schemeClr val="accent1"/>
              </a:solidFill>
              <a:latin typeface="Roboto Black" panose="020B0604020202020204" charset="0"/>
              <a:ea typeface="Roboto Black" panose="020B0604020202020204" charset="0"/>
            </a:endParaRPr>
          </a:p>
        </p:txBody>
      </p:sp>
      <p:grpSp>
        <p:nvGrpSpPr>
          <p:cNvPr id="18" name="Group 17"/>
          <p:cNvGrpSpPr/>
          <p:nvPr/>
        </p:nvGrpSpPr>
        <p:grpSpPr>
          <a:xfrm>
            <a:off x="819925" y="2038940"/>
            <a:ext cx="3594420" cy="423900"/>
            <a:chOff x="819925" y="1880738"/>
            <a:chExt cx="3594420" cy="423900"/>
          </a:xfrm>
        </p:grpSpPr>
        <p:grpSp>
          <p:nvGrpSpPr>
            <p:cNvPr id="7" name="Group 6"/>
            <p:cNvGrpSpPr/>
            <p:nvPr/>
          </p:nvGrpSpPr>
          <p:grpSpPr>
            <a:xfrm>
              <a:off x="819925" y="1880738"/>
              <a:ext cx="423900" cy="423900"/>
              <a:chOff x="819925" y="1880738"/>
              <a:chExt cx="423900" cy="423900"/>
            </a:xfrm>
          </p:grpSpPr>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7" name="Group 16"/>
            <p:cNvGrpSpPr/>
            <p:nvPr/>
          </p:nvGrpSpPr>
          <p:grpSpPr>
            <a:xfrm>
              <a:off x="1336225" y="1902188"/>
              <a:ext cx="3078120" cy="381000"/>
              <a:chOff x="1336225" y="1902188"/>
              <a:chExt cx="3078120" cy="381000"/>
            </a:xfrm>
          </p:grpSpPr>
          <p:sp>
            <p:nvSpPr>
              <p:cNvPr id="402" name="Google Shape;402;p28"/>
              <p:cNvSpPr/>
              <p:nvPr/>
            </p:nvSpPr>
            <p:spPr>
              <a:xfrm>
                <a:off x="1336225" y="1902188"/>
                <a:ext cx="307812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Rectangle 10"/>
              <p:cNvSpPr/>
              <p:nvPr/>
            </p:nvSpPr>
            <p:spPr>
              <a:xfrm>
                <a:off x="1557931" y="1963487"/>
                <a:ext cx="1401346" cy="261610"/>
              </a:xfrm>
              <a:prstGeom prst="rect">
                <a:avLst/>
              </a:prstGeom>
              <a:noFill/>
            </p:spPr>
            <p:txBody>
              <a:bodyPr wrap="none" lIns="91440" tIns="45720" rIns="91440" bIns="45720">
                <a:spAutoFit/>
              </a:bodyPr>
              <a:lstStyle/>
              <a:p>
                <a:pPr lvl="0"/>
                <a:r>
                  <a:rPr lang="en-US" sz="1100" b="1" dirty="0">
                    <a:solidFill>
                      <a:schemeClr val="tx1"/>
                    </a:solidFill>
                  </a:rPr>
                  <a:t>WEBSITE DESIGN</a:t>
                </a:r>
              </a:p>
            </p:txBody>
          </p:sp>
        </p:grpSp>
      </p:grpSp>
      <p:grpSp>
        <p:nvGrpSpPr>
          <p:cNvPr id="20" name="Group 19"/>
          <p:cNvGrpSpPr/>
          <p:nvPr/>
        </p:nvGrpSpPr>
        <p:grpSpPr>
          <a:xfrm>
            <a:off x="819925" y="2740290"/>
            <a:ext cx="3594420" cy="423900"/>
            <a:chOff x="819925" y="2582088"/>
            <a:chExt cx="3594420" cy="423900"/>
          </a:xfrm>
        </p:grpSpPr>
        <p:grpSp>
          <p:nvGrpSpPr>
            <p:cNvPr id="8" name="Group 7"/>
            <p:cNvGrpSpPr/>
            <p:nvPr/>
          </p:nvGrpSpPr>
          <p:grpSpPr>
            <a:xfrm>
              <a:off x="819925" y="2582088"/>
              <a:ext cx="423900" cy="423900"/>
              <a:chOff x="819925" y="2582088"/>
              <a:chExt cx="423900" cy="423900"/>
            </a:xfrm>
          </p:grpSpPr>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16" name="Group 15"/>
            <p:cNvGrpSpPr/>
            <p:nvPr/>
          </p:nvGrpSpPr>
          <p:grpSpPr>
            <a:xfrm>
              <a:off x="1336225" y="2603538"/>
              <a:ext cx="3078120" cy="381000"/>
              <a:chOff x="1336225" y="2603538"/>
              <a:chExt cx="3078120" cy="381000"/>
            </a:xfrm>
          </p:grpSpPr>
          <p:sp>
            <p:nvSpPr>
              <p:cNvPr id="401" name="Google Shape;401;p28"/>
              <p:cNvSpPr/>
              <p:nvPr/>
            </p:nvSpPr>
            <p:spPr>
              <a:xfrm>
                <a:off x="1336225" y="2603538"/>
                <a:ext cx="307812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2" name="Rectangle 61"/>
              <p:cNvSpPr/>
              <p:nvPr/>
            </p:nvSpPr>
            <p:spPr>
              <a:xfrm>
                <a:off x="1579058" y="2673608"/>
                <a:ext cx="1928733" cy="261610"/>
              </a:xfrm>
              <a:prstGeom prst="rect">
                <a:avLst/>
              </a:prstGeom>
              <a:noFill/>
            </p:spPr>
            <p:txBody>
              <a:bodyPr wrap="none" lIns="91440" tIns="45720" rIns="91440" bIns="45720">
                <a:spAutoFit/>
              </a:bodyPr>
              <a:lstStyle/>
              <a:p>
                <a:pPr lvl="0"/>
                <a:r>
                  <a:rPr lang="en-US" sz="1100" b="1" dirty="0">
                    <a:solidFill>
                      <a:schemeClr val="tx1"/>
                    </a:solidFill>
                  </a:rPr>
                  <a:t>WEBSITE DEVELOPMENT</a:t>
                </a:r>
              </a:p>
            </p:txBody>
          </p:sp>
        </p:grpSp>
      </p:grpSp>
      <p:grpSp>
        <p:nvGrpSpPr>
          <p:cNvPr id="19" name="Group 18"/>
          <p:cNvGrpSpPr/>
          <p:nvPr/>
        </p:nvGrpSpPr>
        <p:grpSpPr>
          <a:xfrm>
            <a:off x="819925" y="3441640"/>
            <a:ext cx="3594420" cy="423900"/>
            <a:chOff x="819925" y="3283438"/>
            <a:chExt cx="3594420" cy="423900"/>
          </a:xfrm>
        </p:grpSpPr>
        <p:grpSp>
          <p:nvGrpSpPr>
            <p:cNvPr id="9" name="Group 8"/>
            <p:cNvGrpSpPr/>
            <p:nvPr/>
          </p:nvGrpSpPr>
          <p:grpSpPr>
            <a:xfrm>
              <a:off x="819925" y="3283438"/>
              <a:ext cx="423900" cy="423900"/>
              <a:chOff x="819925" y="3283438"/>
              <a:chExt cx="423900" cy="423900"/>
            </a:xfrm>
          </p:grpSpPr>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grpSp>
          <p:nvGrpSpPr>
            <p:cNvPr id="15" name="Group 14"/>
            <p:cNvGrpSpPr/>
            <p:nvPr/>
          </p:nvGrpSpPr>
          <p:grpSpPr>
            <a:xfrm>
              <a:off x="1336225" y="3304888"/>
              <a:ext cx="3078120" cy="381000"/>
              <a:chOff x="1336225" y="3304888"/>
              <a:chExt cx="3078120" cy="381000"/>
            </a:xfrm>
          </p:grpSpPr>
          <p:sp>
            <p:nvSpPr>
              <p:cNvPr id="400" name="Google Shape;400;p28"/>
              <p:cNvSpPr/>
              <p:nvPr/>
            </p:nvSpPr>
            <p:spPr>
              <a:xfrm>
                <a:off x="1336225" y="3304888"/>
                <a:ext cx="307812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4" name="Rectangle 63"/>
              <p:cNvSpPr/>
              <p:nvPr/>
            </p:nvSpPr>
            <p:spPr>
              <a:xfrm>
                <a:off x="1579058" y="3381400"/>
                <a:ext cx="2627642" cy="261610"/>
              </a:xfrm>
              <a:prstGeom prst="rect">
                <a:avLst/>
              </a:prstGeom>
              <a:noFill/>
            </p:spPr>
            <p:txBody>
              <a:bodyPr wrap="none" lIns="91440" tIns="45720" rIns="91440" bIns="45720">
                <a:spAutoFit/>
              </a:bodyPr>
              <a:lstStyle/>
              <a:p>
                <a:pPr lvl="0"/>
                <a:r>
                  <a:rPr lang="en-US" sz="1100" b="1" dirty="0">
                    <a:solidFill>
                      <a:schemeClr val="tx1"/>
                    </a:solidFill>
                  </a:rPr>
                  <a:t>WEB APPLICATION DEVELOPMENT</a:t>
                </a:r>
              </a:p>
            </p:txBody>
          </p:sp>
        </p:grpSp>
      </p:grpSp>
      <p:sp>
        <p:nvSpPr>
          <p:cNvPr id="56" name="Google Shape;275;p25"/>
          <p:cNvSpPr txBox="1">
            <a:spLocks noGrp="1"/>
          </p:cNvSpPr>
          <p:nvPr>
            <p:ph type="ctrTitle" idx="4294967295"/>
          </p:nvPr>
        </p:nvSpPr>
        <p:spPr>
          <a:xfrm>
            <a:off x="311700" y="644550"/>
            <a:ext cx="8520600" cy="606600"/>
          </a:xfrm>
          <a:prstGeom prst="rect">
            <a:avLst/>
          </a:prstGeom>
        </p:spPr>
        <p:txBody>
          <a:bodyPr spcFirstLastPara="1" wrap="square" lIns="91425" tIns="91425" rIns="91425" bIns="91425" anchor="b" anchorCtr="0">
            <a:noAutofit/>
          </a:bodyPr>
          <a:lstStyle/>
          <a:p>
            <a:pPr algn="ctr"/>
            <a:r>
              <a:rPr lang="en-US" sz="3200" dirty="0">
                <a:solidFill>
                  <a:schemeClr val="bg1"/>
                </a:solidFill>
                <a:latin typeface="Roboto Black" panose="020B0604020202020204" charset="0"/>
                <a:ea typeface="Roboto Black" panose="020B0604020202020204" charset="0"/>
              </a:rPr>
              <a:t>Sector of Activity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506</Words>
  <Application>Microsoft Office PowerPoint</Application>
  <PresentationFormat>On-screen Show (16:9)</PresentationFormat>
  <Paragraphs>110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Bree Serif</vt:lpstr>
      <vt:lpstr>Roboto Light</vt:lpstr>
      <vt:lpstr>Roboto Black</vt:lpstr>
      <vt:lpstr>Arial</vt:lpstr>
      <vt:lpstr>Roboto Mono Thin</vt:lpstr>
      <vt:lpstr>WEB PROPOSAL</vt:lpstr>
      <vt:lpstr>IT COMPANY</vt:lpstr>
      <vt:lpstr>TABLE OF CONTENTS</vt:lpstr>
      <vt:lpstr>Web Essental Co.,Ltd </vt:lpstr>
      <vt:lpstr>INFOMATION ABOUT THE COMPANY</vt:lpstr>
      <vt:lpstr>Sector of Activity </vt:lpstr>
      <vt:lpstr>The reason why we interested</vt:lpstr>
      <vt:lpstr>Camsolution technology</vt:lpstr>
      <vt:lpstr>INFOMATION ABOUT THE COMPANY</vt:lpstr>
      <vt:lpstr>Sector of Activity </vt:lpstr>
      <vt:lpstr>The reason why we interested</vt:lpstr>
      <vt:lpstr>Angkor design</vt:lpstr>
      <vt:lpstr>INFOMATION ABOUT THE COMPANY</vt:lpstr>
      <vt:lpstr>website design</vt:lpstr>
      <vt:lpstr>website design</vt:lpstr>
      <vt:lpstr>website design</vt:lpstr>
      <vt:lpstr>website design</vt:lpstr>
      <vt:lpstr>The reason why we interested</vt:lpstr>
      <vt:lpstr>Sammary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COMPANY</dc:title>
  <dc:creator>MENGKORNG.LY</dc:creator>
  <cp:lastModifiedBy>MENGKORNG.LY</cp:lastModifiedBy>
  <cp:revision>49</cp:revision>
  <dcterms:modified xsi:type="dcterms:W3CDTF">2023-08-10T13:16:13Z</dcterms:modified>
</cp:coreProperties>
</file>