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72948B4-C15F-473D-AB74-3DC20F3323A0}" type="datetimeFigureOut">
              <a:rPr lang="zh-CN" altLang="en-US" smtClean="0"/>
              <a:pPr/>
              <a:t>2018/1/11 Thursday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8C94D3A-FCD1-4FC9-8ADA-81995CAD5D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48B4-C15F-473D-AB74-3DC20F3323A0}" type="datetimeFigureOut">
              <a:rPr lang="zh-CN" altLang="en-US" smtClean="0"/>
              <a:pPr/>
              <a:t>2018/1/11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4D3A-FCD1-4FC9-8ADA-81995CAD5D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48B4-C15F-473D-AB74-3DC20F3323A0}" type="datetimeFigureOut">
              <a:rPr lang="zh-CN" altLang="en-US" smtClean="0"/>
              <a:pPr/>
              <a:t>2018/1/11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4D3A-FCD1-4FC9-8ADA-81995CAD5D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72948B4-C15F-473D-AB74-3DC20F3323A0}" type="datetimeFigureOut">
              <a:rPr lang="zh-CN" altLang="en-US" smtClean="0"/>
              <a:pPr/>
              <a:t>2018/1/11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4D3A-FCD1-4FC9-8ADA-81995CAD5D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72948B4-C15F-473D-AB74-3DC20F3323A0}" type="datetimeFigureOut">
              <a:rPr lang="zh-CN" altLang="en-US" smtClean="0"/>
              <a:pPr/>
              <a:t>2018/1/11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8C94D3A-FCD1-4FC9-8ADA-81995CAD5D4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72948B4-C15F-473D-AB74-3DC20F3323A0}" type="datetimeFigureOut">
              <a:rPr lang="zh-CN" altLang="en-US" smtClean="0"/>
              <a:pPr/>
              <a:t>2018/1/11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8C94D3A-FCD1-4FC9-8ADA-81995CAD5D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72948B4-C15F-473D-AB74-3DC20F3323A0}" type="datetimeFigureOut">
              <a:rPr lang="zh-CN" altLang="en-US" smtClean="0"/>
              <a:pPr/>
              <a:t>2018/1/11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8C94D3A-FCD1-4FC9-8ADA-81995CAD5D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48B4-C15F-473D-AB74-3DC20F3323A0}" type="datetimeFigureOut">
              <a:rPr lang="zh-CN" altLang="en-US" smtClean="0"/>
              <a:pPr/>
              <a:t>2018/1/11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4D3A-FCD1-4FC9-8ADA-81995CAD5D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72948B4-C15F-473D-AB74-3DC20F3323A0}" type="datetimeFigureOut">
              <a:rPr lang="zh-CN" altLang="en-US" smtClean="0"/>
              <a:pPr/>
              <a:t>2018/1/11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8C94D3A-FCD1-4FC9-8ADA-81995CAD5D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72948B4-C15F-473D-AB74-3DC20F3323A0}" type="datetimeFigureOut">
              <a:rPr lang="zh-CN" altLang="en-US" smtClean="0"/>
              <a:pPr/>
              <a:t>2018/1/11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8C94D3A-FCD1-4FC9-8ADA-81995CAD5D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72948B4-C15F-473D-AB74-3DC20F3323A0}" type="datetimeFigureOut">
              <a:rPr lang="zh-CN" altLang="en-US" smtClean="0"/>
              <a:pPr/>
              <a:t>2018/1/11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8C94D3A-FCD1-4FC9-8ADA-81995CAD5D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72948B4-C15F-473D-AB74-3DC20F3323A0}" type="datetimeFigureOut">
              <a:rPr lang="zh-CN" altLang="en-US" smtClean="0"/>
              <a:pPr/>
              <a:t>2018/1/11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8C94D3A-FCD1-4FC9-8ADA-81995CAD5D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763688" y="836712"/>
            <a:ext cx="53527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HTML</a:t>
            </a:r>
            <a:r>
              <a:rPr lang="zh-CN" altLang="en-US" sz="5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知识</a:t>
            </a:r>
            <a:r>
              <a:rPr lang="zh-CN" altLang="en-US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点汇总</a:t>
            </a:r>
            <a:endParaRPr lang="zh-CN" alt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3688" y="2603455"/>
            <a:ext cx="41857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  Html</a:t>
            </a:r>
            <a:r>
              <a:rPr lang="zh-CN" altLang="en-US" sz="3200" b="1" dirty="0" smtClean="0"/>
              <a:t>超文本标记语言</a:t>
            </a:r>
            <a:endParaRPr lang="zh-CN" alt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23728" y="3686511"/>
            <a:ext cx="2167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CSS</a:t>
            </a:r>
            <a:r>
              <a:rPr lang="zh-CN" altLang="en-US" sz="3200" b="1" dirty="0" smtClean="0"/>
              <a:t>样式表</a:t>
            </a:r>
            <a:endParaRPr lang="zh-CN" altLang="en-US" sz="3200" b="1" dirty="0"/>
          </a:p>
        </p:txBody>
      </p:sp>
    </p:spTree>
    <p:extLst>
      <p:ext uri="{BB962C8B-B14F-4D97-AF65-F5344CB8AC3E}">
        <p14:creationId xmlns="" xmlns:p14="http://schemas.microsoft.com/office/powerpoint/2010/main" val="2680817633"/>
      </p:ext>
    </p:extLst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692696"/>
            <a:ext cx="767159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框架标签</a:t>
            </a:r>
            <a:endParaRPr lang="en-US" altLang="zh-CN" dirty="0" smtClean="0"/>
          </a:p>
          <a:p>
            <a:r>
              <a:rPr lang="en-US" altLang="zh-CN" dirty="0" smtClean="0"/>
              <a:t>        	Html  </a:t>
            </a:r>
            <a:r>
              <a:rPr lang="zh-CN" altLang="en-US" dirty="0" smtClean="0"/>
              <a:t>定义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</a:t>
            </a:r>
            <a:endParaRPr lang="en-US" altLang="zh-CN" dirty="0" smtClean="0"/>
          </a:p>
          <a:p>
            <a:r>
              <a:rPr lang="en-US" altLang="zh-CN" dirty="0" smtClean="0"/>
              <a:t>              Body  </a:t>
            </a:r>
            <a:r>
              <a:rPr lang="zh-CN" altLang="en-US" dirty="0" smtClean="0"/>
              <a:t>定义内容</a:t>
            </a:r>
            <a:endParaRPr lang="en-US" altLang="zh-CN" dirty="0" smtClean="0"/>
          </a:p>
          <a:p>
            <a:r>
              <a:rPr lang="en-US" altLang="zh-CN" dirty="0" smtClean="0"/>
              <a:t>              Head </a:t>
            </a:r>
            <a:r>
              <a:rPr lang="zh-CN" altLang="en-US" dirty="0" smtClean="0"/>
              <a:t>定义头部信息</a:t>
            </a:r>
            <a:endParaRPr lang="en-US" altLang="zh-CN" dirty="0" smtClean="0"/>
          </a:p>
          <a:p>
            <a:r>
              <a:rPr lang="en-US" altLang="zh-CN" dirty="0" smtClean="0"/>
              <a:t>              Title  </a:t>
            </a:r>
            <a:r>
              <a:rPr lang="zh-CN" altLang="en-US" dirty="0" smtClean="0"/>
              <a:t>定义文档标题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Html</a:t>
            </a:r>
            <a:r>
              <a:rPr lang="zh-CN" altLang="en-US" dirty="0" smtClean="0"/>
              <a:t>图像与超链接</a:t>
            </a:r>
            <a:endParaRPr lang="en-US" altLang="zh-CN" dirty="0" smtClean="0"/>
          </a:p>
          <a:p>
            <a:r>
              <a:rPr lang="en-US" altLang="zh-CN" dirty="0" smtClean="0"/>
              <a:t>        &lt;a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超链接内容</a:t>
            </a:r>
            <a:r>
              <a:rPr lang="en-US" altLang="zh-CN" dirty="0" smtClean="0"/>
              <a:t>&lt;/a&gt;</a:t>
            </a:r>
            <a:r>
              <a:rPr lang="zh-CN" altLang="en-US" dirty="0"/>
              <a:t> </a:t>
            </a:r>
            <a:r>
              <a:rPr lang="zh-CN" altLang="en-US" dirty="0" smtClean="0"/>
              <a:t>  ：超链接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</a:t>
            </a:r>
            <a:r>
              <a:rPr lang="zh-CN" altLang="en-US" dirty="0" smtClean="0"/>
              <a:t>图像   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</a:t>
            </a:r>
            <a:r>
              <a:rPr lang="zh-CN" altLang="en-US" dirty="0" smtClean="0"/>
              <a:t>图像位置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{  width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height  }</a:t>
            </a:r>
          </a:p>
          <a:p>
            <a:endParaRPr lang="en-US" altLang="zh-CN" dirty="0"/>
          </a:p>
          <a:p>
            <a:r>
              <a:rPr lang="en-US" altLang="zh-CN" dirty="0" smtClean="0"/>
              <a:t>Html</a:t>
            </a:r>
            <a:r>
              <a:rPr lang="zh-CN" altLang="en-US" dirty="0" smtClean="0"/>
              <a:t>文字标签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h </a:t>
            </a:r>
            <a:r>
              <a:rPr lang="zh-CN" altLang="en-US" dirty="0" smtClean="0"/>
              <a:t>定义标题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至标题</a:t>
            </a:r>
            <a:r>
              <a:rPr lang="en-US" altLang="zh-CN" dirty="0" smtClean="0"/>
              <a:t>6</a:t>
            </a:r>
            <a:r>
              <a:rPr lang="zh-CN" altLang="en-US" dirty="0"/>
              <a:t>  </a:t>
            </a:r>
            <a:r>
              <a:rPr lang="zh-CN" altLang="en-US" dirty="0" smtClean="0"/>
              <a:t>‘</a:t>
            </a:r>
            <a:r>
              <a:rPr lang="en-US" altLang="zh-CN" dirty="0" smtClean="0"/>
              <a:t>h1,h2,h3,h4,h5,h6</a:t>
            </a:r>
            <a:r>
              <a:rPr lang="zh-CN" altLang="en-US" dirty="0" smtClean="0"/>
              <a:t>’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p </a:t>
            </a:r>
            <a:r>
              <a:rPr lang="zh-CN" altLang="en-US" dirty="0" smtClean="0"/>
              <a:t>段落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span  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  </a:t>
            </a:r>
            <a:r>
              <a:rPr lang="zh-CN" altLang="en-US" dirty="0" smtClean="0"/>
              <a:t>换行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FFFF00"/>
                </a:solidFill>
              </a:rPr>
              <a:t>***Html</a:t>
            </a:r>
            <a:r>
              <a:rPr lang="zh-CN" altLang="en-US" dirty="0" smtClean="0">
                <a:solidFill>
                  <a:srgbClr val="FFFF00"/>
                </a:solidFill>
              </a:rPr>
              <a:t>解释性标签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  dl  </a:t>
            </a:r>
            <a:r>
              <a:rPr lang="en-US" altLang="zh-CN" dirty="0" err="1" smtClean="0">
                <a:solidFill>
                  <a:srgbClr val="FFFF00"/>
                </a:solidFill>
              </a:rPr>
              <a:t>dt</a:t>
            </a:r>
            <a:r>
              <a:rPr lang="en-US" altLang="zh-CN" dirty="0" smtClean="0">
                <a:solidFill>
                  <a:srgbClr val="FFFF00"/>
                </a:solidFill>
              </a:rPr>
              <a:t>  </a:t>
            </a:r>
            <a:r>
              <a:rPr lang="en-US" altLang="zh-CN" dirty="0" err="1" smtClean="0">
                <a:solidFill>
                  <a:srgbClr val="FFFF00"/>
                </a:solidFill>
              </a:rPr>
              <a:t>dd</a:t>
            </a:r>
            <a:endParaRPr lang="en-US" altLang="zh-C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408546"/>
      </p:ext>
    </p:extLst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980728"/>
            <a:ext cx="701826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***Html </a:t>
            </a:r>
            <a:r>
              <a:rPr lang="zh-CN" altLang="en-US" dirty="0" smtClean="0">
                <a:solidFill>
                  <a:srgbClr val="FFFF00"/>
                </a:solidFill>
              </a:rPr>
              <a:t>列表</a:t>
            </a:r>
            <a:r>
              <a:rPr lang="en-US" altLang="zh-CN" dirty="0" smtClean="0">
                <a:solidFill>
                  <a:srgbClr val="FFFF00"/>
                </a:solidFill>
              </a:rPr>
              <a:t>: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     1. </a:t>
            </a:r>
            <a:r>
              <a:rPr lang="zh-CN" altLang="en-US" dirty="0" smtClean="0">
                <a:solidFill>
                  <a:srgbClr val="FFFF00"/>
                </a:solidFill>
              </a:rPr>
              <a:t>有序列表                              </a:t>
            </a:r>
            <a:r>
              <a:rPr lang="en-US" altLang="zh-CN" dirty="0" smtClean="0">
                <a:solidFill>
                  <a:srgbClr val="FFFF00"/>
                </a:solidFill>
              </a:rPr>
              <a:t>2. </a:t>
            </a:r>
            <a:r>
              <a:rPr lang="zh-CN" altLang="en-US" dirty="0" smtClean="0">
                <a:solidFill>
                  <a:srgbClr val="FFFF00"/>
                </a:solidFill>
              </a:rPr>
              <a:t>无序列表    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	&lt;</a:t>
            </a:r>
            <a:r>
              <a:rPr lang="en-US" altLang="zh-CN" dirty="0" err="1" smtClean="0">
                <a:solidFill>
                  <a:srgbClr val="FFFF00"/>
                </a:solidFill>
              </a:rPr>
              <a:t>ol</a:t>
            </a:r>
            <a:r>
              <a:rPr lang="en-US" altLang="zh-CN" dirty="0" smtClean="0">
                <a:solidFill>
                  <a:srgbClr val="FFFF00"/>
                </a:solidFill>
              </a:rPr>
              <a:t>&gt;&lt;li&gt;&lt;/</a:t>
            </a:r>
            <a:r>
              <a:rPr lang="en-US" altLang="zh-CN" dirty="0" err="1" smtClean="0">
                <a:solidFill>
                  <a:srgbClr val="FFFF00"/>
                </a:solidFill>
              </a:rPr>
              <a:t>ol</a:t>
            </a:r>
            <a:r>
              <a:rPr lang="en-US" altLang="zh-CN" dirty="0" smtClean="0">
                <a:solidFill>
                  <a:srgbClr val="FFFF00"/>
                </a:solidFill>
              </a:rPr>
              <a:t>&gt; 		  &lt;</a:t>
            </a:r>
            <a:r>
              <a:rPr lang="en-US" altLang="zh-CN" dirty="0" err="1" smtClean="0">
                <a:solidFill>
                  <a:srgbClr val="FFFF00"/>
                </a:solidFill>
              </a:rPr>
              <a:t>ul</a:t>
            </a:r>
            <a:r>
              <a:rPr lang="en-US" altLang="zh-CN" dirty="0" smtClean="0">
                <a:solidFill>
                  <a:srgbClr val="FFFF00"/>
                </a:solidFill>
              </a:rPr>
              <a:t>&gt;&lt;li&gt;&lt;/</a:t>
            </a:r>
            <a:r>
              <a:rPr lang="en-US" altLang="zh-CN" dirty="0" err="1" smtClean="0">
                <a:solidFill>
                  <a:srgbClr val="FFFF00"/>
                </a:solidFill>
              </a:rPr>
              <a:t>ul</a:t>
            </a:r>
            <a:r>
              <a:rPr lang="en-US" altLang="zh-CN" dirty="0" smtClean="0">
                <a:solidFill>
                  <a:srgbClr val="FFFF00"/>
                </a:solidFill>
              </a:rPr>
              <a:t>&gt;</a:t>
            </a:r>
          </a:p>
          <a:p>
            <a:endParaRPr lang="en-US" altLang="zh-CN" dirty="0">
              <a:solidFill>
                <a:srgbClr val="FFFF00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*** Html</a:t>
            </a:r>
            <a:r>
              <a:rPr lang="zh-CN" altLang="en-US" dirty="0" smtClean="0">
                <a:solidFill>
                  <a:srgbClr val="FFFF00"/>
                </a:solidFill>
              </a:rPr>
              <a:t>表格标签</a:t>
            </a:r>
            <a:r>
              <a:rPr lang="en-US" altLang="zh-CN" dirty="0" smtClean="0">
                <a:solidFill>
                  <a:srgbClr val="FFFF00"/>
                </a:solidFill>
              </a:rPr>
              <a:t>: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   &lt;form&gt;&lt;table&gt;&lt;</a:t>
            </a:r>
            <a:r>
              <a:rPr lang="en-US" altLang="zh-CN" dirty="0" err="1" smtClean="0">
                <a:solidFill>
                  <a:srgbClr val="FFFF00"/>
                </a:solidFill>
              </a:rPr>
              <a:t>tr</a:t>
            </a:r>
            <a:r>
              <a:rPr lang="en-US" altLang="zh-CN" dirty="0" smtClean="0">
                <a:solidFill>
                  <a:srgbClr val="FFFF00"/>
                </a:solidFill>
              </a:rPr>
              <a:t>&gt;&lt;td&gt;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   table</a:t>
            </a:r>
            <a:r>
              <a:rPr lang="zh-CN" altLang="en-US" dirty="0" smtClean="0">
                <a:solidFill>
                  <a:srgbClr val="FFFF00"/>
                </a:solidFill>
              </a:rPr>
              <a:t>：</a:t>
            </a:r>
            <a:r>
              <a:rPr lang="en-US" altLang="zh-CN" dirty="0" err="1" smtClean="0">
                <a:solidFill>
                  <a:srgbClr val="FFFF00"/>
                </a:solidFill>
              </a:rPr>
              <a:t>cellspcing</a:t>
            </a:r>
            <a:r>
              <a:rPr lang="zh-CN" altLang="en-US" dirty="0" smtClean="0">
                <a:solidFill>
                  <a:srgbClr val="FFFF00"/>
                </a:solidFill>
              </a:rPr>
              <a:t>表格间距  </a:t>
            </a:r>
            <a:r>
              <a:rPr lang="en-US" altLang="zh-CN" dirty="0" smtClean="0">
                <a:solidFill>
                  <a:srgbClr val="FFFF00"/>
                </a:solidFill>
              </a:rPr>
              <a:t>cell padding </a:t>
            </a:r>
            <a:r>
              <a:rPr lang="zh-CN" altLang="en-US" dirty="0" smtClean="0">
                <a:solidFill>
                  <a:srgbClr val="FFFF00"/>
                </a:solidFill>
              </a:rPr>
              <a:t>文本表格边框的距离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   </a:t>
            </a:r>
            <a:r>
              <a:rPr lang="en-US" altLang="zh-CN" dirty="0" err="1" smtClean="0">
                <a:solidFill>
                  <a:srgbClr val="FFFF00"/>
                </a:solidFill>
              </a:rPr>
              <a:t>tr</a:t>
            </a:r>
            <a:r>
              <a:rPr lang="en-US" altLang="zh-CN" dirty="0" smtClean="0">
                <a:solidFill>
                  <a:srgbClr val="FFFF00"/>
                </a:solidFill>
              </a:rPr>
              <a:t>    td   :</a:t>
            </a:r>
            <a:r>
              <a:rPr lang="en-US" altLang="zh-CN" dirty="0" err="1" smtClean="0">
                <a:solidFill>
                  <a:srgbClr val="FFFF00"/>
                </a:solidFill>
              </a:rPr>
              <a:t>rowspan</a:t>
            </a:r>
            <a:r>
              <a:rPr lang="zh-CN" altLang="en-US" dirty="0" smtClean="0">
                <a:solidFill>
                  <a:srgbClr val="FFFF00"/>
                </a:solidFill>
              </a:rPr>
              <a:t>合并行    </a:t>
            </a:r>
            <a:r>
              <a:rPr lang="en-US" altLang="zh-CN" dirty="0" err="1" smtClean="0">
                <a:solidFill>
                  <a:srgbClr val="FFFF00"/>
                </a:solidFill>
              </a:rPr>
              <a:t>colspan</a:t>
            </a:r>
            <a:r>
              <a:rPr lang="zh-CN" altLang="en-US" dirty="0" smtClean="0">
                <a:solidFill>
                  <a:srgbClr val="FFFF00"/>
                </a:solidFill>
              </a:rPr>
              <a:t>合并列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*** Input</a:t>
            </a:r>
            <a:r>
              <a:rPr lang="zh-CN" altLang="en-US" dirty="0" smtClean="0">
                <a:solidFill>
                  <a:srgbClr val="FFFF00"/>
                </a:solidFill>
              </a:rPr>
              <a:t>标签属性</a:t>
            </a:r>
            <a:r>
              <a:rPr lang="en-US" altLang="zh-CN" dirty="0" smtClean="0">
                <a:solidFill>
                  <a:srgbClr val="FFFF00"/>
                </a:solidFill>
              </a:rPr>
              <a:t>: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     text</a:t>
            </a:r>
            <a:r>
              <a:rPr lang="zh-CN" altLang="en-US" dirty="0" smtClean="0">
                <a:solidFill>
                  <a:srgbClr val="FFFF00"/>
                </a:solidFill>
              </a:rPr>
              <a:t>文本框    </a:t>
            </a:r>
            <a:r>
              <a:rPr lang="en-US" altLang="zh-CN" dirty="0" smtClean="0">
                <a:solidFill>
                  <a:srgbClr val="FFFF00"/>
                </a:solidFill>
              </a:rPr>
              <a:t> radio</a:t>
            </a:r>
            <a:r>
              <a:rPr lang="zh-CN" altLang="en-US" dirty="0" smtClean="0">
                <a:solidFill>
                  <a:srgbClr val="FFFF00"/>
                </a:solidFill>
              </a:rPr>
              <a:t>单选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     checkbox</a:t>
            </a:r>
            <a:r>
              <a:rPr lang="zh-CN" altLang="en-US" dirty="0" smtClean="0">
                <a:solidFill>
                  <a:srgbClr val="FFFF00"/>
                </a:solidFill>
              </a:rPr>
              <a:t>复选   </a:t>
            </a:r>
            <a:r>
              <a:rPr lang="en-US" altLang="zh-CN" dirty="0" smtClean="0">
                <a:solidFill>
                  <a:srgbClr val="FFFF00"/>
                </a:solidFill>
              </a:rPr>
              <a:t>reset</a:t>
            </a:r>
            <a:r>
              <a:rPr lang="zh-CN" altLang="en-US" dirty="0" smtClean="0">
                <a:solidFill>
                  <a:srgbClr val="FFFF00"/>
                </a:solidFill>
              </a:rPr>
              <a:t>重置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      button</a:t>
            </a:r>
            <a:r>
              <a:rPr lang="zh-CN" altLang="en-US" dirty="0" smtClean="0">
                <a:solidFill>
                  <a:srgbClr val="FFFF00"/>
                </a:solidFill>
              </a:rPr>
              <a:t>按钮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   submit</a:t>
            </a:r>
            <a:r>
              <a:rPr lang="zh-CN" altLang="en-US" dirty="0" smtClean="0">
                <a:solidFill>
                  <a:srgbClr val="FFFF00"/>
                </a:solidFill>
              </a:rPr>
              <a:t>提交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    password</a:t>
            </a:r>
            <a:r>
              <a:rPr lang="zh-CN" altLang="en-US" dirty="0" smtClean="0">
                <a:solidFill>
                  <a:srgbClr val="FFFF00"/>
                </a:solidFill>
              </a:rPr>
              <a:t>密码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*** select</a:t>
            </a:r>
            <a:r>
              <a:rPr lang="zh-CN" altLang="en-US" dirty="0" smtClean="0">
                <a:solidFill>
                  <a:srgbClr val="FFFF00"/>
                </a:solidFill>
              </a:rPr>
              <a:t>下拉列表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      option</a:t>
            </a:r>
            <a:r>
              <a:rPr lang="zh-CN" altLang="en-US" dirty="0" smtClean="0">
                <a:solidFill>
                  <a:srgbClr val="FFFF00"/>
                </a:solidFill>
              </a:rPr>
              <a:t>列表项  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</a:rPr>
              <a:t>textarea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zh-CN" altLang="en-US" dirty="0" smtClean="0">
                <a:solidFill>
                  <a:srgbClr val="FFFF00"/>
                </a:solidFill>
              </a:rPr>
              <a:t>文本域     </a:t>
            </a:r>
            <a:r>
              <a:rPr lang="en-US" altLang="zh-CN" dirty="0" smtClean="0">
                <a:solidFill>
                  <a:srgbClr val="FFFF00"/>
                </a:solidFill>
              </a:rPr>
              <a:t>cols </a:t>
            </a:r>
            <a:r>
              <a:rPr lang="zh-CN" altLang="en-US" dirty="0" smtClean="0">
                <a:solidFill>
                  <a:srgbClr val="FFFF00"/>
                </a:solidFill>
              </a:rPr>
              <a:t>列数    </a:t>
            </a:r>
            <a:r>
              <a:rPr lang="en-US" altLang="zh-CN" dirty="0" smtClean="0">
                <a:solidFill>
                  <a:srgbClr val="FFFF00"/>
                </a:solidFill>
              </a:rPr>
              <a:t>rows  </a:t>
            </a:r>
            <a:r>
              <a:rPr lang="zh-CN" altLang="en-US" dirty="0" smtClean="0">
                <a:solidFill>
                  <a:srgbClr val="FFFF00"/>
                </a:solidFill>
              </a:rPr>
              <a:t>行数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endParaRPr lang="en-US" altLang="zh-CN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408546"/>
      </p:ext>
    </p:extLst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51199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***</a:t>
            </a:r>
            <a:r>
              <a:rPr lang="en-US" altLang="zh-CN" dirty="0" err="1" smtClean="0">
                <a:solidFill>
                  <a:srgbClr val="FFFF00"/>
                </a:solidFill>
              </a:rPr>
              <a:t>Css</a:t>
            </a:r>
            <a:r>
              <a:rPr lang="zh-CN" altLang="en-US" dirty="0" smtClean="0">
                <a:solidFill>
                  <a:srgbClr val="FFFF00"/>
                </a:solidFill>
              </a:rPr>
              <a:t>的含义：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>
                <a:solidFill>
                  <a:srgbClr val="FFFF00"/>
                </a:solidFill>
              </a:rPr>
              <a:t>	</a:t>
            </a:r>
            <a:r>
              <a:rPr lang="zh-CN" altLang="en-US" dirty="0" smtClean="0">
                <a:solidFill>
                  <a:srgbClr val="FFFF00"/>
                </a:solidFill>
              </a:rPr>
              <a:t>层叠样式表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endParaRPr lang="en-US" altLang="zh-CN" dirty="0">
              <a:solidFill>
                <a:srgbClr val="FFFF00"/>
              </a:solidFill>
            </a:endParaRPr>
          </a:p>
          <a:p>
            <a:r>
              <a:rPr lang="zh-CN" altLang="en-US" dirty="0" smtClean="0">
                <a:solidFill>
                  <a:srgbClr val="FFFF00"/>
                </a:solidFill>
              </a:rPr>
              <a:t>背景属性：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             background-color  </a:t>
            </a:r>
            <a:r>
              <a:rPr lang="zh-CN" altLang="en-US" dirty="0" smtClean="0">
                <a:solidFill>
                  <a:srgbClr val="FFFF00"/>
                </a:solidFill>
              </a:rPr>
              <a:t>背景颜色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>
                <a:solidFill>
                  <a:srgbClr val="FFFF00"/>
                </a:solidFill>
              </a:rPr>
              <a:t>	</a:t>
            </a:r>
            <a:r>
              <a:rPr lang="en-US" altLang="zh-CN" dirty="0" smtClean="0">
                <a:solidFill>
                  <a:srgbClr val="FFFF00"/>
                </a:solidFill>
              </a:rPr>
              <a:t>background-image</a:t>
            </a:r>
            <a:r>
              <a:rPr lang="zh-CN" altLang="en-US" dirty="0" smtClean="0">
                <a:solidFill>
                  <a:srgbClr val="FFFF00"/>
                </a:solidFill>
              </a:rPr>
              <a:t>：</a:t>
            </a:r>
            <a:r>
              <a:rPr lang="en-US" altLang="zh-CN" dirty="0" err="1" smtClean="0">
                <a:solidFill>
                  <a:srgbClr val="FFFF00"/>
                </a:solidFill>
              </a:rPr>
              <a:t>url</a:t>
            </a:r>
            <a:r>
              <a:rPr lang="en-US" altLang="zh-CN" dirty="0" smtClean="0">
                <a:solidFill>
                  <a:srgbClr val="FFFF00"/>
                </a:solidFill>
              </a:rPr>
              <a:t>()  </a:t>
            </a:r>
            <a:r>
              <a:rPr lang="zh-CN" altLang="en-US" dirty="0" smtClean="0">
                <a:solidFill>
                  <a:srgbClr val="FFFF00"/>
                </a:solidFill>
              </a:rPr>
              <a:t>背景图像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	</a:t>
            </a:r>
            <a:r>
              <a:rPr lang="en-US" altLang="zh-CN" dirty="0" err="1" smtClean="0">
                <a:solidFill>
                  <a:srgbClr val="FFFF00"/>
                </a:solidFill>
              </a:rPr>
              <a:t>background-repeat:no-repeat</a:t>
            </a:r>
            <a:r>
              <a:rPr lang="en-US" altLang="zh-CN" dirty="0" smtClean="0">
                <a:solidFill>
                  <a:srgbClr val="FFFF00"/>
                </a:solidFill>
              </a:rPr>
              <a:t>  </a:t>
            </a:r>
            <a:r>
              <a:rPr lang="zh-CN" altLang="en-US" dirty="0" smtClean="0">
                <a:solidFill>
                  <a:srgbClr val="FFFF00"/>
                </a:solidFill>
              </a:rPr>
              <a:t>不平铺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zh-CN" altLang="en-US" dirty="0" smtClean="0">
                <a:solidFill>
                  <a:srgbClr val="FFFF00"/>
                </a:solidFill>
              </a:rPr>
              <a:t>边框属性：</a:t>
            </a:r>
            <a:r>
              <a:rPr lang="en-US" altLang="zh-CN" dirty="0" smtClean="0">
                <a:solidFill>
                  <a:srgbClr val="FFFF00"/>
                </a:solidFill>
              </a:rPr>
              <a:t>border-top </a:t>
            </a:r>
            <a:r>
              <a:rPr lang="zh-CN" altLang="en-US" dirty="0" smtClean="0">
                <a:solidFill>
                  <a:srgbClr val="FFFF00"/>
                </a:solidFill>
              </a:rPr>
              <a:t>上边框   </a:t>
            </a:r>
            <a:r>
              <a:rPr lang="en-US" altLang="zh-CN" dirty="0" smtClean="0">
                <a:solidFill>
                  <a:srgbClr val="FFFF00"/>
                </a:solidFill>
              </a:rPr>
              <a:t>border-bottom </a:t>
            </a:r>
            <a:r>
              <a:rPr lang="zh-CN" altLang="en-US" dirty="0" smtClean="0">
                <a:solidFill>
                  <a:srgbClr val="FFFF00"/>
                </a:solidFill>
              </a:rPr>
              <a:t>下边框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>
                <a:solidFill>
                  <a:srgbClr val="FFFF00"/>
                </a:solidFill>
              </a:rPr>
              <a:t>	 </a:t>
            </a:r>
            <a:r>
              <a:rPr lang="en-US" altLang="zh-CN" dirty="0" smtClean="0">
                <a:solidFill>
                  <a:srgbClr val="FFFF00"/>
                </a:solidFill>
              </a:rPr>
              <a:t>    border-left </a:t>
            </a:r>
            <a:r>
              <a:rPr lang="zh-CN" altLang="en-US" dirty="0" smtClean="0">
                <a:solidFill>
                  <a:srgbClr val="FFFF00"/>
                </a:solidFill>
              </a:rPr>
              <a:t>左边框    </a:t>
            </a:r>
            <a:r>
              <a:rPr lang="en-US" altLang="zh-CN" dirty="0" smtClean="0">
                <a:solidFill>
                  <a:srgbClr val="FFFF00"/>
                </a:solidFill>
              </a:rPr>
              <a:t>border-right </a:t>
            </a:r>
            <a:r>
              <a:rPr lang="zh-CN" altLang="en-US" dirty="0" smtClean="0">
                <a:solidFill>
                  <a:srgbClr val="FFFF00"/>
                </a:solidFill>
              </a:rPr>
              <a:t>右边框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zh-CN" altLang="en-US" dirty="0" smtClean="0">
                <a:solidFill>
                  <a:srgbClr val="FFFF00"/>
                </a:solidFill>
              </a:rPr>
              <a:t>布局属性：</a:t>
            </a:r>
            <a:r>
              <a:rPr lang="en-US" altLang="zh-CN" dirty="0" smtClean="0">
                <a:solidFill>
                  <a:srgbClr val="FFFF00"/>
                </a:solidFill>
              </a:rPr>
              <a:t>float </a:t>
            </a:r>
            <a:r>
              <a:rPr lang="zh-CN" altLang="en-US" dirty="0" smtClean="0">
                <a:solidFill>
                  <a:srgbClr val="FFFF00"/>
                </a:solidFill>
              </a:rPr>
              <a:t>浮动   </a:t>
            </a:r>
            <a:r>
              <a:rPr lang="en-US" altLang="zh-CN" dirty="0" smtClean="0">
                <a:solidFill>
                  <a:srgbClr val="FFFF00"/>
                </a:solidFill>
              </a:rPr>
              <a:t>left       right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                  clear </a:t>
            </a:r>
            <a:r>
              <a:rPr lang="zh-CN" altLang="en-US" smtClean="0">
                <a:solidFill>
                  <a:srgbClr val="FFFF00"/>
                </a:solidFill>
              </a:rPr>
              <a:t>清除   </a:t>
            </a:r>
            <a:r>
              <a:rPr lang="en-US" altLang="zh-CN" dirty="0" smtClean="0">
                <a:solidFill>
                  <a:srgbClr val="FFFF00"/>
                </a:solidFill>
              </a:rPr>
              <a:t>left      right     both</a:t>
            </a:r>
          </a:p>
          <a:p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zh-CN" altLang="en-US" dirty="0">
                <a:solidFill>
                  <a:srgbClr val="FFFF00"/>
                </a:solidFill>
              </a:rPr>
              <a:t>项目</a:t>
            </a:r>
            <a:r>
              <a:rPr lang="zh-CN" altLang="en-US" dirty="0" smtClean="0">
                <a:solidFill>
                  <a:srgbClr val="FFFF00"/>
                </a:solidFill>
              </a:rPr>
              <a:t>列表属性：</a:t>
            </a:r>
            <a:r>
              <a:rPr lang="en-US" altLang="zh-CN" dirty="0" smtClean="0">
                <a:solidFill>
                  <a:srgbClr val="FFFF00"/>
                </a:solidFill>
              </a:rPr>
              <a:t>list-style</a:t>
            </a:r>
            <a:r>
              <a:rPr lang="zh-CN" altLang="en-US" dirty="0" smtClean="0">
                <a:solidFill>
                  <a:srgbClr val="FFFF00"/>
                </a:solidFill>
              </a:rPr>
              <a:t>：</a:t>
            </a:r>
            <a:r>
              <a:rPr lang="en-US" altLang="zh-CN" dirty="0" smtClean="0">
                <a:solidFill>
                  <a:srgbClr val="FFFF00"/>
                </a:solidFill>
              </a:rPr>
              <a:t>none</a:t>
            </a:r>
            <a:r>
              <a:rPr lang="zh-CN" altLang="en-US" dirty="0" smtClean="0">
                <a:solidFill>
                  <a:srgbClr val="FFFF00"/>
                </a:solidFill>
              </a:rPr>
              <a:t>去除圆点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zh-CN" altLang="en-US" dirty="0" smtClean="0">
                <a:solidFill>
                  <a:srgbClr val="FFFF00"/>
                </a:solidFill>
              </a:rPr>
              <a:t>定位</a:t>
            </a:r>
            <a:r>
              <a:rPr lang="en-US" altLang="zh-CN" dirty="0" smtClean="0">
                <a:solidFill>
                  <a:srgbClr val="FFFF00"/>
                </a:solidFill>
              </a:rPr>
              <a:t>position</a:t>
            </a:r>
            <a:r>
              <a:rPr lang="zh-CN" altLang="en-US" dirty="0" smtClean="0">
                <a:solidFill>
                  <a:srgbClr val="FFFF00"/>
                </a:solidFill>
              </a:rPr>
              <a:t>（初始化位置）：  </a:t>
            </a:r>
            <a:r>
              <a:rPr lang="en-US" altLang="zh-CN" dirty="0" smtClean="0">
                <a:solidFill>
                  <a:srgbClr val="FFFF00"/>
                </a:solidFill>
              </a:rPr>
              <a:t>absolute </a:t>
            </a:r>
            <a:r>
              <a:rPr lang="zh-CN" altLang="en-US" dirty="0" smtClean="0">
                <a:solidFill>
                  <a:srgbClr val="FFFF00"/>
                </a:solidFill>
              </a:rPr>
              <a:t>绝对定位    </a:t>
            </a:r>
            <a:r>
              <a:rPr lang="en-US" altLang="zh-CN" dirty="0" smtClean="0">
                <a:solidFill>
                  <a:srgbClr val="FFFF00"/>
                </a:solidFill>
              </a:rPr>
              <a:t>relative </a:t>
            </a:r>
            <a:r>
              <a:rPr lang="zh-CN" altLang="en-US" dirty="0" smtClean="0">
                <a:solidFill>
                  <a:srgbClr val="FFFF00"/>
                </a:solidFill>
              </a:rPr>
              <a:t>相对定位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endParaRPr lang="en-US" altLang="zh-CN" dirty="0" smtClean="0">
              <a:solidFill>
                <a:srgbClr val="FFFF00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964085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88640"/>
            <a:ext cx="63257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盒子模块：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       Margin</a:t>
            </a:r>
            <a:r>
              <a:rPr lang="zh-CN" altLang="en-US" dirty="0" smtClean="0">
                <a:solidFill>
                  <a:srgbClr val="FFFF00"/>
                </a:solidFill>
              </a:rPr>
              <a:t>外边框     </a:t>
            </a:r>
            <a:r>
              <a:rPr lang="en-US" altLang="zh-CN" dirty="0" smtClean="0">
                <a:solidFill>
                  <a:srgbClr val="FFFF00"/>
                </a:solidFill>
              </a:rPr>
              <a:t>margin</a:t>
            </a:r>
            <a:r>
              <a:rPr lang="zh-CN" altLang="en-US" dirty="0" smtClean="0">
                <a:solidFill>
                  <a:srgbClr val="FFFF00"/>
                </a:solidFill>
              </a:rPr>
              <a:t>：</a:t>
            </a:r>
            <a:r>
              <a:rPr lang="en-US" altLang="zh-CN" dirty="0" smtClean="0">
                <a:solidFill>
                  <a:srgbClr val="FFFF00"/>
                </a:solidFill>
              </a:rPr>
              <a:t>0  auto   </a:t>
            </a:r>
            <a:r>
              <a:rPr lang="zh-CN" altLang="en-US" dirty="0" smtClean="0">
                <a:solidFill>
                  <a:srgbClr val="FFFF00"/>
                </a:solidFill>
              </a:rPr>
              <a:t>水平居中（</a:t>
            </a:r>
            <a:r>
              <a:rPr lang="en-US" altLang="zh-CN" dirty="0" smtClean="0">
                <a:solidFill>
                  <a:srgbClr val="FFFF00"/>
                </a:solidFill>
              </a:rPr>
              <a:t>P134</a:t>
            </a:r>
            <a:r>
              <a:rPr lang="zh-CN" altLang="en-US" dirty="0" smtClean="0">
                <a:solidFill>
                  <a:srgbClr val="FFFF00"/>
                </a:solidFill>
              </a:rPr>
              <a:t>）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        Padding</a:t>
            </a:r>
            <a:r>
              <a:rPr lang="zh-CN" altLang="en-US" dirty="0" smtClean="0">
                <a:solidFill>
                  <a:srgbClr val="FFFF00"/>
                </a:solidFill>
              </a:rPr>
              <a:t>内边框（</a:t>
            </a:r>
            <a:r>
              <a:rPr lang="en-US" altLang="zh-CN" dirty="0" smtClean="0">
                <a:solidFill>
                  <a:srgbClr val="FFFF00"/>
                </a:solidFill>
              </a:rPr>
              <a:t>P134</a:t>
            </a:r>
            <a:r>
              <a:rPr lang="zh-CN" altLang="en-US" dirty="0" smtClean="0">
                <a:solidFill>
                  <a:srgbClr val="FFFF00"/>
                </a:solidFill>
              </a:rPr>
              <a:t>）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83568" y="1628800"/>
            <a:ext cx="6696744" cy="410445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31640" y="2204864"/>
            <a:ext cx="5256584" cy="27363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" name="矩形 5"/>
          <p:cNvSpPr/>
          <p:nvPr/>
        </p:nvSpPr>
        <p:spPr>
          <a:xfrm>
            <a:off x="1907704" y="2780928"/>
            <a:ext cx="3960440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267744" y="1700808"/>
            <a:ext cx="0" cy="504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339752" y="1556792"/>
            <a:ext cx="57606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755576" y="3789040"/>
            <a:ext cx="576064" cy="720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779912" y="5013176"/>
            <a:ext cx="0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660232" y="3573016"/>
            <a:ext cx="57606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491880" y="2276872"/>
            <a:ext cx="0" cy="504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331640" y="3356992"/>
            <a:ext cx="50405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995936" y="4365104"/>
            <a:ext cx="144016" cy="5760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 flipV="1">
            <a:off x="467544" y="2492896"/>
            <a:ext cx="108012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 flipV="1">
            <a:off x="467544" y="3573016"/>
            <a:ext cx="50405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3491880" y="1556792"/>
            <a:ext cx="180020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139952" y="4725144"/>
            <a:ext cx="1584176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2771800" y="5301208"/>
            <a:ext cx="100811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6876256" y="2132856"/>
            <a:ext cx="93610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5940152" y="4005064"/>
            <a:ext cx="50405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6156176" y="4077072"/>
            <a:ext cx="187220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380312" y="1700808"/>
            <a:ext cx="2582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margin-right </a:t>
            </a:r>
            <a:r>
              <a:rPr lang="zh-CN" altLang="en-US" dirty="0" smtClean="0"/>
              <a:t>右外边距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-1476672" y="3645024"/>
            <a:ext cx="242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margin-left </a:t>
            </a:r>
            <a:r>
              <a:rPr lang="zh-CN" altLang="en-US" dirty="0" smtClean="0"/>
              <a:t>左外边距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339752" y="1196752"/>
            <a:ext cx="2436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margin-top </a:t>
            </a:r>
            <a:r>
              <a:rPr lang="zh-CN" altLang="en-US" dirty="0" smtClean="0"/>
              <a:t>上外边距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07504" y="5984612"/>
            <a:ext cx="288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margin-bottom </a:t>
            </a:r>
            <a:r>
              <a:rPr lang="zh-CN" altLang="en-US" dirty="0" smtClean="0"/>
              <a:t>下外边距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364088" y="1268760"/>
            <a:ext cx="2574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padding-top </a:t>
            </a:r>
            <a:r>
              <a:rPr lang="zh-CN" altLang="en-US" dirty="0" smtClean="0"/>
              <a:t>上内边距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0312" y="4725144"/>
            <a:ext cx="272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padding-right </a:t>
            </a:r>
            <a:r>
              <a:rPr lang="zh-CN" altLang="en-US" dirty="0" smtClean="0"/>
              <a:t>右内边距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-1548680" y="2132856"/>
            <a:ext cx="255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padding-left </a:t>
            </a:r>
            <a:r>
              <a:rPr lang="zh-CN" altLang="en-US" dirty="0" smtClean="0"/>
              <a:t>左内边距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831166" y="5984612"/>
            <a:ext cx="302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padding-bottom </a:t>
            </a:r>
            <a:r>
              <a:rPr lang="zh-CN" altLang="en-US" dirty="0" smtClean="0"/>
              <a:t>下内边距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7914903"/>
      </p:ext>
    </p:extLst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活力">
  <a:themeElements>
    <a:clrScheme name="复合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活力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187</TotalTime>
  <Words>118</Words>
  <Application>Microsoft Office PowerPoint</Application>
  <PresentationFormat>全屏显示(4:3)</PresentationFormat>
  <Paragraphs>67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活力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Windows 用户</cp:lastModifiedBy>
  <cp:revision>20</cp:revision>
  <dcterms:created xsi:type="dcterms:W3CDTF">2018-01-07T04:22:11Z</dcterms:created>
  <dcterms:modified xsi:type="dcterms:W3CDTF">2018-01-10T22:49:16Z</dcterms:modified>
</cp:coreProperties>
</file>