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3"/>
  </p:handoutMasterIdLst>
  <p:sldIdLst>
    <p:sldId id="3108" r:id="rId3"/>
    <p:sldId id="3115" r:id="rId5"/>
    <p:sldId id="3137" r:id="rId6"/>
    <p:sldId id="3138" r:id="rId7"/>
    <p:sldId id="3139" r:id="rId8"/>
    <p:sldId id="3140" r:id="rId9"/>
    <p:sldId id="3143" r:id="rId10"/>
    <p:sldId id="3144" r:id="rId11"/>
    <p:sldId id="3145" r:id="rId12"/>
    <p:sldId id="3146" r:id="rId13"/>
    <p:sldId id="3163" r:id="rId14"/>
    <p:sldId id="3116" r:id="rId15"/>
    <p:sldId id="3095" r:id="rId16"/>
    <p:sldId id="3093" r:id="rId17"/>
    <p:sldId id="3087" r:id="rId18"/>
    <p:sldId id="3147" r:id="rId19"/>
    <p:sldId id="3119" r:id="rId20"/>
    <p:sldId id="3078" r:id="rId21"/>
    <p:sldId id="3162" r:id="rId22"/>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6AB6"/>
    <a:srgbClr val="1CB7F1"/>
    <a:srgbClr val="8ED7F1"/>
    <a:srgbClr val="D52C0A"/>
    <a:srgbClr val="535353"/>
    <a:srgbClr val="30B9C3"/>
    <a:srgbClr val="157DA8"/>
    <a:srgbClr val="8EC436"/>
    <a:srgbClr val="865523"/>
    <a:srgbClr val="E8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8" autoAdjust="0"/>
    <p:restoredTop sz="92986" autoAdjust="0"/>
  </p:normalViewPr>
  <p:slideViewPr>
    <p:cSldViewPr>
      <p:cViewPr>
        <p:scale>
          <a:sx n="50" d="100"/>
          <a:sy n="50" d="100"/>
        </p:scale>
        <p:origin x="-390" y="-1686"/>
      </p:cViewPr>
      <p:guideLst>
        <p:guide orient="horz" pos="380"/>
        <p:guide orient="horz" pos="4189"/>
        <p:guide pos="4050"/>
        <p:guide pos="589"/>
        <p:guide pos="7566"/>
        <p:guide pos="376"/>
        <p:guide pos="1306"/>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B2B7EC-5352-448B-930A-3A43B76C117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B2B7EC-5352-448B-930A-3A43B76C117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B2B7EC-5352-448B-930A-3A43B76C117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B2B7EC-5352-448B-930A-3A43B76C117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352" y="0"/>
            <a:ext cx="12858045" cy="72326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hyperlink" Target="http://www.runoob.com/tags/tag-select.html" TargetMode="External"/><Relationship Id="rId8" Type="http://schemas.openxmlformats.org/officeDocument/2006/relationships/hyperlink" Target="http://www.runoob.com/tags/tag-legend.html" TargetMode="External"/><Relationship Id="rId7" Type="http://schemas.openxmlformats.org/officeDocument/2006/relationships/hyperlink" Target="http://www.runoob.com/tags/tag-fieldset.html" TargetMode="External"/><Relationship Id="rId6" Type="http://schemas.openxmlformats.org/officeDocument/2006/relationships/hyperlink" Target="http://www.runoob.com/tags/tag-label.html" TargetMode="External"/><Relationship Id="rId5" Type="http://schemas.openxmlformats.org/officeDocument/2006/relationships/hyperlink" Target="http://www.runoob.com/tags/tag-textarea.html" TargetMode="External"/><Relationship Id="rId4" Type="http://schemas.openxmlformats.org/officeDocument/2006/relationships/hyperlink" Target="http://www.runoob.com/tags/tag-input.html" TargetMode="External"/><Relationship Id="rId3" Type="http://schemas.openxmlformats.org/officeDocument/2006/relationships/hyperlink" Target="http://www.runoob.com/tags/tag-form.html" TargetMode="External"/><Relationship Id="rId2" Type="http://schemas.openxmlformats.org/officeDocument/2006/relationships/image" Target="../media/image8.jpeg"/><Relationship Id="rId17" Type="http://schemas.openxmlformats.org/officeDocument/2006/relationships/notesSlide" Target="../notesSlides/notesSlide4.xml"/><Relationship Id="rId16" Type="http://schemas.openxmlformats.org/officeDocument/2006/relationships/slideLayout" Target="../slideLayouts/slideLayout1.xml"/><Relationship Id="rId15" Type="http://schemas.openxmlformats.org/officeDocument/2006/relationships/hyperlink" Target="http://www.runoob.com/tags/tag-output.html" TargetMode="External"/><Relationship Id="rId14" Type="http://schemas.openxmlformats.org/officeDocument/2006/relationships/hyperlink" Target="http://www.runoob.com/tags/tag-keygen.html" TargetMode="External"/><Relationship Id="rId13" Type="http://schemas.openxmlformats.org/officeDocument/2006/relationships/hyperlink" Target="http://www.runoob.com/tags/tag-datalist.html" TargetMode="External"/><Relationship Id="rId12" Type="http://schemas.openxmlformats.org/officeDocument/2006/relationships/hyperlink" Target="http://www.runoob.com/tags/tag-button.html" TargetMode="External"/><Relationship Id="rId11" Type="http://schemas.openxmlformats.org/officeDocument/2006/relationships/hyperlink" Target="http://www.runoob.com/tags/tag-option.html" TargetMode="External"/><Relationship Id="rId10" Type="http://schemas.openxmlformats.org/officeDocument/2006/relationships/hyperlink" Target="http://www.runoob.com/tags/tag-optgroup.html" TargetMode="Externa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6.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715"/>
            <a:ext cx="12858750" cy="7243762"/>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59"/>
          <p:cNvSpPr>
            <a:spLocks noChangeArrowheads="1"/>
          </p:cNvSpPr>
          <p:nvPr/>
        </p:nvSpPr>
        <p:spPr bwMode="auto">
          <a:xfrm>
            <a:off x="2660195" y="736005"/>
            <a:ext cx="7538363"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zh-CN" sz="5400" dirty="0">
                <a:solidFill>
                  <a:schemeClr val="bg1"/>
                </a:solidFill>
                <a:cs typeface="Arial" panose="020B0604020202020204" pitchFamily="34" charset="0"/>
              </a:rPr>
              <a:t>第四组</a:t>
            </a:r>
            <a:r>
              <a:rPr lang="en-US" altLang="zh-CN" sz="5400" dirty="0">
                <a:solidFill>
                  <a:schemeClr val="bg1"/>
                </a:solidFill>
                <a:cs typeface="Arial" panose="020B0604020202020204" pitchFamily="34" charset="0"/>
              </a:rPr>
              <a:t>HTML+CSS</a:t>
            </a:r>
            <a:r>
              <a:rPr lang="zh-CN" altLang="en-US" sz="5400" dirty="0">
                <a:solidFill>
                  <a:schemeClr val="bg1"/>
                </a:solidFill>
                <a:cs typeface="Arial" panose="020B0604020202020204" pitchFamily="34" charset="0"/>
              </a:rPr>
              <a:t>总结</a:t>
            </a:r>
            <a:endParaRPr lang="zh-CN" altLang="en-US" sz="5400" dirty="0">
              <a:solidFill>
                <a:schemeClr val="bg1"/>
              </a:solidFill>
              <a:cs typeface="Arial" panose="020B0604020202020204" pitchFamily="34" charset="0"/>
            </a:endParaRPr>
          </a:p>
        </p:txBody>
      </p:sp>
      <p:sp>
        <p:nvSpPr>
          <p:cNvPr id="11" name="矩形 259"/>
          <p:cNvSpPr>
            <a:spLocks noChangeArrowheads="1"/>
          </p:cNvSpPr>
          <p:nvPr/>
        </p:nvSpPr>
        <p:spPr bwMode="auto">
          <a:xfrm>
            <a:off x="3752990" y="1873077"/>
            <a:ext cx="5352773" cy="31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cap="all" dirty="0">
                <a:solidFill>
                  <a:schemeClr val="bg1"/>
                </a:solidFill>
                <a:latin typeface="Arial" panose="020B0604020202020204" pitchFamily="34" charset="0"/>
                <a:cs typeface="Arial" panose="020B0604020202020204" pitchFamily="34" charset="0"/>
              </a:rPr>
              <a:t>包括标签，表单，模块，</a:t>
            </a:r>
            <a:r>
              <a:rPr lang="en-US" altLang="zh-CN" sz="1400" cap="all" dirty="0">
                <a:solidFill>
                  <a:schemeClr val="bg1"/>
                </a:solidFill>
                <a:latin typeface="Arial" panose="020B0604020202020204" pitchFamily="34" charset="0"/>
                <a:cs typeface="Arial" panose="020B0604020202020204" pitchFamily="34" charset="0"/>
              </a:rPr>
              <a:t>CSS</a:t>
            </a:r>
            <a:r>
              <a:rPr lang="zh-CN" altLang="en-US" sz="1400" cap="all" dirty="0">
                <a:solidFill>
                  <a:schemeClr val="bg1"/>
                </a:solidFill>
                <a:latin typeface="Arial" panose="020B0604020202020204" pitchFamily="34" charset="0"/>
                <a:cs typeface="Arial" panose="020B0604020202020204" pitchFamily="34" charset="0"/>
              </a:rPr>
              <a:t>，框架，扩展</a:t>
            </a:r>
            <a:endParaRPr lang="zh-CN" altLang="en-US" sz="1400" cap="all" dirty="0">
              <a:solidFill>
                <a:schemeClr val="bg1"/>
              </a:solidFill>
              <a:latin typeface="Arial" panose="020B0604020202020204" pitchFamily="34" charset="0"/>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p:cTn id="7" dur="500" fill="hold"/>
                                        <p:tgtEl>
                                          <p:spTgt spid="332"/>
                                        </p:tgtEl>
                                        <p:attrNameLst>
                                          <p:attrName>ppt_w</p:attrName>
                                        </p:attrNameLst>
                                      </p:cBhvr>
                                      <p:tavLst>
                                        <p:tav tm="0">
                                          <p:val>
                                            <p:strVal val="4/3*#ppt_w"/>
                                          </p:val>
                                        </p:tav>
                                        <p:tav tm="100000">
                                          <p:val>
                                            <p:strVal val="#ppt_w"/>
                                          </p:val>
                                        </p:tav>
                                      </p:tavLst>
                                    </p:anim>
                                    <p:anim calcmode="lin" valueType="num">
                                      <p:cBhvr>
                                        <p:cTn id="8" dur="500" fill="hold"/>
                                        <p:tgtEl>
                                          <p:spTgt spid="332"/>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
                                        </p:tgtEl>
                                        <p:attrNameLst>
                                          <p:attrName>ppt_y</p:attrName>
                                        </p:attrNameLst>
                                      </p:cBhvr>
                                      <p:tavLst>
                                        <p:tav tm="0">
                                          <p:val>
                                            <p:strVal val="#ppt_y"/>
                                          </p:val>
                                        </p:tav>
                                        <p:tav tm="100000">
                                          <p:val>
                                            <p:strVal val="#ppt_y"/>
                                          </p:val>
                                        </p:tav>
                                      </p:tavLst>
                                    </p:anim>
                                    <p:anim calcmode="lin" valueType="num">
                                      <p:cBhvr>
                                        <p:cTn id="1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
                                        </p:tgtEl>
                                      </p:cBhvr>
                                    </p:animEffect>
                                  </p:childTnLst>
                                </p:cTn>
                              </p:par>
                            </p:childTnLst>
                          </p:cTn>
                        </p:par>
                        <p:par>
                          <p:cTn id="17" fill="hold">
                            <p:stCondLst>
                              <p:cond delay="160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10"/>
                                        </p:tgtEl>
                                      </p:cBhvr>
                                    </p:animEffect>
                                    <p:animScale>
                                      <p:cBhvr>
                                        <p:cTn id="20" dur="250" autoRev="1" fill="hold"/>
                                        <p:tgtEl>
                                          <p:spTgt spid="10"/>
                                        </p:tgtEl>
                                      </p:cBhvr>
                                      <p:by x="105000" y="105000"/>
                                    </p:animScale>
                                  </p:childTnLst>
                                </p:cTn>
                              </p:par>
                            </p:childTnLst>
                          </p:cTn>
                        </p:par>
                        <p:par>
                          <p:cTn id="21" fill="hold">
                            <p:stCondLst>
                              <p:cond delay="2099"/>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1"/>
                                        </p:tgtEl>
                                        <p:attrNameLst>
                                          <p:attrName>ppt_y</p:attrName>
                                        </p:attrNameLst>
                                      </p:cBhvr>
                                      <p:tavLst>
                                        <p:tav tm="0">
                                          <p:val>
                                            <p:strVal val="#ppt_y"/>
                                          </p:val>
                                        </p:tav>
                                        <p:tav tm="100000">
                                          <p:val>
                                            <p:strVal val="#ppt_y"/>
                                          </p:val>
                                        </p:tav>
                                      </p:tavLst>
                                    </p:anim>
                                    <p:anim calcmode="lin" valueType="num">
                                      <p:cBhvr>
                                        <p:cTn id="2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1"/>
                                        </p:tgtEl>
                                      </p:cBhvr>
                                    </p:animEffect>
                                  </p:childTnLst>
                                </p:cTn>
                              </p:par>
                            </p:childTnLst>
                          </p:cTn>
                        </p:par>
                        <p:par>
                          <p:cTn id="29" fill="hold">
                            <p:stCondLst>
                              <p:cond delay="355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11"/>
                                        </p:tgtEl>
                                      </p:cBhvr>
                                    </p:animEffect>
                                    <p:animScale>
                                      <p:cBhvr>
                                        <p:cTn id="32"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0" grpId="0"/>
      <p:bldP spid="10" grpId="1"/>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89" y="895"/>
            <a:ext cx="12855223" cy="72308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9669157" y="447"/>
            <a:ext cx="3188446" cy="12219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1317" y="5340549"/>
            <a:ext cx="1652834" cy="103919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97425" y="6089159"/>
            <a:ext cx="2406341" cy="15129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1955504" y="6361720"/>
            <a:ext cx="1154513" cy="7258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1423283" y="5074069"/>
            <a:ext cx="1808056" cy="11367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34304" y="1895192"/>
            <a:ext cx="4617451" cy="3644755"/>
            <a:chOff x="3633957" y="1894978"/>
            <a:chExt cx="4618021" cy="3645205"/>
          </a:xfrm>
        </p:grpSpPr>
        <p:sp>
          <p:nvSpPr>
            <p:cNvPr id="44" name="菱形 43"/>
            <p:cNvSpPr/>
            <p:nvPr/>
          </p:nvSpPr>
          <p:spPr>
            <a:xfrm>
              <a:off x="4120365" y="1894978"/>
              <a:ext cx="3645205" cy="3645205"/>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nvSpPr>
          <p:spPr>
            <a:xfrm>
              <a:off x="3633957"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4644149"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785134" y="2559748"/>
              <a:ext cx="2315666" cy="2315666"/>
            </a:xfrm>
            <a:prstGeom prst="diamond">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347665" y="2937360"/>
              <a:ext cx="1081710" cy="1044453"/>
            </a:xfrm>
            <a:prstGeom prst="rect">
              <a:avLst/>
            </a:prstGeom>
            <a:noFill/>
          </p:spPr>
          <p:txBody>
            <a:bodyPr wrap="square" rtlCol="0">
              <a:spAutoFit/>
            </a:bodyPr>
            <a:lstStyle/>
            <a:p>
              <a:pPr algn="ctr"/>
              <a:r>
                <a:rPr lang="en-US" altLang="zh-CN" sz="6185" spc="844" dirty="0" smtClean="0">
                  <a:solidFill>
                    <a:schemeClr val="bg1"/>
                  </a:solidFill>
                  <a:latin typeface="Agency FB" panose="020B0503020202020204" pitchFamily="34" charset="0"/>
                  <a:ea typeface="微软雅黑" panose="020B0503020204020204" pitchFamily="34" charset="-122"/>
                </a:rPr>
                <a:t>02</a:t>
              </a:r>
              <a:endParaRPr lang="zh-CN" altLang="en-US" sz="6185" spc="844" dirty="0">
                <a:solidFill>
                  <a:schemeClr val="bg1"/>
                </a:solidFill>
                <a:latin typeface="Agency FB" panose="020B0503020202020204" pitchFamily="34" charset="0"/>
                <a:ea typeface="微软雅黑" panose="020B0503020204020204" pitchFamily="34" charset="-122"/>
              </a:endParaRPr>
            </a:p>
          </p:txBody>
        </p:sp>
        <p:sp>
          <p:nvSpPr>
            <p:cNvPr id="49" name="文字1"/>
            <p:cNvSpPr txBox="1"/>
            <p:nvPr/>
          </p:nvSpPr>
          <p:spPr>
            <a:xfrm>
              <a:off x="5174187" y="3814902"/>
              <a:ext cx="1251740" cy="368345"/>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     框架    </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6555">
        <p14:doors dir="vert"/>
      </p:transition>
    </mc:Choice>
    <mc:Fallback>
      <p:transition spd="slow" advTm="6555">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14:presetBounceEnd="20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20000">
                                          <p:cBhvr additive="base">
                                            <p:cTn id="13" dur="500" fill="hold"/>
                                            <p:tgtEl>
                                              <p:spTgt spid="4"/>
                                            </p:tgtEl>
                                            <p:attrNameLst>
                                              <p:attrName>ppt_x</p:attrName>
                                            </p:attrNameLst>
                                          </p:cBhvr>
                                          <p:tavLst>
                                            <p:tav tm="0">
                                              <p:val>
                                                <p:strVal val="0-#ppt_w/2"/>
                                              </p:val>
                                            </p:tav>
                                            <p:tav tm="100000">
                                              <p:val>
                                                <p:strVal val="#ppt_x"/>
                                              </p:val>
                                            </p:tav>
                                          </p:tavLst>
                                        </p:anim>
                                        <p:anim calcmode="lin" valueType="num" p14:bounceEnd="20000">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20000">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14:bounceEnd="20000">
                                          <p:cBhvr additive="base">
                                            <p:cTn id="17"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0000">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14:bounceEnd="2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20000">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14:bounceEnd="20000">
                                          <p:cBhvr additive="base">
                                            <p:cTn id="25"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14:presetBounceEnd="20000">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14:bounceEnd="20000">
                                          <p:cBhvr additive="base">
                                            <p:cTn id="29"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P spid="3" grpId="0" bldLvl="0" animBg="1"/>
          <p:bldP spid="4" grpId="0" bldLvl="0" animBg="1"/>
          <p:bldP spid="6" grpId="0" bldLvl="0" animBg="1"/>
          <p:bldP spid="7"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P spid="3" grpId="0" bldLvl="0" animBg="1"/>
          <p:bldP spid="4" grpId="0" bldLvl="0" animBg="1"/>
          <p:bldP spid="6" grpId="0" bldLvl="0" animBg="1"/>
          <p:bldP spid="7"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4"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20000"/>
              </a:lnSpc>
            </a:pPr>
            <a:r>
              <a:rPr lang="zh-CN"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框架</a:t>
            </a:r>
            <a:endParaRPr 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2" name="组合 21"/>
          <p:cNvGrpSpPr/>
          <p:nvPr/>
        </p:nvGrpSpPr>
        <p:grpSpPr>
          <a:xfrm>
            <a:off x="8727440" y="-69215"/>
            <a:ext cx="4293870" cy="7379970"/>
            <a:chOff x="13547" y="-109"/>
            <a:chExt cx="6762" cy="11622"/>
          </a:xfrm>
        </p:grpSpPr>
        <p:grpSp>
          <p:nvGrpSpPr>
            <p:cNvPr id="9" name="组合 8"/>
            <p:cNvGrpSpPr/>
            <p:nvPr/>
          </p:nvGrpSpPr>
          <p:grpSpPr>
            <a:xfrm>
              <a:off x="13547" y="-109"/>
              <a:ext cx="6763" cy="11622"/>
              <a:chOff x="13517" y="-108"/>
              <a:chExt cx="6763" cy="11622"/>
            </a:xfrm>
          </p:grpSpPr>
          <p:pic>
            <p:nvPicPr>
              <p:cNvPr id="2" name="图片 1" descr="2470FE42019E7EA94D53A8F24F38FCA3"/>
              <p:cNvPicPr>
                <a:picLocks noChangeAspect="1"/>
              </p:cNvPicPr>
              <p:nvPr/>
            </p:nvPicPr>
            <p:blipFill>
              <a:blip r:embed="rId1"/>
              <a:stretch>
                <a:fillRect/>
              </a:stretch>
            </p:blipFill>
            <p:spPr>
              <a:xfrm>
                <a:off x="13573" y="40"/>
                <a:ext cx="6601" cy="11311"/>
              </a:xfrm>
              <a:prstGeom prst="rect">
                <a:avLst/>
              </a:prstGeom>
            </p:spPr>
          </p:pic>
          <p:cxnSp>
            <p:nvCxnSpPr>
              <p:cNvPr id="4" name="直接连接符 3"/>
              <p:cNvCxnSpPr/>
              <p:nvPr/>
            </p:nvCxnSpPr>
            <p:spPr>
              <a:xfrm flipH="1">
                <a:off x="13517" y="-9"/>
                <a:ext cx="69" cy="11360"/>
              </a:xfrm>
              <a:prstGeom prst="line">
                <a:avLst/>
              </a:prstGeom>
              <a:ln w="53975">
                <a:solidFill>
                  <a:srgbClr val="FF0000"/>
                </a:solidFill>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flipH="1">
                <a:off x="20174" y="40"/>
                <a:ext cx="13" cy="11474"/>
              </a:xfrm>
              <a:prstGeom prst="line">
                <a:avLst/>
              </a:prstGeom>
              <a:ln w="53975">
                <a:solidFill>
                  <a:srgbClr val="FF0000"/>
                </a:solidFill>
              </a:ln>
            </p:spPr>
            <p:style>
              <a:lnRef idx="3">
                <a:schemeClr val="dk1"/>
              </a:lnRef>
              <a:fillRef idx="0">
                <a:schemeClr val="dk1"/>
              </a:fillRef>
              <a:effectRef idx="2">
                <a:schemeClr val="dk1"/>
              </a:effectRef>
              <a:fontRef idx="minor">
                <a:schemeClr val="tx1"/>
              </a:fontRef>
            </p:style>
          </p:cxnSp>
          <p:cxnSp>
            <p:nvCxnSpPr>
              <p:cNvPr id="6" name="直接连接符 5"/>
              <p:cNvCxnSpPr/>
              <p:nvPr/>
            </p:nvCxnSpPr>
            <p:spPr>
              <a:xfrm flipH="1">
                <a:off x="13521" y="-108"/>
                <a:ext cx="65" cy="11607"/>
              </a:xfrm>
              <a:prstGeom prst="line">
                <a:avLst/>
              </a:prstGeom>
              <a:ln w="53975">
                <a:solidFill>
                  <a:srgbClr val="FF0000"/>
                </a:solidFill>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flipH="1" flipV="1">
                <a:off x="13586" y="-9"/>
                <a:ext cx="6694" cy="9"/>
              </a:xfrm>
              <a:prstGeom prst="line">
                <a:avLst/>
              </a:prstGeom>
              <a:ln w="53975">
                <a:solidFill>
                  <a:srgbClr val="FF0000"/>
                </a:solidFill>
              </a:ln>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flipH="1" flipV="1">
                <a:off x="13586" y="11351"/>
                <a:ext cx="6694" cy="9"/>
              </a:xfrm>
              <a:prstGeom prst="line">
                <a:avLst/>
              </a:prstGeom>
              <a:ln w="53975">
                <a:solidFill>
                  <a:srgbClr val="FF0000"/>
                </a:solidFill>
              </a:ln>
            </p:spPr>
            <p:style>
              <a:lnRef idx="3">
                <a:schemeClr val="dk1"/>
              </a:lnRef>
              <a:fillRef idx="0">
                <a:schemeClr val="dk1"/>
              </a:fillRef>
              <a:effectRef idx="2">
                <a:schemeClr val="dk1"/>
              </a:effectRef>
              <a:fontRef idx="minor">
                <a:schemeClr val="tx1"/>
              </a:fontRef>
            </p:style>
          </p:cxnSp>
        </p:grpSp>
        <p:cxnSp>
          <p:nvCxnSpPr>
            <p:cNvPr id="10" name="直接连接符 9"/>
            <p:cNvCxnSpPr/>
            <p:nvPr/>
          </p:nvCxnSpPr>
          <p:spPr>
            <a:xfrm>
              <a:off x="13633" y="929"/>
              <a:ext cx="6584" cy="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640" y="0"/>
              <a:ext cx="0" cy="9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567" y="0"/>
              <a:ext cx="6584" cy="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0217" y="64"/>
              <a:ext cx="0" cy="9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3658" y="1045"/>
              <a:ext cx="661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724" y="929"/>
              <a:ext cx="29" cy="9415"/>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3658" y="10344"/>
              <a:ext cx="6610" cy="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007" y="1045"/>
              <a:ext cx="97" cy="9299"/>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3706" y="10397"/>
              <a:ext cx="47" cy="917"/>
            </a:xfrm>
            <a:prstGeom prst="line">
              <a:avLst/>
            </a:prstGeom>
            <a:ln w="31750">
              <a:solidFill>
                <a:srgbClr val="5B035C"/>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3706" y="11314"/>
              <a:ext cx="6398" cy="51"/>
            </a:xfrm>
            <a:prstGeom prst="line">
              <a:avLst/>
            </a:prstGeom>
            <a:ln w="31750">
              <a:solidFill>
                <a:srgbClr val="5B035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0104" y="10448"/>
              <a:ext cx="47" cy="917"/>
            </a:xfrm>
            <a:prstGeom prst="line">
              <a:avLst/>
            </a:prstGeom>
            <a:ln w="31750">
              <a:solidFill>
                <a:srgbClr val="5B035C"/>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3726" y="10448"/>
              <a:ext cx="6378" cy="9"/>
            </a:xfrm>
            <a:prstGeom prst="line">
              <a:avLst/>
            </a:prstGeom>
            <a:ln w="31750">
              <a:solidFill>
                <a:srgbClr val="5B035C"/>
              </a:solidFill>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872490" y="1228725"/>
            <a:ext cx="6965315" cy="3969385"/>
          </a:xfrm>
          <a:prstGeom prst="rect">
            <a:avLst/>
          </a:prstGeom>
          <a:noFill/>
        </p:spPr>
        <p:txBody>
          <a:bodyPr wrap="square" rtlCol="0">
            <a:spAutoFit/>
          </a:bodyPr>
          <a:p>
            <a:pPr algn="l"/>
            <a:r>
              <a:rPr lang="en-US" altLang="zh-CN" sz="3600"/>
              <a:t>&lt;body&gt;</a:t>
            </a:r>
            <a:endParaRPr lang="en-US" altLang="zh-CN" sz="3600"/>
          </a:p>
          <a:p>
            <a:pPr algn="l"/>
            <a:r>
              <a:rPr lang="en-US" altLang="zh-CN" sz="3600"/>
              <a:t>       &lt;div  id=”red”&gt;</a:t>
            </a:r>
            <a:endParaRPr lang="en-US" altLang="zh-CN" sz="3600"/>
          </a:p>
          <a:p>
            <a:pPr algn="l"/>
            <a:r>
              <a:rPr lang="en-US" altLang="zh-CN" sz="3600"/>
              <a:t>                  &lt;div  id=”skyblue”&gt;&lt;/div&gt;</a:t>
            </a:r>
            <a:endParaRPr lang="en-US" altLang="zh-CN" sz="3600"/>
          </a:p>
          <a:p>
            <a:pPr algn="l"/>
            <a:r>
              <a:rPr lang="en-US" altLang="zh-CN" sz="3600"/>
              <a:t>                  </a:t>
            </a:r>
            <a:r>
              <a:rPr lang="en-US" altLang="zh-CN" sz="3600">
                <a:sym typeface="+mn-ea"/>
              </a:rPr>
              <a:t>&lt;div  id=”yellow”&gt;&lt;/div&gt;</a:t>
            </a:r>
            <a:endParaRPr lang="en-US" altLang="zh-CN" sz="3600">
              <a:sym typeface="+mn-ea"/>
            </a:endParaRPr>
          </a:p>
          <a:p>
            <a:pPr algn="l"/>
            <a:r>
              <a:rPr lang="en-US" altLang="zh-CN" sz="3600">
                <a:sym typeface="+mn-ea"/>
              </a:rPr>
              <a:t>                  &lt;div  id=”purple”&gt;&lt;/div&gt;</a:t>
            </a:r>
            <a:endParaRPr lang="en-US" altLang="zh-CN" sz="3600">
              <a:sym typeface="+mn-ea"/>
            </a:endParaRPr>
          </a:p>
          <a:p>
            <a:pPr algn="l"/>
            <a:r>
              <a:rPr lang="en-US" altLang="zh-CN" sz="3600"/>
              <a:t>      &lt;/div&gt;</a:t>
            </a:r>
            <a:endParaRPr lang="en-US" altLang="zh-CN" sz="3600"/>
          </a:p>
          <a:p>
            <a:pPr algn="l"/>
            <a:r>
              <a:rPr lang="en-US" altLang="zh-CN" sz="3600"/>
              <a:t>&lt;/body&gt;</a:t>
            </a:r>
            <a:endParaRPr lang="en-US" altLang="zh-CN" sz="3600"/>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10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0" fill="hold"/>
                                        <p:tgtEl>
                                          <p:spTgt spid="22"/>
                                        </p:tgtEl>
                                        <p:attrNameLst>
                                          <p:attrName>ppt_x</p:attrName>
                                        </p:attrNameLst>
                                      </p:cBhvr>
                                      <p:tavLst>
                                        <p:tav tm="0">
                                          <p:val>
                                            <p:strVal val="#ppt_x"/>
                                          </p:val>
                                        </p:tav>
                                        <p:tav tm="100000">
                                          <p:val>
                                            <p:strVal val="#ppt_x"/>
                                          </p:val>
                                        </p:tav>
                                      </p:tavLst>
                                    </p:anim>
                                    <p:anim calcmode="lin" valueType="num">
                                      <p:cBhvr additive="base">
                                        <p:cTn id="13" dur="10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circle(in)">
                                      <p:cBhvr>
                                        <p:cTn id="1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89" y="895"/>
            <a:ext cx="12855223" cy="72308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9669157" y="447"/>
            <a:ext cx="3188446" cy="12219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1317" y="5340549"/>
            <a:ext cx="1652834" cy="103919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97425" y="6089159"/>
            <a:ext cx="2406341" cy="15129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1955504" y="6361720"/>
            <a:ext cx="1154513" cy="7258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1423283" y="5074069"/>
            <a:ext cx="1808056" cy="11367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34304" y="1895192"/>
            <a:ext cx="4617451" cy="3644755"/>
            <a:chOff x="3633957" y="1894978"/>
            <a:chExt cx="4618021" cy="3645205"/>
          </a:xfrm>
        </p:grpSpPr>
        <p:sp>
          <p:nvSpPr>
            <p:cNvPr id="44" name="菱形 43"/>
            <p:cNvSpPr/>
            <p:nvPr/>
          </p:nvSpPr>
          <p:spPr>
            <a:xfrm>
              <a:off x="4120365" y="1894978"/>
              <a:ext cx="3645205" cy="3645205"/>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nvSpPr>
          <p:spPr>
            <a:xfrm>
              <a:off x="3633957"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4644149"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730517" y="2559748"/>
              <a:ext cx="2315666" cy="2315666"/>
            </a:xfrm>
            <a:prstGeom prst="diamond">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347665" y="2937360"/>
              <a:ext cx="1081710" cy="2048128"/>
            </a:xfrm>
            <a:prstGeom prst="rect">
              <a:avLst/>
            </a:prstGeom>
            <a:noFill/>
          </p:spPr>
          <p:txBody>
            <a:bodyPr wrap="square" rtlCol="0">
              <a:spAutoFit/>
            </a:bodyPr>
            <a:lstStyle/>
            <a:p>
              <a:pPr algn="ctr"/>
              <a:r>
                <a:rPr lang="en-US" altLang="zh-CN" sz="6185" spc="844" dirty="0">
                  <a:solidFill>
                    <a:schemeClr val="bg1"/>
                  </a:solidFill>
                  <a:latin typeface="Agency FB" panose="020B0503020202020204" pitchFamily="34" charset="0"/>
                  <a:ea typeface="微软雅黑" panose="020B0503020204020204" pitchFamily="34" charset="-122"/>
                </a:rPr>
                <a:t>0</a:t>
              </a:r>
              <a:r>
                <a:rPr lang="en-US" sz="6185" spc="844" dirty="0">
                  <a:solidFill>
                    <a:schemeClr val="bg1"/>
                  </a:solidFill>
                  <a:latin typeface="Agency FB" panose="020B0503020202020204" pitchFamily="34" charset="0"/>
                  <a:ea typeface="微软雅黑" panose="020B0503020204020204" pitchFamily="34" charset="-122"/>
                </a:rPr>
                <a:t>3</a:t>
              </a:r>
              <a:endParaRPr lang="en-US" sz="6185" spc="844" dirty="0">
                <a:solidFill>
                  <a:schemeClr val="bg1"/>
                </a:solidFill>
                <a:latin typeface="Agency FB" panose="020B0503020202020204" pitchFamily="34" charset="0"/>
                <a:ea typeface="微软雅黑" panose="020B0503020204020204" pitchFamily="34" charset="-122"/>
              </a:endParaRPr>
            </a:p>
          </p:txBody>
        </p:sp>
        <p:sp>
          <p:nvSpPr>
            <p:cNvPr id="49" name="文字1"/>
            <p:cNvSpPr txBox="1"/>
            <p:nvPr/>
          </p:nvSpPr>
          <p:spPr>
            <a:xfrm>
              <a:off x="5174187" y="3814902"/>
              <a:ext cx="1465126" cy="36834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mn-ea"/>
                  <a:sym typeface="+mn-lt"/>
                </a:rPr>
                <a:t>CSS      </a:t>
              </a:r>
              <a:r>
                <a:rPr lang="zh-CN" altLang="en-US" dirty="0">
                  <a:solidFill>
                    <a:schemeClr val="bg1"/>
                  </a:solidFill>
                  <a:latin typeface="微软雅黑" panose="020B0503020204020204" pitchFamily="34" charset="-122"/>
                  <a:ea typeface="微软雅黑" panose="020B0503020204020204" pitchFamily="34" charset="-122"/>
                  <a:cs typeface="+mn-ea"/>
                  <a:sym typeface="+mn-lt"/>
                </a:rPr>
                <a:t>扩展</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6555">
        <p14:doors dir="vert"/>
      </p:transition>
    </mc:Choice>
    <mc:Fallback>
      <p:transition spd="slow" advTm="6555">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14:presetBounceEnd="20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20000">
                                          <p:cBhvr additive="base">
                                            <p:cTn id="13" dur="500" fill="hold"/>
                                            <p:tgtEl>
                                              <p:spTgt spid="4"/>
                                            </p:tgtEl>
                                            <p:attrNameLst>
                                              <p:attrName>ppt_x</p:attrName>
                                            </p:attrNameLst>
                                          </p:cBhvr>
                                          <p:tavLst>
                                            <p:tav tm="0">
                                              <p:val>
                                                <p:strVal val="0-#ppt_w/2"/>
                                              </p:val>
                                            </p:tav>
                                            <p:tav tm="100000">
                                              <p:val>
                                                <p:strVal val="#ppt_x"/>
                                              </p:val>
                                            </p:tav>
                                          </p:tavLst>
                                        </p:anim>
                                        <p:anim calcmode="lin" valueType="num" p14:bounceEnd="20000">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20000">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14:bounceEnd="20000">
                                          <p:cBhvr additive="base">
                                            <p:cTn id="17"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0000">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14:bounceEnd="2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20000">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14:bounceEnd="20000">
                                          <p:cBhvr additive="base">
                                            <p:cTn id="25"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14:presetBounceEnd="20000">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14:bounceEnd="20000">
                                          <p:cBhvr additive="base">
                                            <p:cTn id="29"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4" grpId="0" animBg="1"/>
          <p:bldP spid="6" grpId="0" animBg="1"/>
          <p:bldP spid="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4" grpId="0" animBg="1"/>
          <p:bldP spid="6" grpId="0" animBg="1"/>
          <p:bldP spid="7"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bwMode="auto">
          <a:xfrm>
            <a:off x="1486392" y="3046864"/>
            <a:ext cx="1443182" cy="1540287"/>
          </a:xfrm>
          <a:prstGeom prst="rect">
            <a:avLst/>
          </a:prstGeom>
          <a:solidFill>
            <a:schemeClr val="accent1">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15" name="矩形 14"/>
          <p:cNvSpPr/>
          <p:nvPr/>
        </p:nvSpPr>
        <p:spPr bwMode="auto">
          <a:xfrm>
            <a:off x="4342830" y="3047088"/>
            <a:ext cx="1443182" cy="1540287"/>
          </a:xfrm>
          <a:prstGeom prst="rect">
            <a:avLst/>
          </a:prstGeom>
          <a:solidFill>
            <a:schemeClr val="accent2">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16" name="矩形 15"/>
          <p:cNvSpPr/>
          <p:nvPr/>
        </p:nvSpPr>
        <p:spPr bwMode="auto">
          <a:xfrm>
            <a:off x="9921901" y="2938264"/>
            <a:ext cx="1443182" cy="1540287"/>
          </a:xfrm>
          <a:prstGeom prst="rect">
            <a:avLst/>
          </a:prstGeom>
          <a:solidFill>
            <a:schemeClr val="accent4">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17" name="矩形 16"/>
          <p:cNvSpPr/>
          <p:nvPr/>
        </p:nvSpPr>
        <p:spPr bwMode="auto">
          <a:xfrm>
            <a:off x="7140077" y="2938264"/>
            <a:ext cx="1443182" cy="1540287"/>
          </a:xfrm>
          <a:prstGeom prst="rect">
            <a:avLst/>
          </a:prstGeom>
          <a:solidFill>
            <a:schemeClr val="accent3">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24" name="文本框 23"/>
          <p:cNvSpPr txBox="1">
            <a:spLocks noChangeArrowheads="1"/>
          </p:cNvSpPr>
          <p:nvPr/>
        </p:nvSpPr>
        <p:spPr bwMode="auto">
          <a:xfrm>
            <a:off x="1768349"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rPr>
              <a:t>标签选择器</a:t>
            </a:r>
            <a:endPar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1" name="Content Placeholder 2"/>
          <p:cNvSpPr txBox="1"/>
          <p:nvPr/>
        </p:nvSpPr>
        <p:spPr>
          <a:xfrm>
            <a:off x="935016" y="5272509"/>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标签选择器</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Content Placeholder 2"/>
          <p:cNvSpPr txBox="1"/>
          <p:nvPr/>
        </p:nvSpPr>
        <p:spPr>
          <a:xfrm>
            <a:off x="935017" y="5534631"/>
            <a:ext cx="2547358" cy="890006"/>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匹配所有使用 div 标签的元素（可以匹配所有标签）</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 name="Content Placeholder 2"/>
          <p:cNvSpPr txBox="1"/>
          <p:nvPr/>
        </p:nvSpPr>
        <p:spPr>
          <a:xfrm>
            <a:off x="3850232" y="5272509"/>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id选择器</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4" name="Content Placeholder 2"/>
          <p:cNvSpPr txBox="1"/>
          <p:nvPr/>
        </p:nvSpPr>
        <p:spPr>
          <a:xfrm>
            <a:off x="3850233" y="5534631"/>
            <a:ext cx="2547358" cy="890006"/>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使用id属性来调用样式，在一个网页中id的值都是唯一的</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语法：#ID名{样式}（ID名不能以数字开头）</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Content Placeholder 2"/>
          <p:cNvSpPr txBox="1"/>
          <p:nvPr/>
        </p:nvSpPr>
        <p:spPr>
          <a:xfrm>
            <a:off x="6638699" y="5272509"/>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类选择器</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6" name="Content Placeholder 2"/>
          <p:cNvSpPr txBox="1"/>
          <p:nvPr/>
        </p:nvSpPr>
        <p:spPr>
          <a:xfrm>
            <a:off x="6638700" y="5534631"/>
            <a:ext cx="2547358" cy="890006"/>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匹配所有class属性中包含info的元素。</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语法：.类名{样式}（类名不能以数字开头，类名要区分大小写。）</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7" name="Content Placeholder 2"/>
          <p:cNvSpPr txBox="1"/>
          <p:nvPr/>
        </p:nvSpPr>
        <p:spPr>
          <a:xfrm>
            <a:off x="9463380" y="5272509"/>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多元素组合选择器</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Content Placeholder 2"/>
          <p:cNvSpPr txBox="1"/>
          <p:nvPr/>
        </p:nvSpPr>
        <p:spPr>
          <a:xfrm>
            <a:off x="9463381" y="5534631"/>
            <a:ext cx="2547358" cy="890006"/>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同时匹配两个或多个标签，用逗号隔开</a:t>
            </a:r>
            <a:endParaRPr lang="zh-CN" altLang="en-US" sz="800"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2" name="文本框 41"/>
          <p:cNvSpPr txBox="1">
            <a:spLocks noChangeArrowheads="1"/>
          </p:cNvSpPr>
          <p:nvPr/>
        </p:nvSpPr>
        <p:spPr bwMode="auto">
          <a:xfrm>
            <a:off x="4548494"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en-US" sz="1400" dirty="0">
                <a:solidFill>
                  <a:schemeClr val="bg1"/>
                </a:solidFill>
                <a:latin typeface="Arial" panose="020B0604020202020204" pitchFamily="34" charset="0"/>
                <a:cs typeface="Arial" panose="020B0604020202020204" pitchFamily="34" charset="0"/>
                <a:sym typeface="Arial" panose="020B0604020202020204" pitchFamily="34" charset="0"/>
              </a:rPr>
              <a:t>id</a:t>
            </a: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选择器</a:t>
            </a:r>
            <a:endPar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3" name="文本框 42"/>
          <p:cNvSpPr txBox="1">
            <a:spLocks noChangeArrowheads="1"/>
          </p:cNvSpPr>
          <p:nvPr/>
        </p:nvSpPr>
        <p:spPr bwMode="auto">
          <a:xfrm>
            <a:off x="7356349"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rPr>
              <a:t>类选择器</a:t>
            </a:r>
            <a:endPar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4" name="文本框 43"/>
          <p:cNvSpPr txBox="1">
            <a:spLocks noChangeArrowheads="1"/>
          </p:cNvSpPr>
          <p:nvPr/>
        </p:nvSpPr>
        <p:spPr bwMode="auto">
          <a:xfrm>
            <a:off x="10134531"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rPr>
              <a:t>多元素选择器</a:t>
            </a:r>
            <a:endPar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27"/>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0" name="文本框 28"/>
          <p:cNvSpPr>
            <a:spLocks noChangeArrowheads="1"/>
          </p:cNvSpPr>
          <p:nvPr/>
        </p:nvSpPr>
        <p:spPr bwMode="auto">
          <a:xfrm>
            <a:off x="497968" y="165848"/>
            <a:ext cx="2847975"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3-1   CSS</a:t>
            </a:r>
            <a:endParaRPr 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0" name="表格 -1"/>
          <p:cNvGraphicFramePr/>
          <p:nvPr/>
        </p:nvGraphicFramePr>
        <p:xfrm>
          <a:off x="1413510" y="2372360"/>
          <a:ext cx="2069465" cy="1136650"/>
        </p:xfrm>
        <a:graphic>
          <a:graphicData uri="http://schemas.openxmlformats.org/drawingml/2006/table">
            <a:tbl>
              <a:tblPr firstRow="1" bandRow="1">
                <a:tableStyleId>{5940675A-B579-460E-94D1-54222C63F5DA}</a:tableStyleId>
              </a:tblPr>
              <a:tblGrid>
                <a:gridCol w="559435"/>
                <a:gridCol w="589280"/>
                <a:gridCol w="574040"/>
              </a:tblGrid>
              <a:tr h="1136650">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div {color: yellow}</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w="12700" cap="flat" cmpd="sng">
                      <a:solidFill>
                        <a:srgbClr val="C0C0C0"/>
                      </a:solidFill>
                      <a:prstDash val="solid"/>
                      <a:headEnd type="none" w="med" len="med"/>
                      <a:tailEnd type="none" w="med" len="med"/>
                    </a:lnL>
                    <a:lnR cap="flat">
                      <a:noFill/>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 </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cap="flat">
                      <a:noFill/>
                    </a:lnL>
                    <a:lnR cap="flat">
                      <a:noFill/>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 </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cap="flat">
                      <a:noFill/>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3975100" y="2371725"/>
          <a:ext cx="2619375" cy="1137285"/>
        </p:xfrm>
        <a:graphic>
          <a:graphicData uri="http://schemas.openxmlformats.org/drawingml/2006/table">
            <a:tbl>
              <a:tblPr firstRow="1" bandRow="1">
                <a:tableStyleId>{5940675A-B579-460E-94D1-54222C63F5DA}</a:tableStyleId>
              </a:tblPr>
              <a:tblGrid>
                <a:gridCol w="2159635"/>
              </a:tblGrid>
              <a:tr h="1137285">
                <a:tc>
                  <a:txBody>
                    <a:bodyPr/>
                    <a:p>
                      <a:pPr marL="0" indent="0" algn="l">
                        <a:buNone/>
                      </a:pPr>
                      <a:r>
                        <a:rPr lang="en-US" altLang="zh-CN" sz="1000" b="0" u="none">
                          <a:solidFill>
                            <a:srgbClr val="008200"/>
                          </a:solidFill>
                          <a:highlight>
                            <a:srgbClr val="F4F4F4"/>
                          </a:highlight>
                          <a:latin typeface="Consolas" panose="020B0609020204030204" charset="0"/>
                          <a:ea typeface="Consolas" panose="020B0609020204030204" charset="0"/>
                          <a:cs typeface="Consolas" panose="020B0609020204030204" charset="0"/>
                        </a:rPr>
                        <a:t>#Mycolor {color: yellow}</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&lt;h3 </a:t>
                      </a:r>
                      <a:r>
                        <a:rPr lang="en-US" altLang="zh-CN" sz="1000" b="0" u="none">
                          <a:solidFill>
                            <a:srgbClr val="FF1493"/>
                          </a:solidFill>
                          <a:highlight>
                            <a:srgbClr val="FFFFFF"/>
                          </a:highlight>
                          <a:latin typeface="Consolas" panose="020B0609020204030204" charset="0"/>
                          <a:ea typeface="Consolas" panose="020B0609020204030204" charset="0"/>
                          <a:cs typeface="Consolas" panose="020B0609020204030204" charset="0"/>
                        </a:rPr>
                        <a:t>id</a:t>
                      </a:r>
                      <a:r>
                        <a:rPr lang="en-US" altLang="zh-CN" sz="1000" b="0" u="none">
                          <a:solidFill>
                            <a:srgbClr val="0000FF"/>
                          </a:solidFill>
                          <a:highlight>
                            <a:srgbClr val="FFFFFF"/>
                          </a:highlight>
                          <a:latin typeface="Consolas" panose="020B0609020204030204" charset="0"/>
                          <a:ea typeface="Consolas" panose="020B0609020204030204" charset="0"/>
                          <a:cs typeface="Consolas" panose="020B0609020204030204" charset="0"/>
                        </a:rPr>
                        <a:t>="Mycolor"</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&gt;H3&lt;</a:t>
                      </a:r>
                      <a:r>
                        <a:rPr lang="en-US" altLang="zh-CN" sz="1000" b="0" u="none">
                          <a:solidFill>
                            <a:srgbClr val="0000FF"/>
                          </a:solidFill>
                          <a:highlight>
                            <a:srgbClr val="FFFFFF"/>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h3&gt;</a:t>
                      </a:r>
                      <a:endParaRPr lang="zh-CN" altLang="en-US" sz="1000" b="0" u="none">
                        <a:solidFill>
                          <a:srgbClr val="0082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6798310" y="2372360"/>
          <a:ext cx="2207895" cy="1136650"/>
        </p:xfrm>
        <a:graphic>
          <a:graphicData uri="http://schemas.openxmlformats.org/drawingml/2006/table">
            <a:tbl>
              <a:tblPr firstRow="1" bandRow="1">
                <a:tableStyleId>{5940675A-B579-460E-94D1-54222C63F5DA}</a:tableStyleId>
              </a:tblPr>
              <a:tblGrid>
                <a:gridCol w="2207895"/>
              </a:tblGrid>
              <a:tr h="1136650">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.yanse{color:yellow}</a:t>
                      </a:r>
                      <a:r>
                        <a:rPr lang="en-US" altLang="zh-CN" sz="1000" b="0" u="none">
                          <a:highlight>
                            <a:srgbClr val="FFFFFF"/>
                          </a:highlight>
                          <a:latin typeface="Consolas" panose="020B0609020204030204" charset="0"/>
                          <a:ea typeface="Consolas" panose="020B0609020204030204" charset="0"/>
                          <a:cs typeface="Consolas" panose="020B0609020204030204" charset="0"/>
                        </a:rPr>
                        <a:t> </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&lt;div </a:t>
                      </a:r>
                      <a:r>
                        <a:rPr lang="en-US" altLang="zh-CN" sz="1000" b="0" u="none">
                          <a:solidFill>
                            <a:srgbClr val="0000FF"/>
                          </a:solidFill>
                          <a:highlight>
                            <a:srgbClr val="F4F4F4"/>
                          </a:highlight>
                          <a:latin typeface="Consolas" panose="020B0609020204030204" charset="0"/>
                          <a:ea typeface="Consolas" panose="020B0609020204030204" charset="0"/>
                          <a:cs typeface="Consolas" panose="020B0609020204030204" charset="0"/>
                        </a:rPr>
                        <a:t>class="yanse"/</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&gt;</a:t>
                      </a:r>
                      <a:r>
                        <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我的</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div&lt;</a:t>
                      </a:r>
                      <a:r>
                        <a:rPr lang="en-US" altLang="zh-CN" sz="1000" b="0" u="none">
                          <a:solidFill>
                            <a:srgbClr val="0000FF"/>
                          </a:solidFill>
                          <a:highlight>
                            <a:srgbClr val="F4F4F4"/>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div&gt;</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9464040" y="2372995"/>
          <a:ext cx="2273935" cy="1101090"/>
        </p:xfrm>
        <a:graphic>
          <a:graphicData uri="http://schemas.openxmlformats.org/drawingml/2006/table">
            <a:tbl>
              <a:tblPr firstRow="1" bandRow="1">
                <a:tableStyleId>{5940675A-B579-460E-94D1-54222C63F5DA}</a:tableStyleId>
              </a:tblPr>
              <a:tblGrid>
                <a:gridCol w="2273935"/>
              </a:tblGrid>
              <a:tr h="1101090">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p</a:t>
                      </a:r>
                      <a:r>
                        <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a</a:t>
                      </a:r>
                      <a:r>
                        <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div{color: yellow;}</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&lt;p&gt;</a:t>
                      </a:r>
                      <a:r>
                        <a:rPr lang="zh-CN" altLang="en-US"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段落</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&lt;</a:t>
                      </a:r>
                      <a:r>
                        <a:rPr lang="en-US" altLang="zh-CN" sz="1000" b="0" u="none">
                          <a:solidFill>
                            <a:srgbClr val="0000FF"/>
                          </a:solidFill>
                          <a:highlight>
                            <a:srgbClr val="FFFFFF"/>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p&gt;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&lt;a&gt;link&lt;</a:t>
                      </a:r>
                      <a:r>
                        <a:rPr lang="en-US" altLang="zh-CN" sz="1000" b="0" u="none">
                          <a:solidFill>
                            <a:srgbClr val="0000FF"/>
                          </a:solidFill>
                          <a:highlight>
                            <a:srgbClr val="F4F4F4"/>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a&gt;</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&lt;div&gt;kuai&lt;</a:t>
                      </a:r>
                      <a:r>
                        <a:rPr lang="en-US" altLang="zh-CN" sz="1000" b="0" u="none">
                          <a:solidFill>
                            <a:srgbClr val="0000FF"/>
                          </a:solidFill>
                          <a:highlight>
                            <a:srgbClr val="FFFFFF"/>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div&gt;</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75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750"/>
                                        <p:tgtEl>
                                          <p:spTgt spid="32"/>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1500"/>
                            </p:stCondLst>
                            <p:childTnLst>
                              <p:par>
                                <p:cTn id="29" presetID="53" presetClass="entr" presetSubtype="16"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75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750"/>
                                        <p:tgtEl>
                                          <p:spTgt spid="34"/>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500"/>
                                        <p:tgtEl>
                                          <p:spTgt spid="17"/>
                                        </p:tgtEl>
                                      </p:cBhvr>
                                    </p:animEffect>
                                  </p:childTnLst>
                                </p:cTn>
                              </p:par>
                            </p:childTnLst>
                          </p:cTn>
                        </p:par>
                        <p:par>
                          <p:cTn id="48" fill="hold">
                            <p:stCondLst>
                              <p:cond delay="1500"/>
                            </p:stCondLst>
                            <p:childTnLst>
                              <p:par>
                                <p:cTn id="49" presetID="53" presetClass="entr" presetSubtype="16"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p:cTn id="51" dur="500" fill="hold"/>
                                        <p:tgtEl>
                                          <p:spTgt spid="43"/>
                                        </p:tgtEl>
                                        <p:attrNameLst>
                                          <p:attrName>ppt_w</p:attrName>
                                        </p:attrNameLst>
                                      </p:cBhvr>
                                      <p:tavLst>
                                        <p:tav tm="0">
                                          <p:val>
                                            <p:fltVal val="0"/>
                                          </p:val>
                                        </p:tav>
                                        <p:tav tm="100000">
                                          <p:val>
                                            <p:strVal val="#ppt_w"/>
                                          </p:val>
                                        </p:tav>
                                      </p:tavLst>
                                    </p:anim>
                                    <p:anim calcmode="lin" valueType="num">
                                      <p:cBhvr>
                                        <p:cTn id="52" dur="500" fill="hold"/>
                                        <p:tgtEl>
                                          <p:spTgt spid="43"/>
                                        </p:tgtEl>
                                        <p:attrNameLst>
                                          <p:attrName>ppt_h</p:attrName>
                                        </p:attrNameLst>
                                      </p:cBhvr>
                                      <p:tavLst>
                                        <p:tav tm="0">
                                          <p:val>
                                            <p:fltVal val="0"/>
                                          </p:val>
                                        </p:tav>
                                        <p:tav tm="100000">
                                          <p:val>
                                            <p:strVal val="#ppt_h"/>
                                          </p:val>
                                        </p:tav>
                                      </p:tavLst>
                                    </p:anim>
                                    <p:animEffect transition="in" filter="fad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75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750"/>
                                        <p:tgtEl>
                                          <p:spTgt spid="36"/>
                                        </p:tgtEl>
                                      </p:cBhvr>
                                    </p:animEffect>
                                  </p:childTnLst>
                                </p:cTn>
                              </p:par>
                            </p:childTnLst>
                          </p:cTn>
                        </p:par>
                        <p:par>
                          <p:cTn id="64" fill="hold">
                            <p:stCondLst>
                              <p:cond delay="1000"/>
                            </p:stCondLst>
                            <p:childTnLst>
                              <p:par>
                                <p:cTn id="65" presetID="22"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up)">
                                      <p:cBhvr>
                                        <p:cTn id="67" dur="500"/>
                                        <p:tgtEl>
                                          <p:spTgt spid="16"/>
                                        </p:tgtEl>
                                      </p:cBhvr>
                                    </p:animEffect>
                                  </p:childTnLst>
                                </p:cTn>
                              </p:par>
                            </p:childTnLst>
                          </p:cTn>
                        </p:par>
                        <p:par>
                          <p:cTn id="68" fill="hold">
                            <p:stCondLst>
                              <p:cond delay="1500"/>
                            </p:stCondLst>
                            <p:childTnLst>
                              <p:par>
                                <p:cTn id="69" presetID="53" presetClass="entr" presetSubtype="16"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p:cTn id="71" dur="500" fill="hold"/>
                                        <p:tgtEl>
                                          <p:spTgt spid="44"/>
                                        </p:tgtEl>
                                        <p:attrNameLst>
                                          <p:attrName>ppt_w</p:attrName>
                                        </p:attrNameLst>
                                      </p:cBhvr>
                                      <p:tavLst>
                                        <p:tav tm="0">
                                          <p:val>
                                            <p:fltVal val="0"/>
                                          </p:val>
                                        </p:tav>
                                        <p:tav tm="100000">
                                          <p:val>
                                            <p:strVal val="#ppt_w"/>
                                          </p:val>
                                        </p:tav>
                                      </p:tavLst>
                                    </p:anim>
                                    <p:anim calcmode="lin" valueType="num">
                                      <p:cBhvr>
                                        <p:cTn id="72" dur="500" fill="hold"/>
                                        <p:tgtEl>
                                          <p:spTgt spid="44"/>
                                        </p:tgtEl>
                                        <p:attrNameLst>
                                          <p:attrName>ppt_h</p:attrName>
                                        </p:attrNameLst>
                                      </p:cBhvr>
                                      <p:tavLst>
                                        <p:tav tm="0">
                                          <p:val>
                                            <p:fltVal val="0"/>
                                          </p:val>
                                        </p:tav>
                                        <p:tav tm="100000">
                                          <p:val>
                                            <p:strVal val="#ppt_h"/>
                                          </p:val>
                                        </p:tav>
                                      </p:tavLst>
                                    </p:anim>
                                    <p:animEffect transition="in" filter="fade">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wipe(left)">
                                      <p:cBhvr>
                                        <p:cTn id="78" dur="75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animBg="1"/>
      <p:bldP spid="16" grpId="0" animBg="1"/>
      <p:bldP spid="17" grpId="0" animBg="1"/>
      <p:bldP spid="24" grpId="0"/>
      <p:bldP spid="31" grpId="0"/>
      <p:bldP spid="32" grpId="0"/>
      <p:bldP spid="33" grpId="0"/>
      <p:bldP spid="34" grpId="0"/>
      <p:bldP spid="35" grpId="0"/>
      <p:bldP spid="36" grpId="0"/>
      <p:bldP spid="37" grpId="0"/>
      <p:bldP spid="38" grpId="0"/>
      <p:bldP spid="42"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22" descr="IMG_277"/>
          <p:cNvPicPr>
            <a:picLocks noChangeAspect="1"/>
          </p:cNvPicPr>
          <p:nvPr/>
        </p:nvPicPr>
        <p:blipFill>
          <a:blip r:embed="rId1"/>
          <a:stretch>
            <a:fillRect/>
          </a:stretch>
        </p:blipFill>
        <p:spPr>
          <a:xfrm>
            <a:off x="3905250" y="1083945"/>
            <a:ext cx="7314565" cy="4219575"/>
          </a:xfrm>
          <a:prstGeom prst="rect">
            <a:avLst/>
          </a:prstGeom>
          <a:noFill/>
          <a:ln w="9525">
            <a:noFill/>
          </a:ln>
        </p:spPr>
      </p:pic>
      <p:sp>
        <p:nvSpPr>
          <p:cNvPr id="22" name="矩形 21"/>
          <p:cNvSpPr/>
          <p:nvPr/>
        </p:nvSpPr>
        <p:spPr>
          <a:xfrm>
            <a:off x="767715" y="1162685"/>
            <a:ext cx="1868805" cy="688340"/>
          </a:xfrm>
          <a:prstGeom prst="rect">
            <a:avLst/>
          </a:prstGeom>
          <a:solidFill>
            <a:schemeClr val="accent1"/>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3" name="直角三角形 22"/>
          <p:cNvSpPr/>
          <p:nvPr/>
        </p:nvSpPr>
        <p:spPr>
          <a:xfrm rot="10800000">
            <a:off x="767609" y="1842929"/>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767715" y="1970405"/>
            <a:ext cx="1868805" cy="579120"/>
          </a:xfrm>
          <a:prstGeom prst="rect">
            <a:avLst/>
          </a:prstGeom>
          <a:solidFill>
            <a:schemeClr val="accent3"/>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5" name="直角三角形 24"/>
          <p:cNvSpPr/>
          <p:nvPr/>
        </p:nvSpPr>
        <p:spPr>
          <a:xfrm rot="10800000">
            <a:off x="775229" y="3338456"/>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7" name="矩形 26"/>
          <p:cNvSpPr/>
          <p:nvPr/>
        </p:nvSpPr>
        <p:spPr>
          <a:xfrm flipH="1">
            <a:off x="8816228" y="1162957"/>
            <a:ext cx="2878440" cy="688318"/>
          </a:xfrm>
          <a:prstGeom prst="rect">
            <a:avLst/>
          </a:prstGeom>
          <a:solidFill>
            <a:schemeClr val="accent2"/>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8" name="直角三角形 27"/>
          <p:cNvSpPr/>
          <p:nvPr/>
        </p:nvSpPr>
        <p:spPr>
          <a:xfrm rot="10800000" flipH="1">
            <a:off x="11220077" y="1842929"/>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9" name="文本框 17"/>
          <p:cNvSpPr txBox="1"/>
          <p:nvPr/>
        </p:nvSpPr>
        <p:spPr>
          <a:xfrm>
            <a:off x="881380" y="1256665"/>
            <a:ext cx="1736725" cy="319405"/>
          </a:xfrm>
          <a:prstGeom prst="rect">
            <a:avLst/>
          </a:prstGeom>
          <a:noFill/>
        </p:spPr>
        <p:txBody>
          <a:bodyPr wrap="square" rtlCol="0">
            <a:spAutoFit/>
          </a:bodyPr>
          <a:lstStyle/>
          <a:p>
            <a:pPr marL="0" indent="0" algn="l">
              <a:buNone/>
            </a:pP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 </a:t>
            </a:r>
            <a:r>
              <a:rPr lang="zh-CN" alt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margin</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18"/>
          <p:cNvSpPr txBox="1"/>
          <p:nvPr/>
        </p:nvSpPr>
        <p:spPr>
          <a:xfrm>
            <a:off x="672465" y="1970405"/>
            <a:ext cx="1868170" cy="469900"/>
          </a:xfrm>
          <a:prstGeom prst="rect">
            <a:avLst/>
          </a:prstGeom>
          <a:noFill/>
        </p:spPr>
        <p:txBody>
          <a:bodyPr wrap="square" rtlCol="0">
            <a:spAutoFit/>
          </a:bodyPr>
          <a:lstStyle/>
          <a:p>
            <a:pPr marL="0" indent="0" algn="l">
              <a:buNone/>
            </a:pPr>
            <a:r>
              <a:rPr lang="en-US" altLang="zh-CN"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padding-top  margin-top</a:t>
            </a:r>
            <a:endParaRPr lang="en-US" altLang="zh-CN" sz="12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 name="文本框 19"/>
          <p:cNvSpPr txBox="1"/>
          <p:nvPr/>
        </p:nvSpPr>
        <p:spPr>
          <a:xfrm>
            <a:off x="9592621" y="1260337"/>
            <a:ext cx="894080" cy="411480"/>
          </a:xfrm>
          <a:prstGeom prst="rect">
            <a:avLst/>
          </a:prstGeom>
          <a:noFill/>
        </p:spPr>
        <p:txBody>
          <a:bodyPr wrap="none" rtlCol="0">
            <a:spAutoFit/>
          </a:bodyPr>
          <a:lstStyle/>
          <a:p>
            <a:pPr algn="just" eaLnBrk="1" hangingPunct="1">
              <a:lnSpc>
                <a:spcPct val="150000"/>
              </a:lnSpc>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盒子模型</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18"/>
          <p:cNvSpPr>
            <a:spLocks noChangeArrowheads="1"/>
          </p:cNvSpPr>
          <p:nvPr/>
        </p:nvSpPr>
        <p:spPr bwMode="auto">
          <a:xfrm>
            <a:off x="1235710" y="6060440"/>
            <a:ext cx="9984105"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一个参数，应用于四边。</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　 两个参数，第一个用于上、下，第二个用于左、右。</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　 三个参数，第一个用于上，第二个用于左、右，第三个用于下。</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34"/>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8" name="文本框 28"/>
          <p:cNvSpPr>
            <a:spLocks noChangeArrowheads="1"/>
          </p:cNvSpPr>
          <p:nvPr/>
        </p:nvSpPr>
        <p:spPr bwMode="auto">
          <a:xfrm>
            <a:off x="497968" y="165848"/>
            <a:ext cx="2847975"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3-1   CSS</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0" name="表格 -1"/>
          <p:cNvGraphicFramePr/>
          <p:nvPr/>
        </p:nvGraphicFramePr>
        <p:xfrm>
          <a:off x="767715" y="1152525"/>
          <a:ext cx="3137535" cy="2459990"/>
        </p:xfrm>
        <a:graphic>
          <a:graphicData uri="http://schemas.openxmlformats.org/drawingml/2006/table">
            <a:tbl>
              <a:tblPr firstRow="1" bandRow="1">
                <a:tableStyleId>{5940675A-B579-460E-94D1-54222C63F5DA}</a:tableStyleId>
              </a:tblPr>
              <a:tblGrid>
                <a:gridCol w="1957070"/>
                <a:gridCol w="1180465"/>
              </a:tblGrid>
              <a:tr h="836295">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表示上右下左都应用</a:t>
                      </a: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r h="857250">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上</a:t>
                      </a:r>
                      <a:endPar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r h="766445">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右</a:t>
                      </a:r>
                      <a:endPar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graphicFrame>
        <p:nvGraphicFramePr>
          <p:cNvPr id="2" name="表格 1"/>
          <p:cNvGraphicFramePr/>
          <p:nvPr/>
        </p:nvGraphicFramePr>
        <p:xfrm>
          <a:off x="734060" y="3612515"/>
          <a:ext cx="3171190" cy="2101850"/>
        </p:xfrm>
        <a:graphic>
          <a:graphicData uri="http://schemas.openxmlformats.org/drawingml/2006/table">
            <a:tbl>
              <a:tblPr firstRow="1" bandRow="1">
                <a:tableStyleId>{5940675A-B579-460E-94D1-54222C63F5DA}</a:tableStyleId>
              </a:tblPr>
              <a:tblGrid>
                <a:gridCol w="2063115"/>
                <a:gridCol w="1108075"/>
              </a:tblGrid>
              <a:tr h="1090295">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a:t>
                      </a:r>
                      <a:endPar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r h="1011555">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左</a:t>
                      </a:r>
                      <a:endPar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sp>
        <p:nvSpPr>
          <p:cNvPr id="4" name="矩形 3"/>
          <p:cNvSpPr/>
          <p:nvPr/>
        </p:nvSpPr>
        <p:spPr>
          <a:xfrm>
            <a:off x="771525" y="2866390"/>
            <a:ext cx="1983740" cy="471805"/>
          </a:xfrm>
          <a:prstGeom prst="rect">
            <a:avLst/>
          </a:prstGeom>
          <a:solidFill>
            <a:schemeClr val="accent3"/>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5" name="直角三角形 4"/>
          <p:cNvSpPr/>
          <p:nvPr/>
        </p:nvSpPr>
        <p:spPr>
          <a:xfrm rot="10800000">
            <a:off x="761259" y="2549786"/>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7" name="文本框 18"/>
          <p:cNvSpPr txBox="1"/>
          <p:nvPr/>
        </p:nvSpPr>
        <p:spPr>
          <a:xfrm>
            <a:off x="881514" y="2835868"/>
            <a:ext cx="1503005" cy="532765"/>
          </a:xfrm>
          <a:prstGeom prst="rect">
            <a:avLst/>
          </a:prstGeom>
          <a:noFill/>
        </p:spPr>
        <p:txBody>
          <a:bodyPr wrap="square" rtlCol="0">
            <a:spAutoFit/>
          </a:bodyPr>
          <a:p>
            <a:pPr marL="0" indent="0" algn="l">
              <a:buNone/>
            </a:pP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padding-right</a:t>
            </a:r>
            <a:r>
              <a:rPr lang="zh-CN" alt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margin-right</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a:off x="739775" y="3741045"/>
            <a:ext cx="1886585" cy="879850"/>
            <a:chOff x="1031" y="5940"/>
            <a:chExt cx="3299" cy="1382"/>
          </a:xfrm>
        </p:grpSpPr>
        <p:sp>
          <p:nvSpPr>
            <p:cNvPr id="8" name="矩形 7"/>
            <p:cNvSpPr/>
            <p:nvPr/>
          </p:nvSpPr>
          <p:spPr>
            <a:xfrm>
              <a:off x="1031" y="5941"/>
              <a:ext cx="3299" cy="1084"/>
            </a:xfrm>
            <a:prstGeom prst="rect">
              <a:avLst/>
            </a:prstGeom>
            <a:solidFill>
              <a:schemeClr val="accent3"/>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9" name="直角三角形 8"/>
            <p:cNvSpPr/>
            <p:nvPr/>
          </p:nvSpPr>
          <p:spPr>
            <a:xfrm rot="10800000">
              <a:off x="1031" y="7011"/>
              <a:ext cx="747" cy="311"/>
            </a:xfrm>
            <a:prstGeom prst="rtTriangle">
              <a:avLst/>
            </a:prstGeom>
            <a:solidFill>
              <a:schemeClr val="tx1">
                <a:lumMod val="65000"/>
                <a:lumOff val="35000"/>
              </a:schemeClr>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10" name="文本框 18"/>
            <p:cNvSpPr txBox="1"/>
            <p:nvPr/>
          </p:nvSpPr>
          <p:spPr>
            <a:xfrm>
              <a:off x="1366" y="5940"/>
              <a:ext cx="2751" cy="1172"/>
            </a:xfrm>
            <a:prstGeom prst="rect">
              <a:avLst/>
            </a:prstGeom>
            <a:noFill/>
          </p:spPr>
          <p:txBody>
            <a:bodyPr wrap="square" rtlCol="0">
              <a:spAutoFit/>
            </a:bodyPr>
            <a:p>
              <a:pPr marL="0" indent="0" algn="l">
                <a:buNone/>
              </a:pP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padding-bottom</a:t>
              </a:r>
              <a:r>
                <a:rPr lang="zh-CN" alt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margin-bottom</a:t>
              </a:r>
              <a:endPar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12" name="矩形 11"/>
          <p:cNvSpPr/>
          <p:nvPr/>
        </p:nvSpPr>
        <p:spPr>
          <a:xfrm>
            <a:off x="716174" y="4829549"/>
            <a:ext cx="2094695" cy="688318"/>
          </a:xfrm>
          <a:prstGeom prst="rect">
            <a:avLst/>
          </a:prstGeom>
          <a:solidFill>
            <a:schemeClr val="accent3"/>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13" name="直角三角形 12"/>
          <p:cNvSpPr/>
          <p:nvPr/>
        </p:nvSpPr>
        <p:spPr>
          <a:xfrm rot="10800000">
            <a:off x="716174" y="5509521"/>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14" name="文本框 18"/>
          <p:cNvSpPr txBox="1"/>
          <p:nvPr/>
        </p:nvSpPr>
        <p:spPr>
          <a:xfrm>
            <a:off x="1063759" y="4934543"/>
            <a:ext cx="1503005" cy="469900"/>
          </a:xfrm>
          <a:prstGeom prst="rect">
            <a:avLst/>
          </a:prstGeom>
          <a:noFill/>
        </p:spPr>
        <p:txBody>
          <a:bodyPr wrap="square" rtlCol="0">
            <a:spAutoFit/>
          </a:bodyPr>
          <a:p>
            <a:pPr marL="0" indent="0" algn="l">
              <a:buNone/>
            </a:pPr>
            <a:r>
              <a:rPr lang="en-US" altLang="zh-CN"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padding-left</a:t>
            </a:r>
            <a:r>
              <a:rPr lang="zh-CN" alt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margin-left</a:t>
            </a:r>
            <a:endParaRPr lang="en-US" altLang="zh-CN" sz="12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wipe(right)">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p:cTn id="15" dur="500" fill="hold"/>
                                        <p:tgtEl>
                                          <p:spTgt spid="37"/>
                                        </p:tgtEl>
                                        <p:attrNameLst>
                                          <p:attrName>ppt_w</p:attrName>
                                        </p:attrNameLst>
                                      </p:cBhvr>
                                      <p:tavLst>
                                        <p:tav tm="0">
                                          <p:val>
                                            <p:fltVal val="0"/>
                                          </p:val>
                                        </p:tav>
                                        <p:tav tm="100000">
                                          <p:val>
                                            <p:strVal val="#ppt_w"/>
                                          </p:val>
                                        </p:tav>
                                      </p:tavLst>
                                    </p:anim>
                                    <p:anim calcmode="lin" valueType="num">
                                      <p:cBhvr>
                                        <p:cTn id="16" dur="500" fill="hold"/>
                                        <p:tgtEl>
                                          <p:spTgt spid="37"/>
                                        </p:tgtEl>
                                        <p:attrNameLst>
                                          <p:attrName>ppt_h</p:attrName>
                                        </p:attrNameLst>
                                      </p:cBhvr>
                                      <p:tavLst>
                                        <p:tav tm="0">
                                          <p:val>
                                            <p:fltVal val="0"/>
                                          </p:val>
                                        </p:tav>
                                        <p:tav tm="100000">
                                          <p:val>
                                            <p:strVal val="#ppt_h"/>
                                          </p:val>
                                        </p:tav>
                                      </p:tavLst>
                                    </p:anim>
                                    <p:animEffect transition="in" filter="fade">
                                      <p:cBhvr>
                                        <p:cTn id="17" dur="500"/>
                                        <p:tgtEl>
                                          <p:spTgt spid="37"/>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500"/>
                                        <p:tgtEl>
                                          <p:spTgt spid="2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right)">
                                      <p:cBhvr>
                                        <p:cTn id="35" dur="500"/>
                                        <p:tgtEl>
                                          <p:spTgt spid="25"/>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2"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right)">
                                      <p:cBhvr>
                                        <p:cTn id="50" dur="500"/>
                                        <p:tgtEl>
                                          <p:spTgt spid="5"/>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fltVal val="0"/>
                                          </p:val>
                                        </p:tav>
                                        <p:tav tm="100000">
                                          <p:val>
                                            <p:strVal val="#ppt_h"/>
                                          </p:val>
                                        </p:tav>
                                      </p:tavLst>
                                    </p:anim>
                                    <p:animEffect transition="in" filter="fade">
                                      <p:cBhvr>
                                        <p:cTn id="61" dur="500"/>
                                        <p:tgtEl>
                                          <p:spTgt spid="7"/>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right)">
                                      <p:cBhvr>
                                        <p:cTn id="65" dur="500"/>
                                        <p:tgtEl>
                                          <p:spTgt spid="13"/>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p:cTn id="74" dur="500" fill="hold"/>
                                        <p:tgtEl>
                                          <p:spTgt spid="14"/>
                                        </p:tgtEl>
                                        <p:attrNameLst>
                                          <p:attrName>ppt_w</p:attrName>
                                        </p:attrNameLst>
                                      </p:cBhvr>
                                      <p:tavLst>
                                        <p:tav tm="0">
                                          <p:val>
                                            <p:fltVal val="0"/>
                                          </p:val>
                                        </p:tav>
                                        <p:tav tm="100000">
                                          <p:val>
                                            <p:strVal val="#ppt_w"/>
                                          </p:val>
                                        </p:tav>
                                      </p:tavLst>
                                    </p:anim>
                                    <p:anim calcmode="lin" valueType="num">
                                      <p:cBhvr>
                                        <p:cTn id="75" dur="500" fill="hold"/>
                                        <p:tgtEl>
                                          <p:spTgt spid="14"/>
                                        </p:tgtEl>
                                        <p:attrNameLst>
                                          <p:attrName>ppt_h</p:attrName>
                                        </p:attrNameLst>
                                      </p:cBhvr>
                                      <p:tavLst>
                                        <p:tav tm="0">
                                          <p:val>
                                            <p:fltVal val="0"/>
                                          </p:val>
                                        </p:tav>
                                        <p:tav tm="100000">
                                          <p:val>
                                            <p:strVal val="#ppt_h"/>
                                          </p:val>
                                        </p:tav>
                                      </p:tavLst>
                                    </p:anim>
                                    <p:animEffect transition="in" filter="fade">
                                      <p:cBhvr>
                                        <p:cTn id="7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animBg="1"/>
      <p:bldP spid="24" grpId="0" bldLvl="0" animBg="1"/>
      <p:bldP spid="25" grpId="0" bldLvl="0" animBg="1"/>
      <p:bldP spid="27" grpId="0" animBg="1"/>
      <p:bldP spid="28" grpId="0" animBg="1"/>
      <p:bldP spid="29" grpId="0"/>
      <p:bldP spid="30" grpId="0"/>
      <p:bldP spid="37" grpId="0"/>
      <p:bldP spid="4" grpId="0" bldLvl="0" animBg="1"/>
      <p:bldP spid="5" grpId="0" bldLvl="0" animBg="1"/>
      <p:bldP spid="7" grpId="0"/>
      <p:bldP spid="12" grpId="0" bldLvl="0" animBg="1"/>
      <p:bldP spid="13" grpId="0" bldLvl="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945784" y="4880024"/>
            <a:ext cx="2969972" cy="763137"/>
            <a:chOff x="4475937" y="4698842"/>
            <a:chExt cx="3243170" cy="833335"/>
          </a:xfrm>
        </p:grpSpPr>
        <p:sp>
          <p:nvSpPr>
            <p:cNvPr id="8" name="Oval 7"/>
            <p:cNvSpPr>
              <a:spLocks noChangeArrowheads="1"/>
            </p:cNvSpPr>
            <p:nvPr/>
          </p:nvSpPr>
          <p:spPr bwMode="auto">
            <a:xfrm>
              <a:off x="4475937" y="4698842"/>
              <a:ext cx="3243170" cy="833335"/>
            </a:xfrm>
            <a:prstGeom prst="ellipse">
              <a:avLst/>
            </a:prstGeom>
            <a:solidFill>
              <a:schemeClr val="accent5">
                <a:alpha val="90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p:nvPr/>
          </p:nvSpPr>
          <p:spPr bwMode="auto">
            <a:xfrm>
              <a:off x="4475937" y="5116237"/>
              <a:ext cx="3243170" cy="415940"/>
            </a:xfrm>
            <a:custGeom>
              <a:avLst/>
              <a:gdLst>
                <a:gd name="T0" fmla="*/ 726 w 1452"/>
                <a:gd name="T1" fmla="*/ 142 h 186"/>
                <a:gd name="T2" fmla="*/ 1452 w 1452"/>
                <a:gd name="T3" fmla="*/ 0 h 186"/>
                <a:gd name="T4" fmla="*/ 1452 w 1452"/>
                <a:gd name="T5" fmla="*/ 0 h 186"/>
                <a:gd name="T6" fmla="*/ 726 w 1452"/>
                <a:gd name="T7" fmla="*/ 186 h 186"/>
                <a:gd name="T8" fmla="*/ 0 w 1452"/>
                <a:gd name="T9" fmla="*/ 0 h 186"/>
                <a:gd name="T10" fmla="*/ 0 w 1452"/>
                <a:gd name="T11" fmla="*/ 0 h 186"/>
                <a:gd name="T12" fmla="*/ 726 w 1452"/>
                <a:gd name="T13" fmla="*/ 142 h 186"/>
              </a:gdLst>
              <a:ahLst/>
              <a:cxnLst>
                <a:cxn ang="0">
                  <a:pos x="T0" y="T1"/>
                </a:cxn>
                <a:cxn ang="0">
                  <a:pos x="T2" y="T3"/>
                </a:cxn>
                <a:cxn ang="0">
                  <a:pos x="T4" y="T5"/>
                </a:cxn>
                <a:cxn ang="0">
                  <a:pos x="T6" y="T7"/>
                </a:cxn>
                <a:cxn ang="0">
                  <a:pos x="T8" y="T9"/>
                </a:cxn>
                <a:cxn ang="0">
                  <a:pos x="T10" y="T11"/>
                </a:cxn>
                <a:cxn ang="0">
                  <a:pos x="T12" y="T13"/>
                </a:cxn>
              </a:cxnLst>
              <a:rect l="0" t="0" r="r" b="b"/>
              <a:pathLst>
                <a:path w="1452" h="186">
                  <a:moveTo>
                    <a:pt x="726" y="142"/>
                  </a:moveTo>
                  <a:cubicBezTo>
                    <a:pt x="1078" y="142"/>
                    <a:pt x="1372" y="81"/>
                    <a:pt x="1452" y="0"/>
                  </a:cubicBezTo>
                  <a:cubicBezTo>
                    <a:pt x="1452" y="0"/>
                    <a:pt x="1452" y="0"/>
                    <a:pt x="1452" y="0"/>
                  </a:cubicBezTo>
                  <a:cubicBezTo>
                    <a:pt x="1452" y="103"/>
                    <a:pt x="1127" y="186"/>
                    <a:pt x="726" y="186"/>
                  </a:cubicBezTo>
                  <a:cubicBezTo>
                    <a:pt x="325" y="186"/>
                    <a:pt x="0" y="103"/>
                    <a:pt x="0" y="0"/>
                  </a:cubicBezTo>
                  <a:cubicBezTo>
                    <a:pt x="0" y="0"/>
                    <a:pt x="0" y="0"/>
                    <a:pt x="0" y="0"/>
                  </a:cubicBezTo>
                  <a:cubicBezTo>
                    <a:pt x="79" y="81"/>
                    <a:pt x="374" y="142"/>
                    <a:pt x="726" y="142"/>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4667432" y="4283364"/>
            <a:ext cx="3526676" cy="893656"/>
            <a:chOff x="4171981" y="4047299"/>
            <a:chExt cx="3851083" cy="975860"/>
          </a:xfrm>
        </p:grpSpPr>
        <p:sp>
          <p:nvSpPr>
            <p:cNvPr id="11" name="Oval 9"/>
            <p:cNvSpPr>
              <a:spLocks noChangeArrowheads="1"/>
            </p:cNvSpPr>
            <p:nvPr/>
          </p:nvSpPr>
          <p:spPr bwMode="auto">
            <a:xfrm>
              <a:off x="4171981" y="4047299"/>
              <a:ext cx="3851083" cy="975860"/>
            </a:xfrm>
            <a:prstGeom prst="ellipse">
              <a:avLst/>
            </a:prstGeom>
            <a:solidFill>
              <a:schemeClr val="accent4">
                <a:alpha val="90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0"/>
            <p:cNvSpPr/>
            <p:nvPr/>
          </p:nvSpPr>
          <p:spPr bwMode="auto">
            <a:xfrm>
              <a:off x="4171981" y="4533047"/>
              <a:ext cx="3851083" cy="490112"/>
            </a:xfrm>
            <a:custGeom>
              <a:avLst/>
              <a:gdLst>
                <a:gd name="T0" fmla="*/ 862 w 1724"/>
                <a:gd name="T1" fmla="*/ 168 h 219"/>
                <a:gd name="T2" fmla="*/ 1724 w 1724"/>
                <a:gd name="T3" fmla="*/ 0 h 219"/>
                <a:gd name="T4" fmla="*/ 1724 w 1724"/>
                <a:gd name="T5" fmla="*/ 1 h 219"/>
                <a:gd name="T6" fmla="*/ 862 w 1724"/>
                <a:gd name="T7" fmla="*/ 219 h 219"/>
                <a:gd name="T8" fmla="*/ 0 w 1724"/>
                <a:gd name="T9" fmla="*/ 1 h 219"/>
                <a:gd name="T10" fmla="*/ 0 w 1724"/>
                <a:gd name="T11" fmla="*/ 0 h 219"/>
                <a:gd name="T12" fmla="*/ 862 w 1724"/>
                <a:gd name="T13" fmla="*/ 168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8"/>
                  </a:moveTo>
                  <a:cubicBezTo>
                    <a:pt x="1280" y="168"/>
                    <a:pt x="1630" y="96"/>
                    <a:pt x="1724" y="0"/>
                  </a:cubicBezTo>
                  <a:cubicBezTo>
                    <a:pt x="1724" y="1"/>
                    <a:pt x="1724" y="1"/>
                    <a:pt x="1724" y="1"/>
                  </a:cubicBezTo>
                  <a:cubicBezTo>
                    <a:pt x="1724" y="121"/>
                    <a:pt x="1338" y="219"/>
                    <a:pt x="862" y="219"/>
                  </a:cubicBezTo>
                  <a:cubicBezTo>
                    <a:pt x="386" y="219"/>
                    <a:pt x="0" y="121"/>
                    <a:pt x="0" y="1"/>
                  </a:cubicBezTo>
                  <a:cubicBezTo>
                    <a:pt x="0" y="1"/>
                    <a:pt x="0" y="1"/>
                    <a:pt x="0" y="0"/>
                  </a:cubicBezTo>
                  <a:cubicBezTo>
                    <a:pt x="94" y="96"/>
                    <a:pt x="444" y="168"/>
                    <a:pt x="862" y="168"/>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12"/>
          <p:cNvGrpSpPr/>
          <p:nvPr/>
        </p:nvGrpSpPr>
        <p:grpSpPr>
          <a:xfrm>
            <a:off x="4562218" y="3626775"/>
            <a:ext cx="3735773" cy="1013521"/>
            <a:chOff x="4057088" y="3330311"/>
            <a:chExt cx="4079414" cy="1106751"/>
          </a:xfrm>
        </p:grpSpPr>
        <p:sp>
          <p:nvSpPr>
            <p:cNvPr id="14" name="Oval 11"/>
            <p:cNvSpPr>
              <a:spLocks noChangeArrowheads="1"/>
            </p:cNvSpPr>
            <p:nvPr/>
          </p:nvSpPr>
          <p:spPr bwMode="auto">
            <a:xfrm>
              <a:off x="4057088" y="3330311"/>
              <a:ext cx="4079414" cy="1106751"/>
            </a:xfrm>
            <a:prstGeom prst="ellipse">
              <a:avLst/>
            </a:prstGeom>
            <a:solidFill>
              <a:schemeClr val="accent3">
                <a:alpha val="90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2"/>
            <p:cNvSpPr/>
            <p:nvPr/>
          </p:nvSpPr>
          <p:spPr bwMode="auto">
            <a:xfrm>
              <a:off x="4057088" y="3884413"/>
              <a:ext cx="4079414" cy="552648"/>
            </a:xfrm>
            <a:custGeom>
              <a:avLst/>
              <a:gdLst>
                <a:gd name="T0" fmla="*/ 913 w 1826"/>
                <a:gd name="T1" fmla="*/ 189 h 248"/>
                <a:gd name="T2" fmla="*/ 0 w 1826"/>
                <a:gd name="T3" fmla="*/ 0 h 248"/>
                <a:gd name="T4" fmla="*/ 0 w 1826"/>
                <a:gd name="T5" fmla="*/ 0 h 248"/>
                <a:gd name="T6" fmla="*/ 913 w 1826"/>
                <a:gd name="T7" fmla="*/ 248 h 248"/>
                <a:gd name="T8" fmla="*/ 1826 w 1826"/>
                <a:gd name="T9" fmla="*/ 0 h 248"/>
                <a:gd name="T10" fmla="*/ 1826 w 1826"/>
                <a:gd name="T11" fmla="*/ 0 h 248"/>
                <a:gd name="T12" fmla="*/ 913 w 1826"/>
                <a:gd name="T13" fmla="*/ 189 h 248"/>
              </a:gdLst>
              <a:ahLst/>
              <a:cxnLst>
                <a:cxn ang="0">
                  <a:pos x="T0" y="T1"/>
                </a:cxn>
                <a:cxn ang="0">
                  <a:pos x="T2" y="T3"/>
                </a:cxn>
                <a:cxn ang="0">
                  <a:pos x="T4" y="T5"/>
                </a:cxn>
                <a:cxn ang="0">
                  <a:pos x="T6" y="T7"/>
                </a:cxn>
                <a:cxn ang="0">
                  <a:pos x="T8" y="T9"/>
                </a:cxn>
                <a:cxn ang="0">
                  <a:pos x="T10" y="T11"/>
                </a:cxn>
                <a:cxn ang="0">
                  <a:pos x="T12" y="T13"/>
                </a:cxn>
              </a:cxnLst>
              <a:rect l="0" t="0" r="r" b="b"/>
              <a:pathLst>
                <a:path w="1826" h="248">
                  <a:moveTo>
                    <a:pt x="913" y="189"/>
                  </a:moveTo>
                  <a:cubicBezTo>
                    <a:pt x="471" y="189"/>
                    <a:pt x="100" y="109"/>
                    <a:pt x="0" y="0"/>
                  </a:cubicBezTo>
                  <a:cubicBezTo>
                    <a:pt x="0" y="0"/>
                    <a:pt x="0" y="0"/>
                    <a:pt x="0" y="0"/>
                  </a:cubicBezTo>
                  <a:cubicBezTo>
                    <a:pt x="0" y="137"/>
                    <a:pt x="409" y="248"/>
                    <a:pt x="913" y="248"/>
                  </a:cubicBezTo>
                  <a:cubicBezTo>
                    <a:pt x="1417" y="248"/>
                    <a:pt x="1826" y="137"/>
                    <a:pt x="1826" y="0"/>
                  </a:cubicBezTo>
                  <a:cubicBezTo>
                    <a:pt x="1826" y="0"/>
                    <a:pt x="1826" y="0"/>
                    <a:pt x="1826" y="0"/>
                  </a:cubicBezTo>
                  <a:cubicBezTo>
                    <a:pt x="1726" y="109"/>
                    <a:pt x="1355" y="189"/>
                    <a:pt x="913" y="189"/>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p:nvGrpSpPr>
        <p:grpSpPr>
          <a:xfrm>
            <a:off x="4667432" y="3130005"/>
            <a:ext cx="3526676" cy="894988"/>
            <a:chOff x="4171981" y="2787843"/>
            <a:chExt cx="3851083" cy="977315"/>
          </a:xfrm>
        </p:grpSpPr>
        <p:sp>
          <p:nvSpPr>
            <p:cNvPr id="17" name="Oval 13"/>
            <p:cNvSpPr>
              <a:spLocks noChangeArrowheads="1"/>
            </p:cNvSpPr>
            <p:nvPr/>
          </p:nvSpPr>
          <p:spPr bwMode="auto">
            <a:xfrm>
              <a:off x="4171981" y="2787843"/>
              <a:ext cx="3851083" cy="977314"/>
            </a:xfrm>
            <a:prstGeom prst="ellipse">
              <a:avLst/>
            </a:prstGeom>
            <a:solidFill>
              <a:schemeClr val="accent2">
                <a:alpha val="90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4"/>
            <p:cNvSpPr/>
            <p:nvPr/>
          </p:nvSpPr>
          <p:spPr bwMode="auto">
            <a:xfrm>
              <a:off x="4171981" y="3276501"/>
              <a:ext cx="3851083" cy="488657"/>
            </a:xfrm>
            <a:custGeom>
              <a:avLst/>
              <a:gdLst>
                <a:gd name="T0" fmla="*/ 862 w 1724"/>
                <a:gd name="T1" fmla="*/ 167 h 219"/>
                <a:gd name="T2" fmla="*/ 0 w 1724"/>
                <a:gd name="T3" fmla="*/ 0 h 219"/>
                <a:gd name="T4" fmla="*/ 0 w 1724"/>
                <a:gd name="T5" fmla="*/ 0 h 219"/>
                <a:gd name="T6" fmla="*/ 862 w 1724"/>
                <a:gd name="T7" fmla="*/ 219 h 219"/>
                <a:gd name="T8" fmla="*/ 1724 w 1724"/>
                <a:gd name="T9" fmla="*/ 0 h 219"/>
                <a:gd name="T10" fmla="*/ 1724 w 1724"/>
                <a:gd name="T11" fmla="*/ 0 h 219"/>
                <a:gd name="T12" fmla="*/ 862 w 1724"/>
                <a:gd name="T13" fmla="*/ 167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7"/>
                  </a:moveTo>
                  <a:cubicBezTo>
                    <a:pt x="444" y="167"/>
                    <a:pt x="94" y="96"/>
                    <a:pt x="0" y="0"/>
                  </a:cubicBezTo>
                  <a:cubicBezTo>
                    <a:pt x="0" y="0"/>
                    <a:pt x="0" y="0"/>
                    <a:pt x="0" y="0"/>
                  </a:cubicBezTo>
                  <a:cubicBezTo>
                    <a:pt x="0" y="121"/>
                    <a:pt x="386" y="219"/>
                    <a:pt x="862" y="219"/>
                  </a:cubicBezTo>
                  <a:cubicBezTo>
                    <a:pt x="1338" y="219"/>
                    <a:pt x="1724" y="121"/>
                    <a:pt x="1724" y="0"/>
                  </a:cubicBezTo>
                  <a:cubicBezTo>
                    <a:pt x="1724" y="0"/>
                    <a:pt x="1724" y="0"/>
                    <a:pt x="1724" y="0"/>
                  </a:cubicBezTo>
                  <a:cubicBezTo>
                    <a:pt x="1630" y="96"/>
                    <a:pt x="1280" y="167"/>
                    <a:pt x="862" y="167"/>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9" name="Group 18"/>
          <p:cNvGrpSpPr/>
          <p:nvPr/>
        </p:nvGrpSpPr>
        <p:grpSpPr>
          <a:xfrm>
            <a:off x="4945784" y="2663866"/>
            <a:ext cx="2969972" cy="764469"/>
            <a:chOff x="4475937" y="2278826"/>
            <a:chExt cx="3243170" cy="834790"/>
          </a:xfrm>
        </p:grpSpPr>
        <p:sp>
          <p:nvSpPr>
            <p:cNvPr id="20" name="Oval 15"/>
            <p:cNvSpPr>
              <a:spLocks noChangeArrowheads="1"/>
            </p:cNvSpPr>
            <p:nvPr/>
          </p:nvSpPr>
          <p:spPr bwMode="auto">
            <a:xfrm>
              <a:off x="4475937" y="2278826"/>
              <a:ext cx="3243170" cy="834789"/>
            </a:xfrm>
            <a:prstGeom prst="ellipse">
              <a:avLst/>
            </a:prstGeom>
            <a:solidFill>
              <a:schemeClr val="accent1">
                <a:alpha val="90000"/>
              </a:schemeClr>
            </a:solidFill>
            <a:ln>
              <a:noFill/>
            </a:ln>
            <a:effectLst/>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6"/>
            <p:cNvSpPr/>
            <p:nvPr/>
          </p:nvSpPr>
          <p:spPr bwMode="auto">
            <a:xfrm>
              <a:off x="4475937" y="2696221"/>
              <a:ext cx="3243170" cy="417395"/>
            </a:xfrm>
            <a:custGeom>
              <a:avLst/>
              <a:gdLst>
                <a:gd name="T0" fmla="*/ 726 w 1452"/>
                <a:gd name="T1" fmla="*/ 143 h 187"/>
                <a:gd name="T2" fmla="*/ 0 w 1452"/>
                <a:gd name="T3" fmla="*/ 0 h 187"/>
                <a:gd name="T4" fmla="*/ 0 w 1452"/>
                <a:gd name="T5" fmla="*/ 0 h 187"/>
                <a:gd name="T6" fmla="*/ 726 w 1452"/>
                <a:gd name="T7" fmla="*/ 187 h 187"/>
                <a:gd name="T8" fmla="*/ 1452 w 1452"/>
                <a:gd name="T9" fmla="*/ 0 h 187"/>
                <a:gd name="T10" fmla="*/ 1452 w 1452"/>
                <a:gd name="T11" fmla="*/ 0 h 187"/>
                <a:gd name="T12" fmla="*/ 726 w 1452"/>
                <a:gd name="T13" fmla="*/ 143 h 187"/>
              </a:gdLst>
              <a:ahLst/>
              <a:cxnLst>
                <a:cxn ang="0">
                  <a:pos x="T0" y="T1"/>
                </a:cxn>
                <a:cxn ang="0">
                  <a:pos x="T2" y="T3"/>
                </a:cxn>
                <a:cxn ang="0">
                  <a:pos x="T4" y="T5"/>
                </a:cxn>
                <a:cxn ang="0">
                  <a:pos x="T6" y="T7"/>
                </a:cxn>
                <a:cxn ang="0">
                  <a:pos x="T8" y="T9"/>
                </a:cxn>
                <a:cxn ang="0">
                  <a:pos x="T10" y="T11"/>
                </a:cxn>
                <a:cxn ang="0">
                  <a:pos x="T12" y="T13"/>
                </a:cxn>
              </a:cxnLst>
              <a:rect l="0" t="0" r="r" b="b"/>
              <a:pathLst>
                <a:path w="1452" h="187">
                  <a:moveTo>
                    <a:pt x="726" y="143"/>
                  </a:moveTo>
                  <a:cubicBezTo>
                    <a:pt x="374" y="143"/>
                    <a:pt x="79" y="82"/>
                    <a:pt x="0" y="0"/>
                  </a:cubicBezTo>
                  <a:cubicBezTo>
                    <a:pt x="0" y="0"/>
                    <a:pt x="0" y="0"/>
                    <a:pt x="0" y="0"/>
                  </a:cubicBezTo>
                  <a:cubicBezTo>
                    <a:pt x="0" y="103"/>
                    <a:pt x="325" y="187"/>
                    <a:pt x="726" y="187"/>
                  </a:cubicBezTo>
                  <a:cubicBezTo>
                    <a:pt x="1127" y="187"/>
                    <a:pt x="1452" y="103"/>
                    <a:pt x="1452" y="0"/>
                  </a:cubicBezTo>
                  <a:cubicBezTo>
                    <a:pt x="1452" y="0"/>
                    <a:pt x="1452" y="0"/>
                    <a:pt x="1452" y="0"/>
                  </a:cubicBezTo>
                  <a:cubicBezTo>
                    <a:pt x="1372" y="82"/>
                    <a:pt x="1078" y="143"/>
                    <a:pt x="726" y="143"/>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9"/>
          <p:cNvSpPr>
            <a:spLocks noGrp="1"/>
          </p:cNvSpPr>
          <p:nvPr>
            <p:ph type="body" sz="quarter" idx="4294967295"/>
          </p:nvPr>
        </p:nvSpPr>
        <p:spPr>
          <a:xfrm>
            <a:off x="9518015" y="3098800"/>
            <a:ext cx="2226945" cy="478155"/>
          </a:xfrm>
          <a:prstGeom prst="rect">
            <a:avLst/>
          </a:prstGeom>
        </p:spPr>
        <p:txBody>
          <a:bodyPr vert="horz" lIns="0" tIns="0" rIns="0" bIns="0" rtlCol="0">
            <a:noAutofit/>
          </a:bodyPr>
          <a:lstStyle/>
          <a:p>
            <a:pPr marL="0" indent="0" algn="r">
              <a:lnSpc>
                <a:spcPct val="120000"/>
              </a:lnSpc>
              <a:spcBef>
                <a:spcPts val="0"/>
              </a:spcBef>
              <a:buNone/>
            </a:pPr>
            <a:r>
              <a:rPr lang="zh-CN" altLang="en-US" sz="1200" dirty="0" smtClean="0">
                <a:solidFill>
                  <a:srgbClr val="FF0000"/>
                </a:solidFill>
                <a:sym typeface="+mn-ea"/>
              </a:rPr>
              <a:t> </a:t>
            </a:r>
            <a:r>
              <a:rPr lang="en-US" altLang="zh-CN" sz="1200" dirty="0" smtClean="0">
                <a:solidFill>
                  <a:srgbClr val="FF0000"/>
                </a:solidFill>
                <a:sym typeface="+mn-ea"/>
              </a:rPr>
              <a:t>absolute </a:t>
            </a:r>
            <a:r>
              <a:rPr lang="zh-CN" altLang="en-US" sz="1200" dirty="0" smtClean="0">
                <a:solidFill>
                  <a:srgbClr val="FF0000"/>
                </a:solidFill>
                <a:sym typeface="+mn-ea"/>
              </a:rPr>
              <a:t>绝对定位    </a:t>
            </a:r>
            <a:r>
              <a:rPr lang="en-US" altLang="zh-CN" sz="1200" dirty="0" smtClean="0">
                <a:solidFill>
                  <a:srgbClr val="FF0000"/>
                </a:solidFill>
                <a:sym typeface="+mn-ea"/>
              </a:rPr>
              <a:t>relative </a:t>
            </a:r>
            <a:r>
              <a:rPr lang="zh-CN" altLang="en-US" sz="1200" dirty="0" smtClean="0">
                <a:solidFill>
                  <a:srgbClr val="FF0000"/>
                </a:solidFill>
                <a:sym typeface="+mn-ea"/>
              </a:rPr>
              <a:t>相对定位</a:t>
            </a:r>
            <a:endParaRPr lang="zh-CN" altLang="en-US" sz="1200" dirty="0" smtClean="0">
              <a:solidFill>
                <a:srgbClr val="FF0000"/>
              </a:solidFill>
              <a:sym typeface="+mn-ea"/>
            </a:endParaRPr>
          </a:p>
          <a:p>
            <a:pPr marL="0" indent="0" algn="r">
              <a:lnSpc>
                <a:spcPct val="120000"/>
              </a:lnSpc>
              <a:spcBef>
                <a:spcPts val="0"/>
              </a:spcBef>
              <a:buNone/>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1" name="Text Placeholder 8"/>
          <p:cNvSpPr>
            <a:spLocks noGrp="1"/>
          </p:cNvSpPr>
          <p:nvPr>
            <p:ph type="body" sz="quarter" idx="4294967295"/>
          </p:nvPr>
        </p:nvSpPr>
        <p:spPr>
          <a:xfrm>
            <a:off x="1399813" y="2792413"/>
            <a:ext cx="1308100" cy="306387"/>
          </a:xfrm>
          <a:prstGeom prst="rect">
            <a:avLst/>
          </a:prstGeom>
        </p:spPr>
        <p:txBody>
          <a:bodyPr vert="horz" lIns="0" tIns="0" rIns="0" bIns="0" rtlCol="0">
            <a:normAutofit/>
          </a:bodyPr>
          <a:lstStyle/>
          <a:p>
            <a:pPr marL="0" indent="0" algn="just">
              <a:lnSpc>
                <a:spcPct val="140000"/>
              </a:lnSpc>
              <a:spcBef>
                <a:spcPts val="0"/>
              </a:spcBef>
              <a:buNone/>
            </a:pPr>
            <a:r>
              <a:rPr lang="zh-CN" altLang="en-US" sz="1200" dirty="0" smtClean="0">
                <a:solidFill>
                  <a:srgbClr val="FF0000"/>
                </a:solidFill>
                <a:sym typeface="+mn-ea"/>
              </a:rPr>
              <a:t>布局属性：</a:t>
            </a:r>
            <a:endParaRPr lang="zh-CN" altLang="en-US" sz="1200" dirty="0" smtClean="0">
              <a:solidFill>
                <a:srgbClr val="FF0000"/>
              </a:solidFill>
              <a:latin typeface="微软雅黑" panose="020B0503020204020204" pitchFamily="34" charset="-122"/>
              <a:ea typeface="微软雅黑" panose="020B0503020204020204" pitchFamily="34" charset="-122"/>
              <a:cs typeface="+mn-ea"/>
              <a:sym typeface="+mn-ea"/>
            </a:endParaRPr>
          </a:p>
        </p:txBody>
      </p:sp>
      <p:sp>
        <p:nvSpPr>
          <p:cNvPr id="82" name="Text Placeholder 9"/>
          <p:cNvSpPr>
            <a:spLocks noGrp="1"/>
          </p:cNvSpPr>
          <p:nvPr>
            <p:ph type="body" sz="quarter" idx="4294967295"/>
          </p:nvPr>
        </p:nvSpPr>
        <p:spPr>
          <a:xfrm>
            <a:off x="1399813" y="3098800"/>
            <a:ext cx="1938338" cy="339725"/>
          </a:xfrm>
          <a:prstGeom prst="rect">
            <a:avLst/>
          </a:prstGeom>
        </p:spPr>
        <p:txBody>
          <a:bodyPr vert="horz" lIns="0" tIns="0" rIns="0" bIns="0" rtlCol="0">
            <a:noAutofit/>
          </a:bodyPr>
          <a:lstStyle/>
          <a:p>
            <a:pPr marL="0" indent="0" algn="just">
              <a:lnSpc>
                <a:spcPct val="120000"/>
              </a:lnSpc>
              <a:spcBef>
                <a:spcPts val="0"/>
              </a:spcBef>
              <a:buNone/>
            </a:pPr>
            <a:r>
              <a:rPr lang="en-US" altLang="zh-CN" sz="1000" b="1" dirty="0" smtClean="0">
                <a:solidFill>
                  <a:srgbClr val="FF0000"/>
                </a:solidFill>
                <a:sym typeface="+mn-ea"/>
              </a:rPr>
              <a:t>float </a:t>
            </a:r>
            <a:r>
              <a:rPr lang="zh-CN" altLang="en-US" sz="1000" b="1" dirty="0" smtClean="0">
                <a:solidFill>
                  <a:srgbClr val="FF0000"/>
                </a:solidFill>
                <a:sym typeface="+mn-ea"/>
              </a:rPr>
              <a:t>浮动   </a:t>
            </a:r>
            <a:r>
              <a:rPr lang="en-US" altLang="zh-CN" sz="1000" b="1" dirty="0" smtClean="0">
                <a:solidFill>
                  <a:srgbClr val="FF0000"/>
                </a:solidFill>
                <a:sym typeface="+mn-ea"/>
              </a:rPr>
              <a:t>left       right</a:t>
            </a:r>
            <a:endParaRPr lang="en-US" altLang="zh-CN" sz="1000" b="1" dirty="0" smtClean="0">
              <a:solidFill>
                <a:srgbClr val="FF0000"/>
              </a:solidFill>
              <a:sym typeface="+mn-ea"/>
            </a:endParaRPr>
          </a:p>
          <a:p>
            <a:pPr marL="0" indent="0" algn="just">
              <a:lnSpc>
                <a:spcPct val="120000"/>
              </a:lnSpc>
              <a:spcBef>
                <a:spcPts val="0"/>
              </a:spcBef>
              <a:buNone/>
            </a:pPr>
            <a:r>
              <a:rPr lang="en-US" altLang="zh-CN" sz="1000" b="1" dirty="0">
                <a:solidFill>
                  <a:srgbClr val="FF0000"/>
                </a:solidFill>
                <a:sym typeface="+mn-ea"/>
              </a:rPr>
              <a:t> </a:t>
            </a:r>
            <a:r>
              <a:rPr lang="en-US" altLang="zh-CN" sz="1000" b="1" dirty="0" smtClean="0">
                <a:solidFill>
                  <a:srgbClr val="FF0000"/>
                </a:solidFill>
                <a:sym typeface="+mn-ea"/>
              </a:rPr>
              <a:t>                  clear </a:t>
            </a:r>
            <a:r>
              <a:rPr lang="zh-CN" altLang="en-US" sz="1000" b="1" smtClean="0">
                <a:solidFill>
                  <a:srgbClr val="FF0000"/>
                </a:solidFill>
                <a:sym typeface="+mn-ea"/>
              </a:rPr>
              <a:t>清除   </a:t>
            </a:r>
            <a:r>
              <a:rPr lang="en-US" altLang="zh-CN" sz="1000" b="1" dirty="0" smtClean="0">
                <a:solidFill>
                  <a:srgbClr val="FF0000"/>
                </a:solidFill>
                <a:sym typeface="+mn-ea"/>
              </a:rPr>
              <a:t>left      right     both</a:t>
            </a:r>
            <a:endParaRPr lang="en-US" altLang="zh-CN" sz="1000" b="1" dirty="0" smtClean="0">
              <a:solidFill>
                <a:srgbClr val="FF0000"/>
              </a:solidFill>
              <a:latin typeface="微软雅黑" panose="020B0503020204020204" pitchFamily="34" charset="-122"/>
              <a:ea typeface="微软雅黑" panose="020B0503020204020204" pitchFamily="34" charset="-122"/>
              <a:cs typeface="+mn-ea"/>
              <a:sym typeface="+mn-ea"/>
            </a:endParaRPr>
          </a:p>
        </p:txBody>
      </p:sp>
      <p:sp>
        <p:nvSpPr>
          <p:cNvPr id="83" name="Text Placeholder 8"/>
          <p:cNvSpPr>
            <a:spLocks noGrp="1"/>
          </p:cNvSpPr>
          <p:nvPr>
            <p:ph type="body" sz="quarter" idx="4294967295"/>
          </p:nvPr>
        </p:nvSpPr>
        <p:spPr>
          <a:xfrm>
            <a:off x="1399813" y="3871913"/>
            <a:ext cx="1308100" cy="306387"/>
          </a:xfrm>
          <a:prstGeom prst="rect">
            <a:avLst/>
          </a:prstGeom>
        </p:spPr>
        <p:txBody>
          <a:bodyPr vert="horz" lIns="0" tIns="0" rIns="0" bIns="0" rtlCol="0">
            <a:normAutofit/>
          </a:bodyPr>
          <a:lstStyle/>
          <a:p>
            <a:pPr marL="0" indent="0" algn="just">
              <a:lnSpc>
                <a:spcPct val="140000"/>
              </a:lnSpc>
              <a:spcBef>
                <a:spcPts val="0"/>
              </a:spcBef>
              <a:buNone/>
            </a:pPr>
            <a:r>
              <a:rPr lang="zh-CN" altLang="en-US" sz="1200" dirty="0">
                <a:solidFill>
                  <a:srgbClr val="FF0000"/>
                </a:solidFill>
                <a:sym typeface="+mn-ea"/>
              </a:rPr>
              <a:t>项目</a:t>
            </a:r>
            <a:r>
              <a:rPr lang="zh-CN" altLang="en-US" sz="1200" dirty="0" smtClean="0">
                <a:solidFill>
                  <a:srgbClr val="FF0000"/>
                </a:solidFill>
                <a:sym typeface="+mn-ea"/>
              </a:rPr>
              <a:t>列表属性</a:t>
            </a:r>
            <a:r>
              <a:rPr lang="zh-CN" altLang="en-US" sz="1200" dirty="0" smtClean="0">
                <a:solidFill>
                  <a:srgbClr val="FFFF00"/>
                </a:solidFill>
                <a:sym typeface="+mn-ea"/>
              </a:rPr>
              <a:t>：</a:t>
            </a:r>
            <a:endParaRPr lang="en-AU"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4" name="Text Placeholder 9"/>
          <p:cNvSpPr>
            <a:spLocks noGrp="1"/>
          </p:cNvSpPr>
          <p:nvPr>
            <p:ph type="body" sz="quarter" idx="4294967295"/>
          </p:nvPr>
        </p:nvSpPr>
        <p:spPr>
          <a:xfrm>
            <a:off x="1357268" y="4238625"/>
            <a:ext cx="1938338" cy="339725"/>
          </a:xfrm>
          <a:prstGeom prst="rect">
            <a:avLst/>
          </a:prstGeom>
        </p:spPr>
        <p:txBody>
          <a:bodyPr vert="horz" lIns="0" tIns="0" rIns="0" bIns="0" rtlCol="0">
            <a:noAutofit/>
          </a:bodyPr>
          <a:lstStyle/>
          <a:p>
            <a:pPr marL="0" indent="0" algn="just">
              <a:lnSpc>
                <a:spcPct val="120000"/>
              </a:lnSpc>
              <a:spcBef>
                <a:spcPts val="0"/>
              </a:spcBef>
              <a:buNone/>
            </a:pPr>
            <a:r>
              <a:rPr lang="en-US" altLang="zh-CN" sz="1400" dirty="0" smtClean="0">
                <a:solidFill>
                  <a:srgbClr val="FF0000"/>
                </a:solidFill>
                <a:sym typeface="+mn-ea"/>
              </a:rPr>
              <a:t>list-style</a:t>
            </a:r>
            <a:r>
              <a:rPr lang="zh-CN" altLang="en-US" sz="1400" dirty="0" smtClean="0">
                <a:solidFill>
                  <a:srgbClr val="FF0000"/>
                </a:solidFill>
                <a:sym typeface="+mn-ea"/>
              </a:rPr>
              <a:t>：</a:t>
            </a:r>
            <a:r>
              <a:rPr lang="en-US" altLang="zh-CN" sz="1400" dirty="0" smtClean="0">
                <a:solidFill>
                  <a:srgbClr val="FF0000"/>
                </a:solidFill>
                <a:sym typeface="+mn-ea"/>
              </a:rPr>
              <a:t>none</a:t>
            </a:r>
            <a:r>
              <a:rPr lang="zh-CN" altLang="en-US" sz="1400" dirty="0" smtClean="0">
                <a:solidFill>
                  <a:srgbClr val="FF0000"/>
                </a:solidFill>
                <a:sym typeface="+mn-ea"/>
              </a:rPr>
              <a:t>去除圆点</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5" name="Text Placeholder 8"/>
          <p:cNvSpPr>
            <a:spLocks noGrp="1"/>
          </p:cNvSpPr>
          <p:nvPr>
            <p:ph type="body" sz="quarter" idx="4294967295"/>
          </p:nvPr>
        </p:nvSpPr>
        <p:spPr>
          <a:xfrm>
            <a:off x="1399813" y="4995863"/>
            <a:ext cx="1308100" cy="307975"/>
          </a:xfrm>
          <a:prstGeom prst="rect">
            <a:avLst/>
          </a:prstGeom>
        </p:spPr>
        <p:txBody>
          <a:bodyPr vert="horz" lIns="0" tIns="0" rIns="0" bIns="0" rtlCol="0">
            <a:noAutofit/>
          </a:bodyPr>
          <a:lstStyle/>
          <a:p>
            <a:pPr marL="0" indent="0" algn="just">
              <a:lnSpc>
                <a:spcPct val="140000"/>
              </a:lnSpc>
              <a:spcBef>
                <a:spcPts val="0"/>
              </a:spcBef>
              <a:buNone/>
            </a:pPr>
            <a:r>
              <a:rPr lang="zh-CN" altLang="en-US" sz="1400" dirty="0" smtClean="0">
                <a:solidFill>
                  <a:srgbClr val="FF0000"/>
                </a:solidFill>
                <a:sym typeface="+mn-ea"/>
              </a:rPr>
              <a:t>背景属性</a:t>
            </a:r>
            <a:endPar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ea"/>
            </a:endParaRPr>
          </a:p>
        </p:txBody>
      </p:sp>
      <p:sp>
        <p:nvSpPr>
          <p:cNvPr id="86" name="Text Placeholder 9"/>
          <p:cNvSpPr>
            <a:spLocks noGrp="1"/>
          </p:cNvSpPr>
          <p:nvPr>
            <p:ph type="body" sz="quarter" idx="4294967295"/>
          </p:nvPr>
        </p:nvSpPr>
        <p:spPr>
          <a:xfrm>
            <a:off x="1399540" y="5304155"/>
            <a:ext cx="1946910" cy="600710"/>
          </a:xfrm>
          <a:prstGeom prst="rect">
            <a:avLst/>
          </a:prstGeom>
        </p:spPr>
        <p:txBody>
          <a:bodyPr vert="horz" lIns="0" tIns="0" rIns="0" bIns="0" rtlCol="0">
            <a:noAutofit/>
          </a:bodyPr>
          <a:lstStyle/>
          <a:p>
            <a:pPr marL="0" indent="0" algn="just">
              <a:lnSpc>
                <a:spcPct val="120000"/>
              </a:lnSpc>
              <a:spcBef>
                <a:spcPts val="0"/>
              </a:spcBef>
              <a:buNone/>
            </a:pPr>
            <a:r>
              <a:rPr lang="en-US" altLang="zh-CN" sz="1000" dirty="0" smtClean="0">
                <a:solidFill>
                  <a:srgbClr val="FF0000"/>
                </a:solidFill>
                <a:sym typeface="+mn-ea"/>
              </a:rPr>
              <a:t> background-color  </a:t>
            </a:r>
            <a:r>
              <a:rPr lang="zh-CN" altLang="en-US" sz="1000" dirty="0" smtClean="0">
                <a:solidFill>
                  <a:srgbClr val="FF0000"/>
                </a:solidFill>
                <a:sym typeface="+mn-ea"/>
              </a:rPr>
              <a:t>背景颜色</a:t>
            </a:r>
            <a:endParaRPr lang="zh-CN" altLang="en-US" sz="1000" dirty="0" smtClean="0">
              <a:solidFill>
                <a:srgbClr val="FF0000"/>
              </a:solidFill>
              <a:sym typeface="+mn-ea"/>
            </a:endParaRPr>
          </a:p>
          <a:p>
            <a:pPr marL="0" indent="0" algn="just">
              <a:lnSpc>
                <a:spcPct val="120000"/>
              </a:lnSpc>
              <a:spcBef>
                <a:spcPts val="0"/>
              </a:spcBef>
              <a:buNone/>
            </a:pPr>
            <a:r>
              <a:rPr lang="en-US" altLang="zh-CN" sz="1000" dirty="0" smtClean="0">
                <a:solidFill>
                  <a:srgbClr val="FF0000"/>
                </a:solidFill>
                <a:sym typeface="+mn-ea"/>
              </a:rPr>
              <a:t>background-image</a:t>
            </a:r>
            <a:r>
              <a:rPr lang="zh-CN" altLang="en-US" sz="1000" dirty="0" smtClean="0">
                <a:solidFill>
                  <a:srgbClr val="FF0000"/>
                </a:solidFill>
                <a:sym typeface="+mn-ea"/>
              </a:rPr>
              <a:t>：</a:t>
            </a:r>
            <a:r>
              <a:rPr lang="en-US" altLang="zh-CN" sz="1000" dirty="0" err="1" smtClean="0">
                <a:solidFill>
                  <a:srgbClr val="FF0000"/>
                </a:solidFill>
                <a:sym typeface="+mn-ea"/>
              </a:rPr>
              <a:t>url</a:t>
            </a:r>
            <a:r>
              <a:rPr lang="en-US" altLang="zh-CN" sz="1000" dirty="0" smtClean="0">
                <a:solidFill>
                  <a:srgbClr val="FF0000"/>
                </a:solidFill>
                <a:sym typeface="+mn-ea"/>
              </a:rPr>
              <a:t>()  </a:t>
            </a:r>
            <a:r>
              <a:rPr lang="zh-CN" altLang="en-US" sz="1000" dirty="0" smtClean="0">
                <a:solidFill>
                  <a:srgbClr val="FF0000"/>
                </a:solidFill>
                <a:sym typeface="+mn-ea"/>
              </a:rPr>
              <a:t>背景图像</a:t>
            </a:r>
            <a:r>
              <a:rPr lang="en-US" altLang="zh-CN" sz="1000" dirty="0" err="1" smtClean="0">
                <a:solidFill>
                  <a:srgbClr val="FF0000"/>
                </a:solidFill>
                <a:sym typeface="+mn-ea"/>
              </a:rPr>
              <a:t>background-repeat:no-repeat</a:t>
            </a:r>
            <a:r>
              <a:rPr lang="en-US" altLang="zh-CN" sz="1000" dirty="0" smtClean="0">
                <a:solidFill>
                  <a:srgbClr val="FF0000"/>
                </a:solidFill>
                <a:sym typeface="+mn-ea"/>
              </a:rPr>
              <a:t>  </a:t>
            </a:r>
            <a:r>
              <a:rPr lang="zh-CN" altLang="en-US" sz="1000" dirty="0" smtClean="0">
                <a:solidFill>
                  <a:srgbClr val="FF0000"/>
                </a:solidFill>
                <a:sym typeface="+mn-ea"/>
              </a:rPr>
              <a:t>不平铺</a:t>
            </a:r>
            <a:endParaRPr lang="zh-CN" altLang="en-US" sz="1000" dirty="0" smtClean="0">
              <a:solidFill>
                <a:srgbClr val="FF0000"/>
              </a:solidFill>
              <a:sym typeface="+mn-ea"/>
            </a:endParaRPr>
          </a:p>
          <a:p>
            <a:pPr marL="0" indent="0" algn="just">
              <a:lnSpc>
                <a:spcPct val="120000"/>
              </a:lnSpc>
              <a:spcBef>
                <a:spcPts val="0"/>
              </a:spcBef>
              <a:buNone/>
            </a:pP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7" name="Text Placeholder 8"/>
          <p:cNvSpPr>
            <a:spLocks noGrp="1"/>
          </p:cNvSpPr>
          <p:nvPr>
            <p:ph type="body" sz="quarter" idx="4294967295"/>
          </p:nvPr>
        </p:nvSpPr>
        <p:spPr>
          <a:xfrm>
            <a:off x="10257510" y="3871913"/>
            <a:ext cx="1368425" cy="296862"/>
          </a:xfrm>
          <a:prstGeom prst="rect">
            <a:avLst/>
          </a:prstGeom>
        </p:spPr>
        <p:txBody>
          <a:bodyPr vert="horz" lIns="0" tIns="0" rIns="0" bIns="0" rtlCol="0">
            <a:normAutofit/>
          </a:bodyPr>
          <a:lstStyle/>
          <a:p>
            <a:pPr marL="0" indent="0" algn="r">
              <a:lnSpc>
                <a:spcPct val="140000"/>
              </a:lnSpc>
              <a:spcBef>
                <a:spcPts val="0"/>
              </a:spcBef>
              <a:buNone/>
            </a:pPr>
            <a:r>
              <a:rPr lang="zh-CN" altLang="en-US" sz="120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样式的应用顺序</a:t>
            </a:r>
            <a:endParaRPr lang="zh-CN" altLang="en-US" sz="120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8" name="Text Placeholder 9"/>
          <p:cNvSpPr>
            <a:spLocks noGrp="1"/>
          </p:cNvSpPr>
          <p:nvPr>
            <p:ph type="body" sz="quarter" idx="4294967295"/>
          </p:nvPr>
        </p:nvSpPr>
        <p:spPr>
          <a:xfrm>
            <a:off x="9518015" y="4178300"/>
            <a:ext cx="2372360" cy="1254760"/>
          </a:xfrm>
          <a:prstGeom prst="rect">
            <a:avLst/>
          </a:prstGeom>
        </p:spPr>
        <p:txBody>
          <a:bodyPr vert="horz" lIns="0" tIns="0" rIns="0" bIns="0" rtlCol="0">
            <a:noAutofit/>
          </a:bodyPr>
          <a:lstStyle/>
          <a:p>
            <a:pPr marL="0" indent="0" algn="r">
              <a:lnSpc>
                <a:spcPct val="120000"/>
              </a:lnSpc>
              <a:spcBef>
                <a:spcPts val="0"/>
              </a:spcBef>
              <a:buNone/>
            </a:pPr>
            <a:r>
              <a:rPr lang="zh-CN" altLang="en-US" sz="100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行内样式优先级最高</a:t>
            </a:r>
            <a:endParaRPr lang="zh-CN" altLang="en-US" sz="100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indent="0" algn="r">
              <a:lnSpc>
                <a:spcPct val="120000"/>
              </a:lnSpc>
              <a:spcBef>
                <a:spcPts val="0"/>
              </a:spcBef>
              <a:buNone/>
            </a:pPr>
            <a:r>
              <a:rPr lang="zh-CN" altLang="en-US" sz="100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针对相同的样式属性，不同的样式属性将以合并的方式呈现</a:t>
            </a:r>
            <a:endParaRPr lang="zh-CN" altLang="en-US" sz="100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indent="0" algn="r">
              <a:lnSpc>
                <a:spcPct val="120000"/>
              </a:lnSpc>
              <a:spcBef>
                <a:spcPts val="0"/>
              </a:spcBef>
              <a:buNone/>
            </a:pPr>
            <a:r>
              <a:rPr lang="zh-CN" altLang="en-US" sz="100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相同样式并且相同属性，呈现方式在&lt;head&gt;中的顺序决定，后面会覆盖前面属性!important </a:t>
            </a:r>
            <a:endParaRPr lang="zh-CN" altLang="en-US" sz="100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indent="0" algn="r">
              <a:lnSpc>
                <a:spcPct val="120000"/>
              </a:lnSpc>
              <a:spcBef>
                <a:spcPts val="0"/>
              </a:spcBef>
              <a:buNone/>
            </a:pPr>
            <a:r>
              <a:rPr lang="zh-CN" altLang="en-US" sz="1000">
                <a:solidFill>
                  <a:srgbClr val="FF0000"/>
                </a:solidFill>
                <a:latin typeface="微软雅黑" panose="020B0503020204020204" pitchFamily="34" charset="-122"/>
                <a:ea typeface="微软雅黑" panose="020B0503020204020204" pitchFamily="34" charset="-122"/>
                <a:cs typeface="+mn-ea"/>
                <a:sym typeface="Arial" panose="020B0604020202020204" pitchFamily="34" charset="0"/>
              </a:rPr>
              <a:t> 指定样式规则应用最优先</a:t>
            </a:r>
            <a:r>
              <a:rPr lang="zh-CN" altLang="en-US" sz="10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zh-CN" altLang="en-US" sz="10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9" name="Text Placeholder 8"/>
          <p:cNvSpPr>
            <a:spLocks noGrp="1"/>
          </p:cNvSpPr>
          <p:nvPr>
            <p:ph type="body" sz="quarter" idx="4294967295"/>
          </p:nvPr>
        </p:nvSpPr>
        <p:spPr>
          <a:xfrm>
            <a:off x="10111740" y="2515235"/>
            <a:ext cx="1514475" cy="575945"/>
          </a:xfrm>
          <a:prstGeom prst="rect">
            <a:avLst/>
          </a:prstGeom>
        </p:spPr>
        <p:txBody>
          <a:bodyPr vert="horz" lIns="0" tIns="0" rIns="0" bIns="0" rtlCol="0">
            <a:normAutofit lnSpcReduction="10000"/>
          </a:bodyPr>
          <a:lstStyle/>
          <a:p>
            <a:pPr marL="0" indent="0" algn="r">
              <a:lnSpc>
                <a:spcPct val="140000"/>
              </a:lnSpc>
              <a:spcBef>
                <a:spcPts val="0"/>
              </a:spcBef>
              <a:buNone/>
            </a:pPr>
            <a:r>
              <a:rPr lang="zh-CN" altLang="en-US" sz="1200" b="1" dirty="0" smtClean="0">
                <a:solidFill>
                  <a:srgbClr val="FF0000"/>
                </a:solidFill>
                <a:sym typeface="+mn-ea"/>
              </a:rPr>
              <a:t>定</a:t>
            </a:r>
            <a:r>
              <a:rPr lang="zh-CN" altLang="en-US" sz="1400" b="1" dirty="0" smtClean="0">
                <a:solidFill>
                  <a:srgbClr val="FF0000"/>
                </a:solidFill>
                <a:sym typeface="+mn-ea"/>
              </a:rPr>
              <a:t>位</a:t>
            </a:r>
            <a:r>
              <a:rPr lang="en-US" altLang="zh-CN" sz="1400" b="1" dirty="0" smtClean="0">
                <a:solidFill>
                  <a:srgbClr val="FF0000"/>
                </a:solidFill>
                <a:sym typeface="+mn-ea"/>
              </a:rPr>
              <a:t>position</a:t>
            </a:r>
            <a:r>
              <a:rPr lang="zh-CN" altLang="en-US" sz="1400" b="1" dirty="0" smtClean="0">
                <a:solidFill>
                  <a:srgbClr val="FF0000"/>
                </a:solidFill>
                <a:sym typeface="+mn-ea"/>
              </a:rPr>
              <a:t>（初始化位置）</a:t>
            </a:r>
            <a:r>
              <a:rPr lang="zh-CN" altLang="en-US" sz="1200" dirty="0" smtClean="0">
                <a:solidFill>
                  <a:srgbClr val="FFFF00"/>
                </a:solidFill>
                <a:sym typeface="+mn-ea"/>
              </a:rPr>
              <a:t>：</a:t>
            </a:r>
            <a:endParaRPr lang="en-AU"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49" name="Group 48"/>
          <p:cNvGrpSpPr/>
          <p:nvPr/>
        </p:nvGrpSpPr>
        <p:grpSpPr>
          <a:xfrm>
            <a:off x="4017792" y="2833364"/>
            <a:ext cx="423890" cy="423890"/>
            <a:chOff x="2925343" y="2268550"/>
            <a:chExt cx="462882" cy="462882"/>
          </a:xfrm>
        </p:grpSpPr>
        <p:sp>
          <p:nvSpPr>
            <p:cNvPr id="45" name="Rounded Rectangle 44"/>
            <p:cNvSpPr/>
            <p:nvPr/>
          </p:nvSpPr>
          <p:spPr>
            <a:xfrm>
              <a:off x="2925343" y="2268550"/>
              <a:ext cx="462882" cy="46288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Shape 1684"/>
            <p:cNvSpPr/>
            <p:nvPr/>
          </p:nvSpPr>
          <p:spPr>
            <a:xfrm>
              <a:off x="3028178" y="2377361"/>
              <a:ext cx="280172" cy="246554"/>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rgbClr val="FFFFFF"/>
            </a:solidFill>
            <a:ln w="12700" cap="flat">
              <a:noFill/>
              <a:miter lim="400000"/>
            </a:ln>
            <a:effectLst/>
          </p:spPr>
          <p:txBody>
            <a:bodyPr wrap="square" lIns="34891" tIns="34891" rIns="34891" bIns="34891" numCol="1" anchor="ctr">
              <a:noAutofit/>
            </a:bodyPr>
            <a:lstStyle/>
            <a:p>
              <a:pPr algn="just">
                <a:lnSpc>
                  <a:spcPct val="120000"/>
                </a:lnSpc>
                <a:defRPr sz="3100" b="1">
                  <a:latin typeface="Kontrapunkt Bob Bold"/>
                  <a:ea typeface="Kontrapunkt Bob Bold"/>
                  <a:cs typeface="Kontrapunkt Bob Bold"/>
                  <a:sym typeface="Kontrapunkt Bob Bold"/>
                </a:defRPr>
              </a:pPr>
              <a:endParaRPr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5" name="Group 54"/>
          <p:cNvGrpSpPr/>
          <p:nvPr/>
        </p:nvGrpSpPr>
        <p:grpSpPr>
          <a:xfrm>
            <a:off x="4020332" y="5009119"/>
            <a:ext cx="423890" cy="423890"/>
            <a:chOff x="2855493" y="3429000"/>
            <a:chExt cx="462882" cy="462882"/>
          </a:xfrm>
        </p:grpSpPr>
        <p:sp>
          <p:nvSpPr>
            <p:cNvPr id="56" name="Rounded Rectangle 55"/>
            <p:cNvSpPr/>
            <p:nvPr/>
          </p:nvSpPr>
          <p:spPr>
            <a:xfrm>
              <a:off x="2855493" y="3429000"/>
              <a:ext cx="462882" cy="46288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35"/>
            <p:cNvSpPr/>
            <p:nvPr/>
          </p:nvSpPr>
          <p:spPr bwMode="auto">
            <a:xfrm>
              <a:off x="2978718" y="3520829"/>
              <a:ext cx="216432" cy="290727"/>
            </a:xfrm>
            <a:custGeom>
              <a:avLst/>
              <a:gdLst>
                <a:gd name="T0" fmla="*/ 733 w 19946"/>
                <a:gd name="T1" fmla="*/ 1038 h 21355"/>
                <a:gd name="T2" fmla="*/ 550 w 19946"/>
                <a:gd name="T3" fmla="*/ 889 h 21355"/>
                <a:gd name="T4" fmla="*/ 6041 w 19946"/>
                <a:gd name="T5" fmla="*/ 11465 h 21355"/>
                <a:gd name="T6" fmla="*/ 5858 w 19946"/>
                <a:gd name="T7" fmla="*/ 16679 h 21355"/>
                <a:gd name="T8" fmla="*/ 0 w 19946"/>
                <a:gd name="T9" fmla="*/ 18765 h 21355"/>
                <a:gd name="T10" fmla="*/ 6590 w 19946"/>
                <a:gd name="T11" fmla="*/ 17722 h 21355"/>
                <a:gd name="T12" fmla="*/ 8970 w 19946"/>
                <a:gd name="T13" fmla="*/ 20999 h 21355"/>
                <a:gd name="T14" fmla="*/ 10251 w 19946"/>
                <a:gd name="T15" fmla="*/ 20403 h 21355"/>
                <a:gd name="T16" fmla="*/ 12265 w 19946"/>
                <a:gd name="T17" fmla="*/ 18467 h 21355"/>
                <a:gd name="T18" fmla="*/ 12631 w 19946"/>
                <a:gd name="T19" fmla="*/ 17275 h 21355"/>
                <a:gd name="T20" fmla="*/ 8055 w 19946"/>
                <a:gd name="T21" fmla="*/ 16381 h 21355"/>
                <a:gd name="T22" fmla="*/ 18855 w 19946"/>
                <a:gd name="T23" fmla="*/ 15785 h 21355"/>
                <a:gd name="T24" fmla="*/ 18672 w 19946"/>
                <a:gd name="T25" fmla="*/ 15636 h 21355"/>
                <a:gd name="T26" fmla="*/ 17024 w 19946"/>
                <a:gd name="T27" fmla="*/ 12806 h 21355"/>
                <a:gd name="T28" fmla="*/ 16475 w 19946"/>
                <a:gd name="T29" fmla="*/ 12806 h 21355"/>
                <a:gd name="T30" fmla="*/ 13180 w 19946"/>
                <a:gd name="T31" fmla="*/ 5805 h 21355"/>
                <a:gd name="T32" fmla="*/ 8421 w 19946"/>
                <a:gd name="T33" fmla="*/ 9380 h 21355"/>
                <a:gd name="T34" fmla="*/ 12814 w 19946"/>
                <a:gd name="T35" fmla="*/ 5507 h 21355"/>
                <a:gd name="T36" fmla="*/ 4211 w 19946"/>
                <a:gd name="T37" fmla="*/ 2825 h 21355"/>
                <a:gd name="T38" fmla="*/ 4211 w 19946"/>
                <a:gd name="T39" fmla="*/ 2378 h 21355"/>
                <a:gd name="T40" fmla="*/ 1831 w 19946"/>
                <a:gd name="T41" fmla="*/ 591 h 21355"/>
                <a:gd name="T42" fmla="*/ 1648 w 19946"/>
                <a:gd name="T43" fmla="*/ 1038 h 21355"/>
                <a:gd name="T44" fmla="*/ 18672 w 19946"/>
                <a:gd name="T45" fmla="*/ 14891 h 21355"/>
                <a:gd name="T46" fmla="*/ 17024 w 19946"/>
                <a:gd name="T47" fmla="*/ 9678 h 21355"/>
                <a:gd name="T48" fmla="*/ 15560 w 19946"/>
                <a:gd name="T49" fmla="*/ 2825 h 21355"/>
                <a:gd name="T50" fmla="*/ 12814 w 19946"/>
                <a:gd name="T51" fmla="*/ 5507 h 21355"/>
                <a:gd name="T52" fmla="*/ 13180 w 19946"/>
                <a:gd name="T53" fmla="*/ 5805 h 21355"/>
                <a:gd name="T54" fmla="*/ 16475 w 19946"/>
                <a:gd name="T55" fmla="*/ 3570 h 21355"/>
                <a:gd name="T56" fmla="*/ 16475 w 19946"/>
                <a:gd name="T57" fmla="*/ 8933 h 21355"/>
                <a:gd name="T58" fmla="*/ 17024 w 19946"/>
                <a:gd name="T59" fmla="*/ 2676 h 21355"/>
                <a:gd name="T60" fmla="*/ 19038 w 19946"/>
                <a:gd name="T61" fmla="*/ 1932 h 21355"/>
                <a:gd name="T62" fmla="*/ 17573 w 19946"/>
                <a:gd name="T63" fmla="*/ 740 h 21355"/>
                <a:gd name="T64" fmla="*/ 16658 w 19946"/>
                <a:gd name="T65" fmla="*/ 2378 h 21355"/>
                <a:gd name="T66" fmla="*/ 8970 w 19946"/>
                <a:gd name="T67" fmla="*/ 2825 h 21355"/>
                <a:gd name="T68" fmla="*/ 15560 w 19946"/>
                <a:gd name="T69" fmla="*/ 2825 h 2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46" h="21355">
                  <a:moveTo>
                    <a:pt x="7505" y="10125"/>
                  </a:moveTo>
                  <a:cubicBezTo>
                    <a:pt x="3478" y="6996"/>
                    <a:pt x="733" y="3272"/>
                    <a:pt x="733" y="1038"/>
                  </a:cubicBezTo>
                  <a:cubicBezTo>
                    <a:pt x="733" y="1038"/>
                    <a:pt x="733" y="889"/>
                    <a:pt x="733" y="740"/>
                  </a:cubicBezTo>
                  <a:cubicBezTo>
                    <a:pt x="733" y="740"/>
                    <a:pt x="550" y="889"/>
                    <a:pt x="550" y="889"/>
                  </a:cubicBezTo>
                  <a:cubicBezTo>
                    <a:pt x="-1464" y="4017"/>
                    <a:pt x="3112" y="9082"/>
                    <a:pt x="6041" y="11316"/>
                  </a:cubicBezTo>
                  <a:cubicBezTo>
                    <a:pt x="6041" y="11316"/>
                    <a:pt x="6041" y="11316"/>
                    <a:pt x="6041" y="11465"/>
                  </a:cubicBezTo>
                  <a:cubicBezTo>
                    <a:pt x="6041" y="16232"/>
                    <a:pt x="6041" y="16232"/>
                    <a:pt x="6041" y="16232"/>
                  </a:cubicBezTo>
                  <a:cubicBezTo>
                    <a:pt x="6041" y="16381"/>
                    <a:pt x="5858" y="16530"/>
                    <a:pt x="5858" y="16679"/>
                  </a:cubicBezTo>
                  <a:cubicBezTo>
                    <a:pt x="550" y="18020"/>
                    <a:pt x="550" y="18020"/>
                    <a:pt x="550" y="18020"/>
                  </a:cubicBezTo>
                  <a:cubicBezTo>
                    <a:pt x="183" y="18169"/>
                    <a:pt x="0" y="18467"/>
                    <a:pt x="0" y="18765"/>
                  </a:cubicBezTo>
                  <a:cubicBezTo>
                    <a:pt x="183" y="19063"/>
                    <a:pt x="550" y="19360"/>
                    <a:pt x="916" y="19212"/>
                  </a:cubicBezTo>
                  <a:cubicBezTo>
                    <a:pt x="6590" y="17722"/>
                    <a:pt x="6590" y="17722"/>
                    <a:pt x="6590" y="17722"/>
                  </a:cubicBezTo>
                  <a:cubicBezTo>
                    <a:pt x="6590" y="17722"/>
                    <a:pt x="6773" y="17871"/>
                    <a:pt x="6956" y="17871"/>
                  </a:cubicBezTo>
                  <a:cubicBezTo>
                    <a:pt x="8970" y="20999"/>
                    <a:pt x="8970" y="20999"/>
                    <a:pt x="8970" y="20999"/>
                  </a:cubicBezTo>
                  <a:cubicBezTo>
                    <a:pt x="9153" y="21297"/>
                    <a:pt x="9702" y="21446"/>
                    <a:pt x="10068" y="21297"/>
                  </a:cubicBezTo>
                  <a:cubicBezTo>
                    <a:pt x="10434" y="21148"/>
                    <a:pt x="10434" y="20701"/>
                    <a:pt x="10251" y="20403"/>
                  </a:cubicBezTo>
                  <a:cubicBezTo>
                    <a:pt x="8421" y="17722"/>
                    <a:pt x="8421" y="17722"/>
                    <a:pt x="8421" y="17722"/>
                  </a:cubicBezTo>
                  <a:cubicBezTo>
                    <a:pt x="12265" y="18467"/>
                    <a:pt x="12265" y="18467"/>
                    <a:pt x="12265" y="18467"/>
                  </a:cubicBezTo>
                  <a:cubicBezTo>
                    <a:pt x="12631" y="18616"/>
                    <a:pt x="12997" y="18467"/>
                    <a:pt x="13180" y="18020"/>
                  </a:cubicBezTo>
                  <a:cubicBezTo>
                    <a:pt x="13180" y="17722"/>
                    <a:pt x="12997" y="17424"/>
                    <a:pt x="12631" y="17275"/>
                  </a:cubicBezTo>
                  <a:cubicBezTo>
                    <a:pt x="8055" y="16381"/>
                    <a:pt x="8055" y="16381"/>
                    <a:pt x="8055" y="16381"/>
                  </a:cubicBezTo>
                  <a:cubicBezTo>
                    <a:pt x="8055" y="16381"/>
                    <a:pt x="8055" y="16381"/>
                    <a:pt x="8055" y="16381"/>
                  </a:cubicBezTo>
                  <a:cubicBezTo>
                    <a:pt x="8055" y="12657"/>
                    <a:pt x="8055" y="12657"/>
                    <a:pt x="8055" y="12657"/>
                  </a:cubicBezTo>
                  <a:cubicBezTo>
                    <a:pt x="11350" y="14743"/>
                    <a:pt x="16658" y="16679"/>
                    <a:pt x="18855" y="15785"/>
                  </a:cubicBezTo>
                  <a:cubicBezTo>
                    <a:pt x="18855" y="15785"/>
                    <a:pt x="19038" y="15636"/>
                    <a:pt x="19038" y="15636"/>
                  </a:cubicBezTo>
                  <a:cubicBezTo>
                    <a:pt x="18855" y="15636"/>
                    <a:pt x="18672" y="15636"/>
                    <a:pt x="18672" y="15636"/>
                  </a:cubicBezTo>
                  <a:cubicBezTo>
                    <a:pt x="15926" y="15636"/>
                    <a:pt x="11350" y="13402"/>
                    <a:pt x="7505" y="10125"/>
                  </a:cubicBezTo>
                  <a:close/>
                  <a:moveTo>
                    <a:pt x="17024" y="12806"/>
                  </a:moveTo>
                  <a:cubicBezTo>
                    <a:pt x="17024" y="12955"/>
                    <a:pt x="16841" y="13104"/>
                    <a:pt x="16658" y="13104"/>
                  </a:cubicBezTo>
                  <a:cubicBezTo>
                    <a:pt x="16658" y="13104"/>
                    <a:pt x="16475" y="12955"/>
                    <a:pt x="16475" y="12806"/>
                  </a:cubicBezTo>
                  <a:cubicBezTo>
                    <a:pt x="16475" y="8933"/>
                    <a:pt x="16475" y="8933"/>
                    <a:pt x="16475" y="8933"/>
                  </a:cubicBezTo>
                  <a:cubicBezTo>
                    <a:pt x="15560" y="7890"/>
                    <a:pt x="14461" y="6847"/>
                    <a:pt x="13180" y="5805"/>
                  </a:cubicBezTo>
                  <a:cubicBezTo>
                    <a:pt x="8787" y="9380"/>
                    <a:pt x="8787" y="9380"/>
                    <a:pt x="8787" y="9380"/>
                  </a:cubicBezTo>
                  <a:cubicBezTo>
                    <a:pt x="8787" y="9380"/>
                    <a:pt x="8604" y="9380"/>
                    <a:pt x="8421" y="9380"/>
                  </a:cubicBezTo>
                  <a:cubicBezTo>
                    <a:pt x="8421" y="9231"/>
                    <a:pt x="8421" y="9082"/>
                    <a:pt x="8421" y="8933"/>
                  </a:cubicBezTo>
                  <a:cubicBezTo>
                    <a:pt x="12814" y="5507"/>
                    <a:pt x="12814" y="5507"/>
                    <a:pt x="12814" y="5507"/>
                  </a:cubicBezTo>
                  <a:cubicBezTo>
                    <a:pt x="11533" y="4464"/>
                    <a:pt x="10251" y="3570"/>
                    <a:pt x="8970" y="2825"/>
                  </a:cubicBezTo>
                  <a:cubicBezTo>
                    <a:pt x="4211" y="2825"/>
                    <a:pt x="4211" y="2825"/>
                    <a:pt x="4211" y="2825"/>
                  </a:cubicBezTo>
                  <a:cubicBezTo>
                    <a:pt x="4028" y="2825"/>
                    <a:pt x="4028" y="2676"/>
                    <a:pt x="4028" y="2527"/>
                  </a:cubicBezTo>
                  <a:cubicBezTo>
                    <a:pt x="4028" y="2378"/>
                    <a:pt x="4028" y="2378"/>
                    <a:pt x="4211" y="2378"/>
                  </a:cubicBezTo>
                  <a:cubicBezTo>
                    <a:pt x="8055" y="2378"/>
                    <a:pt x="8055" y="2378"/>
                    <a:pt x="8055" y="2378"/>
                  </a:cubicBezTo>
                  <a:cubicBezTo>
                    <a:pt x="4943" y="591"/>
                    <a:pt x="2380" y="-5"/>
                    <a:pt x="1831" y="591"/>
                  </a:cubicBezTo>
                  <a:cubicBezTo>
                    <a:pt x="1831" y="591"/>
                    <a:pt x="1831" y="591"/>
                    <a:pt x="1831" y="591"/>
                  </a:cubicBezTo>
                  <a:cubicBezTo>
                    <a:pt x="1648" y="591"/>
                    <a:pt x="1648" y="889"/>
                    <a:pt x="1648" y="1038"/>
                  </a:cubicBezTo>
                  <a:cubicBezTo>
                    <a:pt x="1648" y="2974"/>
                    <a:pt x="4394" y="6549"/>
                    <a:pt x="8055" y="9678"/>
                  </a:cubicBezTo>
                  <a:cubicBezTo>
                    <a:pt x="11899" y="12657"/>
                    <a:pt x="16292" y="14891"/>
                    <a:pt x="18672" y="14891"/>
                  </a:cubicBezTo>
                  <a:cubicBezTo>
                    <a:pt x="18855" y="14891"/>
                    <a:pt x="19221" y="14891"/>
                    <a:pt x="19221" y="14743"/>
                  </a:cubicBezTo>
                  <a:cubicBezTo>
                    <a:pt x="19953" y="14296"/>
                    <a:pt x="19221" y="12210"/>
                    <a:pt x="17024" y="9678"/>
                  </a:cubicBezTo>
                  <a:lnTo>
                    <a:pt x="17024" y="12806"/>
                  </a:lnTo>
                  <a:close/>
                  <a:moveTo>
                    <a:pt x="15560" y="2825"/>
                  </a:moveTo>
                  <a:cubicBezTo>
                    <a:pt x="15743" y="2974"/>
                    <a:pt x="15743" y="2974"/>
                    <a:pt x="15743" y="2974"/>
                  </a:cubicBezTo>
                  <a:cubicBezTo>
                    <a:pt x="12814" y="5507"/>
                    <a:pt x="12814" y="5507"/>
                    <a:pt x="12814" y="5507"/>
                  </a:cubicBezTo>
                  <a:cubicBezTo>
                    <a:pt x="12814" y="5507"/>
                    <a:pt x="12997" y="5656"/>
                    <a:pt x="12997" y="5656"/>
                  </a:cubicBezTo>
                  <a:cubicBezTo>
                    <a:pt x="12997" y="5656"/>
                    <a:pt x="13180" y="5805"/>
                    <a:pt x="13180" y="5805"/>
                  </a:cubicBezTo>
                  <a:cubicBezTo>
                    <a:pt x="16109" y="3421"/>
                    <a:pt x="16109" y="3421"/>
                    <a:pt x="16109" y="3421"/>
                  </a:cubicBezTo>
                  <a:cubicBezTo>
                    <a:pt x="16475" y="3570"/>
                    <a:pt x="16475" y="3570"/>
                    <a:pt x="16475" y="3570"/>
                  </a:cubicBezTo>
                  <a:cubicBezTo>
                    <a:pt x="16475" y="3570"/>
                    <a:pt x="16475" y="3570"/>
                    <a:pt x="16475" y="3570"/>
                  </a:cubicBezTo>
                  <a:cubicBezTo>
                    <a:pt x="16475" y="8933"/>
                    <a:pt x="16475" y="8933"/>
                    <a:pt x="16475" y="8933"/>
                  </a:cubicBezTo>
                  <a:cubicBezTo>
                    <a:pt x="16658" y="9082"/>
                    <a:pt x="16841" y="9380"/>
                    <a:pt x="17024" y="9678"/>
                  </a:cubicBezTo>
                  <a:cubicBezTo>
                    <a:pt x="17024" y="2676"/>
                    <a:pt x="17024" y="2676"/>
                    <a:pt x="17024" y="2676"/>
                  </a:cubicBezTo>
                  <a:cubicBezTo>
                    <a:pt x="17024" y="2676"/>
                    <a:pt x="17024" y="2676"/>
                    <a:pt x="17024" y="2676"/>
                  </a:cubicBezTo>
                  <a:cubicBezTo>
                    <a:pt x="17573" y="2825"/>
                    <a:pt x="18305" y="2527"/>
                    <a:pt x="19038" y="1932"/>
                  </a:cubicBezTo>
                  <a:cubicBezTo>
                    <a:pt x="19953" y="1336"/>
                    <a:pt x="20136" y="442"/>
                    <a:pt x="19770" y="144"/>
                  </a:cubicBezTo>
                  <a:cubicBezTo>
                    <a:pt x="19404" y="-154"/>
                    <a:pt x="18305" y="-5"/>
                    <a:pt x="17573" y="740"/>
                  </a:cubicBezTo>
                  <a:cubicBezTo>
                    <a:pt x="16841" y="1187"/>
                    <a:pt x="16475" y="1932"/>
                    <a:pt x="16658" y="2378"/>
                  </a:cubicBezTo>
                  <a:cubicBezTo>
                    <a:pt x="16658" y="2378"/>
                    <a:pt x="16658" y="2378"/>
                    <a:pt x="16658" y="2378"/>
                  </a:cubicBezTo>
                  <a:cubicBezTo>
                    <a:pt x="8055" y="2378"/>
                    <a:pt x="8055" y="2378"/>
                    <a:pt x="8055" y="2378"/>
                  </a:cubicBezTo>
                  <a:cubicBezTo>
                    <a:pt x="8421" y="2527"/>
                    <a:pt x="8604" y="2676"/>
                    <a:pt x="8970" y="2825"/>
                  </a:cubicBezTo>
                  <a:lnTo>
                    <a:pt x="15560" y="2825"/>
                  </a:lnTo>
                  <a:close/>
                  <a:moveTo>
                    <a:pt x="15560" y="2825"/>
                  </a:moveTo>
                </a:path>
              </a:pathLst>
            </a:custGeom>
            <a:solidFill>
              <a:srgbClr val="FFFFFF"/>
            </a:solidFill>
            <a:ln>
              <a:noFill/>
            </a:ln>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2" name="Group 61"/>
          <p:cNvGrpSpPr/>
          <p:nvPr/>
        </p:nvGrpSpPr>
        <p:grpSpPr>
          <a:xfrm>
            <a:off x="8439415" y="3909495"/>
            <a:ext cx="423890" cy="423890"/>
            <a:chOff x="2095350" y="2324961"/>
            <a:chExt cx="462882" cy="462882"/>
          </a:xfrm>
        </p:grpSpPr>
        <p:sp>
          <p:nvSpPr>
            <p:cNvPr id="60" name="Rounded Rectangle 59"/>
            <p:cNvSpPr/>
            <p:nvPr/>
          </p:nvSpPr>
          <p:spPr>
            <a:xfrm>
              <a:off x="2095350" y="2324961"/>
              <a:ext cx="462882" cy="46288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Shape 579"/>
            <p:cNvSpPr/>
            <p:nvPr/>
          </p:nvSpPr>
          <p:spPr>
            <a:xfrm flipV="1">
              <a:off x="2204123" y="2428623"/>
              <a:ext cx="245336" cy="255557"/>
            </a:xfrm>
            <a:custGeom>
              <a:avLst/>
              <a:gdLst/>
              <a:ahLst/>
              <a:cxnLst>
                <a:cxn ang="0">
                  <a:pos x="wd2" y="hd2"/>
                </a:cxn>
                <a:cxn ang="5400000">
                  <a:pos x="wd2" y="hd2"/>
                </a:cxn>
                <a:cxn ang="10800000">
                  <a:pos x="wd2" y="hd2"/>
                </a:cxn>
                <a:cxn ang="16200000">
                  <a:pos x="wd2" y="hd2"/>
                </a:cxn>
              </a:cxnLst>
              <a:rect l="0" t="0" r="r" b="b"/>
              <a:pathLst>
                <a:path w="20630" h="21387" extrusionOk="0">
                  <a:moveTo>
                    <a:pt x="15651" y="10439"/>
                  </a:moveTo>
                  <a:cubicBezTo>
                    <a:pt x="14876" y="10985"/>
                    <a:pt x="13809" y="10794"/>
                    <a:pt x="13267" y="10015"/>
                  </a:cubicBezTo>
                  <a:cubicBezTo>
                    <a:pt x="12724" y="9235"/>
                    <a:pt x="12913" y="8160"/>
                    <a:pt x="13688" y="7614"/>
                  </a:cubicBezTo>
                  <a:cubicBezTo>
                    <a:pt x="14302" y="7180"/>
                    <a:pt x="15100" y="7212"/>
                    <a:pt x="15674" y="7633"/>
                  </a:cubicBezTo>
                  <a:cubicBezTo>
                    <a:pt x="15386" y="7808"/>
                    <a:pt x="15187" y="7909"/>
                    <a:pt x="15149" y="7927"/>
                  </a:cubicBezTo>
                  <a:cubicBezTo>
                    <a:pt x="14829" y="8080"/>
                    <a:pt x="14692" y="8465"/>
                    <a:pt x="14842" y="8787"/>
                  </a:cubicBezTo>
                  <a:cubicBezTo>
                    <a:pt x="14952" y="9021"/>
                    <a:pt x="15183" y="9159"/>
                    <a:pt x="15425" y="9159"/>
                  </a:cubicBezTo>
                  <a:cubicBezTo>
                    <a:pt x="15515" y="9159"/>
                    <a:pt x="15608" y="9138"/>
                    <a:pt x="15698" y="9096"/>
                  </a:cubicBezTo>
                  <a:cubicBezTo>
                    <a:pt x="15903" y="8999"/>
                    <a:pt x="16125" y="8881"/>
                    <a:pt x="16356" y="8743"/>
                  </a:cubicBezTo>
                  <a:cubicBezTo>
                    <a:pt x="16460" y="9377"/>
                    <a:pt x="16209" y="10045"/>
                    <a:pt x="15651" y="10439"/>
                  </a:cubicBezTo>
                  <a:close/>
                  <a:moveTo>
                    <a:pt x="20298" y="434"/>
                  </a:moveTo>
                  <a:cubicBezTo>
                    <a:pt x="20181" y="97"/>
                    <a:pt x="19814" y="-81"/>
                    <a:pt x="19481" y="36"/>
                  </a:cubicBezTo>
                  <a:cubicBezTo>
                    <a:pt x="19146" y="153"/>
                    <a:pt x="18970" y="523"/>
                    <a:pt x="19086" y="859"/>
                  </a:cubicBezTo>
                  <a:cubicBezTo>
                    <a:pt x="20075" y="3715"/>
                    <a:pt x="18112" y="5846"/>
                    <a:pt x="16617" y="6988"/>
                  </a:cubicBezTo>
                  <a:lnTo>
                    <a:pt x="16012" y="6118"/>
                  </a:lnTo>
                  <a:cubicBezTo>
                    <a:pt x="15810" y="5827"/>
                    <a:pt x="15355" y="5583"/>
                    <a:pt x="15003" y="5578"/>
                  </a:cubicBezTo>
                  <a:lnTo>
                    <a:pt x="11612" y="5594"/>
                  </a:lnTo>
                  <a:cubicBezTo>
                    <a:pt x="11260" y="5588"/>
                    <a:pt x="10735" y="5751"/>
                    <a:pt x="10445" y="5955"/>
                  </a:cubicBezTo>
                  <a:lnTo>
                    <a:pt x="457" y="13000"/>
                  </a:lnTo>
                  <a:cubicBezTo>
                    <a:pt x="-27" y="13341"/>
                    <a:pt x="-145" y="14013"/>
                    <a:pt x="194" y="14500"/>
                  </a:cubicBezTo>
                  <a:lnTo>
                    <a:pt x="4734" y="21032"/>
                  </a:lnTo>
                  <a:cubicBezTo>
                    <a:pt x="5073" y="21519"/>
                    <a:pt x="5618" y="21461"/>
                    <a:pt x="6101" y="21120"/>
                  </a:cubicBezTo>
                  <a:lnTo>
                    <a:pt x="16090" y="14075"/>
                  </a:lnTo>
                  <a:cubicBezTo>
                    <a:pt x="16378" y="13870"/>
                    <a:pt x="16709" y="13429"/>
                    <a:pt x="16826" y="13093"/>
                  </a:cubicBezTo>
                  <a:lnTo>
                    <a:pt x="17888" y="9729"/>
                  </a:lnTo>
                  <a:cubicBezTo>
                    <a:pt x="18003" y="9393"/>
                    <a:pt x="17932" y="8880"/>
                    <a:pt x="17730" y="8589"/>
                  </a:cubicBezTo>
                  <a:lnTo>
                    <a:pt x="17361" y="8058"/>
                  </a:lnTo>
                  <a:cubicBezTo>
                    <a:pt x="19371" y="6513"/>
                    <a:pt x="21455" y="3778"/>
                    <a:pt x="20298" y="434"/>
                  </a:cubicBezTo>
                  <a:close/>
                </a:path>
              </a:pathLst>
            </a:custGeom>
            <a:solidFill>
              <a:schemeClr val="bg1"/>
            </a:solidFill>
            <a:ln w="12700" cap="flat">
              <a:noFill/>
              <a:miter lim="400000"/>
            </a:ln>
            <a:effectLst/>
          </p:spPr>
          <p:txBody>
            <a:bodyPr wrap="square" lIns="34891" tIns="34891" rIns="34891" bIns="34891" numCol="1" anchor="ctr">
              <a:noAutofit/>
            </a:bodyPr>
            <a:lstStyle/>
            <a:p>
              <a:pPr algn="just">
                <a:lnSpc>
                  <a:spcPct val="120000"/>
                </a:lnSpc>
                <a:defRPr sz="3100" b="1">
                  <a:latin typeface="Kontrapunkt Bob Bold"/>
                  <a:ea typeface="Kontrapunkt Bob Bold"/>
                  <a:cs typeface="Kontrapunkt Bob Bold"/>
                  <a:sym typeface="Kontrapunkt Bob Bold"/>
                </a:defRPr>
              </a:pPr>
              <a:endParaRPr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7" name="Group 66"/>
          <p:cNvGrpSpPr/>
          <p:nvPr/>
        </p:nvGrpSpPr>
        <p:grpSpPr>
          <a:xfrm>
            <a:off x="8439415" y="2788543"/>
            <a:ext cx="423890" cy="423890"/>
            <a:chOff x="2018242" y="3429000"/>
            <a:chExt cx="462882" cy="462882"/>
          </a:xfrm>
        </p:grpSpPr>
        <p:sp>
          <p:nvSpPr>
            <p:cNvPr id="64" name="Rounded Rectangle 63"/>
            <p:cNvSpPr/>
            <p:nvPr/>
          </p:nvSpPr>
          <p:spPr>
            <a:xfrm>
              <a:off x="2018242" y="3429000"/>
              <a:ext cx="462882" cy="46288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Shape 546"/>
            <p:cNvSpPr/>
            <p:nvPr/>
          </p:nvSpPr>
          <p:spPr>
            <a:xfrm>
              <a:off x="2102354" y="3560952"/>
              <a:ext cx="299452" cy="198978"/>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bg1"/>
            </a:solidFill>
            <a:ln w="12700" cap="flat">
              <a:noFill/>
              <a:miter lim="400000"/>
            </a:ln>
            <a:effectLst/>
          </p:spPr>
          <p:txBody>
            <a:bodyPr wrap="square" lIns="34891" tIns="34891" rIns="34891" bIns="34891" numCol="1" anchor="ctr">
              <a:noAutofit/>
            </a:bodyPr>
            <a:lstStyle/>
            <a:p>
              <a:pPr algn="just">
                <a:lnSpc>
                  <a:spcPct val="120000"/>
                </a:lnSpc>
                <a:defRPr sz="3100" b="1">
                  <a:latin typeface="Kontrapunkt Bob Bold"/>
                  <a:ea typeface="Kontrapunkt Bob Bold"/>
                  <a:cs typeface="Kontrapunkt Bob Bold"/>
                  <a:sym typeface="Kontrapunkt Bob Bold"/>
                </a:defRPr>
              </a:pPr>
              <a:endParaRPr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9" name="Group 68"/>
          <p:cNvGrpSpPr/>
          <p:nvPr/>
        </p:nvGrpSpPr>
        <p:grpSpPr>
          <a:xfrm>
            <a:off x="4020332" y="3909495"/>
            <a:ext cx="423890" cy="423890"/>
            <a:chOff x="2855493" y="3429000"/>
            <a:chExt cx="462882" cy="462882"/>
          </a:xfrm>
        </p:grpSpPr>
        <p:sp>
          <p:nvSpPr>
            <p:cNvPr id="51" name="Rounded Rectangle 50"/>
            <p:cNvSpPr/>
            <p:nvPr/>
          </p:nvSpPr>
          <p:spPr>
            <a:xfrm>
              <a:off x="2855493" y="3429000"/>
              <a:ext cx="462882" cy="46288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Shape 1849"/>
            <p:cNvSpPr/>
            <p:nvPr/>
          </p:nvSpPr>
          <p:spPr>
            <a:xfrm flipH="1">
              <a:off x="2967936" y="3562457"/>
              <a:ext cx="256862" cy="206609"/>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cap="flat">
              <a:noFill/>
              <a:miter lim="400000"/>
            </a:ln>
            <a:effectLst/>
          </p:spPr>
          <p:txBody>
            <a:bodyPr wrap="square" lIns="34891" tIns="34891" rIns="34891" bIns="34891" numCol="1" anchor="ctr">
              <a:noAutofit/>
            </a:bodyPr>
            <a:lstStyle/>
            <a:p>
              <a:pPr algn="just">
                <a:lnSpc>
                  <a:spcPct val="120000"/>
                </a:lnSpc>
                <a:defRPr sz="3200">
                  <a:solidFill>
                    <a:srgbClr val="FFFFFF"/>
                  </a:solidFill>
                  <a:latin typeface="Helvetica Light"/>
                  <a:ea typeface="Helvetica Light"/>
                  <a:cs typeface="Helvetica Light"/>
                  <a:sym typeface="Helvetica Light"/>
                </a:defRPr>
              </a:pPr>
              <a:endParaRPr sz="695">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任意多边形 5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1"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3-1 CSS</a:t>
            </a:r>
            <a:endParaRPr 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81">
                                            <p:txEl>
                                              <p:pRg st="0" end="0"/>
                                            </p:txEl>
                                          </p:spTgt>
                                        </p:tgtEl>
                                        <p:attrNameLst>
                                          <p:attrName>style.visibility</p:attrName>
                                        </p:attrNameLst>
                                      </p:cBhvr>
                                      <p:to>
                                        <p:strVal val="visible"/>
                                      </p:to>
                                    </p:set>
                                    <p:animEffect transition="in" filter="fade">
                                      <p:cBhvr>
                                        <p:cTn id="36" dur="500"/>
                                        <p:tgtEl>
                                          <p:spTgt spid="8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2">
                                            <p:txEl>
                                              <p:pRg st="0" end="0"/>
                                            </p:txEl>
                                          </p:spTgt>
                                        </p:tgtEl>
                                        <p:attrNameLst>
                                          <p:attrName>style.visibility</p:attrName>
                                        </p:attrNameLst>
                                      </p:cBhvr>
                                      <p:to>
                                        <p:strVal val="visible"/>
                                      </p:to>
                                    </p:set>
                                    <p:animEffect transition="in" filter="fade">
                                      <p:cBhvr>
                                        <p:cTn id="41" dur="500"/>
                                        <p:tgtEl>
                                          <p:spTgt spid="8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2">
                                            <p:txEl>
                                              <p:pRg st="1" end="1"/>
                                            </p:txEl>
                                          </p:spTgt>
                                        </p:tgtEl>
                                        <p:attrNameLst>
                                          <p:attrName>style.visibility</p:attrName>
                                        </p:attrNameLst>
                                      </p:cBhvr>
                                      <p:to>
                                        <p:strVal val="visible"/>
                                      </p:to>
                                    </p:set>
                                    <p:animEffect transition="in" filter="fade">
                                      <p:cBhvr>
                                        <p:cTn id="46" dur="500"/>
                                        <p:tgtEl>
                                          <p:spTgt spid="82">
                                            <p:txEl>
                                              <p:pRg st="1" end="1"/>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83">
                                            <p:txEl>
                                              <p:pRg st="0" end="0"/>
                                            </p:txEl>
                                          </p:spTgt>
                                        </p:tgtEl>
                                        <p:attrNameLst>
                                          <p:attrName>style.visibility</p:attrName>
                                        </p:attrNameLst>
                                      </p:cBhvr>
                                      <p:to>
                                        <p:strVal val="visible"/>
                                      </p:to>
                                    </p:set>
                                    <p:animEffect transition="in" filter="fade">
                                      <p:cBhvr>
                                        <p:cTn id="54" dur="500"/>
                                        <p:tgtEl>
                                          <p:spTgt spid="8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4">
                                            <p:txEl>
                                              <p:pRg st="0" end="0"/>
                                            </p:txEl>
                                          </p:spTgt>
                                        </p:tgtEl>
                                        <p:attrNameLst>
                                          <p:attrName>style.visibility</p:attrName>
                                        </p:attrNameLst>
                                      </p:cBhvr>
                                      <p:to>
                                        <p:strVal val="visible"/>
                                      </p:to>
                                    </p:set>
                                    <p:animEffect transition="in" filter="fade">
                                      <p:cBhvr>
                                        <p:cTn id="59" dur="500"/>
                                        <p:tgtEl>
                                          <p:spTgt spid="84">
                                            <p:txEl>
                                              <p:pRg st="0" end="0"/>
                                            </p:txEl>
                                          </p:spTgt>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85">
                                            <p:txEl>
                                              <p:pRg st="0" end="0"/>
                                            </p:txEl>
                                          </p:spTgt>
                                        </p:tgtEl>
                                        <p:attrNameLst>
                                          <p:attrName>style.visibility</p:attrName>
                                        </p:attrNameLst>
                                      </p:cBhvr>
                                      <p:to>
                                        <p:strVal val="visible"/>
                                      </p:to>
                                    </p:set>
                                    <p:animEffect transition="in" filter="fade">
                                      <p:cBhvr>
                                        <p:cTn id="67" dur="500"/>
                                        <p:tgtEl>
                                          <p:spTgt spid="8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6">
                                            <p:txEl>
                                              <p:pRg st="0" end="0"/>
                                            </p:txEl>
                                          </p:spTgt>
                                        </p:tgtEl>
                                        <p:attrNameLst>
                                          <p:attrName>style.visibility</p:attrName>
                                        </p:attrNameLst>
                                      </p:cBhvr>
                                      <p:to>
                                        <p:strVal val="visible"/>
                                      </p:to>
                                    </p:set>
                                    <p:animEffect transition="in" filter="fade">
                                      <p:cBhvr>
                                        <p:cTn id="72" dur="500"/>
                                        <p:tgtEl>
                                          <p:spTgt spid="8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6">
                                            <p:txEl>
                                              <p:pRg st="1" end="1"/>
                                            </p:txEl>
                                          </p:spTgt>
                                        </p:tgtEl>
                                        <p:attrNameLst>
                                          <p:attrName>style.visibility</p:attrName>
                                        </p:attrNameLst>
                                      </p:cBhvr>
                                      <p:to>
                                        <p:strVal val="visible"/>
                                      </p:to>
                                    </p:set>
                                    <p:animEffect transition="in" filter="fade">
                                      <p:cBhvr>
                                        <p:cTn id="77" dur="500"/>
                                        <p:tgtEl>
                                          <p:spTgt spid="86">
                                            <p:txEl>
                                              <p:pRg st="1" end="1"/>
                                            </p:txEl>
                                          </p:spTgt>
                                        </p:tgtEl>
                                      </p:cBhvr>
                                    </p:animEffect>
                                  </p:childTnLst>
                                </p:cTn>
                              </p:par>
                            </p:childTnLst>
                          </p:cTn>
                        </p:par>
                        <p:par>
                          <p:cTn id="78" fill="hold">
                            <p:stCondLst>
                              <p:cond delay="500"/>
                            </p:stCondLst>
                            <p:childTnLst>
                              <p:par>
                                <p:cTn id="79" presetID="10" presetClass="entr" presetSubtype="0" fill="hold" nodeType="after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fade">
                                      <p:cBhvr>
                                        <p:cTn id="81" dur="500"/>
                                        <p:tgtEl>
                                          <p:spTgt spid="67"/>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79">
                                            <p:txEl>
                                              <p:pRg st="0" end="0"/>
                                            </p:txEl>
                                          </p:spTgt>
                                        </p:tgtEl>
                                        <p:attrNameLst>
                                          <p:attrName>style.visibility</p:attrName>
                                        </p:attrNameLst>
                                      </p:cBhvr>
                                      <p:to>
                                        <p:strVal val="visible"/>
                                      </p:to>
                                    </p:set>
                                    <p:animEffect transition="in" filter="fade">
                                      <p:cBhvr>
                                        <p:cTn id="85" dur="500"/>
                                        <p:tgtEl>
                                          <p:spTgt spid="79">
                                            <p:txEl>
                                              <p:pRg st="0" end="0"/>
                                            </p:txEl>
                                          </p:spTgt>
                                        </p:tgtEl>
                                      </p:cBhvr>
                                    </p:animEffect>
                                  </p:childTnLst>
                                </p:cTn>
                              </p:par>
                            </p:childTnLst>
                          </p:cTn>
                        </p:par>
                        <p:par>
                          <p:cTn id="86" fill="hold">
                            <p:stCondLst>
                              <p:cond delay="1500"/>
                            </p:stCondLst>
                            <p:childTnLst>
                              <p:par>
                                <p:cTn id="87" presetID="10" presetClass="entr" presetSubtype="0" fill="hold" grpId="0" nodeType="afterEffect">
                                  <p:stCondLst>
                                    <p:cond delay="0"/>
                                  </p:stCondLst>
                                  <p:childTnLst>
                                    <p:set>
                                      <p:cBhvr>
                                        <p:cTn id="88" dur="1" fill="hold">
                                          <p:stCondLst>
                                            <p:cond delay="0"/>
                                          </p:stCondLst>
                                        </p:cTn>
                                        <p:tgtEl>
                                          <p:spTgt spid="80">
                                            <p:txEl>
                                              <p:pRg st="0" end="0"/>
                                            </p:txEl>
                                          </p:spTgt>
                                        </p:tgtEl>
                                        <p:attrNameLst>
                                          <p:attrName>style.visibility</p:attrName>
                                        </p:attrNameLst>
                                      </p:cBhvr>
                                      <p:to>
                                        <p:strVal val="visible"/>
                                      </p:to>
                                    </p:set>
                                    <p:animEffect transition="in" filter="fade">
                                      <p:cBhvr>
                                        <p:cTn id="89" dur="500"/>
                                        <p:tgtEl>
                                          <p:spTgt spid="80">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80">
                                            <p:txEl>
                                              <p:pRg st="1" end="1"/>
                                            </p:txEl>
                                          </p:spTgt>
                                        </p:tgtEl>
                                        <p:attrNameLst>
                                          <p:attrName>style.visibility</p:attrName>
                                        </p:attrNameLst>
                                      </p:cBhvr>
                                      <p:to>
                                        <p:strVal val="visible"/>
                                      </p:to>
                                    </p:set>
                                    <p:animEffect transition="in" filter="fade">
                                      <p:cBhvr>
                                        <p:cTn id="94" dur="500"/>
                                        <p:tgtEl>
                                          <p:spTgt spid="80">
                                            <p:txEl>
                                              <p:pRg st="1" end="1"/>
                                            </p:txEl>
                                          </p:spTgt>
                                        </p:tgtEl>
                                      </p:cBhvr>
                                    </p:animEffect>
                                  </p:childTnLst>
                                </p:cTn>
                              </p:par>
                            </p:childTnLst>
                          </p:cTn>
                        </p:par>
                        <p:par>
                          <p:cTn id="95" fill="hold">
                            <p:stCondLst>
                              <p:cond delay="500"/>
                            </p:stCondLst>
                            <p:childTnLst>
                              <p:par>
                                <p:cTn id="96" presetID="10" presetClass="entr" presetSubtype="0" fill="hold" nodeType="after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fade">
                                      <p:cBhvr>
                                        <p:cTn id="98" dur="500"/>
                                        <p:tgtEl>
                                          <p:spTgt spid="62"/>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7">
                                            <p:txEl>
                                              <p:pRg st="0" end="0"/>
                                            </p:txEl>
                                          </p:spTgt>
                                        </p:tgtEl>
                                        <p:attrNameLst>
                                          <p:attrName>style.visibility</p:attrName>
                                        </p:attrNameLst>
                                      </p:cBhvr>
                                      <p:to>
                                        <p:strVal val="visible"/>
                                      </p:to>
                                    </p:set>
                                    <p:animEffect transition="in" filter="fade">
                                      <p:cBhvr>
                                        <p:cTn id="102" dur="500"/>
                                        <p:tgtEl>
                                          <p:spTgt spid="87">
                                            <p:txEl>
                                              <p:pRg st="0" end="0"/>
                                            </p:txEl>
                                          </p:spTgt>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88">
                                            <p:txEl>
                                              <p:pRg st="0" end="0"/>
                                            </p:txEl>
                                          </p:spTgt>
                                        </p:tgtEl>
                                        <p:attrNameLst>
                                          <p:attrName>style.visibility</p:attrName>
                                        </p:attrNameLst>
                                      </p:cBhvr>
                                      <p:to>
                                        <p:strVal val="visible"/>
                                      </p:to>
                                    </p:set>
                                    <p:animEffect transition="in" filter="fade">
                                      <p:cBhvr>
                                        <p:cTn id="106" dur="500"/>
                                        <p:tgtEl>
                                          <p:spTgt spid="88">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88">
                                            <p:txEl>
                                              <p:pRg st="1" end="1"/>
                                            </p:txEl>
                                          </p:spTgt>
                                        </p:tgtEl>
                                        <p:attrNameLst>
                                          <p:attrName>style.visibility</p:attrName>
                                        </p:attrNameLst>
                                      </p:cBhvr>
                                      <p:to>
                                        <p:strVal val="visible"/>
                                      </p:to>
                                    </p:set>
                                    <p:animEffect transition="in" filter="fade">
                                      <p:cBhvr>
                                        <p:cTn id="111" dur="500"/>
                                        <p:tgtEl>
                                          <p:spTgt spid="88">
                                            <p:txEl>
                                              <p:pRg st="1" end="1"/>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88">
                                            <p:txEl>
                                              <p:pRg st="2" end="2"/>
                                            </p:txEl>
                                          </p:spTgt>
                                        </p:tgtEl>
                                        <p:attrNameLst>
                                          <p:attrName>style.visibility</p:attrName>
                                        </p:attrNameLst>
                                      </p:cBhvr>
                                      <p:to>
                                        <p:strVal val="visible"/>
                                      </p:to>
                                    </p:set>
                                    <p:animEffect transition="in" filter="fade">
                                      <p:cBhvr>
                                        <p:cTn id="116" dur="500"/>
                                        <p:tgtEl>
                                          <p:spTgt spid="88">
                                            <p:txEl>
                                              <p:pRg st="2" end="2"/>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88">
                                            <p:txEl>
                                              <p:pRg st="3" end="3"/>
                                            </p:txEl>
                                          </p:spTgt>
                                        </p:tgtEl>
                                        <p:attrNameLst>
                                          <p:attrName>style.visibility</p:attrName>
                                        </p:attrNameLst>
                                      </p:cBhvr>
                                      <p:to>
                                        <p:strVal val="visible"/>
                                      </p:to>
                                    </p:set>
                                    <p:animEffect transition="in" filter="fade">
                                      <p:cBhvr>
                                        <p:cTn id="121" dur="500"/>
                                        <p:tgtEl>
                                          <p:spTgt spid="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uiExpand="1" build="p"/>
      <p:bldP spid="81" grpId="0" build="p"/>
      <p:bldP spid="82" grpId="0" build="p"/>
      <p:bldP spid="83" grpId="0" build="p"/>
      <p:bldP spid="84" grpId="0" build="p"/>
      <p:bldP spid="85" grpId="0" build="p"/>
      <p:bldP spid="86" grpId="0" build="p"/>
      <p:bldP spid="87" grpId="0" build="p"/>
      <p:bldP spid="88" grpId="0" build="p"/>
      <p:bldP spid="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513201" y="1799222"/>
            <a:ext cx="3841675" cy="3799715"/>
            <a:chOff x="4512406" y="1799221"/>
            <a:chExt cx="3841675" cy="3799715"/>
          </a:xfrm>
        </p:grpSpPr>
        <p:sp>
          <p:nvSpPr>
            <p:cNvPr id="2" name="任意多边形 1"/>
            <p:cNvSpPr/>
            <p:nvPr/>
          </p:nvSpPr>
          <p:spPr>
            <a:xfrm rot="9257143">
              <a:off x="6221113" y="5062780"/>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任意多边形 2"/>
            <p:cNvSpPr/>
            <p:nvPr/>
          </p:nvSpPr>
          <p:spPr>
            <a:xfrm rot="12342857">
              <a:off x="4750179" y="5062780"/>
              <a:ext cx="1895196"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任意多边形 3"/>
            <p:cNvSpPr/>
            <p:nvPr/>
          </p:nvSpPr>
          <p:spPr>
            <a:xfrm rot="15428571">
              <a:off x="3832887"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rot="18514286">
              <a:off x="4160409"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5486811" y="1838852"/>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rot="3085714">
              <a:off x="6813215"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任意多边形 7"/>
            <p:cNvSpPr/>
            <p:nvPr/>
          </p:nvSpPr>
          <p:spPr>
            <a:xfrm rot="6171428">
              <a:off x="7138406"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 name="矩形 3"/>
          <p:cNvSpPr>
            <a:spLocks noChangeArrowheads="1"/>
          </p:cNvSpPr>
          <p:nvPr/>
        </p:nvSpPr>
        <p:spPr bwMode="auto">
          <a:xfrm>
            <a:off x="5332072" y="3563142"/>
            <a:ext cx="2128308" cy="328551"/>
          </a:xfrm>
          <a:prstGeom prst="rect">
            <a:avLst/>
          </a:prstGeom>
          <a:solidFill>
            <a:schemeClr val="accent1"/>
          </a:solidFill>
          <a:ln>
            <a:noFill/>
          </a:ln>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lnSpc>
                <a:spcPct val="120000"/>
              </a:lnSpc>
              <a:buNone/>
            </a:pPr>
            <a:r>
              <a:rPr lang="zh-CN" altLang="en-US" sz="1400" dirty="0" smtClean="0">
                <a:solidFill>
                  <a:schemeClr val="bg1"/>
                </a:solidFill>
                <a:latin typeface="Arial" panose="020B0604020202020204" pitchFamily="34" charset="0"/>
                <a:cs typeface="+mn-ea"/>
                <a:sym typeface="Arial" panose="020B0604020202020204" pitchFamily="34" charset="0"/>
              </a:rPr>
              <a:t>标签的普及</a:t>
            </a:r>
            <a:endParaRPr lang="en-US" altLang="zh-CN" sz="1400" dirty="0">
              <a:solidFill>
                <a:schemeClr val="bg1"/>
              </a:solidFill>
              <a:latin typeface="Arial" panose="020B0604020202020204" pitchFamily="34" charset="0"/>
              <a:cs typeface="+mn-ea"/>
              <a:sym typeface="Arial" panose="020B0604020202020204" pitchFamily="34" charset="0"/>
            </a:endParaRPr>
          </a:p>
        </p:txBody>
      </p:sp>
      <p:sp>
        <p:nvSpPr>
          <p:cNvPr id="25" name="TextBox 170"/>
          <p:cNvSpPr txBox="1"/>
          <p:nvPr/>
        </p:nvSpPr>
        <p:spPr>
          <a:xfrm>
            <a:off x="1644457" y="2114049"/>
            <a:ext cx="2430227" cy="332116"/>
          </a:xfrm>
          <a:prstGeom prst="rect">
            <a:avLst/>
          </a:prstGeom>
          <a:noFill/>
        </p:spPr>
        <p:txBody>
          <a:bodyPr wrap="square" lIns="96431" tIns="48215" rIns="96431" bIns="48215" rtlCol="0">
            <a:spAutoFit/>
          </a:bodyPr>
          <a:lstStyle/>
          <a:p>
            <a:pPr algn="r">
              <a:lnSpc>
                <a:spcPct val="120000"/>
              </a:lnSpc>
            </a:pPr>
            <a:r>
              <a:rPr lang="en-US" altLang="zh-CN" sz="14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section</a:t>
            </a:r>
            <a:r>
              <a:rPr lang="zh-CN" altLang="en-US" sz="14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Box 171"/>
          <p:cNvSpPr txBox="1"/>
          <p:nvPr/>
        </p:nvSpPr>
        <p:spPr>
          <a:xfrm>
            <a:off x="1532831" y="2390296"/>
            <a:ext cx="2541853" cy="1018540"/>
          </a:xfrm>
          <a:prstGeom prst="rect">
            <a:avLst/>
          </a:prstGeom>
          <a:noFill/>
        </p:spPr>
        <p:txBody>
          <a:bodyPr wrap="square" lIns="96431" tIns="48215" rIns="96431" bIns="48215" rtlCol="0">
            <a:spAutoFit/>
          </a:bodyPr>
          <a:lstStyle/>
          <a:p>
            <a:pPr algn="r">
              <a:lnSpc>
                <a:spcPct val="150000"/>
              </a:lnSpc>
            </a:pPr>
            <a:r>
              <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rPr>
              <a:t>表示页面中的一个内容区块，比如章节、页脚、或页面的其他部分。可以和</a:t>
            </a:r>
            <a:r>
              <a:rPr lang="en-US" altLang="zh-CN" sz="1000" b="1" dirty="0" smtClean="0">
                <a:solidFill>
                  <a:srgbClr val="FF0000"/>
                </a:solidFill>
                <a:latin typeface="微软雅黑" panose="020B0503020204020204" pitchFamily="34" charset="-122"/>
                <a:ea typeface="微软雅黑" panose="020B0503020204020204" pitchFamily="34" charset="-122"/>
                <a:cs typeface="+mn-ea"/>
                <a:sym typeface="+mn-lt"/>
              </a:rPr>
              <a:t>h1</a:t>
            </a:r>
            <a:r>
              <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000" b="1" dirty="0" smtClean="0">
                <a:solidFill>
                  <a:srgbClr val="FF0000"/>
                </a:solidFill>
                <a:latin typeface="微软雅黑" panose="020B0503020204020204" pitchFamily="34" charset="-122"/>
                <a:ea typeface="微软雅黑" panose="020B0503020204020204" pitchFamily="34" charset="-122"/>
                <a:cs typeface="+mn-ea"/>
                <a:sym typeface="+mn-lt"/>
              </a:rPr>
              <a:t>h2......</a:t>
            </a:r>
            <a:r>
              <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rPr>
              <a:t>等标签结合起来使用。例：</a:t>
            </a:r>
            <a:r>
              <a:rPr lang="en-US" altLang="zh-CN" sz="1000" b="1" dirty="0" smtClean="0">
                <a:solidFill>
                  <a:srgbClr val="FF0000"/>
                </a:solidFill>
                <a:latin typeface="微软雅黑" panose="020B0503020204020204" pitchFamily="34" charset="-122"/>
                <a:ea typeface="微软雅黑" panose="020B0503020204020204" pitchFamily="34" charset="-122"/>
                <a:cs typeface="+mn-ea"/>
                <a:sym typeface="+mn-lt"/>
              </a:rPr>
              <a:t>&lt;section&gt;......&lt;/section&gt;</a:t>
            </a:r>
            <a:r>
              <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rPr>
              <a:t>。</a:t>
            </a:r>
            <a:endPar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7" name="TextBox 170"/>
          <p:cNvSpPr txBox="1"/>
          <p:nvPr/>
        </p:nvSpPr>
        <p:spPr>
          <a:xfrm>
            <a:off x="1644457" y="3798049"/>
            <a:ext cx="2430227" cy="353060"/>
          </a:xfrm>
          <a:prstGeom prst="rect">
            <a:avLst/>
          </a:prstGeom>
          <a:noFill/>
        </p:spPr>
        <p:txBody>
          <a:bodyPr wrap="square" lIns="96431" tIns="48215" rIns="96431" bIns="48215" rtlCol="0">
            <a:spAutoFit/>
          </a:bodyPr>
          <a:lstStyle/>
          <a:p>
            <a:pPr algn="r">
              <a:lnSpc>
                <a:spcPct val="120000"/>
              </a:lnSpc>
            </a:pPr>
            <a:r>
              <a:rPr 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article</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171"/>
          <p:cNvSpPr txBox="1"/>
          <p:nvPr/>
        </p:nvSpPr>
        <p:spPr>
          <a:xfrm>
            <a:off x="1532831" y="4086361"/>
            <a:ext cx="2541853" cy="556895"/>
          </a:xfrm>
          <a:prstGeom prst="rect">
            <a:avLst/>
          </a:prstGeom>
          <a:noFill/>
        </p:spPr>
        <p:txBody>
          <a:bodyPr wrap="square" lIns="96431" tIns="48215" rIns="96431" bIns="48215" rtlCol="0">
            <a:spAutoFit/>
          </a:bodyPr>
          <a:lstStyle/>
          <a:p>
            <a:pPr algn="r">
              <a:lnSpc>
                <a:spcPct val="150000"/>
              </a:lnSpc>
            </a:pPr>
            <a:r>
              <a:rPr lang="zh-CN" altLang="en-GB" sz="1000" b="1" dirty="0">
                <a:solidFill>
                  <a:srgbClr val="FF0000"/>
                </a:solidFill>
                <a:latin typeface="微软雅黑" panose="020B0503020204020204" pitchFamily="34" charset="-122"/>
                <a:ea typeface="微软雅黑" panose="020B0503020204020204" pitchFamily="34" charset="-122"/>
                <a:cs typeface="+mn-ea"/>
                <a:sym typeface="+mn-lt"/>
              </a:rPr>
              <a:t>表示页面中一块与上下文不相关的独立内容。例如一篇文章。</a:t>
            </a:r>
            <a:endParaRPr lang="zh-CN" altLang="en-GB" sz="10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9" name="TextBox 170"/>
          <p:cNvSpPr txBox="1"/>
          <p:nvPr/>
        </p:nvSpPr>
        <p:spPr>
          <a:xfrm>
            <a:off x="1644457" y="5390875"/>
            <a:ext cx="2430227" cy="353060"/>
          </a:xfrm>
          <a:prstGeom prst="rect">
            <a:avLst/>
          </a:prstGeom>
          <a:noFill/>
        </p:spPr>
        <p:txBody>
          <a:bodyPr wrap="square" lIns="96431" tIns="48215" rIns="96431" bIns="48215" rtlCol="0">
            <a:spAutoFit/>
          </a:bodyPr>
          <a:lstStyle/>
          <a:p>
            <a:pPr algn="r">
              <a:lnSpc>
                <a:spcPct val="120000"/>
              </a:lnSpc>
            </a:pPr>
            <a:r>
              <a:rPr 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nav</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171"/>
          <p:cNvSpPr txBox="1"/>
          <p:nvPr/>
        </p:nvSpPr>
        <p:spPr>
          <a:xfrm>
            <a:off x="1532831" y="5732527"/>
            <a:ext cx="2541853" cy="372110"/>
          </a:xfrm>
          <a:prstGeom prst="rect">
            <a:avLst/>
          </a:prstGeom>
          <a:noFill/>
        </p:spPr>
        <p:txBody>
          <a:bodyPr wrap="square" lIns="96431" tIns="48215" rIns="96431" bIns="48215" rtlCol="0">
            <a:spAutoFit/>
          </a:bodyPr>
          <a:lstStyle/>
          <a:p>
            <a:pPr algn="r">
              <a:lnSpc>
                <a:spcPct val="150000"/>
              </a:lnSpc>
            </a:pPr>
            <a:r>
              <a:rPr lang="zh-CN" altLang="en-GB" sz="1200" b="1" dirty="0">
                <a:solidFill>
                  <a:srgbClr val="FF0000"/>
                </a:solidFill>
                <a:latin typeface="微软雅黑" panose="020B0503020204020204" pitchFamily="34" charset="-122"/>
                <a:ea typeface="微软雅黑" panose="020B0503020204020204" pitchFamily="34" charset="-122"/>
                <a:cs typeface="+mn-ea"/>
                <a:sym typeface="+mn-lt"/>
              </a:rPr>
              <a:t>表示页面中导航链接部分</a:t>
            </a:r>
            <a:endParaRPr lang="zh-CN" altLang="en-GB" sz="12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8489872" y="5390980"/>
            <a:ext cx="2430227" cy="353060"/>
          </a:xfrm>
          <a:prstGeom prst="rect">
            <a:avLst/>
          </a:prstGeom>
          <a:noFill/>
        </p:spPr>
        <p:txBody>
          <a:bodyPr wrap="square" lIns="96431" tIns="48215" rIns="96431" bIns="48215" rtlCol="0">
            <a:spAutoFit/>
          </a:bodyPr>
          <a:lstStyle/>
          <a:p>
            <a:pPr>
              <a:lnSpc>
                <a:spcPct val="120000"/>
              </a:lnSpc>
            </a:pPr>
            <a:r>
              <a:rPr 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embed</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171"/>
          <p:cNvSpPr txBox="1"/>
          <p:nvPr/>
        </p:nvSpPr>
        <p:spPr>
          <a:xfrm>
            <a:off x="8489872" y="5665322"/>
            <a:ext cx="2585325" cy="1480185"/>
          </a:xfrm>
          <a:prstGeom prst="rect">
            <a:avLst/>
          </a:prstGeom>
          <a:noFill/>
        </p:spPr>
        <p:txBody>
          <a:bodyPr wrap="square" lIns="96431" tIns="48215" rIns="96431" bIns="48215" rtlCol="0">
            <a:spAutoFit/>
          </a:bodyPr>
          <a:lstStyle/>
          <a:p>
            <a:pPr>
              <a:lnSpc>
                <a:spcPct val="150000"/>
              </a:lnSpc>
            </a:pPr>
            <a:r>
              <a:rPr lang="zh-CN" altLang="en-GB" sz="1200" b="1" dirty="0">
                <a:solidFill>
                  <a:srgbClr val="FF0000"/>
                </a:solidFill>
                <a:latin typeface="微软雅黑" panose="020B0503020204020204" pitchFamily="34" charset="-122"/>
                <a:ea typeface="微软雅黑" panose="020B0503020204020204" pitchFamily="34" charset="-122"/>
                <a:cs typeface="+mn-ea"/>
                <a:sym typeface="+mn-lt"/>
              </a:rPr>
              <a:t>用来嵌入内容（包括各种媒体）。格式可以是</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Midi</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Wav</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AIFF</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AU</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MP3</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flash </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等。</a:t>
            </a:r>
            <a:endParaRPr lang="zh-CN" altLang="en-US" sz="1200" b="1" dirty="0">
              <a:solidFill>
                <a:srgbClr val="FF0000"/>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例：</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&lt;embed src=”flash.swf”/&gt;</a:t>
            </a:r>
            <a:endParaRPr lang="en-US" altLang="zh-CN" sz="12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8548866" y="2101984"/>
            <a:ext cx="2430227" cy="353060"/>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audio</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71"/>
          <p:cNvSpPr txBox="1"/>
          <p:nvPr/>
        </p:nvSpPr>
        <p:spPr>
          <a:xfrm>
            <a:off x="8548866" y="2390296"/>
            <a:ext cx="2585325" cy="1202690"/>
          </a:xfrm>
          <a:prstGeom prst="rect">
            <a:avLst/>
          </a:prstGeom>
          <a:noFill/>
        </p:spPr>
        <p:txBody>
          <a:bodyPr wrap="square" lIns="96431" tIns="48215" rIns="96431" bIns="48215" rtlCol="0">
            <a:spAutoFit/>
          </a:bodyPr>
          <a:lstStyle/>
          <a:p>
            <a:pPr>
              <a:lnSpc>
                <a:spcPct val="150000"/>
              </a:lnSpc>
            </a:pPr>
            <a:r>
              <a:rPr lang="zh-CN" altLang="en-GB" sz="1200" b="1" dirty="0">
                <a:solidFill>
                  <a:srgbClr val="FF0000"/>
                </a:solidFill>
                <a:latin typeface="微软雅黑" panose="020B0503020204020204" pitchFamily="34" charset="-122"/>
                <a:ea typeface="微软雅黑" panose="020B0503020204020204" pitchFamily="34" charset="-122"/>
                <a:cs typeface="+mn-ea"/>
                <a:sym typeface="+mn-lt"/>
              </a:rPr>
              <a:t>定义音频。如音频或其他音频。</a:t>
            </a:r>
            <a:endParaRPr lang="zh-CN" altLang="en-GB" sz="1200" b="1" dirty="0">
              <a:solidFill>
                <a:srgbClr val="FF0000"/>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GB" sz="1200" b="1" dirty="0">
                <a:solidFill>
                  <a:srgbClr val="FF0000"/>
                </a:solidFill>
                <a:latin typeface="微软雅黑" panose="020B0503020204020204" pitchFamily="34" charset="-122"/>
                <a:ea typeface="微软雅黑" panose="020B0503020204020204" pitchFamily="34" charset="-122"/>
                <a:cs typeface="+mn-ea"/>
                <a:sym typeface="+mn-lt"/>
              </a:rPr>
              <a:t>例：</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&lt;audio src=”someaudio.wav”&gt;audio&lt;/a&gt;</a:t>
            </a:r>
            <a:endParaRPr lang="en-US" altLang="zh-CN" sz="12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任意多边形 39"/>
          <p:cNvSpPr/>
          <p:nvPr/>
        </p:nvSpPr>
        <p:spPr>
          <a:xfrm rot="16200000">
            <a:off x="1681546" y="-110015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3-2  </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扩展</a:t>
            </a:r>
            <a:endPar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2828975" y="1600101"/>
            <a:ext cx="1107996" cy="369332"/>
          </a:xfrm>
          <a:prstGeom prst="rect">
            <a:avLst/>
          </a:prstGeom>
          <a:noFill/>
        </p:spPr>
        <p:txBody>
          <a:bodyPr wrap="none" rtlCol="0">
            <a:spAutoFit/>
          </a:bodyPr>
          <a:lstStyle/>
          <a:p>
            <a:r>
              <a:rPr lang="zh-CN" altLang="en-US" dirty="0" smtClean="0"/>
              <a:t>结构标签</a:t>
            </a:r>
            <a:endParaRPr lang="zh-CN" altLang="en-US" dirty="0"/>
          </a:p>
        </p:txBody>
      </p:sp>
      <p:sp>
        <p:nvSpPr>
          <p:cNvPr id="11" name="文本框 10"/>
          <p:cNvSpPr txBox="1"/>
          <p:nvPr/>
        </p:nvSpPr>
        <p:spPr>
          <a:xfrm>
            <a:off x="9215755" y="1470660"/>
            <a:ext cx="1097280" cy="368300"/>
          </a:xfrm>
          <a:prstGeom prst="rect">
            <a:avLst/>
          </a:prstGeom>
          <a:noFill/>
        </p:spPr>
        <p:txBody>
          <a:bodyPr wrap="none" rtlCol="0">
            <a:spAutoFit/>
          </a:bodyPr>
          <a:p>
            <a:r>
              <a:rPr lang="zh-CN" altLang="en-US"/>
              <a:t>媒体标签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ppt_x</p:attrName>
                                        </p:attrNameLst>
                                      </p:cBhvr>
                                      <p:tavLst>
                                        <p:tav tm="0">
                                          <p:val>
                                            <p:fltVal val="0.5"/>
                                          </p:val>
                                        </p:tav>
                                        <p:tav tm="100000">
                                          <p:val>
                                            <p:strVal val="#ppt_x"/>
                                          </p:val>
                                        </p:tav>
                                      </p:tavLst>
                                    </p:anim>
                                    <p:anim calcmode="lin" valueType="num">
                                      <p:cBhvr>
                                        <p:cTn id="10" dur="500" fill="hold"/>
                                        <p:tgtEl>
                                          <p:spTgt spid="10"/>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down)">
                                      <p:cBhvr>
                                        <p:cTn id="14" dur="500"/>
                                        <p:tgtEl>
                                          <p:spTgt spid="37"/>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p:tgtEl>
                                          <p:spTgt spid="25"/>
                                        </p:tgtEl>
                                        <p:attrNameLst>
                                          <p:attrName>ppt_x</p:attrName>
                                        </p:attrNameLst>
                                      </p:cBhvr>
                                      <p:tavLst>
                                        <p:tav tm="0">
                                          <p:val>
                                            <p:strVal val="#ppt_x-#ppt_w*1.125000"/>
                                          </p:val>
                                        </p:tav>
                                        <p:tav tm="100000">
                                          <p:val>
                                            <p:strVal val="#ppt_x"/>
                                          </p:val>
                                        </p:tav>
                                      </p:tavLst>
                                    </p:anim>
                                    <p:animEffect transition="in" filter="wipe(right)">
                                      <p:cBhvr>
                                        <p:cTn id="24" dur="500"/>
                                        <p:tgtEl>
                                          <p:spTgt spid="25"/>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p:tgtEl>
                                          <p:spTgt spid="27"/>
                                        </p:tgtEl>
                                        <p:attrNameLst>
                                          <p:attrName>ppt_x</p:attrName>
                                        </p:attrNameLst>
                                      </p:cBhvr>
                                      <p:tavLst>
                                        <p:tav tm="0">
                                          <p:val>
                                            <p:strVal val="#ppt_x-#ppt_w*1.125000"/>
                                          </p:val>
                                        </p:tav>
                                        <p:tav tm="100000">
                                          <p:val>
                                            <p:strVal val="#ppt_x"/>
                                          </p:val>
                                        </p:tav>
                                      </p:tavLst>
                                    </p:anim>
                                    <p:animEffect transition="in" filter="wipe(right)">
                                      <p:cBhvr>
                                        <p:cTn id="34" dur="500"/>
                                        <p:tgtEl>
                                          <p:spTgt spid="27"/>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p:tgtEl>
                                          <p:spTgt spid="28"/>
                                        </p:tgtEl>
                                        <p:attrNameLst>
                                          <p:attrName>ppt_x</p:attrName>
                                        </p:attrNameLst>
                                      </p:cBhvr>
                                      <p:tavLst>
                                        <p:tav tm="0">
                                          <p:val>
                                            <p:strVal val="#ppt_x-#ppt_w*1.125000"/>
                                          </p:val>
                                        </p:tav>
                                        <p:tav tm="100000">
                                          <p:val>
                                            <p:strVal val="#ppt_x"/>
                                          </p:val>
                                        </p:tav>
                                      </p:tavLst>
                                    </p:anim>
                                    <p:animEffect transition="in" filter="wipe(right)">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p:tgtEl>
                                          <p:spTgt spid="29"/>
                                        </p:tgtEl>
                                        <p:attrNameLst>
                                          <p:attrName>ppt_x</p:attrName>
                                        </p:attrNameLst>
                                      </p:cBhvr>
                                      <p:tavLst>
                                        <p:tav tm="0">
                                          <p:val>
                                            <p:strVal val="#ppt_x-#ppt_w*1.125000"/>
                                          </p:val>
                                        </p:tav>
                                        <p:tav tm="100000">
                                          <p:val>
                                            <p:strVal val="#ppt_x"/>
                                          </p:val>
                                        </p:tav>
                                      </p:tavLst>
                                    </p:anim>
                                    <p:animEffect transition="in" filter="wipe(right)">
                                      <p:cBhvr>
                                        <p:cTn id="44" dur="500"/>
                                        <p:tgtEl>
                                          <p:spTgt spid="29"/>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p:tgtEl>
                                          <p:spTgt spid="30"/>
                                        </p:tgtEl>
                                        <p:attrNameLst>
                                          <p:attrName>ppt_x</p:attrName>
                                        </p:attrNameLst>
                                      </p:cBhvr>
                                      <p:tavLst>
                                        <p:tav tm="0">
                                          <p:val>
                                            <p:strVal val="#ppt_x-#ppt_w*1.125000"/>
                                          </p:val>
                                        </p:tav>
                                        <p:tav tm="100000">
                                          <p:val>
                                            <p:strVal val="#ppt_x"/>
                                          </p:val>
                                        </p:tav>
                                      </p:tavLst>
                                    </p:anim>
                                    <p:animEffect transition="in" filter="wipe(right)">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down)">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2"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ppt_x</p:attrName>
                                        </p:attrNameLst>
                                      </p:cBhvr>
                                      <p:tavLst>
                                        <p:tav tm="0">
                                          <p:val>
                                            <p:strVal val="#ppt_x+#ppt_w*1.125000"/>
                                          </p:val>
                                        </p:tav>
                                        <p:tav tm="100000">
                                          <p:val>
                                            <p:strVal val="#ppt_x"/>
                                          </p:val>
                                        </p:tav>
                                      </p:tavLst>
                                    </p:anim>
                                    <p:animEffect transition="in" filter="wipe(left)">
                                      <p:cBhvr>
                                        <p:cTn id="59" dur="500"/>
                                        <p:tgtEl>
                                          <p:spTgt spid="31"/>
                                        </p:tgtEl>
                                      </p:cBhvr>
                                    </p:animEffect>
                                  </p:childTnLst>
                                </p:cTn>
                              </p:par>
                              <p:par>
                                <p:cTn id="60" presetID="12" presetClass="entr" presetSubtype="2"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p:tgtEl>
                                          <p:spTgt spid="32"/>
                                        </p:tgtEl>
                                        <p:attrNameLst>
                                          <p:attrName>ppt_x</p:attrName>
                                        </p:attrNameLst>
                                      </p:cBhvr>
                                      <p:tavLst>
                                        <p:tav tm="0">
                                          <p:val>
                                            <p:strVal val="#ppt_x+#ppt_w*1.125000"/>
                                          </p:val>
                                        </p:tav>
                                        <p:tav tm="100000">
                                          <p:val>
                                            <p:strVal val="#ppt_x"/>
                                          </p:val>
                                        </p:tav>
                                      </p:tavLst>
                                    </p:anim>
                                    <p:animEffect transition="in" filter="wipe(left)">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2"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p:tgtEl>
                                          <p:spTgt spid="35"/>
                                        </p:tgtEl>
                                        <p:attrNameLst>
                                          <p:attrName>ppt_x</p:attrName>
                                        </p:attrNameLst>
                                      </p:cBhvr>
                                      <p:tavLst>
                                        <p:tav tm="0">
                                          <p:val>
                                            <p:strVal val="#ppt_x+#ppt_w*1.125000"/>
                                          </p:val>
                                        </p:tav>
                                        <p:tav tm="100000">
                                          <p:val>
                                            <p:strVal val="#ppt_x"/>
                                          </p:val>
                                        </p:tav>
                                      </p:tavLst>
                                    </p:anim>
                                    <p:animEffect transition="in" filter="wipe(left)">
                                      <p:cBhvr>
                                        <p:cTn id="69" dur="500"/>
                                        <p:tgtEl>
                                          <p:spTgt spid="35"/>
                                        </p:tgtEl>
                                      </p:cBhvr>
                                    </p:animEffect>
                                  </p:childTnLst>
                                </p:cTn>
                              </p:par>
                              <p:par>
                                <p:cTn id="70" presetID="12" presetClass="entr" presetSubtype="2"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additive="base">
                                        <p:cTn id="72" dur="500"/>
                                        <p:tgtEl>
                                          <p:spTgt spid="36"/>
                                        </p:tgtEl>
                                        <p:attrNameLst>
                                          <p:attrName>ppt_x</p:attrName>
                                        </p:attrNameLst>
                                      </p:cBhvr>
                                      <p:tavLst>
                                        <p:tav tm="0">
                                          <p:val>
                                            <p:strVal val="#ppt_x+#ppt_w*1.125000"/>
                                          </p:val>
                                        </p:tav>
                                        <p:tav tm="100000">
                                          <p:val>
                                            <p:strVal val="#ppt_x"/>
                                          </p:val>
                                        </p:tav>
                                      </p:tavLst>
                                    </p:anim>
                                    <p:animEffect transition="in" filter="wipe(left)">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5" grpId="0"/>
      <p:bldP spid="26" grpId="0"/>
      <p:bldP spid="27" grpId="0"/>
      <p:bldP spid="28" grpId="0"/>
      <p:bldP spid="29" grpId="0"/>
      <p:bldP spid="30" grpId="0"/>
      <p:bldP spid="31" grpId="0"/>
      <p:bldP spid="32" grpId="0"/>
      <p:bldP spid="35" grpId="0"/>
      <p:bldP spid="36" grpId="0"/>
      <p:bldP spid="37"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89" y="895"/>
            <a:ext cx="12855223" cy="72308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9669157" y="447"/>
            <a:ext cx="3188446" cy="12219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1317" y="5340549"/>
            <a:ext cx="1652834" cy="103919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97425" y="6089159"/>
            <a:ext cx="2406341" cy="15129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1955504" y="6361720"/>
            <a:ext cx="1154513" cy="7258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1423283" y="5074069"/>
            <a:ext cx="1808056" cy="11367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34304" y="1895192"/>
            <a:ext cx="4617451" cy="3644755"/>
            <a:chOff x="3633957" y="1894978"/>
            <a:chExt cx="4618021" cy="3645205"/>
          </a:xfrm>
        </p:grpSpPr>
        <p:sp>
          <p:nvSpPr>
            <p:cNvPr id="44" name="菱形 43"/>
            <p:cNvSpPr/>
            <p:nvPr/>
          </p:nvSpPr>
          <p:spPr>
            <a:xfrm>
              <a:off x="4120365" y="1894978"/>
              <a:ext cx="3645205" cy="3645205"/>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nvSpPr>
          <p:spPr>
            <a:xfrm>
              <a:off x="3633957"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4644149"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785134" y="2559748"/>
              <a:ext cx="2315666" cy="2315666"/>
            </a:xfrm>
            <a:prstGeom prst="diamond">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347665" y="2937360"/>
              <a:ext cx="1081710" cy="1044453"/>
            </a:xfrm>
            <a:prstGeom prst="rect">
              <a:avLst/>
            </a:prstGeom>
            <a:noFill/>
          </p:spPr>
          <p:txBody>
            <a:bodyPr wrap="square" rtlCol="0">
              <a:spAutoFit/>
            </a:bodyPr>
            <a:lstStyle/>
            <a:p>
              <a:pPr algn="ctr"/>
              <a:r>
                <a:rPr lang="en-US" altLang="zh-CN" sz="6185" spc="844" dirty="0" smtClean="0">
                  <a:solidFill>
                    <a:schemeClr val="bg1"/>
                  </a:solidFill>
                  <a:latin typeface="Agency FB" panose="020B0503020202020204" pitchFamily="34" charset="0"/>
                  <a:ea typeface="微软雅黑" panose="020B0503020204020204" pitchFamily="34" charset="-122"/>
                </a:rPr>
                <a:t>04</a:t>
              </a:r>
              <a:endParaRPr lang="zh-CN" altLang="en-US" sz="6185" spc="844" dirty="0">
                <a:solidFill>
                  <a:schemeClr val="bg1"/>
                </a:solidFill>
                <a:latin typeface="Agency FB" panose="020B0503020202020204" pitchFamily="34" charset="0"/>
                <a:ea typeface="微软雅黑" panose="020B0503020204020204" pitchFamily="34" charset="-122"/>
              </a:endParaRPr>
            </a:p>
          </p:txBody>
        </p:sp>
        <p:sp>
          <p:nvSpPr>
            <p:cNvPr id="49" name="文字1"/>
            <p:cNvSpPr txBox="1"/>
            <p:nvPr/>
          </p:nvSpPr>
          <p:spPr>
            <a:xfrm>
              <a:off x="5174187" y="3814902"/>
              <a:ext cx="1591506" cy="36834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dirty="0">
                  <a:solidFill>
                    <a:schemeClr val="bg1"/>
                  </a:solidFill>
                  <a:latin typeface="微软雅黑" panose="020B0503020204020204" pitchFamily="34" charset="-122"/>
                  <a:ea typeface="微软雅黑" panose="020B0503020204020204" pitchFamily="34" charset="-122"/>
                  <a:cs typeface="+mn-ea"/>
                  <a:sym typeface="+mn-lt"/>
                </a:rPr>
                <a:t>总结         </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6555">
        <p14:doors dir="vert"/>
      </p:transition>
    </mc:Choice>
    <mc:Fallback>
      <p:transition spd="slow" advTm="6555">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14:presetBounceEnd="20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20000">
                                          <p:cBhvr additive="base">
                                            <p:cTn id="13" dur="500" fill="hold"/>
                                            <p:tgtEl>
                                              <p:spTgt spid="4"/>
                                            </p:tgtEl>
                                            <p:attrNameLst>
                                              <p:attrName>ppt_x</p:attrName>
                                            </p:attrNameLst>
                                          </p:cBhvr>
                                          <p:tavLst>
                                            <p:tav tm="0">
                                              <p:val>
                                                <p:strVal val="0-#ppt_w/2"/>
                                              </p:val>
                                            </p:tav>
                                            <p:tav tm="100000">
                                              <p:val>
                                                <p:strVal val="#ppt_x"/>
                                              </p:val>
                                            </p:tav>
                                          </p:tavLst>
                                        </p:anim>
                                        <p:anim calcmode="lin" valueType="num" p14:bounceEnd="20000">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20000">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14:bounceEnd="20000">
                                          <p:cBhvr additive="base">
                                            <p:cTn id="17"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0000">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14:bounceEnd="2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20000">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14:bounceEnd="20000">
                                          <p:cBhvr additive="base">
                                            <p:cTn id="25"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14:presetBounceEnd="20000">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14:bounceEnd="20000">
                                          <p:cBhvr additive="base">
                                            <p:cTn id="29"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4" grpId="0" animBg="1"/>
          <p:bldP spid="6" grpId="0" animBg="1"/>
          <p:bldP spid="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4" grpId="0" animBg="1"/>
          <p:bldP spid="6" grpId="0" animBg="1"/>
          <p:bldP spid="7"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4003823" y="1889782"/>
            <a:ext cx="7173999" cy="11797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矩形 28"/>
          <p:cNvSpPr/>
          <p:nvPr/>
        </p:nvSpPr>
        <p:spPr>
          <a:xfrm>
            <a:off x="5119276" y="1660401"/>
            <a:ext cx="4942074" cy="4603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r>
              <a:rPr lang="en-US" altLang="zh-CN" sz="1400" dirty="0">
                <a:solidFill>
                  <a:srgbClr val="FF0000"/>
                </a:solidFill>
                <a:latin typeface="+mj-ea"/>
                <a:ea typeface="+mj-ea"/>
                <a:cs typeface="+mn-ea"/>
                <a:sym typeface="Arial" panose="020B0604020202020204" pitchFamily="34" charset="0"/>
              </a:rPr>
              <a:t>HTML的定义</a:t>
            </a:r>
            <a:endParaRPr lang="en-US" altLang="zh-CN" sz="1400" dirty="0">
              <a:solidFill>
                <a:srgbClr val="FF0000"/>
              </a:solidFill>
              <a:latin typeface="+mj-ea"/>
              <a:ea typeface="+mj-ea"/>
              <a:cs typeface="+mn-ea"/>
              <a:sym typeface="Arial" panose="020B0604020202020204" pitchFamily="34" charset="0"/>
            </a:endParaRPr>
          </a:p>
        </p:txBody>
      </p:sp>
      <p:sp>
        <p:nvSpPr>
          <p:cNvPr id="30" name="六边形 29"/>
          <p:cNvSpPr/>
          <p:nvPr/>
        </p:nvSpPr>
        <p:spPr>
          <a:xfrm>
            <a:off x="1271933" y="3410986"/>
            <a:ext cx="1673675" cy="144263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r>
              <a:rPr lang="zh-CN" altLang="en-US" sz="2800">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80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 name="直接箭头连接符 30"/>
          <p:cNvCxnSpPr>
            <a:stCxn id="30" idx="5"/>
            <a:endCxn id="28" idx="1"/>
          </p:cNvCxnSpPr>
          <p:nvPr/>
        </p:nvCxnSpPr>
        <p:spPr>
          <a:xfrm flipV="1">
            <a:off x="2584949" y="2479660"/>
            <a:ext cx="1418875" cy="931325"/>
          </a:xfrm>
          <a:prstGeom prst="straightConnector1">
            <a:avLst/>
          </a:prstGeom>
          <a:ln w="63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945606" y="4129257"/>
            <a:ext cx="1058215" cy="3046"/>
          </a:xfrm>
          <a:prstGeom prst="straightConnector1">
            <a:avLst/>
          </a:prstGeom>
          <a:ln w="63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2584949" y="4853624"/>
            <a:ext cx="1418875" cy="954675"/>
          </a:xfrm>
          <a:prstGeom prst="straightConnector1">
            <a:avLst/>
          </a:prstGeom>
          <a:ln w="63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419600" y="2339975"/>
            <a:ext cx="6537960" cy="417830"/>
          </a:xfrm>
          <a:prstGeom prst="rect">
            <a:avLst/>
          </a:prstGeom>
          <a:noFill/>
        </p:spPr>
        <p:txBody>
          <a:bodyPr wrap="square" lIns="96423" tIns="48211" rIns="96423" bIns="48211" rtlCol="0">
            <a:spAutoFit/>
          </a:bodyPr>
          <a:lstStyle/>
          <a:p>
            <a:pPr>
              <a:lnSpc>
                <a:spcPct val="150000"/>
              </a:lnSpc>
            </a:pP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 HTML，超文本标记语言，写给浏览器的语言，目前网络上应用最广泛的语言</a:t>
            </a:r>
            <a:endParaRPr lang="zh-CN" altLang="en-US"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5" name="矩形 34"/>
          <p:cNvSpPr/>
          <p:nvPr/>
        </p:nvSpPr>
        <p:spPr>
          <a:xfrm>
            <a:off x="4003823" y="3539381"/>
            <a:ext cx="7173999" cy="1179757"/>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矩形 35"/>
          <p:cNvSpPr/>
          <p:nvPr/>
        </p:nvSpPr>
        <p:spPr>
          <a:xfrm>
            <a:off x="5158011" y="3385570"/>
            <a:ext cx="4942074" cy="4603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r>
              <a:rPr lang="zh-CN" altLang="en-US" sz="14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标签的定义:</a:t>
            </a:r>
            <a:endParaRPr lang="zh-CN" alt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36"/>
          <p:cNvSpPr txBox="1"/>
          <p:nvPr/>
        </p:nvSpPr>
        <p:spPr>
          <a:xfrm>
            <a:off x="4459605" y="3696970"/>
            <a:ext cx="6338570" cy="995045"/>
          </a:xfrm>
          <a:prstGeom prst="rect">
            <a:avLst/>
          </a:prstGeom>
          <a:noFill/>
        </p:spPr>
        <p:txBody>
          <a:bodyPr wrap="square" lIns="96423" tIns="48211" rIns="96423" bIns="48211" rtlCol="0">
            <a:spAutoFit/>
          </a:bodyPr>
          <a:lstStyle/>
          <a:p>
            <a:pPr>
              <a:lnSpc>
                <a:spcPct val="150000"/>
              </a:lnSpc>
            </a:pPr>
            <a:r>
              <a:rPr lang="zh-CN" altLang="en-US" sz="1000" dirty="0">
                <a:solidFill>
                  <a:srgbClr val="FF0000"/>
                </a:solidFill>
                <a:latin typeface="微软雅黑" panose="020B0503020204020204" pitchFamily="34" charset="-122"/>
                <a:ea typeface="微软雅黑" panose="020B0503020204020204" pitchFamily="34" charset="-122"/>
                <a:cs typeface="+mn-ea"/>
                <a:sym typeface="+mn-lt"/>
              </a:rPr>
              <a:t>是由一对尖括号包裹的单词构成 例如: &lt;html&gt; *所有标签中的单词不可能以数字开头.   有些标签功能比较简单.使用一个标签即可.这种标签叫做自闭和标签.例如:&lt;br/&gt;&lt;hr/&gt;&lt;input/&gt;&lt;img/&gt;    标签可以嵌套.但是不能 交叉套.&lt;a&gt;&lt;b&gt;&lt;/a&gt;&lt;/b&gt;</a:t>
            </a:r>
            <a:endParaRPr lang="zh-CN" altLang="en-US" sz="1000" dirty="0">
              <a:solidFill>
                <a:srgbClr val="FF0000"/>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900" dirty="0">
                <a:solidFill>
                  <a:srgbClr val="FF0000"/>
                </a:solidFill>
                <a:latin typeface="微软雅黑" panose="020B0503020204020204" pitchFamily="34" charset="-122"/>
                <a:ea typeface="微软雅黑" panose="020B0503020204020204" pitchFamily="34" charset="-122"/>
                <a:cs typeface="+mn-ea"/>
                <a:sym typeface="+mn-lt"/>
              </a:rPr>
              <a:t>标签分为两部分: 开始标签&lt;a&gt; 和 结束标签&lt;/a&gt;. 两个标签之间的部分 我们叫做标签体.</a:t>
            </a:r>
            <a:endParaRPr lang="zh-CN" altLang="en-US" sz="9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4003823" y="5218420"/>
            <a:ext cx="7173999" cy="1179757"/>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矩形 38"/>
          <p:cNvSpPr/>
          <p:nvPr/>
        </p:nvSpPr>
        <p:spPr>
          <a:xfrm>
            <a:off x="5157376" y="5012542"/>
            <a:ext cx="4942074" cy="46039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r>
              <a:rPr lang="zh-CN" altLang="en-US" sz="14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CSS的定义</a:t>
            </a:r>
            <a:endParaRPr lang="zh-CN" altLang="en-US" sz="14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Box 39"/>
          <p:cNvSpPr txBox="1"/>
          <p:nvPr/>
        </p:nvSpPr>
        <p:spPr>
          <a:xfrm>
            <a:off x="4400912" y="5565462"/>
            <a:ext cx="6378802" cy="537210"/>
          </a:xfrm>
          <a:prstGeom prst="rect">
            <a:avLst/>
          </a:prstGeom>
          <a:noFill/>
        </p:spPr>
        <p:txBody>
          <a:bodyPr wrap="square" lIns="96423" tIns="48211" rIns="96423" bIns="48211" rtlCol="0">
            <a:spAutoFit/>
          </a:bodyPr>
          <a:lstStyle/>
          <a:p>
            <a:pPr algn="just">
              <a:lnSpc>
                <a:spcPct val="120000"/>
              </a:lnSpc>
            </a:pPr>
            <a:r>
              <a:rPr lang="zh-CN" altLang="en-US" sz="120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层叠样式表。属性和属性值用冒号分隔开，以分号结尾(这些符号都是英文的)。</a:t>
            </a:r>
            <a:r>
              <a:rPr lang="en-US" altLang="zh-CN" sz="120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CSS</a:t>
            </a:r>
            <a:r>
              <a:rPr lang="zh-CN" altLang="en-US" sz="120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是</a:t>
            </a:r>
            <a:r>
              <a:rPr lang="en-US" altLang="zh-CN" sz="120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HTML</a:t>
            </a:r>
            <a:r>
              <a:rPr lang="zh-CN" altLang="en-US" sz="120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中的美容造型师</a:t>
            </a:r>
            <a:endParaRPr lang="zh-CN" altLang="en-US" sz="120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任意多边形 19"/>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2"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4</a:t>
            </a: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outVertical)">
                                          <p:cBhvr>
                                            <p:cTn id="21" dur="500"/>
                                            <p:tgtEl>
                                              <p:spTgt spid="29"/>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14:bounceEnd="50000">
                                          <p:cBhvr additive="base">
                                            <p:cTn id="25"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28"/>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34"/>
                                            </p:tgtEl>
                                            <p:attrNameLst>
                                              <p:attrName>style.visibility</p:attrName>
                                            </p:attrNameLst>
                                          </p:cBhvr>
                                          <p:to>
                                            <p:strVal val="visible"/>
                                          </p:to>
                                        </p:set>
                                        <p:animEffect transition="in" filter="wipe(left)">
                                          <p:cBhvr>
                                            <p:cTn id="30" dur="100"/>
                                            <p:tgtEl>
                                              <p:spTgt spid="34"/>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34"/>
                                            </p:tgtEl>
                                          </p:cBhvr>
                                          <p:to x="80000" y="100000"/>
                                        </p:animScale>
                                        <p:anim by="(#ppt_w*0.10)" calcmode="lin" valueType="num">
                                          <p:cBhvr>
                                            <p:cTn id="33" dur="50" autoRev="1" fill="hold">
                                              <p:stCondLst>
                                                <p:cond delay="0"/>
                                              </p:stCondLst>
                                            </p:cTn>
                                            <p:tgtEl>
                                              <p:spTgt spid="34"/>
                                            </p:tgtEl>
                                            <p:attrNameLst>
                                              <p:attrName>ppt_x</p:attrName>
                                            </p:attrNameLst>
                                          </p:cBhvr>
                                        </p:anim>
                                        <p:anim by="(-#ppt_w*0.10)" calcmode="lin" valueType="num">
                                          <p:cBhvr>
                                            <p:cTn id="34" dur="50" autoRev="1" fill="hold">
                                              <p:stCondLst>
                                                <p:cond delay="0"/>
                                              </p:stCondLst>
                                            </p:cTn>
                                            <p:tgtEl>
                                              <p:spTgt spid="34"/>
                                            </p:tgtEl>
                                            <p:attrNameLst>
                                              <p:attrName>ppt_y</p:attrName>
                                            </p:attrNameLst>
                                          </p:cBhvr>
                                        </p:anim>
                                        <p:animRot by="-480000">
                                          <p:cBhvr>
                                            <p:cTn id="35" dur="50" autoRev="1" fill="hold">
                                              <p:stCondLst>
                                                <p:cond delay="0"/>
                                              </p:stCondLst>
                                            </p:cTn>
                                            <p:tgtEl>
                                              <p:spTgt spid="34"/>
                                            </p:tgtEl>
                                            <p:attrNameLst>
                                              <p:attrName>r</p:attrName>
                                            </p:attrNameLst>
                                          </p:cBhvr>
                                        </p:animRot>
                                      </p:childTnLst>
                                    </p:cTn>
                                  </p:par>
                                </p:childTnLst>
                              </p:cTn>
                            </p:par>
                            <p:par>
                              <p:cTn id="36" fill="hold">
                                <p:stCondLst>
                                  <p:cond delay="3150"/>
                                </p:stCondLst>
                                <p:childTnLst>
                                  <p:par>
                                    <p:cTn id="37" presetID="16" presetClass="entr" presetSubtype="37"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500"/>
                                            <p:tgtEl>
                                              <p:spTgt spid="36"/>
                                            </p:tgtEl>
                                          </p:cBhvr>
                                        </p:animEffect>
                                      </p:childTnLst>
                                    </p:cTn>
                                  </p:par>
                                </p:childTnLst>
                              </p:cTn>
                            </p:par>
                            <p:par>
                              <p:cTn id="40" fill="hold">
                                <p:stCondLst>
                                  <p:cond delay="365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14:bounceEnd="50000">
                                          <p:cBhvr additive="base">
                                            <p:cTn id="43"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par>
                              <p:cTn id="45" fill="hold">
                                <p:stCondLst>
                                  <p:cond delay="41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37"/>
                                            </p:tgtEl>
                                            <p:attrNameLst>
                                              <p:attrName>style.visibility</p:attrName>
                                            </p:attrNameLst>
                                          </p:cBhvr>
                                          <p:to>
                                            <p:strVal val="visible"/>
                                          </p:to>
                                        </p:set>
                                        <p:animEffect transition="in" filter="wipe(left)">
                                          <p:cBhvr>
                                            <p:cTn id="48" dur="100"/>
                                            <p:tgtEl>
                                              <p:spTgt spid="37"/>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37"/>
                                            </p:tgtEl>
                                          </p:cBhvr>
                                          <p:to x="80000" y="100000"/>
                                        </p:animScale>
                                        <p:anim by="(#ppt_w*0.10)" calcmode="lin" valueType="num">
                                          <p:cBhvr>
                                            <p:cTn id="51" dur="50" autoRev="1" fill="hold">
                                              <p:stCondLst>
                                                <p:cond delay="0"/>
                                              </p:stCondLst>
                                            </p:cTn>
                                            <p:tgtEl>
                                              <p:spTgt spid="37"/>
                                            </p:tgtEl>
                                            <p:attrNameLst>
                                              <p:attrName>ppt_x</p:attrName>
                                            </p:attrNameLst>
                                          </p:cBhvr>
                                        </p:anim>
                                        <p:anim by="(-#ppt_w*0.10)" calcmode="lin" valueType="num">
                                          <p:cBhvr>
                                            <p:cTn id="52" dur="50" autoRev="1" fill="hold">
                                              <p:stCondLst>
                                                <p:cond delay="0"/>
                                              </p:stCondLst>
                                            </p:cTn>
                                            <p:tgtEl>
                                              <p:spTgt spid="37"/>
                                            </p:tgtEl>
                                            <p:attrNameLst>
                                              <p:attrName>ppt_y</p:attrName>
                                            </p:attrNameLst>
                                          </p:cBhvr>
                                        </p:anim>
                                        <p:animRot by="-480000">
                                          <p:cBhvr>
                                            <p:cTn id="53" dur="50" autoRev="1" fill="hold">
                                              <p:stCondLst>
                                                <p:cond delay="0"/>
                                              </p:stCondLst>
                                            </p:cTn>
                                            <p:tgtEl>
                                              <p:spTgt spid="37"/>
                                            </p:tgtEl>
                                            <p:attrNameLst>
                                              <p:attrName>r</p:attrName>
                                            </p:attrNameLst>
                                          </p:cBhvr>
                                        </p:animRot>
                                      </p:childTnLst>
                                    </p:cTn>
                                  </p:par>
                                </p:childTnLst>
                              </p:cTn>
                            </p:par>
                            <p:par>
                              <p:cTn id="54" fill="hold">
                                <p:stCondLst>
                                  <p:cond delay="9829"/>
                                </p:stCondLst>
                                <p:childTnLst>
                                  <p:par>
                                    <p:cTn id="55" presetID="16" presetClass="entr" presetSubtype="37"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arn(outVertical)">
                                          <p:cBhvr>
                                            <p:cTn id="57" dur="500"/>
                                            <p:tgtEl>
                                              <p:spTgt spid="39"/>
                                            </p:tgtEl>
                                          </p:cBhvr>
                                        </p:animEffect>
                                      </p:childTnLst>
                                    </p:cTn>
                                  </p:par>
                                </p:childTnLst>
                              </p:cTn>
                            </p:par>
                            <p:par>
                              <p:cTn id="58" fill="hold">
                                <p:stCondLst>
                                  <p:cond delay="10329"/>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14:bounceEnd="50000">
                                          <p:cBhvr additive="base">
                                            <p:cTn id="61"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10829"/>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0"/>
                                            </p:tgtEl>
                                            <p:attrNameLst>
                                              <p:attrName>style.visibility</p:attrName>
                                            </p:attrNameLst>
                                          </p:cBhvr>
                                          <p:to>
                                            <p:strVal val="visible"/>
                                          </p:to>
                                        </p:set>
                                        <p:animEffect transition="in" filter="wipe(left)">
                                          <p:cBhvr>
                                            <p:cTn id="66" dur="100"/>
                                            <p:tgtEl>
                                              <p:spTgt spid="40"/>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0"/>
                                            </p:tgtEl>
                                          </p:cBhvr>
                                          <p:to x="80000" y="100000"/>
                                        </p:animScale>
                                        <p:anim by="(#ppt_w*0.10)" calcmode="lin" valueType="num">
                                          <p:cBhvr>
                                            <p:cTn id="69" dur="50" autoRev="1" fill="hold">
                                              <p:stCondLst>
                                                <p:cond delay="0"/>
                                              </p:stCondLst>
                                            </p:cTn>
                                            <p:tgtEl>
                                              <p:spTgt spid="40"/>
                                            </p:tgtEl>
                                            <p:attrNameLst>
                                              <p:attrName>ppt_x</p:attrName>
                                            </p:attrNameLst>
                                          </p:cBhvr>
                                        </p:anim>
                                        <p:anim by="(-#ppt_w*0.10)" calcmode="lin" valueType="num">
                                          <p:cBhvr>
                                            <p:cTn id="70" dur="50" autoRev="1" fill="hold">
                                              <p:stCondLst>
                                                <p:cond delay="0"/>
                                              </p:stCondLst>
                                            </p:cTn>
                                            <p:tgtEl>
                                              <p:spTgt spid="40"/>
                                            </p:tgtEl>
                                            <p:attrNameLst>
                                              <p:attrName>ppt_y</p:attrName>
                                            </p:attrNameLst>
                                          </p:cBhvr>
                                        </p:anim>
                                        <p:animRot by="-480000">
                                          <p:cBhvr>
                                            <p:cTn id="71"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bldLvl="0" animBg="1"/>
          <p:bldP spid="30" grpId="0" animBg="1"/>
          <p:bldP spid="34" grpId="0"/>
          <p:bldP spid="34" grpId="1"/>
          <p:bldP spid="35" grpId="0" animBg="1"/>
          <p:bldP spid="36" grpId="0" bldLvl="0" animBg="1"/>
          <p:bldP spid="37" grpId="0"/>
          <p:bldP spid="37" grpId="1"/>
          <p:bldP spid="38" grpId="0" animBg="1"/>
          <p:bldP spid="39" grpId="0" bldLvl="0" animBg="1"/>
          <p:bldP spid="40" grpId="0"/>
          <p:bldP spid="4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outVertical)">
                                          <p:cBhvr>
                                            <p:cTn id="21" dur="500"/>
                                            <p:tgtEl>
                                              <p:spTgt spid="29"/>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34"/>
                                            </p:tgtEl>
                                            <p:attrNameLst>
                                              <p:attrName>style.visibility</p:attrName>
                                            </p:attrNameLst>
                                          </p:cBhvr>
                                          <p:to>
                                            <p:strVal val="visible"/>
                                          </p:to>
                                        </p:set>
                                        <p:animEffect transition="in" filter="wipe(left)">
                                          <p:cBhvr>
                                            <p:cTn id="30" dur="100"/>
                                            <p:tgtEl>
                                              <p:spTgt spid="34"/>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34"/>
                                            </p:tgtEl>
                                          </p:cBhvr>
                                          <p:to x="80000" y="100000"/>
                                        </p:animScale>
                                        <p:anim by="(#ppt_w*0.10)" calcmode="lin" valueType="num">
                                          <p:cBhvr>
                                            <p:cTn id="33" dur="50" autoRev="1" fill="hold">
                                              <p:stCondLst>
                                                <p:cond delay="0"/>
                                              </p:stCondLst>
                                            </p:cTn>
                                            <p:tgtEl>
                                              <p:spTgt spid="34"/>
                                            </p:tgtEl>
                                            <p:attrNameLst>
                                              <p:attrName>ppt_x</p:attrName>
                                            </p:attrNameLst>
                                          </p:cBhvr>
                                        </p:anim>
                                        <p:anim by="(-#ppt_w*0.10)" calcmode="lin" valueType="num">
                                          <p:cBhvr>
                                            <p:cTn id="34" dur="50" autoRev="1" fill="hold">
                                              <p:stCondLst>
                                                <p:cond delay="0"/>
                                              </p:stCondLst>
                                            </p:cTn>
                                            <p:tgtEl>
                                              <p:spTgt spid="34"/>
                                            </p:tgtEl>
                                            <p:attrNameLst>
                                              <p:attrName>ppt_y</p:attrName>
                                            </p:attrNameLst>
                                          </p:cBhvr>
                                        </p:anim>
                                        <p:animRot by="-480000">
                                          <p:cBhvr>
                                            <p:cTn id="35" dur="50" autoRev="1" fill="hold">
                                              <p:stCondLst>
                                                <p:cond delay="0"/>
                                              </p:stCondLst>
                                            </p:cTn>
                                            <p:tgtEl>
                                              <p:spTgt spid="34"/>
                                            </p:tgtEl>
                                            <p:attrNameLst>
                                              <p:attrName>r</p:attrName>
                                            </p:attrNameLst>
                                          </p:cBhvr>
                                        </p:animRot>
                                      </p:childTnLst>
                                    </p:cTn>
                                  </p:par>
                                </p:childTnLst>
                              </p:cTn>
                            </p:par>
                            <p:par>
                              <p:cTn id="36" fill="hold">
                                <p:stCondLst>
                                  <p:cond delay="3150"/>
                                </p:stCondLst>
                                <p:childTnLst>
                                  <p:par>
                                    <p:cTn id="37" presetID="16" presetClass="entr" presetSubtype="37"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500"/>
                                            <p:tgtEl>
                                              <p:spTgt spid="36"/>
                                            </p:tgtEl>
                                          </p:cBhvr>
                                        </p:animEffect>
                                      </p:childTnLst>
                                    </p:cTn>
                                  </p:par>
                                </p:childTnLst>
                              </p:cTn>
                            </p:par>
                            <p:par>
                              <p:cTn id="40" fill="hold">
                                <p:stCondLst>
                                  <p:cond delay="3650"/>
                                </p:stCondLst>
                                <p:childTnLst>
                                  <p:par>
                                    <p:cTn id="41" presetID="2" presetClass="entr" presetSubtype="1"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par>
                              <p:cTn id="45" fill="hold">
                                <p:stCondLst>
                                  <p:cond delay="41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37"/>
                                            </p:tgtEl>
                                            <p:attrNameLst>
                                              <p:attrName>style.visibility</p:attrName>
                                            </p:attrNameLst>
                                          </p:cBhvr>
                                          <p:to>
                                            <p:strVal val="visible"/>
                                          </p:to>
                                        </p:set>
                                        <p:animEffect transition="in" filter="wipe(left)">
                                          <p:cBhvr>
                                            <p:cTn id="48" dur="100"/>
                                            <p:tgtEl>
                                              <p:spTgt spid="37"/>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37"/>
                                            </p:tgtEl>
                                          </p:cBhvr>
                                          <p:to x="80000" y="100000"/>
                                        </p:animScale>
                                        <p:anim by="(#ppt_w*0.10)" calcmode="lin" valueType="num">
                                          <p:cBhvr>
                                            <p:cTn id="51" dur="50" autoRev="1" fill="hold">
                                              <p:stCondLst>
                                                <p:cond delay="0"/>
                                              </p:stCondLst>
                                            </p:cTn>
                                            <p:tgtEl>
                                              <p:spTgt spid="37"/>
                                            </p:tgtEl>
                                            <p:attrNameLst>
                                              <p:attrName>ppt_x</p:attrName>
                                            </p:attrNameLst>
                                          </p:cBhvr>
                                        </p:anim>
                                        <p:anim by="(-#ppt_w*0.10)" calcmode="lin" valueType="num">
                                          <p:cBhvr>
                                            <p:cTn id="52" dur="50" autoRev="1" fill="hold">
                                              <p:stCondLst>
                                                <p:cond delay="0"/>
                                              </p:stCondLst>
                                            </p:cTn>
                                            <p:tgtEl>
                                              <p:spTgt spid="37"/>
                                            </p:tgtEl>
                                            <p:attrNameLst>
                                              <p:attrName>ppt_y</p:attrName>
                                            </p:attrNameLst>
                                          </p:cBhvr>
                                        </p:anim>
                                        <p:animRot by="-480000">
                                          <p:cBhvr>
                                            <p:cTn id="53" dur="50" autoRev="1" fill="hold">
                                              <p:stCondLst>
                                                <p:cond delay="0"/>
                                              </p:stCondLst>
                                            </p:cTn>
                                            <p:tgtEl>
                                              <p:spTgt spid="37"/>
                                            </p:tgtEl>
                                            <p:attrNameLst>
                                              <p:attrName>r</p:attrName>
                                            </p:attrNameLst>
                                          </p:cBhvr>
                                        </p:animRot>
                                      </p:childTnLst>
                                    </p:cTn>
                                  </p:par>
                                </p:childTnLst>
                              </p:cTn>
                            </p:par>
                            <p:par>
                              <p:cTn id="54" fill="hold">
                                <p:stCondLst>
                                  <p:cond delay="9829"/>
                                </p:stCondLst>
                                <p:childTnLst>
                                  <p:par>
                                    <p:cTn id="55" presetID="16" presetClass="entr" presetSubtype="37"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arn(outVertical)">
                                          <p:cBhvr>
                                            <p:cTn id="57" dur="500"/>
                                            <p:tgtEl>
                                              <p:spTgt spid="39"/>
                                            </p:tgtEl>
                                          </p:cBhvr>
                                        </p:animEffect>
                                      </p:childTnLst>
                                    </p:cTn>
                                  </p:par>
                                </p:childTnLst>
                              </p:cTn>
                            </p:par>
                            <p:par>
                              <p:cTn id="58" fill="hold">
                                <p:stCondLst>
                                  <p:cond delay="10329"/>
                                </p:stCondLst>
                                <p:childTnLst>
                                  <p:par>
                                    <p:cTn id="59" presetID="2" presetClass="entr" presetSubtype="1"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500" fill="hold"/>
                                            <p:tgtEl>
                                              <p:spTgt spid="38"/>
                                            </p:tgtEl>
                                            <p:attrNameLst>
                                              <p:attrName>ppt_x</p:attrName>
                                            </p:attrNameLst>
                                          </p:cBhvr>
                                          <p:tavLst>
                                            <p:tav tm="0">
                                              <p:val>
                                                <p:strVal val="#ppt_x"/>
                                              </p:val>
                                            </p:tav>
                                            <p:tav tm="100000">
                                              <p:val>
                                                <p:strVal val="#ppt_x"/>
                                              </p:val>
                                            </p:tav>
                                          </p:tavLst>
                                        </p:anim>
                                        <p:anim calcmode="lin" valueType="num">
                                          <p:cBhvr additive="base">
                                            <p:cTn id="62" dur="5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10829"/>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0"/>
                                            </p:tgtEl>
                                            <p:attrNameLst>
                                              <p:attrName>style.visibility</p:attrName>
                                            </p:attrNameLst>
                                          </p:cBhvr>
                                          <p:to>
                                            <p:strVal val="visible"/>
                                          </p:to>
                                        </p:set>
                                        <p:animEffect transition="in" filter="wipe(left)">
                                          <p:cBhvr>
                                            <p:cTn id="66" dur="100"/>
                                            <p:tgtEl>
                                              <p:spTgt spid="40"/>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0"/>
                                            </p:tgtEl>
                                          </p:cBhvr>
                                          <p:to x="80000" y="100000"/>
                                        </p:animScale>
                                        <p:anim by="(#ppt_w*0.10)" calcmode="lin" valueType="num">
                                          <p:cBhvr>
                                            <p:cTn id="69" dur="50" autoRev="1" fill="hold">
                                              <p:stCondLst>
                                                <p:cond delay="0"/>
                                              </p:stCondLst>
                                            </p:cTn>
                                            <p:tgtEl>
                                              <p:spTgt spid="40"/>
                                            </p:tgtEl>
                                            <p:attrNameLst>
                                              <p:attrName>ppt_x</p:attrName>
                                            </p:attrNameLst>
                                          </p:cBhvr>
                                        </p:anim>
                                        <p:anim by="(-#ppt_w*0.10)" calcmode="lin" valueType="num">
                                          <p:cBhvr>
                                            <p:cTn id="70" dur="50" autoRev="1" fill="hold">
                                              <p:stCondLst>
                                                <p:cond delay="0"/>
                                              </p:stCondLst>
                                            </p:cTn>
                                            <p:tgtEl>
                                              <p:spTgt spid="40"/>
                                            </p:tgtEl>
                                            <p:attrNameLst>
                                              <p:attrName>ppt_y</p:attrName>
                                            </p:attrNameLst>
                                          </p:cBhvr>
                                        </p:anim>
                                        <p:animRot by="-480000">
                                          <p:cBhvr>
                                            <p:cTn id="71"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bldLvl="0" animBg="1"/>
          <p:bldP spid="30" grpId="0" animBg="1"/>
          <p:bldP spid="34" grpId="0"/>
          <p:bldP spid="34" grpId="1"/>
          <p:bldP spid="35" grpId="0" animBg="1"/>
          <p:bldP spid="36" grpId="0" bldLvl="0" animBg="1"/>
          <p:bldP spid="37" grpId="0"/>
          <p:bldP spid="37" grpId="1"/>
          <p:bldP spid="38" grpId="0" animBg="1"/>
          <p:bldP spid="39" grpId="0" bldLvl="0" animBg="1"/>
          <p:bldP spid="40" grpId="0"/>
          <p:bldP spid="40" grpId="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715"/>
            <a:ext cx="12858750" cy="7243762"/>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59"/>
          <p:cNvSpPr>
            <a:spLocks noChangeArrowheads="1"/>
          </p:cNvSpPr>
          <p:nvPr/>
        </p:nvSpPr>
        <p:spPr bwMode="auto">
          <a:xfrm>
            <a:off x="2660195" y="736005"/>
            <a:ext cx="753836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zh-CN" sz="5400" dirty="0">
                <a:solidFill>
                  <a:schemeClr val="bg1"/>
                </a:solidFill>
                <a:cs typeface="Arial" panose="020B0604020202020204" pitchFamily="34" charset="0"/>
              </a:rPr>
              <a:t>谢谢大家观看</a:t>
            </a:r>
            <a:endParaRPr lang="zh-CN" altLang="zh-CN" sz="5400" dirty="0">
              <a:solidFill>
                <a:schemeClr val="bg1"/>
              </a:solidFill>
              <a:cs typeface="Arial" panose="020B0604020202020204" pitchFamily="34" charset="0"/>
            </a:endParaRPr>
          </a:p>
        </p:txBody>
      </p:sp>
      <p:sp>
        <p:nvSpPr>
          <p:cNvPr id="11" name="矩形 259"/>
          <p:cNvSpPr>
            <a:spLocks noChangeArrowheads="1"/>
          </p:cNvSpPr>
          <p:nvPr/>
        </p:nvSpPr>
        <p:spPr bwMode="auto">
          <a:xfrm>
            <a:off x="3752990" y="1873077"/>
            <a:ext cx="5352773"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cap="all" dirty="0">
                <a:solidFill>
                  <a:schemeClr val="bg1"/>
                </a:solidFill>
                <a:latin typeface="Arial" panose="020B0604020202020204" pitchFamily="34" charset="0"/>
                <a:cs typeface="Arial" panose="020B0604020202020204" pitchFamily="34" charset="0"/>
              </a:rPr>
              <a:t>制作人：张恩会，任帅强，吕洋洋，谭小琪，张清威，张成</a:t>
            </a:r>
            <a:endParaRPr lang="zh-CN" altLang="en-US" sz="1400" cap="all" dirty="0">
              <a:solidFill>
                <a:schemeClr val="bg1"/>
              </a:solidFill>
              <a:latin typeface="Arial" panose="020B0604020202020204" pitchFamily="34" charset="0"/>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p:cTn id="7" dur="500" fill="hold"/>
                                        <p:tgtEl>
                                          <p:spTgt spid="332"/>
                                        </p:tgtEl>
                                        <p:attrNameLst>
                                          <p:attrName>ppt_w</p:attrName>
                                        </p:attrNameLst>
                                      </p:cBhvr>
                                      <p:tavLst>
                                        <p:tav tm="0">
                                          <p:val>
                                            <p:strVal val="4/3*#ppt_w"/>
                                          </p:val>
                                        </p:tav>
                                        <p:tav tm="100000">
                                          <p:val>
                                            <p:strVal val="#ppt_w"/>
                                          </p:val>
                                        </p:tav>
                                      </p:tavLst>
                                    </p:anim>
                                    <p:anim calcmode="lin" valueType="num">
                                      <p:cBhvr>
                                        <p:cTn id="8" dur="500" fill="hold"/>
                                        <p:tgtEl>
                                          <p:spTgt spid="332"/>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
                                        </p:tgtEl>
                                        <p:attrNameLst>
                                          <p:attrName>ppt_y</p:attrName>
                                        </p:attrNameLst>
                                      </p:cBhvr>
                                      <p:tavLst>
                                        <p:tav tm="0">
                                          <p:val>
                                            <p:strVal val="#ppt_y"/>
                                          </p:val>
                                        </p:tav>
                                        <p:tav tm="100000">
                                          <p:val>
                                            <p:strVal val="#ppt_y"/>
                                          </p:val>
                                        </p:tav>
                                      </p:tavLst>
                                    </p:anim>
                                    <p:anim calcmode="lin" valueType="num">
                                      <p:cBhvr>
                                        <p:cTn id="1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
                                        </p:tgtEl>
                                      </p:cBhvr>
                                    </p:animEffect>
                                  </p:childTnLst>
                                </p:cTn>
                              </p:par>
                            </p:childTnLst>
                          </p:cTn>
                        </p:par>
                        <p:par>
                          <p:cTn id="17" fill="hold">
                            <p:stCondLst>
                              <p:cond delay="125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10"/>
                                        </p:tgtEl>
                                      </p:cBhvr>
                                    </p:animEffect>
                                    <p:animScale>
                                      <p:cBhvr>
                                        <p:cTn id="20" dur="250" autoRev="1" fill="hold"/>
                                        <p:tgtEl>
                                          <p:spTgt spid="10"/>
                                        </p:tgtEl>
                                      </p:cBhvr>
                                      <p:by x="105000" y="105000"/>
                                    </p:animScale>
                                  </p:childTnLst>
                                </p:cTn>
                              </p:par>
                            </p:childTnLst>
                          </p:cTn>
                        </p:par>
                        <p:par>
                          <p:cTn id="21" fill="hold">
                            <p:stCondLst>
                              <p:cond delay="17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1"/>
                                        </p:tgtEl>
                                        <p:attrNameLst>
                                          <p:attrName>ppt_y</p:attrName>
                                        </p:attrNameLst>
                                      </p:cBhvr>
                                      <p:tavLst>
                                        <p:tav tm="0">
                                          <p:val>
                                            <p:strVal val="#ppt_y"/>
                                          </p:val>
                                        </p:tav>
                                        <p:tav tm="100000">
                                          <p:val>
                                            <p:strVal val="#ppt_y"/>
                                          </p:val>
                                        </p:tav>
                                      </p:tavLst>
                                    </p:anim>
                                    <p:anim calcmode="lin" valueType="num">
                                      <p:cBhvr>
                                        <p:cTn id="2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1"/>
                                        </p:tgtEl>
                                      </p:cBhvr>
                                    </p:animEffect>
                                  </p:childTnLst>
                                </p:cTn>
                              </p:par>
                            </p:childTnLst>
                          </p:cTn>
                        </p:par>
                        <p:par>
                          <p:cTn id="29" fill="hold">
                            <p:stCondLst>
                              <p:cond delay="350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11"/>
                                        </p:tgtEl>
                                      </p:cBhvr>
                                    </p:animEffect>
                                    <p:animScale>
                                      <p:cBhvr>
                                        <p:cTn id="32"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0" grpId="0"/>
      <p:bldP spid="10" grpId="1"/>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448"/>
            <a:ext cx="12856810" cy="7231757"/>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09452" y="108482"/>
            <a:ext cx="2807965" cy="2807965"/>
            <a:chOff x="1899616" y="1875374"/>
            <a:chExt cx="4573375" cy="4573375"/>
          </a:xfrm>
        </p:grpSpPr>
        <p:sp>
          <p:nvSpPr>
            <p:cNvPr id="7" name="椭圆 6"/>
            <p:cNvSpPr/>
            <p:nvPr/>
          </p:nvSpPr>
          <p:spPr>
            <a:xfrm>
              <a:off x="1899616" y="1875374"/>
              <a:ext cx="4573375" cy="4573375"/>
            </a:xfrm>
            <a:prstGeom prst="ellipse">
              <a:avLst/>
            </a:prstGeom>
            <a:noFill/>
            <a:ln w="1016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5" name="椭圆 4"/>
            <p:cNvSpPr/>
            <p:nvPr/>
          </p:nvSpPr>
          <p:spPr>
            <a:xfrm>
              <a:off x="2256431" y="2232189"/>
              <a:ext cx="3859744" cy="3859744"/>
            </a:xfrm>
            <a:prstGeom prst="ellipse">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grpSp>
      <p:sp>
        <p:nvSpPr>
          <p:cNvPr id="6" name="矩形 5"/>
          <p:cNvSpPr/>
          <p:nvPr/>
        </p:nvSpPr>
        <p:spPr>
          <a:xfrm>
            <a:off x="6429375" y="448"/>
            <a:ext cx="6428228" cy="7231757"/>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纤黑_GBK" panose="02000000000000000000" pitchFamily="2" charset="-122"/>
              <a:ea typeface="方正兰亭纤黑_GBK" panose="02000000000000000000" pitchFamily="2" charset="-122"/>
            </a:endParaRPr>
          </a:p>
        </p:txBody>
      </p:sp>
      <p:sp>
        <p:nvSpPr>
          <p:cNvPr id="39" name="椭圆 38"/>
          <p:cNvSpPr/>
          <p:nvPr/>
        </p:nvSpPr>
        <p:spPr>
          <a:xfrm>
            <a:off x="6567054" y="1723899"/>
            <a:ext cx="830312" cy="830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01</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1" name="TextBox 24"/>
          <p:cNvSpPr txBox="1"/>
          <p:nvPr/>
        </p:nvSpPr>
        <p:spPr>
          <a:xfrm>
            <a:off x="7830899" y="1859218"/>
            <a:ext cx="2074545" cy="384810"/>
          </a:xfrm>
          <a:prstGeom prst="rect">
            <a:avLst/>
          </a:prstGeom>
          <a:noFill/>
        </p:spPr>
        <p:txBody>
          <a:bodyPr wrap="none" rtlCol="0">
            <a:spAutoFit/>
          </a:bodyPr>
          <a:lstStyle/>
          <a:p>
            <a:r>
              <a:rPr lang="zh-CN" altLang="en-US" dirty="0">
                <a:solidFill>
                  <a:srgbClr val="FFFFFF"/>
                </a:solidFill>
                <a:ea typeface="微软雅黑" panose="020B0503020204020204" pitchFamily="34" charset="-122"/>
              </a:rPr>
              <a:t>标签                   表单</a:t>
            </a:r>
            <a:endParaRPr lang="zh-CN" altLang="en-US" dirty="0">
              <a:solidFill>
                <a:srgbClr val="FFFFFF"/>
              </a:solidFill>
              <a:ea typeface="微软雅黑" panose="020B0503020204020204" pitchFamily="34" charset="-122"/>
            </a:endParaRPr>
          </a:p>
        </p:txBody>
      </p:sp>
      <p:sp>
        <p:nvSpPr>
          <p:cNvPr id="42" name="椭圆 41"/>
          <p:cNvSpPr/>
          <p:nvPr/>
        </p:nvSpPr>
        <p:spPr>
          <a:xfrm>
            <a:off x="6567054" y="2916447"/>
            <a:ext cx="830312" cy="830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02</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4" name="TextBox 24"/>
          <p:cNvSpPr txBox="1"/>
          <p:nvPr/>
        </p:nvSpPr>
        <p:spPr>
          <a:xfrm>
            <a:off x="7830899" y="3068276"/>
            <a:ext cx="2280285" cy="384810"/>
          </a:xfrm>
          <a:prstGeom prst="rect">
            <a:avLst/>
          </a:prstGeom>
          <a:noFill/>
        </p:spPr>
        <p:txBody>
          <a:bodyPr wrap="none" rtlCol="0">
            <a:spAutoFit/>
          </a:bodyPr>
          <a:lstStyle/>
          <a:p>
            <a:r>
              <a:rPr lang="zh-CN" altLang="en-US" dirty="0">
                <a:solidFill>
                  <a:srgbClr val="FFFFFF"/>
                </a:solidFill>
                <a:ea typeface="微软雅黑" panose="020B0503020204020204" pitchFamily="34" charset="-122"/>
              </a:rPr>
              <a:t>模块                       框架</a:t>
            </a:r>
            <a:endParaRPr lang="zh-CN" altLang="en-US" dirty="0">
              <a:solidFill>
                <a:srgbClr val="FFFFFF"/>
              </a:solidFill>
              <a:ea typeface="微软雅黑" panose="020B0503020204020204" pitchFamily="34" charset="-122"/>
            </a:endParaRPr>
          </a:p>
        </p:txBody>
      </p:sp>
      <p:sp>
        <p:nvSpPr>
          <p:cNvPr id="45" name="椭圆 44"/>
          <p:cNvSpPr/>
          <p:nvPr/>
        </p:nvSpPr>
        <p:spPr>
          <a:xfrm>
            <a:off x="6567054" y="4099058"/>
            <a:ext cx="830312" cy="830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03</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7" name="TextBox 24"/>
          <p:cNvSpPr txBox="1"/>
          <p:nvPr/>
        </p:nvSpPr>
        <p:spPr>
          <a:xfrm>
            <a:off x="7830899" y="4275652"/>
            <a:ext cx="2360295" cy="384810"/>
          </a:xfrm>
          <a:prstGeom prst="rect">
            <a:avLst/>
          </a:prstGeom>
          <a:noFill/>
        </p:spPr>
        <p:txBody>
          <a:bodyPr wrap="none" rtlCol="0">
            <a:spAutoFit/>
          </a:bodyPr>
          <a:lstStyle/>
          <a:p>
            <a:r>
              <a:rPr lang="en-US" altLang="zh-CN" dirty="0">
                <a:solidFill>
                  <a:srgbClr val="FFFFFF"/>
                </a:solidFill>
                <a:ea typeface="微软雅黑" panose="020B0503020204020204" pitchFamily="34" charset="-122"/>
              </a:rPr>
              <a:t>CSS                           </a:t>
            </a:r>
            <a:r>
              <a:rPr lang="zh-CN" altLang="en-US" dirty="0">
                <a:solidFill>
                  <a:srgbClr val="FFFFFF"/>
                </a:solidFill>
                <a:ea typeface="微软雅黑" panose="020B0503020204020204" pitchFamily="34" charset="-122"/>
              </a:rPr>
              <a:t>扩展</a:t>
            </a:r>
            <a:endParaRPr lang="zh-CN" altLang="en-US" dirty="0">
              <a:solidFill>
                <a:srgbClr val="FFFFFF"/>
              </a:solidFill>
              <a:ea typeface="微软雅黑" panose="020B0503020204020204" pitchFamily="34" charset="-122"/>
            </a:endParaRPr>
          </a:p>
        </p:txBody>
      </p:sp>
      <p:sp>
        <p:nvSpPr>
          <p:cNvPr id="48" name="椭圆 47"/>
          <p:cNvSpPr/>
          <p:nvPr/>
        </p:nvSpPr>
        <p:spPr>
          <a:xfrm>
            <a:off x="6567054" y="5331358"/>
            <a:ext cx="830312" cy="830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04</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50" name="TextBox 24"/>
          <p:cNvSpPr txBox="1"/>
          <p:nvPr/>
        </p:nvSpPr>
        <p:spPr>
          <a:xfrm>
            <a:off x="7830899" y="5483187"/>
            <a:ext cx="2440305" cy="384810"/>
          </a:xfrm>
          <a:prstGeom prst="rect">
            <a:avLst/>
          </a:prstGeom>
          <a:noFill/>
        </p:spPr>
        <p:txBody>
          <a:bodyPr wrap="none" rtlCol="0">
            <a:spAutoFit/>
          </a:bodyPr>
          <a:lstStyle/>
          <a:p>
            <a:r>
              <a:rPr lang="en-US" altLang="zh-CN" dirty="0">
                <a:solidFill>
                  <a:srgbClr val="FFFFFF"/>
                </a:solidFill>
                <a:ea typeface="微软雅黑" panose="020B0503020204020204" pitchFamily="34" charset="-122"/>
              </a:rPr>
              <a:t>               </a:t>
            </a:r>
            <a:r>
              <a:rPr lang="zh-CN" altLang="en-US" dirty="0">
                <a:solidFill>
                  <a:srgbClr val="FFFFFF"/>
                </a:solidFill>
                <a:ea typeface="微软雅黑" panose="020B0503020204020204" pitchFamily="34" charset="-122"/>
              </a:rPr>
              <a:t>总结                    </a:t>
            </a:r>
            <a:endParaRPr lang="zh-CN" altLang="en-US" dirty="0">
              <a:solidFill>
                <a:srgbClr val="FFFFFF"/>
              </a:solidFill>
              <a:ea typeface="微软雅黑" panose="020B0503020204020204" pitchFamily="34" charset="-122"/>
            </a:endParaRPr>
          </a:p>
        </p:txBody>
      </p:sp>
      <p:sp>
        <p:nvSpPr>
          <p:cNvPr id="51" name="矩形 50"/>
          <p:cNvSpPr/>
          <p:nvPr/>
        </p:nvSpPr>
        <p:spPr>
          <a:xfrm>
            <a:off x="1078162" y="1543390"/>
            <a:ext cx="1313018" cy="769346"/>
          </a:xfrm>
          <a:prstGeom prst="rect">
            <a:avLst/>
          </a:prstGeom>
          <a:effectLst/>
        </p:spPr>
        <p:txBody>
          <a:bodyPr vert="horz" wrap="none">
            <a:spAutoFit/>
          </a:bodyPr>
          <a:lstStyle/>
          <a:p>
            <a:r>
              <a:rPr lang="zh-CN" altLang="en-US" sz="4400" dirty="0">
                <a:solidFill>
                  <a:schemeClr val="bg1"/>
                </a:solidFill>
                <a:ea typeface="微软雅黑" panose="020B0503020204020204" pitchFamily="34" charset="-122"/>
              </a:rPr>
              <a:t>目录</a:t>
            </a:r>
            <a:endParaRPr lang="zh-CN" altLang="en-US" sz="4400" dirty="0">
              <a:solidFill>
                <a:schemeClr val="bg1"/>
              </a:solidFill>
              <a:ea typeface="微软雅黑" panose="020B0503020204020204" pitchFamily="34" charset="-122"/>
            </a:endParaRPr>
          </a:p>
        </p:txBody>
      </p:sp>
      <p:sp>
        <p:nvSpPr>
          <p:cNvPr id="52" name="矩形 51"/>
          <p:cNvSpPr/>
          <p:nvPr/>
        </p:nvSpPr>
        <p:spPr>
          <a:xfrm>
            <a:off x="669447" y="923736"/>
            <a:ext cx="2130450" cy="769346"/>
          </a:xfrm>
          <a:prstGeom prst="rect">
            <a:avLst/>
          </a:prstGeom>
          <a:effectLst/>
        </p:spPr>
        <p:txBody>
          <a:bodyPr vert="horz" wrap="none">
            <a:spAutoFit/>
          </a:bodyPr>
          <a:lstStyle/>
          <a:p>
            <a:r>
              <a:rPr lang="en-US" altLang="zh-CN" sz="4400" dirty="0">
                <a:solidFill>
                  <a:schemeClr val="bg1"/>
                </a:solidFill>
                <a:latin typeface="Agency FB" panose="020B0503020202020204" pitchFamily="34" charset="0"/>
                <a:ea typeface="微软雅黑" panose="020B0503020204020204" pitchFamily="34" charset="-122"/>
                <a:cs typeface="Arial" panose="020B0604020202020204" pitchFamily="34" charset="0"/>
              </a:rPr>
              <a:t>DIRECTORY</a:t>
            </a:r>
            <a:endParaRPr lang="zh-CN" altLang="en-US" sz="44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5"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 calcmode="lin" valueType="num">
                                      <p:cBhvr>
                                        <p:cTn id="20" dur="500" fill="hold"/>
                                        <p:tgtEl>
                                          <p:spTgt spid="3"/>
                                        </p:tgtEl>
                                        <p:attrNameLst>
                                          <p:attrName>ppt_x</p:attrName>
                                        </p:attrNameLst>
                                      </p:cBhvr>
                                      <p:tavLst>
                                        <p:tav tm="0" fmla="#ppt_x+(cos(-2*pi*(1-$))*-#ppt_x-sin(-2*pi*(1-$))*(1-#ppt_y))*(1-$)">
                                          <p:val>
                                            <p:fltVal val="0"/>
                                          </p:val>
                                        </p:tav>
                                        <p:tav tm="100000">
                                          <p:val>
                                            <p:fltVal val="1"/>
                                          </p:val>
                                        </p:tav>
                                      </p:tavLst>
                                    </p:anim>
                                    <p:anim calcmode="lin" valueType="num">
                                      <p:cBhvr>
                                        <p:cTn id="21" dur="50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2"/>
                                        </p:tgtEl>
                                        <p:attrNameLst>
                                          <p:attrName>ppt_y</p:attrName>
                                        </p:attrNameLst>
                                      </p:cBhvr>
                                      <p:tavLst>
                                        <p:tav tm="0">
                                          <p:val>
                                            <p:strVal val="#ppt_y"/>
                                          </p:val>
                                        </p:tav>
                                        <p:tav tm="100000">
                                          <p:val>
                                            <p:strVal val="#ppt_y"/>
                                          </p:val>
                                        </p:tav>
                                      </p:tavLst>
                                    </p:anim>
                                    <p:anim calcmode="lin" valueType="num">
                                      <p:cBhvr>
                                        <p:cTn id="27"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2"/>
                                        </p:tgtEl>
                                      </p:cBhvr>
                                    </p:animEffect>
                                  </p:childTnLst>
                                </p:cTn>
                              </p:par>
                            </p:childTnLst>
                          </p:cTn>
                        </p:par>
                        <p:par>
                          <p:cTn id="30" fill="hold">
                            <p:stCondLst>
                              <p:cond delay="2400"/>
                            </p:stCondLst>
                            <p:childTnLst>
                              <p:par>
                                <p:cTn id="31" presetID="23" presetClass="entr" presetSubtype="32" fill="hold" grpId="0" nodeType="after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p:cTn id="33" dur="500" fill="hold"/>
                                        <p:tgtEl>
                                          <p:spTgt spid="51"/>
                                        </p:tgtEl>
                                        <p:attrNameLst>
                                          <p:attrName>ppt_w</p:attrName>
                                        </p:attrNameLst>
                                      </p:cBhvr>
                                      <p:tavLst>
                                        <p:tav tm="0">
                                          <p:val>
                                            <p:strVal val="4*#ppt_w"/>
                                          </p:val>
                                        </p:tav>
                                        <p:tav tm="100000">
                                          <p:val>
                                            <p:strVal val="#ppt_w"/>
                                          </p:val>
                                        </p:tav>
                                      </p:tavLst>
                                    </p:anim>
                                    <p:anim calcmode="lin" valueType="num">
                                      <p:cBhvr>
                                        <p:cTn id="34" dur="500" fill="hold"/>
                                        <p:tgtEl>
                                          <p:spTgt spid="51"/>
                                        </p:tgtEl>
                                        <p:attrNameLst>
                                          <p:attrName>ppt_h</p:attrName>
                                        </p:attrNameLst>
                                      </p:cBhvr>
                                      <p:tavLst>
                                        <p:tav tm="0">
                                          <p:val>
                                            <p:strVal val="4*#ppt_h"/>
                                          </p:val>
                                        </p:tav>
                                        <p:tav tm="100000">
                                          <p:val>
                                            <p:strVal val="#ppt_h"/>
                                          </p:val>
                                        </p:tav>
                                      </p:tavLst>
                                    </p:anim>
                                  </p:childTnLst>
                                </p:cTn>
                              </p:par>
                            </p:childTnLst>
                          </p:cTn>
                        </p:par>
                        <p:par>
                          <p:cTn id="35" fill="hold">
                            <p:stCondLst>
                              <p:cond delay="2900"/>
                            </p:stCondLst>
                            <p:childTnLst>
                              <p:par>
                                <p:cTn id="36" presetID="23" presetClass="entr" presetSubtype="16"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500" fill="hold"/>
                                        <p:tgtEl>
                                          <p:spTgt spid="39"/>
                                        </p:tgtEl>
                                        <p:attrNameLst>
                                          <p:attrName>ppt_w</p:attrName>
                                        </p:attrNameLst>
                                      </p:cBhvr>
                                      <p:tavLst>
                                        <p:tav tm="0">
                                          <p:val>
                                            <p:fltVal val="0"/>
                                          </p:val>
                                        </p:tav>
                                        <p:tav tm="100000">
                                          <p:val>
                                            <p:strVal val="#ppt_w"/>
                                          </p:val>
                                        </p:tav>
                                      </p:tavLst>
                                    </p:anim>
                                    <p:anim calcmode="lin" valueType="num">
                                      <p:cBhvr>
                                        <p:cTn id="39" dur="500" fill="hold"/>
                                        <p:tgtEl>
                                          <p:spTgt spid="39"/>
                                        </p:tgtEl>
                                        <p:attrNameLst>
                                          <p:attrName>ppt_h</p:attrName>
                                        </p:attrNameLst>
                                      </p:cBhvr>
                                      <p:tavLst>
                                        <p:tav tm="0">
                                          <p:val>
                                            <p:fltVal val="0"/>
                                          </p:val>
                                        </p:tav>
                                        <p:tav tm="100000">
                                          <p:val>
                                            <p:strVal val="#ppt_h"/>
                                          </p:val>
                                        </p:tav>
                                      </p:tavLst>
                                    </p:anim>
                                  </p:childTnLst>
                                </p:cTn>
                              </p:par>
                            </p:childTnLst>
                          </p:cTn>
                        </p:par>
                        <p:par>
                          <p:cTn id="40" fill="hold">
                            <p:stCondLst>
                              <p:cond delay="3400"/>
                            </p:stCondLst>
                            <p:childTnLst>
                              <p:par>
                                <p:cTn id="41" presetID="12" presetClass="entr" presetSubtype="1"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p:tgtEl>
                                          <p:spTgt spid="41"/>
                                        </p:tgtEl>
                                        <p:attrNameLst>
                                          <p:attrName>ppt_y</p:attrName>
                                        </p:attrNameLst>
                                      </p:cBhvr>
                                      <p:tavLst>
                                        <p:tav tm="0">
                                          <p:val>
                                            <p:strVal val="#ppt_y-#ppt_h*1.125000"/>
                                          </p:val>
                                        </p:tav>
                                        <p:tav tm="100000">
                                          <p:val>
                                            <p:strVal val="#ppt_y"/>
                                          </p:val>
                                        </p:tav>
                                      </p:tavLst>
                                    </p:anim>
                                    <p:animEffect transition="in" filter="wipe(down)">
                                      <p:cBhvr>
                                        <p:cTn id="44" dur="500"/>
                                        <p:tgtEl>
                                          <p:spTgt spid="41"/>
                                        </p:tgtEl>
                                      </p:cBhvr>
                                    </p:animEffect>
                                  </p:childTnLst>
                                </p:cTn>
                              </p:par>
                            </p:childTnLst>
                          </p:cTn>
                        </p:par>
                        <p:par>
                          <p:cTn id="45" fill="hold">
                            <p:stCondLst>
                              <p:cond delay="3900"/>
                            </p:stCondLst>
                            <p:childTnLst>
                              <p:par>
                                <p:cTn id="46" presetID="2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childTnLst>
                                </p:cTn>
                              </p:par>
                            </p:childTnLst>
                          </p:cTn>
                        </p:par>
                        <p:par>
                          <p:cTn id="50" fill="hold">
                            <p:stCondLst>
                              <p:cond delay="4400"/>
                            </p:stCondLst>
                            <p:childTnLst>
                              <p:par>
                                <p:cTn id="51" presetID="12" presetClass="entr" presetSubtype="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p:tgtEl>
                                          <p:spTgt spid="44"/>
                                        </p:tgtEl>
                                        <p:attrNameLst>
                                          <p:attrName>ppt_y</p:attrName>
                                        </p:attrNameLst>
                                      </p:cBhvr>
                                      <p:tavLst>
                                        <p:tav tm="0">
                                          <p:val>
                                            <p:strVal val="#ppt_y-#ppt_h*1.125000"/>
                                          </p:val>
                                        </p:tav>
                                        <p:tav tm="100000">
                                          <p:val>
                                            <p:strVal val="#ppt_y"/>
                                          </p:val>
                                        </p:tav>
                                      </p:tavLst>
                                    </p:anim>
                                    <p:animEffect transition="in" filter="wipe(down)">
                                      <p:cBhvr>
                                        <p:cTn id="54" dur="500"/>
                                        <p:tgtEl>
                                          <p:spTgt spid="44"/>
                                        </p:tgtEl>
                                      </p:cBhvr>
                                    </p:animEffect>
                                  </p:childTnLst>
                                </p:cTn>
                              </p:par>
                            </p:childTnLst>
                          </p:cTn>
                        </p:par>
                        <p:par>
                          <p:cTn id="55" fill="hold">
                            <p:stCondLst>
                              <p:cond delay="4900"/>
                            </p:stCondLst>
                            <p:childTnLst>
                              <p:par>
                                <p:cTn id="56" presetID="23" presetClass="entr" presetSubtype="16"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p:cTn id="58" dur="500" fill="hold"/>
                                        <p:tgtEl>
                                          <p:spTgt spid="45"/>
                                        </p:tgtEl>
                                        <p:attrNameLst>
                                          <p:attrName>ppt_w</p:attrName>
                                        </p:attrNameLst>
                                      </p:cBhvr>
                                      <p:tavLst>
                                        <p:tav tm="0">
                                          <p:val>
                                            <p:fltVal val="0"/>
                                          </p:val>
                                        </p:tav>
                                        <p:tav tm="100000">
                                          <p:val>
                                            <p:strVal val="#ppt_w"/>
                                          </p:val>
                                        </p:tav>
                                      </p:tavLst>
                                    </p:anim>
                                    <p:anim calcmode="lin" valueType="num">
                                      <p:cBhvr>
                                        <p:cTn id="59" dur="500" fill="hold"/>
                                        <p:tgtEl>
                                          <p:spTgt spid="45"/>
                                        </p:tgtEl>
                                        <p:attrNameLst>
                                          <p:attrName>ppt_h</p:attrName>
                                        </p:attrNameLst>
                                      </p:cBhvr>
                                      <p:tavLst>
                                        <p:tav tm="0">
                                          <p:val>
                                            <p:fltVal val="0"/>
                                          </p:val>
                                        </p:tav>
                                        <p:tav tm="100000">
                                          <p:val>
                                            <p:strVal val="#ppt_h"/>
                                          </p:val>
                                        </p:tav>
                                      </p:tavLst>
                                    </p:anim>
                                  </p:childTnLst>
                                </p:cTn>
                              </p:par>
                            </p:childTnLst>
                          </p:cTn>
                        </p:par>
                        <p:par>
                          <p:cTn id="60" fill="hold">
                            <p:stCondLst>
                              <p:cond delay="5400"/>
                            </p:stCondLst>
                            <p:childTnLst>
                              <p:par>
                                <p:cTn id="61" presetID="12" presetClass="entr" presetSubtype="1"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p:tgtEl>
                                          <p:spTgt spid="47"/>
                                        </p:tgtEl>
                                        <p:attrNameLst>
                                          <p:attrName>ppt_y</p:attrName>
                                        </p:attrNameLst>
                                      </p:cBhvr>
                                      <p:tavLst>
                                        <p:tav tm="0">
                                          <p:val>
                                            <p:strVal val="#ppt_y-#ppt_h*1.125000"/>
                                          </p:val>
                                        </p:tav>
                                        <p:tav tm="100000">
                                          <p:val>
                                            <p:strVal val="#ppt_y"/>
                                          </p:val>
                                        </p:tav>
                                      </p:tavLst>
                                    </p:anim>
                                    <p:animEffect transition="in" filter="wipe(down)">
                                      <p:cBhvr>
                                        <p:cTn id="64" dur="500"/>
                                        <p:tgtEl>
                                          <p:spTgt spid="47"/>
                                        </p:tgtEl>
                                      </p:cBhvr>
                                    </p:animEffect>
                                  </p:childTnLst>
                                </p:cTn>
                              </p:par>
                            </p:childTnLst>
                          </p:cTn>
                        </p:par>
                        <p:par>
                          <p:cTn id="65" fill="hold">
                            <p:stCondLst>
                              <p:cond delay="5900"/>
                            </p:stCondLst>
                            <p:childTnLst>
                              <p:par>
                                <p:cTn id="66" presetID="23" presetClass="entr" presetSubtype="16" fill="hold" grpId="0" nodeType="after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ppt_w</p:attrName>
                                        </p:attrNameLst>
                                      </p:cBhvr>
                                      <p:tavLst>
                                        <p:tav tm="0">
                                          <p:val>
                                            <p:fltVal val="0"/>
                                          </p:val>
                                        </p:tav>
                                        <p:tav tm="100000">
                                          <p:val>
                                            <p:strVal val="#ppt_w"/>
                                          </p:val>
                                        </p:tav>
                                      </p:tavLst>
                                    </p:anim>
                                    <p:anim calcmode="lin" valueType="num">
                                      <p:cBhvr>
                                        <p:cTn id="69" dur="500" fill="hold"/>
                                        <p:tgtEl>
                                          <p:spTgt spid="48"/>
                                        </p:tgtEl>
                                        <p:attrNameLst>
                                          <p:attrName>ppt_h</p:attrName>
                                        </p:attrNameLst>
                                      </p:cBhvr>
                                      <p:tavLst>
                                        <p:tav tm="0">
                                          <p:val>
                                            <p:fltVal val="0"/>
                                          </p:val>
                                        </p:tav>
                                        <p:tav tm="100000">
                                          <p:val>
                                            <p:strVal val="#ppt_h"/>
                                          </p:val>
                                        </p:tav>
                                      </p:tavLst>
                                    </p:anim>
                                  </p:childTnLst>
                                </p:cTn>
                              </p:par>
                            </p:childTnLst>
                          </p:cTn>
                        </p:par>
                        <p:par>
                          <p:cTn id="70" fill="hold">
                            <p:stCondLst>
                              <p:cond delay="6400"/>
                            </p:stCondLst>
                            <p:childTnLst>
                              <p:par>
                                <p:cTn id="71" presetID="12" presetClass="entr" presetSubtype="1" fill="hold" grpId="0" nodeType="after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p:tgtEl>
                                          <p:spTgt spid="50"/>
                                        </p:tgtEl>
                                        <p:attrNameLst>
                                          <p:attrName>ppt_y</p:attrName>
                                        </p:attrNameLst>
                                      </p:cBhvr>
                                      <p:tavLst>
                                        <p:tav tm="0">
                                          <p:val>
                                            <p:strVal val="#ppt_y-#ppt_h*1.125000"/>
                                          </p:val>
                                        </p:tav>
                                        <p:tav tm="100000">
                                          <p:val>
                                            <p:strVal val="#ppt_y"/>
                                          </p:val>
                                        </p:tav>
                                      </p:tavLst>
                                    </p:anim>
                                    <p:animEffect transition="in" filter="wipe(down)">
                                      <p:cBhvr>
                                        <p:cTn id="7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9" grpId="0" animBg="1"/>
      <p:bldP spid="41" grpId="0"/>
      <p:bldP spid="42" grpId="0" animBg="1"/>
      <p:bldP spid="44" grpId="0"/>
      <p:bldP spid="45" grpId="0" animBg="1"/>
      <p:bldP spid="47" grpId="0"/>
      <p:bldP spid="48" grpId="0" animBg="1"/>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89" y="895"/>
            <a:ext cx="12855223" cy="72308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9669157" y="447"/>
            <a:ext cx="3188446" cy="12219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1317" y="5340549"/>
            <a:ext cx="1652834" cy="103919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97425" y="6089159"/>
            <a:ext cx="2406341" cy="15129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1955504" y="6361720"/>
            <a:ext cx="1154513" cy="7258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1423283" y="5074069"/>
            <a:ext cx="1808056" cy="11367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24144" y="1895192"/>
            <a:ext cx="4617451" cy="3644755"/>
            <a:chOff x="3633957" y="1894978"/>
            <a:chExt cx="4618021" cy="3645205"/>
          </a:xfrm>
        </p:grpSpPr>
        <p:sp>
          <p:nvSpPr>
            <p:cNvPr id="44" name="菱形 43"/>
            <p:cNvSpPr/>
            <p:nvPr/>
          </p:nvSpPr>
          <p:spPr>
            <a:xfrm>
              <a:off x="4120365" y="1894978"/>
              <a:ext cx="3645205" cy="3645205"/>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nvSpPr>
          <p:spPr>
            <a:xfrm>
              <a:off x="3633957"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4644149"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785134" y="2559748"/>
              <a:ext cx="2315666" cy="2315666"/>
            </a:xfrm>
            <a:prstGeom prst="diamond">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347665" y="2937360"/>
              <a:ext cx="1081710" cy="1044453"/>
            </a:xfrm>
            <a:prstGeom prst="rect">
              <a:avLst/>
            </a:prstGeom>
            <a:noFill/>
          </p:spPr>
          <p:txBody>
            <a:bodyPr wrap="square" rtlCol="0">
              <a:spAutoFit/>
            </a:bodyPr>
            <a:lstStyle/>
            <a:p>
              <a:pPr algn="ctr"/>
              <a:r>
                <a:rPr lang="en-US" altLang="zh-CN" sz="6185" spc="844" dirty="0">
                  <a:solidFill>
                    <a:schemeClr val="bg1"/>
                  </a:solidFill>
                  <a:latin typeface="Agency FB" panose="020B0503020202020204" pitchFamily="34" charset="0"/>
                  <a:ea typeface="微软雅黑" panose="020B0503020204020204" pitchFamily="34" charset="-122"/>
                </a:rPr>
                <a:t>01</a:t>
              </a:r>
              <a:endParaRPr lang="zh-CN" altLang="en-US" sz="6185" spc="844" dirty="0">
                <a:solidFill>
                  <a:schemeClr val="bg1"/>
                </a:solidFill>
                <a:latin typeface="Agency FB" panose="020B0503020202020204" pitchFamily="34" charset="0"/>
                <a:ea typeface="微软雅黑" panose="020B0503020204020204" pitchFamily="34" charset="-122"/>
              </a:endParaRPr>
            </a:p>
          </p:txBody>
        </p:sp>
        <p:sp>
          <p:nvSpPr>
            <p:cNvPr id="49" name="文字1"/>
            <p:cNvSpPr txBox="1"/>
            <p:nvPr/>
          </p:nvSpPr>
          <p:spPr>
            <a:xfrm>
              <a:off x="5174187" y="3814902"/>
              <a:ext cx="1573089" cy="368345"/>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cs typeface="+mn-ea"/>
                  <a:sym typeface="+mn-lt"/>
                </a:rPr>
                <a:t>标签       表单</a:t>
              </a:r>
              <a:endParaRPr lang="zh-CN" altLang="en-US" smtClean="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6555">
        <p14:doors dir="vert"/>
      </p:transition>
    </mc:Choice>
    <mc:Fallback>
      <p:transition spd="slow" advTm="6555">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14:presetBounceEnd="20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20000">
                                          <p:cBhvr additive="base">
                                            <p:cTn id="13" dur="500" fill="hold"/>
                                            <p:tgtEl>
                                              <p:spTgt spid="4"/>
                                            </p:tgtEl>
                                            <p:attrNameLst>
                                              <p:attrName>ppt_x</p:attrName>
                                            </p:attrNameLst>
                                          </p:cBhvr>
                                          <p:tavLst>
                                            <p:tav tm="0">
                                              <p:val>
                                                <p:strVal val="0-#ppt_w/2"/>
                                              </p:val>
                                            </p:tav>
                                            <p:tav tm="100000">
                                              <p:val>
                                                <p:strVal val="#ppt_x"/>
                                              </p:val>
                                            </p:tav>
                                          </p:tavLst>
                                        </p:anim>
                                        <p:anim calcmode="lin" valueType="num" p14:bounceEnd="20000">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20000">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14:bounceEnd="20000">
                                          <p:cBhvr additive="base">
                                            <p:cTn id="17"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0000">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14:bounceEnd="2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20000">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14:bounceEnd="20000">
                                          <p:cBhvr additive="base">
                                            <p:cTn id="25"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14:presetBounceEnd="20000">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14:bounceEnd="20000">
                                          <p:cBhvr additive="base">
                                            <p:cTn id="29"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P spid="3" grpId="0" bldLvl="0" animBg="1"/>
          <p:bldP spid="4" grpId="0" bldLvl="0" animBg="1"/>
          <p:bldP spid="6" grpId="0" bldLvl="0" animBg="1"/>
          <p:bldP spid="7"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P spid="3" grpId="0" bldLvl="0" animBg="1"/>
          <p:bldP spid="4" grpId="0" bldLvl="0" animBg="1"/>
          <p:bldP spid="6" grpId="0" bldLvl="0" animBg="1"/>
          <p:bldP spid="7"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612951" y="1384077"/>
            <a:ext cx="2414977" cy="2640272"/>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8445599" y="1456085"/>
            <a:ext cx="2414977" cy="2640272"/>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bwMode="auto">
          <a:xfrm>
            <a:off x="8949655" y="3112269"/>
            <a:ext cx="1443182" cy="1540287"/>
          </a:xfrm>
          <a:prstGeom prst="rect">
            <a:avLst/>
          </a:prstGeom>
          <a:solidFill>
            <a:schemeClr val="accent4">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17" name="矩形 16"/>
          <p:cNvSpPr/>
          <p:nvPr/>
        </p:nvSpPr>
        <p:spPr bwMode="auto">
          <a:xfrm>
            <a:off x="3117007" y="3040261"/>
            <a:ext cx="1443182" cy="1540287"/>
          </a:xfrm>
          <a:prstGeom prst="rect">
            <a:avLst/>
          </a:prstGeom>
          <a:solidFill>
            <a:schemeClr val="accent3">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24" name="文本框 23"/>
          <p:cNvSpPr txBox="1">
            <a:spLocks noChangeArrowheads="1"/>
          </p:cNvSpPr>
          <p:nvPr/>
        </p:nvSpPr>
        <p:spPr bwMode="auto">
          <a:xfrm>
            <a:off x="1768349"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文字内容</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5" name="Content Placeholder 2"/>
          <p:cNvSpPr txBox="1"/>
          <p:nvPr/>
        </p:nvSpPr>
        <p:spPr>
          <a:xfrm>
            <a:off x="1676847" y="4624437"/>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8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常用的行标签：</a:t>
            </a:r>
            <a:endParaRPr lang="en-US" sz="1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6" name="Content Placeholder 2"/>
          <p:cNvSpPr txBox="1"/>
          <p:nvPr/>
        </p:nvSpPr>
        <p:spPr>
          <a:xfrm>
            <a:off x="1172791" y="4912469"/>
            <a:ext cx="4896544" cy="153807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例子：</a:t>
            </a:r>
            <a:endPar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Label(</a:t>
            </a:r>
            <a:r>
              <a:rPr lang="zh-CN" altLang="en-US"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普通文本标签</a:t>
            </a:r>
            <a:r>
              <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2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7" name="Content Placeholder 2"/>
          <p:cNvSpPr txBox="1"/>
          <p:nvPr/>
        </p:nvSpPr>
        <p:spPr>
          <a:xfrm>
            <a:off x="7725519" y="4624437"/>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常用块标签</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2" name="文本框 41"/>
          <p:cNvSpPr txBox="1">
            <a:spLocks noChangeArrowheads="1"/>
          </p:cNvSpPr>
          <p:nvPr/>
        </p:nvSpPr>
        <p:spPr bwMode="auto">
          <a:xfrm>
            <a:off x="3333031" y="3688333"/>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dirty="0" smtClean="0">
                <a:solidFill>
                  <a:schemeClr val="bg1"/>
                </a:solidFill>
                <a:latin typeface="Arial" panose="020B0604020202020204" pitchFamily="34" charset="0"/>
                <a:cs typeface="Arial" panose="020B0604020202020204" pitchFamily="34" charset="0"/>
                <a:sym typeface="Arial" panose="020B0604020202020204" pitchFamily="34" charset="0"/>
              </a:rPr>
              <a:t>行标签</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3" name="文本框 42"/>
          <p:cNvSpPr txBox="1">
            <a:spLocks noChangeArrowheads="1"/>
          </p:cNvSpPr>
          <p:nvPr/>
        </p:nvSpPr>
        <p:spPr bwMode="auto">
          <a:xfrm>
            <a:off x="7356349"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文字内容</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4" name="文本框 43"/>
          <p:cNvSpPr txBox="1">
            <a:spLocks noChangeArrowheads="1"/>
          </p:cNvSpPr>
          <p:nvPr/>
        </p:nvSpPr>
        <p:spPr bwMode="auto">
          <a:xfrm>
            <a:off x="9237687" y="3688333"/>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dirty="0" smtClean="0">
                <a:solidFill>
                  <a:schemeClr val="bg1"/>
                </a:solidFill>
                <a:latin typeface="Arial" panose="020B0604020202020204" pitchFamily="34" charset="0"/>
                <a:cs typeface="Arial" panose="020B0604020202020204" pitchFamily="34" charset="0"/>
                <a:sym typeface="Arial" panose="020B0604020202020204" pitchFamily="34" charset="0"/>
              </a:rPr>
              <a:t>块标签</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27"/>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0"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标签类型与结构</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Content Placeholder 2"/>
          <p:cNvSpPr txBox="1"/>
          <p:nvPr/>
        </p:nvSpPr>
        <p:spPr>
          <a:xfrm>
            <a:off x="7005439" y="4912469"/>
            <a:ext cx="4896544" cy="153807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例子：</a:t>
            </a:r>
            <a:endPar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div</a:t>
            </a:r>
            <a:endParaRPr lang="en-US" altLang="zh-CN" sz="2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50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750"/>
                                  </p:stCondLst>
                                  <p:childTnLst>
                                    <p:set>
                                      <p:cBhvr>
                                        <p:cTn id="14" dur="1" fill="hold">
                                          <p:stCondLst>
                                            <p:cond delay="0"/>
                                          </p:stCondLst>
                                        </p:cTn>
                                        <p:tgtEl>
                                          <p:spTgt spid="41"/>
                                        </p:tgtEl>
                                        <p:attrNameLst>
                                          <p:attrName>style.visibility</p:attrName>
                                        </p:attrNameLst>
                                      </p:cBhvr>
                                      <p:to>
                                        <p:strVal val="visible"/>
                                      </p:to>
                                    </p:set>
                                    <p:anim calcmode="lin" valueType="num">
                                      <p:cBhvr>
                                        <p:cTn id="15" dur="1000" fill="hold"/>
                                        <p:tgtEl>
                                          <p:spTgt spid="41"/>
                                        </p:tgtEl>
                                        <p:attrNameLst>
                                          <p:attrName>ppt_w</p:attrName>
                                        </p:attrNameLst>
                                      </p:cBhvr>
                                      <p:tavLst>
                                        <p:tav tm="0">
                                          <p:val>
                                            <p:fltVal val="0"/>
                                          </p:val>
                                        </p:tav>
                                        <p:tav tm="100000">
                                          <p:val>
                                            <p:strVal val="#ppt_w"/>
                                          </p:val>
                                        </p:tav>
                                      </p:tavLst>
                                    </p:anim>
                                    <p:anim calcmode="lin" valueType="num">
                                      <p:cBhvr>
                                        <p:cTn id="16" dur="1000" fill="hold"/>
                                        <p:tgtEl>
                                          <p:spTgt spid="41"/>
                                        </p:tgtEl>
                                        <p:attrNameLst>
                                          <p:attrName>ppt_h</p:attrName>
                                        </p:attrNameLst>
                                      </p:cBhvr>
                                      <p:tavLst>
                                        <p:tav tm="0">
                                          <p:val>
                                            <p:fltVal val="0"/>
                                          </p:val>
                                        </p:tav>
                                        <p:tav tm="100000">
                                          <p:val>
                                            <p:strVal val="#ppt_h"/>
                                          </p:val>
                                        </p:tav>
                                      </p:tavLst>
                                    </p:anim>
                                    <p:anim calcmode="lin" valueType="num">
                                      <p:cBhvr>
                                        <p:cTn id="17"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fltVal val="0"/>
                                          </p:val>
                                        </p:tav>
                                        <p:tav tm="100000">
                                          <p:val>
                                            <p:strVal val="#ppt_h"/>
                                          </p:val>
                                        </p:tav>
                                      </p:tavLst>
                                    </p:anim>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p:cTn id="30" dur="500" fill="hold"/>
                                        <p:tgtEl>
                                          <p:spTgt spid="42"/>
                                        </p:tgtEl>
                                        <p:attrNameLst>
                                          <p:attrName>ppt_w</p:attrName>
                                        </p:attrNameLst>
                                      </p:cBhvr>
                                      <p:tavLst>
                                        <p:tav tm="0">
                                          <p:val>
                                            <p:fltVal val="0"/>
                                          </p:val>
                                        </p:tav>
                                        <p:tav tm="100000">
                                          <p:val>
                                            <p:strVal val="#ppt_w"/>
                                          </p:val>
                                        </p:tav>
                                      </p:tavLst>
                                    </p:anim>
                                    <p:anim calcmode="lin" valueType="num">
                                      <p:cBhvr>
                                        <p:cTn id="31" dur="500" fill="hold"/>
                                        <p:tgtEl>
                                          <p:spTgt spid="42"/>
                                        </p:tgtEl>
                                        <p:attrNameLst>
                                          <p:attrName>ppt_h</p:attrName>
                                        </p:attrNameLst>
                                      </p:cBhvr>
                                      <p:tavLst>
                                        <p:tav tm="0">
                                          <p:val>
                                            <p:fltVal val="0"/>
                                          </p:val>
                                        </p:tav>
                                        <p:tav tm="100000">
                                          <p:val>
                                            <p:strVal val="#ppt_h"/>
                                          </p:val>
                                        </p:tav>
                                      </p:tavLst>
                                    </p:anim>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75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75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 calcmode="lin" valueType="num">
                                      <p:cBhvr>
                                        <p:cTn id="64" dur="500" fill="hold"/>
                                        <p:tgtEl>
                                          <p:spTgt spid="44"/>
                                        </p:tgtEl>
                                        <p:attrNameLst>
                                          <p:attrName>ppt_w</p:attrName>
                                        </p:attrNameLst>
                                      </p:cBhvr>
                                      <p:tavLst>
                                        <p:tav tm="0">
                                          <p:val>
                                            <p:fltVal val="0"/>
                                          </p:val>
                                        </p:tav>
                                        <p:tav tm="100000">
                                          <p:val>
                                            <p:strVal val="#ppt_w"/>
                                          </p:val>
                                        </p:tav>
                                      </p:tavLst>
                                    </p:anim>
                                    <p:anim calcmode="lin" valueType="num">
                                      <p:cBhvr>
                                        <p:cTn id="65" dur="500" fill="hold"/>
                                        <p:tgtEl>
                                          <p:spTgt spid="44"/>
                                        </p:tgtEl>
                                        <p:attrNameLst>
                                          <p:attrName>ppt_h</p:attrName>
                                        </p:attrNameLst>
                                      </p:cBhvr>
                                      <p:tavLst>
                                        <p:tav tm="0">
                                          <p:val>
                                            <p:fltVal val="0"/>
                                          </p:val>
                                        </p:tav>
                                        <p:tav tm="100000">
                                          <p:val>
                                            <p:strVal val="#ppt_h"/>
                                          </p:val>
                                        </p:tav>
                                      </p:tavLst>
                                    </p:anim>
                                    <p:animEffect transition="in" filter="fade">
                                      <p:cBhvr>
                                        <p:cTn id="66" dur="500"/>
                                        <p:tgtEl>
                                          <p:spTgt spid="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75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16" grpId="0" bldLvl="0" animBg="1"/>
      <p:bldP spid="17" grpId="0" bldLvl="0" animBg="1"/>
      <p:bldP spid="24" grpId="0"/>
      <p:bldP spid="35" grpId="0"/>
      <p:bldP spid="36" grpId="0"/>
      <p:bldP spid="37" grpId="0"/>
      <p:bldP spid="42" grpId="0"/>
      <p:bldP spid="43" grpId="0"/>
      <p:bldP spid="4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35672" y="983678"/>
            <a:ext cx="2199405" cy="2193069"/>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235672" y="3359131"/>
            <a:ext cx="2199405" cy="2193069"/>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67609" y="1162957"/>
            <a:ext cx="2094695" cy="688318"/>
          </a:xfrm>
          <a:prstGeom prst="rect">
            <a:avLst/>
          </a:prstGeom>
          <a:solidFill>
            <a:schemeClr val="accent1"/>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3" name="直角三角形 22"/>
          <p:cNvSpPr/>
          <p:nvPr/>
        </p:nvSpPr>
        <p:spPr>
          <a:xfrm rot="10800000">
            <a:off x="767609" y="1842929"/>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767609" y="3512559"/>
            <a:ext cx="2094695" cy="688318"/>
          </a:xfrm>
          <a:prstGeom prst="rect">
            <a:avLst/>
          </a:prstGeom>
          <a:solidFill>
            <a:schemeClr val="accent3"/>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5" name="直角三角形 24"/>
          <p:cNvSpPr/>
          <p:nvPr/>
        </p:nvSpPr>
        <p:spPr>
          <a:xfrm rot="10800000">
            <a:off x="767609" y="4192531"/>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9" name="文本框 17"/>
          <p:cNvSpPr txBox="1"/>
          <p:nvPr/>
        </p:nvSpPr>
        <p:spPr>
          <a:xfrm>
            <a:off x="1115194" y="1241287"/>
            <a:ext cx="1503005" cy="417743"/>
          </a:xfrm>
          <a:prstGeom prst="rect">
            <a:avLst/>
          </a:prstGeom>
          <a:noFill/>
        </p:spPr>
        <p:txBody>
          <a:bodyPr wrap="square" rtlCol="0">
            <a:spAutoFit/>
          </a:bodyPr>
          <a:lstStyle/>
          <a:p>
            <a:pPr algn="just" eaLnBrk="1" hangingPunct="1">
              <a:lnSpc>
                <a:spcPct val="150000"/>
              </a:lnSpc>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常见标签重点：</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18"/>
          <p:cNvSpPr txBox="1"/>
          <p:nvPr/>
        </p:nvSpPr>
        <p:spPr>
          <a:xfrm>
            <a:off x="1115194" y="3617553"/>
            <a:ext cx="1503005" cy="417743"/>
          </a:xfrm>
          <a:prstGeom prst="rect">
            <a:avLst/>
          </a:prstGeom>
          <a:noFill/>
        </p:spPr>
        <p:txBody>
          <a:bodyPr wrap="square" rtlCol="0">
            <a:spAutoFit/>
          </a:bodyPr>
          <a:lstStyle/>
          <a:p>
            <a:pPr eaLnBrk="1" hangingPunct="1">
              <a:lnSpc>
                <a:spcPct val="150000"/>
              </a:lnSpc>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难点例子：</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19"/>
          <p:cNvSpPr txBox="1"/>
          <p:nvPr/>
        </p:nvSpPr>
        <p:spPr>
          <a:xfrm>
            <a:off x="9318951" y="1241287"/>
            <a:ext cx="1441420" cy="377026"/>
          </a:xfrm>
          <a:prstGeom prst="rect">
            <a:avLst/>
          </a:prstGeom>
          <a:noFill/>
        </p:spPr>
        <p:txBody>
          <a:bodyPr wrap="none" rtlCol="0">
            <a:spAutoFit/>
          </a:bodyPr>
          <a:lstStyle/>
          <a:p>
            <a:pPr algn="just" eaLnBrk="1" hangingPunct="1">
              <a:lnSpc>
                <a:spcPct val="150000"/>
              </a:lnSpc>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34"/>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8"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标签重难点分析：</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9"/>
          <p:cNvSpPr txBox="1"/>
          <p:nvPr/>
        </p:nvSpPr>
        <p:spPr>
          <a:xfrm>
            <a:off x="4125119" y="736005"/>
            <a:ext cx="6273768" cy="2585323"/>
          </a:xfrm>
          <a:prstGeom prst="rect">
            <a:avLst/>
          </a:prstGeom>
          <a:noFill/>
        </p:spPr>
        <p:txBody>
          <a:bodyPr wrap="square" rtlCol="0">
            <a:spAutoFit/>
          </a:bodyPr>
          <a:lstStyle/>
          <a:p>
            <a:r>
              <a:rPr lang="en-US" altLang="zh-CN" dirty="0" smtClean="0"/>
              <a:t>Br:</a:t>
            </a:r>
            <a:r>
              <a:rPr lang="zh-CN" altLang="en-US" dirty="0" smtClean="0"/>
              <a:t>换行标签  </a:t>
            </a:r>
            <a:r>
              <a:rPr lang="en-US" altLang="zh-CN" dirty="0" smtClean="0"/>
              <a:t>input:</a:t>
            </a:r>
            <a:r>
              <a:rPr lang="zh-CN" altLang="en-US" dirty="0" smtClean="0"/>
              <a:t>文本框（属性：</a:t>
            </a:r>
            <a:r>
              <a:rPr lang="en-US" altLang="zh-CN" dirty="0" smtClean="0"/>
              <a:t>type—【</a:t>
            </a:r>
            <a:r>
              <a:rPr lang="en-US" altLang="zh-CN" dirty="0" err="1" smtClean="0"/>
              <a:t>texe</a:t>
            </a:r>
            <a:r>
              <a:rPr lang="zh-CN" altLang="en-US" dirty="0" smtClean="0"/>
              <a:t>普通文框</a:t>
            </a:r>
            <a:r>
              <a:rPr lang="en-US" altLang="zh-CN" dirty="0" smtClean="0"/>
              <a:t>】 </a:t>
            </a:r>
            <a:r>
              <a:rPr lang="zh-CN" altLang="en-US" dirty="0" smtClean="0"/>
              <a:t>）</a:t>
            </a:r>
            <a:endParaRPr lang="en-US" altLang="zh-CN" dirty="0" smtClean="0"/>
          </a:p>
          <a:p>
            <a:r>
              <a:rPr lang="en-US" altLang="zh-CN" dirty="0" smtClean="0"/>
              <a:t>Select</a:t>
            </a:r>
            <a:r>
              <a:rPr lang="zh-CN" altLang="en-US" dirty="0" smtClean="0"/>
              <a:t>：（下拉列表标签） </a:t>
            </a:r>
            <a:r>
              <a:rPr lang="en-US" altLang="zh-CN" dirty="0" err="1" smtClean="0"/>
              <a:t>textare</a:t>
            </a:r>
            <a:r>
              <a:rPr lang="zh-CN" altLang="en-US" dirty="0" smtClean="0"/>
              <a:t>（</a:t>
            </a:r>
            <a:r>
              <a:rPr lang="en-US" altLang="zh-CN" dirty="0" err="1" smtClean="0"/>
              <a:t>img</a:t>
            </a:r>
            <a:r>
              <a:rPr lang="zh-CN" altLang="en-US" dirty="0" smtClean="0"/>
              <a:t>添加图片标签）</a:t>
            </a:r>
            <a:endParaRPr lang="en-US" altLang="zh-CN" dirty="0" smtClean="0"/>
          </a:p>
          <a:p>
            <a:r>
              <a:rPr lang="en-US" altLang="zh-CN" dirty="0" smtClean="0"/>
              <a:t>A</a:t>
            </a:r>
            <a:r>
              <a:rPr lang="zh-CN" altLang="en-US" dirty="0" smtClean="0"/>
              <a:t>（超链接标签）</a:t>
            </a:r>
            <a:endParaRPr lang="en-US" altLang="zh-CN" dirty="0" smtClean="0"/>
          </a:p>
          <a:p>
            <a:r>
              <a:rPr lang="en-US" altLang="zh-CN" dirty="0" smtClean="0"/>
              <a:t>【</a:t>
            </a:r>
            <a:r>
              <a:rPr lang="zh-CN" altLang="en-US" dirty="0" smtClean="0"/>
              <a:t>块标签</a:t>
            </a:r>
            <a:r>
              <a:rPr lang="en-US" altLang="zh-CN" dirty="0" smtClean="0"/>
              <a:t>】</a:t>
            </a:r>
            <a:endParaRPr lang="en-US" altLang="zh-CN" dirty="0" smtClean="0"/>
          </a:p>
          <a:p>
            <a:r>
              <a:rPr lang="en-US" altLang="zh-CN" dirty="0" smtClean="0"/>
              <a:t>Hr:</a:t>
            </a:r>
            <a:r>
              <a:rPr lang="zh-CN" altLang="en-US" dirty="0" smtClean="0"/>
              <a:t>分割线  </a:t>
            </a:r>
            <a:r>
              <a:rPr lang="en-US" altLang="zh-CN" dirty="0" smtClean="0"/>
              <a:t>p:</a:t>
            </a:r>
            <a:r>
              <a:rPr lang="zh-CN" altLang="en-US" dirty="0" smtClean="0"/>
              <a:t>段落标签 </a:t>
            </a:r>
            <a:r>
              <a:rPr lang="en-US" altLang="zh-CN" dirty="0" smtClean="0"/>
              <a:t>dl </a:t>
            </a:r>
            <a:r>
              <a:rPr lang="en-US" altLang="zh-CN" dirty="0" err="1" smtClean="0"/>
              <a:t>dt</a:t>
            </a:r>
            <a:r>
              <a:rPr lang="en-US" altLang="zh-CN" dirty="0" smtClean="0"/>
              <a:t> </a:t>
            </a:r>
            <a:r>
              <a:rPr lang="en-US" altLang="zh-CN" dirty="0" err="1" smtClean="0"/>
              <a:t>dd</a:t>
            </a:r>
            <a:r>
              <a:rPr lang="zh-CN" altLang="en-US" dirty="0" smtClean="0"/>
              <a:t>：解释型段落标签 </a:t>
            </a:r>
            <a:r>
              <a:rPr lang="en-US" altLang="zh-CN" dirty="0" smtClean="0"/>
              <a:t>form</a:t>
            </a:r>
            <a:r>
              <a:rPr lang="zh-CN" altLang="en-US" dirty="0" smtClean="0"/>
              <a:t>：表单</a:t>
            </a:r>
            <a:endParaRPr lang="en-US" altLang="zh-CN" dirty="0" smtClean="0"/>
          </a:p>
          <a:p>
            <a:r>
              <a:rPr lang="en-US" altLang="zh-CN" dirty="0" smtClean="0"/>
              <a:t>Table</a:t>
            </a:r>
            <a:r>
              <a:rPr lang="zh-CN" altLang="en-US" dirty="0" smtClean="0"/>
              <a:t>  </a:t>
            </a:r>
            <a:r>
              <a:rPr lang="en-US" altLang="zh-CN" dirty="0" err="1" smtClean="0"/>
              <a:t>tr</a:t>
            </a:r>
            <a:r>
              <a:rPr lang="en-US" altLang="zh-CN" dirty="0" smtClean="0"/>
              <a:t>  td</a:t>
            </a:r>
            <a:r>
              <a:rPr lang="zh-CN" altLang="en-US" dirty="0" smtClean="0"/>
              <a:t>：表格标签 </a:t>
            </a:r>
            <a:r>
              <a:rPr lang="en-US" altLang="zh-CN" dirty="0" smtClean="0"/>
              <a:t>div</a:t>
            </a:r>
            <a:r>
              <a:rPr lang="zh-CN" altLang="en-US" dirty="0" smtClean="0"/>
              <a:t>：块标签 </a:t>
            </a:r>
            <a:r>
              <a:rPr lang="en-US" altLang="zh-CN" dirty="0" smtClean="0"/>
              <a:t>video</a:t>
            </a:r>
            <a:r>
              <a:rPr lang="zh-CN" altLang="en-US" dirty="0" smtClean="0"/>
              <a:t>：多媒体标签</a:t>
            </a:r>
            <a:endParaRPr lang="en-US" altLang="zh-CN" dirty="0" smtClean="0"/>
          </a:p>
          <a:p>
            <a:r>
              <a:rPr lang="en-US" altLang="zh-CN" dirty="0" err="1" smtClean="0"/>
              <a:t>Ul</a:t>
            </a:r>
            <a:r>
              <a:rPr lang="en-US" altLang="zh-CN" dirty="0" smtClean="0"/>
              <a:t>  </a:t>
            </a:r>
            <a:r>
              <a:rPr lang="en-US" altLang="zh-CN" dirty="0" err="1" smtClean="0"/>
              <a:t>li</a:t>
            </a:r>
            <a:r>
              <a:rPr lang="zh-CN" altLang="en-US" dirty="0" smtClean="0"/>
              <a:t>：无序排列标签     </a:t>
            </a:r>
            <a:r>
              <a:rPr lang="en-US" altLang="zh-CN" dirty="0" err="1" smtClean="0"/>
              <a:t>ol</a:t>
            </a:r>
            <a:r>
              <a:rPr lang="en-US" altLang="zh-CN" dirty="0" smtClean="0"/>
              <a:t>  </a:t>
            </a:r>
            <a:r>
              <a:rPr lang="en-US" altLang="zh-CN" dirty="0" err="1" smtClean="0"/>
              <a:t>li</a:t>
            </a:r>
            <a:r>
              <a:rPr lang="zh-CN" altLang="en-US" dirty="0" smtClean="0"/>
              <a:t>：有序排列标签</a:t>
            </a:r>
            <a:endParaRPr lang="en-US" altLang="zh-CN" dirty="0" smtClean="0"/>
          </a:p>
          <a:p>
            <a:endParaRPr lang="en-US" altLang="zh-CN" dirty="0" smtClean="0"/>
          </a:p>
          <a:p>
            <a:endParaRPr lang="en-US" altLang="zh-CN" dirty="0" smtClean="0"/>
          </a:p>
        </p:txBody>
      </p:sp>
      <p:sp>
        <p:nvSpPr>
          <p:cNvPr id="26" name="TextBox 25"/>
          <p:cNvSpPr txBox="1"/>
          <p:nvPr/>
        </p:nvSpPr>
        <p:spPr>
          <a:xfrm>
            <a:off x="3477047" y="3400301"/>
            <a:ext cx="9381703" cy="3139321"/>
          </a:xfrm>
          <a:prstGeom prst="rect">
            <a:avLst/>
          </a:prstGeom>
          <a:noFill/>
        </p:spPr>
        <p:txBody>
          <a:bodyPr wrap="square" rtlCol="0">
            <a:spAutoFit/>
          </a:bodyPr>
          <a:lstStyle/>
          <a:p>
            <a:r>
              <a:rPr lang="zh-CN" altLang="zh-CN" b="1" dirty="0" smtClean="0"/>
              <a:t>标签</a:t>
            </a:r>
            <a:r>
              <a:rPr lang="zh-CN" altLang="en-US" b="1" dirty="0" smtClean="0"/>
              <a:t>属性：</a:t>
            </a:r>
            <a:r>
              <a:rPr lang="en-US" altLang="zh-CN" u="sng" dirty="0" smtClean="0">
                <a:hlinkClick r:id="rId3"/>
              </a:rPr>
              <a:t>&lt;form&gt;</a:t>
            </a:r>
            <a:r>
              <a:rPr lang="zh-CN" altLang="zh-CN" dirty="0" smtClean="0"/>
              <a:t>定义供用户输入的表单</a:t>
            </a:r>
            <a:r>
              <a:rPr lang="en-US" altLang="zh-CN" u="sng" dirty="0" smtClean="0">
                <a:hlinkClick r:id="rId4"/>
              </a:rPr>
              <a:t>&lt;input&gt;</a:t>
            </a:r>
            <a:r>
              <a:rPr lang="zh-CN" altLang="zh-CN" dirty="0" smtClean="0"/>
              <a:t>定义输入域</a:t>
            </a:r>
            <a:r>
              <a:rPr lang="en-US" altLang="zh-CN" u="sng" dirty="0" smtClean="0">
                <a:hlinkClick r:id="rId5"/>
              </a:rPr>
              <a:t>&lt;</a:t>
            </a:r>
            <a:r>
              <a:rPr lang="en-US" altLang="zh-CN" u="sng" dirty="0" err="1" smtClean="0">
                <a:hlinkClick r:id="rId5"/>
              </a:rPr>
              <a:t>textarea</a:t>
            </a:r>
            <a:r>
              <a:rPr lang="en-US" altLang="zh-CN" u="sng" dirty="0" smtClean="0">
                <a:hlinkClick r:id="rId5"/>
              </a:rPr>
              <a:t>&gt;</a:t>
            </a:r>
            <a:r>
              <a:rPr lang="zh-CN" altLang="zh-CN" dirty="0" smtClean="0"/>
              <a:t>定义</a:t>
            </a:r>
            <a:r>
              <a:rPr lang="en-US" altLang="zh-CN" dirty="0" smtClean="0"/>
              <a:t>()</a:t>
            </a:r>
            <a:endParaRPr lang="zh-CN" altLang="zh-CN" dirty="0" smtClean="0"/>
          </a:p>
          <a:p>
            <a:r>
              <a:rPr lang="en-US" altLang="zh-CN" u="sng" dirty="0" smtClean="0">
                <a:hlinkClick r:id="rId6"/>
              </a:rPr>
              <a:t>&lt;label&gt;</a:t>
            </a:r>
            <a:r>
              <a:rPr lang="zh-CN" altLang="zh-CN" dirty="0" smtClean="0"/>
              <a:t>定义了</a:t>
            </a:r>
            <a:r>
              <a:rPr lang="en-US" altLang="zh-CN" dirty="0" smtClean="0"/>
              <a:t> &lt;input&gt; </a:t>
            </a:r>
            <a:r>
              <a:rPr lang="zh-CN" altLang="zh-CN" dirty="0" smtClean="0"/>
              <a:t>元素的标签，一般为输入标题</a:t>
            </a:r>
            <a:r>
              <a:rPr lang="en-US" altLang="zh-CN" u="sng" dirty="0" smtClean="0">
                <a:hlinkClick r:id="rId7"/>
              </a:rPr>
              <a:t>&lt;</a:t>
            </a:r>
            <a:r>
              <a:rPr lang="en-US" altLang="zh-CN" u="sng" dirty="0" err="1" smtClean="0">
                <a:hlinkClick r:id="rId7"/>
              </a:rPr>
              <a:t>fieldset</a:t>
            </a:r>
            <a:r>
              <a:rPr lang="en-US" altLang="zh-CN" u="sng" dirty="0" smtClean="0">
                <a:hlinkClick r:id="rId7"/>
              </a:rPr>
              <a:t>&gt;</a:t>
            </a:r>
            <a:r>
              <a:rPr lang="zh-CN" altLang="zh-CN" dirty="0" smtClean="0"/>
              <a:t>定义了一组相关的表单元素，并使用外框包含起来</a:t>
            </a:r>
            <a:r>
              <a:rPr lang="en-US" altLang="zh-CN" u="sng" dirty="0" smtClean="0">
                <a:hlinkClick r:id="rId8"/>
              </a:rPr>
              <a:t>&lt;legend&gt;</a:t>
            </a:r>
            <a:r>
              <a:rPr lang="zh-CN" altLang="zh-CN" dirty="0" smtClean="0"/>
              <a:t>定义了</a:t>
            </a:r>
            <a:r>
              <a:rPr lang="en-US" altLang="zh-CN" dirty="0" smtClean="0"/>
              <a:t> &lt;</a:t>
            </a:r>
            <a:r>
              <a:rPr lang="en-US" altLang="zh-CN" dirty="0" err="1" smtClean="0"/>
              <a:t>fieldset</a:t>
            </a:r>
            <a:r>
              <a:rPr lang="en-US" altLang="zh-CN" dirty="0" smtClean="0"/>
              <a:t>&gt; </a:t>
            </a:r>
            <a:r>
              <a:rPr lang="zh-CN" altLang="zh-CN" dirty="0" smtClean="0"/>
              <a:t>元素的标题</a:t>
            </a:r>
            <a:r>
              <a:rPr lang="en-US" altLang="zh-CN" u="sng" dirty="0" smtClean="0">
                <a:hlinkClick r:id="rId9"/>
              </a:rPr>
              <a:t>&lt;select&gt;</a:t>
            </a:r>
            <a:r>
              <a:rPr lang="zh-CN" altLang="zh-CN" dirty="0" smtClean="0"/>
              <a:t>定义了下拉选项列表</a:t>
            </a:r>
            <a:endParaRPr lang="zh-CN" altLang="zh-CN" dirty="0" smtClean="0"/>
          </a:p>
          <a:p>
            <a:r>
              <a:rPr lang="en-US" altLang="zh-CN" u="sng" dirty="0" smtClean="0">
                <a:hlinkClick r:id="rId10"/>
              </a:rPr>
              <a:t>&lt;</a:t>
            </a:r>
            <a:r>
              <a:rPr lang="en-US" altLang="zh-CN" u="sng" dirty="0" err="1" smtClean="0">
                <a:hlinkClick r:id="rId10"/>
              </a:rPr>
              <a:t>optgroup</a:t>
            </a:r>
            <a:r>
              <a:rPr lang="en-US" altLang="zh-CN" u="sng" dirty="0" smtClean="0">
                <a:hlinkClick r:id="rId10"/>
              </a:rPr>
              <a:t>&gt;</a:t>
            </a:r>
            <a:r>
              <a:rPr lang="zh-CN" altLang="zh-CN" dirty="0" smtClean="0"/>
              <a:t>定义选项组</a:t>
            </a:r>
            <a:r>
              <a:rPr lang="en-US" altLang="zh-CN" u="sng" dirty="0" smtClean="0">
                <a:hlinkClick r:id="rId11"/>
              </a:rPr>
              <a:t>&lt;option&gt;</a:t>
            </a:r>
            <a:r>
              <a:rPr lang="zh-CN" altLang="zh-CN" dirty="0" smtClean="0"/>
              <a:t>定义下拉列表中的选项</a:t>
            </a:r>
            <a:r>
              <a:rPr lang="en-US" altLang="zh-CN" u="sng" dirty="0" smtClean="0">
                <a:hlinkClick r:id="rId12"/>
              </a:rPr>
              <a:t>&lt;button&gt;</a:t>
            </a:r>
            <a:r>
              <a:rPr lang="zh-CN" altLang="zh-CN" dirty="0" smtClean="0"/>
              <a:t>定义一个点击按钮</a:t>
            </a:r>
            <a:endParaRPr lang="zh-CN" altLang="zh-CN" dirty="0" smtClean="0"/>
          </a:p>
          <a:p>
            <a:r>
              <a:rPr lang="en-US" altLang="zh-CN" u="sng" dirty="0" smtClean="0">
                <a:hlinkClick r:id="rId13"/>
              </a:rPr>
              <a:t>&lt;</a:t>
            </a:r>
            <a:r>
              <a:rPr lang="en-US" altLang="zh-CN" u="sng" dirty="0" err="1" smtClean="0">
                <a:hlinkClick r:id="rId13"/>
              </a:rPr>
              <a:t>datalist</a:t>
            </a:r>
            <a:r>
              <a:rPr lang="en-US" altLang="zh-CN" u="sng" dirty="0" smtClean="0">
                <a:hlinkClick r:id="rId13"/>
              </a:rPr>
              <a:t>&gt;</a:t>
            </a:r>
            <a:r>
              <a:rPr lang="en-US" altLang="zh-CN" b="1" dirty="0" smtClean="0"/>
              <a:t>New</a:t>
            </a:r>
            <a:r>
              <a:rPr lang="zh-CN" altLang="zh-CN" dirty="0" smtClean="0"/>
              <a:t>指定一个预先定义的输入控件选项列表</a:t>
            </a:r>
            <a:endParaRPr lang="zh-CN" altLang="zh-CN" dirty="0" smtClean="0"/>
          </a:p>
          <a:p>
            <a:r>
              <a:rPr lang="en-US" altLang="zh-CN" u="sng" dirty="0" smtClean="0">
                <a:hlinkClick r:id="rId14"/>
              </a:rPr>
              <a:t>&lt;</a:t>
            </a:r>
            <a:r>
              <a:rPr lang="en-US" altLang="zh-CN" u="sng" dirty="0" err="1" smtClean="0">
                <a:hlinkClick r:id="rId14"/>
              </a:rPr>
              <a:t>keygen</a:t>
            </a:r>
            <a:r>
              <a:rPr lang="en-US" altLang="zh-CN" u="sng" dirty="0" smtClean="0">
                <a:hlinkClick r:id="rId14"/>
              </a:rPr>
              <a:t>&gt;</a:t>
            </a:r>
            <a:r>
              <a:rPr lang="en-US" altLang="zh-CN" b="1" dirty="0" smtClean="0"/>
              <a:t>New</a:t>
            </a:r>
            <a:r>
              <a:rPr lang="zh-CN" altLang="zh-CN" dirty="0" smtClean="0"/>
              <a:t>定义了表单的密钥对生成器字段</a:t>
            </a:r>
            <a:endParaRPr lang="zh-CN" altLang="zh-CN" dirty="0" smtClean="0"/>
          </a:p>
          <a:p>
            <a:r>
              <a:rPr lang="en-US" altLang="zh-CN" u="sng" dirty="0" smtClean="0">
                <a:hlinkClick r:id="rId15"/>
              </a:rPr>
              <a:t>&lt;output&gt;</a:t>
            </a:r>
            <a:r>
              <a:rPr lang="en-US" altLang="zh-CN" b="1" dirty="0" smtClean="0"/>
              <a:t>New</a:t>
            </a:r>
            <a:r>
              <a:rPr lang="zh-CN" altLang="zh-CN" dirty="0" smtClean="0"/>
              <a:t>定义一个计算结果</a:t>
            </a:r>
            <a:endParaRPr lang="zh-CN" altLang="zh-CN" dirty="0" smtClean="0"/>
          </a:p>
          <a:p>
            <a:r>
              <a:rPr lang="en-US" altLang="zh-CN" dirty="0" smtClean="0"/>
              <a:t>HTML5</a:t>
            </a:r>
            <a:r>
              <a:rPr lang="zh-CN" altLang="zh-CN" dirty="0" smtClean="0"/>
              <a:t>的表单所有</a:t>
            </a:r>
            <a:r>
              <a:rPr lang="en-US" altLang="zh-CN" dirty="0" smtClean="0"/>
              <a:t>type</a:t>
            </a:r>
            <a:r>
              <a:rPr lang="zh-CN" altLang="zh-CN" dirty="0" smtClean="0"/>
              <a:t>类型</a:t>
            </a:r>
            <a:r>
              <a:rPr lang="zh-CN" altLang="en-US" dirty="0" smtClean="0"/>
              <a:t>：</a:t>
            </a:r>
            <a:r>
              <a:rPr lang="en-US" altLang="zh-CN" dirty="0" smtClean="0"/>
              <a:t>button</a:t>
            </a:r>
            <a:r>
              <a:rPr lang="zh-CN" altLang="zh-CN" dirty="0" smtClean="0"/>
              <a:t>定义可点击的按钮）</a:t>
            </a:r>
            <a:r>
              <a:rPr lang="en-US" altLang="zh-CN" dirty="0" smtClean="0"/>
              <a:t>checkbox</a:t>
            </a:r>
            <a:r>
              <a:rPr lang="zh-CN" altLang="zh-CN" dirty="0" smtClean="0"/>
              <a:t>定义复选框。</a:t>
            </a:r>
            <a:endParaRPr lang="en-US" altLang="zh-CN" dirty="0" smtClean="0"/>
          </a:p>
          <a:p>
            <a:r>
              <a:rPr lang="zh-CN" altLang="en-US" dirty="0" smtClean="0"/>
              <a:t>等等。。。。。。。。。。。。</a:t>
            </a:r>
            <a:endParaRPr lang="zh-CN"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0-#ppt_w/2"/>
                                          </p:val>
                                        </p:tav>
                                        <p:tav tm="100000">
                                          <p:val>
                                            <p:strVal val="#ppt_x"/>
                                          </p:val>
                                        </p:tav>
                                      </p:tavLst>
                                    </p:anim>
                                    <p:anim calcmode="lin" valueType="num">
                                      <p:cBhvr additive="base">
                                        <p:cTn id="1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right)">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ppt_w</p:attrName>
                                        </p:attrNameLst>
                                      </p:cBhvr>
                                      <p:tavLst>
                                        <p:tav tm="0">
                                          <p:val>
                                            <p:fltVal val="0"/>
                                          </p:val>
                                        </p:tav>
                                        <p:tav tm="100000">
                                          <p:val>
                                            <p:strVal val="#ppt_w"/>
                                          </p:val>
                                        </p:tav>
                                      </p:tavLst>
                                    </p:anim>
                                    <p:anim calcmode="lin" valueType="num">
                                      <p:cBhvr>
                                        <p:cTn id="54" dur="500" fill="hold"/>
                                        <p:tgtEl>
                                          <p:spTgt spid="30"/>
                                        </p:tgtEl>
                                        <p:attrNameLst>
                                          <p:attrName>ppt_h</p:attrName>
                                        </p:attrNameLst>
                                      </p:cBhvr>
                                      <p:tavLst>
                                        <p:tav tm="0">
                                          <p:val>
                                            <p:fltVal val="0"/>
                                          </p:val>
                                        </p:tav>
                                        <p:tav tm="100000">
                                          <p:val>
                                            <p:strVal val="#ppt_h"/>
                                          </p:val>
                                        </p:tav>
                                      </p:tavLst>
                                    </p:anim>
                                    <p:animEffect transition="in" filter="fade">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31" grpId="0" bldLvl="0" animBg="1"/>
      <p:bldP spid="22" grpId="0" bldLvl="0" animBg="1"/>
      <p:bldP spid="23" grpId="0" bldLvl="0" animBg="1"/>
      <p:bldP spid="24" grpId="0" bldLvl="0" animBg="1"/>
      <p:bldP spid="25" grpId="0" bldLvl="0" animBg="1"/>
      <p:bldP spid="29" grpId="0"/>
      <p:bldP spid="30"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41666" y="1205443"/>
            <a:ext cx="8907663" cy="3957867"/>
            <a:chOff x="1447800" y="2628900"/>
            <a:chExt cx="5745163" cy="2552700"/>
          </a:xfrm>
        </p:grpSpPr>
        <p:sp>
          <p:nvSpPr>
            <p:cNvPr id="6184" name="Freeform 40"/>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ln>
          </p:spPr>
          <p:txBody>
            <a:bodyPr vert="horz" wrap="square" lIns="96435" tIns="48218" rIns="96435" bIns="48218" numCol="1" anchor="t" anchorCtr="0" compatLnSpc="1"/>
            <a:lstStyle/>
            <a:p>
              <a:endParaRPr lang="en-US"/>
            </a:p>
          </p:txBody>
        </p:sp>
        <p:sp>
          <p:nvSpPr>
            <p:cNvPr id="6" name="Freeform 40"/>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ln>
          </p:spPr>
          <p:txBody>
            <a:bodyPr vert="horz" wrap="square" lIns="96435" tIns="48218" rIns="96435" bIns="48218" numCol="1" anchor="t" anchorCtr="0" compatLnSpc="1"/>
            <a:lstStyle/>
            <a:p>
              <a:endParaRPr lang="en-US"/>
            </a:p>
          </p:txBody>
        </p:sp>
      </p:grpSp>
      <p:cxnSp>
        <p:nvCxnSpPr>
          <p:cNvPr id="27" name="Straight Connector 26"/>
          <p:cNvCxnSpPr/>
          <p:nvPr/>
        </p:nvCxnSpPr>
        <p:spPr>
          <a:xfrm rot="5400000">
            <a:off x="3024002" y="5514897"/>
            <a:ext cx="2310430"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007541" y="5343288"/>
            <a:ext cx="2812697"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175273" y="3544317"/>
            <a:ext cx="539560" cy="539560"/>
            <a:chOff x="3237545" y="4561747"/>
            <a:chExt cx="1146960" cy="1146960"/>
          </a:xfrm>
        </p:grpSpPr>
        <p:sp>
          <p:nvSpPr>
            <p:cNvPr id="25" name="圆角矩形 24"/>
            <p:cNvSpPr/>
            <p:nvPr/>
          </p:nvSpPr>
          <p:spPr>
            <a:xfrm>
              <a:off x="3237545" y="4561747"/>
              <a:ext cx="1146960" cy="1146960"/>
            </a:xfrm>
            <a:prstGeom prst="roundRect">
              <a:avLst>
                <a:gd name="adj" fmla="val 50000"/>
              </a:avLst>
            </a:prstGeom>
            <a:solidFill>
              <a:schemeClr val="accent4"/>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cs typeface="+mn-ea"/>
                <a:sym typeface="+mn-lt"/>
              </a:endParaRPr>
            </a:p>
          </p:txBody>
        </p:sp>
        <p:sp>
          <p:nvSpPr>
            <p:cNvPr id="26" name="圆角矩形 25"/>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1</a:t>
              </a:r>
              <a:endParaRPr lang="zh-CN" altLang="en-US" sz="3200" b="1" dirty="0">
                <a:solidFill>
                  <a:srgbClr val="2B2939"/>
                </a:solidFill>
                <a:cs typeface="+mn-ea"/>
                <a:sym typeface="+mn-lt"/>
              </a:endParaRPr>
            </a:p>
          </p:txBody>
        </p:sp>
      </p:grpSp>
      <p:grpSp>
        <p:nvGrpSpPr>
          <p:cNvPr id="29" name="组合 28"/>
          <p:cNvGrpSpPr/>
          <p:nvPr/>
        </p:nvGrpSpPr>
        <p:grpSpPr>
          <a:xfrm>
            <a:off x="4558507" y="2827288"/>
            <a:ext cx="802042" cy="802042"/>
            <a:chOff x="3237545" y="4561747"/>
            <a:chExt cx="1146960" cy="1146960"/>
          </a:xfrm>
        </p:grpSpPr>
        <p:sp>
          <p:nvSpPr>
            <p:cNvPr id="30" name="圆角矩形 29"/>
            <p:cNvSpPr/>
            <p:nvPr/>
          </p:nvSpPr>
          <p:spPr>
            <a:xfrm>
              <a:off x="3237545" y="4561747"/>
              <a:ext cx="1146960" cy="1146960"/>
            </a:xfrm>
            <a:prstGeom prst="roundRect">
              <a:avLst>
                <a:gd name="adj" fmla="val 50000"/>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cs typeface="+mn-ea"/>
                <a:sym typeface="+mn-lt"/>
              </a:endParaRPr>
            </a:p>
          </p:txBody>
        </p:sp>
        <p:sp>
          <p:nvSpPr>
            <p:cNvPr id="31" name="圆角矩形 30"/>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2</a:t>
              </a:r>
              <a:endParaRPr lang="zh-CN" altLang="en-US" sz="3200" b="1" dirty="0">
                <a:solidFill>
                  <a:srgbClr val="2B2939"/>
                </a:solidFill>
                <a:cs typeface="+mn-ea"/>
                <a:sym typeface="+mn-lt"/>
              </a:endParaRPr>
            </a:p>
          </p:txBody>
        </p:sp>
      </p:grpSp>
      <p:grpSp>
        <p:nvGrpSpPr>
          <p:cNvPr id="32" name="组合 31"/>
          <p:cNvGrpSpPr/>
          <p:nvPr/>
        </p:nvGrpSpPr>
        <p:grpSpPr>
          <a:xfrm>
            <a:off x="6572101" y="2284058"/>
            <a:ext cx="1141668" cy="1141668"/>
            <a:chOff x="3237545" y="4561747"/>
            <a:chExt cx="1146960" cy="1146960"/>
          </a:xfrm>
        </p:grpSpPr>
        <p:sp>
          <p:nvSpPr>
            <p:cNvPr id="33" name="圆角矩形 32"/>
            <p:cNvSpPr/>
            <p:nvPr/>
          </p:nvSpPr>
          <p:spPr>
            <a:xfrm>
              <a:off x="3237545" y="4561747"/>
              <a:ext cx="1146960" cy="1146960"/>
            </a:xfrm>
            <a:prstGeom prst="roundRect">
              <a:avLst>
                <a:gd name="adj" fmla="val 50000"/>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cs typeface="+mn-ea"/>
                <a:sym typeface="+mn-lt"/>
              </a:endParaRPr>
            </a:p>
          </p:txBody>
        </p:sp>
        <p:sp>
          <p:nvSpPr>
            <p:cNvPr id="34" name="圆角矩形 33"/>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3</a:t>
              </a:r>
              <a:endParaRPr lang="zh-CN" altLang="en-US" sz="3200" b="1" dirty="0">
                <a:solidFill>
                  <a:srgbClr val="2B2939"/>
                </a:solidFill>
                <a:cs typeface="+mn-ea"/>
                <a:sym typeface="+mn-lt"/>
              </a:endParaRPr>
            </a:p>
          </p:txBody>
        </p:sp>
      </p:grpSp>
      <p:sp>
        <p:nvSpPr>
          <p:cNvPr id="35" name="TextBox 41"/>
          <p:cNvSpPr txBox="1"/>
          <p:nvPr/>
        </p:nvSpPr>
        <p:spPr>
          <a:xfrm>
            <a:off x="1677339" y="5614497"/>
            <a:ext cx="2303765" cy="708025"/>
          </a:xfrm>
          <a:prstGeom prst="rect">
            <a:avLst/>
          </a:prstGeom>
          <a:noFill/>
        </p:spPr>
        <p:txBody>
          <a:bodyPr wrap="square" lIns="85667" tIns="42834" rIns="85667" bIns="42834" rtlCol="0">
            <a:spAutoFit/>
          </a:bodyPr>
          <a:lstStyle/>
          <a:p>
            <a:pPr>
              <a:lnSpc>
                <a:spcPct val="150000"/>
              </a:lnSpc>
            </a:pPr>
            <a:r>
              <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rPr>
              <a:t>比如：</a:t>
            </a:r>
            <a:endPar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rPr>
              <a:t>再要制作一个网页页面的时候需要用到那个标签，或者每个标签所放的位置。。</a:t>
            </a:r>
            <a:endPar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6" name="TextBox 170"/>
          <p:cNvSpPr txBox="1"/>
          <p:nvPr/>
        </p:nvSpPr>
        <p:spPr>
          <a:xfrm>
            <a:off x="1676847" y="5344517"/>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思想：</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41"/>
          <p:cNvSpPr txBox="1"/>
          <p:nvPr/>
        </p:nvSpPr>
        <p:spPr>
          <a:xfrm>
            <a:off x="4191939" y="5384854"/>
            <a:ext cx="2303765" cy="708025"/>
          </a:xfrm>
          <a:prstGeom prst="rect">
            <a:avLst/>
          </a:prstGeom>
          <a:noFill/>
        </p:spPr>
        <p:txBody>
          <a:bodyPr wrap="square" lIns="85667" tIns="42834" rIns="85667" bIns="42834" rtlCol="0">
            <a:spAutoFit/>
          </a:bodyPr>
          <a:lstStyle/>
          <a:p>
            <a:pPr>
              <a:lnSpc>
                <a:spcPct val="150000"/>
              </a:lnSpc>
            </a:pPr>
            <a:r>
              <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rPr>
              <a:t>。这个标签属性和标签没什么特别的方法就是的多练多看没有捷径但是我也认为只是一个特别重要的难点</a:t>
            </a:r>
            <a:endPar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8" name="TextBox 170"/>
          <p:cNvSpPr txBox="1"/>
          <p:nvPr/>
        </p:nvSpPr>
        <p:spPr>
          <a:xfrm>
            <a:off x="4191938" y="5086105"/>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标签属性：</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Box 41"/>
          <p:cNvSpPr txBox="1"/>
          <p:nvPr/>
        </p:nvSpPr>
        <p:spPr>
          <a:xfrm>
            <a:off x="6506514" y="5042997"/>
            <a:ext cx="2303765" cy="751815"/>
          </a:xfrm>
          <a:prstGeom prst="rect">
            <a:avLst/>
          </a:prstGeom>
          <a:noFill/>
        </p:spPr>
        <p:txBody>
          <a:bodyPr wrap="square" lIns="85667" tIns="42834" rIns="85667" bIns="42834" rtlCol="0">
            <a:spAutoFit/>
          </a:bodyPr>
          <a:lstStyle/>
          <a:p>
            <a:pPr>
              <a:lnSpc>
                <a:spcPct val="150000"/>
              </a:lnSpc>
            </a:pPr>
            <a:r>
              <a:rPr lang="zh-CN" altLang="en-US" sz="1000" dirty="0" smtClean="0">
                <a:solidFill>
                  <a:srgbClr val="FF0000"/>
                </a:solidFill>
                <a:latin typeface="微软雅黑" panose="020B0503020204020204" pitchFamily="34" charset="-122"/>
                <a:ea typeface="微软雅黑" panose="020B0503020204020204" pitchFamily="34" charset="-122"/>
                <a:cs typeface="+mn-ea"/>
                <a:sym typeface="+mn-lt"/>
              </a:rPr>
              <a:t>学会了，剩下的难点就是会灵活运用，不断的试着去创新去发现去总结这也是一个难点因为大多数人只会用的。</a:t>
            </a:r>
            <a:endParaRPr lang="zh-CN" altLang="en-US" sz="1000" dirty="0" smtClean="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TextBox 170"/>
          <p:cNvSpPr txBox="1"/>
          <p:nvPr/>
        </p:nvSpPr>
        <p:spPr>
          <a:xfrm>
            <a:off x="6506513" y="4744248"/>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灵活运用：</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任意多边形 4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44"/>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6"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1-1 </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标签</a:t>
            </a:r>
            <a:endPar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3" presetClass="entr" presetSubtype="3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strVal val="4*#ppt_w"/>
                                          </p:val>
                                        </p:tav>
                                        <p:tav tm="100000">
                                          <p:val>
                                            <p:strVal val="#ppt_w"/>
                                          </p:val>
                                        </p:tav>
                                      </p:tavLst>
                                    </p:anim>
                                    <p:anim calcmode="lin" valueType="num">
                                      <p:cBhvr>
                                        <p:cTn id="12" dur="500" fill="hold"/>
                                        <p:tgtEl>
                                          <p:spTgt spid="24"/>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anim calcmode="lin" valueType="num">
                                      <p:cBhvr>
                                        <p:cTn id="18" dur="500" fill="hold"/>
                                        <p:tgtEl>
                                          <p:spTgt spid="36"/>
                                        </p:tgtEl>
                                        <p:attrNameLst>
                                          <p:attrName>ppt_x</p:attrName>
                                        </p:attrNameLst>
                                      </p:cBhvr>
                                      <p:tavLst>
                                        <p:tav tm="0">
                                          <p:val>
                                            <p:strVal val="#ppt_x"/>
                                          </p:val>
                                        </p:tav>
                                        <p:tav tm="100000">
                                          <p:val>
                                            <p:strVal val="#ppt_x"/>
                                          </p:val>
                                        </p:tav>
                                      </p:tavLst>
                                    </p:anim>
                                    <p:anim calcmode="lin" valueType="num">
                                      <p:cBhvr>
                                        <p:cTn id="1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anim calcmode="lin" valueType="num">
                                      <p:cBhvr>
                                        <p:cTn id="25" dur="500" fill="hold"/>
                                        <p:tgtEl>
                                          <p:spTgt spid="35"/>
                                        </p:tgtEl>
                                        <p:attrNameLst>
                                          <p:attrName>ppt_x</p:attrName>
                                        </p:attrNameLst>
                                      </p:cBhvr>
                                      <p:tavLst>
                                        <p:tav tm="0">
                                          <p:val>
                                            <p:strVal val="#ppt_x"/>
                                          </p:val>
                                        </p:tav>
                                        <p:tav tm="100000">
                                          <p:val>
                                            <p:strVal val="#ppt_x"/>
                                          </p:val>
                                        </p:tav>
                                      </p:tavLst>
                                    </p:anim>
                                    <p:anim calcmode="lin" valueType="num">
                                      <p:cBhvr>
                                        <p:cTn id="26" dur="500" fill="hold"/>
                                        <p:tgtEl>
                                          <p:spTgt spid="35"/>
                                        </p:tgtEl>
                                        <p:attrNameLst>
                                          <p:attrName>ppt_y</p:attrName>
                                        </p:attrNameLst>
                                      </p:cBhvr>
                                      <p:tavLst>
                                        <p:tav tm="0">
                                          <p:val>
                                            <p:strVal val="#ppt_y+.1"/>
                                          </p:val>
                                        </p:tav>
                                        <p:tav tm="100000">
                                          <p:val>
                                            <p:strVal val="#ppt_y"/>
                                          </p:val>
                                        </p:tav>
                                      </p:tavLst>
                                    </p:anim>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000"/>
                            </p:stCondLst>
                            <p:childTnLst>
                              <p:par>
                                <p:cTn id="32" presetID="23" presetClass="entr" presetSubtype="32"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strVal val="4*#ppt_w"/>
                                          </p:val>
                                        </p:tav>
                                        <p:tav tm="100000">
                                          <p:val>
                                            <p:strVal val="#ppt_w"/>
                                          </p:val>
                                        </p:tav>
                                      </p:tavLst>
                                    </p:anim>
                                    <p:anim calcmode="lin" valueType="num">
                                      <p:cBhvr>
                                        <p:cTn id="35" dur="500" fill="hold"/>
                                        <p:tgtEl>
                                          <p:spTgt spid="29"/>
                                        </p:tgtEl>
                                        <p:attrNameLst>
                                          <p:attrName>ppt_h</p:attrName>
                                        </p:attrNameLst>
                                      </p:cBhvr>
                                      <p:tavLst>
                                        <p:tav tm="0">
                                          <p:val>
                                            <p:strVal val="4*#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anim calcmode="lin" valueType="num">
                                      <p:cBhvr>
                                        <p:cTn id="41" dur="500" fill="hold"/>
                                        <p:tgtEl>
                                          <p:spTgt spid="38"/>
                                        </p:tgtEl>
                                        <p:attrNameLst>
                                          <p:attrName>ppt_x</p:attrName>
                                        </p:attrNameLst>
                                      </p:cBhvr>
                                      <p:tavLst>
                                        <p:tav tm="0">
                                          <p:val>
                                            <p:strVal val="#ppt_x"/>
                                          </p:val>
                                        </p:tav>
                                        <p:tav tm="100000">
                                          <p:val>
                                            <p:strVal val="#ppt_x"/>
                                          </p:val>
                                        </p:tav>
                                      </p:tavLst>
                                    </p:anim>
                                    <p:anim calcmode="lin" valueType="num">
                                      <p:cBhvr>
                                        <p:cTn id="42"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anim calcmode="lin" valueType="num">
                                      <p:cBhvr>
                                        <p:cTn id="48" dur="500" fill="hold"/>
                                        <p:tgtEl>
                                          <p:spTgt spid="37"/>
                                        </p:tgtEl>
                                        <p:attrNameLst>
                                          <p:attrName>ppt_x</p:attrName>
                                        </p:attrNameLst>
                                      </p:cBhvr>
                                      <p:tavLst>
                                        <p:tav tm="0">
                                          <p:val>
                                            <p:strVal val="#ppt_x"/>
                                          </p:val>
                                        </p:tav>
                                        <p:tav tm="100000">
                                          <p:val>
                                            <p:strVal val="#ppt_x"/>
                                          </p:val>
                                        </p:tav>
                                      </p:tavLst>
                                    </p:anim>
                                    <p:anim calcmode="lin" valueType="num">
                                      <p:cBhvr>
                                        <p:cTn id="49" dur="500" fill="hold"/>
                                        <p:tgtEl>
                                          <p:spTgt spid="37"/>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500"/>
                                        <p:tgtEl>
                                          <p:spTgt spid="28"/>
                                        </p:tgtEl>
                                      </p:cBhvr>
                                    </p:animEffect>
                                  </p:childTnLst>
                                </p:cTn>
                              </p:par>
                            </p:childTnLst>
                          </p:cTn>
                        </p:par>
                        <p:par>
                          <p:cTn id="54" fill="hold">
                            <p:stCondLst>
                              <p:cond delay="1000"/>
                            </p:stCondLst>
                            <p:childTnLst>
                              <p:par>
                                <p:cTn id="55" presetID="23" presetClass="entr" presetSubtype="32" fill="hold"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strVal val="4*#ppt_w"/>
                                          </p:val>
                                        </p:tav>
                                        <p:tav tm="100000">
                                          <p:val>
                                            <p:strVal val="#ppt_w"/>
                                          </p:val>
                                        </p:tav>
                                      </p:tavLst>
                                    </p:anim>
                                    <p:anim calcmode="lin" valueType="num">
                                      <p:cBhvr>
                                        <p:cTn id="58" dur="500" fill="hold"/>
                                        <p:tgtEl>
                                          <p:spTgt spid="32"/>
                                        </p:tgtEl>
                                        <p:attrNameLst>
                                          <p:attrName>ppt_h</p:attrName>
                                        </p:attrNameLst>
                                      </p:cBhvr>
                                      <p:tavLst>
                                        <p:tav tm="0">
                                          <p:val>
                                            <p:strVal val="4*#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anim calcmode="lin" valueType="num">
                                      <p:cBhvr>
                                        <p:cTn id="64" dur="500" fill="hold"/>
                                        <p:tgtEl>
                                          <p:spTgt spid="40"/>
                                        </p:tgtEl>
                                        <p:attrNameLst>
                                          <p:attrName>ppt_x</p:attrName>
                                        </p:attrNameLst>
                                      </p:cBhvr>
                                      <p:tavLst>
                                        <p:tav tm="0">
                                          <p:val>
                                            <p:strVal val="#ppt_x"/>
                                          </p:val>
                                        </p:tav>
                                        <p:tav tm="100000">
                                          <p:val>
                                            <p:strVal val="#ppt_x"/>
                                          </p:val>
                                        </p:tav>
                                      </p:tavLst>
                                    </p:anim>
                                    <p:anim calcmode="lin" valueType="num">
                                      <p:cBhvr>
                                        <p:cTn id="65"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anim calcmode="lin" valueType="num">
                                      <p:cBhvr>
                                        <p:cTn id="71" dur="500" fill="hold"/>
                                        <p:tgtEl>
                                          <p:spTgt spid="39"/>
                                        </p:tgtEl>
                                        <p:attrNameLst>
                                          <p:attrName>ppt_x</p:attrName>
                                        </p:attrNameLst>
                                      </p:cBhvr>
                                      <p:tavLst>
                                        <p:tav tm="0">
                                          <p:val>
                                            <p:strVal val="#ppt_x"/>
                                          </p:val>
                                        </p:tav>
                                        <p:tav tm="100000">
                                          <p:val>
                                            <p:strVal val="#ppt_x"/>
                                          </p:val>
                                        </p:tav>
                                      </p:tavLst>
                                    </p:anim>
                                    <p:anim calcmode="lin" valueType="num">
                                      <p:cBhvr>
                                        <p:cTn id="72"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5119" y="1096045"/>
            <a:ext cx="8280920" cy="5544468"/>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
          <p:cNvSpPr>
            <a:spLocks noChangeArrowheads="1"/>
          </p:cNvSpPr>
          <p:nvPr/>
        </p:nvSpPr>
        <p:spPr bwMode="auto">
          <a:xfrm>
            <a:off x="24922" y="3400302"/>
            <a:ext cx="3884173" cy="2376264"/>
          </a:xfrm>
          <a:prstGeom prst="rect">
            <a:avLst/>
          </a:prstGeom>
          <a:solidFill>
            <a:schemeClr val="accent1">
              <a:alpha val="76862"/>
            </a:schemeClr>
          </a:solidFill>
          <a:ln>
            <a:noFill/>
          </a:ln>
        </p:spPr>
        <p:txBody>
          <a:bodyPr lIns="189833" tIns="113900" rIns="189833" bIns="1139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lnSpc>
                <a:spcPct val="150000"/>
              </a:lnSpc>
              <a:spcBef>
                <a:spcPts val="0"/>
              </a:spcBef>
              <a:spcAft>
                <a:spcPts val="0"/>
              </a:spcAft>
              <a:buNone/>
            </a:pPr>
            <a:r>
              <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rPr>
              <a:t>表格的常用属性</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900" b="1" dirty="0">
                <a:latin typeface="Arial" panose="020B0604020202020204" pitchFamily="34" charset="0"/>
                <a:cs typeface="Arial" panose="020B0604020202020204" pitchFamily="34" charset="0"/>
                <a:sym typeface="Arial" panose="020B0604020202020204" pitchFamily="34" charset="0"/>
              </a:rPr>
              <a:t>borders</a:t>
            </a:r>
            <a:r>
              <a:rPr lang="zh-CN" altLang="en-US" sz="900" b="1" dirty="0">
                <a:latin typeface="Arial" panose="020B0604020202020204" pitchFamily="34" charset="0"/>
                <a:cs typeface="Arial" panose="020B0604020202020204" pitchFamily="34" charset="0"/>
                <a:sym typeface="Arial" panose="020B0604020202020204" pitchFamily="34" charset="0"/>
              </a:rPr>
              <a:t>表示设置表格的边框线</a:t>
            </a:r>
            <a:endParaRPr lang="en-US" altLang="zh-CN" sz="9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900" b="1" dirty="0" err="1">
                <a:latin typeface="Arial" panose="020B0604020202020204" pitchFamily="34" charset="0"/>
                <a:cs typeface="Arial" panose="020B0604020202020204" pitchFamily="34" charset="0"/>
                <a:sym typeface="Arial" panose="020B0604020202020204" pitchFamily="34" charset="0"/>
              </a:rPr>
              <a:t>colspan</a:t>
            </a:r>
            <a:r>
              <a:rPr lang="zh-CN" altLang="en-US" sz="900" b="1" dirty="0">
                <a:latin typeface="Arial" panose="020B0604020202020204" pitchFamily="34" charset="0"/>
                <a:cs typeface="Arial" panose="020B0604020202020204" pitchFamily="34" charset="0"/>
                <a:sym typeface="Arial" panose="020B0604020202020204" pitchFamily="34" charset="0"/>
              </a:rPr>
              <a:t>表示合并列</a:t>
            </a:r>
            <a:endParaRPr lang="en-US" altLang="zh-CN" sz="9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900" b="1" dirty="0" err="1">
                <a:latin typeface="Arial" panose="020B0604020202020204" pitchFamily="34" charset="0"/>
                <a:cs typeface="Arial" panose="020B0604020202020204" pitchFamily="34" charset="0"/>
                <a:sym typeface="Arial" panose="020B0604020202020204" pitchFamily="34" charset="0"/>
              </a:rPr>
              <a:t>Rowspan</a:t>
            </a:r>
            <a:r>
              <a:rPr lang="zh-CN" altLang="en-US" sz="900" b="1" dirty="0">
                <a:latin typeface="Arial" panose="020B0604020202020204" pitchFamily="34" charset="0"/>
                <a:cs typeface="Arial" panose="020B0604020202020204" pitchFamily="34" charset="0"/>
                <a:sym typeface="Arial" panose="020B0604020202020204" pitchFamily="34" charset="0"/>
              </a:rPr>
              <a:t>表示合并行</a:t>
            </a:r>
            <a:endParaRPr lang="en-US" altLang="zh-CN" sz="9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800" b="1" dirty="0">
                <a:latin typeface="Arial" panose="020B0604020202020204" pitchFamily="34" charset="0"/>
                <a:cs typeface="Arial" panose="020B0604020202020204" pitchFamily="34" charset="0"/>
                <a:sym typeface="Arial" panose="020B0604020202020204" pitchFamily="34" charset="0"/>
              </a:rPr>
              <a:t>表格的宽度用属性</a:t>
            </a:r>
            <a:r>
              <a:rPr lang="en-US" altLang="zh-CN" sz="800" b="1" dirty="0">
                <a:latin typeface="Arial" panose="020B0604020202020204" pitchFamily="34" charset="0"/>
                <a:cs typeface="Arial" panose="020B0604020202020204" pitchFamily="34" charset="0"/>
                <a:sym typeface="Arial" panose="020B0604020202020204" pitchFamily="34" charset="0"/>
              </a:rPr>
              <a:t>width</a:t>
            </a:r>
            <a:r>
              <a:rPr lang="zh-CN" altLang="en-US" sz="800" b="1" dirty="0">
                <a:latin typeface="Arial" panose="020B0604020202020204" pitchFamily="34" charset="0"/>
                <a:cs typeface="Arial" panose="020B0604020202020204" pitchFamily="34" charset="0"/>
                <a:sym typeface="Arial" panose="020B0604020202020204" pitchFamily="34" charset="0"/>
              </a:rPr>
              <a:t>表示</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800" b="1" dirty="0">
                <a:latin typeface="Arial" panose="020B0604020202020204" pitchFamily="34" charset="0"/>
                <a:cs typeface="Arial" panose="020B0604020202020204" pitchFamily="34" charset="0"/>
                <a:sym typeface="Arial" panose="020B0604020202020204" pitchFamily="34" charset="0"/>
              </a:rPr>
              <a:t>高度则由属性</a:t>
            </a:r>
            <a:r>
              <a:rPr lang="en-US" altLang="zh-CN" sz="800" b="1" dirty="0">
                <a:latin typeface="Arial" panose="020B0604020202020204" pitchFamily="34" charset="0"/>
                <a:cs typeface="Arial" panose="020B0604020202020204" pitchFamily="34" charset="0"/>
                <a:sym typeface="Arial" panose="020B0604020202020204" pitchFamily="34" charset="0"/>
              </a:rPr>
              <a:t>height</a:t>
            </a:r>
            <a:r>
              <a:rPr lang="zh-CN" altLang="en-US" sz="800" b="1" dirty="0">
                <a:latin typeface="Arial" panose="020B0604020202020204" pitchFamily="34" charset="0"/>
                <a:cs typeface="Arial" panose="020B0604020202020204" pitchFamily="34" charset="0"/>
                <a:sym typeface="Arial" panose="020B0604020202020204" pitchFamily="34" charset="0"/>
              </a:rPr>
              <a:t>表示</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800" b="1" dirty="0">
                <a:latin typeface="Arial" panose="020B0604020202020204" pitchFamily="34" charset="0"/>
                <a:cs typeface="Arial" panose="020B0604020202020204" pitchFamily="34" charset="0"/>
                <a:sym typeface="Arial" panose="020B0604020202020204" pitchFamily="34" charset="0"/>
              </a:rPr>
              <a:t>align</a:t>
            </a:r>
            <a:r>
              <a:rPr lang="zh-CN" altLang="en-US" sz="800" b="1" dirty="0">
                <a:latin typeface="Arial" panose="020B0604020202020204" pitchFamily="34" charset="0"/>
                <a:cs typeface="Arial" panose="020B0604020202020204" pitchFamily="34" charset="0"/>
                <a:sym typeface="Arial" panose="020B0604020202020204" pitchFamily="34" charset="0"/>
              </a:rPr>
              <a:t>属性可以改变表格内容的位置如居中，左对齐，右对齐</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800" b="1" dirty="0" err="1">
                <a:latin typeface="Arial" panose="020B0604020202020204" pitchFamily="34" charset="0"/>
                <a:cs typeface="Arial" panose="020B0604020202020204" pitchFamily="34" charset="0"/>
                <a:sym typeface="Arial" panose="020B0604020202020204" pitchFamily="34" charset="0"/>
              </a:rPr>
              <a:t>cellspacing</a:t>
            </a:r>
            <a:r>
              <a:rPr lang="zh-CN" altLang="en-US" sz="800" b="1" dirty="0">
                <a:latin typeface="Arial" panose="020B0604020202020204" pitchFamily="34" charset="0"/>
                <a:cs typeface="Arial" panose="020B0604020202020204" pitchFamily="34" charset="0"/>
                <a:sym typeface="Arial" panose="020B0604020202020204" pitchFamily="34" charset="0"/>
              </a:rPr>
              <a:t>表示间距属性，代表俩单元格之间的距离</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800" b="1" dirty="0" err="1">
                <a:latin typeface="Arial" panose="020B0604020202020204" pitchFamily="34" charset="0"/>
                <a:cs typeface="Arial" panose="020B0604020202020204" pitchFamily="34" charset="0"/>
                <a:sym typeface="Arial" panose="020B0604020202020204" pitchFamily="34" charset="0"/>
              </a:rPr>
              <a:t>bgcolor</a:t>
            </a:r>
            <a:r>
              <a:rPr lang="zh-CN" altLang="en-US" sz="800" b="1" dirty="0">
                <a:latin typeface="Arial" panose="020B0604020202020204" pitchFamily="34" charset="0"/>
                <a:cs typeface="Arial" panose="020B0604020202020204" pitchFamily="34" charset="0"/>
                <a:sym typeface="Arial" panose="020B0604020202020204" pitchFamily="34" charset="0"/>
              </a:rPr>
              <a:t>属性为表格设置背景色</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800" b="1" dirty="0">
                <a:latin typeface="Arial" panose="020B0604020202020204" pitchFamily="34" charset="0"/>
                <a:cs typeface="Arial" panose="020B0604020202020204" pitchFamily="34" charset="0"/>
                <a:sym typeface="Arial" panose="020B0604020202020204" pitchFamily="34" charset="0"/>
              </a:rPr>
              <a:t>Background</a:t>
            </a:r>
            <a:r>
              <a:rPr lang="zh-CN" altLang="en-US" sz="800" b="1" dirty="0">
                <a:latin typeface="Arial" panose="020B0604020202020204" pitchFamily="34" charset="0"/>
                <a:cs typeface="Arial" panose="020B0604020202020204" pitchFamily="34" charset="0"/>
                <a:sym typeface="Arial" panose="020B0604020202020204" pitchFamily="34" charset="0"/>
              </a:rPr>
              <a:t>属性为表格设置背景图片</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buNone/>
            </a:pPr>
            <a:endParaRPr lang="en-US" altLang="zh-CN" sz="8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6" name="Content Placeholder 2"/>
          <p:cNvSpPr txBox="1"/>
          <p:nvPr/>
        </p:nvSpPr>
        <p:spPr>
          <a:xfrm>
            <a:off x="596064" y="1312069"/>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表格的常用标签</a:t>
            </a:r>
            <a:endParaRPr 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Content Placeholder 2"/>
          <p:cNvSpPr txBox="1"/>
          <p:nvPr/>
        </p:nvSpPr>
        <p:spPr>
          <a:xfrm>
            <a:off x="668734" y="1669814"/>
            <a:ext cx="3024337" cy="158647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从表格的开始标签</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&lt;table&gt;</a:t>
            </a:r>
            <a:endPar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中间是表格的行</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a:t>
            </a:r>
            <a:r>
              <a:rPr lang="en-US" altLang="zh-CN" sz="1000" b="1" dirty="0" err="1">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tr</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&gt;</a:t>
            </a:r>
            <a:endPar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和表格的列</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&lt;td&gt;</a:t>
            </a:r>
            <a:endPar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每一对</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&lt;table&gt;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&lt;/table&gt;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表示一个表格</a:t>
            </a:r>
            <a:endPar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每一对</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a:t>
            </a:r>
            <a:r>
              <a:rPr lang="en-US" altLang="zh-CN" sz="1000" b="1" dirty="0" err="1">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tr</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a:t>
            </a:r>
            <a:r>
              <a:rPr lang="en-US" altLang="zh-CN" sz="1000" b="1" dirty="0" err="1">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tr</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表示单独一行</a:t>
            </a:r>
            <a:endPar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每一对</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&lt;td&gt;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&lt;/td&gt;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表示一个单元格</a:t>
            </a:r>
            <a:endPar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居中标签</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&lt;center&gt;&lt;/center&gt;</a:t>
            </a:r>
            <a:endPar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矩形 14"/>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1-2   HTNL</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表格</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bldLvl="0" animBg="1"/>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01" y="1795507"/>
            <a:ext cx="12855751" cy="5436499"/>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ectangle 5"/>
          <p:cNvSpPr/>
          <p:nvPr/>
        </p:nvSpPr>
        <p:spPr>
          <a:xfrm>
            <a:off x="1470021" y="1795506"/>
            <a:ext cx="2581039" cy="3560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6"/>
          <p:cNvSpPr/>
          <p:nvPr/>
        </p:nvSpPr>
        <p:spPr>
          <a:xfrm>
            <a:off x="5138857" y="1795506"/>
            <a:ext cx="2581039" cy="3560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7"/>
          <p:cNvSpPr/>
          <p:nvPr/>
        </p:nvSpPr>
        <p:spPr>
          <a:xfrm>
            <a:off x="8807693" y="1795506"/>
            <a:ext cx="2581039" cy="3560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AutoShape 123"/>
          <p:cNvSpPr>
            <a:spLocks noChangeAspect="1"/>
          </p:cNvSpPr>
          <p:nvPr/>
        </p:nvSpPr>
        <p:spPr bwMode="auto">
          <a:xfrm>
            <a:off x="2414734" y="2273463"/>
            <a:ext cx="691609" cy="7609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3554" tIns="53554" rIns="53554" bIns="53554" anchor="ctr"/>
          <a:lstStyle/>
          <a:p>
            <a:pPr algn="just" defTabSz="481330">
              <a:lnSpc>
                <a:spcPct val="120000"/>
              </a:lnSpc>
              <a:defRPr/>
            </a:pPr>
            <a:endParaRPr lang="es-ES" sz="950" dirty="0">
              <a:solidFill>
                <a:schemeClr val="bg1"/>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4" name="Group 4681"/>
          <p:cNvGrpSpPr>
            <a:grpSpLocks noChangeAspect="1"/>
          </p:cNvGrpSpPr>
          <p:nvPr/>
        </p:nvGrpSpPr>
        <p:grpSpPr bwMode="auto">
          <a:xfrm>
            <a:off x="6107408" y="2273464"/>
            <a:ext cx="643936" cy="843999"/>
            <a:chOff x="4576763" y="2300287"/>
            <a:chExt cx="276225" cy="361950"/>
          </a:xfrm>
          <a:solidFill>
            <a:schemeClr val="bg1"/>
          </a:solidFill>
        </p:grpSpPr>
        <p:sp>
          <p:nvSpPr>
            <p:cNvPr id="15"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Freeform 26"/>
          <p:cNvSpPr>
            <a:spLocks noChangeAspect="1" noChangeArrowheads="1"/>
          </p:cNvSpPr>
          <p:nvPr/>
        </p:nvSpPr>
        <p:spPr bwMode="auto">
          <a:xfrm>
            <a:off x="9746668" y="2233201"/>
            <a:ext cx="703086" cy="841488"/>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Rectangle 27"/>
          <p:cNvSpPr/>
          <p:nvPr/>
        </p:nvSpPr>
        <p:spPr>
          <a:xfrm>
            <a:off x="1677115" y="3634141"/>
            <a:ext cx="2166849" cy="1753235"/>
          </a:xfrm>
          <a:prstGeom prst="rect">
            <a:avLst/>
          </a:prstGeom>
        </p:spPr>
        <p:txBody>
          <a:bodyPr wrap="square">
            <a:spAutoFit/>
          </a:bodyPr>
          <a:lstStyle/>
          <a:p>
            <a:pPr algn="just">
              <a:lnSpc>
                <a:spcPct val="120000"/>
              </a:lnSpc>
            </a:pPr>
            <a:r>
              <a:rPr lang="zh-CN" altLang="en-US" sz="10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表单和我们的学的表格不同，虽然只有一字之差，但是作用确实完全不同的。表单主要用来做数据展现和显示的，而表单主要提供一个界面，让浏览者根据我们事先设计的要求，填一些数据并将这些数据提交给后台程序处理，后台程序处理完成，提示浏览者进行下一步的操作。</a:t>
            </a:r>
            <a:endParaRPr lang="zh-CN" altLang="en-US" sz="10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2219363" y="3385360"/>
            <a:ext cx="1082348" cy="350865"/>
          </a:xfrm>
          <a:prstGeom prst="rect">
            <a:avLst/>
          </a:prstGeom>
          <a:noFill/>
        </p:spPr>
        <p:txBody>
          <a:bodyPr wrap="none" rtlCol="0">
            <a:spAutoFit/>
          </a:bodyPr>
          <a:lstStyle/>
          <a:p>
            <a:pPr algn="just">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表单的作用</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Rectangle 29"/>
          <p:cNvSpPr/>
          <p:nvPr/>
        </p:nvSpPr>
        <p:spPr>
          <a:xfrm>
            <a:off x="9014788" y="3634141"/>
            <a:ext cx="2166849" cy="1196975"/>
          </a:xfrm>
          <a:prstGeom prst="rect">
            <a:avLst/>
          </a:prstGeom>
        </p:spPr>
        <p:txBody>
          <a:bodyPr wrap="square">
            <a:spAutoFit/>
          </a:bodyPr>
          <a:lstStyle/>
          <a:p>
            <a:pPr algn="just">
              <a:lnSpc>
                <a:spcPct val="120000"/>
              </a:lnSpc>
            </a:pPr>
            <a:r>
              <a:rPr lang="zh-CN" altLang="en-US"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表单内控件较多，适用于不同类型的数据收集，一般采用</a:t>
            </a:r>
            <a:r>
              <a:rPr lang="en-US" altLang="zh-CN"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&lt;input/&gt;</a:t>
            </a:r>
            <a:r>
              <a:rPr lang="zh-CN" altLang="en-US"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标签引入进来，根据</a:t>
            </a:r>
            <a:r>
              <a:rPr lang="en-US" altLang="zh-CN"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type</a:t>
            </a:r>
            <a:r>
              <a:rPr lang="zh-CN" altLang="en-US"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属性值的不同，控件也不同。</a:t>
            </a:r>
            <a:endParaRPr lang="zh-CN" altLang="en-US"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30"/>
          <p:cNvSpPr txBox="1"/>
          <p:nvPr/>
        </p:nvSpPr>
        <p:spPr>
          <a:xfrm>
            <a:off x="9646803" y="3385360"/>
            <a:ext cx="902811" cy="350865"/>
          </a:xfrm>
          <a:prstGeom prst="rect">
            <a:avLst/>
          </a:prstGeom>
          <a:noFill/>
        </p:spPr>
        <p:txBody>
          <a:bodyPr wrap="none" rtlCol="0">
            <a:spAutoFit/>
          </a:bodyPr>
          <a:lstStyle/>
          <a:p>
            <a:pPr algn="just">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表单控件</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5888201" y="3385360"/>
            <a:ext cx="1082348" cy="350865"/>
          </a:xfrm>
          <a:prstGeom prst="rect">
            <a:avLst/>
          </a:prstGeom>
          <a:noFill/>
        </p:spPr>
        <p:txBody>
          <a:bodyPr wrap="none" rtlCol="0">
            <a:spAutoFit/>
          </a:bodyPr>
          <a:lstStyle/>
          <a:p>
            <a:pPr algn="just">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表单的组成</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32"/>
          <p:cNvSpPr/>
          <p:nvPr/>
        </p:nvSpPr>
        <p:spPr>
          <a:xfrm>
            <a:off x="5345951" y="3634141"/>
            <a:ext cx="2373945" cy="1568450"/>
          </a:xfrm>
          <a:prstGeom prst="rect">
            <a:avLst/>
          </a:prstGeom>
        </p:spPr>
        <p:txBody>
          <a:bodyPr wrap="square">
            <a:spAutoFit/>
          </a:bodyPr>
          <a:lstStyle/>
          <a:p>
            <a:pPr algn="just">
              <a:lnSpc>
                <a:spcPct val="120000"/>
              </a:lnSpc>
            </a:pP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表单一般由三部分组成</a:t>
            </a:r>
            <a:endPar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marL="228600" indent="-228600" algn="just">
              <a:lnSpc>
                <a:spcPct val="120000"/>
              </a:lnSpc>
              <a:buAutoNum type="arabicPeriod"/>
            </a:pPr>
            <a:r>
              <a:rPr lang="en-US" altLang="zh-CN"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Form</a:t>
            </a: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标签：该表单数据提交的</a:t>
            </a:r>
            <a:r>
              <a:rPr lang="en-US" altLang="zh-CN"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URL</a:t>
            </a: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地址和表单相关的操作和数据发送至服务器的方式。</a:t>
            </a:r>
            <a:endPar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marL="228600" indent="-228600" algn="just">
              <a:lnSpc>
                <a:spcPct val="120000"/>
              </a:lnSpc>
              <a:buAutoNum type="arabicPeriod"/>
            </a:pP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表单控件：主要包括文本框</a:t>
            </a:r>
            <a:r>
              <a:rPr lang="en-US" altLang="zh-CN"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复选框</a:t>
            </a:r>
            <a:r>
              <a:rPr lang="en-US" altLang="zh-CN"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单选框等用来填装数据的控件。</a:t>
            </a:r>
            <a:endPar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marL="228600" indent="-228600" algn="just">
              <a:lnSpc>
                <a:spcPct val="120000"/>
              </a:lnSpc>
              <a:buAutoNum type="arabicPeriod"/>
            </a:pP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提交按钮：主要将数据提交至服务器</a:t>
            </a:r>
            <a:endPar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矩形 42"/>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4"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1-2 </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表单和表单控件</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par>
                          <p:cTn id="19" fill="hold">
                            <p:stCondLst>
                              <p:cond delay="500"/>
                            </p:stCondLst>
                            <p:childTnLst>
                              <p:par>
                                <p:cTn id="20" presetID="53" presetClass="entr" presetSubtype="16"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7" grpId="0" bldLvl="0" animBg="1"/>
      <p:bldP spid="28" grpId="0"/>
      <p:bldP spid="29"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4732" y="944831"/>
            <a:ext cx="2484064" cy="3000210"/>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818402" y="944831"/>
            <a:ext cx="2484064" cy="300021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89415" y="944831"/>
            <a:ext cx="2592287" cy="3000210"/>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15"/>
          <p:cNvSpPr txBox="1"/>
          <p:nvPr/>
        </p:nvSpPr>
        <p:spPr>
          <a:xfrm>
            <a:off x="956767" y="4305729"/>
            <a:ext cx="2709932" cy="2499360"/>
          </a:xfrm>
          <a:prstGeom prst="rect">
            <a:avLst/>
          </a:prstGeom>
          <a:noFill/>
        </p:spPr>
        <p:txBody>
          <a:bodyPr wrap="square" lIns="99220" tIns="49610" rIns="99220" bIns="49610" rtlCol="0">
            <a:spAutoFit/>
          </a:bodyPr>
          <a:lstStyle/>
          <a:p>
            <a:pPr>
              <a:lnSpc>
                <a:spcPct val="150000"/>
              </a:lnSpc>
            </a:pP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文本框主要为用户提供输入功能的，常用属性</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name</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：代表文本框控件的名字</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Value</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：代表文本框中的默认值</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Size</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：代表文本框的宽度大小</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err="1">
                <a:solidFill>
                  <a:srgbClr val="FF0000"/>
                </a:solidFill>
                <a:latin typeface="Arial" panose="020B0604020202020204" pitchFamily="34" charset="0"/>
                <a:ea typeface="微软雅黑" panose="020B0503020204020204" pitchFamily="34" charset="-122"/>
                <a:sym typeface="Arial" panose="020B0604020202020204" pitchFamily="34" charset="0"/>
              </a:rPr>
              <a:t>Maxlength</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：最多容纳 的字符数</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err="1">
                <a:solidFill>
                  <a:srgbClr val="FF0000"/>
                </a:solidFill>
                <a:latin typeface="Arial" panose="020B0604020202020204" pitchFamily="34" charset="0"/>
                <a:ea typeface="微软雅黑" panose="020B0503020204020204" pitchFamily="34" charset="-122"/>
                <a:sym typeface="Arial" panose="020B0604020202020204" pitchFamily="34" charset="0"/>
              </a:rPr>
              <a:t>Readonly</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：代表此控件为只读</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密码框控件：</a:t>
            </a: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password</a:t>
            </a:r>
            <a:endPar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6"/>
          <p:cNvSpPr txBox="1"/>
          <p:nvPr/>
        </p:nvSpPr>
        <p:spPr>
          <a:xfrm>
            <a:off x="1143438" y="3964576"/>
            <a:ext cx="1816205" cy="315633"/>
          </a:xfrm>
          <a:prstGeom prst="rect">
            <a:avLst/>
          </a:prstGeom>
          <a:noFill/>
        </p:spPr>
        <p:txBody>
          <a:bodyPr wrap="none" lIns="99220" tIns="49610" rIns="99220" bIns="4961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文本框与密码框控件</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5"/>
          <p:cNvSpPr txBox="1"/>
          <p:nvPr/>
        </p:nvSpPr>
        <p:spPr>
          <a:xfrm>
            <a:off x="3973209" y="4306016"/>
            <a:ext cx="2709932" cy="2776220"/>
          </a:xfrm>
          <a:prstGeom prst="rect">
            <a:avLst/>
          </a:prstGeom>
          <a:noFill/>
        </p:spPr>
        <p:txBody>
          <a:bodyPr wrap="square" lIns="99220" tIns="49610" rIns="99220" bIns="49610" rtlCol="0">
            <a:spAutoFit/>
          </a:bodyPr>
          <a:lstStyle/>
          <a:p>
            <a:pPr>
              <a:lnSpc>
                <a:spcPct val="150000"/>
              </a:lnSpc>
            </a:pP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单选框按钮：</a:t>
            </a: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radio</a:t>
            </a:r>
            <a:endPar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常用属性：</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name</a:t>
            </a: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：常用按钮控件的名称。</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Value</a:t>
            </a: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：单选按钮的初始值。</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Checked</a:t>
            </a: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：代表此单选按钮是否</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可选值：</a:t>
            </a: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true</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代表选中；</a:t>
            </a: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false</a:t>
            </a: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代表没被选中。</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Checkbox</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：用于复选框</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6"/>
          <p:cNvSpPr txBox="1"/>
          <p:nvPr/>
        </p:nvSpPr>
        <p:spPr>
          <a:xfrm>
            <a:off x="3883027" y="4049529"/>
            <a:ext cx="2354814" cy="315633"/>
          </a:xfrm>
          <a:prstGeom prst="rect">
            <a:avLst/>
          </a:prstGeom>
          <a:noFill/>
        </p:spPr>
        <p:txBody>
          <a:bodyPr wrap="none" lIns="99220" tIns="49610" rIns="99220" bIns="4961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单选按钮控件和复选框控件</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5"/>
          <p:cNvSpPr txBox="1"/>
          <p:nvPr/>
        </p:nvSpPr>
        <p:spPr>
          <a:xfrm>
            <a:off x="6773323" y="4280209"/>
            <a:ext cx="2709932" cy="2891790"/>
          </a:xfrm>
          <a:prstGeom prst="rect">
            <a:avLst/>
          </a:prstGeom>
          <a:noFill/>
        </p:spPr>
        <p:txBody>
          <a:bodyPr wrap="square" lIns="99220" tIns="49610" rIns="99220" bIns="49610" rtlCol="0">
            <a:spAutoFit/>
          </a:bodyPr>
          <a:lstStyle/>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Button</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常用于网上购物，主要提供了用户和网站交互的功能</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基本语法是：</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&lt;input  type=“button” value=“</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搜索</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”&gt;</a:t>
            </a:r>
            <a:endPar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Submit</a:t>
            </a: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即提交按钮表示将表单中的所有控件内容一次提交到服务器端，让服务端统一处理。</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Reset</a:t>
            </a: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即重置按钮，它可以将表单中的所有控件中的内容清空，其属性与提交按钮一样。</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Image</a:t>
            </a: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与</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submit</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按钮一样，也具有表单提交功能但它可以用一张图片做背景并且也可以将表单中的内容提交到服务端</a:t>
            </a: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6"/>
          <p:cNvSpPr txBox="1"/>
          <p:nvPr/>
        </p:nvSpPr>
        <p:spPr>
          <a:xfrm>
            <a:off x="7653511" y="4047790"/>
            <a:ext cx="559451" cy="315633"/>
          </a:xfrm>
          <a:prstGeom prst="rect">
            <a:avLst/>
          </a:prstGeom>
          <a:noFill/>
        </p:spPr>
        <p:txBody>
          <a:bodyPr wrap="none" lIns="99220" tIns="49610" rIns="99220" bIns="4961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矩形 13"/>
          <p:cNvSpPr/>
          <p:nvPr/>
        </p:nvSpPr>
        <p:spPr>
          <a:xfrm>
            <a:off x="9868651" y="944831"/>
            <a:ext cx="2484064" cy="3019745"/>
          </a:xfrm>
          <a:prstGeom prst="rect">
            <a:avLst/>
          </a:prstGeom>
          <a:blipFill dpi="0" rotWithShape="1">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5"/>
          <p:cNvSpPr txBox="1"/>
          <p:nvPr/>
        </p:nvSpPr>
        <p:spPr>
          <a:xfrm>
            <a:off x="9844691" y="4305729"/>
            <a:ext cx="2709932" cy="2499360"/>
          </a:xfrm>
          <a:prstGeom prst="rect">
            <a:avLst/>
          </a:prstGeom>
          <a:noFill/>
        </p:spPr>
        <p:txBody>
          <a:bodyPr wrap="square" lIns="99220" tIns="49610" rIns="99220" bIns="49610" rtlCol="0">
            <a:spAutoFit/>
          </a:bodyPr>
          <a:lstStyle/>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下拉列表框：</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下拉列表框分两部分，外层用</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&lt;select&gt;</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代表定义一个下拉式列表框，内层用</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&lt;option&gt;</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代表下拉式列表框中的某一项，若要让某一项默认被选中，可以在</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&lt;option&gt;</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标签中使用</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selected=“selected”,</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此属性代表此项会被选中，也可直接写成：</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selected.</a:t>
            </a:r>
            <a:endPar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多行文本框</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多行文本框实际上单行文本框的一种变种，即可以在其中输入多行内容，除了这点区别外，他们的用法也不同</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多行文本框的常用属性：</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Name</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：多先文本框的名称</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rows:</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：代表文本行数，即有多少行文本。</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Cols</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：代表文本行数，即一行有多少个字符</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6"/>
          <p:cNvSpPr txBox="1"/>
          <p:nvPr/>
        </p:nvSpPr>
        <p:spPr>
          <a:xfrm>
            <a:off x="10040011" y="4046094"/>
            <a:ext cx="1995741" cy="315633"/>
          </a:xfrm>
          <a:prstGeom prst="rect">
            <a:avLst/>
          </a:prstGeom>
          <a:noFill/>
        </p:spPr>
        <p:txBody>
          <a:bodyPr wrap="none" lIns="99220" tIns="49610" rIns="99220" bIns="4961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下拉列表和多行文本框</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 1-2  </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表单和表单控件</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right)">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iterate type="lt">
                                    <p:tmPct val="40000"/>
                                  </p:iterate>
                                  <p:childTnLst>
                                    <p:set>
                                      <p:cBhvr>
                                        <p:cTn id="22" dur="1" fill="hold">
                                          <p:stCondLst>
                                            <p:cond delay="0"/>
                                          </p:stCondLst>
                                        </p:cTn>
                                        <p:tgtEl>
                                          <p:spTgt spid="26"/>
                                        </p:tgtEl>
                                        <p:attrNameLst>
                                          <p:attrName>style.visibility</p:attrName>
                                        </p:attrNameLst>
                                      </p:cBhvr>
                                      <p:to>
                                        <p:strVal val="visible"/>
                                      </p:to>
                                    </p:set>
                                    <p:anim calcmode="lin" valueType="num">
                                      <p:cBhvr>
                                        <p:cTn id="23" dur="250" fill="hold"/>
                                        <p:tgtEl>
                                          <p:spTgt spid="26"/>
                                        </p:tgtEl>
                                        <p:attrNameLst>
                                          <p:attrName>ppt_x</p:attrName>
                                        </p:attrNameLst>
                                      </p:cBhvr>
                                      <p:tavLst>
                                        <p:tav tm="0">
                                          <p:val>
                                            <p:strVal val="#ppt_x"/>
                                          </p:val>
                                        </p:tav>
                                        <p:tav tm="100000">
                                          <p:val>
                                            <p:strVal val="#ppt_x"/>
                                          </p:val>
                                        </p:tav>
                                      </p:tavLst>
                                    </p:anim>
                                    <p:anim calcmode="lin" valueType="num">
                                      <p:cBhvr>
                                        <p:cTn id="24" dur="250" fill="hold"/>
                                        <p:tgtEl>
                                          <p:spTgt spid="26"/>
                                        </p:tgtEl>
                                        <p:attrNameLst>
                                          <p:attrName>ppt_y</p:attrName>
                                        </p:attrNameLst>
                                      </p:cBhvr>
                                      <p:tavLst>
                                        <p:tav tm="0">
                                          <p:val>
                                            <p:strVal val="#ppt_y-#ppt_h/2"/>
                                          </p:val>
                                        </p:tav>
                                        <p:tav tm="100000">
                                          <p:val>
                                            <p:strVal val="#ppt_y"/>
                                          </p:val>
                                        </p:tav>
                                      </p:tavLst>
                                    </p:anim>
                                    <p:anim calcmode="lin" valueType="num">
                                      <p:cBhvr>
                                        <p:cTn id="25" dur="250" fill="hold"/>
                                        <p:tgtEl>
                                          <p:spTgt spid="26"/>
                                        </p:tgtEl>
                                        <p:attrNameLst>
                                          <p:attrName>ppt_w</p:attrName>
                                        </p:attrNameLst>
                                      </p:cBhvr>
                                      <p:tavLst>
                                        <p:tav tm="0">
                                          <p:val>
                                            <p:strVal val="#ppt_w"/>
                                          </p:val>
                                        </p:tav>
                                        <p:tav tm="100000">
                                          <p:val>
                                            <p:strVal val="#ppt_w"/>
                                          </p:val>
                                        </p:tav>
                                      </p:tavLst>
                                    </p:anim>
                                    <p:anim calcmode="lin" valueType="num">
                                      <p:cBhvr>
                                        <p:cTn id="26" dur="250" fill="hold"/>
                                        <p:tgtEl>
                                          <p:spTgt spid="2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grpId="0" nodeType="clickEffect">
                                  <p:stCondLst>
                                    <p:cond delay="0"/>
                                  </p:stCondLst>
                                  <p:iterate type="lt">
                                    <p:tmPct val="40000"/>
                                  </p:iterate>
                                  <p:childTnLst>
                                    <p:set>
                                      <p:cBhvr>
                                        <p:cTn id="35" dur="1" fill="hold">
                                          <p:stCondLst>
                                            <p:cond delay="0"/>
                                          </p:stCondLst>
                                        </p:cTn>
                                        <p:tgtEl>
                                          <p:spTgt spid="28"/>
                                        </p:tgtEl>
                                        <p:attrNameLst>
                                          <p:attrName>style.visibility</p:attrName>
                                        </p:attrNameLst>
                                      </p:cBhvr>
                                      <p:to>
                                        <p:strVal val="visible"/>
                                      </p:to>
                                    </p:set>
                                    <p:anim calcmode="lin" valueType="num">
                                      <p:cBhvr>
                                        <p:cTn id="36" dur="250" fill="hold"/>
                                        <p:tgtEl>
                                          <p:spTgt spid="28"/>
                                        </p:tgtEl>
                                        <p:attrNameLst>
                                          <p:attrName>ppt_x</p:attrName>
                                        </p:attrNameLst>
                                      </p:cBhvr>
                                      <p:tavLst>
                                        <p:tav tm="0">
                                          <p:val>
                                            <p:strVal val="#ppt_x"/>
                                          </p:val>
                                        </p:tav>
                                        <p:tav tm="100000">
                                          <p:val>
                                            <p:strVal val="#ppt_x"/>
                                          </p:val>
                                        </p:tav>
                                      </p:tavLst>
                                    </p:anim>
                                    <p:anim calcmode="lin" valueType="num">
                                      <p:cBhvr>
                                        <p:cTn id="37" dur="250" fill="hold"/>
                                        <p:tgtEl>
                                          <p:spTgt spid="28"/>
                                        </p:tgtEl>
                                        <p:attrNameLst>
                                          <p:attrName>ppt_y</p:attrName>
                                        </p:attrNameLst>
                                      </p:cBhvr>
                                      <p:tavLst>
                                        <p:tav tm="0">
                                          <p:val>
                                            <p:strVal val="#ppt_y-#ppt_h/2"/>
                                          </p:val>
                                        </p:tav>
                                        <p:tav tm="100000">
                                          <p:val>
                                            <p:strVal val="#ppt_y"/>
                                          </p:val>
                                        </p:tav>
                                      </p:tavLst>
                                    </p:anim>
                                    <p:anim calcmode="lin" valueType="num">
                                      <p:cBhvr>
                                        <p:cTn id="38" dur="250" fill="hold"/>
                                        <p:tgtEl>
                                          <p:spTgt spid="28"/>
                                        </p:tgtEl>
                                        <p:attrNameLst>
                                          <p:attrName>ppt_w</p:attrName>
                                        </p:attrNameLst>
                                      </p:cBhvr>
                                      <p:tavLst>
                                        <p:tav tm="0">
                                          <p:val>
                                            <p:strVal val="#ppt_w"/>
                                          </p:val>
                                        </p:tav>
                                        <p:tav tm="100000">
                                          <p:val>
                                            <p:strVal val="#ppt_w"/>
                                          </p:val>
                                        </p:tav>
                                      </p:tavLst>
                                    </p:anim>
                                    <p:anim calcmode="lin" valueType="num">
                                      <p:cBhvr>
                                        <p:cTn id="39" dur="250" fill="hold"/>
                                        <p:tgtEl>
                                          <p:spTgt spid="28"/>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grpId="0" nodeType="clickEffect">
                                  <p:stCondLst>
                                    <p:cond delay="0"/>
                                  </p:stCondLst>
                                  <p:iterate type="lt">
                                    <p:tmPct val="40000"/>
                                  </p:iterate>
                                  <p:childTnLst>
                                    <p:set>
                                      <p:cBhvr>
                                        <p:cTn id="48" dur="1" fill="hold">
                                          <p:stCondLst>
                                            <p:cond delay="0"/>
                                          </p:stCondLst>
                                        </p:cTn>
                                        <p:tgtEl>
                                          <p:spTgt spid="30"/>
                                        </p:tgtEl>
                                        <p:attrNameLst>
                                          <p:attrName>style.visibility</p:attrName>
                                        </p:attrNameLst>
                                      </p:cBhvr>
                                      <p:to>
                                        <p:strVal val="visible"/>
                                      </p:to>
                                    </p:set>
                                    <p:anim calcmode="lin" valueType="num">
                                      <p:cBhvr>
                                        <p:cTn id="49" dur="250" fill="hold"/>
                                        <p:tgtEl>
                                          <p:spTgt spid="30"/>
                                        </p:tgtEl>
                                        <p:attrNameLst>
                                          <p:attrName>ppt_x</p:attrName>
                                        </p:attrNameLst>
                                      </p:cBhvr>
                                      <p:tavLst>
                                        <p:tav tm="0">
                                          <p:val>
                                            <p:strVal val="#ppt_x"/>
                                          </p:val>
                                        </p:tav>
                                        <p:tav tm="100000">
                                          <p:val>
                                            <p:strVal val="#ppt_x"/>
                                          </p:val>
                                        </p:tav>
                                      </p:tavLst>
                                    </p:anim>
                                    <p:anim calcmode="lin" valueType="num">
                                      <p:cBhvr>
                                        <p:cTn id="50" dur="250" fill="hold"/>
                                        <p:tgtEl>
                                          <p:spTgt spid="30"/>
                                        </p:tgtEl>
                                        <p:attrNameLst>
                                          <p:attrName>ppt_y</p:attrName>
                                        </p:attrNameLst>
                                      </p:cBhvr>
                                      <p:tavLst>
                                        <p:tav tm="0">
                                          <p:val>
                                            <p:strVal val="#ppt_y-#ppt_h/2"/>
                                          </p:val>
                                        </p:tav>
                                        <p:tav tm="100000">
                                          <p:val>
                                            <p:strVal val="#ppt_y"/>
                                          </p:val>
                                        </p:tav>
                                      </p:tavLst>
                                    </p:anim>
                                    <p:anim calcmode="lin" valueType="num">
                                      <p:cBhvr>
                                        <p:cTn id="51" dur="250" fill="hold"/>
                                        <p:tgtEl>
                                          <p:spTgt spid="30"/>
                                        </p:tgtEl>
                                        <p:attrNameLst>
                                          <p:attrName>ppt_w</p:attrName>
                                        </p:attrNameLst>
                                      </p:cBhvr>
                                      <p:tavLst>
                                        <p:tav tm="0">
                                          <p:val>
                                            <p:strVal val="#ppt_w"/>
                                          </p:val>
                                        </p:tav>
                                        <p:tav tm="100000">
                                          <p:val>
                                            <p:strVal val="#ppt_w"/>
                                          </p:val>
                                        </p:tav>
                                      </p:tavLst>
                                    </p:anim>
                                    <p:anim calcmode="lin" valueType="num">
                                      <p:cBhvr>
                                        <p:cTn id="52" dur="250" fill="hold"/>
                                        <p:tgtEl>
                                          <p:spTgt spid="30"/>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5" presetClass="entr" presetSubtype="0" fill="hold" grpId="0" nodeType="clickEffect">
                                  <p:stCondLst>
                                    <p:cond delay="75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fltVal val="0"/>
                                          </p:val>
                                        </p:tav>
                                        <p:tav tm="100000">
                                          <p:val>
                                            <p:strVal val="#ppt_w"/>
                                          </p:val>
                                        </p:tav>
                                      </p:tavLst>
                                    </p:anim>
                                    <p:anim calcmode="lin" valueType="num">
                                      <p:cBhvr>
                                        <p:cTn id="63" dur="1000" fill="hold"/>
                                        <p:tgtEl>
                                          <p:spTgt spid="14"/>
                                        </p:tgtEl>
                                        <p:attrNameLst>
                                          <p:attrName>ppt_h</p:attrName>
                                        </p:attrNameLst>
                                      </p:cBhvr>
                                      <p:tavLst>
                                        <p:tav tm="0">
                                          <p:val>
                                            <p:fltVal val="0"/>
                                          </p:val>
                                        </p:tav>
                                        <p:tav tm="100000">
                                          <p:val>
                                            <p:strVal val="#ppt_h"/>
                                          </p:val>
                                        </p:tav>
                                      </p:tavLst>
                                    </p:anim>
                                    <p:anim calcmode="lin" valueType="num">
                                      <p:cBhvr>
                                        <p:cTn id="64"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1" fill="hold" grpId="0" nodeType="clickEffect">
                                  <p:stCondLst>
                                    <p:cond delay="0"/>
                                  </p:stCondLst>
                                  <p:iterate type="lt">
                                    <p:tmPct val="40000"/>
                                  </p:iterate>
                                  <p:childTnLst>
                                    <p:set>
                                      <p:cBhvr>
                                        <p:cTn id="74" dur="1" fill="hold">
                                          <p:stCondLst>
                                            <p:cond delay="0"/>
                                          </p:stCondLst>
                                        </p:cTn>
                                        <p:tgtEl>
                                          <p:spTgt spid="19"/>
                                        </p:tgtEl>
                                        <p:attrNameLst>
                                          <p:attrName>style.visibility</p:attrName>
                                        </p:attrNameLst>
                                      </p:cBhvr>
                                      <p:to>
                                        <p:strVal val="visible"/>
                                      </p:to>
                                    </p:set>
                                    <p:anim calcmode="lin" valueType="num">
                                      <p:cBhvr>
                                        <p:cTn id="75" dur="250" fill="hold"/>
                                        <p:tgtEl>
                                          <p:spTgt spid="19"/>
                                        </p:tgtEl>
                                        <p:attrNameLst>
                                          <p:attrName>ppt_x</p:attrName>
                                        </p:attrNameLst>
                                      </p:cBhvr>
                                      <p:tavLst>
                                        <p:tav tm="0">
                                          <p:val>
                                            <p:strVal val="#ppt_x"/>
                                          </p:val>
                                        </p:tav>
                                        <p:tav tm="100000">
                                          <p:val>
                                            <p:strVal val="#ppt_x"/>
                                          </p:val>
                                        </p:tav>
                                      </p:tavLst>
                                    </p:anim>
                                    <p:anim calcmode="lin" valueType="num">
                                      <p:cBhvr>
                                        <p:cTn id="76" dur="250" fill="hold"/>
                                        <p:tgtEl>
                                          <p:spTgt spid="19"/>
                                        </p:tgtEl>
                                        <p:attrNameLst>
                                          <p:attrName>ppt_y</p:attrName>
                                        </p:attrNameLst>
                                      </p:cBhvr>
                                      <p:tavLst>
                                        <p:tav tm="0">
                                          <p:val>
                                            <p:strVal val="#ppt_y-#ppt_h/2"/>
                                          </p:val>
                                        </p:tav>
                                        <p:tav tm="100000">
                                          <p:val>
                                            <p:strVal val="#ppt_y"/>
                                          </p:val>
                                        </p:tav>
                                      </p:tavLst>
                                    </p:anim>
                                    <p:anim calcmode="lin" valueType="num">
                                      <p:cBhvr>
                                        <p:cTn id="77" dur="250" fill="hold"/>
                                        <p:tgtEl>
                                          <p:spTgt spid="19"/>
                                        </p:tgtEl>
                                        <p:attrNameLst>
                                          <p:attrName>ppt_w</p:attrName>
                                        </p:attrNameLst>
                                      </p:cBhvr>
                                      <p:tavLst>
                                        <p:tav tm="0">
                                          <p:val>
                                            <p:strVal val="#ppt_w"/>
                                          </p:val>
                                        </p:tav>
                                        <p:tav tm="100000">
                                          <p:val>
                                            <p:strVal val="#ppt_w"/>
                                          </p:val>
                                        </p:tav>
                                      </p:tavLst>
                                    </p:anim>
                                    <p:anim calcmode="lin" valueType="num">
                                      <p:cBhvr>
                                        <p:cTn id="78" dur="25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bldLvl="0" animBg="1"/>
      <p:bldP spid="24" grpId="0" bldLvl="0" animBg="1"/>
      <p:bldP spid="25" grpId="0"/>
      <p:bldP spid="26" grpId="0"/>
      <p:bldP spid="27" grpId="0"/>
      <p:bldP spid="28" grpId="0"/>
      <p:bldP spid="29" grpId="0"/>
      <p:bldP spid="30" grpId="0"/>
      <p:bldP spid="14" grpId="0" bldLvl="0" animBg="1"/>
      <p:bldP spid="15" grpId="0"/>
      <p:bldP spid="19" grpId="0"/>
    </p:bldLst>
  </p:timing>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自定义 285">
      <a:dk1>
        <a:sysClr val="windowText" lastClr="000000"/>
      </a:dk1>
      <a:lt1>
        <a:sysClr val="window" lastClr="FFFFFF"/>
      </a:lt1>
      <a:dk2>
        <a:srgbClr val="44546A"/>
      </a:dk2>
      <a:lt2>
        <a:srgbClr val="E7E6E6"/>
      </a:lt2>
      <a:accent1>
        <a:srgbClr val="0FC7D3"/>
      </a:accent1>
      <a:accent2>
        <a:srgbClr val="7EC565"/>
      </a:accent2>
      <a:accent3>
        <a:srgbClr val="0FC7D3"/>
      </a:accent3>
      <a:accent4>
        <a:srgbClr val="7EC565"/>
      </a:accent4>
      <a:accent5>
        <a:srgbClr val="0FC7D3"/>
      </a:accent5>
      <a:accent6>
        <a:srgbClr val="7EC565"/>
      </a:accent6>
      <a:hlink>
        <a:srgbClr val="0FC7D3"/>
      </a:hlink>
      <a:folHlink>
        <a:srgbClr val="7EC56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4173</Words>
  <Application>WPS 演示</Application>
  <PresentationFormat>自定义</PresentationFormat>
  <Paragraphs>358</Paragraphs>
  <Slides>19</Slides>
  <Notes>21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宋体</vt:lpstr>
      <vt:lpstr>Wingdings</vt:lpstr>
      <vt:lpstr>Calibri</vt:lpstr>
      <vt:lpstr>微软雅黑</vt:lpstr>
      <vt:lpstr>方正兰亭纤黑_GBK</vt:lpstr>
      <vt:lpstr>Agency FB</vt:lpstr>
      <vt:lpstr>冬青黑体简体中文 W3</vt:lpstr>
      <vt:lpstr>Arial Narrow</vt:lpstr>
      <vt:lpstr>Arial</vt:lpstr>
      <vt:lpstr>Consolas</vt:lpstr>
      <vt:lpstr>Kontrapunkt Bob Bold</vt:lpstr>
      <vt:lpstr>Helvetica Light</vt:lpstr>
      <vt:lpstr>Arial Unicode MS</vt:lpstr>
      <vt:lpstr>Calibri Light</vt:lpstr>
      <vt:lpstr>黑体</vt:lpstr>
      <vt:lpstr>qtquickcontrols</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工作计划</dc:title>
  <dc:creator/>
  <cp:keywords>第一PPT模板网-WWW.1PPT.COM</cp:keywords>
  <cp:lastModifiedBy>君不见，故人亦相离</cp:lastModifiedBy>
  <cp:revision>11</cp:revision>
  <dcterms:created xsi:type="dcterms:W3CDTF">2016-10-17T14:00:00Z</dcterms:created>
  <dcterms:modified xsi:type="dcterms:W3CDTF">2018-01-12T04:29:42Z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2052-10.1.0.7106</vt:lpwstr>
  </property>
</Properties>
</file>