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368" r:id="rId3"/>
    <p:sldId id="370" r:id="rId4"/>
    <p:sldId id="400" r:id="rId5"/>
    <p:sldId id="372" r:id="rId6"/>
    <p:sldId id="401" r:id="rId7"/>
    <p:sldId id="402" r:id="rId8"/>
    <p:sldId id="404" r:id="rId9"/>
    <p:sldId id="405" r:id="rId10"/>
    <p:sldId id="403" r:id="rId11"/>
    <p:sldId id="406" r:id="rId12"/>
    <p:sldId id="380" r:id="rId13"/>
    <p:sldId id="381" r:id="rId14"/>
    <p:sldId id="382" r:id="rId15"/>
    <p:sldId id="383" r:id="rId16"/>
    <p:sldId id="407" r:id="rId17"/>
    <p:sldId id="409" r:id="rId18"/>
    <p:sldId id="410" r:id="rId19"/>
    <p:sldId id="418" r:id="rId20"/>
    <p:sldId id="416" r:id="rId21"/>
    <p:sldId id="417" r:id="rId22"/>
    <p:sldId id="419" r:id="rId23"/>
    <p:sldId id="411" r:id="rId24"/>
    <p:sldId id="412" r:id="rId25"/>
    <p:sldId id="413" r:id="rId26"/>
    <p:sldId id="414" r:id="rId27"/>
    <p:sldId id="420" r:id="rId28"/>
    <p:sldId id="421" r:id="rId29"/>
    <p:sldId id="425" r:id="rId30"/>
    <p:sldId id="422" r:id="rId31"/>
    <p:sldId id="424" r:id="rId32"/>
    <p:sldId id="395" r:id="rId33"/>
    <p:sldId id="369" r:id="rId34"/>
    <p:sldId id="427" r:id="rId35"/>
    <p:sldId id="426" r:id="rId36"/>
    <p:sldId id="396" r:id="rId37"/>
    <p:sldId id="397" r:id="rId38"/>
    <p:sldId id="398" r:id="rId39"/>
    <p:sldId id="399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46" autoAdjust="0"/>
    <p:restoredTop sz="94922" autoAdjust="0"/>
  </p:normalViewPr>
  <p:slideViewPr>
    <p:cSldViewPr snapToGrid="0">
      <p:cViewPr>
        <p:scale>
          <a:sx n="66" d="100"/>
          <a:sy n="66" d="100"/>
        </p:scale>
        <p:origin x="-66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1C0EA-D616-46FF-A17A-6C92A1FA67F0}" type="datetimeFigureOut">
              <a:rPr lang="zh-TW" altLang="en-US" smtClean="0"/>
              <a:t>2017/11/9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C3A25-A6C9-464D-ADC5-157965AD91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587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C3A25-A6C9-464D-ADC5-157965AD9146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297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5A7-9B28-428E-8B6C-06D0CFCCF614}" type="datetimeFigureOut">
              <a:rPr lang="zh-TW" altLang="en-US" smtClean="0"/>
              <a:t>2017/11/9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C64CF-0F4B-440D-8668-3A64DF85F6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42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5A7-9B28-428E-8B6C-06D0CFCCF614}" type="datetimeFigureOut">
              <a:rPr lang="zh-TW" altLang="en-US" smtClean="0"/>
              <a:t>2017/11/9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C64CF-0F4B-440D-8668-3A64DF85F6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04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5A7-9B28-428E-8B6C-06D0CFCCF614}" type="datetimeFigureOut">
              <a:rPr lang="zh-TW" altLang="en-US" smtClean="0"/>
              <a:t>2017/11/9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C64CF-0F4B-440D-8668-3A64DF85F6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53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5A7-9B28-428E-8B6C-06D0CFCCF614}" type="datetimeFigureOut">
              <a:rPr lang="zh-TW" altLang="en-US" smtClean="0"/>
              <a:t>2017/11/9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C64CF-0F4B-440D-8668-3A64DF85F6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58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5A7-9B28-428E-8B6C-06D0CFCCF614}" type="datetimeFigureOut">
              <a:rPr lang="zh-TW" altLang="en-US" smtClean="0"/>
              <a:t>2017/11/9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C64CF-0F4B-440D-8668-3A64DF85F6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80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5A7-9B28-428E-8B6C-06D0CFCCF614}" type="datetimeFigureOut">
              <a:rPr lang="zh-TW" altLang="en-US" smtClean="0"/>
              <a:t>2017/11/9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C64CF-0F4B-440D-8668-3A64DF85F6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74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5A7-9B28-428E-8B6C-06D0CFCCF614}" type="datetimeFigureOut">
              <a:rPr lang="zh-TW" altLang="en-US" smtClean="0"/>
              <a:t>2017/11/9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C64CF-0F4B-440D-8668-3A64DF85F6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17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5A7-9B28-428E-8B6C-06D0CFCCF614}" type="datetimeFigureOut">
              <a:rPr lang="zh-TW" altLang="en-US" smtClean="0"/>
              <a:t>2017/11/9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C64CF-0F4B-440D-8668-3A64DF85F6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03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5A7-9B28-428E-8B6C-06D0CFCCF614}" type="datetimeFigureOut">
              <a:rPr lang="zh-TW" altLang="en-US" smtClean="0"/>
              <a:t>2017/11/9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C64CF-0F4B-440D-8668-3A64DF85F6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50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5A7-9B28-428E-8B6C-06D0CFCCF614}" type="datetimeFigureOut">
              <a:rPr lang="zh-TW" altLang="en-US" smtClean="0"/>
              <a:t>2017/11/9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C64CF-0F4B-440D-8668-3A64DF85F6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47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5A7-9B28-428E-8B6C-06D0CFCCF614}" type="datetimeFigureOut">
              <a:rPr lang="zh-TW" altLang="en-US" smtClean="0"/>
              <a:t>2017/11/9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C64CF-0F4B-440D-8668-3A64DF85F6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48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C35A7-9B28-428E-8B6C-06D0CFCCF614}" type="datetimeFigureOut">
              <a:rPr lang="zh-TW" altLang="en-US" smtClean="0"/>
              <a:t>2017/11/9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C64CF-0F4B-440D-8668-3A64DF85F6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01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Computer Graphics</a:t>
            </a:r>
            <a:br>
              <a:rPr lang="en-US" altLang="zh-TW" dirty="0" smtClean="0"/>
            </a:br>
            <a:r>
              <a:rPr lang="en-US" altLang="zh-TW" dirty="0" smtClean="0"/>
              <a:t>Homework 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4000" dirty="0" smtClean="0"/>
              <a:t>Hard shadow casting</a:t>
            </a:r>
            <a:r>
              <a:rPr lang="zh-TW" altLang="en-US" sz="4000" dirty="0"/>
              <a:t> </a:t>
            </a:r>
            <a:r>
              <a:rPr lang="en-US" altLang="zh-TW" sz="4000" dirty="0" smtClean="0"/>
              <a:t>with stencil test</a:t>
            </a:r>
          </a:p>
          <a:p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4000" dirty="0" smtClean="0"/>
              <a:t>Deadline: 2017/11/23 23:59:59</a:t>
            </a:r>
          </a:p>
        </p:txBody>
      </p:sp>
    </p:spTree>
    <p:extLst>
      <p:ext uri="{BB962C8B-B14F-4D97-AF65-F5344CB8AC3E}">
        <p14:creationId xmlns:p14="http://schemas.microsoft.com/office/powerpoint/2010/main" val="41793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obtain a transformation matrix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65461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>
                    <a:latin typeface="Consolas" panose="020B0609020204030204" pitchFamily="49" charset="0"/>
                  </a:rPr>
                  <a:t>glGetFloatv(GL_MODELVIEW_MATRIX , </a:t>
                </a:r>
                <a:r>
                  <a:rPr lang="en-US" altLang="zh-TW" dirty="0" err="1" smtClean="0">
                    <a:latin typeface="Consolas" panose="020B0609020204030204" pitchFamily="49" charset="0"/>
                  </a:rPr>
                  <a:t>return_matrix</a:t>
                </a:r>
                <a:r>
                  <a:rPr lang="en-US" altLang="zh-TW" dirty="0" smtClean="0"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altLang="zh-TW" dirty="0">
                    <a:solidFill>
                      <a:srgbClr val="FF0000"/>
                    </a:solidFill>
                  </a:rPr>
                  <a:t>T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he matrix obtained is column dominant and stored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in float[16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] !!!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/>
                      </a:rPr>
                      <m:t>M</m:t>
                    </m:r>
                    <m:r>
                      <a:rPr lang="en-US" altLang="zh-TW" b="0" i="0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 dirty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dirty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TW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TW" b="0" i="1" dirty="0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TW" b="0" i="1" dirty="0" smtClean="0">
                                  <a:latin typeface="Cambria Math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TW" b="0" i="1" dirty="0" smtClean="0">
                                  <a:latin typeface="Cambria Math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TW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TW" b="0" i="1" dirty="0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TW" b="0" i="1" dirty="0" smtClean="0">
                                  <a:latin typeface="Cambria Math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TW" b="0" i="1" dirty="0" smtClean="0">
                                  <a:latin typeface="Cambria Math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TW" b="0" i="1" dirty="0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TW" b="0" i="1" dirty="0" smtClean="0">
                                  <a:latin typeface="Cambria Math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TW" b="0" i="1" dirty="0" smtClean="0">
                                  <a:latin typeface="Cambria Math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65461"/>
              </a:xfrm>
              <a:blipFill>
                <a:blip r:embed="rId2"/>
                <a:stretch>
                  <a:fillRect l="-1043" t="-21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80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Draw the whole scene without shadow</a:t>
            </a:r>
          </a:p>
          <a:p>
            <a:r>
              <a:rPr lang="en-US" altLang="zh-TW" dirty="0" smtClean="0"/>
              <a:t>Transform the light position to certain model coordinate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Draw shadow facets to update stencil buffer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only facets facing light source cast shadow facets</a:t>
            </a:r>
          </a:p>
          <a:p>
            <a:pPr lvl="1"/>
            <a:r>
              <a:rPr lang="en-US" altLang="zh-TW" dirty="0" smtClean="0"/>
              <a:t>Calculate shadow facets casted and draw them to update stencil buffer</a:t>
            </a:r>
            <a:endParaRPr lang="en-US" altLang="zh-TW" dirty="0"/>
          </a:p>
          <a:p>
            <a:pPr lvl="1"/>
            <a:r>
              <a:rPr lang="en-US" altLang="zh-TW" dirty="0"/>
              <a:t>S</a:t>
            </a:r>
            <a:r>
              <a:rPr lang="en-US" altLang="zh-TW" dirty="0" smtClean="0"/>
              <a:t>hadow facets facing camera: stencil buffer +1</a:t>
            </a:r>
            <a:endParaRPr lang="en-US" altLang="zh-TW" dirty="0"/>
          </a:p>
          <a:p>
            <a:pPr lvl="1"/>
            <a:r>
              <a:rPr lang="en-US" altLang="zh-TW" dirty="0"/>
              <a:t>S</a:t>
            </a:r>
            <a:r>
              <a:rPr lang="en-US" altLang="zh-TW" dirty="0" smtClean="0"/>
              <a:t>hadow </a:t>
            </a:r>
            <a:r>
              <a:rPr lang="en-US" altLang="zh-TW" dirty="0"/>
              <a:t>facets </a:t>
            </a:r>
            <a:r>
              <a:rPr lang="en-US" altLang="zh-TW" dirty="0" smtClean="0"/>
              <a:t> back to camera</a:t>
            </a:r>
            <a:r>
              <a:rPr lang="en-US" altLang="zh-TW" dirty="0"/>
              <a:t>: stencil buffer </a:t>
            </a:r>
            <a:r>
              <a:rPr lang="en-US" altLang="zh-TW" dirty="0" smtClean="0"/>
              <a:t>-1</a:t>
            </a:r>
            <a:endParaRPr lang="en-US" altLang="zh-TW" dirty="0"/>
          </a:p>
          <a:p>
            <a:r>
              <a:rPr lang="en-US" altLang="zh-TW" dirty="0"/>
              <a:t>D</a:t>
            </a:r>
            <a:r>
              <a:rPr lang="en-US" altLang="zh-TW" dirty="0" smtClean="0"/>
              <a:t>raw a large shadow in front of whole screen and mask it by stencil test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847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Finding facets </a:t>
            </a:r>
            <a:r>
              <a:rPr lang="en-US" altLang="zh-TW" dirty="0"/>
              <a:t>facing light source(</a:t>
            </a:r>
            <a:r>
              <a:rPr lang="zh-TW" altLang="en-US" dirty="0" smtClean="0"/>
              <a:t>方法一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6592467" cy="4067175"/>
          </a:xfrm>
        </p:spPr>
        <p:txBody>
          <a:bodyPr/>
          <a:lstStyle/>
          <a:p>
            <a:r>
              <a:rPr lang="en-US" altLang="zh-TW" dirty="0"/>
              <a:t>n</a:t>
            </a:r>
            <a:r>
              <a:rPr lang="en-US" altLang="zh-TW" dirty="0" smtClean="0"/>
              <a:t>=(v2-v1) cross (v3-v2)</a:t>
            </a:r>
          </a:p>
          <a:p>
            <a:r>
              <a:rPr lang="en-US" altLang="zh-TW" dirty="0" smtClean="0"/>
              <a:t>(light – point on the triangle) dot n &gt; 0</a:t>
            </a:r>
          </a:p>
        </p:txBody>
      </p:sp>
      <p:sp>
        <p:nvSpPr>
          <p:cNvPr id="4" name="等腰三角形 3"/>
          <p:cNvSpPr/>
          <p:nvPr/>
        </p:nvSpPr>
        <p:spPr>
          <a:xfrm>
            <a:off x="7910285" y="3715657"/>
            <a:ext cx="2801258" cy="15820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107974" y="3396054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v1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7504405" y="5113048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v2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711543" y="5183340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v3</a:t>
            </a:r>
            <a:endParaRPr lang="zh-TW" altLang="en-US" sz="2400" dirty="0"/>
          </a:p>
        </p:txBody>
      </p:sp>
      <p:sp>
        <p:nvSpPr>
          <p:cNvPr id="8" name="橢圓 7"/>
          <p:cNvSpPr/>
          <p:nvPr/>
        </p:nvSpPr>
        <p:spPr>
          <a:xfrm>
            <a:off x="9310914" y="2307771"/>
            <a:ext cx="276678" cy="26125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587592" y="2130243"/>
            <a:ext cx="731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light</a:t>
            </a:r>
            <a:endParaRPr lang="zh-TW" altLang="en-US" sz="2400" dirty="0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9310914" y="4238171"/>
            <a:ext cx="0" cy="435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9137629" y="39031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057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Finding facets facing light source(</a:t>
            </a:r>
            <a:r>
              <a:rPr lang="zh-TW" altLang="en-US" dirty="0" smtClean="0"/>
              <a:t>方法</a:t>
            </a:r>
            <a:r>
              <a:rPr lang="zh-TW" altLang="en-US" dirty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3 points to calculate plane equation</a:t>
            </a:r>
          </a:p>
          <a:p>
            <a:r>
              <a:rPr lang="en-US" altLang="zh-TW" dirty="0" smtClean="0"/>
              <a:t>We have</a:t>
            </a:r>
          </a:p>
          <a:p>
            <a:r>
              <a:rPr lang="en-US" altLang="zh-TW" dirty="0" smtClean="0"/>
              <a:t>x1,y1,z1</a:t>
            </a:r>
          </a:p>
          <a:p>
            <a:r>
              <a:rPr lang="en-US" altLang="zh-TW" dirty="0"/>
              <a:t>x</a:t>
            </a:r>
            <a:r>
              <a:rPr lang="en-US" altLang="zh-TW" dirty="0" smtClean="0"/>
              <a:t>2,y2,z2</a:t>
            </a:r>
          </a:p>
          <a:p>
            <a:r>
              <a:rPr lang="en-US" altLang="zh-TW" dirty="0" smtClean="0"/>
              <a:t>x3,y3,z3</a:t>
            </a:r>
          </a:p>
          <a:p>
            <a:r>
              <a:rPr lang="en-US" altLang="zh-TW" dirty="0" smtClean="0"/>
              <a:t>We want</a:t>
            </a:r>
          </a:p>
          <a:p>
            <a:r>
              <a:rPr lang="en-US" altLang="zh-TW" dirty="0" err="1" smtClean="0"/>
              <a:t>ax+by+cz+d</a:t>
            </a:r>
            <a:r>
              <a:rPr lang="en-US" altLang="zh-TW" dirty="0" smtClean="0"/>
              <a:t>=0</a:t>
            </a:r>
          </a:p>
          <a:p>
            <a:r>
              <a:rPr lang="en-US" altLang="zh-TW" dirty="0" smtClean="0"/>
              <a:t>Then we can feed light:(</a:t>
            </a:r>
            <a:r>
              <a:rPr lang="en-US" altLang="zh-TW" dirty="0" err="1" smtClean="0"/>
              <a:t>lx,ly,lz</a:t>
            </a:r>
            <a:r>
              <a:rPr lang="en-US" altLang="zh-TW" dirty="0" smtClean="0"/>
              <a:t>) into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ax+by+cz+d</a:t>
            </a:r>
            <a:r>
              <a:rPr lang="en-US" altLang="zh-TW" dirty="0"/>
              <a:t> </a:t>
            </a:r>
            <a:r>
              <a:rPr lang="en-US" altLang="zh-TW" dirty="0" smtClean="0"/>
              <a:t>to check </a:t>
            </a:r>
            <a:r>
              <a:rPr lang="en-US" altLang="zh-TW" dirty="0" err="1" smtClean="0"/>
              <a:t>ax+by+cz+d</a:t>
            </a:r>
            <a:r>
              <a:rPr lang="en-US" altLang="zh-TW" dirty="0" smtClean="0"/>
              <a:t>&gt;0?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515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Finding facets facing light source(</a:t>
            </a:r>
            <a:r>
              <a:rPr lang="zh-TW" altLang="en-US" dirty="0" smtClean="0"/>
              <a:t>方法二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93486" y="1690688"/>
                <a:ext cx="11462484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5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5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500" dirty="0" smtClean="0"/>
                  <a:t> = 0</a:t>
                </a:r>
              </a:p>
              <a:p>
                <a:endParaRPr lang="en-US" altLang="zh-TW" sz="2500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5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5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zh-TW" sz="2500" dirty="0" smtClean="0"/>
                      <m:t> </m:t>
                    </m:r>
                  </m:oMath>
                </a14:m>
                <a:r>
                  <a:rPr lang="en-US" altLang="zh-TW" sz="2500" dirty="0" smtClean="0"/>
                  <a:t>=x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5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5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sz="25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 sz="25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25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5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sz="25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500" dirty="0" smtClean="0"/>
                  <a:t>+z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5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5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sz="25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500" dirty="0" smtClean="0"/>
                  <a:t>-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5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5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sz="25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25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3486" y="1690688"/>
                <a:ext cx="11462484" cy="4351338"/>
              </a:xfrm>
              <a:blipFill rotWithShape="0">
                <a:blip r:embed="rId2"/>
                <a:stretch>
                  <a:fillRect t="-4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/>
          <p:cNvCxnSpPr/>
          <p:nvPr/>
        </p:nvCxnSpPr>
        <p:spPr>
          <a:xfrm>
            <a:off x="406607" y="3801044"/>
            <a:ext cx="2844800" cy="435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930286" y="3035360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 smtClean="0">
                <a:solidFill>
                  <a:srgbClr val="C00000"/>
                </a:solidFill>
              </a:rPr>
              <a:t>+</a:t>
            </a:r>
            <a:endParaRPr lang="zh-TW" altLang="en-US" sz="3000" dirty="0">
              <a:solidFill>
                <a:srgbClr val="C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678164" y="3016251"/>
            <a:ext cx="3016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>
                <a:solidFill>
                  <a:srgbClr val="C00000"/>
                </a:solidFill>
              </a:rPr>
              <a:t>-</a:t>
            </a:r>
            <a:endParaRPr lang="zh-TW" altLang="en-US" sz="3000" dirty="0">
              <a:solidFill>
                <a:srgbClr val="C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230146" y="3002002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 smtClean="0">
                <a:solidFill>
                  <a:srgbClr val="C00000"/>
                </a:solidFill>
              </a:rPr>
              <a:t>+</a:t>
            </a:r>
            <a:endParaRPr lang="zh-TW" altLang="en-US" sz="3000" dirty="0">
              <a:solidFill>
                <a:srgbClr val="C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849310" y="3035360"/>
            <a:ext cx="3016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>
                <a:solidFill>
                  <a:srgbClr val="C00000"/>
                </a:solidFill>
              </a:rPr>
              <a:t>-</a:t>
            </a:r>
            <a:endParaRPr lang="zh-TW" altLang="en-US" sz="3000" dirty="0">
              <a:solidFill>
                <a:srgbClr val="C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281714" y="4934857"/>
            <a:ext cx="6816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rgbClr val="C00000"/>
                </a:solidFill>
              </a:rPr>
              <a:t>a</a:t>
            </a:r>
            <a:r>
              <a:rPr lang="en-US" altLang="zh-TW" sz="3600" dirty="0" smtClean="0">
                <a:solidFill>
                  <a:srgbClr val="C00000"/>
                </a:solidFill>
              </a:rPr>
              <a:t>                    b                 c                 d</a:t>
            </a:r>
            <a:endParaRPr lang="zh-TW" alt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40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Finding facets facing light source(</a:t>
            </a:r>
            <a:r>
              <a:rPr lang="zh-TW" altLang="en-US" dirty="0" smtClean="0"/>
              <a:t>方法二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a=</a:t>
            </a:r>
            <a:r>
              <a:rPr lang="pl-PL" altLang="zh-TW" dirty="0" smtClean="0"/>
              <a:t>y1</a:t>
            </a:r>
            <a:r>
              <a:rPr lang="pl-PL" altLang="zh-TW" dirty="0"/>
              <a:t>*(z2-z3) + y2*(z3-z1) + y3*(z1-z2)</a:t>
            </a:r>
            <a:endParaRPr lang="en-US" altLang="zh-TW" dirty="0" smtClean="0"/>
          </a:p>
          <a:p>
            <a:r>
              <a:rPr lang="en-US" altLang="zh-TW" dirty="0" smtClean="0"/>
              <a:t>b=</a:t>
            </a:r>
            <a:r>
              <a:rPr lang="pl-PL" altLang="zh-TW" dirty="0"/>
              <a:t>z1*(x2-x3) + z2*(x3-x1) + z3*(x1-x2)</a:t>
            </a:r>
            <a:endParaRPr lang="en-US" altLang="zh-TW" dirty="0" smtClean="0"/>
          </a:p>
          <a:p>
            <a:r>
              <a:rPr lang="en-US" altLang="zh-TW" dirty="0" smtClean="0"/>
              <a:t>c=</a:t>
            </a:r>
            <a:r>
              <a:rPr lang="es-ES" altLang="zh-TW" dirty="0"/>
              <a:t>x1*(y2-y3) + x2*(y3-y1) + x3*(y1-y2)</a:t>
            </a:r>
            <a:endParaRPr lang="en-US" altLang="zh-TW" dirty="0" smtClean="0"/>
          </a:p>
          <a:p>
            <a:r>
              <a:rPr lang="en-US" altLang="zh-TW" dirty="0"/>
              <a:t>d</a:t>
            </a:r>
            <a:r>
              <a:rPr lang="en-US" altLang="zh-TW" dirty="0" smtClean="0"/>
              <a:t>=</a:t>
            </a:r>
            <a:r>
              <a:rPr lang="en-US" altLang="zh-TW" dirty="0"/>
              <a:t>-(x1*(y2*z3-y3*z2) + x2*(y3*z1-y1*z3) + x3*(y1*z2-y2*z1</a:t>
            </a:r>
            <a:r>
              <a:rPr lang="en-US" altLang="zh-TW" dirty="0" smtClean="0"/>
              <a:t>))</a:t>
            </a:r>
          </a:p>
          <a:p>
            <a:endParaRPr lang="en-US" altLang="zh-TW" dirty="0"/>
          </a:p>
          <a:p>
            <a:r>
              <a:rPr lang="zh-TW" altLang="en-US" dirty="0" smtClean="0"/>
              <a:t>最後將光相對於物體的位置</a:t>
            </a:r>
            <a:r>
              <a:rPr lang="en-US" altLang="zh-TW" dirty="0" smtClean="0"/>
              <a:t>(local </a:t>
            </a:r>
            <a:r>
              <a:rPr lang="en-US" altLang="zh-TW" dirty="0" err="1" smtClean="0"/>
              <a:t>adress</a:t>
            </a:r>
            <a:r>
              <a:rPr lang="en-US" altLang="zh-TW" dirty="0" smtClean="0"/>
              <a:t>)</a:t>
            </a:r>
            <a:r>
              <a:rPr lang="zh-TW" altLang="en-US" dirty="0" smtClean="0"/>
              <a:t>代入就能求解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5069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Draw the whole scene without shadow</a:t>
            </a:r>
          </a:p>
          <a:p>
            <a:r>
              <a:rPr lang="en-US" altLang="zh-TW" dirty="0" smtClean="0"/>
              <a:t>Transform the light position to certain model coordinate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Draw shadow facets to update stencil buffer</a:t>
            </a:r>
          </a:p>
          <a:p>
            <a:pPr lvl="1"/>
            <a:r>
              <a:rPr lang="en-US" altLang="zh-TW" dirty="0"/>
              <a:t>O</a:t>
            </a:r>
            <a:r>
              <a:rPr lang="en-US" altLang="zh-TW" dirty="0" smtClean="0"/>
              <a:t>nly facets facing light source cast shadow facets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Calculate shadow facets casted and draw them to update stencil buffer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S</a:t>
            </a:r>
            <a:r>
              <a:rPr lang="en-US" altLang="zh-TW" dirty="0" smtClean="0"/>
              <a:t>hadow facets facing camera: stencil buffer +1</a:t>
            </a:r>
            <a:endParaRPr lang="en-US" altLang="zh-TW" dirty="0"/>
          </a:p>
          <a:p>
            <a:pPr lvl="1"/>
            <a:r>
              <a:rPr lang="en-US" altLang="zh-TW" dirty="0"/>
              <a:t>S</a:t>
            </a:r>
            <a:r>
              <a:rPr lang="en-US" altLang="zh-TW" dirty="0" smtClean="0"/>
              <a:t>hadow </a:t>
            </a:r>
            <a:r>
              <a:rPr lang="en-US" altLang="zh-TW" dirty="0"/>
              <a:t>facets </a:t>
            </a:r>
            <a:r>
              <a:rPr lang="en-US" altLang="zh-TW" dirty="0" smtClean="0"/>
              <a:t> back to camera</a:t>
            </a:r>
            <a:r>
              <a:rPr lang="en-US" altLang="zh-TW" dirty="0"/>
              <a:t>: stencil buffer </a:t>
            </a:r>
            <a:r>
              <a:rPr lang="en-US" altLang="zh-TW" dirty="0" smtClean="0"/>
              <a:t>-1</a:t>
            </a:r>
            <a:endParaRPr lang="en-US" altLang="zh-TW" dirty="0"/>
          </a:p>
          <a:p>
            <a:r>
              <a:rPr lang="en-US" altLang="zh-TW" dirty="0" smtClean="0"/>
              <a:t>Draw a large shadow in front of whole screen and mask it by stencil test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30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Please mind the </a:t>
            </a:r>
            <a:r>
              <a:rPr lang="en-US" altLang="zh-TW" dirty="0" smtClean="0"/>
              <a:t>orientation(edited)</a:t>
            </a:r>
            <a:endParaRPr lang="zh-TW" altLang="en-US" dirty="0"/>
          </a:p>
        </p:txBody>
      </p:sp>
      <p:cxnSp>
        <p:nvCxnSpPr>
          <p:cNvPr id="4" name="直線接點 3"/>
          <p:cNvCxnSpPr/>
          <p:nvPr/>
        </p:nvCxnSpPr>
        <p:spPr>
          <a:xfrm flipH="1">
            <a:off x="2415068" y="1700808"/>
            <a:ext cx="1512168" cy="410445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3927236" y="1700808"/>
            <a:ext cx="636898" cy="410445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>
            <a:off x="3855228" y="1700808"/>
            <a:ext cx="72008" cy="338437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3855228" y="1628800"/>
            <a:ext cx="144016" cy="144016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3279164" y="2924944"/>
            <a:ext cx="936104" cy="576064"/>
          </a:xfrm>
          <a:prstGeom prst="triangle">
            <a:avLst>
              <a:gd name="adj" fmla="val 67192"/>
            </a:avLst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372564" y="1711757"/>
            <a:ext cx="848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Front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3469842" y="3416198"/>
            <a:ext cx="621792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2592018" y="3686860"/>
            <a:ext cx="731520" cy="203362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2540812" y="5808269"/>
            <a:ext cx="1880006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4128212" y="3679546"/>
            <a:ext cx="299923" cy="204825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3345485" y="3591763"/>
            <a:ext cx="775411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3784397" y="2779776"/>
            <a:ext cx="0" cy="5486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3623458" y="2494524"/>
            <a:ext cx="28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5730240" y="6364223"/>
            <a:ext cx="475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prstClr val="black"/>
                </a:solidFill>
              </a:rPr>
              <a:t>Ensure shadow polygons face outside.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2957778" y="3394253"/>
            <a:ext cx="20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4208677" y="3394253"/>
            <a:ext cx="20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2123847" y="5727801"/>
            <a:ext cx="44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a'</a:t>
            </a:r>
            <a:endParaRPr lang="zh-TW" altLang="en-US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4486656" y="5691226"/>
            <a:ext cx="44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b'</a:t>
            </a:r>
            <a:endParaRPr lang="zh-TW" altLang="en-US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3820973" y="2640790"/>
            <a:ext cx="20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3682907" y="501090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’</a:t>
            </a:r>
            <a:endParaRPr lang="zh-TW" altLang="en-US" dirty="0"/>
          </a:p>
        </p:txBody>
      </p:sp>
      <p:cxnSp>
        <p:nvCxnSpPr>
          <p:cNvPr id="64" name="直線接點 63"/>
          <p:cNvCxnSpPr/>
          <p:nvPr/>
        </p:nvCxnSpPr>
        <p:spPr>
          <a:xfrm flipH="1">
            <a:off x="6669568" y="1700808"/>
            <a:ext cx="1512168" cy="410445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8181736" y="1700808"/>
            <a:ext cx="636898" cy="410445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8109728" y="1700808"/>
            <a:ext cx="72008" cy="338437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橢圓 67"/>
          <p:cNvSpPr/>
          <p:nvPr/>
        </p:nvSpPr>
        <p:spPr>
          <a:xfrm>
            <a:off x="8109728" y="1628800"/>
            <a:ext cx="144016" cy="144016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9" name="等腰三角形 68"/>
          <p:cNvSpPr/>
          <p:nvPr/>
        </p:nvSpPr>
        <p:spPr>
          <a:xfrm>
            <a:off x="7533664" y="2924944"/>
            <a:ext cx="936104" cy="576064"/>
          </a:xfrm>
          <a:prstGeom prst="triangle">
            <a:avLst>
              <a:gd name="adj" fmla="val 67192"/>
            </a:avLst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72" name="直線單箭頭接點 71"/>
          <p:cNvCxnSpPr/>
          <p:nvPr/>
        </p:nvCxnSpPr>
        <p:spPr>
          <a:xfrm flipH="1" flipV="1">
            <a:off x="8145734" y="3054096"/>
            <a:ext cx="229662" cy="36210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>
            <a:off x="8163251" y="3235147"/>
            <a:ext cx="45246" cy="2145094"/>
          </a:xfrm>
          <a:prstGeom prst="straightConnector1">
            <a:avLst/>
          </a:prstGeom>
          <a:ln w="28575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>
            <a:off x="8260565" y="5380241"/>
            <a:ext cx="414753" cy="428028"/>
          </a:xfrm>
          <a:prstGeom prst="straightConnector1">
            <a:avLst/>
          </a:prstGeom>
          <a:ln w="28575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H="1" flipV="1">
            <a:off x="8424863" y="3633788"/>
            <a:ext cx="257773" cy="2094014"/>
          </a:xfrm>
          <a:prstGeom prst="straightConnector1">
            <a:avLst/>
          </a:prstGeom>
          <a:ln w="28575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 flipH="1" flipV="1">
            <a:off x="8145735" y="3118867"/>
            <a:ext cx="279128" cy="489203"/>
          </a:xfrm>
          <a:prstGeom prst="straightConnector1">
            <a:avLst/>
          </a:prstGeom>
          <a:ln w="28575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 flipV="1">
            <a:off x="8038897" y="2779776"/>
            <a:ext cx="0" cy="5486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7877958" y="2494524"/>
            <a:ext cx="28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7212278" y="3394253"/>
            <a:ext cx="20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8463177" y="3394253"/>
            <a:ext cx="20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6378347" y="5727801"/>
            <a:ext cx="44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a'</a:t>
            </a:r>
            <a:endParaRPr lang="zh-TW" altLang="en-US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8741156" y="5691226"/>
            <a:ext cx="44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b'</a:t>
            </a:r>
            <a:endParaRPr lang="zh-TW" altLang="en-US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8075473" y="2640790"/>
            <a:ext cx="20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7937407" y="501090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’</a:t>
            </a:r>
            <a:endParaRPr lang="zh-TW" altLang="en-US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6571488" y="1660550"/>
            <a:ext cx="848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Back</a:t>
            </a:r>
            <a:endParaRPr lang="zh-TW" altLang="en-US" dirty="0"/>
          </a:p>
        </p:txBody>
      </p:sp>
      <p:cxnSp>
        <p:nvCxnSpPr>
          <p:cNvPr id="97" name="直線接點 96"/>
          <p:cNvCxnSpPr/>
          <p:nvPr/>
        </p:nvCxnSpPr>
        <p:spPr>
          <a:xfrm flipH="1">
            <a:off x="9705681" y="1700808"/>
            <a:ext cx="1512168" cy="410445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/>
        </p:nvCxnSpPr>
        <p:spPr>
          <a:xfrm>
            <a:off x="11217849" y="1700808"/>
            <a:ext cx="636898" cy="410445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 flipH="1">
            <a:off x="11145841" y="1700808"/>
            <a:ext cx="72008" cy="338437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橢圓 99"/>
          <p:cNvSpPr/>
          <p:nvPr/>
        </p:nvSpPr>
        <p:spPr>
          <a:xfrm>
            <a:off x="11145841" y="1628800"/>
            <a:ext cx="144016" cy="144016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1" name="等腰三角形 100"/>
          <p:cNvSpPr/>
          <p:nvPr/>
        </p:nvSpPr>
        <p:spPr>
          <a:xfrm>
            <a:off x="10569777" y="2924944"/>
            <a:ext cx="936104" cy="576064"/>
          </a:xfrm>
          <a:prstGeom prst="triangle">
            <a:avLst>
              <a:gd name="adj" fmla="val 67192"/>
            </a:avLst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02" name="直線單箭頭接點 101"/>
          <p:cNvCxnSpPr/>
          <p:nvPr/>
        </p:nvCxnSpPr>
        <p:spPr>
          <a:xfrm flipH="1">
            <a:off x="10693719" y="3063622"/>
            <a:ext cx="447359" cy="36210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/>
          <p:nvPr/>
        </p:nvCxnSpPr>
        <p:spPr>
          <a:xfrm flipH="1">
            <a:off x="9936480" y="3679546"/>
            <a:ext cx="633298" cy="2011680"/>
          </a:xfrm>
          <a:prstGeom prst="straightConnector1">
            <a:avLst/>
          </a:prstGeom>
          <a:ln w="28575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 flipV="1">
            <a:off x="9936480" y="5085184"/>
            <a:ext cx="1101349" cy="723085"/>
          </a:xfrm>
          <a:prstGeom prst="straightConnector1">
            <a:avLst/>
          </a:prstGeom>
          <a:ln w="28575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/>
          <p:nvPr/>
        </p:nvCxnSpPr>
        <p:spPr>
          <a:xfrm flipV="1">
            <a:off x="11082655" y="3124201"/>
            <a:ext cx="65883" cy="1901948"/>
          </a:xfrm>
          <a:prstGeom prst="straightConnector1">
            <a:avLst/>
          </a:prstGeom>
          <a:ln w="28575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/>
          <p:nvPr/>
        </p:nvCxnSpPr>
        <p:spPr>
          <a:xfrm flipH="1">
            <a:off x="10531531" y="3128733"/>
            <a:ext cx="612068" cy="537668"/>
          </a:xfrm>
          <a:prstGeom prst="straightConnector1">
            <a:avLst/>
          </a:prstGeom>
          <a:ln w="28575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 flipV="1">
            <a:off x="11075010" y="2779776"/>
            <a:ext cx="0" cy="5486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/>
          <p:cNvSpPr txBox="1"/>
          <p:nvPr/>
        </p:nvSpPr>
        <p:spPr>
          <a:xfrm>
            <a:off x="10914071" y="2494524"/>
            <a:ext cx="2852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sp>
        <p:nvSpPr>
          <p:cNvPr id="109" name="文字方塊 108"/>
          <p:cNvSpPr txBox="1"/>
          <p:nvPr/>
        </p:nvSpPr>
        <p:spPr>
          <a:xfrm>
            <a:off x="10248391" y="3394253"/>
            <a:ext cx="20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10" name="文字方塊 109"/>
          <p:cNvSpPr txBox="1"/>
          <p:nvPr/>
        </p:nvSpPr>
        <p:spPr>
          <a:xfrm>
            <a:off x="11499290" y="3394253"/>
            <a:ext cx="20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9414460" y="5727801"/>
            <a:ext cx="44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a'</a:t>
            </a:r>
            <a:endParaRPr lang="zh-TW" altLang="en-US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11777269" y="5691226"/>
            <a:ext cx="44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b'</a:t>
            </a:r>
            <a:endParaRPr lang="zh-TW" altLang="en-US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11111586" y="2640790"/>
            <a:ext cx="20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10973520" y="501090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62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Draw the whole scene without shadow</a:t>
            </a:r>
          </a:p>
          <a:p>
            <a:r>
              <a:rPr lang="en-US" altLang="zh-TW" dirty="0" smtClean="0"/>
              <a:t>Transform the light position to certain model coordinate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Draw shadow facets to update stencil buffer</a:t>
            </a:r>
          </a:p>
          <a:p>
            <a:pPr lvl="1"/>
            <a:r>
              <a:rPr lang="en-US" altLang="zh-TW" dirty="0"/>
              <a:t>O</a:t>
            </a:r>
            <a:r>
              <a:rPr lang="en-US" altLang="zh-TW" dirty="0" smtClean="0"/>
              <a:t>nly facets facing light source cast shadow facets</a:t>
            </a:r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alculate shadow facets casted and draw them to update stencil buffer</a:t>
            </a:r>
            <a:endParaRPr lang="en-US" altLang="zh-TW" dirty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Shadow facets facing camera: stencil buffer +1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S</a:t>
            </a:r>
            <a:r>
              <a:rPr lang="en-US" altLang="zh-TW" dirty="0" smtClean="0">
                <a:solidFill>
                  <a:srgbClr val="FF0000"/>
                </a:solidFill>
              </a:rPr>
              <a:t>hadow </a:t>
            </a:r>
            <a:r>
              <a:rPr lang="en-US" altLang="zh-TW" dirty="0">
                <a:solidFill>
                  <a:srgbClr val="FF0000"/>
                </a:solidFill>
              </a:rPr>
              <a:t>facets </a:t>
            </a:r>
            <a:r>
              <a:rPr lang="en-US" altLang="zh-TW" dirty="0" smtClean="0">
                <a:solidFill>
                  <a:srgbClr val="FF0000"/>
                </a:solidFill>
              </a:rPr>
              <a:t> back to camera</a:t>
            </a:r>
            <a:r>
              <a:rPr lang="en-US" altLang="zh-TW" dirty="0">
                <a:solidFill>
                  <a:srgbClr val="FF0000"/>
                </a:solidFill>
              </a:rPr>
              <a:t>: stencil buffer </a:t>
            </a:r>
            <a:r>
              <a:rPr lang="en-US" altLang="zh-TW" dirty="0" smtClean="0">
                <a:solidFill>
                  <a:srgbClr val="FF0000"/>
                </a:solidFill>
              </a:rPr>
              <a:t>-1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smtClean="0"/>
              <a:t>Draw a large shadow in front of whole screen and mask it by stencil test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530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OpenGL pipeline fragment 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546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0:</a:t>
            </a:r>
            <a:r>
              <a:rPr lang="zh-TW" altLang="en-US" dirty="0" smtClean="0"/>
              <a:t> </a:t>
            </a:r>
            <a:r>
              <a:rPr lang="en-US" altLang="zh-TW" dirty="0" smtClean="0"/>
              <a:t>Culling</a:t>
            </a:r>
          </a:p>
          <a:p>
            <a:r>
              <a:rPr lang="en-US" altLang="zh-TW" dirty="0" smtClean="0"/>
              <a:t>1:</a:t>
            </a:r>
            <a:r>
              <a:rPr lang="zh-TW" altLang="en-US" dirty="0" smtClean="0"/>
              <a:t> </a:t>
            </a:r>
            <a:r>
              <a:rPr lang="en-US" altLang="zh-TW" dirty="0" smtClean="0"/>
              <a:t>Stencil test</a:t>
            </a:r>
            <a:endParaRPr lang="en-US" altLang="zh-TW" dirty="0"/>
          </a:p>
          <a:p>
            <a:r>
              <a:rPr lang="en-US" altLang="zh-TW" dirty="0" smtClean="0"/>
              <a:t>2:</a:t>
            </a:r>
            <a:r>
              <a:rPr lang="zh-TW" altLang="en-US" dirty="0" smtClean="0"/>
              <a:t> </a:t>
            </a:r>
            <a:r>
              <a:rPr lang="en-US" altLang="zh-TW" dirty="0" smtClean="0"/>
              <a:t>Depth test</a:t>
            </a:r>
          </a:p>
          <a:p>
            <a:r>
              <a:rPr lang="en-US" altLang="zh-TW" dirty="0" smtClean="0"/>
              <a:t>3:</a:t>
            </a:r>
            <a:r>
              <a:rPr lang="zh-TW" altLang="en-US" dirty="0" smtClean="0"/>
              <a:t> </a:t>
            </a:r>
            <a:r>
              <a:rPr lang="en-US" altLang="zh-TW" dirty="0" smtClean="0"/>
              <a:t>Blending(stencil/depth/color buffer </a:t>
            </a:r>
            <a:r>
              <a:rPr lang="en-US" altLang="zh-TW" dirty="0" err="1" smtClean="0"/>
              <a:t>wirting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3225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Utilizing stencil and depth buffer to cast hard shadow</a:t>
            </a:r>
          </a:p>
          <a:p>
            <a:r>
              <a:rPr lang="en-US" altLang="zh-TW" dirty="0" smtClean="0"/>
              <a:t>Understanding the meaning of local coordinate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34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Drawing shadow facets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4"/>
            <a:ext cx="10868025" cy="486546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Turn on stencil and depth test</a:t>
            </a:r>
          </a:p>
          <a:p>
            <a:r>
              <a:rPr lang="en-US" altLang="zh-TW" dirty="0"/>
              <a:t>E</a:t>
            </a:r>
            <a:r>
              <a:rPr lang="en-US" altLang="zh-TW" dirty="0" smtClean="0"/>
              <a:t>nable only stencil buffer writing and disable lighting</a:t>
            </a:r>
          </a:p>
          <a:p>
            <a:pPr lvl="1"/>
            <a:r>
              <a:rPr lang="en-US" altLang="zh-TW" dirty="0" err="1" smtClean="0">
                <a:latin typeface="Consolas" panose="020B0609020204030204" pitchFamily="49" charset="0"/>
              </a:rPr>
              <a:t>glDepthMask</a:t>
            </a:r>
            <a:r>
              <a:rPr lang="en-US" altLang="zh-TW" dirty="0" smtClean="0">
                <a:latin typeface="Consolas" panose="020B0609020204030204" pitchFamily="49" charset="0"/>
              </a:rPr>
              <a:t>(false);</a:t>
            </a:r>
          </a:p>
          <a:p>
            <a:pPr lvl="1"/>
            <a:r>
              <a:rPr lang="en-US" altLang="zh-TW" dirty="0" err="1" smtClean="0">
                <a:latin typeface="Consolas" panose="020B0609020204030204" pitchFamily="49" charset="0"/>
              </a:rPr>
              <a:t>glColorMask</a:t>
            </a:r>
            <a:r>
              <a:rPr lang="en-US" altLang="zh-TW" dirty="0" smtClean="0">
                <a:latin typeface="Consolas" panose="020B0609020204030204" pitchFamily="49" charset="0"/>
              </a:rPr>
              <a:t>(0,0,0,0);</a:t>
            </a:r>
          </a:p>
          <a:p>
            <a:pPr lvl="1"/>
            <a:r>
              <a:rPr lang="en-US" altLang="zh-TW" dirty="0" err="1">
                <a:latin typeface="Consolas" panose="020B0609020204030204" pitchFamily="49" charset="0"/>
              </a:rPr>
              <a:t>glDisable</a:t>
            </a:r>
            <a:r>
              <a:rPr lang="en-US" altLang="zh-TW" dirty="0">
                <a:latin typeface="Consolas" panose="020B0609020204030204" pitchFamily="49" charset="0"/>
              </a:rPr>
              <a:t>(GL_LIGHTING);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zh-TW" dirty="0" smtClean="0"/>
              <a:t>……</a:t>
            </a:r>
            <a:endParaRPr lang="en-US" altLang="zh-TW" dirty="0"/>
          </a:p>
          <a:p>
            <a:r>
              <a:rPr lang="en-US" altLang="zh-TW" b="1" u="sng" dirty="0">
                <a:solidFill>
                  <a:srgbClr val="FF0000"/>
                </a:solidFill>
              </a:rPr>
              <a:t>R</a:t>
            </a:r>
            <a:r>
              <a:rPr lang="en-US" altLang="zh-TW" b="1" u="sng" dirty="0" smtClean="0">
                <a:solidFill>
                  <a:srgbClr val="FF0000"/>
                </a:solidFill>
              </a:rPr>
              <a:t>emember to turn the parameters back after drawing shadow facets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8490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Drawing shadow facets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546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Set stencil test rule</a:t>
            </a:r>
          </a:p>
          <a:p>
            <a:pPr lvl="1"/>
            <a:r>
              <a:rPr lang="en-US" altLang="zh-TW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glStencilFunc</a:t>
            </a:r>
            <a:r>
              <a:rPr lang="en-US" altLang="zh-TW" dirty="0" smtClean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func,ref,mask</a:t>
            </a:r>
            <a:r>
              <a:rPr lang="en-US" altLang="zh-TW" dirty="0" smtClean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dirty="0" err="1" smtClean="0"/>
              <a:t>func</a:t>
            </a:r>
            <a:r>
              <a:rPr lang="en-US" altLang="zh-TW" dirty="0" smtClean="0"/>
              <a:t>: </a:t>
            </a:r>
            <a:r>
              <a:rPr lang="en-US" altLang="zh-TW" dirty="0" smtClean="0">
                <a:solidFill>
                  <a:srgbClr val="00B0F0"/>
                </a:solidFill>
                <a:latin typeface="Consolas" panose="020B0609020204030204" pitchFamily="49" charset="0"/>
              </a:rPr>
              <a:t>GL_LESS</a:t>
            </a:r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,</a:t>
            </a:r>
            <a:r>
              <a:rPr lang="zh-TW" altLang="en-US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B0F0"/>
                </a:solidFill>
                <a:latin typeface="Consolas" panose="020B0609020204030204" pitchFamily="49" charset="0"/>
              </a:rPr>
              <a:t>GL_EQUAL,GL_ALWAYS</a:t>
            </a:r>
            <a:r>
              <a:rPr lang="en-US" altLang="zh-TW" dirty="0" smtClean="0"/>
              <a:t>……</a:t>
            </a:r>
          </a:p>
          <a:p>
            <a:pPr lvl="1"/>
            <a:r>
              <a:rPr lang="en-US" altLang="zh-TW" dirty="0" smtClean="0"/>
              <a:t>ref/mask: 8-bit reference value/ 8-bit mask</a:t>
            </a:r>
          </a:p>
          <a:p>
            <a:pPr lvl="1"/>
            <a:r>
              <a:rPr lang="en-US" altLang="zh-TW" dirty="0" smtClean="0"/>
              <a:t>if (</a:t>
            </a:r>
            <a:r>
              <a:rPr lang="en-US" altLang="zh-TW" dirty="0" err="1" smtClean="0"/>
              <a:t>stencil_value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func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ref_value</a:t>
            </a:r>
            <a:r>
              <a:rPr lang="en-US" altLang="zh-TW" dirty="0" smtClean="0"/>
              <a:t> &amp; mask)) then stencil test passed</a:t>
            </a:r>
          </a:p>
          <a:p>
            <a:r>
              <a:rPr lang="en-US" altLang="zh-TW" dirty="0"/>
              <a:t>S</a:t>
            </a:r>
            <a:r>
              <a:rPr lang="en-US" altLang="zh-TW" dirty="0" smtClean="0"/>
              <a:t>et stencil buffer modifying strategy under 3 conditions</a:t>
            </a:r>
          </a:p>
          <a:p>
            <a:pPr lvl="1"/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glStencilOp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sfail,dpfail,dppass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TW" dirty="0" err="1"/>
              <a:t>s</a:t>
            </a:r>
            <a:r>
              <a:rPr lang="en-US" altLang="zh-TW" dirty="0" err="1" smtClean="0"/>
              <a:t>fail</a:t>
            </a:r>
            <a:r>
              <a:rPr lang="en-US" altLang="zh-TW" dirty="0" smtClean="0"/>
              <a:t>: stencil </a:t>
            </a:r>
            <a:r>
              <a:rPr lang="en-US" altLang="zh-TW" dirty="0"/>
              <a:t>test </a:t>
            </a:r>
            <a:r>
              <a:rPr lang="en-US" altLang="zh-TW" dirty="0" smtClean="0"/>
              <a:t>fail condition</a:t>
            </a:r>
            <a:endParaRPr lang="en-US" altLang="zh-TW" dirty="0"/>
          </a:p>
          <a:p>
            <a:pPr lvl="1"/>
            <a:r>
              <a:rPr lang="en-US" altLang="zh-TW" dirty="0" err="1"/>
              <a:t>d</a:t>
            </a:r>
            <a:r>
              <a:rPr lang="en-US" altLang="zh-TW" dirty="0" err="1" smtClean="0"/>
              <a:t>pfail</a:t>
            </a:r>
            <a:r>
              <a:rPr lang="en-US" altLang="zh-TW" dirty="0" smtClean="0"/>
              <a:t>: stencil </a:t>
            </a:r>
            <a:r>
              <a:rPr lang="en-US" altLang="zh-TW" dirty="0"/>
              <a:t>test pass but depth test </a:t>
            </a:r>
            <a:r>
              <a:rPr lang="en-US" altLang="zh-TW" dirty="0" smtClean="0"/>
              <a:t>fail </a:t>
            </a:r>
            <a:r>
              <a:rPr lang="en-US" altLang="zh-TW" dirty="0"/>
              <a:t>condition</a:t>
            </a:r>
          </a:p>
          <a:p>
            <a:pPr lvl="1"/>
            <a:r>
              <a:rPr lang="en-US" altLang="zh-TW" dirty="0" err="1"/>
              <a:t>d</a:t>
            </a:r>
            <a:r>
              <a:rPr lang="en-US" altLang="zh-TW" dirty="0" err="1" smtClean="0"/>
              <a:t>ppass</a:t>
            </a:r>
            <a:r>
              <a:rPr lang="en-US" altLang="zh-TW" dirty="0" smtClean="0"/>
              <a:t>: stencil </a:t>
            </a:r>
            <a:r>
              <a:rPr lang="en-US" altLang="zh-TW" dirty="0"/>
              <a:t>test pass and depth test </a:t>
            </a:r>
            <a:r>
              <a:rPr lang="en-US" altLang="zh-TW" dirty="0" smtClean="0"/>
              <a:t>pass </a:t>
            </a:r>
            <a:r>
              <a:rPr lang="en-US" altLang="zh-TW" dirty="0"/>
              <a:t>condition</a:t>
            </a:r>
          </a:p>
          <a:p>
            <a:pPr lvl="1"/>
            <a:r>
              <a:rPr lang="en-US" altLang="zh-TW" dirty="0" smtClean="0"/>
              <a:t>parameters: </a:t>
            </a:r>
            <a:r>
              <a:rPr lang="en-US" altLang="zh-TW" dirty="0" smtClean="0">
                <a:solidFill>
                  <a:srgbClr val="00B0F0"/>
                </a:solidFill>
                <a:latin typeface="Consolas" panose="020B0609020204030204" pitchFamily="49" charset="0"/>
              </a:rPr>
              <a:t>GL_KEEP</a:t>
            </a:r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, GL_DECR, </a:t>
            </a:r>
            <a:r>
              <a:rPr lang="en-US" altLang="zh-TW" dirty="0" smtClean="0">
                <a:solidFill>
                  <a:srgbClr val="00B0F0"/>
                </a:solidFill>
                <a:latin typeface="Consolas" panose="020B0609020204030204" pitchFamily="49" charset="0"/>
              </a:rPr>
              <a:t>GL_INCR, GL_REPLACE</a:t>
            </a:r>
            <a:r>
              <a:rPr lang="en-US" altLang="zh-TW" dirty="0" smtClean="0"/>
              <a:t>……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1450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Drawing shadow facets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00397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E</a:t>
            </a:r>
            <a:r>
              <a:rPr lang="en-US" altLang="zh-TW" dirty="0" smtClean="0"/>
              <a:t>nable back facet culling(by default, it is enabled)</a:t>
            </a:r>
          </a:p>
          <a:p>
            <a:r>
              <a:rPr lang="en-US" altLang="zh-TW" dirty="0" smtClean="0"/>
              <a:t>Set CCW(counter-clockwise) facets as front facets</a:t>
            </a:r>
          </a:p>
          <a:p>
            <a:pPr lvl="1"/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glFrontFace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(GL_CCW);</a:t>
            </a:r>
            <a:endParaRPr lang="en-US" altLang="zh-TW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/>
              <a:t>U</a:t>
            </a:r>
            <a:r>
              <a:rPr lang="en-US" altLang="zh-TW" dirty="0" smtClean="0"/>
              <a:t>se </a:t>
            </a:r>
            <a:r>
              <a:rPr lang="en-US" altLang="zh-TW" sz="2400" b="1" u="sng" dirty="0" smtClean="0">
                <a:solidFill>
                  <a:srgbClr val="FF0000"/>
                </a:solidFill>
                <a:latin typeface="Consolas" panose="020B0609020204030204" pitchFamily="49" charset="0"/>
              </a:rPr>
              <a:t>GL_INCR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dppass</a:t>
            </a:r>
            <a:r>
              <a:rPr lang="en-US" altLang="zh-TW" dirty="0" smtClean="0"/>
              <a:t> strategy (</a:t>
            </a:r>
            <a:r>
              <a:rPr lang="en-US" altLang="zh-TW" sz="24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GL_KEEP</a:t>
            </a:r>
            <a:r>
              <a:rPr lang="en-US" altLang="zh-TW" dirty="0" smtClean="0"/>
              <a:t> for others)</a:t>
            </a:r>
          </a:p>
          <a:p>
            <a:r>
              <a:rPr lang="en-US" altLang="zh-TW" dirty="0"/>
              <a:t>D</a:t>
            </a:r>
            <a:r>
              <a:rPr lang="en-US" altLang="zh-TW" dirty="0" smtClean="0"/>
              <a:t>raw shadow facets</a:t>
            </a:r>
          </a:p>
          <a:p>
            <a:r>
              <a:rPr lang="en-US" altLang="zh-TW" dirty="0"/>
              <a:t>S</a:t>
            </a:r>
            <a:r>
              <a:rPr lang="en-US" altLang="zh-TW" dirty="0" smtClean="0"/>
              <a:t>et CW(clockwise</a:t>
            </a:r>
            <a:r>
              <a:rPr lang="en-US" altLang="zh-TW" dirty="0"/>
              <a:t>) facets as front </a:t>
            </a:r>
            <a:r>
              <a:rPr lang="en-US" altLang="zh-TW" dirty="0" smtClean="0"/>
              <a:t>facets</a:t>
            </a:r>
            <a:endParaRPr lang="en-US" altLang="zh-TW" dirty="0"/>
          </a:p>
          <a:p>
            <a:pPr lvl="1"/>
            <a:r>
              <a:rPr lang="en-US" altLang="zh-TW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glFrontFace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(GL_CW); </a:t>
            </a:r>
            <a:r>
              <a:rPr lang="en-US" altLang="zh-TW" dirty="0" smtClean="0"/>
              <a:t>//mind the effects afterward~~~</a:t>
            </a:r>
          </a:p>
          <a:p>
            <a:r>
              <a:rPr lang="en-US" altLang="zh-TW" dirty="0"/>
              <a:t>U</a:t>
            </a:r>
            <a:r>
              <a:rPr lang="en-US" altLang="zh-TW" dirty="0" smtClean="0"/>
              <a:t>se </a:t>
            </a:r>
            <a:r>
              <a:rPr lang="en-US" altLang="zh-TW" sz="2400" b="1" u="sng" dirty="0" smtClean="0">
                <a:solidFill>
                  <a:srgbClr val="FF0000"/>
                </a:solidFill>
                <a:latin typeface="Consolas" panose="020B0609020204030204" pitchFamily="49" charset="0"/>
              </a:rPr>
              <a:t>GL_DECR</a:t>
            </a:r>
            <a:r>
              <a:rPr lang="en-US" altLang="zh-TW" dirty="0" smtClean="0"/>
              <a:t> </a:t>
            </a:r>
            <a:r>
              <a:rPr lang="en-US" altLang="zh-TW" dirty="0"/>
              <a:t>as </a:t>
            </a:r>
            <a:r>
              <a:rPr lang="en-US" altLang="zh-TW" dirty="0" err="1" smtClean="0"/>
              <a:t>dppass</a:t>
            </a:r>
            <a:r>
              <a:rPr lang="en-US" altLang="zh-TW" dirty="0" smtClean="0"/>
              <a:t> strategy (</a:t>
            </a:r>
            <a:r>
              <a:rPr lang="en-US" altLang="zh-TW" sz="2400" dirty="0">
                <a:solidFill>
                  <a:srgbClr val="00B0F0"/>
                </a:solidFill>
                <a:latin typeface="Consolas" panose="020B0609020204030204" pitchFamily="49" charset="0"/>
              </a:rPr>
              <a:t>GL_KEEP</a:t>
            </a:r>
            <a:r>
              <a:rPr lang="en-US" altLang="zh-TW" dirty="0"/>
              <a:t> for others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/>
              <a:t>D</a:t>
            </a:r>
            <a:r>
              <a:rPr lang="en-US" altLang="zh-TW" dirty="0" smtClean="0"/>
              <a:t>raw </a:t>
            </a:r>
            <a:r>
              <a:rPr lang="en-US" altLang="zh-TW" dirty="0"/>
              <a:t>shadow </a:t>
            </a:r>
            <a:r>
              <a:rPr lang="en-US" altLang="zh-TW" dirty="0" smtClean="0"/>
              <a:t>facets again</a:t>
            </a:r>
          </a:p>
          <a:p>
            <a:r>
              <a:rPr lang="en-US" altLang="zh-TW" dirty="0"/>
              <a:t>Y</a:t>
            </a:r>
            <a:r>
              <a:rPr lang="en-US" altLang="zh-TW" dirty="0" smtClean="0"/>
              <a:t>ou may just cull front facets to get the same result as </a:t>
            </a:r>
            <a:r>
              <a:rPr lang="en-US" altLang="zh-TW" sz="24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glFrontFace</a:t>
            </a:r>
            <a:r>
              <a:rPr lang="en-US" altLang="zh-TW" sz="24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(GL_CW);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98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邊形 5"/>
          <p:cNvSpPr/>
          <p:nvPr/>
        </p:nvSpPr>
        <p:spPr>
          <a:xfrm>
            <a:off x="745588" y="2833185"/>
            <a:ext cx="10367889" cy="3258125"/>
          </a:xfrm>
          <a:prstGeom prst="parallelogram">
            <a:avLst>
              <a:gd name="adj" fmla="val 53092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太陽 2"/>
          <p:cNvSpPr/>
          <p:nvPr/>
        </p:nvSpPr>
        <p:spPr>
          <a:xfrm>
            <a:off x="3970674" y="1040285"/>
            <a:ext cx="744128" cy="744128"/>
          </a:xfrm>
          <a:prstGeom prst="su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等腰三角形 11"/>
          <p:cNvSpPr/>
          <p:nvPr/>
        </p:nvSpPr>
        <p:spPr>
          <a:xfrm>
            <a:off x="3895090" y="2530730"/>
            <a:ext cx="2560320" cy="604910"/>
          </a:xfrm>
          <a:prstGeom prst="triangle">
            <a:avLst>
              <a:gd name="adj" fmla="val 34615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935372" y="132919"/>
            <a:ext cx="5120641" cy="25540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6935372" y="132919"/>
            <a:ext cx="2089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stencil buffer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405923" y="108176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0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Operation desired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76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手繪多邊形 16"/>
          <p:cNvSpPr/>
          <p:nvPr/>
        </p:nvSpPr>
        <p:spPr>
          <a:xfrm>
            <a:off x="2981325" y="4676775"/>
            <a:ext cx="7991475" cy="2133600"/>
          </a:xfrm>
          <a:custGeom>
            <a:avLst/>
            <a:gdLst>
              <a:gd name="connsiteX0" fmla="*/ 533400 w 7991475"/>
              <a:gd name="connsiteY0" fmla="*/ 0 h 2133600"/>
              <a:gd name="connsiteX1" fmla="*/ 0 w 7991475"/>
              <a:gd name="connsiteY1" fmla="*/ 2124075 h 2133600"/>
              <a:gd name="connsiteX2" fmla="*/ 7991475 w 7991475"/>
              <a:gd name="connsiteY2" fmla="*/ 2133600 h 2133600"/>
              <a:gd name="connsiteX3" fmla="*/ 5353050 w 7991475"/>
              <a:gd name="connsiteY3" fmla="*/ 0 h 2133600"/>
              <a:gd name="connsiteX4" fmla="*/ 533400 w 7991475"/>
              <a:gd name="connsiteY4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91475" h="2133600">
                <a:moveTo>
                  <a:pt x="533400" y="0"/>
                </a:moveTo>
                <a:lnTo>
                  <a:pt x="0" y="2124075"/>
                </a:lnTo>
                <a:lnTo>
                  <a:pt x="7991475" y="2133600"/>
                </a:lnTo>
                <a:lnTo>
                  <a:pt x="5353050" y="0"/>
                </a:lnTo>
                <a:lnTo>
                  <a:pt x="533400" y="0"/>
                </a:lnTo>
                <a:close/>
              </a:path>
            </a:pathLst>
          </a:custGeom>
          <a:solidFill>
            <a:srgbClr val="BF9000">
              <a:alpha val="20000"/>
            </a:srgb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平行四邊形 5"/>
          <p:cNvSpPr/>
          <p:nvPr/>
        </p:nvSpPr>
        <p:spPr>
          <a:xfrm>
            <a:off x="745588" y="2833185"/>
            <a:ext cx="10367889" cy="3258125"/>
          </a:xfrm>
          <a:prstGeom prst="parallelogram">
            <a:avLst>
              <a:gd name="adj" fmla="val 53092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Operation desired</a:t>
            </a:r>
            <a:endParaRPr lang="zh-TW" altLang="en-US" dirty="0"/>
          </a:p>
        </p:txBody>
      </p:sp>
      <p:sp>
        <p:nvSpPr>
          <p:cNvPr id="3" name="太陽 2"/>
          <p:cNvSpPr/>
          <p:nvPr/>
        </p:nvSpPr>
        <p:spPr>
          <a:xfrm>
            <a:off x="3970674" y="1040285"/>
            <a:ext cx="744128" cy="744128"/>
          </a:xfrm>
          <a:prstGeom prst="su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等腰三角形 11"/>
          <p:cNvSpPr/>
          <p:nvPr/>
        </p:nvSpPr>
        <p:spPr>
          <a:xfrm>
            <a:off x="3895090" y="2530730"/>
            <a:ext cx="2560320" cy="604910"/>
          </a:xfrm>
          <a:prstGeom prst="triangle">
            <a:avLst>
              <a:gd name="adj" fmla="val 34615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手繪多邊形 3"/>
          <p:cNvSpPr/>
          <p:nvPr/>
        </p:nvSpPr>
        <p:spPr>
          <a:xfrm>
            <a:off x="3492500" y="3143250"/>
            <a:ext cx="4870450" cy="1549400"/>
          </a:xfrm>
          <a:custGeom>
            <a:avLst/>
            <a:gdLst>
              <a:gd name="connsiteX0" fmla="*/ 381000 w 4870450"/>
              <a:gd name="connsiteY0" fmla="*/ 0 h 1549400"/>
              <a:gd name="connsiteX1" fmla="*/ 0 w 4870450"/>
              <a:gd name="connsiteY1" fmla="*/ 1549400 h 1549400"/>
              <a:gd name="connsiteX2" fmla="*/ 4870450 w 4870450"/>
              <a:gd name="connsiteY2" fmla="*/ 1549400 h 1549400"/>
              <a:gd name="connsiteX3" fmla="*/ 2971800 w 4870450"/>
              <a:gd name="connsiteY3" fmla="*/ 0 h 1549400"/>
              <a:gd name="connsiteX4" fmla="*/ 381000 w 4870450"/>
              <a:gd name="connsiteY4" fmla="*/ 0 h 154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0450" h="1549400">
                <a:moveTo>
                  <a:pt x="381000" y="0"/>
                </a:moveTo>
                <a:lnTo>
                  <a:pt x="0" y="1549400"/>
                </a:lnTo>
                <a:lnTo>
                  <a:pt x="4870450" y="1549400"/>
                </a:lnTo>
                <a:lnTo>
                  <a:pt x="2971800" y="0"/>
                </a:lnTo>
                <a:lnTo>
                  <a:pt x="381000" y="0"/>
                </a:lnTo>
                <a:close/>
              </a:path>
            </a:pathLst>
          </a:custGeom>
          <a:solidFill>
            <a:schemeClr val="accent4">
              <a:lumMod val="75000"/>
              <a:alpha val="2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935372" y="132919"/>
            <a:ext cx="5120641" cy="25540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手繪多邊形 13"/>
          <p:cNvSpPr/>
          <p:nvPr/>
        </p:nvSpPr>
        <p:spPr>
          <a:xfrm>
            <a:off x="8465289" y="1042878"/>
            <a:ext cx="2648188" cy="842448"/>
          </a:xfrm>
          <a:custGeom>
            <a:avLst/>
            <a:gdLst>
              <a:gd name="connsiteX0" fmla="*/ 381000 w 4870450"/>
              <a:gd name="connsiteY0" fmla="*/ 0 h 1549400"/>
              <a:gd name="connsiteX1" fmla="*/ 0 w 4870450"/>
              <a:gd name="connsiteY1" fmla="*/ 1549400 h 1549400"/>
              <a:gd name="connsiteX2" fmla="*/ 4870450 w 4870450"/>
              <a:gd name="connsiteY2" fmla="*/ 1549400 h 1549400"/>
              <a:gd name="connsiteX3" fmla="*/ 2971800 w 4870450"/>
              <a:gd name="connsiteY3" fmla="*/ 0 h 1549400"/>
              <a:gd name="connsiteX4" fmla="*/ 381000 w 4870450"/>
              <a:gd name="connsiteY4" fmla="*/ 0 h 154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0450" h="1549400">
                <a:moveTo>
                  <a:pt x="381000" y="0"/>
                </a:moveTo>
                <a:lnTo>
                  <a:pt x="0" y="1549400"/>
                </a:lnTo>
                <a:lnTo>
                  <a:pt x="4870450" y="1549400"/>
                </a:lnTo>
                <a:lnTo>
                  <a:pt x="2971800" y="0"/>
                </a:lnTo>
                <a:lnTo>
                  <a:pt x="381000" y="0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6935372" y="132919"/>
            <a:ext cx="2089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stencil buffer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966699" y="3733284"/>
            <a:ext cx="546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+1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405923" y="108176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1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554735" y="10758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0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694368" y="4968611"/>
            <a:ext cx="99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solidFill>
                  <a:schemeClr val="bg1"/>
                </a:solidFill>
              </a:rPr>
              <a:t>dpfail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手繪多邊形 4"/>
          <p:cNvSpPr/>
          <p:nvPr/>
        </p:nvSpPr>
        <p:spPr>
          <a:xfrm>
            <a:off x="8250409" y="2162521"/>
            <a:ext cx="3805604" cy="524408"/>
          </a:xfrm>
          <a:custGeom>
            <a:avLst/>
            <a:gdLst>
              <a:gd name="connsiteX0" fmla="*/ 175260 w 7962900"/>
              <a:gd name="connsiteY0" fmla="*/ 388620 h 1097280"/>
              <a:gd name="connsiteX1" fmla="*/ 0 w 7962900"/>
              <a:gd name="connsiteY1" fmla="*/ 1097280 h 1097280"/>
              <a:gd name="connsiteX2" fmla="*/ 7962900 w 7962900"/>
              <a:gd name="connsiteY2" fmla="*/ 1089660 h 1097280"/>
              <a:gd name="connsiteX3" fmla="*/ 6621780 w 7962900"/>
              <a:gd name="connsiteY3" fmla="*/ 0 h 1097280"/>
              <a:gd name="connsiteX4" fmla="*/ 6416040 w 7962900"/>
              <a:gd name="connsiteY4" fmla="*/ 381000 h 1097280"/>
              <a:gd name="connsiteX5" fmla="*/ 175260 w 7962900"/>
              <a:gd name="connsiteY5" fmla="*/ 38862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62900" h="1097280">
                <a:moveTo>
                  <a:pt x="175260" y="388620"/>
                </a:moveTo>
                <a:lnTo>
                  <a:pt x="0" y="1097280"/>
                </a:lnTo>
                <a:lnTo>
                  <a:pt x="7962900" y="1089660"/>
                </a:lnTo>
                <a:lnTo>
                  <a:pt x="6621780" y="0"/>
                </a:lnTo>
                <a:lnTo>
                  <a:pt x="6416040" y="381000"/>
                </a:lnTo>
                <a:lnTo>
                  <a:pt x="175260" y="388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6317802" y="6218957"/>
            <a:ext cx="546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+1</a:t>
            </a:r>
            <a:endParaRPr lang="zh-TW" altLang="en-US" sz="2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714505" y="226912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1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74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手繪多邊形 16"/>
          <p:cNvSpPr/>
          <p:nvPr/>
        </p:nvSpPr>
        <p:spPr>
          <a:xfrm>
            <a:off x="5619750" y="4648200"/>
            <a:ext cx="5305425" cy="2152650"/>
          </a:xfrm>
          <a:custGeom>
            <a:avLst/>
            <a:gdLst>
              <a:gd name="connsiteX0" fmla="*/ 2686050 w 5305425"/>
              <a:gd name="connsiteY0" fmla="*/ 0 h 2152650"/>
              <a:gd name="connsiteX1" fmla="*/ 0 w 5305425"/>
              <a:gd name="connsiteY1" fmla="*/ 28575 h 2152650"/>
              <a:gd name="connsiteX2" fmla="*/ 828675 w 5305425"/>
              <a:gd name="connsiteY2" fmla="*/ 2143125 h 2152650"/>
              <a:gd name="connsiteX3" fmla="*/ 5305425 w 5305425"/>
              <a:gd name="connsiteY3" fmla="*/ 2152650 h 2152650"/>
              <a:gd name="connsiteX4" fmla="*/ 2686050 w 5305425"/>
              <a:gd name="connsiteY4" fmla="*/ 0 h 215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425" h="2152650">
                <a:moveTo>
                  <a:pt x="2686050" y="0"/>
                </a:moveTo>
                <a:lnTo>
                  <a:pt x="0" y="28575"/>
                </a:lnTo>
                <a:lnTo>
                  <a:pt x="828675" y="2143125"/>
                </a:lnTo>
                <a:lnTo>
                  <a:pt x="5305425" y="2152650"/>
                </a:lnTo>
                <a:lnTo>
                  <a:pt x="2686050" y="0"/>
                </a:lnTo>
                <a:close/>
              </a:path>
            </a:pathLst>
          </a:custGeom>
          <a:solidFill>
            <a:srgbClr val="BF9000">
              <a:alpha val="20000"/>
            </a:srgb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平行四邊形 5"/>
          <p:cNvSpPr/>
          <p:nvPr/>
        </p:nvSpPr>
        <p:spPr>
          <a:xfrm>
            <a:off x="745588" y="2833185"/>
            <a:ext cx="10367889" cy="3258125"/>
          </a:xfrm>
          <a:prstGeom prst="parallelogram">
            <a:avLst>
              <a:gd name="adj" fmla="val 53092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手繪多邊形 12"/>
          <p:cNvSpPr/>
          <p:nvPr/>
        </p:nvSpPr>
        <p:spPr>
          <a:xfrm>
            <a:off x="4781550" y="2520950"/>
            <a:ext cx="3575050" cy="2171700"/>
          </a:xfrm>
          <a:custGeom>
            <a:avLst/>
            <a:gdLst>
              <a:gd name="connsiteX0" fmla="*/ 0 w 3575050"/>
              <a:gd name="connsiteY0" fmla="*/ 0 h 2171700"/>
              <a:gd name="connsiteX1" fmla="*/ 387350 w 3575050"/>
              <a:gd name="connsiteY1" fmla="*/ 1016000 h 2171700"/>
              <a:gd name="connsiteX2" fmla="*/ 3575050 w 3575050"/>
              <a:gd name="connsiteY2" fmla="*/ 2171700 h 2171700"/>
              <a:gd name="connsiteX3" fmla="*/ 1689100 w 3575050"/>
              <a:gd name="connsiteY3" fmla="*/ 622300 h 2171700"/>
              <a:gd name="connsiteX4" fmla="*/ 0 w 3575050"/>
              <a:gd name="connsiteY4" fmla="*/ 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5050" h="2171700">
                <a:moveTo>
                  <a:pt x="0" y="0"/>
                </a:moveTo>
                <a:lnTo>
                  <a:pt x="387350" y="1016000"/>
                </a:lnTo>
                <a:lnTo>
                  <a:pt x="3575050" y="2171700"/>
                </a:lnTo>
                <a:lnTo>
                  <a:pt x="1689100" y="6223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  <a:alpha val="2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Operation </a:t>
            </a:r>
            <a:r>
              <a:rPr lang="en-US" altLang="zh-TW" dirty="0"/>
              <a:t>desired</a:t>
            </a:r>
            <a:endParaRPr lang="zh-TW" altLang="en-US" dirty="0"/>
          </a:p>
        </p:txBody>
      </p:sp>
      <p:sp>
        <p:nvSpPr>
          <p:cNvPr id="3" name="太陽 2"/>
          <p:cNvSpPr/>
          <p:nvPr/>
        </p:nvSpPr>
        <p:spPr>
          <a:xfrm>
            <a:off x="3970674" y="1040285"/>
            <a:ext cx="744128" cy="744128"/>
          </a:xfrm>
          <a:prstGeom prst="su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等腰三角形 11"/>
          <p:cNvSpPr/>
          <p:nvPr/>
        </p:nvSpPr>
        <p:spPr>
          <a:xfrm>
            <a:off x="3895090" y="2530730"/>
            <a:ext cx="2560320" cy="604910"/>
          </a:xfrm>
          <a:prstGeom prst="triangle">
            <a:avLst>
              <a:gd name="adj" fmla="val 34615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935372" y="132919"/>
            <a:ext cx="5120641" cy="25540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手繪多邊形 13"/>
          <p:cNvSpPr/>
          <p:nvPr/>
        </p:nvSpPr>
        <p:spPr>
          <a:xfrm>
            <a:off x="8465289" y="1042878"/>
            <a:ext cx="2648188" cy="842448"/>
          </a:xfrm>
          <a:custGeom>
            <a:avLst/>
            <a:gdLst>
              <a:gd name="connsiteX0" fmla="*/ 381000 w 4870450"/>
              <a:gd name="connsiteY0" fmla="*/ 0 h 1549400"/>
              <a:gd name="connsiteX1" fmla="*/ 0 w 4870450"/>
              <a:gd name="connsiteY1" fmla="*/ 1549400 h 1549400"/>
              <a:gd name="connsiteX2" fmla="*/ 4870450 w 4870450"/>
              <a:gd name="connsiteY2" fmla="*/ 1549400 h 1549400"/>
              <a:gd name="connsiteX3" fmla="*/ 2971800 w 4870450"/>
              <a:gd name="connsiteY3" fmla="*/ 0 h 1549400"/>
              <a:gd name="connsiteX4" fmla="*/ 381000 w 4870450"/>
              <a:gd name="connsiteY4" fmla="*/ 0 h 154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0450" h="1549400">
                <a:moveTo>
                  <a:pt x="381000" y="0"/>
                </a:moveTo>
                <a:lnTo>
                  <a:pt x="0" y="1549400"/>
                </a:lnTo>
                <a:lnTo>
                  <a:pt x="4870450" y="1549400"/>
                </a:lnTo>
                <a:lnTo>
                  <a:pt x="2971800" y="0"/>
                </a:lnTo>
                <a:lnTo>
                  <a:pt x="381000" y="0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6935372" y="132919"/>
            <a:ext cx="2089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stencil buffer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216402" y="3345190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-</a:t>
            </a:r>
            <a:r>
              <a:rPr lang="en-US" altLang="zh-TW" sz="2800" dirty="0" smtClean="0">
                <a:solidFill>
                  <a:schemeClr val="bg1"/>
                </a:solidFill>
              </a:rPr>
              <a:t>1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手繪多邊形 10"/>
          <p:cNvSpPr/>
          <p:nvPr/>
        </p:nvSpPr>
        <p:spPr>
          <a:xfrm>
            <a:off x="9180246" y="704518"/>
            <a:ext cx="1943846" cy="1180809"/>
          </a:xfrm>
          <a:custGeom>
            <a:avLst/>
            <a:gdLst>
              <a:gd name="connsiteX0" fmla="*/ 0 w 3575050"/>
              <a:gd name="connsiteY0" fmla="*/ 0 h 2171700"/>
              <a:gd name="connsiteX1" fmla="*/ 387350 w 3575050"/>
              <a:gd name="connsiteY1" fmla="*/ 1016000 h 2171700"/>
              <a:gd name="connsiteX2" fmla="*/ 3575050 w 3575050"/>
              <a:gd name="connsiteY2" fmla="*/ 2171700 h 2171700"/>
              <a:gd name="connsiteX3" fmla="*/ 1689100 w 3575050"/>
              <a:gd name="connsiteY3" fmla="*/ 622300 h 2171700"/>
              <a:gd name="connsiteX4" fmla="*/ 0 w 3575050"/>
              <a:gd name="connsiteY4" fmla="*/ 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5050" h="2171700">
                <a:moveTo>
                  <a:pt x="0" y="0"/>
                </a:moveTo>
                <a:lnTo>
                  <a:pt x="387350" y="1016000"/>
                </a:lnTo>
                <a:lnTo>
                  <a:pt x="3575050" y="2171700"/>
                </a:lnTo>
                <a:lnTo>
                  <a:pt x="1689100" y="622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936242" y="2689644"/>
            <a:ext cx="99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solidFill>
                  <a:schemeClr val="bg1"/>
                </a:solidFill>
              </a:rPr>
              <a:t>dpfail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手繪多邊形 19"/>
          <p:cNvSpPr/>
          <p:nvPr/>
        </p:nvSpPr>
        <p:spPr>
          <a:xfrm>
            <a:off x="8250409" y="2162521"/>
            <a:ext cx="3805604" cy="524408"/>
          </a:xfrm>
          <a:custGeom>
            <a:avLst/>
            <a:gdLst>
              <a:gd name="connsiteX0" fmla="*/ 175260 w 7962900"/>
              <a:gd name="connsiteY0" fmla="*/ 388620 h 1097280"/>
              <a:gd name="connsiteX1" fmla="*/ 0 w 7962900"/>
              <a:gd name="connsiteY1" fmla="*/ 1097280 h 1097280"/>
              <a:gd name="connsiteX2" fmla="*/ 7962900 w 7962900"/>
              <a:gd name="connsiteY2" fmla="*/ 1089660 h 1097280"/>
              <a:gd name="connsiteX3" fmla="*/ 6621780 w 7962900"/>
              <a:gd name="connsiteY3" fmla="*/ 0 h 1097280"/>
              <a:gd name="connsiteX4" fmla="*/ 6416040 w 7962900"/>
              <a:gd name="connsiteY4" fmla="*/ 381000 h 1097280"/>
              <a:gd name="connsiteX5" fmla="*/ 175260 w 7962900"/>
              <a:gd name="connsiteY5" fmla="*/ 38862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62900" h="1097280">
                <a:moveTo>
                  <a:pt x="175260" y="388620"/>
                </a:moveTo>
                <a:lnTo>
                  <a:pt x="0" y="1097280"/>
                </a:lnTo>
                <a:lnTo>
                  <a:pt x="7962900" y="1089660"/>
                </a:lnTo>
                <a:lnTo>
                  <a:pt x="6621780" y="0"/>
                </a:lnTo>
                <a:lnTo>
                  <a:pt x="6416040" y="381000"/>
                </a:lnTo>
                <a:lnTo>
                  <a:pt x="175260" y="388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手繪多邊形 3"/>
          <p:cNvSpPr/>
          <p:nvPr/>
        </p:nvSpPr>
        <p:spPr>
          <a:xfrm>
            <a:off x="9715500" y="2138667"/>
            <a:ext cx="2340513" cy="548262"/>
          </a:xfrm>
          <a:custGeom>
            <a:avLst/>
            <a:gdLst>
              <a:gd name="connsiteX0" fmla="*/ 3413760 w 4716780"/>
              <a:gd name="connsiteY0" fmla="*/ 0 h 1104900"/>
              <a:gd name="connsiteX1" fmla="*/ 3230880 w 4716780"/>
              <a:gd name="connsiteY1" fmla="*/ 373380 h 1104900"/>
              <a:gd name="connsiteX2" fmla="*/ 0 w 4716780"/>
              <a:gd name="connsiteY2" fmla="*/ 388620 h 1104900"/>
              <a:gd name="connsiteX3" fmla="*/ 281940 w 4716780"/>
              <a:gd name="connsiteY3" fmla="*/ 1097280 h 1104900"/>
              <a:gd name="connsiteX4" fmla="*/ 4716780 w 4716780"/>
              <a:gd name="connsiteY4" fmla="*/ 1104900 h 1104900"/>
              <a:gd name="connsiteX5" fmla="*/ 3413760 w 4716780"/>
              <a:gd name="connsiteY5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16780" h="1104900">
                <a:moveTo>
                  <a:pt x="3413760" y="0"/>
                </a:moveTo>
                <a:lnTo>
                  <a:pt x="3230880" y="373380"/>
                </a:lnTo>
                <a:lnTo>
                  <a:pt x="0" y="388620"/>
                </a:lnTo>
                <a:lnTo>
                  <a:pt x="281940" y="1097280"/>
                </a:lnTo>
                <a:lnTo>
                  <a:pt x="4716780" y="1104900"/>
                </a:lnTo>
                <a:lnTo>
                  <a:pt x="3413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6216402" y="4822258"/>
            <a:ext cx="99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solidFill>
                  <a:schemeClr val="bg1"/>
                </a:solidFill>
              </a:rPr>
              <a:t>dpfail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074747" y="6246574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-</a:t>
            </a:r>
            <a:r>
              <a:rPr lang="en-US" altLang="zh-TW" sz="2800" dirty="0" smtClean="0"/>
              <a:t>1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0580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手繪多邊形 18"/>
          <p:cNvSpPr/>
          <p:nvPr/>
        </p:nvSpPr>
        <p:spPr>
          <a:xfrm>
            <a:off x="2981325" y="4676775"/>
            <a:ext cx="3467100" cy="2124075"/>
          </a:xfrm>
          <a:custGeom>
            <a:avLst/>
            <a:gdLst>
              <a:gd name="connsiteX0" fmla="*/ 514350 w 3467100"/>
              <a:gd name="connsiteY0" fmla="*/ 0 h 2124075"/>
              <a:gd name="connsiteX1" fmla="*/ 0 w 3467100"/>
              <a:gd name="connsiteY1" fmla="*/ 2124075 h 2124075"/>
              <a:gd name="connsiteX2" fmla="*/ 3467100 w 3467100"/>
              <a:gd name="connsiteY2" fmla="*/ 2114550 h 2124075"/>
              <a:gd name="connsiteX3" fmla="*/ 2628900 w 3467100"/>
              <a:gd name="connsiteY3" fmla="*/ 0 h 2124075"/>
              <a:gd name="connsiteX4" fmla="*/ 514350 w 3467100"/>
              <a:gd name="connsiteY4" fmla="*/ 0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00" h="2124075">
                <a:moveTo>
                  <a:pt x="514350" y="0"/>
                </a:moveTo>
                <a:lnTo>
                  <a:pt x="0" y="2124075"/>
                </a:lnTo>
                <a:lnTo>
                  <a:pt x="3467100" y="2114550"/>
                </a:lnTo>
                <a:lnTo>
                  <a:pt x="2628900" y="0"/>
                </a:lnTo>
                <a:lnTo>
                  <a:pt x="514350" y="0"/>
                </a:lnTo>
                <a:close/>
              </a:path>
            </a:pathLst>
          </a:custGeom>
          <a:solidFill>
            <a:srgbClr val="BF9000">
              <a:alpha val="20000"/>
            </a:srgb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平行四邊形 5"/>
          <p:cNvSpPr/>
          <p:nvPr/>
        </p:nvSpPr>
        <p:spPr>
          <a:xfrm>
            <a:off x="745588" y="2833185"/>
            <a:ext cx="10367889" cy="3258125"/>
          </a:xfrm>
          <a:prstGeom prst="parallelogram">
            <a:avLst>
              <a:gd name="adj" fmla="val 53092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手繪多邊形 16"/>
          <p:cNvSpPr/>
          <p:nvPr/>
        </p:nvSpPr>
        <p:spPr>
          <a:xfrm>
            <a:off x="3498850" y="2520950"/>
            <a:ext cx="1676400" cy="2184400"/>
          </a:xfrm>
          <a:custGeom>
            <a:avLst/>
            <a:gdLst>
              <a:gd name="connsiteX0" fmla="*/ 368300 w 1676400"/>
              <a:gd name="connsiteY0" fmla="*/ 622300 h 2184400"/>
              <a:gd name="connsiteX1" fmla="*/ 0 w 1676400"/>
              <a:gd name="connsiteY1" fmla="*/ 2184400 h 2184400"/>
              <a:gd name="connsiteX2" fmla="*/ 1676400 w 1676400"/>
              <a:gd name="connsiteY2" fmla="*/ 1028700 h 2184400"/>
              <a:gd name="connsiteX3" fmla="*/ 1282700 w 1676400"/>
              <a:gd name="connsiteY3" fmla="*/ 0 h 2184400"/>
              <a:gd name="connsiteX4" fmla="*/ 368300 w 1676400"/>
              <a:gd name="connsiteY4" fmla="*/ 622300 h 218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6400" h="2184400">
                <a:moveTo>
                  <a:pt x="368300" y="622300"/>
                </a:moveTo>
                <a:lnTo>
                  <a:pt x="0" y="2184400"/>
                </a:lnTo>
                <a:lnTo>
                  <a:pt x="1676400" y="1028700"/>
                </a:lnTo>
                <a:lnTo>
                  <a:pt x="1282700" y="0"/>
                </a:lnTo>
                <a:lnTo>
                  <a:pt x="368300" y="622300"/>
                </a:lnTo>
                <a:close/>
              </a:path>
            </a:pathLst>
          </a:custGeom>
          <a:solidFill>
            <a:schemeClr val="accent4">
              <a:lumMod val="75000"/>
              <a:alpha val="2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Operation </a:t>
            </a:r>
            <a:r>
              <a:rPr lang="en-US" altLang="zh-TW" dirty="0"/>
              <a:t>desired</a:t>
            </a:r>
            <a:endParaRPr lang="zh-TW" altLang="en-US" dirty="0"/>
          </a:p>
        </p:txBody>
      </p:sp>
      <p:sp>
        <p:nvSpPr>
          <p:cNvPr id="3" name="太陽 2"/>
          <p:cNvSpPr/>
          <p:nvPr/>
        </p:nvSpPr>
        <p:spPr>
          <a:xfrm>
            <a:off x="3970674" y="1040285"/>
            <a:ext cx="744128" cy="744128"/>
          </a:xfrm>
          <a:prstGeom prst="su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等腰三角形 11"/>
          <p:cNvSpPr/>
          <p:nvPr/>
        </p:nvSpPr>
        <p:spPr>
          <a:xfrm>
            <a:off x="3895090" y="2530730"/>
            <a:ext cx="2560320" cy="604910"/>
          </a:xfrm>
          <a:prstGeom prst="triangle">
            <a:avLst>
              <a:gd name="adj" fmla="val 34615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935372" y="132919"/>
            <a:ext cx="5120641" cy="25540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手繪多邊形 13"/>
          <p:cNvSpPr/>
          <p:nvPr/>
        </p:nvSpPr>
        <p:spPr>
          <a:xfrm>
            <a:off x="8465289" y="1042878"/>
            <a:ext cx="2648188" cy="842448"/>
          </a:xfrm>
          <a:custGeom>
            <a:avLst/>
            <a:gdLst>
              <a:gd name="connsiteX0" fmla="*/ 381000 w 4870450"/>
              <a:gd name="connsiteY0" fmla="*/ 0 h 1549400"/>
              <a:gd name="connsiteX1" fmla="*/ 0 w 4870450"/>
              <a:gd name="connsiteY1" fmla="*/ 1549400 h 1549400"/>
              <a:gd name="connsiteX2" fmla="*/ 4870450 w 4870450"/>
              <a:gd name="connsiteY2" fmla="*/ 1549400 h 1549400"/>
              <a:gd name="connsiteX3" fmla="*/ 2971800 w 4870450"/>
              <a:gd name="connsiteY3" fmla="*/ 0 h 1549400"/>
              <a:gd name="connsiteX4" fmla="*/ 381000 w 4870450"/>
              <a:gd name="connsiteY4" fmla="*/ 0 h 154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0450" h="1549400">
                <a:moveTo>
                  <a:pt x="381000" y="0"/>
                </a:moveTo>
                <a:lnTo>
                  <a:pt x="0" y="1549400"/>
                </a:lnTo>
                <a:lnTo>
                  <a:pt x="4870450" y="1549400"/>
                </a:lnTo>
                <a:lnTo>
                  <a:pt x="2971800" y="0"/>
                </a:lnTo>
                <a:lnTo>
                  <a:pt x="381000" y="0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6935372" y="132919"/>
            <a:ext cx="2089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stencil buffer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385391" y="6246574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-</a:t>
            </a:r>
            <a:r>
              <a:rPr lang="en-US" altLang="zh-TW" sz="2800" dirty="0" smtClean="0"/>
              <a:t>1</a:t>
            </a:r>
            <a:endParaRPr lang="zh-TW" altLang="en-US" sz="2800" dirty="0"/>
          </a:p>
        </p:txBody>
      </p:sp>
      <p:sp>
        <p:nvSpPr>
          <p:cNvPr id="11" name="手繪多邊形 10"/>
          <p:cNvSpPr/>
          <p:nvPr/>
        </p:nvSpPr>
        <p:spPr>
          <a:xfrm>
            <a:off x="9180246" y="704518"/>
            <a:ext cx="1943846" cy="1180809"/>
          </a:xfrm>
          <a:custGeom>
            <a:avLst/>
            <a:gdLst>
              <a:gd name="connsiteX0" fmla="*/ 0 w 3575050"/>
              <a:gd name="connsiteY0" fmla="*/ 0 h 2171700"/>
              <a:gd name="connsiteX1" fmla="*/ 387350 w 3575050"/>
              <a:gd name="connsiteY1" fmla="*/ 1016000 h 2171700"/>
              <a:gd name="connsiteX2" fmla="*/ 3575050 w 3575050"/>
              <a:gd name="connsiteY2" fmla="*/ 2171700 h 2171700"/>
              <a:gd name="connsiteX3" fmla="*/ 1689100 w 3575050"/>
              <a:gd name="connsiteY3" fmla="*/ 622300 h 2171700"/>
              <a:gd name="connsiteX4" fmla="*/ 0 w 3575050"/>
              <a:gd name="connsiteY4" fmla="*/ 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5050" h="2171700">
                <a:moveTo>
                  <a:pt x="0" y="0"/>
                </a:moveTo>
                <a:lnTo>
                  <a:pt x="387350" y="1016000"/>
                </a:lnTo>
                <a:lnTo>
                  <a:pt x="3575050" y="2171700"/>
                </a:lnTo>
                <a:lnTo>
                  <a:pt x="1689100" y="622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243878" y="2689644"/>
            <a:ext cx="99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solidFill>
                  <a:schemeClr val="bg1"/>
                </a:solidFill>
              </a:rPr>
              <a:t>dpfail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18" name="手繪多邊形 17"/>
          <p:cNvSpPr/>
          <p:nvPr/>
        </p:nvSpPr>
        <p:spPr>
          <a:xfrm>
            <a:off x="8454674" y="704518"/>
            <a:ext cx="911501" cy="1187714"/>
          </a:xfrm>
          <a:custGeom>
            <a:avLst/>
            <a:gdLst>
              <a:gd name="connsiteX0" fmla="*/ 368300 w 1676400"/>
              <a:gd name="connsiteY0" fmla="*/ 622300 h 2184400"/>
              <a:gd name="connsiteX1" fmla="*/ 0 w 1676400"/>
              <a:gd name="connsiteY1" fmla="*/ 2184400 h 2184400"/>
              <a:gd name="connsiteX2" fmla="*/ 1676400 w 1676400"/>
              <a:gd name="connsiteY2" fmla="*/ 1028700 h 2184400"/>
              <a:gd name="connsiteX3" fmla="*/ 1282700 w 1676400"/>
              <a:gd name="connsiteY3" fmla="*/ 0 h 2184400"/>
              <a:gd name="connsiteX4" fmla="*/ 368300 w 1676400"/>
              <a:gd name="connsiteY4" fmla="*/ 622300 h 218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6400" h="2184400">
                <a:moveTo>
                  <a:pt x="368300" y="622300"/>
                </a:moveTo>
                <a:lnTo>
                  <a:pt x="0" y="2184400"/>
                </a:lnTo>
                <a:lnTo>
                  <a:pt x="1676400" y="1028700"/>
                </a:lnTo>
                <a:lnTo>
                  <a:pt x="1282700" y="0"/>
                </a:lnTo>
                <a:lnTo>
                  <a:pt x="368300" y="62230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4334281" y="4708065"/>
            <a:ext cx="99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solidFill>
                  <a:schemeClr val="bg1"/>
                </a:solidFill>
              </a:rPr>
              <a:t>dpfail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146383" y="3370405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-</a:t>
            </a:r>
            <a:r>
              <a:rPr lang="en-US" altLang="zh-TW" sz="2800" dirty="0" smtClean="0">
                <a:solidFill>
                  <a:schemeClr val="bg1"/>
                </a:solidFill>
              </a:rPr>
              <a:t>1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70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Draw the whole scene without shadow</a:t>
            </a:r>
          </a:p>
          <a:p>
            <a:r>
              <a:rPr lang="en-US" altLang="zh-TW" dirty="0" smtClean="0"/>
              <a:t>Transform the light position to certain model coordinate</a:t>
            </a:r>
          </a:p>
          <a:p>
            <a:r>
              <a:rPr lang="en-US" altLang="zh-TW" dirty="0" smtClean="0"/>
              <a:t>Draw shadow facets to update stencil buffer</a:t>
            </a:r>
          </a:p>
          <a:p>
            <a:pPr lvl="1"/>
            <a:r>
              <a:rPr lang="en-US" altLang="zh-TW" dirty="0"/>
              <a:t>O</a:t>
            </a:r>
            <a:r>
              <a:rPr lang="en-US" altLang="zh-TW" dirty="0" smtClean="0"/>
              <a:t>nly facets facing light source cast shadow facets</a:t>
            </a:r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alculate shadow facets casted and draw them to update stencil buffer</a:t>
            </a:r>
            <a:endParaRPr lang="en-US" altLang="zh-TW" dirty="0"/>
          </a:p>
          <a:p>
            <a:pPr lvl="1"/>
            <a:r>
              <a:rPr lang="en-US" altLang="zh-TW" dirty="0" smtClean="0"/>
              <a:t>Shadow facets facing camera: stencil buffer +1</a:t>
            </a:r>
            <a:endParaRPr lang="en-US" altLang="zh-TW" dirty="0"/>
          </a:p>
          <a:p>
            <a:pPr lvl="1"/>
            <a:r>
              <a:rPr lang="en-US" altLang="zh-TW" dirty="0" smtClean="0"/>
              <a:t>Shadow </a:t>
            </a:r>
            <a:r>
              <a:rPr lang="en-US" altLang="zh-TW" dirty="0"/>
              <a:t>facets </a:t>
            </a:r>
            <a:r>
              <a:rPr lang="en-US" altLang="zh-TW" dirty="0" smtClean="0"/>
              <a:t> back to camera</a:t>
            </a:r>
            <a:r>
              <a:rPr lang="en-US" altLang="zh-TW" dirty="0"/>
              <a:t>: stencil buffer </a:t>
            </a:r>
            <a:r>
              <a:rPr lang="en-US" altLang="zh-TW" dirty="0" smtClean="0"/>
              <a:t>-1</a:t>
            </a:r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D</a:t>
            </a:r>
            <a:r>
              <a:rPr lang="en-US" altLang="zh-TW" dirty="0" smtClean="0">
                <a:solidFill>
                  <a:srgbClr val="FF0000"/>
                </a:solidFill>
              </a:rPr>
              <a:t>raw a large shadow in front of whole screen and mask it by stencil test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0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Drawing large shadow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5461"/>
          </a:xfrm>
        </p:spPr>
        <p:txBody>
          <a:bodyPr>
            <a:normAutofit/>
          </a:bodyPr>
          <a:lstStyle/>
          <a:p>
            <a:r>
              <a:rPr lang="en-US" altLang="zh-TW" dirty="0"/>
              <a:t>E</a:t>
            </a:r>
            <a:r>
              <a:rPr lang="en-US" altLang="zh-TW" dirty="0" smtClean="0"/>
              <a:t>nable only stencil test, color buffer writing and blending</a:t>
            </a:r>
          </a:p>
          <a:p>
            <a:r>
              <a:rPr lang="en-US" altLang="zh-TW" dirty="0"/>
              <a:t>Set stencil pass condition</a:t>
            </a:r>
          </a:p>
          <a:p>
            <a:pPr lvl="1"/>
            <a:r>
              <a:rPr lang="en-US" altLang="zh-TW" dirty="0" err="1"/>
              <a:t>NotEqual</a:t>
            </a:r>
            <a:r>
              <a:rPr lang="en-US" altLang="zh-TW" dirty="0"/>
              <a:t> to </a:t>
            </a:r>
            <a:r>
              <a:rPr lang="en-US" altLang="zh-TW" dirty="0" smtClean="0"/>
              <a:t>zero</a:t>
            </a:r>
          </a:p>
          <a:p>
            <a:r>
              <a:rPr lang="en-US" altLang="zh-TW" dirty="0" smtClean="0"/>
              <a:t>Set blending strategy(shadowed region can’t </a:t>
            </a:r>
            <a:r>
              <a:rPr lang="en-US" altLang="zh-TW" dirty="0"/>
              <a:t>be plain black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Draw a polygon that is ensured to cover up the whole screen</a:t>
            </a:r>
          </a:p>
          <a:p>
            <a:pPr lvl="1"/>
            <a:r>
              <a:rPr lang="en-US" altLang="zh-TW" dirty="0"/>
              <a:t>Y</a:t>
            </a:r>
            <a:r>
              <a:rPr lang="en-US" altLang="zh-TW" dirty="0" smtClean="0"/>
              <a:t>ou </a:t>
            </a:r>
            <a:r>
              <a:rPr lang="en-US" altLang="zh-TW" dirty="0"/>
              <a:t>must consider the intrinsic/extrinsic parameters of camera, namely, camera pose and projection </a:t>
            </a:r>
            <a:r>
              <a:rPr lang="en-US" altLang="zh-TW" dirty="0" smtClean="0"/>
              <a:t>matrix</a:t>
            </a:r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he polygon does not really have to be large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5107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“Large” shadow not “large” enough…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077" y="1517597"/>
            <a:ext cx="9429903" cy="5036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橢圓 2"/>
          <p:cNvSpPr/>
          <p:nvPr/>
        </p:nvSpPr>
        <p:spPr>
          <a:xfrm>
            <a:off x="8244348" y="3775586"/>
            <a:ext cx="1592826" cy="261046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007197" y="5833652"/>
            <a:ext cx="2462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shadow clipped</a:t>
            </a:r>
          </a:p>
        </p:txBody>
      </p:sp>
    </p:spTree>
    <p:extLst>
      <p:ext uri="{BB962C8B-B14F-4D97-AF65-F5344CB8AC3E}">
        <p14:creationId xmlns:p14="http://schemas.microsoft.com/office/powerpoint/2010/main" val="166996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599" y="365125"/>
            <a:ext cx="5829300" cy="604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747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邊形 5"/>
          <p:cNvSpPr/>
          <p:nvPr/>
        </p:nvSpPr>
        <p:spPr>
          <a:xfrm>
            <a:off x="745588" y="2833185"/>
            <a:ext cx="10367889" cy="3258125"/>
          </a:xfrm>
          <a:prstGeom prst="parallelogram">
            <a:avLst>
              <a:gd name="adj" fmla="val 53092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Drawing large shadow</a:t>
            </a:r>
            <a:endParaRPr lang="zh-TW" altLang="en-US" dirty="0"/>
          </a:p>
        </p:txBody>
      </p:sp>
      <p:sp>
        <p:nvSpPr>
          <p:cNvPr id="3" name="太陽 2"/>
          <p:cNvSpPr/>
          <p:nvPr/>
        </p:nvSpPr>
        <p:spPr>
          <a:xfrm>
            <a:off x="3970674" y="1040285"/>
            <a:ext cx="744128" cy="744128"/>
          </a:xfrm>
          <a:prstGeom prst="su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等腰三角形 11"/>
          <p:cNvSpPr/>
          <p:nvPr/>
        </p:nvSpPr>
        <p:spPr>
          <a:xfrm>
            <a:off x="3895090" y="2530730"/>
            <a:ext cx="2560320" cy="604910"/>
          </a:xfrm>
          <a:prstGeom prst="triangle">
            <a:avLst>
              <a:gd name="adj" fmla="val 34615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935372" y="132919"/>
            <a:ext cx="5120641" cy="25540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手繪多邊形 13"/>
          <p:cNvSpPr/>
          <p:nvPr/>
        </p:nvSpPr>
        <p:spPr>
          <a:xfrm>
            <a:off x="8465289" y="1042878"/>
            <a:ext cx="2648188" cy="842448"/>
          </a:xfrm>
          <a:custGeom>
            <a:avLst/>
            <a:gdLst>
              <a:gd name="connsiteX0" fmla="*/ 381000 w 4870450"/>
              <a:gd name="connsiteY0" fmla="*/ 0 h 1549400"/>
              <a:gd name="connsiteX1" fmla="*/ 0 w 4870450"/>
              <a:gd name="connsiteY1" fmla="*/ 1549400 h 1549400"/>
              <a:gd name="connsiteX2" fmla="*/ 4870450 w 4870450"/>
              <a:gd name="connsiteY2" fmla="*/ 1549400 h 1549400"/>
              <a:gd name="connsiteX3" fmla="*/ 2971800 w 4870450"/>
              <a:gd name="connsiteY3" fmla="*/ 0 h 1549400"/>
              <a:gd name="connsiteX4" fmla="*/ 381000 w 4870450"/>
              <a:gd name="connsiteY4" fmla="*/ 0 h 154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0450" h="1549400">
                <a:moveTo>
                  <a:pt x="381000" y="0"/>
                </a:moveTo>
                <a:lnTo>
                  <a:pt x="0" y="1549400"/>
                </a:lnTo>
                <a:lnTo>
                  <a:pt x="4870450" y="1549400"/>
                </a:lnTo>
                <a:lnTo>
                  <a:pt x="2971800" y="0"/>
                </a:lnTo>
                <a:lnTo>
                  <a:pt x="381000" y="0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6935372" y="132919"/>
            <a:ext cx="2089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stencil buffer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手繪多邊形 10"/>
          <p:cNvSpPr/>
          <p:nvPr/>
        </p:nvSpPr>
        <p:spPr>
          <a:xfrm>
            <a:off x="9180246" y="704518"/>
            <a:ext cx="1943846" cy="1180809"/>
          </a:xfrm>
          <a:custGeom>
            <a:avLst/>
            <a:gdLst>
              <a:gd name="connsiteX0" fmla="*/ 0 w 3575050"/>
              <a:gd name="connsiteY0" fmla="*/ 0 h 2171700"/>
              <a:gd name="connsiteX1" fmla="*/ 387350 w 3575050"/>
              <a:gd name="connsiteY1" fmla="*/ 1016000 h 2171700"/>
              <a:gd name="connsiteX2" fmla="*/ 3575050 w 3575050"/>
              <a:gd name="connsiteY2" fmla="*/ 2171700 h 2171700"/>
              <a:gd name="connsiteX3" fmla="*/ 1689100 w 3575050"/>
              <a:gd name="connsiteY3" fmla="*/ 622300 h 2171700"/>
              <a:gd name="connsiteX4" fmla="*/ 0 w 3575050"/>
              <a:gd name="connsiteY4" fmla="*/ 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5050" h="2171700">
                <a:moveTo>
                  <a:pt x="0" y="0"/>
                </a:moveTo>
                <a:lnTo>
                  <a:pt x="387350" y="1016000"/>
                </a:lnTo>
                <a:lnTo>
                  <a:pt x="3575050" y="2171700"/>
                </a:lnTo>
                <a:lnTo>
                  <a:pt x="1689100" y="622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手繪多邊形 17"/>
          <p:cNvSpPr/>
          <p:nvPr/>
        </p:nvSpPr>
        <p:spPr>
          <a:xfrm>
            <a:off x="8454674" y="704518"/>
            <a:ext cx="911501" cy="1187714"/>
          </a:xfrm>
          <a:custGeom>
            <a:avLst/>
            <a:gdLst>
              <a:gd name="connsiteX0" fmla="*/ 368300 w 1676400"/>
              <a:gd name="connsiteY0" fmla="*/ 622300 h 2184400"/>
              <a:gd name="connsiteX1" fmla="*/ 0 w 1676400"/>
              <a:gd name="connsiteY1" fmla="*/ 2184400 h 2184400"/>
              <a:gd name="connsiteX2" fmla="*/ 1676400 w 1676400"/>
              <a:gd name="connsiteY2" fmla="*/ 1028700 h 2184400"/>
              <a:gd name="connsiteX3" fmla="*/ 1282700 w 1676400"/>
              <a:gd name="connsiteY3" fmla="*/ 0 h 2184400"/>
              <a:gd name="connsiteX4" fmla="*/ 368300 w 1676400"/>
              <a:gd name="connsiteY4" fmla="*/ 622300 h 218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6400" h="2184400">
                <a:moveTo>
                  <a:pt x="368300" y="622300"/>
                </a:moveTo>
                <a:lnTo>
                  <a:pt x="0" y="2184400"/>
                </a:lnTo>
                <a:lnTo>
                  <a:pt x="1676400" y="1028700"/>
                </a:lnTo>
                <a:lnTo>
                  <a:pt x="1282700" y="0"/>
                </a:lnTo>
                <a:lnTo>
                  <a:pt x="368300" y="62230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等腰三角形 18"/>
          <p:cNvSpPr/>
          <p:nvPr/>
        </p:nvSpPr>
        <p:spPr>
          <a:xfrm>
            <a:off x="3500240" y="3545115"/>
            <a:ext cx="4846317" cy="1145007"/>
          </a:xfrm>
          <a:prstGeom prst="triangle">
            <a:avLst>
              <a:gd name="adj" fmla="val 34615"/>
            </a:avLst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7357403" y="2335237"/>
            <a:ext cx="1107886" cy="92846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7599615" y="3002095"/>
            <a:ext cx="21339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draw shadow</a:t>
            </a:r>
          </a:p>
          <a:p>
            <a:r>
              <a:rPr lang="en-US" altLang="zh-TW" sz="2800" dirty="0" smtClean="0">
                <a:solidFill>
                  <a:schemeClr val="bg1"/>
                </a:solidFill>
              </a:rPr>
              <a:t>accordingly</a:t>
            </a:r>
          </a:p>
        </p:txBody>
      </p:sp>
    </p:spTree>
    <p:extLst>
      <p:ext uri="{BB962C8B-B14F-4D97-AF65-F5344CB8AC3E}">
        <p14:creationId xmlns:p14="http://schemas.microsoft.com/office/powerpoint/2010/main" val="408255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124" y="514658"/>
            <a:ext cx="5829300" cy="604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484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Don’t move the object at first. 0,0,0</a:t>
            </a:r>
            <a:r>
              <a:rPr lang="zh-TW" altLang="en-US" dirty="0" smtClean="0"/>
              <a:t> </a:t>
            </a:r>
            <a:r>
              <a:rPr lang="en-US" altLang="zh-TW" dirty="0" smtClean="0"/>
              <a:t>will be easier when computing.</a:t>
            </a:r>
          </a:p>
          <a:p>
            <a:r>
              <a:rPr lang="en-US" altLang="zh-TW" dirty="0" smtClean="0"/>
              <a:t>We don’t use lighting when writing stencil buffer: </a:t>
            </a:r>
            <a:r>
              <a:rPr lang="en-US" altLang="zh-TW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glDisable</a:t>
            </a:r>
            <a:r>
              <a:rPr lang="en-US" altLang="zh-TW" dirty="0" smtClean="0">
                <a:solidFill>
                  <a:srgbClr val="FFFF00"/>
                </a:solidFill>
                <a:latin typeface="Consolas" panose="020B0609020204030204" pitchFamily="49" charset="0"/>
              </a:rPr>
              <a:t>(GL_LIGHTING)</a:t>
            </a:r>
          </a:p>
          <a:p>
            <a:r>
              <a:rPr lang="en-US" altLang="zh-TW" dirty="0" smtClean="0"/>
              <a:t>Use </a:t>
            </a:r>
            <a:r>
              <a:rPr lang="en-US" altLang="zh-TW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glColorMask</a:t>
            </a:r>
            <a:r>
              <a:rPr lang="zh-TW" altLang="en-US" dirty="0"/>
              <a:t> </a:t>
            </a:r>
            <a:r>
              <a:rPr lang="en-US" altLang="zh-TW" dirty="0" smtClean="0"/>
              <a:t>and </a:t>
            </a:r>
            <a:r>
              <a:rPr lang="en-US" altLang="zh-TW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glDepthMask</a:t>
            </a:r>
            <a:r>
              <a:rPr lang="en-US" altLang="zh-TW" dirty="0"/>
              <a:t> </a:t>
            </a:r>
            <a:r>
              <a:rPr lang="en-US" altLang="zh-TW" dirty="0" smtClean="0"/>
              <a:t>when writing stencil buffer</a:t>
            </a:r>
            <a:r>
              <a:rPr lang="en-US" altLang="zh-TW" dirty="0" smtClean="0">
                <a:latin typeface="Consolas" panose="020B0609020204030204" pitchFamily="49" charset="0"/>
              </a:rPr>
              <a:t/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/>
              <a:t>(not </a:t>
            </a:r>
            <a:r>
              <a:rPr lang="en-US" altLang="zh-TW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glDepthFunc</a:t>
            </a:r>
            <a:r>
              <a:rPr lang="zh-TW" altLang="en-US" dirty="0"/>
              <a:t> </a:t>
            </a:r>
            <a:r>
              <a:rPr lang="en-US" altLang="zh-TW" dirty="0" smtClean="0"/>
              <a:t>nor </a:t>
            </a:r>
            <a:r>
              <a:rPr lang="en-US" altLang="zh-TW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glDisable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Use </a:t>
            </a:r>
            <a:r>
              <a:rPr lang="en-US" altLang="zh-TW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glCullFace</a:t>
            </a:r>
            <a:r>
              <a:rPr lang="zh-TW" altLang="en-US" dirty="0"/>
              <a:t> </a:t>
            </a:r>
            <a:r>
              <a:rPr lang="en-US" altLang="zh-TW" dirty="0" smtClean="0"/>
              <a:t>or </a:t>
            </a:r>
            <a:r>
              <a:rPr lang="en-US" altLang="zh-TW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glFrontFace</a:t>
            </a:r>
            <a:endParaRPr lang="en-US" altLang="zh-TW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altLang="zh-TW" b="1" u="sng" dirty="0">
                <a:solidFill>
                  <a:srgbClr val="FF0000"/>
                </a:solidFill>
              </a:rPr>
              <a:t>Remember to turn the parameters back after drawing shadow facets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3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419226"/>
            <a:ext cx="11020425" cy="507682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Casting shadow with single object</a:t>
            </a:r>
            <a:r>
              <a:rPr lang="zh-TW" altLang="en-US" dirty="0" smtClean="0"/>
              <a:t> </a:t>
            </a:r>
            <a:r>
              <a:rPr lang="en-US" altLang="zh-TW" dirty="0" smtClean="0"/>
              <a:t>50% (no shadow </a:t>
            </a:r>
            <a:r>
              <a:rPr lang="en-US" altLang="zh-TW" dirty="0"/>
              <a:t>mapping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Casting shadow with </a:t>
            </a:r>
            <a:r>
              <a:rPr lang="en-US" altLang="zh-TW" dirty="0" smtClean="0"/>
              <a:t>multiple objects 10%</a:t>
            </a:r>
            <a:endParaRPr lang="zh-TW" altLang="en-US" dirty="0"/>
          </a:p>
          <a:p>
            <a:r>
              <a:rPr lang="en-US" altLang="zh-TW" dirty="0"/>
              <a:t>Casting shadow with </a:t>
            </a:r>
            <a:r>
              <a:rPr lang="en-US" altLang="zh-TW" dirty="0" smtClean="0"/>
              <a:t>moving lighting 10</a:t>
            </a:r>
            <a:r>
              <a:rPr lang="en-US" altLang="zh-TW" dirty="0"/>
              <a:t>%</a:t>
            </a:r>
            <a:endParaRPr lang="zh-TW" altLang="en-US" dirty="0"/>
          </a:p>
          <a:p>
            <a:r>
              <a:rPr lang="en-US" altLang="zh-TW" dirty="0"/>
              <a:t>Casting shadow with </a:t>
            </a:r>
            <a:r>
              <a:rPr lang="en-US" altLang="zh-TW" dirty="0" smtClean="0"/>
              <a:t>moving objects 10</a:t>
            </a:r>
            <a:r>
              <a:rPr lang="en-US" altLang="zh-TW" dirty="0"/>
              <a:t>%</a:t>
            </a:r>
            <a:endParaRPr lang="zh-TW" altLang="en-US" dirty="0"/>
          </a:p>
          <a:p>
            <a:r>
              <a:rPr lang="en-US" altLang="zh-TW" dirty="0"/>
              <a:t>Casting shadow with </a:t>
            </a:r>
            <a:r>
              <a:rPr lang="en-US" altLang="zh-TW" dirty="0" smtClean="0"/>
              <a:t>rotating objects </a:t>
            </a:r>
            <a:r>
              <a:rPr lang="en-US" altLang="zh-TW" dirty="0"/>
              <a:t>1</a:t>
            </a:r>
            <a:r>
              <a:rPr lang="en-US" altLang="zh-TW" dirty="0" smtClean="0"/>
              <a:t>0%</a:t>
            </a:r>
          </a:p>
          <a:p>
            <a:r>
              <a:rPr lang="en-US" altLang="zh-TW" dirty="0" smtClean="0"/>
              <a:t>Report 10%</a:t>
            </a:r>
          </a:p>
          <a:p>
            <a:pPr lvl="1"/>
            <a:r>
              <a:rPr lang="en-US" altLang="zh-TW" dirty="0" smtClean="0"/>
              <a:t>Briefly explain how you finish the tasks with your code, with pictures of your work.</a:t>
            </a:r>
          </a:p>
          <a:p>
            <a:pPr lvl="1"/>
            <a:r>
              <a:rPr lang="en-US" altLang="zh-TW" dirty="0" smtClean="0"/>
              <a:t>If you have special project settings, additional functions, or </a:t>
            </a:r>
            <a:r>
              <a:rPr lang="en-US" altLang="zh-TW" b="1" u="sng" dirty="0" smtClean="0"/>
              <a:t>the bonus part, please specify in your report.</a:t>
            </a:r>
          </a:p>
          <a:p>
            <a:r>
              <a:rPr lang="en-US" altLang="zh-TW" dirty="0" smtClean="0"/>
              <a:t>Bonus</a:t>
            </a:r>
            <a:r>
              <a:rPr lang="en-US" altLang="zh-TW" dirty="0"/>
              <a:t>: Silhouette Edges</a:t>
            </a:r>
            <a:r>
              <a:rPr lang="zh-TW" altLang="en-US" dirty="0" smtClean="0"/>
              <a:t> </a:t>
            </a:r>
            <a:r>
              <a:rPr lang="en-US" altLang="zh-TW" dirty="0"/>
              <a:t>10</a:t>
            </a:r>
            <a:r>
              <a:rPr lang="en-US" altLang="zh-TW" dirty="0" smtClean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2933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419226"/>
            <a:ext cx="11020425" cy="5076824"/>
          </a:xfrm>
        </p:spPr>
        <p:txBody>
          <a:bodyPr>
            <a:normAutofit/>
          </a:bodyPr>
          <a:lstStyle/>
          <a:p>
            <a:r>
              <a:rPr lang="en-US" altLang="zh-TW" dirty="0"/>
              <a:t>Please hand in your project file and report as STUDENT_ID.zip to e3 platform. (example: 0656602.zip)</a:t>
            </a:r>
          </a:p>
          <a:p>
            <a:r>
              <a:rPr lang="en-US" altLang="zh-TW" dirty="0"/>
              <a:t>Please name your window with your student </a:t>
            </a:r>
            <a:r>
              <a:rPr lang="en-US" altLang="zh-TW" dirty="0" smtClean="0"/>
              <a:t>id.</a:t>
            </a:r>
          </a:p>
          <a:p>
            <a:r>
              <a:rPr lang="en-US" altLang="zh-TW" dirty="0" smtClean="0"/>
              <a:t>Please delete XXX.vc (.</a:t>
            </a:r>
            <a:r>
              <a:rPr lang="en-US" altLang="zh-TW" dirty="0" err="1" smtClean="0"/>
              <a:t>db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file</a:t>
            </a:r>
            <a:r>
              <a:rPr lang="zh-TW" altLang="en-US" dirty="0"/>
              <a:t> </a:t>
            </a:r>
            <a:r>
              <a:rPr lang="en-US" altLang="zh-TW" dirty="0" smtClean="0"/>
              <a:t>in your Visual Studio project.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7230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Source Code We Provided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33525"/>
            <a:ext cx="10515600" cy="517207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The files</a:t>
            </a:r>
          </a:p>
          <a:p>
            <a:pPr lvl="1"/>
            <a:r>
              <a:rPr lang="en-US" altLang="zh-TW" b="1" dirty="0" smtClean="0">
                <a:solidFill>
                  <a:srgbClr val="FFFF00"/>
                </a:solidFill>
              </a:rPr>
              <a:t>main.cpp</a:t>
            </a:r>
          </a:p>
          <a:p>
            <a:pPr lvl="1"/>
            <a:r>
              <a:rPr lang="en-US" altLang="zh-TW" b="1" dirty="0" err="1" smtClean="0">
                <a:solidFill>
                  <a:srgbClr val="FFFF00"/>
                </a:solidFill>
              </a:rPr>
              <a:t>object_class.h</a:t>
            </a:r>
            <a:endParaRPr lang="en-US" altLang="zh-TW" b="1" dirty="0" smtClean="0">
              <a:solidFill>
                <a:srgbClr val="FFFF00"/>
              </a:solidFill>
            </a:endParaRPr>
          </a:p>
          <a:p>
            <a:pPr lvl="1"/>
            <a:r>
              <a:rPr lang="en-US" altLang="zh-TW" dirty="0" err="1" smtClean="0"/>
              <a:t>image_class.h</a:t>
            </a:r>
            <a:endParaRPr lang="en-US" altLang="zh-TW" dirty="0" smtClean="0"/>
          </a:p>
          <a:p>
            <a:r>
              <a:rPr lang="en-US" altLang="zh-TW" b="1" u="sng" dirty="0" smtClean="0"/>
              <a:t>Please </a:t>
            </a:r>
            <a:r>
              <a:rPr lang="en-US" altLang="zh-TW" b="1" u="sng" dirty="0"/>
              <a:t>feel free to modify </a:t>
            </a:r>
            <a:r>
              <a:rPr lang="en-US" altLang="zh-TW" b="1" u="sng" dirty="0" smtClean="0"/>
              <a:t>all </a:t>
            </a:r>
            <a:r>
              <a:rPr lang="en-US" altLang="zh-TW" b="1" u="sng" dirty="0"/>
              <a:t>the source code we </a:t>
            </a:r>
            <a:r>
              <a:rPr lang="en-US" altLang="zh-TW" b="1" u="sng" dirty="0" smtClean="0"/>
              <a:t>provided</a:t>
            </a:r>
            <a:r>
              <a:rPr lang="zh-TW" altLang="en-US" b="1" u="sng" dirty="0"/>
              <a:t> </a:t>
            </a:r>
            <a:r>
              <a:rPr lang="en-US" altLang="zh-TW" b="1" u="sng" dirty="0" smtClean="0"/>
              <a:t>if needed.</a:t>
            </a:r>
          </a:p>
          <a:p>
            <a:r>
              <a:rPr lang="en-US" altLang="zh-TW" dirty="0" smtClean="0"/>
              <a:t>The tasks you should do (you can finish them in </a:t>
            </a:r>
            <a:r>
              <a:rPr lang="en-US" altLang="zh-TW" dirty="0" smtClean="0">
                <a:solidFill>
                  <a:srgbClr val="FFFF00"/>
                </a:solidFill>
              </a:rPr>
              <a:t>main</a:t>
            </a:r>
            <a:r>
              <a:rPr lang="en-US" altLang="zh-TW" dirty="0" smtClean="0"/>
              <a:t> or </a:t>
            </a:r>
            <a:r>
              <a:rPr lang="en-US" altLang="zh-TW" dirty="0" err="1" smtClean="0">
                <a:solidFill>
                  <a:srgbClr val="FFFF00"/>
                </a:solidFill>
              </a:rPr>
              <a:t>object_class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Turn the light position into local coordinate</a:t>
            </a:r>
          </a:p>
          <a:p>
            <a:pPr lvl="1"/>
            <a:r>
              <a:rPr lang="en-US" altLang="zh-TW" dirty="0" smtClean="0"/>
              <a:t>Casting shadow</a:t>
            </a:r>
          </a:p>
          <a:p>
            <a:r>
              <a:rPr lang="en-US" altLang="zh-TW" dirty="0" smtClean="0"/>
              <a:t>No need to do (you can still try to modify them)</a:t>
            </a:r>
          </a:p>
          <a:p>
            <a:pPr lvl="1"/>
            <a:r>
              <a:rPr lang="en-US" altLang="zh-TW" dirty="0" smtClean="0"/>
              <a:t>Draw the scene: </a:t>
            </a:r>
            <a:r>
              <a:rPr lang="en-US" altLang="zh-TW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DrawGLRoom</a:t>
            </a:r>
            <a:r>
              <a:rPr lang="en-US" altLang="zh-TW" dirty="0" smtClean="0">
                <a:solidFill>
                  <a:srgbClr val="00B0F0"/>
                </a:solidFill>
                <a:latin typeface="Consolas" panose="020B0609020204030204" pitchFamily="49" charset="0"/>
              </a:rPr>
              <a:t>(), </a:t>
            </a:r>
            <a:r>
              <a:rPr lang="en-US" altLang="zh-TW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obj.draw</a:t>
            </a:r>
            <a:r>
              <a:rPr lang="en-US" altLang="zh-TW" dirty="0" smtClean="0">
                <a:solidFill>
                  <a:srgbClr val="00B0F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zh-TW" dirty="0"/>
              <a:t>Keyboard events: </a:t>
            </a:r>
            <a:r>
              <a:rPr lang="en-US" altLang="zh-TW" dirty="0" smtClean="0">
                <a:solidFill>
                  <a:srgbClr val="00B0F0"/>
                </a:solidFill>
                <a:latin typeface="Consolas" panose="020B0609020204030204" pitchFamily="49" charset="0"/>
              </a:rPr>
              <a:t>Keyboard()</a:t>
            </a:r>
          </a:p>
        </p:txBody>
      </p:sp>
      <p:sp>
        <p:nvSpPr>
          <p:cNvPr id="4" name="圓角矩形圖說文字 3"/>
          <p:cNvSpPr/>
          <p:nvPr/>
        </p:nvSpPr>
        <p:spPr>
          <a:xfrm>
            <a:off x="3867150" y="2228850"/>
            <a:ext cx="5772150" cy="742950"/>
          </a:xfrm>
          <a:prstGeom prst="wedgeRoundRectCallout">
            <a:avLst>
              <a:gd name="adj1" fmla="val -61363"/>
              <a:gd name="adj2" fmla="val 4605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Focus on these two files if you are confused!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/* You </a:t>
            </a:r>
            <a:r>
              <a:rPr lang="en-US" altLang="zh-TW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may need to do something here */</a:t>
            </a:r>
            <a:endParaRPr lang="zh-TW" altLang="en-US" sz="20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4465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Bonus Part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25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平行四邊形 141"/>
          <p:cNvSpPr/>
          <p:nvPr/>
        </p:nvSpPr>
        <p:spPr>
          <a:xfrm>
            <a:off x="5525415" y="2640788"/>
            <a:ext cx="4528109" cy="1726387"/>
          </a:xfrm>
          <a:prstGeom prst="parallelogram">
            <a:avLst>
              <a:gd name="adj" fmla="val 108051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0" name="直線接點 139"/>
          <p:cNvCxnSpPr/>
          <p:nvPr/>
        </p:nvCxnSpPr>
        <p:spPr>
          <a:xfrm flipV="1">
            <a:off x="2518868" y="3803904"/>
            <a:ext cx="929031" cy="7827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/>
        </p:nvCxnSpPr>
        <p:spPr>
          <a:xfrm flipH="1" flipV="1">
            <a:off x="3432050" y="2822448"/>
            <a:ext cx="7315" cy="9948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/>
        </p:nvCxnSpPr>
        <p:spPr>
          <a:xfrm flipH="1">
            <a:off x="3446680" y="3802685"/>
            <a:ext cx="1287474" cy="73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Silhouette Edges(bonus)</a:t>
            </a:r>
            <a:endParaRPr lang="zh-TW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2526182" y="3606390"/>
            <a:ext cx="1302106" cy="980237"/>
          </a:xfrm>
          <a:prstGeom prst="rect">
            <a:avLst/>
          </a:prstGeom>
          <a:solidFill>
            <a:srgbClr val="009999">
              <a:alpha val="69804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平行四邊形 121"/>
          <p:cNvSpPr/>
          <p:nvPr/>
        </p:nvSpPr>
        <p:spPr>
          <a:xfrm>
            <a:off x="2518866" y="2809033"/>
            <a:ext cx="2238452" cy="797357"/>
          </a:xfrm>
          <a:prstGeom prst="parallelogram">
            <a:avLst>
              <a:gd name="adj" fmla="val 115826"/>
            </a:avLst>
          </a:prstGeom>
          <a:solidFill>
            <a:srgbClr val="009999">
              <a:alpha val="69804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平行四邊形 122"/>
          <p:cNvSpPr/>
          <p:nvPr/>
        </p:nvSpPr>
        <p:spPr>
          <a:xfrm rot="5400000" flipV="1">
            <a:off x="3399014" y="3233320"/>
            <a:ext cx="1800200" cy="936108"/>
          </a:xfrm>
          <a:prstGeom prst="parallelogram">
            <a:avLst>
              <a:gd name="adj" fmla="val 86284"/>
            </a:avLst>
          </a:prstGeom>
          <a:solidFill>
            <a:srgbClr val="009999">
              <a:alpha val="69804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5" name="直線接點 124"/>
          <p:cNvCxnSpPr/>
          <p:nvPr/>
        </p:nvCxnSpPr>
        <p:spPr>
          <a:xfrm flipH="1" flipV="1">
            <a:off x="3821279" y="3592068"/>
            <a:ext cx="7315" cy="9948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橢圓 128"/>
          <p:cNvSpPr/>
          <p:nvPr/>
        </p:nvSpPr>
        <p:spPr>
          <a:xfrm>
            <a:off x="5663743" y="1776240"/>
            <a:ext cx="144016" cy="144016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文字方塊 129"/>
          <p:cNvSpPr txBox="1"/>
          <p:nvPr/>
        </p:nvSpPr>
        <p:spPr>
          <a:xfrm>
            <a:off x="4998718" y="1653230"/>
            <a:ext cx="782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light</a:t>
            </a:r>
            <a:endParaRPr lang="zh-TW" altLang="en-US" dirty="0"/>
          </a:p>
        </p:txBody>
      </p:sp>
      <p:cxnSp>
        <p:nvCxnSpPr>
          <p:cNvPr id="131" name="直線接點 130"/>
          <p:cNvCxnSpPr/>
          <p:nvPr/>
        </p:nvCxnSpPr>
        <p:spPr>
          <a:xfrm flipH="1">
            <a:off x="2518869" y="3599079"/>
            <a:ext cx="1287474" cy="73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flipH="1">
            <a:off x="3850234" y="3789273"/>
            <a:ext cx="907085" cy="7827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/>
        </p:nvCxnSpPr>
        <p:spPr>
          <a:xfrm flipH="1">
            <a:off x="2518868" y="2809036"/>
            <a:ext cx="907085" cy="7827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 flipH="1">
            <a:off x="5931826" y="2634235"/>
            <a:ext cx="1847018" cy="1712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 flipH="1">
            <a:off x="6392684" y="2634235"/>
            <a:ext cx="1847018" cy="1712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/>
        </p:nvCxnSpPr>
        <p:spPr>
          <a:xfrm flipH="1">
            <a:off x="6853542" y="2634235"/>
            <a:ext cx="1847018" cy="1712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/>
        </p:nvCxnSpPr>
        <p:spPr>
          <a:xfrm flipH="1">
            <a:off x="7314400" y="2634235"/>
            <a:ext cx="1847018" cy="1712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/>
        </p:nvCxnSpPr>
        <p:spPr>
          <a:xfrm flipH="1">
            <a:off x="7775258" y="2634235"/>
            <a:ext cx="1847018" cy="1712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接點 231"/>
          <p:cNvCxnSpPr/>
          <p:nvPr/>
        </p:nvCxnSpPr>
        <p:spPr>
          <a:xfrm flipH="1">
            <a:off x="7099820" y="2895143"/>
            <a:ext cx="2696135" cy="155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接點 232"/>
          <p:cNvCxnSpPr/>
          <p:nvPr/>
        </p:nvCxnSpPr>
        <p:spPr>
          <a:xfrm flipH="1">
            <a:off x="6784110" y="3189549"/>
            <a:ext cx="2696135" cy="155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接點 233"/>
          <p:cNvCxnSpPr/>
          <p:nvPr/>
        </p:nvCxnSpPr>
        <p:spPr>
          <a:xfrm flipH="1">
            <a:off x="6468401" y="3483955"/>
            <a:ext cx="2696135" cy="155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接點 234"/>
          <p:cNvCxnSpPr/>
          <p:nvPr/>
        </p:nvCxnSpPr>
        <p:spPr>
          <a:xfrm flipH="1">
            <a:off x="6152692" y="3778361"/>
            <a:ext cx="2696135" cy="155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接點 235"/>
          <p:cNvCxnSpPr/>
          <p:nvPr/>
        </p:nvCxnSpPr>
        <p:spPr>
          <a:xfrm flipH="1">
            <a:off x="5836983" y="4072767"/>
            <a:ext cx="2696135" cy="155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接點 242"/>
          <p:cNvCxnSpPr/>
          <p:nvPr/>
        </p:nvCxnSpPr>
        <p:spPr>
          <a:xfrm>
            <a:off x="7368845" y="2655419"/>
            <a:ext cx="841248" cy="1704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接點 243"/>
          <p:cNvCxnSpPr>
            <a:stCxn id="142" idx="0"/>
          </p:cNvCxnSpPr>
          <p:nvPr/>
        </p:nvCxnSpPr>
        <p:spPr>
          <a:xfrm>
            <a:off x="7789470" y="2640788"/>
            <a:ext cx="720547" cy="14337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接點 247"/>
          <p:cNvCxnSpPr/>
          <p:nvPr/>
        </p:nvCxnSpPr>
        <p:spPr>
          <a:xfrm>
            <a:off x="8272271" y="2633473"/>
            <a:ext cx="581558" cy="1126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接點 249"/>
          <p:cNvCxnSpPr/>
          <p:nvPr/>
        </p:nvCxnSpPr>
        <p:spPr>
          <a:xfrm>
            <a:off x="8718498" y="2618841"/>
            <a:ext cx="445412" cy="8119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接點 255"/>
          <p:cNvCxnSpPr/>
          <p:nvPr/>
        </p:nvCxnSpPr>
        <p:spPr>
          <a:xfrm>
            <a:off x="9172041" y="2611526"/>
            <a:ext cx="320448" cy="5559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接點 258"/>
          <p:cNvCxnSpPr/>
          <p:nvPr/>
        </p:nvCxnSpPr>
        <p:spPr>
          <a:xfrm>
            <a:off x="9624364" y="2632252"/>
            <a:ext cx="151182" cy="2718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接點 260"/>
          <p:cNvCxnSpPr/>
          <p:nvPr/>
        </p:nvCxnSpPr>
        <p:spPr>
          <a:xfrm>
            <a:off x="7078676" y="2917546"/>
            <a:ext cx="677874" cy="14678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接點 266"/>
          <p:cNvCxnSpPr/>
          <p:nvPr/>
        </p:nvCxnSpPr>
        <p:spPr>
          <a:xfrm>
            <a:off x="5826558" y="4094072"/>
            <a:ext cx="108508" cy="295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接點 268"/>
          <p:cNvCxnSpPr/>
          <p:nvPr/>
        </p:nvCxnSpPr>
        <p:spPr>
          <a:xfrm>
            <a:off x="6133797" y="3794150"/>
            <a:ext cx="225550" cy="5730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接點 270"/>
          <p:cNvCxnSpPr/>
          <p:nvPr/>
        </p:nvCxnSpPr>
        <p:spPr>
          <a:xfrm>
            <a:off x="6447134" y="3514952"/>
            <a:ext cx="380387" cy="8741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接點 272"/>
          <p:cNvCxnSpPr/>
          <p:nvPr/>
        </p:nvCxnSpPr>
        <p:spPr>
          <a:xfrm>
            <a:off x="6760467" y="3191865"/>
            <a:ext cx="527910" cy="11899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/>
          <p:cNvCxnSpPr/>
          <p:nvPr/>
        </p:nvCxnSpPr>
        <p:spPr>
          <a:xfrm flipH="1">
            <a:off x="5523394" y="2650084"/>
            <a:ext cx="1847018" cy="17126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/>
          <p:cNvCxnSpPr/>
          <p:nvPr/>
        </p:nvCxnSpPr>
        <p:spPr>
          <a:xfrm flipH="1">
            <a:off x="8202778" y="2619603"/>
            <a:ext cx="1887671" cy="17402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/>
          <p:cNvCxnSpPr/>
          <p:nvPr/>
        </p:nvCxnSpPr>
        <p:spPr>
          <a:xfrm flipH="1">
            <a:off x="7379017" y="2625700"/>
            <a:ext cx="2696135" cy="155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/>
          <p:nvPr/>
        </p:nvCxnSpPr>
        <p:spPr>
          <a:xfrm flipH="1">
            <a:off x="5508764" y="4367175"/>
            <a:ext cx="2708644" cy="102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單箭頭接點 276"/>
          <p:cNvCxnSpPr/>
          <p:nvPr/>
        </p:nvCxnSpPr>
        <p:spPr>
          <a:xfrm flipH="1">
            <a:off x="4933188" y="2080260"/>
            <a:ext cx="499872" cy="4492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單箭頭接點 277"/>
          <p:cNvCxnSpPr/>
          <p:nvPr/>
        </p:nvCxnSpPr>
        <p:spPr>
          <a:xfrm>
            <a:off x="6034736" y="2069586"/>
            <a:ext cx="480364" cy="39929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63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Silhouette Edge </a:t>
            </a:r>
            <a:r>
              <a:rPr lang="en-US" altLang="zh-TW" dirty="0"/>
              <a:t>Detection(bonus)</a:t>
            </a:r>
            <a:endParaRPr lang="zh-TW" altLang="en-US" dirty="0"/>
          </a:p>
        </p:txBody>
      </p:sp>
      <p:sp>
        <p:nvSpPr>
          <p:cNvPr id="35" name="內容版面配置區 1"/>
          <p:cNvSpPr>
            <a:spLocks noGrp="1"/>
          </p:cNvSpPr>
          <p:nvPr>
            <p:ph idx="1"/>
          </p:nvPr>
        </p:nvSpPr>
        <p:spPr>
          <a:xfrm>
            <a:off x="1981200" y="1481329"/>
            <a:ext cx="8229600" cy="4525963"/>
          </a:xfrm>
        </p:spPr>
        <p:txBody>
          <a:bodyPr/>
          <a:lstStyle/>
          <a:p>
            <a:r>
              <a:rPr lang="en-US" altLang="zh-TW" smtClean="0"/>
              <a:t>Why?</a:t>
            </a:r>
            <a:endParaRPr lang="zh-TW" altLang="en-US" dirty="0"/>
          </a:p>
        </p:txBody>
      </p:sp>
      <p:grpSp>
        <p:nvGrpSpPr>
          <p:cNvPr id="33" name="群組 32"/>
          <p:cNvGrpSpPr/>
          <p:nvPr/>
        </p:nvGrpSpPr>
        <p:grpSpPr>
          <a:xfrm>
            <a:off x="2848530" y="3138221"/>
            <a:ext cx="3215713" cy="2899566"/>
            <a:chOff x="4557848" y="3138221"/>
            <a:chExt cx="3215713" cy="2899566"/>
          </a:xfrm>
        </p:grpSpPr>
        <p:sp>
          <p:nvSpPr>
            <p:cNvPr id="24" name="手繪多邊形 23"/>
            <p:cNvSpPr/>
            <p:nvPr/>
          </p:nvSpPr>
          <p:spPr>
            <a:xfrm>
              <a:off x="5938100" y="3140968"/>
              <a:ext cx="1068020" cy="2896819"/>
            </a:xfrm>
            <a:custGeom>
              <a:avLst/>
              <a:gdLst>
                <a:gd name="connsiteX0" fmla="*/ 212141 w 1068020"/>
                <a:gd name="connsiteY0" fmla="*/ 0 h 2896819"/>
                <a:gd name="connsiteX1" fmla="*/ 0 w 1068020"/>
                <a:gd name="connsiteY1" fmla="*/ 2450592 h 2896819"/>
                <a:gd name="connsiteX2" fmla="*/ 1068020 w 1068020"/>
                <a:gd name="connsiteY2" fmla="*/ 2896819 h 2896819"/>
                <a:gd name="connsiteX3" fmla="*/ 760781 w 1068020"/>
                <a:gd name="connsiteY3" fmla="*/ 1009497 h 2896819"/>
                <a:gd name="connsiteX4" fmla="*/ 212141 w 1068020"/>
                <a:gd name="connsiteY4" fmla="*/ 0 h 2896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020" h="2896819">
                  <a:moveTo>
                    <a:pt x="212141" y="0"/>
                  </a:moveTo>
                  <a:lnTo>
                    <a:pt x="0" y="2450592"/>
                  </a:lnTo>
                  <a:lnTo>
                    <a:pt x="1068020" y="2896819"/>
                  </a:lnTo>
                  <a:lnTo>
                    <a:pt x="760781" y="1009497"/>
                  </a:lnTo>
                  <a:lnTo>
                    <a:pt x="212141" y="0"/>
                  </a:lnTo>
                  <a:close/>
                </a:path>
              </a:pathLst>
            </a:custGeom>
            <a:solidFill>
              <a:srgbClr val="33CCFF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手繪多邊形 24"/>
            <p:cNvSpPr/>
            <p:nvPr/>
          </p:nvSpPr>
          <p:spPr>
            <a:xfrm>
              <a:off x="5426278" y="3138221"/>
              <a:ext cx="1068020" cy="2896819"/>
            </a:xfrm>
            <a:custGeom>
              <a:avLst/>
              <a:gdLst>
                <a:gd name="connsiteX0" fmla="*/ 212141 w 1068020"/>
                <a:gd name="connsiteY0" fmla="*/ 0 h 2896819"/>
                <a:gd name="connsiteX1" fmla="*/ 0 w 1068020"/>
                <a:gd name="connsiteY1" fmla="*/ 2450592 h 2896819"/>
                <a:gd name="connsiteX2" fmla="*/ 1068020 w 1068020"/>
                <a:gd name="connsiteY2" fmla="*/ 2896819 h 2896819"/>
                <a:gd name="connsiteX3" fmla="*/ 760781 w 1068020"/>
                <a:gd name="connsiteY3" fmla="*/ 1009497 h 2896819"/>
                <a:gd name="connsiteX4" fmla="*/ 212141 w 1068020"/>
                <a:gd name="connsiteY4" fmla="*/ 0 h 2896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020" h="2896819">
                  <a:moveTo>
                    <a:pt x="212141" y="0"/>
                  </a:moveTo>
                  <a:lnTo>
                    <a:pt x="0" y="2450592"/>
                  </a:lnTo>
                  <a:lnTo>
                    <a:pt x="1068020" y="2896819"/>
                  </a:lnTo>
                  <a:lnTo>
                    <a:pt x="760781" y="1009497"/>
                  </a:lnTo>
                  <a:lnTo>
                    <a:pt x="212141" y="0"/>
                  </a:lnTo>
                  <a:close/>
                </a:path>
              </a:pathLst>
            </a:custGeom>
            <a:solidFill>
              <a:srgbClr val="99FF66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等腰三角形 25"/>
            <p:cNvSpPr/>
            <p:nvPr/>
          </p:nvSpPr>
          <p:spPr>
            <a:xfrm>
              <a:off x="4557848" y="3140968"/>
              <a:ext cx="1616907" cy="995020"/>
            </a:xfrm>
            <a:prstGeom prst="triangle">
              <a:avLst>
                <a:gd name="adj" fmla="val 67192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10800000">
              <a:off x="6156654" y="3140968"/>
              <a:ext cx="1616907" cy="995020"/>
            </a:xfrm>
            <a:prstGeom prst="triangle">
              <a:avLst>
                <a:gd name="adj" fmla="val 67192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單箭頭接點 27"/>
            <p:cNvCxnSpPr/>
            <p:nvPr/>
          </p:nvCxnSpPr>
          <p:spPr>
            <a:xfrm flipH="1" flipV="1">
              <a:off x="5624876" y="3389723"/>
              <a:ext cx="373132" cy="6218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/>
            <p:nvPr/>
          </p:nvCxnSpPr>
          <p:spPr>
            <a:xfrm>
              <a:off x="6333401" y="3265346"/>
              <a:ext cx="373132" cy="6218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/>
            <p:cNvSpPr txBox="1"/>
            <p:nvPr/>
          </p:nvSpPr>
          <p:spPr>
            <a:xfrm>
              <a:off x="6286040" y="4293096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+1</a:t>
              </a:r>
              <a:endParaRPr lang="zh-TW" altLang="en-US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5493952" y="4293096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-1</a:t>
              </a:r>
              <a:endParaRPr lang="zh-TW" altLang="en-US" dirty="0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6574522" y="1556792"/>
            <a:ext cx="3091296" cy="4478248"/>
            <a:chOff x="1414867" y="1556792"/>
            <a:chExt cx="3091296" cy="4478248"/>
          </a:xfrm>
        </p:grpSpPr>
        <p:sp>
          <p:nvSpPr>
            <p:cNvPr id="23" name="手繪多邊形 22"/>
            <p:cNvSpPr/>
            <p:nvPr/>
          </p:nvSpPr>
          <p:spPr>
            <a:xfrm>
              <a:off x="2278963" y="3124469"/>
              <a:ext cx="1068020" cy="2896819"/>
            </a:xfrm>
            <a:custGeom>
              <a:avLst/>
              <a:gdLst>
                <a:gd name="connsiteX0" fmla="*/ 212141 w 1068020"/>
                <a:gd name="connsiteY0" fmla="*/ 0 h 2896819"/>
                <a:gd name="connsiteX1" fmla="*/ 0 w 1068020"/>
                <a:gd name="connsiteY1" fmla="*/ 2450592 h 2896819"/>
                <a:gd name="connsiteX2" fmla="*/ 1068020 w 1068020"/>
                <a:gd name="connsiteY2" fmla="*/ 2896819 h 2896819"/>
                <a:gd name="connsiteX3" fmla="*/ 760781 w 1068020"/>
                <a:gd name="connsiteY3" fmla="*/ 1009497 h 2896819"/>
                <a:gd name="connsiteX4" fmla="*/ 212141 w 1068020"/>
                <a:gd name="connsiteY4" fmla="*/ 0 h 2896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020" h="2896819">
                  <a:moveTo>
                    <a:pt x="212141" y="0"/>
                  </a:moveTo>
                  <a:lnTo>
                    <a:pt x="0" y="2450592"/>
                  </a:lnTo>
                  <a:lnTo>
                    <a:pt x="1068020" y="2896819"/>
                  </a:lnTo>
                  <a:lnTo>
                    <a:pt x="760781" y="1009497"/>
                  </a:lnTo>
                  <a:lnTo>
                    <a:pt x="212141" y="0"/>
                  </a:lnTo>
                  <a:close/>
                </a:path>
              </a:pathLst>
            </a:custGeom>
            <a:solidFill>
              <a:srgbClr val="33CCFF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手繪多邊形 21"/>
            <p:cNvSpPr/>
            <p:nvPr/>
          </p:nvSpPr>
          <p:spPr>
            <a:xfrm>
              <a:off x="2283297" y="3138221"/>
              <a:ext cx="1068020" cy="2896819"/>
            </a:xfrm>
            <a:custGeom>
              <a:avLst/>
              <a:gdLst>
                <a:gd name="connsiteX0" fmla="*/ 212141 w 1068020"/>
                <a:gd name="connsiteY0" fmla="*/ 0 h 2896819"/>
                <a:gd name="connsiteX1" fmla="*/ 0 w 1068020"/>
                <a:gd name="connsiteY1" fmla="*/ 2450592 h 2896819"/>
                <a:gd name="connsiteX2" fmla="*/ 1068020 w 1068020"/>
                <a:gd name="connsiteY2" fmla="*/ 2896819 h 2896819"/>
                <a:gd name="connsiteX3" fmla="*/ 760781 w 1068020"/>
                <a:gd name="connsiteY3" fmla="*/ 1009497 h 2896819"/>
                <a:gd name="connsiteX4" fmla="*/ 212141 w 1068020"/>
                <a:gd name="connsiteY4" fmla="*/ 0 h 2896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020" h="2896819">
                  <a:moveTo>
                    <a:pt x="212141" y="0"/>
                  </a:moveTo>
                  <a:lnTo>
                    <a:pt x="0" y="2450592"/>
                  </a:lnTo>
                  <a:lnTo>
                    <a:pt x="1068020" y="2896819"/>
                  </a:lnTo>
                  <a:lnTo>
                    <a:pt x="760781" y="1009497"/>
                  </a:lnTo>
                  <a:lnTo>
                    <a:pt x="212141" y="0"/>
                  </a:lnTo>
                  <a:close/>
                </a:path>
              </a:pathLst>
            </a:custGeom>
            <a:solidFill>
              <a:srgbClr val="99FF66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接點 15"/>
            <p:cNvCxnSpPr/>
            <p:nvPr/>
          </p:nvCxnSpPr>
          <p:spPr>
            <a:xfrm flipH="1">
              <a:off x="2278963" y="1628800"/>
              <a:ext cx="360040" cy="396044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等腰三角形 4"/>
            <p:cNvSpPr/>
            <p:nvPr/>
          </p:nvSpPr>
          <p:spPr>
            <a:xfrm>
              <a:off x="1414867" y="3140968"/>
              <a:ext cx="1616907" cy="995020"/>
            </a:xfrm>
            <a:prstGeom prst="triangle">
              <a:avLst>
                <a:gd name="adj" fmla="val 67192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0800000">
              <a:off x="2534264" y="3140968"/>
              <a:ext cx="1616907" cy="995020"/>
            </a:xfrm>
            <a:prstGeom prst="triangle">
              <a:avLst>
                <a:gd name="adj" fmla="val 67192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/>
            <p:cNvCxnSpPr/>
            <p:nvPr/>
          </p:nvCxnSpPr>
          <p:spPr>
            <a:xfrm flipH="1" flipV="1">
              <a:off x="2481895" y="3389723"/>
              <a:ext cx="373132" cy="6218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>
              <a:off x="2711011" y="3265346"/>
              <a:ext cx="373132" cy="6218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橢圓 18"/>
            <p:cNvSpPr/>
            <p:nvPr/>
          </p:nvSpPr>
          <p:spPr>
            <a:xfrm>
              <a:off x="2566995" y="1556792"/>
              <a:ext cx="144016" cy="144016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接點 16"/>
            <p:cNvCxnSpPr/>
            <p:nvPr/>
          </p:nvCxnSpPr>
          <p:spPr>
            <a:xfrm>
              <a:off x="2639003" y="1628800"/>
              <a:ext cx="705936" cy="43924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3171417" y="4542473"/>
              <a:ext cx="1334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+1-1 =0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2575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線單箭頭接點 66"/>
          <p:cNvCxnSpPr/>
          <p:nvPr/>
        </p:nvCxnSpPr>
        <p:spPr>
          <a:xfrm>
            <a:off x="7676077" y="5544963"/>
            <a:ext cx="0" cy="6583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平行四邊形 63"/>
          <p:cNvSpPr/>
          <p:nvPr/>
        </p:nvSpPr>
        <p:spPr>
          <a:xfrm>
            <a:off x="6673901" y="5274259"/>
            <a:ext cx="1581279" cy="563266"/>
          </a:xfrm>
          <a:prstGeom prst="parallelogram">
            <a:avLst>
              <a:gd name="adj" fmla="val 115826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67737" y="3942890"/>
            <a:ext cx="1302106" cy="98023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平行四邊形 4"/>
          <p:cNvSpPr/>
          <p:nvPr/>
        </p:nvSpPr>
        <p:spPr>
          <a:xfrm>
            <a:off x="2160421" y="3145533"/>
            <a:ext cx="2238452" cy="797357"/>
          </a:xfrm>
          <a:prstGeom prst="parallelogram">
            <a:avLst>
              <a:gd name="adj" fmla="val 115826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平行四邊形 6"/>
          <p:cNvSpPr/>
          <p:nvPr/>
        </p:nvSpPr>
        <p:spPr>
          <a:xfrm rot="5400000" flipV="1">
            <a:off x="3040569" y="3569820"/>
            <a:ext cx="1800200" cy="936108"/>
          </a:xfrm>
          <a:prstGeom prst="parallelogram">
            <a:avLst>
              <a:gd name="adj" fmla="val 86284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041951" y="2259043"/>
            <a:ext cx="144016" cy="144016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 flipH="1">
            <a:off x="3462529" y="3152851"/>
            <a:ext cx="907085" cy="7827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 flipV="1">
            <a:off x="3455214" y="3928263"/>
            <a:ext cx="7315" cy="9948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972408" y="3350361"/>
            <a:ext cx="103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Edge A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504238" y="4228185"/>
            <a:ext cx="98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Edge B</a:t>
            </a:r>
            <a:endParaRPr lang="zh-TW" altLang="en-US" dirty="0"/>
          </a:p>
        </p:txBody>
      </p:sp>
      <p:sp>
        <p:nvSpPr>
          <p:cNvPr id="24" name="平行四邊形 23"/>
          <p:cNvSpPr/>
          <p:nvPr/>
        </p:nvSpPr>
        <p:spPr>
          <a:xfrm>
            <a:off x="6732416" y="1029528"/>
            <a:ext cx="1546596" cy="550912"/>
          </a:xfrm>
          <a:prstGeom prst="parallelogram">
            <a:avLst>
              <a:gd name="adj" fmla="val 115826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平行四邊形 24"/>
          <p:cNvSpPr/>
          <p:nvPr/>
        </p:nvSpPr>
        <p:spPr>
          <a:xfrm rot="5400000" flipV="1">
            <a:off x="7333215" y="1329993"/>
            <a:ext cx="1243798" cy="646778"/>
          </a:xfrm>
          <a:prstGeom prst="parallelogram">
            <a:avLst>
              <a:gd name="adj" fmla="val 86284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/>
          <p:cNvCxnSpPr/>
          <p:nvPr/>
        </p:nvCxnSpPr>
        <p:spPr>
          <a:xfrm flipH="1">
            <a:off x="7632072" y="1034586"/>
            <a:ext cx="626725" cy="5408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688534" y="3416517"/>
            <a:ext cx="899654" cy="67726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平行四邊形 27"/>
          <p:cNvSpPr/>
          <p:nvPr/>
        </p:nvSpPr>
        <p:spPr>
          <a:xfrm rot="5400000" flipV="1">
            <a:off x="7313537" y="3144123"/>
            <a:ext cx="1243798" cy="646778"/>
          </a:xfrm>
          <a:prstGeom prst="parallelogram">
            <a:avLst>
              <a:gd name="adj" fmla="val 86284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/>
          <p:cNvCxnSpPr/>
          <p:nvPr/>
        </p:nvCxnSpPr>
        <p:spPr>
          <a:xfrm flipH="1" flipV="1">
            <a:off x="7592711" y="3406411"/>
            <a:ext cx="5054" cy="6873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4376926" y="2136033"/>
            <a:ext cx="782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light</a:t>
            </a:r>
            <a:endParaRPr lang="zh-TW" altLang="en-US" dirty="0"/>
          </a:p>
        </p:txBody>
      </p:sp>
      <p:cxnSp>
        <p:nvCxnSpPr>
          <p:cNvPr id="34" name="直線單箭頭接點 33"/>
          <p:cNvCxnSpPr/>
          <p:nvPr/>
        </p:nvCxnSpPr>
        <p:spPr>
          <a:xfrm flipH="1">
            <a:off x="4559808" y="2450586"/>
            <a:ext cx="446228" cy="48280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H="1">
            <a:off x="8473435" y="292649"/>
            <a:ext cx="446228" cy="48280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7485883" y="651093"/>
            <a:ext cx="0" cy="6583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7324949" y="365802"/>
            <a:ext cx="28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cxnSp>
        <p:nvCxnSpPr>
          <p:cNvPr id="40" name="直線單箭頭接點 39"/>
          <p:cNvCxnSpPr/>
          <p:nvPr/>
        </p:nvCxnSpPr>
        <p:spPr>
          <a:xfrm rot="5400000" flipV="1">
            <a:off x="8349077" y="1338721"/>
            <a:ext cx="0" cy="6583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8707523" y="1485027"/>
            <a:ext cx="28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cxnSp>
        <p:nvCxnSpPr>
          <p:cNvPr id="43" name="直線單箭頭接點 42"/>
          <p:cNvCxnSpPr/>
          <p:nvPr/>
        </p:nvCxnSpPr>
        <p:spPr>
          <a:xfrm flipH="1">
            <a:off x="8531962" y="2311608"/>
            <a:ext cx="446228" cy="48280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rot="5400000" flipV="1">
            <a:off x="8407604" y="3211376"/>
            <a:ext cx="0" cy="6583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8766050" y="3357682"/>
            <a:ext cx="28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cxnSp>
        <p:nvCxnSpPr>
          <p:cNvPr id="46" name="直線單箭頭接點 45"/>
          <p:cNvCxnSpPr/>
          <p:nvPr/>
        </p:nvCxnSpPr>
        <p:spPr>
          <a:xfrm rot="13500000" flipV="1">
            <a:off x="6900673" y="3672234"/>
            <a:ext cx="0" cy="6583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6425186" y="4235506"/>
            <a:ext cx="28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8093044" y="1836152"/>
            <a:ext cx="93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front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6410548" y="1016850"/>
            <a:ext cx="93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front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7822386" y="3760012"/>
            <a:ext cx="93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front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971642" y="3760013"/>
            <a:ext cx="93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back</a:t>
            </a:r>
            <a:endParaRPr lang="zh-TW" altLang="en-US" dirty="0"/>
          </a:p>
        </p:txBody>
      </p:sp>
      <p:cxnSp>
        <p:nvCxnSpPr>
          <p:cNvPr id="52" name="直線接點 51"/>
          <p:cNvCxnSpPr/>
          <p:nvPr/>
        </p:nvCxnSpPr>
        <p:spPr>
          <a:xfrm flipH="1">
            <a:off x="2167739" y="4923130"/>
            <a:ext cx="1287474" cy="73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2140002" y="4930444"/>
            <a:ext cx="98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Edge C</a:t>
            </a:r>
            <a:endParaRPr lang="zh-TW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6688534" y="5157534"/>
            <a:ext cx="899654" cy="67726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單箭頭接點 56"/>
          <p:cNvCxnSpPr/>
          <p:nvPr/>
        </p:nvCxnSpPr>
        <p:spPr>
          <a:xfrm rot="13500000" flipV="1">
            <a:off x="6900673" y="5413251"/>
            <a:ext cx="0" cy="6583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6425186" y="5976523"/>
            <a:ext cx="28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5971642" y="5501030"/>
            <a:ext cx="93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back</a:t>
            </a:r>
            <a:endParaRPr lang="zh-TW" altLang="en-US" dirty="0"/>
          </a:p>
        </p:txBody>
      </p:sp>
      <p:cxnSp>
        <p:nvCxnSpPr>
          <p:cNvPr id="65" name="直線接點 64"/>
          <p:cNvCxnSpPr/>
          <p:nvPr/>
        </p:nvCxnSpPr>
        <p:spPr>
          <a:xfrm flipH="1" flipV="1">
            <a:off x="6672683" y="5836312"/>
            <a:ext cx="930248" cy="12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522465" y="6115509"/>
            <a:ext cx="28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7793127" y="5596127"/>
            <a:ext cx="93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back</a:t>
            </a:r>
            <a:endParaRPr lang="zh-TW" altLang="en-US" dirty="0"/>
          </a:p>
        </p:txBody>
      </p:sp>
      <p:cxnSp>
        <p:nvCxnSpPr>
          <p:cNvPr id="70" name="直線單箭頭接點 69"/>
          <p:cNvCxnSpPr/>
          <p:nvPr/>
        </p:nvCxnSpPr>
        <p:spPr>
          <a:xfrm flipH="1">
            <a:off x="8341767" y="4367179"/>
            <a:ext cx="446228" cy="48280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95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Draw the whole scene without shadow</a:t>
            </a:r>
          </a:p>
          <a:p>
            <a:r>
              <a:rPr lang="en-US" altLang="zh-TW" dirty="0" smtClean="0"/>
              <a:t>Transform the light position to certain model coordinate</a:t>
            </a:r>
          </a:p>
          <a:p>
            <a:r>
              <a:rPr lang="en-US" altLang="zh-TW" dirty="0" smtClean="0"/>
              <a:t>Draw shadow facets to update stencil buffer</a:t>
            </a:r>
          </a:p>
          <a:p>
            <a:pPr lvl="1"/>
            <a:r>
              <a:rPr lang="en-US" altLang="zh-TW" dirty="0" smtClean="0"/>
              <a:t>Only facets facing light source cast shadow facets</a:t>
            </a:r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alculate shadow facets casted and draw them to update stencil buffer</a:t>
            </a:r>
            <a:endParaRPr lang="en-US" altLang="zh-TW" dirty="0"/>
          </a:p>
          <a:p>
            <a:pPr lvl="1"/>
            <a:r>
              <a:rPr lang="en-US" altLang="zh-TW" dirty="0"/>
              <a:t>S</a:t>
            </a:r>
            <a:r>
              <a:rPr lang="en-US" altLang="zh-TW" dirty="0" smtClean="0"/>
              <a:t>hadow facets facing camera: stencil buffer +1</a:t>
            </a:r>
            <a:endParaRPr lang="en-US" altLang="zh-TW" dirty="0"/>
          </a:p>
          <a:p>
            <a:pPr lvl="1"/>
            <a:r>
              <a:rPr lang="en-US" altLang="zh-TW" dirty="0"/>
              <a:t>S</a:t>
            </a:r>
            <a:r>
              <a:rPr lang="en-US" altLang="zh-TW" dirty="0" smtClean="0"/>
              <a:t>hadow </a:t>
            </a:r>
            <a:r>
              <a:rPr lang="en-US" altLang="zh-TW" dirty="0"/>
              <a:t>facets </a:t>
            </a:r>
            <a:r>
              <a:rPr lang="en-US" altLang="zh-TW" dirty="0" smtClean="0"/>
              <a:t> back to camera</a:t>
            </a:r>
            <a:r>
              <a:rPr lang="en-US" altLang="zh-TW" dirty="0"/>
              <a:t>: stencil buffer </a:t>
            </a:r>
            <a:r>
              <a:rPr lang="en-US" altLang="zh-TW" dirty="0" smtClean="0"/>
              <a:t>-1</a:t>
            </a:r>
            <a:endParaRPr lang="en-US" altLang="zh-TW" dirty="0"/>
          </a:p>
          <a:p>
            <a:r>
              <a:rPr lang="en-US" altLang="zh-TW" dirty="0" smtClean="0"/>
              <a:t>Draw a large shadow in front of whole screen and mask it by stencil test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101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Draw the scene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77371" y="2002971"/>
            <a:ext cx="6066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Draw the whole scene without shadow first to build the proper depth map</a:t>
            </a:r>
            <a:endParaRPr lang="zh-TW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75" y="758629"/>
            <a:ext cx="5258634" cy="546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3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Draw the whole scene without shadow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Transform the light position to certain model coordinate</a:t>
            </a:r>
          </a:p>
          <a:p>
            <a:r>
              <a:rPr lang="en-US" altLang="zh-TW" dirty="0" smtClean="0"/>
              <a:t>Draw shadow facets to update stencil buffer</a:t>
            </a:r>
          </a:p>
          <a:p>
            <a:pPr lvl="1"/>
            <a:r>
              <a:rPr lang="en-US" altLang="zh-TW" dirty="0" smtClean="0"/>
              <a:t>only facets facing light source cast shadow facets</a:t>
            </a:r>
          </a:p>
          <a:p>
            <a:pPr lvl="1"/>
            <a:r>
              <a:rPr lang="en-US" altLang="zh-TW" dirty="0" smtClean="0"/>
              <a:t>calculate shadow facets casted and draw them to update stencil buffer</a:t>
            </a:r>
            <a:endParaRPr lang="en-US" altLang="zh-TW" dirty="0"/>
          </a:p>
          <a:p>
            <a:pPr lvl="1"/>
            <a:r>
              <a:rPr lang="en-US" altLang="zh-TW" dirty="0" smtClean="0"/>
              <a:t>shadow facets facing camera: stencil buffer +1</a:t>
            </a:r>
            <a:endParaRPr lang="en-US" altLang="zh-TW" dirty="0"/>
          </a:p>
          <a:p>
            <a:pPr lvl="1"/>
            <a:r>
              <a:rPr lang="en-US" altLang="zh-TW" dirty="0"/>
              <a:t>shadow facets </a:t>
            </a:r>
            <a:r>
              <a:rPr lang="en-US" altLang="zh-TW" dirty="0" smtClean="0"/>
              <a:t> back to camera</a:t>
            </a:r>
            <a:r>
              <a:rPr lang="en-US" altLang="zh-TW" dirty="0"/>
              <a:t>: stencil buffer </a:t>
            </a:r>
            <a:r>
              <a:rPr lang="en-US" altLang="zh-TW" dirty="0" smtClean="0"/>
              <a:t>-1</a:t>
            </a:r>
            <a:endParaRPr lang="en-US" altLang="zh-TW" dirty="0"/>
          </a:p>
          <a:p>
            <a:r>
              <a:rPr lang="en-US" altLang="zh-TW" dirty="0" smtClean="0"/>
              <a:t>Draw a large shadow in front of whole screen and mask it by stencil test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608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Local coordinate</a:t>
            </a:r>
            <a:endParaRPr lang="zh-TW" altLang="en-US" dirty="0"/>
          </a:p>
        </p:txBody>
      </p:sp>
      <p:grpSp>
        <p:nvGrpSpPr>
          <p:cNvPr id="32" name="群組 31"/>
          <p:cNvGrpSpPr/>
          <p:nvPr/>
        </p:nvGrpSpPr>
        <p:grpSpPr>
          <a:xfrm>
            <a:off x="5722309" y="2110942"/>
            <a:ext cx="5951056" cy="3134848"/>
            <a:chOff x="5798509" y="-62439"/>
            <a:chExt cx="5951056" cy="3134848"/>
          </a:xfrm>
        </p:grpSpPr>
        <p:sp>
          <p:nvSpPr>
            <p:cNvPr id="15" name="太陽 14"/>
            <p:cNvSpPr/>
            <p:nvPr/>
          </p:nvSpPr>
          <p:spPr>
            <a:xfrm rot="1454129">
              <a:off x="7557400" y="-62439"/>
              <a:ext cx="925894" cy="925894"/>
            </a:xfrm>
            <a:prstGeom prst="su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9412">
              <a:off x="10453722" y="1174870"/>
              <a:ext cx="1001232" cy="784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8" name="直線單箭頭接點 27"/>
            <p:cNvCxnSpPr>
              <a:stCxn id="25" idx="2"/>
            </p:cNvCxnSpPr>
            <p:nvPr/>
          </p:nvCxnSpPr>
          <p:spPr>
            <a:xfrm flipH="1" flipV="1">
              <a:off x="8020347" y="458298"/>
              <a:ext cx="2967953" cy="11323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/>
            <p:cNvCxnSpPr/>
            <p:nvPr/>
          </p:nvCxnSpPr>
          <p:spPr>
            <a:xfrm flipV="1">
              <a:off x="6940550" y="458298"/>
              <a:ext cx="1079797" cy="201820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群組 15"/>
            <p:cNvGrpSpPr/>
            <p:nvPr/>
          </p:nvGrpSpPr>
          <p:grpSpPr>
            <a:xfrm>
              <a:off x="5798509" y="1035358"/>
              <a:ext cx="2571475" cy="2037051"/>
              <a:chOff x="5701238" y="1604674"/>
              <a:chExt cx="2571475" cy="2037051"/>
            </a:xfrm>
          </p:grpSpPr>
          <p:sp>
            <p:nvSpPr>
              <p:cNvPr id="10" name="向上箭號 9"/>
              <p:cNvSpPr/>
              <p:nvPr/>
            </p:nvSpPr>
            <p:spPr>
              <a:xfrm rot="13579401">
                <a:off x="6231321" y="2824475"/>
                <a:ext cx="287167" cy="1347334"/>
              </a:xfrm>
              <a:prstGeom prst="upArrow">
                <a:avLst>
                  <a:gd name="adj1" fmla="val 30805"/>
                  <a:gd name="adj2" fmla="val 12989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左-上雙向箭號 10"/>
              <p:cNvSpPr/>
              <p:nvPr/>
            </p:nvSpPr>
            <p:spPr>
              <a:xfrm flipH="1">
                <a:off x="6625344" y="1604674"/>
                <a:ext cx="1647369" cy="1647370"/>
              </a:xfrm>
              <a:prstGeom prst="leftUpArrow">
                <a:avLst>
                  <a:gd name="adj1" fmla="val 5704"/>
                  <a:gd name="adj2" fmla="val 10873"/>
                  <a:gd name="adj3" fmla="val 2982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" name="文字方塊 11"/>
            <p:cNvSpPr txBox="1"/>
            <p:nvPr/>
          </p:nvSpPr>
          <p:spPr>
            <a:xfrm rot="18084343">
              <a:off x="6769288" y="1397384"/>
              <a:ext cx="18453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solidFill>
                    <a:srgbClr val="FF0000"/>
                  </a:solidFill>
                </a:rPr>
                <a:t>global pose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grpSp>
          <p:nvGrpSpPr>
            <p:cNvPr id="24" name="群組 23"/>
            <p:cNvGrpSpPr/>
            <p:nvPr/>
          </p:nvGrpSpPr>
          <p:grpSpPr>
            <a:xfrm rot="2855411">
              <a:off x="10503540" y="756056"/>
              <a:ext cx="1366570" cy="1125481"/>
              <a:chOff x="5712295" y="1059002"/>
              <a:chExt cx="1916219" cy="2354712"/>
            </a:xfrm>
            <a:solidFill>
              <a:srgbClr val="92D050"/>
            </a:solidFill>
          </p:grpSpPr>
          <p:sp>
            <p:nvSpPr>
              <p:cNvPr id="26" name="左-上雙向箭號 25"/>
              <p:cNvSpPr/>
              <p:nvPr/>
            </p:nvSpPr>
            <p:spPr>
              <a:xfrm rot="20357576" flipH="1">
                <a:off x="6423811" y="1059002"/>
                <a:ext cx="1204703" cy="1863267"/>
              </a:xfrm>
              <a:prstGeom prst="leftUpArrow">
                <a:avLst>
                  <a:gd name="adj1" fmla="val 5704"/>
                  <a:gd name="adj2" fmla="val 10592"/>
                  <a:gd name="adj3" fmla="val 29824"/>
                </a:avLst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向上箭號 24"/>
              <p:cNvSpPr/>
              <p:nvPr/>
            </p:nvSpPr>
            <p:spPr>
              <a:xfrm rot="14771535">
                <a:off x="6105287" y="2708160"/>
                <a:ext cx="312562" cy="1098546"/>
              </a:xfrm>
              <a:prstGeom prst="upArrow">
                <a:avLst>
                  <a:gd name="adj1" fmla="val 30805"/>
                  <a:gd name="adj2" fmla="val 129899"/>
                </a:avLst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7" name="文字方塊 26"/>
            <p:cNvSpPr txBox="1"/>
            <p:nvPr/>
          </p:nvSpPr>
          <p:spPr>
            <a:xfrm rot="1308250">
              <a:off x="8778353" y="473545"/>
              <a:ext cx="1637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/>
                <a:t>local pose</a:t>
              </a:r>
              <a:endParaRPr lang="zh-TW" altLang="en-US" sz="28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377371" y="2002971"/>
            <a:ext cx="60669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Since vertices information is stored in local coordinate of the object, we </a:t>
            </a:r>
            <a:r>
              <a:rPr lang="en-US" altLang="zh-TW" sz="2400" dirty="0"/>
              <a:t>need local </a:t>
            </a:r>
            <a:r>
              <a:rPr lang="en-US" altLang="zh-TW" sz="2400" dirty="0" smtClean="0"/>
              <a:t>pose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of light to find the relationship between light source and the facets of the shadow-casting object.</a:t>
            </a:r>
          </a:p>
          <a:p>
            <a:r>
              <a:rPr lang="en-US" altLang="zh-TW" sz="2400" dirty="0" smtClean="0"/>
              <a:t>Thus we can find all facet facing light source.</a:t>
            </a:r>
          </a:p>
        </p:txBody>
      </p:sp>
    </p:spTree>
    <p:extLst>
      <p:ext uri="{BB962C8B-B14F-4D97-AF65-F5344CB8AC3E}">
        <p14:creationId xmlns:p14="http://schemas.microsoft.com/office/powerpoint/2010/main" val="148672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obtain local position of light</a:t>
            </a:r>
            <a:endParaRPr lang="zh-TW" altLang="en-US" dirty="0"/>
          </a:p>
        </p:txBody>
      </p:sp>
      <p:sp>
        <p:nvSpPr>
          <p:cNvPr id="35" name="太陽 34"/>
          <p:cNvSpPr/>
          <p:nvPr/>
        </p:nvSpPr>
        <p:spPr>
          <a:xfrm rot="1454129">
            <a:off x="7481200" y="2110942"/>
            <a:ext cx="925894" cy="925894"/>
          </a:xfrm>
          <a:prstGeom prst="su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9412">
            <a:off x="10377522" y="3348251"/>
            <a:ext cx="1001232" cy="784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直線單箭頭接點 36"/>
          <p:cNvCxnSpPr>
            <a:stCxn id="44" idx="2"/>
          </p:cNvCxnSpPr>
          <p:nvPr/>
        </p:nvCxnSpPr>
        <p:spPr>
          <a:xfrm flipH="1" flipV="1">
            <a:off x="7944147" y="2631679"/>
            <a:ext cx="2967953" cy="113234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6864350" y="2631679"/>
            <a:ext cx="1079797" cy="201820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群組 38"/>
          <p:cNvGrpSpPr/>
          <p:nvPr/>
        </p:nvGrpSpPr>
        <p:grpSpPr>
          <a:xfrm>
            <a:off x="5722309" y="3208739"/>
            <a:ext cx="2571475" cy="2037051"/>
            <a:chOff x="5701238" y="1604674"/>
            <a:chExt cx="2571475" cy="2037051"/>
          </a:xfrm>
        </p:grpSpPr>
        <p:sp>
          <p:nvSpPr>
            <p:cNvPr id="45" name="向上箭號 44"/>
            <p:cNvSpPr/>
            <p:nvPr/>
          </p:nvSpPr>
          <p:spPr>
            <a:xfrm rot="13579401">
              <a:off x="6231321" y="2824475"/>
              <a:ext cx="287167" cy="1347334"/>
            </a:xfrm>
            <a:prstGeom prst="upArrow">
              <a:avLst>
                <a:gd name="adj1" fmla="val 30805"/>
                <a:gd name="adj2" fmla="val 1298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左-上雙向箭號 45"/>
            <p:cNvSpPr/>
            <p:nvPr/>
          </p:nvSpPr>
          <p:spPr>
            <a:xfrm flipH="1">
              <a:off x="6625344" y="1604674"/>
              <a:ext cx="1647369" cy="1647370"/>
            </a:xfrm>
            <a:prstGeom prst="leftUpArrow">
              <a:avLst>
                <a:gd name="adj1" fmla="val 5704"/>
                <a:gd name="adj2" fmla="val 10873"/>
                <a:gd name="adj3" fmla="val 2982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1" name="群組 40"/>
          <p:cNvGrpSpPr/>
          <p:nvPr/>
        </p:nvGrpSpPr>
        <p:grpSpPr>
          <a:xfrm rot="2855411">
            <a:off x="10427340" y="2929437"/>
            <a:ext cx="1366570" cy="1125481"/>
            <a:chOff x="5712295" y="1059002"/>
            <a:chExt cx="1916219" cy="2354712"/>
          </a:xfrm>
          <a:solidFill>
            <a:srgbClr val="92D050"/>
          </a:solidFill>
        </p:grpSpPr>
        <p:sp>
          <p:nvSpPr>
            <p:cNvPr id="43" name="左-上雙向箭號 42"/>
            <p:cNvSpPr/>
            <p:nvPr/>
          </p:nvSpPr>
          <p:spPr>
            <a:xfrm rot="20357576" flipH="1">
              <a:off x="6423811" y="1059002"/>
              <a:ext cx="1204703" cy="1863267"/>
            </a:xfrm>
            <a:prstGeom prst="leftUpArrow">
              <a:avLst>
                <a:gd name="adj1" fmla="val 5704"/>
                <a:gd name="adj2" fmla="val 10592"/>
                <a:gd name="adj3" fmla="val 29824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向上箭號 43"/>
            <p:cNvSpPr/>
            <p:nvPr/>
          </p:nvSpPr>
          <p:spPr>
            <a:xfrm rot="14771535">
              <a:off x="6105287" y="2708160"/>
              <a:ext cx="312562" cy="1098546"/>
            </a:xfrm>
            <a:prstGeom prst="upArrow">
              <a:avLst>
                <a:gd name="adj1" fmla="val 30805"/>
                <a:gd name="adj2" fmla="val 129899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2" name="文字方塊 41"/>
          <p:cNvSpPr txBox="1"/>
          <p:nvPr/>
        </p:nvSpPr>
        <p:spPr>
          <a:xfrm rot="1308250">
            <a:off x="9313826" y="2646926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L’</a:t>
            </a:r>
            <a:endParaRPr lang="zh-TW" altLang="en-US" sz="2800" dirty="0"/>
          </a:p>
        </p:txBody>
      </p:sp>
      <p:cxnSp>
        <p:nvCxnSpPr>
          <p:cNvPr id="49" name="直線單箭頭接點 48"/>
          <p:cNvCxnSpPr>
            <a:stCxn id="44" idx="2"/>
          </p:cNvCxnSpPr>
          <p:nvPr/>
        </p:nvCxnSpPr>
        <p:spPr>
          <a:xfrm flipH="1">
            <a:off x="6864350" y="3764020"/>
            <a:ext cx="4047750" cy="885861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 rot="18084343">
            <a:off x="7448102" y="3400735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L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 rot="20708852">
            <a:off x="8930874" y="4072839"/>
            <a:ext cx="49244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FF00"/>
                </a:solidFill>
              </a:rPr>
              <a:t>M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377371" y="2002971"/>
            <a:ext cx="60669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L:global position</a:t>
            </a:r>
          </a:p>
          <a:p>
            <a:r>
              <a:rPr lang="en-US" altLang="zh-TW" sz="2400" dirty="0" err="1" smtClean="0"/>
              <a:t>L’:local</a:t>
            </a:r>
            <a:r>
              <a:rPr lang="en-US" altLang="zh-TW" sz="2400" dirty="0" smtClean="0"/>
              <a:t> position</a:t>
            </a:r>
          </a:p>
          <a:p>
            <a:r>
              <a:rPr lang="en-US" altLang="zh-TW" sz="2400" dirty="0" smtClean="0">
                <a:solidFill>
                  <a:srgbClr val="FFFF00"/>
                </a:solidFill>
              </a:rPr>
              <a:t>M:transformation from </a:t>
            </a:r>
            <a:r>
              <a:rPr lang="en-US" altLang="zh-TW" sz="2400" dirty="0"/>
              <a:t>local</a:t>
            </a:r>
            <a:r>
              <a:rPr lang="en-US" altLang="zh-TW" sz="2400" dirty="0" smtClean="0">
                <a:solidFill>
                  <a:srgbClr val="FFFF00"/>
                </a:solidFill>
              </a:rPr>
              <a:t> to </a:t>
            </a:r>
            <a:r>
              <a:rPr lang="en-US" altLang="zh-TW" sz="2400" dirty="0" smtClean="0">
                <a:solidFill>
                  <a:srgbClr val="FF0000"/>
                </a:solidFill>
              </a:rPr>
              <a:t>global</a:t>
            </a:r>
          </a:p>
          <a:p>
            <a:r>
              <a:rPr lang="en-US" altLang="zh-TW" sz="2400" dirty="0" smtClean="0">
                <a:solidFill>
                  <a:srgbClr val="FFFF00"/>
                </a:solidFill>
              </a:rPr>
              <a:t>M is the Model Matrix(IMPORTANT)</a:t>
            </a:r>
            <a:endParaRPr lang="en-US" altLang="zh-TW" sz="2400" dirty="0">
              <a:solidFill>
                <a:srgbClr val="FFFF00"/>
              </a:solidFill>
            </a:endParaRPr>
          </a:p>
          <a:p>
            <a:endParaRPr lang="en-US" altLang="zh-TW" sz="2400" dirty="0" smtClean="0">
              <a:solidFill>
                <a:srgbClr val="FF0000"/>
              </a:solidFill>
            </a:endParaRPr>
          </a:p>
          <a:p>
            <a:r>
              <a:rPr lang="en-US" altLang="zh-TW" sz="2400" dirty="0">
                <a:solidFill>
                  <a:srgbClr val="FF0000"/>
                </a:solidFill>
              </a:rPr>
              <a:t>L</a:t>
            </a:r>
            <a:r>
              <a:rPr lang="en-US" altLang="zh-TW" sz="2400" dirty="0" smtClean="0"/>
              <a:t>=</a:t>
            </a:r>
            <a:r>
              <a:rPr lang="en-US" altLang="zh-TW" sz="2400" dirty="0" smtClean="0">
                <a:solidFill>
                  <a:srgbClr val="FFFF00"/>
                </a:solidFill>
              </a:rPr>
              <a:t>M</a:t>
            </a:r>
            <a:r>
              <a:rPr lang="en-US" altLang="zh-TW" sz="2400" dirty="0" smtClean="0"/>
              <a:t>L’</a:t>
            </a:r>
          </a:p>
          <a:p>
            <a:r>
              <a:rPr lang="en-US" altLang="zh-TW" sz="2400" dirty="0" smtClean="0"/>
              <a:t>L’=</a:t>
            </a:r>
            <a:r>
              <a:rPr lang="en-US" altLang="zh-TW" sz="2400" dirty="0" smtClean="0">
                <a:solidFill>
                  <a:srgbClr val="FFFF00"/>
                </a:solidFill>
              </a:rPr>
              <a:t>M</a:t>
            </a:r>
            <a:r>
              <a:rPr lang="en-US" altLang="zh-TW" sz="2400" baseline="30000" dirty="0" smtClean="0">
                <a:solidFill>
                  <a:srgbClr val="FFFF00"/>
                </a:solidFill>
              </a:rPr>
              <a:t>-1</a:t>
            </a:r>
            <a:r>
              <a:rPr lang="en-US" altLang="zh-TW" sz="2400" dirty="0" smtClean="0">
                <a:solidFill>
                  <a:srgbClr val="FF0000"/>
                </a:solidFill>
              </a:rPr>
              <a:t>L</a:t>
            </a:r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419032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obtain local position of light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546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Choose model-view matrix mode(actually not necessary)</a:t>
            </a:r>
          </a:p>
          <a:p>
            <a:r>
              <a:rPr lang="en-US" altLang="zh-TW" dirty="0"/>
              <a:t>L</a:t>
            </a:r>
            <a:r>
              <a:rPr lang="en-US" altLang="zh-TW" dirty="0" smtClean="0"/>
              <a:t>oad identity(remember to push/pop if you need!!!)</a:t>
            </a:r>
            <a:endParaRPr lang="en-US" altLang="zh-TW" dirty="0"/>
          </a:p>
          <a:p>
            <a:r>
              <a:rPr lang="en-US" altLang="zh-TW" dirty="0" smtClean="0"/>
              <a:t>Perform inverse transformation of model pose(</a:t>
            </a:r>
            <a:r>
              <a:rPr lang="en-US" altLang="zh-TW" dirty="0" err="1" smtClean="0"/>
              <a:t>rotate,translate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ex: A then B then C -&gt; C</a:t>
            </a:r>
            <a:r>
              <a:rPr lang="en-US" altLang="zh-TW" baseline="30000" dirty="0" smtClean="0"/>
              <a:t>-1</a:t>
            </a:r>
            <a:r>
              <a:rPr lang="en-US" altLang="zh-TW" dirty="0" smtClean="0"/>
              <a:t> then B</a:t>
            </a:r>
            <a:r>
              <a:rPr lang="en-US" altLang="zh-TW" baseline="30000" dirty="0" smtClean="0"/>
              <a:t>-1</a:t>
            </a:r>
            <a:r>
              <a:rPr lang="en-US" altLang="zh-TW" dirty="0" smtClean="0"/>
              <a:t> then A</a:t>
            </a:r>
            <a:r>
              <a:rPr lang="en-US" altLang="zh-TW" baseline="30000" dirty="0" smtClean="0"/>
              <a:t>-1</a:t>
            </a:r>
          </a:p>
          <a:p>
            <a:r>
              <a:rPr lang="en-US" altLang="zh-TW" dirty="0"/>
              <a:t>O</a:t>
            </a:r>
            <a:r>
              <a:rPr lang="en-US" altLang="zh-TW" dirty="0" smtClean="0"/>
              <a:t>btain </a:t>
            </a:r>
            <a:r>
              <a:rPr lang="en-US" altLang="zh-TW" dirty="0"/>
              <a:t>the transformation </a:t>
            </a:r>
            <a:r>
              <a:rPr lang="en-US" altLang="zh-TW" dirty="0" smtClean="0"/>
              <a:t>matrix of </a:t>
            </a:r>
            <a:r>
              <a:rPr lang="en-US" altLang="zh-TW" dirty="0" err="1" smtClean="0"/>
              <a:t>opengl</a:t>
            </a:r>
            <a:endParaRPr lang="en-US" altLang="zh-TW" dirty="0" smtClean="0"/>
          </a:p>
          <a:p>
            <a:r>
              <a:rPr lang="en-US" altLang="zh-TW" dirty="0"/>
              <a:t>M</a:t>
            </a:r>
            <a:r>
              <a:rPr lang="en-US" altLang="zh-TW" dirty="0" smtClean="0"/>
              <a:t>ultiply the light source global position to obtain its local position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Y</a:t>
            </a:r>
            <a:r>
              <a:rPr lang="en-US" altLang="zh-TW" dirty="0" smtClean="0">
                <a:solidFill>
                  <a:srgbClr val="FF0000"/>
                </a:solidFill>
              </a:rPr>
              <a:t>ou need to get one light </a:t>
            </a:r>
            <a:r>
              <a:rPr lang="en-US" altLang="zh-TW" dirty="0">
                <a:solidFill>
                  <a:srgbClr val="FF0000"/>
                </a:solidFill>
              </a:rPr>
              <a:t>source </a:t>
            </a:r>
            <a:r>
              <a:rPr lang="en-US" altLang="zh-TW" dirty="0" smtClean="0">
                <a:solidFill>
                  <a:srgbClr val="FF0000"/>
                </a:solidFill>
              </a:rPr>
              <a:t>local position for each shadow-casting item with different coordinate system!!!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9324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6157</TotalTime>
  <Words>1776</Words>
  <Application>Microsoft Office PowerPoint</Application>
  <PresentationFormat>自訂</PresentationFormat>
  <Paragraphs>347</Paragraphs>
  <Slides>39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0" baseType="lpstr">
      <vt:lpstr>Office Theme</vt:lpstr>
      <vt:lpstr>Computer Graphics Homework 2</vt:lpstr>
      <vt:lpstr>Objective</vt:lpstr>
      <vt:lpstr>Result</vt:lpstr>
      <vt:lpstr>Algorithm Overview</vt:lpstr>
      <vt:lpstr>Draw the scene</vt:lpstr>
      <vt:lpstr>Algorithm Overview</vt:lpstr>
      <vt:lpstr>Local coordinate</vt:lpstr>
      <vt:lpstr>How to obtain local position of light</vt:lpstr>
      <vt:lpstr>How to obtain local position of light</vt:lpstr>
      <vt:lpstr>How to obtain a transformation matrix</vt:lpstr>
      <vt:lpstr>Algorithm Overview</vt:lpstr>
      <vt:lpstr>Finding facets facing light source(方法一)</vt:lpstr>
      <vt:lpstr>Finding facets facing light source(方法二)</vt:lpstr>
      <vt:lpstr>Finding facets facing light source(方法二)</vt:lpstr>
      <vt:lpstr>Finding facets facing light source(方法二)</vt:lpstr>
      <vt:lpstr>Algorithm Overview</vt:lpstr>
      <vt:lpstr>Please mind the orientation(edited)</vt:lpstr>
      <vt:lpstr>Algorithm Overview</vt:lpstr>
      <vt:lpstr>OpenGL pipeline fragment review</vt:lpstr>
      <vt:lpstr>Drawing shadow facets</vt:lpstr>
      <vt:lpstr>Drawing shadow facets (cont.)</vt:lpstr>
      <vt:lpstr>Drawing shadow facets (cont.)</vt:lpstr>
      <vt:lpstr>Operation desired</vt:lpstr>
      <vt:lpstr>Operation desired</vt:lpstr>
      <vt:lpstr>Operation desired</vt:lpstr>
      <vt:lpstr>Operation desired</vt:lpstr>
      <vt:lpstr>Algorithm Overview</vt:lpstr>
      <vt:lpstr>Drawing large shadow</vt:lpstr>
      <vt:lpstr>“Large” shadow not “large” enough…</vt:lpstr>
      <vt:lpstr>Drawing large shadow</vt:lpstr>
      <vt:lpstr>Result</vt:lpstr>
      <vt:lpstr>Hints</vt:lpstr>
      <vt:lpstr>Score</vt:lpstr>
      <vt:lpstr>Score</vt:lpstr>
      <vt:lpstr>The Source Code We Provided</vt:lpstr>
      <vt:lpstr>Bonus Part</vt:lpstr>
      <vt:lpstr>Silhouette Edges(bonus)</vt:lpstr>
      <vt:lpstr>Silhouette Edge Detection(bonus)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</dc:title>
  <dc:creator>pika</dc:creator>
  <cp:lastModifiedBy>asus</cp:lastModifiedBy>
  <cp:revision>119</cp:revision>
  <dcterms:created xsi:type="dcterms:W3CDTF">2015-09-20T13:30:43Z</dcterms:created>
  <dcterms:modified xsi:type="dcterms:W3CDTF">2017-11-09T07:06:06Z</dcterms:modified>
</cp:coreProperties>
</file>