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4" r:id="rId7"/>
    <p:sldId id="271" r:id="rId8"/>
    <p:sldId id="265" r:id="rId9"/>
    <p:sldId id="267" r:id="rId10"/>
    <p:sldId id="269" r:id="rId11"/>
    <p:sldId id="270" r:id="rId12"/>
    <p:sldId id="268" r:id="rId13"/>
    <p:sldId id="272" r:id="rId14"/>
    <p:sldId id="273" r:id="rId15"/>
    <p:sldId id="274" r:id="rId16"/>
    <p:sldId id="275" r:id="rId17"/>
    <p:sldId id="277" r:id="rId18"/>
    <p:sldId id="28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89" r:id="rId28"/>
    <p:sldId id="278" r:id="rId29"/>
    <p:sldId id="27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4077" autoAdjust="0"/>
  </p:normalViewPr>
  <p:slideViewPr>
    <p:cSldViewPr snapToGrid="0">
      <p:cViewPr varScale="1">
        <p:scale>
          <a:sx n="98" d="100"/>
          <a:sy n="98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53049-E3AB-4D73-B793-901314F1BDAD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0D65-7557-476D-A661-1E386644B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0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Vertex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shader</a:t>
            </a:r>
            <a:r>
              <a:rPr lang="zh-TW" altLang="en-US" baseline="0" dirty="0" smtClean="0"/>
              <a:t>負責做點和點的轉換</a:t>
            </a:r>
            <a:endParaRPr lang="en-US" altLang="zh-TW" baseline="0" dirty="0" smtClean="0"/>
          </a:p>
          <a:p>
            <a:r>
              <a:rPr lang="en-US" altLang="zh-TW" baseline="0" dirty="0" smtClean="0"/>
              <a:t>Fragment </a:t>
            </a:r>
            <a:r>
              <a:rPr lang="en-US" altLang="zh-TW" baseline="0" dirty="0" err="1" smtClean="0"/>
              <a:t>shader</a:t>
            </a:r>
            <a:r>
              <a:rPr lang="zh-TW" altLang="en-US" baseline="0" dirty="0" smtClean="0"/>
              <a:t>負責做</a:t>
            </a:r>
            <a:r>
              <a:rPr lang="en-US" altLang="zh-TW" baseline="0" dirty="0" smtClean="0"/>
              <a:t>pixel(fragment)</a:t>
            </a:r>
            <a:r>
              <a:rPr lang="zh-TW" altLang="en-US" baseline="0" dirty="0" smtClean="0"/>
              <a:t>的轉換，可以改變</a:t>
            </a:r>
            <a:r>
              <a:rPr lang="en-US" altLang="zh-TW" baseline="0" dirty="0" smtClean="0"/>
              <a:t>color</a:t>
            </a:r>
            <a:r>
              <a:rPr lang="zh-TW" altLang="en-US" baseline="0" dirty="0" smtClean="0"/>
              <a:t>和</a:t>
            </a:r>
            <a:r>
              <a:rPr lang="en-US" altLang="zh-TW" baseline="0" dirty="0" smtClean="0"/>
              <a:t>depth</a:t>
            </a:r>
            <a:r>
              <a:rPr lang="zh-TW" altLang="en-US" baseline="0" dirty="0" smtClean="0"/>
              <a:t>值，不能改</a:t>
            </a:r>
            <a:r>
              <a:rPr lang="en-US" altLang="zh-TW" baseline="0" dirty="0" smtClean="0"/>
              <a:t>stencil</a:t>
            </a:r>
            <a:r>
              <a:rPr lang="zh-TW" altLang="en-US" baseline="0" dirty="0" smtClean="0"/>
              <a:t>值</a:t>
            </a:r>
            <a:endParaRPr lang="en-US" altLang="zh-TW" baseline="0" dirty="0" smtClean="0"/>
          </a:p>
          <a:p>
            <a:r>
              <a:rPr lang="en-US" altLang="zh-TW" baseline="0" dirty="0" smtClean="0"/>
              <a:t>Geometry </a:t>
            </a:r>
            <a:r>
              <a:rPr lang="en-US" altLang="zh-TW" baseline="0" dirty="0" err="1" smtClean="0"/>
              <a:t>shader</a:t>
            </a:r>
            <a:r>
              <a:rPr lang="zh-TW" altLang="en-US" baseline="0" dirty="0" smtClean="0"/>
              <a:t>負責做</a:t>
            </a:r>
            <a:r>
              <a:rPr lang="en-US" altLang="zh-TW" baseline="0" dirty="0" smtClean="0"/>
              <a:t>primitive</a:t>
            </a:r>
            <a:r>
              <a:rPr lang="zh-TW" altLang="en-US" baseline="0" dirty="0" smtClean="0"/>
              <a:t>的轉換，不過這是比較新的功能，我們這次不會用到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88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glShaderSource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GLuint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GLsizei</a:t>
            </a:r>
            <a:r>
              <a:rPr lang="en-US" altLang="zh-TW" dirty="0" smtClean="0"/>
              <a:t> count,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GLchar</a:t>
            </a:r>
            <a:r>
              <a:rPr lang="en-US" altLang="zh-TW" dirty="0" smtClean="0"/>
              <a:t> **string,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GLint</a:t>
            </a:r>
            <a:r>
              <a:rPr lang="en-US" altLang="zh-TW" dirty="0" smtClean="0"/>
              <a:t> *length);</a:t>
            </a:r>
          </a:p>
          <a:p>
            <a:r>
              <a:rPr lang="zh-TW" altLang="en-US" dirty="0" smtClean="0"/>
              <a:t>第一個參數指要用哪個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物件。</a:t>
            </a:r>
          </a:p>
          <a:p>
            <a:r>
              <a:rPr lang="zh-TW" altLang="en-US" dirty="0" smtClean="0"/>
              <a:t>第二個</a:t>
            </a:r>
            <a:r>
              <a:rPr lang="en-US" altLang="zh-TW" dirty="0" smtClean="0"/>
              <a:t>(count)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number of elements in the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arrays.</a:t>
            </a:r>
          </a:p>
          <a:p>
            <a:r>
              <a:rPr lang="zh-TW" altLang="en-US" dirty="0" smtClean="0"/>
              <a:t>第三個</a:t>
            </a:r>
            <a:r>
              <a:rPr lang="en-US" altLang="zh-TW" dirty="0" smtClean="0"/>
              <a:t>(string)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array of pointers to strings containing the source code</a:t>
            </a:r>
          </a:p>
          <a:p>
            <a:r>
              <a:rPr lang="zh-TW" altLang="en-US" dirty="0" smtClean="0"/>
              <a:t>第四個</a:t>
            </a:r>
            <a:r>
              <a:rPr lang="en-US" altLang="zh-TW" dirty="0" smtClean="0"/>
              <a:t>(length)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array of string lengths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代表就是不指定，讀取到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為止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Link </a:t>
            </a:r>
            <a:r>
              <a:rPr lang="zh-TW" altLang="en-US" dirty="0" smtClean="0"/>
              <a:t>之後就可以對原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物件隨便操作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無關</a:t>
            </a:r>
            <a:r>
              <a:rPr lang="en-US" altLang="zh-TW" dirty="0" smtClean="0"/>
              <a:t>)</a:t>
            </a:r>
            <a:r>
              <a:rPr lang="zh-TW" altLang="en-US" dirty="0" smtClean="0"/>
              <a:t> 所以</a:t>
            </a:r>
            <a:r>
              <a:rPr lang="en-US" altLang="zh-TW" dirty="0" smtClean="0"/>
              <a:t>detach</a:t>
            </a:r>
            <a:r>
              <a:rPr lang="zh-TW" altLang="en-US" dirty="0" smtClean="0"/>
              <a:t>釋放空間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98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89BDFF"/>
                </a:solidFill>
                <a:latin typeface="Consolas" panose="020B0609020204030204" pitchFamily="49" charset="0"/>
              </a:rPr>
              <a:t>glUniformMatrix4fv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1, </a:t>
            </a:r>
            <a:r>
              <a:rPr lang="en-US" altLang="zh-TW" sz="1200" dirty="0" smtClean="0">
                <a:solidFill>
                  <a:srgbClr val="99CF50"/>
                </a:solidFill>
                <a:latin typeface="Consolas" panose="020B0609020204030204" pitchFamily="49" charset="0"/>
              </a:rPr>
              <a:t>GL_FALSE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mtx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altLang="zh-TW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 for transpose or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1 for 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數目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mtx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可以是陣列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altLang="zh-TW" dirty="0" smtClean="0"/>
          </a:p>
          <a:p>
            <a:r>
              <a:rPr lang="zh-TW" altLang="en-US" dirty="0" smtClean="0"/>
              <a:t>**********一系列</a:t>
            </a:r>
            <a:r>
              <a:rPr lang="zh-TW" altLang="en-US" dirty="0" smtClean="0"/>
              <a:t>都叫</a:t>
            </a:r>
            <a:r>
              <a:rPr lang="en-US" altLang="zh-TW" dirty="0" err="1" smtClean="0"/>
              <a:t>glUniform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函數********</a:t>
            </a:r>
            <a:endParaRPr lang="en-US" altLang="zh-TW" dirty="0" smtClean="0"/>
          </a:p>
          <a:p>
            <a:r>
              <a:rPr lang="en-US" altLang="zh-TW" dirty="0" err="1" smtClean="0"/>
              <a:t>glDrawArrays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按照丟進去的頂點畫形狀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18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VBO: </a:t>
            </a:r>
            <a:r>
              <a:rPr lang="zh-TW" altLang="en-US" dirty="0" smtClean="0"/>
              <a:t>儲存頂點資料的</a:t>
            </a:r>
            <a:r>
              <a:rPr lang="en-US" altLang="zh-TW" dirty="0" smtClean="0"/>
              <a:t>buffer</a:t>
            </a:r>
          </a:p>
          <a:p>
            <a:r>
              <a:rPr lang="zh-TW" altLang="en-US" dirty="0" smtClean="0"/>
              <a:t>可以有很多個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2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GL_STREAM_DRAW,GL_DYNAMIC_DRAW:</a:t>
            </a:r>
            <a:r>
              <a:rPr lang="zh-TW" altLang="en-US" dirty="0" smtClean="0"/>
              <a:t> 數值變化的頻率</a:t>
            </a:r>
            <a:endParaRPr lang="en-US" altLang="zh-TW" dirty="0" smtClean="0"/>
          </a:p>
          <a:p>
            <a:r>
              <a:rPr lang="en-US" altLang="zh-TW" dirty="0" err="1" smtClean="0"/>
              <a:t>GenBuffer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(1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)</a:t>
            </a:r>
            <a:r>
              <a:rPr lang="zh-TW" altLang="en-US" dirty="0" smtClean="0"/>
              <a:t>我們要使用的</a:t>
            </a:r>
            <a:r>
              <a:rPr lang="en-US" altLang="zh-TW" dirty="0" smtClean="0"/>
              <a:t>buffer</a:t>
            </a:r>
          </a:p>
          <a:p>
            <a:r>
              <a:rPr lang="en-US" altLang="zh-TW" dirty="0" smtClean="0"/>
              <a:t>Bind Buffer: </a:t>
            </a:r>
            <a:r>
              <a:rPr lang="zh-TW" altLang="en-US" dirty="0" smtClean="0"/>
              <a:t>綁定要用的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和剛才得到的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 </a:t>
            </a:r>
            <a:r>
              <a:rPr lang="en-US" altLang="zh-TW" dirty="0" smtClean="0"/>
              <a:t>id</a:t>
            </a:r>
          </a:p>
          <a:p>
            <a:r>
              <a:rPr lang="en-US" altLang="zh-TW" dirty="0" err="1" smtClean="0"/>
              <a:t>EnableVertex</a:t>
            </a:r>
            <a:r>
              <a:rPr lang="en-US" altLang="zh-TW" baseline="0" dirty="0" err="1" smtClean="0"/>
              <a:t>AttribArray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開啟</a:t>
            </a:r>
            <a:r>
              <a:rPr lang="en-US" altLang="zh-TW" baseline="0" dirty="0" smtClean="0"/>
              <a:t>vertex </a:t>
            </a:r>
            <a:r>
              <a:rPr lang="en-US" altLang="zh-TW" baseline="0" dirty="0" err="1" smtClean="0"/>
              <a:t>shader</a:t>
            </a:r>
            <a:r>
              <a:rPr lang="zh-TW" altLang="en-US" baseline="0" dirty="0" smtClean="0"/>
              <a:t>的第</a:t>
            </a:r>
            <a:r>
              <a:rPr lang="en-US" altLang="zh-TW" baseline="0" dirty="0" smtClean="0"/>
              <a:t>index</a:t>
            </a:r>
            <a:r>
              <a:rPr lang="zh-TW" altLang="en-US" baseline="0" dirty="0" smtClean="0"/>
              <a:t>個屬性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4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GL_TEXTUREi</a:t>
            </a:r>
            <a:r>
              <a:rPr lang="en-US" altLang="zh-TW" dirty="0" smtClean="0"/>
              <a:t> = GL_TEXTURE0+i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34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向量支援</a:t>
            </a:r>
            <a:r>
              <a:rPr lang="en-US" altLang="zh-TW" dirty="0" smtClean="0"/>
              <a:t>swizzle</a:t>
            </a:r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46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62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1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65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4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48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13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1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0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3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63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8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1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D6B1-8E65-4A09-AFF4-B81ABD308133}" type="datetimeFigureOut">
              <a:rPr lang="zh-TW" altLang="en-US" smtClean="0"/>
              <a:t>2017/11/23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99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GL_Shading_Language#Vers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ldmK7BgZ9gf_j67mZlCbB8_Dh5Mcrc5Obmq5sAySaDc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OpenGL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&amp; GLSL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2017/11/23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41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Connection: VAO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VAO: Vertex Array Object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876764" y="2755669"/>
            <a:ext cx="2486345" cy="2545796"/>
            <a:chOff x="2897313" y="2447444"/>
            <a:chExt cx="1818526" cy="2021814"/>
          </a:xfrm>
        </p:grpSpPr>
        <p:sp>
          <p:nvSpPr>
            <p:cNvPr id="6" name="矩形 5"/>
            <p:cNvSpPr/>
            <p:nvPr/>
          </p:nvSpPr>
          <p:spPr>
            <a:xfrm>
              <a:off x="2897313" y="2447444"/>
              <a:ext cx="1818526" cy="202181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7" name="矩形 6"/>
            <p:cNvSpPr/>
            <p:nvPr/>
          </p:nvSpPr>
          <p:spPr>
            <a:xfrm>
              <a:off x="3205537" y="2666929"/>
              <a:ext cx="1202077" cy="37579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/>
                <a:t>attr</a:t>
              </a:r>
              <a:r>
                <a:rPr lang="en-US" altLang="zh-TW" sz="2400" dirty="0" smtClean="0"/>
                <a:t> [0]</a:t>
              </a:r>
              <a:endParaRPr lang="zh-TW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205537" y="3262208"/>
              <a:ext cx="1202077" cy="37579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/>
                <a:t>attr</a:t>
              </a:r>
              <a:r>
                <a:rPr lang="en-US" altLang="zh-TW" sz="2400" dirty="0" smtClean="0"/>
                <a:t> [1]</a:t>
              </a:r>
              <a:endParaRPr lang="zh-TW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205537" y="3857487"/>
              <a:ext cx="1202077" cy="37579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/>
                <a:t>attr</a:t>
              </a:r>
              <a:r>
                <a:rPr lang="en-US" altLang="zh-TW" sz="2400" dirty="0" smtClean="0"/>
                <a:t> [2]</a:t>
              </a:r>
              <a:endParaRPr lang="zh-TW" altLang="en-US" sz="2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5862181" y="3032037"/>
            <a:ext cx="898215" cy="4731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vbo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210703" y="3032037"/>
            <a:ext cx="3310034" cy="4731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dirty="0" smtClean="0"/>
              <a:t>uffer 0 (x, y, z)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862181" y="3781862"/>
            <a:ext cx="898215" cy="4731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vbo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7210703" y="3781862"/>
            <a:ext cx="3310034" cy="4731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dirty="0" smtClean="0"/>
              <a:t>uffer 1 (r, g, b)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862181" y="4531145"/>
            <a:ext cx="898215" cy="4731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vbo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210703" y="4531145"/>
            <a:ext cx="3310034" cy="4731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dirty="0" smtClean="0"/>
              <a:t>uffer 2 (u, v)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stCxn id="7" idx="3"/>
            <a:endCxn id="11" idx="1"/>
          </p:cNvCxnSpPr>
          <p:nvPr/>
        </p:nvCxnSpPr>
        <p:spPr>
          <a:xfrm>
            <a:off x="4941694" y="3268630"/>
            <a:ext cx="92048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1" idx="3"/>
            <a:endCxn id="12" idx="1"/>
          </p:cNvCxnSpPr>
          <p:nvPr/>
        </p:nvCxnSpPr>
        <p:spPr>
          <a:xfrm>
            <a:off x="6760396" y="3268630"/>
            <a:ext cx="45030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3" idx="1"/>
          </p:cNvCxnSpPr>
          <p:nvPr/>
        </p:nvCxnSpPr>
        <p:spPr>
          <a:xfrm>
            <a:off x="4941694" y="4018184"/>
            <a:ext cx="920487" cy="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3" idx="3"/>
            <a:endCxn id="14" idx="1"/>
          </p:cNvCxnSpPr>
          <p:nvPr/>
        </p:nvCxnSpPr>
        <p:spPr>
          <a:xfrm>
            <a:off x="6760396" y="4018455"/>
            <a:ext cx="45030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9" idx="3"/>
            <a:endCxn id="15" idx="1"/>
          </p:cNvCxnSpPr>
          <p:nvPr/>
        </p:nvCxnSpPr>
        <p:spPr>
          <a:xfrm>
            <a:off x="4941694" y="4767738"/>
            <a:ext cx="92048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5" idx="3"/>
            <a:endCxn id="16" idx="1"/>
          </p:cNvCxnSpPr>
          <p:nvPr/>
        </p:nvCxnSpPr>
        <p:spPr>
          <a:xfrm>
            <a:off x="6760396" y="4767738"/>
            <a:ext cx="45030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750067" y="5301465"/>
            <a:ext cx="93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VAO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9597" y="365125"/>
            <a:ext cx="6527428" cy="61555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GLuint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vaoHandle;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GLunit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vbo_ids[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(){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glGenBuffers</a:t>
            </a:r>
            <a:r>
              <a:rPr lang="zh-TW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(2, vbo_ids); </a:t>
            </a: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glBindBuffer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GL_ARRAY_BUFFER</a:t>
            </a:r>
            <a:r>
              <a:rPr lang="zh-TW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, vbo_ids[0]); </a:t>
            </a: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glBufferData</a:t>
            </a:r>
            <a:r>
              <a:rPr lang="zh-TW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( 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... */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 </a:t>
            </a:r>
            <a:r>
              <a:rPr lang="zh-TW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); </a:t>
            </a: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glBindBuffer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GL_ARRAY_BUFFER</a:t>
            </a:r>
            <a:r>
              <a:rPr lang="zh-TW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, vbo_ids[1]); </a:t>
            </a: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glBufferData</a:t>
            </a:r>
            <a:r>
              <a:rPr lang="zh-TW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( 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... */</a:t>
            </a:r>
            <a:r>
              <a:rPr lang="zh-TW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 smtClean="0">
              <a:solidFill>
                <a:srgbClr val="89BDFF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89BDFF"/>
                </a:solidFill>
                <a:latin typeface="Consolas" panose="020B0609020204030204" pitchFamily="49" charset="0"/>
              </a:rPr>
              <a:t>glGenVertexArrays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(1,&amp;vaoHandle);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glBindVertexArray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(vaoHandle)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glEnableAttribArray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(0);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glEnableAttribArray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(1);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glBindBuffer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GL_ARRAY_BUFFER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vbo_ids[0]);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glVertexAttribPointer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... */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glBindBuffer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GL_ARRAY_BUFFER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vbo_ids[1]);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glVertexAttribPointer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(1, 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... */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12193" y="1536109"/>
            <a:ext cx="4834657" cy="369331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(){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glUseProgram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(program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89BDFF"/>
                </a:solidFill>
                <a:latin typeface="Consolas" panose="020B0609020204030204" pitchFamily="49" charset="0"/>
              </a:rPr>
              <a:t>glBindVertexArray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(vaoHandle);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i="1" dirty="0" smtClean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/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* draw objects with the vao *</a:t>
            </a:r>
            <a:r>
              <a:rPr lang="zh-TW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/</a:t>
            </a:r>
            <a:endParaRPr lang="en-US" altLang="zh-TW" sz="2000" i="1" dirty="0" smtClean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89BDFF"/>
                </a:solidFill>
                <a:latin typeface="Consolas" panose="020B0609020204030204" pitchFamily="49" charset="0"/>
              </a:rPr>
              <a:t>gl</a:t>
            </a:r>
            <a:r>
              <a:rPr lang="en-US" altLang="zh-TW" sz="2000" dirty="0" smtClean="0">
                <a:solidFill>
                  <a:srgbClr val="89BDFF"/>
                </a:solidFill>
                <a:latin typeface="Consolas" panose="020B0609020204030204" pitchFamily="49" charset="0"/>
              </a:rPr>
              <a:t>Draw</a:t>
            </a:r>
            <a:r>
              <a:rPr lang="zh-TW" altLang="zh-TW" sz="2000" dirty="0" smtClean="0">
                <a:solidFill>
                  <a:srgbClr val="89BDFF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sz="2000" dirty="0" smtClean="0">
                <a:solidFill>
                  <a:srgbClr val="89BDFF"/>
                </a:solidFill>
                <a:latin typeface="Consolas" panose="020B0609020204030204" pitchFamily="49" charset="0"/>
              </a:rPr>
              <a:t>s</a:t>
            </a:r>
            <a:r>
              <a:rPr lang="zh-TW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GL_TRIANGLES,0,3</a:t>
            </a:r>
            <a:r>
              <a:rPr lang="zh-TW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endParaRPr kumimoji="0" lang="en-US" altLang="zh-TW" sz="2000" b="0" i="1" u="none" strike="noStrike" cap="none" normalizeH="0" baseline="0" dirty="0" smtClean="0">
              <a:ln>
                <a:noFill/>
              </a:ln>
              <a:solidFill>
                <a:srgbClr val="AEAEAE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glBindVertexArray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(0);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glUseProgram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643" y="3071973"/>
            <a:ext cx="4654193" cy="73973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8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Connection: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Texture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318" y="2508631"/>
            <a:ext cx="9630842" cy="40010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(){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99CF50"/>
                </a:solidFill>
                <a:latin typeface="Consolas" panose="020B0609020204030204" pitchFamily="49" charset="0"/>
              </a:rPr>
              <a:t>GLuint</a:t>
            </a:r>
            <a:r>
              <a:rPr lang="en-US" altLang="zh-TW" sz="2000" dirty="0" smtClean="0">
                <a:solidFill>
                  <a:srgbClr val="89BD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texture_id</a:t>
            </a:r>
            <a:r>
              <a:rPr lang="en-US" altLang="zh-TW" sz="2000" dirty="0" smtClean="0">
                <a:solidFill>
                  <a:srgbClr val="89BD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smtClean="0">
                <a:solidFill>
                  <a:srgbClr val="89BD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... 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*/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glEnable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GL_TEXTURE_2D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 smtClean="0">
                <a:solidFill>
                  <a:srgbClr val="89BDFF"/>
                </a:solidFill>
                <a:latin typeface="Consolas" panose="020B0609020204030204" pitchFamily="49" charset="0"/>
              </a:rPr>
              <a:t>glUseProgram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(program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F8F8F8"/>
                </a:solidFill>
                <a:latin typeface="Consolas" panose="020B0609020204030204" pitchFamily="49" charset="0"/>
              </a:rPr>
              <a:t>GLint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8F8F8"/>
                </a:solidFill>
                <a:latin typeface="Consolas" panose="020B0609020204030204" pitchFamily="49" charset="0"/>
              </a:rPr>
              <a:t>loc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glGetUniformLocation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(program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"MyTexture_1"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 smtClean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glActiveTexture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GL_TEXTURE0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);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i="1" dirty="0" err="1">
                <a:solidFill>
                  <a:srgbClr val="AEAEAE"/>
                </a:solidFill>
                <a:latin typeface="Consolas" panose="020B0609020204030204" pitchFamily="49" charset="0"/>
              </a:rPr>
              <a:t>GL_TEXTUREi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GL_TEXTURE0 + </a:t>
            </a:r>
            <a:r>
              <a:rPr lang="en-US" altLang="zh-TW" sz="2000" i="1" dirty="0" err="1" smtClean="0">
                <a:solidFill>
                  <a:srgbClr val="AEAEAE"/>
                </a:solidFill>
                <a:latin typeface="Consolas" panose="020B0609020204030204" pitchFamily="49" charset="0"/>
              </a:rPr>
              <a:t>i</a:t>
            </a:r>
            <a:endParaRPr lang="en-US" altLang="zh-TW" sz="2000" i="1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glBindTexture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GL_TEXTURE_2D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rgbClr val="F8F8F8"/>
                </a:solidFill>
                <a:latin typeface="Consolas" panose="020B0609020204030204" pitchFamily="49" charset="0"/>
              </a:rPr>
              <a:t>tex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glUniform1i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loc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draw 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objects */</a:t>
            </a:r>
            <a:endParaRPr lang="en-US" altLang="zh-TW" sz="2000" i="1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glBindTexture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GL_TEXTURE_2D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glUseProgram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51598" y="1462459"/>
            <a:ext cx="6771084" cy="2462213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in fragment </a:t>
            </a:r>
            <a:r>
              <a:rPr lang="en-US" altLang="zh-TW" sz="2000" i="1" dirty="0" err="1">
                <a:solidFill>
                  <a:srgbClr val="AEAEAE"/>
                </a:solidFill>
                <a:latin typeface="Consolas" panose="020B0609020204030204" pitchFamily="49" charset="0"/>
              </a:rPr>
              <a:t>shader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000" dirty="0">
                <a:solidFill>
                  <a:srgbClr val="AEAEAE"/>
                </a:solidFill>
                <a:latin typeface="Consolas" panose="020B0609020204030204" pitchFamily="49" charset="0"/>
              </a:rPr>
              <a:t>#version </a:t>
            </a:r>
            <a:r>
              <a:rPr lang="zh-TW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0</a:t>
            </a:r>
            <a:r>
              <a:rPr lang="zh-TW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0</a:t>
            </a:r>
            <a:endParaRPr lang="en-US" altLang="zh-TW" sz="2000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uniform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sampler2D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MyTexture_1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vec2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out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vec4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outColor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outColor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texture2D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(MyTexture_1,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TW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GLSL Syntax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Variables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Functions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3579" y="1690688"/>
            <a:ext cx="7053213" cy="123110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vec2, vec3, vec4, 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// orders: </a:t>
            </a:r>
            <a:r>
              <a:rPr lang="en-US" altLang="zh-TW" sz="2000" i="1" dirty="0" err="1">
                <a:solidFill>
                  <a:srgbClr val="AEAEAE"/>
                </a:solidFill>
                <a:latin typeface="Consolas" panose="020B0609020204030204" pitchFamily="49" charset="0"/>
              </a:rPr>
              <a:t>xyzw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i="1" dirty="0" err="1">
                <a:solidFill>
                  <a:srgbClr val="AEAEAE"/>
                </a:solidFill>
                <a:latin typeface="Consolas" panose="020B0609020204030204" pitchFamily="49" charset="0"/>
              </a:rPr>
              <a:t>rgba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i="1" dirty="0" err="1">
                <a:solidFill>
                  <a:srgbClr val="AEAEAE"/>
                </a:solidFill>
                <a:latin typeface="Consolas" panose="020B0609020204030204" pitchFamily="49" charset="0"/>
              </a:rPr>
              <a:t>stpq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mat2, mat3, mat4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, ... </a:t>
            </a: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float, </a:t>
            </a:r>
            <a:r>
              <a:rPr lang="en-US" altLang="zh-TW" sz="2000" dirty="0" err="1">
                <a:solidFill>
                  <a:srgbClr val="F8F8F8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, bool,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sampler2D, ...</a:t>
            </a:r>
            <a:endParaRPr lang="zh-TW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13579" y="3022174"/>
            <a:ext cx="4514056" cy="123110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max, min, sin, cos, pow, log, 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dot, normalize, reflect,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transpose, inverse,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+, -, *, /</a:t>
            </a:r>
            <a:endParaRPr lang="zh-TW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13579" y="4353660"/>
            <a:ext cx="7617470" cy="215443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c8 = vec3(1.0, 1.0, 9.0);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vec4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v2 = (c8 * 7.63).</a:t>
            </a:r>
            <a:r>
              <a:rPr lang="en-US" altLang="zh-TW" sz="2000" dirty="0" err="1">
                <a:solidFill>
                  <a:srgbClr val="F8F8F8"/>
                </a:solidFill>
                <a:latin typeface="Consolas" panose="020B0609020204030204" pitchFamily="49" charset="0"/>
              </a:rPr>
              <a:t>xyxz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+ vec4(5.0, 5.0, 6.0, 6.0);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c1 = 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normalize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(v2.rgb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mat3x2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m1 = mat3x2(c8, c1);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// column major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mat4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m2 = mat4(v2, vec4(1.0), vec4(c8, 0.0), c1.gggg);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mat3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m3 = mat3(m2);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// get left top of mat4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ivec2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 iv1 = ivec2(c8.z, c1.r);</a:t>
            </a:r>
            <a:endParaRPr lang="zh-TW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5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Vertex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Must have </a:t>
            </a:r>
            <a:r>
              <a:rPr lang="en-US" altLang="zh-TW" dirty="0" err="1" smtClean="0">
                <a:latin typeface="Consolas" panose="020B0609020204030204" pitchFamily="49" charset="0"/>
              </a:rPr>
              <a:t>gl_Position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smtClean="0"/>
              <a:t>Use </a:t>
            </a:r>
            <a:r>
              <a:rPr lang="en-US" altLang="zh-TW" dirty="0" smtClean="0">
                <a:latin typeface="Consolas" panose="020B0609020204030204" pitchFamily="49" charset="0"/>
              </a:rPr>
              <a:t>flat</a:t>
            </a:r>
            <a:r>
              <a:rPr lang="en-US" altLang="zh-TW" dirty="0" smtClean="0"/>
              <a:t> for flat interpolation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flat out float delta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80290" y="985532"/>
            <a:ext cx="6283771" cy="461664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/* Example of vertex </a:t>
            </a:r>
            <a:r>
              <a:rPr lang="en-US" altLang="zh-TW" sz="2000" dirty="0" err="1" smtClean="0">
                <a:solidFill>
                  <a:srgbClr val="AEAEAE"/>
                </a:solidFill>
                <a:latin typeface="Consolas" panose="020B0609020204030204" pitchFamily="49" charset="0"/>
              </a:rPr>
              <a:t>shader</a:t>
            </a: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 smtClean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2000" dirty="0">
                <a:solidFill>
                  <a:srgbClr val="AEAEAE"/>
                </a:solidFill>
                <a:latin typeface="Consolas" panose="020B0609020204030204" pitchFamily="49" charset="0"/>
              </a:rPr>
              <a:t>version </a:t>
            </a: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400</a:t>
            </a:r>
            <a:endParaRPr lang="en-US" altLang="zh-TW" sz="2000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layout(location = 5) in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vec4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in_Pos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layout(location = 6) in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vec4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in_Norm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uniform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mat4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MV;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uniform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mat4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out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normal;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gl_Position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 P * MV * </a:t>
            </a:r>
            <a:r>
              <a:rPr lang="en-US" altLang="zh-TW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in_Pos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normal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	/*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normal after </a:t>
            </a:r>
            <a:r>
              <a:rPr lang="en-US" altLang="zh-TW" sz="2000" i="1" dirty="0" err="1">
                <a:solidFill>
                  <a:srgbClr val="AEAEAE"/>
                </a:solidFill>
                <a:latin typeface="Consolas" panose="020B0609020204030204" pitchFamily="49" charset="0"/>
              </a:rPr>
              <a:t>modelview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 transform 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*/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TW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0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LAST </a:t>
            </a:r>
            <a:r>
              <a:rPr lang="en-US" altLang="zh-TW" dirty="0" smtClean="0">
                <a:latin typeface="Consolas" panose="020B0609020204030204" pitchFamily="49" charset="0"/>
              </a:rPr>
              <a:t>out vec4 </a:t>
            </a:r>
            <a:r>
              <a:rPr lang="en-US" altLang="zh-TW" dirty="0" smtClean="0"/>
              <a:t>is for color buffer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/>
              <a:t>You must have one!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15903" y="2248806"/>
            <a:ext cx="6142707" cy="40010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/* Example of fragment </a:t>
            </a:r>
            <a:r>
              <a:rPr lang="en-US" altLang="zh-TW" sz="2000" dirty="0" err="1" smtClean="0">
                <a:solidFill>
                  <a:srgbClr val="AEAEAE"/>
                </a:solidFill>
                <a:latin typeface="Consolas" panose="020B0609020204030204" pitchFamily="49" charset="0"/>
              </a:rPr>
              <a:t>shader</a:t>
            </a: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2000" dirty="0">
                <a:solidFill>
                  <a:srgbClr val="AEAEAE"/>
                </a:solidFill>
                <a:latin typeface="Consolas" panose="020B0609020204030204" pitchFamily="49" charset="0"/>
              </a:rPr>
              <a:t>version </a:t>
            </a: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400</a:t>
            </a:r>
            <a:endParaRPr lang="en-US" altLang="zh-TW" sz="2000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normal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out </a:t>
            </a:r>
            <a:r>
              <a:rPr lang="en-US" altLang="zh-TW" sz="2000" dirty="0" smtClean="0">
                <a:solidFill>
                  <a:srgbClr val="99CF50"/>
                </a:solidFill>
                <a:latin typeface="Consolas" panose="020B0609020204030204" pitchFamily="49" charset="0"/>
              </a:rPr>
              <a:t>vec4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outColor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abs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normal.z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) &lt; 0.3)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outColor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vec4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(1.0);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rgbClr val="99CF5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outColor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vec4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(1.0,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vec2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(0.0), 1.0);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TW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3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Due: 2017/12/14 23:59:59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32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Visual Studio Users</a:t>
            </a:r>
          </a:p>
          <a:p>
            <a:pPr lvl="1"/>
            <a:r>
              <a:rPr lang="en-US" altLang="zh-TW" dirty="0" smtClean="0"/>
              <a:t>Select tools version carefully</a:t>
            </a:r>
          </a:p>
          <a:p>
            <a:pPr lvl="1"/>
            <a:r>
              <a:rPr lang="en-US" altLang="zh-TW" dirty="0" smtClean="0"/>
              <a:t>Select available build setting</a:t>
            </a:r>
          </a:p>
          <a:p>
            <a:pPr lvl="2"/>
            <a:r>
              <a:rPr lang="en-US" altLang="zh-TW" sz="2400" dirty="0" smtClean="0"/>
              <a:t>Win32/ x64/ x86</a:t>
            </a:r>
          </a:p>
          <a:p>
            <a:r>
              <a:rPr lang="en-US" altLang="zh-TW" dirty="0" smtClean="0"/>
              <a:t>Not Visual Studio Users</a:t>
            </a:r>
          </a:p>
          <a:p>
            <a:pPr lvl="1"/>
            <a:r>
              <a:rPr lang="en-US" altLang="zh-TW" dirty="0" smtClean="0"/>
              <a:t>Make sure your project has all the library files</a:t>
            </a:r>
            <a:r>
              <a:rPr lang="en-US" altLang="zh-TW" dirty="0" smtClean="0"/>
              <a:t>!</a:t>
            </a:r>
          </a:p>
          <a:p>
            <a:pPr lvl="2"/>
            <a:r>
              <a:rPr lang="en-US" altLang="zh-TW" dirty="0" smtClean="0"/>
              <a:t>glut32, glew32, opengl32,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6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 </a:t>
            </a:r>
            <a:r>
              <a:rPr lang="en-US" altLang="zh-TW" dirty="0" err="1" smtClean="0"/>
              <a:t>Phong</a:t>
            </a:r>
            <a:r>
              <a:rPr lang="en-US" altLang="zh-TW" dirty="0" smtClean="0"/>
              <a:t> Lighting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Object color affects </a:t>
            </a:r>
            <a:r>
              <a:rPr lang="en-US" altLang="zh-TW" dirty="0" err="1" smtClean="0"/>
              <a:t>K</a:t>
            </a:r>
            <a:r>
              <a:rPr lang="en-US" altLang="zh-TW" baseline="-25000" dirty="0" err="1" smtClean="0"/>
              <a:t>a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K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, and light color affects K</a:t>
            </a:r>
            <a:r>
              <a:rPr lang="en-US" altLang="zh-TW" baseline="-25000" dirty="0" smtClean="0"/>
              <a:t>s</a:t>
            </a:r>
          </a:p>
          <a:p>
            <a:pPr lvl="1"/>
            <a:r>
              <a:rPr lang="en-US" altLang="zh-TW" dirty="0" smtClean="0"/>
              <a:t>Use ambient color as </a:t>
            </a:r>
            <a:r>
              <a:rPr lang="en-US" altLang="zh-TW" dirty="0" err="1" smtClean="0"/>
              <a:t>K</a:t>
            </a:r>
            <a:r>
              <a:rPr lang="en-US" altLang="zh-TW" baseline="-25000" dirty="0" err="1" smtClean="0"/>
              <a:t>a</a:t>
            </a:r>
            <a:endParaRPr lang="en-US" altLang="zh-TW" baseline="-25000" dirty="0" smtClean="0"/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t</a:t>
            </a:r>
            <a:r>
              <a:rPr lang="en-US" altLang="zh-TW" dirty="0" smtClean="0"/>
              <a:t>exture color/ diffuse color as </a:t>
            </a:r>
            <a:r>
              <a:rPr lang="en-US" altLang="zh-TW" dirty="0" err="1" smtClean="0"/>
              <a:t>K</a:t>
            </a:r>
            <a:r>
              <a:rPr lang="en-US" altLang="zh-TW" baseline="-25000" dirty="0" err="1" smtClean="0"/>
              <a:t>d</a:t>
            </a:r>
            <a:endParaRPr lang="en-US" altLang="zh-TW" baseline="-25000" dirty="0" smtClean="0"/>
          </a:p>
          <a:p>
            <a:r>
              <a:rPr lang="en-US" altLang="zh-TW" dirty="0" smtClean="0"/>
              <a:t>α for shininess</a:t>
            </a:r>
          </a:p>
          <a:p>
            <a:pPr lvl="1"/>
            <a:r>
              <a:rPr lang="en-US" altLang="zh-TW" dirty="0" smtClean="0"/>
              <a:t>α is bigger, the specular area gets smaller</a:t>
            </a:r>
          </a:p>
          <a:p>
            <a:r>
              <a:rPr lang="en-US" altLang="zh-TW" dirty="0" smtClean="0">
                <a:solidFill>
                  <a:srgbClr val="FFFF00"/>
                </a:solidFill>
              </a:rPr>
              <a:t>The “dot values” must &gt; 0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369050" y="1525562"/>
                <a:ext cx="907001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TW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TW" alt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050" y="1525562"/>
                <a:ext cx="907001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Phong Reflection Model的效果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6" y="4890893"/>
            <a:ext cx="623887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「Phong model」的圖片搜尋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5065" y="3742729"/>
            <a:ext cx="4768569" cy="288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77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Phong</a:t>
            </a:r>
            <a:r>
              <a:rPr lang="en-US" altLang="zh-TW" dirty="0" smtClean="0"/>
              <a:t> Shading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77 5"/>
              <p:cNvSpPr txBox="1"/>
              <p:nvPr/>
            </p:nvSpPr>
            <p:spPr>
              <a:xfrm>
                <a:off x="1193128" y="5537356"/>
                <a:ext cx="258159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𝑁𝑜</m:t>
                      </m:r>
                      <m:r>
                        <a:rPr lang="en-US" altLang="zh-TW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interpolation</m:t>
                      </m:r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277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28" y="5537356"/>
                <a:ext cx="2581595" cy="430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77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476" y="2444668"/>
            <a:ext cx="2619169" cy="294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277 10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64" y="2444668"/>
            <a:ext cx="2726299" cy="294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77 11"/>
              <p:cNvSpPr txBox="1"/>
              <p:nvPr/>
            </p:nvSpPr>
            <p:spPr>
              <a:xfrm>
                <a:off x="4750562" y="5528021"/>
                <a:ext cx="296930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𝐶𝑜𝑙𝑜𝑟</m:t>
                      </m:r>
                      <m:r>
                        <a:rPr lang="en-US" altLang="zh-TW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interpolation</m:t>
                      </m:r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277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62" y="5528021"/>
                <a:ext cx="2969301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77 12"/>
              <p:cNvSpPr txBox="1"/>
              <p:nvPr/>
            </p:nvSpPr>
            <p:spPr>
              <a:xfrm>
                <a:off x="8125529" y="5511396"/>
                <a:ext cx="33350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𝑁𝑜𝑟𝑚𝑎𝑙</m:t>
                      </m:r>
                      <m:r>
                        <a:rPr lang="en-US" altLang="zh-TW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interpolation</m:t>
                      </m:r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277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529" y="5511396"/>
                <a:ext cx="3335062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內容版面配置區 277 1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Different interpolation strategy(over a facet/ among vertices)</a:t>
            </a:r>
          </a:p>
        </p:txBody>
      </p:sp>
      <p:pic>
        <p:nvPicPr>
          <p:cNvPr id="1030" name="Picture 277 10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16" y="2444252"/>
            <a:ext cx="2967819" cy="294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173507" y="6368858"/>
                <a:ext cx="88763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𝐼𝑚𝑎𝑔𝑒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𝑠𝑜𝑢𝑟𝑐𝑒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: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h𝑡𝑡𝑝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://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𝑤𝑤𝑤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𝑦𝑜𝑢𝑟𝑑𝑖𝑐𝑡𝑖𝑜𝑛𝑎𝑟𝑦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𝑐𝑜𝑚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𝑓𝑙𝑎𝑡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𝑠h𝑎𝑑𝑖𝑛𝑔</m:t>
                      </m:r>
                    </m:oMath>
                  </m:oMathPara>
                </a14:m>
                <a:endParaRPr lang="en-US" altLang="zh-TW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07" y="6368858"/>
                <a:ext cx="887631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8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4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Rendering Pipeline Review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91" y="2695920"/>
            <a:ext cx="9691018" cy="1708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8280" y="2695920"/>
            <a:ext cx="1322024" cy="708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48280" y="3687896"/>
            <a:ext cx="1322024" cy="708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94893" y="2695919"/>
            <a:ext cx="1354195" cy="70829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996588" y="2318325"/>
            <a:ext cx="244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Per vertex operations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66179" y="4898406"/>
            <a:ext cx="244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Per pixel operations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649117" y="4412715"/>
            <a:ext cx="244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Back face culling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65054" y="4026857"/>
            <a:ext cx="14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Clipping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59501" y="4396189"/>
            <a:ext cx="244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Stencil test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Depth test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42439" y="4532550"/>
            <a:ext cx="969485" cy="311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Texture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3" idx="1"/>
            <a:endCxn id="6" idx="2"/>
          </p:cNvCxnSpPr>
          <p:nvPr/>
        </p:nvCxnSpPr>
        <p:spPr>
          <a:xfrm rot="10800000">
            <a:off x="4109293" y="4396189"/>
            <a:ext cx="433147" cy="291946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77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Phong</a:t>
            </a:r>
            <a:r>
              <a:rPr lang="en-US" altLang="zh-TW" dirty="0" smtClean="0"/>
              <a:t> Shading</a:t>
            </a:r>
            <a:endParaRPr lang="zh-TW" altLang="en-US" dirty="0"/>
          </a:p>
        </p:txBody>
      </p:sp>
      <p:sp>
        <p:nvSpPr>
          <p:cNvPr id="13" name="內容版面配置區 277 1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Why not </a:t>
            </a:r>
            <a:r>
              <a:rPr lang="en-US" altLang="zh-TW" dirty="0" err="1" smtClean="0"/>
              <a:t>Gouraud</a:t>
            </a:r>
            <a:r>
              <a:rPr lang="en-US" altLang="zh-TW" dirty="0" smtClean="0"/>
              <a:t> shading?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380569" y="6368858"/>
                <a:ext cx="106321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𝐼𝑚𝑎𝑔𝑒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𝑠𝑜𝑢𝑟𝑐𝑒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: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h𝑡𝑡𝑝𝑠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://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𝑐𝑜𝑚𝑚𝑜𝑛𝑠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𝑤𝑖𝑘𝑖𝑚𝑒𝑑𝑖𝑎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𝑜𝑟𝑔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𝑤𝑖𝑘𝑖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𝐹𝑖𝑙𝑒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: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𝐺𝑜𝑢𝑟𝑎𝑢𝑑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_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𝑙𝑜𝑤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𝑔𝑖𝑓</m:t>
                      </m:r>
                    </m:oMath>
                  </m:oMathPara>
                </a14:m>
                <a:endParaRPr lang="en-US" altLang="zh-TW" sz="12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69" y="6368858"/>
                <a:ext cx="10632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261" r="-17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a/af/Gouraud_low_ani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8" y="2226515"/>
            <a:ext cx="34385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Bump Mapping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Modifiy</a:t>
            </a:r>
            <a:r>
              <a:rPr lang="en-US" altLang="zh-TW" dirty="0" smtClean="0"/>
              <a:t> the origin normal</a:t>
            </a:r>
          </a:p>
          <a:p>
            <a:r>
              <a:rPr lang="en-US" altLang="zh-TW" dirty="0" smtClean="0"/>
              <a:t>new normal = origin normal + normal map value(the ‘+’ is conceptual)</a:t>
            </a:r>
          </a:p>
          <a:p>
            <a:r>
              <a:rPr lang="en-US" altLang="zh-TW" dirty="0" smtClean="0"/>
              <a:t>Normal map: </a:t>
            </a:r>
            <a:r>
              <a:rPr lang="en-US" altLang="zh-TW" dirty="0" err="1" smtClean="0"/>
              <a:t>rgb</a:t>
            </a:r>
            <a:r>
              <a:rPr lang="en-US" altLang="zh-TW" dirty="0" smtClean="0"/>
              <a:t> for xyz</a:t>
            </a:r>
          </a:p>
          <a:p>
            <a:pPr lvl="1"/>
            <a:r>
              <a:rPr lang="en-US" altLang="zh-TW" dirty="0" err="1" smtClean="0"/>
              <a:t>rgb</a:t>
            </a:r>
            <a:r>
              <a:rPr lang="en-US" altLang="zh-TW" dirty="0" smtClean="0"/>
              <a:t> range: [0, 1]</a:t>
            </a:r>
          </a:p>
          <a:p>
            <a:pPr lvl="1"/>
            <a:r>
              <a:rPr lang="en-US" altLang="zh-TW" dirty="0" smtClean="0"/>
              <a:t>xyz(normalized) range: [-1, 1]</a:t>
            </a:r>
          </a:p>
          <a:p>
            <a:pPr lvl="1"/>
            <a:r>
              <a:rPr lang="en-US" altLang="zh-TW" dirty="0" smtClean="0"/>
              <a:t>Do some transform!</a:t>
            </a:r>
          </a:p>
          <a:p>
            <a:pPr lvl="2"/>
            <a:r>
              <a:rPr lang="en-US" altLang="zh-TW" dirty="0" err="1" smtClean="0"/>
              <a:t>rgb</a:t>
            </a:r>
            <a:r>
              <a:rPr lang="en-US" altLang="zh-TW" dirty="0" smtClean="0"/>
              <a:t> * 2 – 1 = xyz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10" y="3329834"/>
            <a:ext cx="4876190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79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Tangent </a:t>
            </a:r>
            <a:r>
              <a:rPr lang="en-US" altLang="zh-TW" dirty="0" smtClean="0"/>
              <a:t>Space</a:t>
            </a:r>
            <a:endParaRPr lang="en-US" altLang="zh-TW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176195" y="2641716"/>
            <a:ext cx="4876190" cy="2529729"/>
            <a:chOff x="1176195" y="2641716"/>
            <a:chExt cx="4876190" cy="2529729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195" y="2685311"/>
              <a:ext cx="4876190" cy="2438095"/>
            </a:xfrm>
            <a:prstGeom prst="rect">
              <a:avLst/>
            </a:prstGeom>
          </p:spPr>
        </p:pic>
        <p:cxnSp>
          <p:nvCxnSpPr>
            <p:cNvPr id="36" name="直線單箭頭接點 35"/>
            <p:cNvCxnSpPr/>
            <p:nvPr/>
          </p:nvCxnSpPr>
          <p:spPr>
            <a:xfrm flipH="1" flipV="1">
              <a:off x="2814918" y="3424180"/>
              <a:ext cx="950258" cy="829758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/>
            <p:nvPr/>
          </p:nvCxnSpPr>
          <p:spPr>
            <a:xfrm flipH="1">
              <a:off x="2241177" y="3424180"/>
              <a:ext cx="573741" cy="1191578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H="1">
              <a:off x="2241177" y="4253938"/>
              <a:ext cx="1523999" cy="36182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1745528" y="4463559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P’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710235" y="2641716"/>
              <a:ext cx="6041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R’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3871706" y="3979465"/>
              <a:ext cx="6733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Q’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954437" y="1035199"/>
            <a:ext cx="4459557" cy="4391025"/>
            <a:chOff x="6954437" y="1035199"/>
            <a:chExt cx="4459557" cy="4391025"/>
          </a:xfrm>
        </p:grpSpPr>
        <p:pic>
          <p:nvPicPr>
            <p:cNvPr id="54" name="Picture 279 10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31732">
              <a:off x="6954437" y="1035199"/>
              <a:ext cx="4457700" cy="439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直線單箭頭接點 54"/>
            <p:cNvCxnSpPr/>
            <p:nvPr/>
          </p:nvCxnSpPr>
          <p:spPr>
            <a:xfrm flipH="1" flipV="1">
              <a:off x="9897037" y="2205318"/>
              <a:ext cx="914398" cy="161364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H="1">
              <a:off x="9610168" y="2205318"/>
              <a:ext cx="286868" cy="1580682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H="1">
              <a:off x="9610167" y="2366682"/>
              <a:ext cx="1201268" cy="1419318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/>
            <p:cNvSpPr txBox="1"/>
            <p:nvPr/>
          </p:nvSpPr>
          <p:spPr>
            <a:xfrm>
              <a:off x="10876667" y="1851375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Q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9441463" y="1646959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R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9193638" y="3625522"/>
              <a:ext cx="4571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P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279 79"/>
              <p:cNvSpPr txBox="1"/>
              <p:nvPr/>
            </p:nvSpPr>
            <p:spPr>
              <a:xfrm>
                <a:off x="2013272" y="5606811"/>
                <a:ext cx="3202036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bg1"/>
                          </a:solidFill>
                          <a:latin typeface="Cambria Math"/>
                        </a:rPr>
                        <m:t>𝑇𝑎𝑛𝑔𝑒𝑛𝑡</m:t>
                      </m:r>
                      <m:r>
                        <a:rPr lang="en-US" altLang="zh-TW" sz="28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schemeClr val="bg1"/>
                          </a:solidFill>
                          <a:latin typeface="Cambria Math"/>
                        </a:rPr>
                        <m:t>𝑠𝑝𝑎𝑐𝑒</m:t>
                      </m:r>
                    </m:oMath>
                  </m:oMathPara>
                </a14:m>
                <a:endParaRPr lang="en-US" altLang="zh-TW" sz="2800" b="0" dirty="0" smtClean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white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800" i="1">
                          <a:solidFill>
                            <a:prstClr val="white"/>
                          </a:solidFill>
                          <a:latin typeface="Cambria Math"/>
                        </a:rPr>
                        <m:t>𝑓𝑎𝑐𝑒𝑡</m:t>
                      </m:r>
                      <m:r>
                        <a:rPr lang="en-US" altLang="zh-TW" sz="28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prstClr val="white"/>
                          </a:solidFill>
                          <a:latin typeface="Cambria Math"/>
                        </a:rPr>
                        <m:t>𝑐𝑜𝑜𝑟𝑑𝑖𝑛𝑎𝑡𝑒</m:t>
                      </m:r>
                      <m:r>
                        <a:rPr lang="en-US" altLang="zh-TW" sz="2800" i="1">
                          <a:solidFill>
                            <a:prstClr val="white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7" name="TextBox 279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72" y="5606811"/>
                <a:ext cx="3202036" cy="8617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279 80"/>
              <p:cNvSpPr txBox="1"/>
              <p:nvPr/>
            </p:nvSpPr>
            <p:spPr>
              <a:xfrm>
                <a:off x="7761559" y="5653979"/>
                <a:ext cx="32020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𝑀𝑜𝑑𝑒𝑙</m:t>
                      </m:r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𝑐𝑜𝑜𝑟𝑑𝑖𝑛𝑎𝑡𝑒</m:t>
                      </m:r>
                    </m:oMath>
                  </m:oMathPara>
                </a14:m>
                <a:endParaRPr lang="en-US" altLang="zh-TW" sz="28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TextBox 279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559" y="5653979"/>
                <a:ext cx="3202036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8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79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Tangent </a:t>
            </a:r>
            <a:r>
              <a:rPr lang="en-US" altLang="zh-TW" dirty="0" smtClean="0"/>
              <a:t>Space</a:t>
            </a:r>
            <a:endParaRPr lang="en-US" altLang="zh-TW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95" y="2685311"/>
            <a:ext cx="4876190" cy="2438095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>
            <a:off x="1498924" y="4875573"/>
            <a:ext cx="1577788" cy="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498924" y="2888527"/>
            <a:ext cx="0" cy="198704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853465" y="3632303"/>
            <a:ext cx="645461" cy="1243271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87285" y="319334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FF00"/>
                </a:solidFill>
              </a:rPr>
              <a:t>u x v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498926" y="26040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FF00"/>
                </a:solidFill>
              </a:rPr>
              <a:t>v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26936" y="48755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FF00"/>
                </a:solidFill>
              </a:rPr>
              <a:t>u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1312677" y="4112882"/>
            <a:ext cx="0" cy="376647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1312678" y="4112882"/>
            <a:ext cx="186248" cy="376648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498924" y="4489529"/>
            <a:ext cx="330541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1829465" y="4489530"/>
            <a:ext cx="0" cy="36182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279 79"/>
              <p:cNvSpPr txBox="1"/>
              <p:nvPr/>
            </p:nvSpPr>
            <p:spPr>
              <a:xfrm>
                <a:off x="2013272" y="5606811"/>
                <a:ext cx="3202036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bg1"/>
                          </a:solidFill>
                          <a:latin typeface="Cambria Math"/>
                        </a:rPr>
                        <m:t>𝑇𝑎𝑛𝑔𝑒𝑛𝑡</m:t>
                      </m:r>
                      <m:r>
                        <a:rPr lang="en-US" altLang="zh-TW" sz="28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schemeClr val="bg1"/>
                          </a:solidFill>
                          <a:latin typeface="Cambria Math"/>
                        </a:rPr>
                        <m:t>𝑠𝑝𝑎𝑐𝑒</m:t>
                      </m:r>
                    </m:oMath>
                  </m:oMathPara>
                </a14:m>
                <a:endParaRPr lang="en-US" altLang="zh-TW" sz="2800" b="0" dirty="0" smtClean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white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800" i="1">
                          <a:solidFill>
                            <a:prstClr val="white"/>
                          </a:solidFill>
                          <a:latin typeface="Cambria Math"/>
                        </a:rPr>
                        <m:t>𝑓𝑎𝑐𝑒𝑡</m:t>
                      </m:r>
                      <m:r>
                        <a:rPr lang="en-US" altLang="zh-TW" sz="28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prstClr val="white"/>
                          </a:solidFill>
                          <a:latin typeface="Cambria Math"/>
                        </a:rPr>
                        <m:t>𝑐𝑜𝑜𝑟𝑑𝑖𝑛𝑎𝑡𝑒</m:t>
                      </m:r>
                      <m:r>
                        <a:rPr lang="en-US" altLang="zh-TW" sz="2800" i="1">
                          <a:solidFill>
                            <a:prstClr val="white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9" name="TextBox 279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72" y="5606811"/>
                <a:ext cx="3202036" cy="8617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279 80"/>
              <p:cNvSpPr txBox="1"/>
              <p:nvPr/>
            </p:nvSpPr>
            <p:spPr>
              <a:xfrm>
                <a:off x="7761559" y="5653979"/>
                <a:ext cx="32020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𝑀𝑜𝑑𝑒𝑙</m:t>
                      </m:r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𝑐𝑜𝑜𝑟𝑑𝑖𝑛𝑎𝑡𝑒</m:t>
                      </m:r>
                    </m:oMath>
                  </m:oMathPara>
                </a14:m>
                <a:endParaRPr lang="en-US" altLang="zh-TW" sz="28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TextBox 279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559" y="5653979"/>
                <a:ext cx="3202036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6397133" y="259275"/>
            <a:ext cx="5015004" cy="5166949"/>
            <a:chOff x="6397133" y="259275"/>
            <a:chExt cx="5015004" cy="5166949"/>
          </a:xfrm>
        </p:grpSpPr>
        <p:pic>
          <p:nvPicPr>
            <p:cNvPr id="41" name="Picture 279 10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31732">
              <a:off x="6954437" y="1035199"/>
              <a:ext cx="4457700" cy="439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279 43"/>
            <p:cNvCxnSpPr/>
            <p:nvPr/>
          </p:nvCxnSpPr>
          <p:spPr>
            <a:xfrm flipV="1">
              <a:off x="8910592" y="1365873"/>
              <a:ext cx="891542" cy="621636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279 44"/>
            <p:cNvCxnSpPr/>
            <p:nvPr/>
          </p:nvCxnSpPr>
          <p:spPr>
            <a:xfrm flipV="1">
              <a:off x="8903750" y="744236"/>
              <a:ext cx="0" cy="1273406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279 45"/>
            <p:cNvCxnSpPr/>
            <p:nvPr/>
          </p:nvCxnSpPr>
          <p:spPr>
            <a:xfrm flipH="1" flipV="1">
              <a:off x="8123507" y="975069"/>
              <a:ext cx="787086" cy="101244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279 46"/>
            <p:cNvSpPr txBox="1"/>
            <p:nvPr/>
          </p:nvSpPr>
          <p:spPr>
            <a:xfrm>
              <a:off x="8322646" y="259275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normal N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47" name="TextBox 279 47"/>
            <p:cNvSpPr txBox="1"/>
            <p:nvPr/>
          </p:nvSpPr>
          <p:spPr>
            <a:xfrm>
              <a:off x="9356363" y="744236"/>
              <a:ext cx="1395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tangent T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TextBox 279 48"/>
            <p:cNvSpPr txBox="1"/>
            <p:nvPr/>
          </p:nvSpPr>
          <p:spPr>
            <a:xfrm>
              <a:off x="6666039" y="499820"/>
              <a:ext cx="1656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 smtClean="0">
                  <a:solidFill>
                    <a:srgbClr val="FFFF00"/>
                  </a:solidFill>
                </a:rPr>
                <a:t>bitangent</a:t>
              </a:r>
              <a:r>
                <a:rPr lang="en-US" altLang="zh-TW" sz="2400" b="1" dirty="0" smtClean="0">
                  <a:solidFill>
                    <a:srgbClr val="FFFF00"/>
                  </a:solidFill>
                </a:rPr>
                <a:t> B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0" name="Straight 279 50"/>
            <p:cNvCxnSpPr/>
            <p:nvPr/>
          </p:nvCxnSpPr>
          <p:spPr>
            <a:xfrm flipV="1">
              <a:off x="8729703" y="1365873"/>
              <a:ext cx="0" cy="402125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279 51"/>
            <p:cNvCxnSpPr/>
            <p:nvPr/>
          </p:nvCxnSpPr>
          <p:spPr>
            <a:xfrm flipH="1" flipV="1">
              <a:off x="8729703" y="1380941"/>
              <a:ext cx="174047" cy="197528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279 52"/>
            <p:cNvCxnSpPr/>
            <p:nvPr/>
          </p:nvCxnSpPr>
          <p:spPr>
            <a:xfrm flipV="1">
              <a:off x="8729703" y="1578469"/>
              <a:ext cx="281621" cy="200208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279 53"/>
            <p:cNvCxnSpPr/>
            <p:nvPr/>
          </p:nvCxnSpPr>
          <p:spPr>
            <a:xfrm>
              <a:off x="9011324" y="1545720"/>
              <a:ext cx="173138" cy="232957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279 82"/>
            <p:cNvCxnSpPr/>
            <p:nvPr/>
          </p:nvCxnSpPr>
          <p:spPr>
            <a:xfrm flipV="1">
              <a:off x="7868615" y="3877795"/>
              <a:ext cx="1035135" cy="339016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279 83"/>
            <p:cNvCxnSpPr/>
            <p:nvPr/>
          </p:nvCxnSpPr>
          <p:spPr>
            <a:xfrm flipH="1">
              <a:off x="7351063" y="4216811"/>
              <a:ext cx="527599" cy="81382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279 84"/>
            <p:cNvCxnSpPr/>
            <p:nvPr/>
          </p:nvCxnSpPr>
          <p:spPr>
            <a:xfrm flipH="1" flipV="1">
              <a:off x="7351063" y="3204371"/>
              <a:ext cx="524394" cy="101244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279 85"/>
            <p:cNvSpPr txBox="1"/>
            <p:nvPr/>
          </p:nvSpPr>
          <p:spPr>
            <a:xfrm>
              <a:off x="6681248" y="495417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normal N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86" name="TextBox 279 86"/>
            <p:cNvSpPr txBox="1"/>
            <p:nvPr/>
          </p:nvSpPr>
          <p:spPr>
            <a:xfrm>
              <a:off x="8737519" y="3349929"/>
              <a:ext cx="1395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tangent T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87" name="TextBox 279 87"/>
            <p:cNvSpPr txBox="1"/>
            <p:nvPr/>
          </p:nvSpPr>
          <p:spPr>
            <a:xfrm>
              <a:off x="6397133" y="2783291"/>
              <a:ext cx="1656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 smtClean="0">
                  <a:solidFill>
                    <a:srgbClr val="FFFF00"/>
                  </a:solidFill>
                </a:rPr>
                <a:t>bitangent</a:t>
              </a:r>
              <a:r>
                <a:rPr lang="en-US" altLang="zh-TW" sz="2400" b="1" dirty="0" smtClean="0">
                  <a:solidFill>
                    <a:srgbClr val="FFFF00"/>
                  </a:solidFill>
                </a:rPr>
                <a:t> B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88" name="Straight 279 88"/>
            <p:cNvCxnSpPr/>
            <p:nvPr/>
          </p:nvCxnSpPr>
          <p:spPr>
            <a:xfrm flipH="1">
              <a:off x="7486430" y="3943994"/>
              <a:ext cx="208138" cy="30295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279 89"/>
            <p:cNvCxnSpPr/>
            <p:nvPr/>
          </p:nvCxnSpPr>
          <p:spPr>
            <a:xfrm flipH="1" flipV="1">
              <a:off x="7486430" y="4216811"/>
              <a:ext cx="208136" cy="306226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279 90"/>
            <p:cNvCxnSpPr/>
            <p:nvPr/>
          </p:nvCxnSpPr>
          <p:spPr>
            <a:xfrm flipV="1">
              <a:off x="7694567" y="3811594"/>
              <a:ext cx="368190" cy="132402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279 91"/>
            <p:cNvCxnSpPr/>
            <p:nvPr/>
          </p:nvCxnSpPr>
          <p:spPr>
            <a:xfrm>
              <a:off x="8053740" y="3843746"/>
              <a:ext cx="139953" cy="272054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1" name="弧形箭號 (上彎) 3210"/>
          <p:cNvSpPr/>
          <p:nvPr/>
        </p:nvSpPr>
        <p:spPr>
          <a:xfrm>
            <a:off x="5215308" y="5415843"/>
            <a:ext cx="2653307" cy="669023"/>
          </a:xfrm>
          <a:prstGeom prst="curvedUpArrow">
            <a:avLst>
              <a:gd name="adj1" fmla="val 18219"/>
              <a:gd name="adj2" fmla="val 56937"/>
              <a:gd name="adj3" fmla="val 2571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b="1" dirty="0" smtClean="0">
              <a:solidFill>
                <a:srgbClr val="FF0000"/>
              </a:solidFill>
            </a:endParaRPr>
          </a:p>
          <a:p>
            <a:pPr algn="ctr"/>
            <a:endParaRPr lang="en-US" altLang="zh-TW" sz="2800" b="1" dirty="0" smtClean="0">
              <a:solidFill>
                <a:srgbClr val="FF0000"/>
              </a:solidFill>
            </a:endParaRPr>
          </a:p>
          <a:p>
            <a:pPr algn="ctr"/>
            <a:endParaRPr lang="en-US" altLang="zh-TW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Tangent  space matrix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Tangent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Tangent space matrix</a:t>
            </a:r>
          </a:p>
          <a:p>
            <a:pPr lvl="1"/>
            <a:r>
              <a:rPr lang="en-US" altLang="zh-TW" dirty="0" smtClean="0"/>
              <a:t>Solving the equations to find T and B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T, B, N forms the tangent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79162" y="4751667"/>
                <a:ext cx="5715388" cy="1593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𝑡𝑎𝑛𝑔𝑒𝑛𝑡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𝑏𝑢𝑚𝑝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TW" sz="2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:</m:t>
                      </m:r>
                      <m:r>
                        <a:rPr lang="en-US" altLang="zh-TW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𝑡𝑎𝑛𝑔𝑒𝑛𝑡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𝑓𝑟𝑜𝑚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𝑡𝑒𝑥𝑡𝑢𝑟𝑒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62" y="4751667"/>
                <a:ext cx="5715388" cy="1593770"/>
              </a:xfrm>
              <a:prstGeom prst="rect">
                <a:avLst/>
              </a:prstGeom>
              <a:blipFill rotWithShape="1">
                <a:blip r:embed="rId4"/>
                <a:stretch>
                  <a:fillRect l="-2026" r="-107" b="-5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470311" y="2586058"/>
                <a:ext cx="4966348" cy="1016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𝑃𝑄</m:t>
                                  </m:r>
                                </m:e>
                              </m:acc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acc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altLang="zh-TW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acc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TW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TW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311" y="2586058"/>
                <a:ext cx="4966348" cy="10169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8425798" y="2802084"/>
            <a:ext cx="3079721" cy="3280934"/>
            <a:chOff x="8425798" y="2802084"/>
            <a:chExt cx="3079721" cy="3280934"/>
          </a:xfrm>
        </p:grpSpPr>
        <p:pic>
          <p:nvPicPr>
            <p:cNvPr id="64" name="Picture 279 10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31732">
              <a:off x="8425798" y="3508570"/>
              <a:ext cx="2613539" cy="2574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5" name="直線單箭頭接點 64"/>
            <p:cNvCxnSpPr/>
            <p:nvPr/>
          </p:nvCxnSpPr>
          <p:spPr>
            <a:xfrm flipH="1" flipV="1">
              <a:off x="10151037" y="4194608"/>
              <a:ext cx="536109" cy="94607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 flipH="1">
              <a:off x="9982847" y="4194608"/>
              <a:ext cx="168190" cy="92675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 flipH="1">
              <a:off x="9982846" y="4289215"/>
              <a:ext cx="704301" cy="832143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/>
            <p:cNvSpPr txBox="1"/>
            <p:nvPr/>
          </p:nvSpPr>
          <p:spPr>
            <a:xfrm>
              <a:off x="10725392" y="3987092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Q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9661672" y="3809265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R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9738636" y="5027271"/>
              <a:ext cx="4571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P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43" name="Straight 279 43"/>
            <p:cNvCxnSpPr/>
            <p:nvPr/>
          </p:nvCxnSpPr>
          <p:spPr>
            <a:xfrm flipV="1">
              <a:off x="10161042" y="3735694"/>
              <a:ext cx="651059" cy="45395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279 44"/>
            <p:cNvCxnSpPr/>
            <p:nvPr/>
          </p:nvCxnSpPr>
          <p:spPr>
            <a:xfrm flipV="1">
              <a:off x="10156045" y="3281736"/>
              <a:ext cx="0" cy="92992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279 45"/>
            <p:cNvCxnSpPr/>
            <p:nvPr/>
          </p:nvCxnSpPr>
          <p:spPr>
            <a:xfrm flipH="1" flipV="1">
              <a:off x="9586263" y="3450304"/>
              <a:ext cx="574779" cy="73934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279 46"/>
            <p:cNvSpPr txBox="1"/>
            <p:nvPr/>
          </p:nvSpPr>
          <p:spPr>
            <a:xfrm>
              <a:off x="9731687" y="2802084"/>
              <a:ext cx="1002279" cy="337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normal N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47" name="TextBox 279 47"/>
            <p:cNvSpPr txBox="1"/>
            <p:nvPr/>
          </p:nvSpPr>
          <p:spPr>
            <a:xfrm>
              <a:off x="10486571" y="3281736"/>
              <a:ext cx="1018948" cy="337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tangent T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TextBox 279 48"/>
            <p:cNvSpPr txBox="1"/>
            <p:nvPr/>
          </p:nvSpPr>
          <p:spPr>
            <a:xfrm>
              <a:off x="8486072" y="3067390"/>
              <a:ext cx="1209757" cy="337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 smtClean="0">
                  <a:solidFill>
                    <a:srgbClr val="FFFF00"/>
                  </a:solidFill>
                </a:rPr>
                <a:t>bitangent</a:t>
              </a:r>
              <a:r>
                <a:rPr lang="en-US" altLang="zh-TW" sz="2400" b="1" dirty="0" smtClean="0">
                  <a:solidFill>
                    <a:srgbClr val="FFFF00"/>
                  </a:solidFill>
                </a:rPr>
                <a:t> B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49" name="Straight 279 50"/>
            <p:cNvCxnSpPr/>
            <p:nvPr/>
          </p:nvCxnSpPr>
          <p:spPr>
            <a:xfrm flipV="1">
              <a:off x="10028945" y="3735694"/>
              <a:ext cx="0" cy="293657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279 51"/>
            <p:cNvCxnSpPr/>
            <p:nvPr/>
          </p:nvCxnSpPr>
          <p:spPr>
            <a:xfrm flipH="1" flipV="1">
              <a:off x="10028945" y="3746697"/>
              <a:ext cx="127100" cy="144247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279 52"/>
            <p:cNvCxnSpPr/>
            <p:nvPr/>
          </p:nvCxnSpPr>
          <p:spPr>
            <a:xfrm flipV="1">
              <a:off x="10028945" y="3890944"/>
              <a:ext cx="205657" cy="146204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279 53"/>
            <p:cNvCxnSpPr/>
            <p:nvPr/>
          </p:nvCxnSpPr>
          <p:spPr>
            <a:xfrm>
              <a:off x="10234602" y="3867029"/>
              <a:ext cx="126436" cy="17012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8240493" y="245793"/>
            <a:ext cx="3234342" cy="2436947"/>
            <a:chOff x="8240493" y="245793"/>
            <a:chExt cx="3234342" cy="2436947"/>
          </a:xfrm>
        </p:grpSpPr>
        <p:pic>
          <p:nvPicPr>
            <p:cNvPr id="72" name="圖片 7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493" y="795355"/>
              <a:ext cx="3234342" cy="1617171"/>
            </a:xfrm>
            <a:prstGeom prst="rect">
              <a:avLst/>
            </a:prstGeom>
          </p:spPr>
        </p:pic>
        <p:cxnSp>
          <p:nvCxnSpPr>
            <p:cNvPr id="73" name="直線單箭頭接點 72"/>
            <p:cNvCxnSpPr/>
            <p:nvPr/>
          </p:nvCxnSpPr>
          <p:spPr>
            <a:xfrm flipH="1" flipV="1">
              <a:off x="9327446" y="1285441"/>
              <a:ext cx="630299" cy="550372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flipH="1">
              <a:off x="8946888" y="1285441"/>
              <a:ext cx="380558" cy="790365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H="1">
              <a:off x="8946888" y="1835814"/>
              <a:ext cx="1010858" cy="239993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字方塊 75"/>
            <p:cNvSpPr txBox="1"/>
            <p:nvPr/>
          </p:nvSpPr>
          <p:spPr>
            <a:xfrm>
              <a:off x="8618128" y="1974854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P’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8618128" y="870253"/>
              <a:ext cx="6041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R’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0028406" y="1653758"/>
              <a:ext cx="6733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Q’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79" name="直線單箭頭接點 78"/>
            <p:cNvCxnSpPr/>
            <p:nvPr/>
          </p:nvCxnSpPr>
          <p:spPr>
            <a:xfrm>
              <a:off x="9327446" y="1326557"/>
              <a:ext cx="90538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9327446" y="394447"/>
              <a:ext cx="0" cy="932112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/>
            <p:cNvSpPr txBox="1"/>
            <p:nvPr/>
          </p:nvSpPr>
          <p:spPr>
            <a:xfrm>
              <a:off x="9327446" y="245793"/>
              <a:ext cx="189673" cy="245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v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9995101" y="870253"/>
              <a:ext cx="200711" cy="245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u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85" name="直線單箭頭接點 84"/>
            <p:cNvCxnSpPr/>
            <p:nvPr/>
          </p:nvCxnSpPr>
          <p:spPr>
            <a:xfrm>
              <a:off x="9327446" y="1121026"/>
              <a:ext cx="189674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 flipV="1">
              <a:off x="9517120" y="1121026"/>
              <a:ext cx="0" cy="192635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0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Tangent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Tangent space matrix</a:t>
            </a:r>
          </a:p>
          <a:p>
            <a:pPr lvl="1"/>
            <a:r>
              <a:rPr lang="en-US" altLang="zh-TW" dirty="0" smtClean="0"/>
              <a:t>Solving the equations to find T and B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70311" y="2586058"/>
                <a:ext cx="4966348" cy="1016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𝑃𝑄</m:t>
                                  </m:r>
                                </m:e>
                              </m:acc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acc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altLang="zh-TW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acc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TW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TW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311" y="2586058"/>
                <a:ext cx="4966348" cy="1016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470310" y="3610798"/>
                <a:ext cx="7015762" cy="3217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 smtClean="0">
                    <a:solidFill>
                      <a:schemeClr val="bg1"/>
                    </a:solidFill>
                  </a:rPr>
                  <a:t>r = 1/(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′</m:t>
                        </m:r>
                      </m:e>
                    </m:acc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 smtClean="0">
                    <a:solidFill>
                      <a:schemeClr val="bg1"/>
                    </a:solidFill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sz="2800" dirty="0" smtClean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′</m:t>
                        </m:r>
                      </m:e>
                    </m:acc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sz="2800" dirty="0">
                    <a:solidFill>
                      <a:schemeClr val="bg1"/>
                    </a:solidFill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zh-TW" sz="28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altLang="zh-TW" sz="2800" dirty="0" smtClean="0">
                    <a:solidFill>
                      <a:schemeClr val="bg1"/>
                    </a:solidFill>
                  </a:rPr>
                  <a:t>T =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zh-TW" alt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2800" dirty="0" smtClean="0">
                    <a:solidFill>
                      <a:schemeClr val="bg1"/>
                    </a:solidFill>
                  </a:rPr>
                  <a:t>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2800" dirty="0" smtClean="0">
                    <a:solidFill>
                      <a:schemeClr val="bg1"/>
                    </a:solidFill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zh-TW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2800" dirty="0">
                    <a:solidFill>
                      <a:schemeClr val="bg1"/>
                    </a:solidFill>
                  </a:rPr>
                  <a:t>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sz="2800" dirty="0" smtClean="0">
                    <a:solidFill>
                      <a:schemeClr val="bg1"/>
                    </a:solidFill>
                  </a:rPr>
                  <a:t>) * r</a:t>
                </a:r>
              </a:p>
              <a:p>
                <a:r>
                  <a:rPr lang="en-US" altLang="zh-TW" sz="2800" dirty="0" smtClean="0">
                    <a:solidFill>
                      <a:schemeClr val="bg1"/>
                    </a:solidFill>
                  </a:rPr>
                  <a:t>B </a:t>
                </a:r>
                <a:r>
                  <a:rPr lang="en-US" altLang="zh-TW" sz="2800" dirty="0">
                    <a:solidFill>
                      <a:schemeClr val="bg1"/>
                    </a:solidFill>
                  </a:rPr>
                  <a:t>=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zh-TW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2800" dirty="0">
                    <a:solidFill>
                      <a:schemeClr val="bg1"/>
                    </a:solidFill>
                  </a:rPr>
                  <a:t>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2800" dirty="0">
                    <a:solidFill>
                      <a:schemeClr val="bg1"/>
                    </a:solidFill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zh-TW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𝑄</m:t>
                        </m:r>
                      </m:e>
                    </m:acc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2800" dirty="0">
                    <a:solidFill>
                      <a:schemeClr val="bg1"/>
                    </a:solidFill>
                  </a:rPr>
                  <a:t>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zh-TW" sz="2800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zh-TW" sz="2800" dirty="0">
                    <a:solidFill>
                      <a:schemeClr val="bg1"/>
                    </a:solidFill>
                  </a:rPr>
                  <a:t>) * </a:t>
                </a:r>
                <a:r>
                  <a:rPr lang="en-US" altLang="zh-TW" sz="2800" dirty="0" smtClean="0">
                    <a:solidFill>
                      <a:schemeClr val="bg1"/>
                    </a:solidFill>
                  </a:rPr>
                  <a:t>r</a:t>
                </a:r>
              </a:p>
              <a:p>
                <a:r>
                  <a:rPr lang="en-US" altLang="zh-TW" sz="2800" dirty="0" smtClean="0">
                    <a:solidFill>
                      <a:schemeClr val="bg1"/>
                    </a:solidFill>
                  </a:rPr>
                  <a:t>T and B: same value over whole triangle</a:t>
                </a:r>
              </a:p>
              <a:p>
                <a:r>
                  <a:rPr lang="en-US" altLang="zh-TW" sz="2800" dirty="0" smtClean="0">
                    <a:solidFill>
                      <a:schemeClr val="bg1"/>
                    </a:solidFill>
                  </a:rPr>
                  <a:t>N: should be interpolated over the triangle</a:t>
                </a:r>
              </a:p>
              <a:p>
                <a:r>
                  <a:rPr lang="en-US" altLang="zh-TW" sz="2800" dirty="0" smtClean="0">
                    <a:solidFill>
                      <a:schemeClr val="bg1"/>
                    </a:solidFill>
                  </a:rPr>
                  <a:t>you can just calculate [TBN] in vertex </a:t>
                </a:r>
                <a:r>
                  <a:rPr lang="en-US" altLang="zh-TW" sz="2800" dirty="0" err="1" smtClean="0">
                    <a:solidFill>
                      <a:schemeClr val="bg1"/>
                    </a:solidFill>
                  </a:rPr>
                  <a:t>shader</a:t>
                </a:r>
                <a:endParaRPr lang="en-US" altLang="zh-TW" sz="2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TW" sz="2800" dirty="0" smtClean="0">
                    <a:solidFill>
                      <a:schemeClr val="bg1"/>
                    </a:solidFill>
                  </a:rPr>
                  <a:t>and pass it to fragment </a:t>
                </a:r>
                <a:r>
                  <a:rPr lang="en-US" altLang="zh-TW" sz="2800" dirty="0" err="1" smtClean="0">
                    <a:solidFill>
                      <a:schemeClr val="bg1"/>
                    </a:solidFill>
                  </a:rPr>
                  <a:t>shader</a:t>
                </a:r>
                <a:r>
                  <a:rPr lang="en-US" altLang="zh-TW" sz="2800" dirty="0" smtClean="0">
                    <a:solidFill>
                      <a:schemeClr val="bg1"/>
                    </a:solidFill>
                  </a:rPr>
                  <a:t> to interpolate it</a:t>
                </a: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310" y="3610798"/>
                <a:ext cx="7015762" cy="3217099"/>
              </a:xfrm>
              <a:prstGeom prst="rect">
                <a:avLst/>
              </a:prstGeom>
              <a:blipFill rotWithShape="1">
                <a:blip r:embed="rId3"/>
                <a:stretch>
                  <a:fillRect l="-3041" t="-379" b="-5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8425798" y="2802084"/>
            <a:ext cx="3079721" cy="3280934"/>
            <a:chOff x="8425798" y="2802084"/>
            <a:chExt cx="3079721" cy="3280934"/>
          </a:xfrm>
        </p:grpSpPr>
        <p:pic>
          <p:nvPicPr>
            <p:cNvPr id="23" name="Picture 279 10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31732">
              <a:off x="8425798" y="3508570"/>
              <a:ext cx="2613539" cy="2574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4" name="直線單箭頭接點 23"/>
            <p:cNvCxnSpPr/>
            <p:nvPr/>
          </p:nvCxnSpPr>
          <p:spPr>
            <a:xfrm flipH="1" flipV="1">
              <a:off x="10151037" y="4194608"/>
              <a:ext cx="536109" cy="94607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H="1">
              <a:off x="9982847" y="4194608"/>
              <a:ext cx="168190" cy="92675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H="1">
              <a:off x="9982846" y="4289215"/>
              <a:ext cx="704301" cy="832143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10725392" y="3987092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Q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9661672" y="3809265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R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738636" y="5027271"/>
              <a:ext cx="4571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P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30" name="Straight 279 43"/>
            <p:cNvCxnSpPr/>
            <p:nvPr/>
          </p:nvCxnSpPr>
          <p:spPr>
            <a:xfrm flipV="1">
              <a:off x="10161042" y="3735694"/>
              <a:ext cx="651059" cy="45395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279 44"/>
            <p:cNvCxnSpPr/>
            <p:nvPr/>
          </p:nvCxnSpPr>
          <p:spPr>
            <a:xfrm flipV="1">
              <a:off x="10156045" y="3281736"/>
              <a:ext cx="0" cy="92992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279 45"/>
            <p:cNvCxnSpPr/>
            <p:nvPr/>
          </p:nvCxnSpPr>
          <p:spPr>
            <a:xfrm flipH="1" flipV="1">
              <a:off x="9586263" y="3450304"/>
              <a:ext cx="574779" cy="73934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79 46"/>
            <p:cNvSpPr txBox="1"/>
            <p:nvPr/>
          </p:nvSpPr>
          <p:spPr>
            <a:xfrm>
              <a:off x="9731687" y="2802084"/>
              <a:ext cx="1002279" cy="337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normal N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TextBox 279 47"/>
            <p:cNvSpPr txBox="1"/>
            <p:nvPr/>
          </p:nvSpPr>
          <p:spPr>
            <a:xfrm>
              <a:off x="10486571" y="3281736"/>
              <a:ext cx="1018948" cy="337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tangent T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TextBox 279 48"/>
            <p:cNvSpPr txBox="1"/>
            <p:nvPr/>
          </p:nvSpPr>
          <p:spPr>
            <a:xfrm>
              <a:off x="8486072" y="3067390"/>
              <a:ext cx="1209757" cy="337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 smtClean="0">
                  <a:solidFill>
                    <a:srgbClr val="FFFF00"/>
                  </a:solidFill>
                </a:rPr>
                <a:t>bitangent</a:t>
              </a:r>
              <a:r>
                <a:rPr lang="en-US" altLang="zh-TW" sz="2400" b="1" dirty="0" smtClean="0">
                  <a:solidFill>
                    <a:srgbClr val="FFFF00"/>
                  </a:solidFill>
                </a:rPr>
                <a:t> B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36" name="Straight 279 50"/>
            <p:cNvCxnSpPr/>
            <p:nvPr/>
          </p:nvCxnSpPr>
          <p:spPr>
            <a:xfrm flipV="1">
              <a:off x="10028945" y="3735694"/>
              <a:ext cx="0" cy="293657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279 51"/>
            <p:cNvCxnSpPr/>
            <p:nvPr/>
          </p:nvCxnSpPr>
          <p:spPr>
            <a:xfrm flipH="1" flipV="1">
              <a:off x="10028945" y="3746697"/>
              <a:ext cx="127100" cy="144247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279 52"/>
            <p:cNvCxnSpPr/>
            <p:nvPr/>
          </p:nvCxnSpPr>
          <p:spPr>
            <a:xfrm flipV="1">
              <a:off x="10028945" y="3890944"/>
              <a:ext cx="205657" cy="146204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279 53"/>
            <p:cNvCxnSpPr/>
            <p:nvPr/>
          </p:nvCxnSpPr>
          <p:spPr>
            <a:xfrm>
              <a:off x="10234602" y="3867029"/>
              <a:ext cx="126436" cy="17012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8240493" y="245793"/>
            <a:ext cx="3234342" cy="2436947"/>
            <a:chOff x="8240493" y="245793"/>
            <a:chExt cx="3234342" cy="243694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493" y="795355"/>
              <a:ext cx="3234342" cy="1617171"/>
            </a:xfrm>
            <a:prstGeom prst="rect">
              <a:avLst/>
            </a:prstGeom>
          </p:spPr>
        </p:pic>
        <p:cxnSp>
          <p:nvCxnSpPr>
            <p:cNvPr id="59" name="直線單箭頭接點 58"/>
            <p:cNvCxnSpPr/>
            <p:nvPr/>
          </p:nvCxnSpPr>
          <p:spPr>
            <a:xfrm flipH="1" flipV="1">
              <a:off x="9327446" y="1285441"/>
              <a:ext cx="630299" cy="550372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 flipH="1">
              <a:off x="8946888" y="1285441"/>
              <a:ext cx="380558" cy="790365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H="1">
              <a:off x="8946888" y="1835814"/>
              <a:ext cx="1010858" cy="239993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/>
            <p:cNvSpPr txBox="1"/>
            <p:nvPr/>
          </p:nvSpPr>
          <p:spPr>
            <a:xfrm>
              <a:off x="8618128" y="1974854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P’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618128" y="870253"/>
              <a:ext cx="6041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R’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0028406" y="1653758"/>
              <a:ext cx="6733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FF00"/>
                  </a:solidFill>
                </a:rPr>
                <a:t>Q’</a:t>
              </a:r>
              <a:endParaRPr lang="zh-TW" altLang="en-US" sz="40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直線單箭頭接點 64"/>
            <p:cNvCxnSpPr/>
            <p:nvPr/>
          </p:nvCxnSpPr>
          <p:spPr>
            <a:xfrm>
              <a:off x="9327446" y="1326557"/>
              <a:ext cx="90538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 flipV="1">
              <a:off x="9327446" y="394447"/>
              <a:ext cx="0" cy="932112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9327446" y="245793"/>
              <a:ext cx="189673" cy="245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v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9995101" y="870253"/>
              <a:ext cx="200711" cy="245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FF00"/>
                  </a:solidFill>
                </a:rPr>
                <a:t>u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9327446" y="1121026"/>
              <a:ext cx="189674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9517120" y="1121026"/>
              <a:ext cx="0" cy="192635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9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</a:t>
            </a:r>
            <a:r>
              <a:rPr lang="en-US" altLang="zh-TW" dirty="0"/>
              <a:t>G</a:t>
            </a:r>
            <a:r>
              <a:rPr lang="en-US" altLang="zh-TW" dirty="0" smtClean="0"/>
              <a:t>et Data of Vertices from </a:t>
            </a:r>
            <a:r>
              <a:rPr lang="en-US" altLang="zh-TW" dirty="0" err="1" smtClean="0"/>
              <a:t>GLMmodel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9406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Consolas" panose="020B0609020204030204" pitchFamily="49" charset="0"/>
              </a:rPr>
              <a:t>model-&gt;triangles[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</a:rPr>
              <a:t>]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i-th</a:t>
            </a:r>
            <a:r>
              <a:rPr lang="en-US" altLang="zh-TW" dirty="0" smtClean="0"/>
              <a:t> triangle </a:t>
            </a:r>
            <a:r>
              <a:rPr lang="en-US" altLang="zh-TW" dirty="0" smtClean="0">
                <a:solidFill>
                  <a:srgbClr val="FFFF00"/>
                </a:solidFill>
              </a:rPr>
              <a:t>structure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of the mesh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model-&gt;</a:t>
            </a:r>
            <a:r>
              <a:rPr lang="en-US" altLang="zh-TW" sz="2400" dirty="0" smtClean="0">
                <a:latin typeface="Consolas" panose="020B0609020204030204" pitchFamily="49" charset="0"/>
              </a:rPr>
              <a:t>triangles[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</a:rPr>
              <a:t>].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vindice</a:t>
            </a:r>
            <a:r>
              <a:rPr lang="en-US" altLang="zh-TW" sz="2400" dirty="0" smtClean="0">
                <a:latin typeface="Consolas" panose="020B0609020204030204" pitchFamily="49" charset="0"/>
              </a:rPr>
              <a:t>[j]</a:t>
            </a:r>
            <a:r>
              <a:rPr lang="zh-TW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/>
              <a:t>: j-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vertex </a:t>
            </a:r>
            <a:r>
              <a:rPr lang="en-US" altLang="zh-TW" dirty="0" smtClean="0">
                <a:solidFill>
                  <a:srgbClr val="FFFF00"/>
                </a:solidFill>
              </a:rPr>
              <a:t>index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i-th</a:t>
            </a:r>
            <a:r>
              <a:rPr lang="en-US" altLang="zh-TW" dirty="0" smtClean="0"/>
              <a:t> triangle</a:t>
            </a:r>
          </a:p>
          <a:p>
            <a:r>
              <a:rPr lang="en-US" altLang="zh-TW" sz="2400" dirty="0" smtClean="0">
                <a:latin typeface="Consolas" panose="020B0609020204030204" pitchFamily="49" charset="0"/>
              </a:rPr>
              <a:t>model-&gt;vertices[3 * 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</a:rPr>
              <a:t> + 0] </a:t>
            </a:r>
            <a:r>
              <a:rPr lang="en-US" altLang="zh-TW" dirty="0" smtClean="0"/>
              <a:t>: x </a:t>
            </a:r>
            <a:r>
              <a:rPr lang="en-US" altLang="zh-TW" dirty="0" smtClean="0">
                <a:solidFill>
                  <a:srgbClr val="FFFF00"/>
                </a:solidFill>
              </a:rPr>
              <a:t>value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i-th</a:t>
            </a:r>
            <a:r>
              <a:rPr lang="en-US" altLang="zh-TW" dirty="0" smtClean="0"/>
              <a:t> vertex position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model-&gt;vertices[3 *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+ </a:t>
            </a:r>
            <a:r>
              <a:rPr lang="en-US" altLang="zh-TW" sz="2400" dirty="0" smtClean="0">
                <a:latin typeface="Consolas" panose="020B0609020204030204" pitchFamily="49" charset="0"/>
              </a:rPr>
              <a:t>1] </a:t>
            </a:r>
            <a:r>
              <a:rPr lang="en-US" altLang="zh-TW" dirty="0"/>
              <a:t>: </a:t>
            </a:r>
            <a:r>
              <a:rPr lang="en-US" altLang="zh-TW" dirty="0" smtClean="0"/>
              <a:t>y </a:t>
            </a:r>
            <a:r>
              <a:rPr lang="en-US" altLang="zh-TW" dirty="0">
                <a:solidFill>
                  <a:srgbClr val="FFFF00"/>
                </a:solidFill>
              </a:rPr>
              <a:t>value</a:t>
            </a:r>
            <a:r>
              <a:rPr lang="en-US" altLang="zh-TW" dirty="0"/>
              <a:t> </a:t>
            </a:r>
            <a:r>
              <a:rPr lang="en-US" altLang="zh-TW" dirty="0" smtClean="0"/>
              <a:t>of </a:t>
            </a:r>
            <a:r>
              <a:rPr lang="en-US" altLang="zh-TW" dirty="0" err="1"/>
              <a:t>i-th</a:t>
            </a:r>
            <a:r>
              <a:rPr lang="en-US" altLang="zh-TW" dirty="0"/>
              <a:t> vertex </a:t>
            </a:r>
            <a:r>
              <a:rPr lang="en-US" altLang="zh-TW" dirty="0" smtClean="0"/>
              <a:t>position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model-&gt;vertices[3 *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+ </a:t>
            </a:r>
            <a:r>
              <a:rPr lang="en-US" altLang="zh-TW" sz="2400" dirty="0" smtClean="0">
                <a:latin typeface="Consolas" panose="020B0609020204030204" pitchFamily="49" charset="0"/>
              </a:rPr>
              <a:t>2] </a:t>
            </a:r>
            <a:r>
              <a:rPr lang="en-US" altLang="zh-TW" dirty="0"/>
              <a:t>: </a:t>
            </a:r>
            <a:r>
              <a:rPr lang="en-US" altLang="zh-TW" dirty="0" smtClean="0"/>
              <a:t>z </a:t>
            </a:r>
            <a:r>
              <a:rPr lang="en-US" altLang="zh-TW" dirty="0">
                <a:solidFill>
                  <a:srgbClr val="FFFF00"/>
                </a:solidFill>
              </a:rPr>
              <a:t>value</a:t>
            </a:r>
            <a:r>
              <a:rPr lang="en-US" altLang="zh-TW" dirty="0"/>
              <a:t> </a:t>
            </a:r>
            <a:r>
              <a:rPr lang="en-US" altLang="zh-TW" dirty="0" smtClean="0"/>
              <a:t>of </a:t>
            </a:r>
            <a:r>
              <a:rPr lang="en-US" altLang="zh-TW" dirty="0" err="1"/>
              <a:t>i-th</a:t>
            </a:r>
            <a:r>
              <a:rPr lang="en-US" altLang="zh-TW" dirty="0"/>
              <a:t> vertex </a:t>
            </a:r>
            <a:r>
              <a:rPr lang="en-US" altLang="zh-TW" dirty="0" smtClean="0"/>
              <a:t>position</a:t>
            </a:r>
            <a:endParaRPr lang="en-US" altLang="zh-TW" dirty="0"/>
          </a:p>
          <a:p>
            <a:r>
              <a:rPr lang="en-US" altLang="zh-TW" sz="2400" dirty="0" smtClean="0">
                <a:latin typeface="Consolas" panose="020B0609020204030204" pitchFamily="49" charset="0"/>
              </a:rPr>
              <a:t>model-&gt;groups[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</a:rPr>
              <a:t>]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i-th</a:t>
            </a:r>
            <a:r>
              <a:rPr lang="en-US" altLang="zh-TW" dirty="0" smtClean="0"/>
              <a:t> triangle group </a:t>
            </a:r>
            <a:r>
              <a:rPr lang="en-US" altLang="zh-TW" dirty="0" smtClean="0">
                <a:solidFill>
                  <a:srgbClr val="FFFF00"/>
                </a:solidFill>
              </a:rPr>
              <a:t>structure</a:t>
            </a:r>
            <a:r>
              <a:rPr lang="en-US" altLang="zh-TW" dirty="0" smtClean="0"/>
              <a:t> of the model</a:t>
            </a:r>
          </a:p>
          <a:p>
            <a:pPr lvl="1"/>
            <a:r>
              <a:rPr lang="en-US" altLang="zh-TW" dirty="0" smtClean="0"/>
              <a:t>only 1 group in the .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 file of HW3</a:t>
            </a:r>
          </a:p>
          <a:p>
            <a:r>
              <a:rPr lang="en-US" altLang="zh-TW" dirty="0" smtClean="0"/>
              <a:t>What you need : position, normal, texture coordinate, material of the group(</a:t>
            </a:r>
            <a:r>
              <a:rPr lang="en-US" altLang="zh-TW" dirty="0" err="1" smtClean="0"/>
              <a:t>K</a:t>
            </a:r>
            <a:r>
              <a:rPr lang="en-US" altLang="zh-TW" baseline="-25000" dirty="0" err="1" smtClean="0"/>
              <a:t>a</a:t>
            </a:r>
            <a:r>
              <a:rPr lang="en-US" altLang="zh-TW" dirty="0" smtClean="0"/>
              <a:t>, K</a:t>
            </a:r>
            <a:r>
              <a:rPr lang="en-US" altLang="zh-TW" baseline="-25000" dirty="0" smtClean="0"/>
              <a:t>s</a:t>
            </a:r>
            <a:r>
              <a:rPr lang="en-US" altLang="zh-TW" dirty="0" smtClean="0"/>
              <a:t>, Shininess)……</a:t>
            </a:r>
          </a:p>
          <a:p>
            <a:r>
              <a:rPr lang="en-US" altLang="zh-TW" dirty="0" smtClean="0"/>
              <a:t>Please refer to </a:t>
            </a:r>
            <a:r>
              <a:rPr lang="en-US" altLang="zh-TW" dirty="0" err="1" smtClean="0">
                <a:solidFill>
                  <a:srgbClr val="FFFF00"/>
                </a:solidFill>
              </a:rPr>
              <a:t>glm.h</a:t>
            </a:r>
            <a:r>
              <a:rPr lang="en-US" altLang="zh-TW" dirty="0" smtClean="0"/>
              <a:t> for more information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982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929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Render the model with texture(by VBO or VAO) (25%)</a:t>
            </a:r>
            <a:endParaRPr lang="en-US" altLang="zh-TW" dirty="0"/>
          </a:p>
          <a:p>
            <a:pPr lvl="1"/>
            <a:r>
              <a:rPr lang="en-US" altLang="zh-TW" dirty="0" smtClean="0"/>
              <a:t>Don’t just leave </a:t>
            </a:r>
            <a:r>
              <a:rPr lang="en-US" altLang="zh-TW" dirty="0" err="1" smtClean="0">
                <a:latin typeface="Consolas" panose="020B0609020204030204" pitchFamily="49" charset="0"/>
              </a:rPr>
              <a:t>glmDraw</a:t>
            </a:r>
            <a:r>
              <a:rPr lang="en-US" altLang="zh-TW" dirty="0" smtClean="0">
                <a:latin typeface="Consolas" panose="020B0609020204030204" pitchFamily="49" charset="0"/>
              </a:rPr>
              <a:t>() </a:t>
            </a:r>
            <a:r>
              <a:rPr lang="en-US" altLang="zh-TW" dirty="0" smtClean="0"/>
              <a:t>to get pass!!!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Phong</a:t>
            </a:r>
            <a:r>
              <a:rPr lang="en-US" altLang="zh-TW" dirty="0" smtClean="0"/>
              <a:t> shading/lighting model works (20%)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Phong</a:t>
            </a:r>
            <a:r>
              <a:rPr lang="en-US" altLang="zh-TW" dirty="0" smtClean="0"/>
              <a:t> model works when moving object/light (20%)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Bump mapping works (15%)</a:t>
            </a:r>
          </a:p>
          <a:p>
            <a:pPr lvl="1"/>
            <a:r>
              <a:rPr lang="en-US" altLang="zh-TW" dirty="0" smtClean="0"/>
              <a:t>You should also implement the bump mapping</a:t>
            </a:r>
            <a:r>
              <a:rPr lang="en-US" altLang="zh-TW" dirty="0"/>
              <a:t> </a:t>
            </a:r>
            <a:r>
              <a:rPr lang="en-US" altLang="zh-TW" dirty="0" smtClean="0"/>
              <a:t>toggle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Bump mapping works when moving object/light (10%)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Report (10%)</a:t>
            </a:r>
            <a:endParaRPr lang="en-US" altLang="zh-TW" dirty="0"/>
          </a:p>
          <a:p>
            <a:pPr lvl="1"/>
            <a:r>
              <a:rPr lang="en-US" altLang="zh-TW" dirty="0" smtClean="0"/>
              <a:t>Briefly explain your code and have a screenshot in your report</a:t>
            </a:r>
          </a:p>
          <a:p>
            <a:pPr lvl="1"/>
            <a:r>
              <a:rPr lang="en-US" altLang="zh-TW" dirty="0"/>
              <a:t>If you use some skills from web, please specify the website, too</a:t>
            </a:r>
            <a:endParaRPr lang="en-US" altLang="zh-TW" dirty="0" smtClean="0"/>
          </a:p>
          <a:p>
            <a:r>
              <a:rPr lang="en-US" altLang="zh-TW" dirty="0" smtClean="0"/>
              <a:t>Please hand in your files as </a:t>
            </a:r>
            <a:r>
              <a:rPr lang="en-US" altLang="zh-TW" b="1" dirty="0" smtClean="0"/>
              <a:t>student_id.zip</a:t>
            </a:r>
            <a:r>
              <a:rPr lang="en-US" altLang="zh-TW" dirty="0" smtClean="0"/>
              <a:t> on e3 platform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69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9321" y="1690688"/>
            <a:ext cx="11842679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Your GLSL version should </a:t>
            </a:r>
            <a:r>
              <a:rPr lang="en-US" altLang="zh-TW" dirty="0" smtClean="0">
                <a:solidFill>
                  <a:srgbClr val="FFFF00"/>
                </a:solidFill>
              </a:rPr>
              <a:t>≥ </a:t>
            </a:r>
            <a:r>
              <a:rPr lang="en-US" altLang="zh-TW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#version 330</a:t>
            </a:r>
          </a:p>
          <a:p>
            <a:pPr lvl="1"/>
            <a:r>
              <a:rPr lang="en-US" altLang="zh-TW" dirty="0" smtClean="0">
                <a:cs typeface="Consolas" panose="020B0609020204030204" pitchFamily="49" charset="0"/>
              </a:rPr>
              <a:t>Please specify your GLSL version in your </a:t>
            </a:r>
            <a:r>
              <a:rPr lang="en-US" altLang="zh-TW" dirty="0" err="1" smtClean="0">
                <a:cs typeface="Consolas" panose="020B0609020204030204" pitchFamily="49" charset="0"/>
              </a:rPr>
              <a:t>shader</a:t>
            </a:r>
            <a:endParaRPr lang="en-US" altLang="zh-TW" dirty="0" smtClean="0">
              <a:cs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cs typeface="Consolas" panose="020B0609020204030204" pitchFamily="49" charset="0"/>
              </a:rPr>
              <a:t>You can check the versions </a:t>
            </a:r>
            <a:r>
              <a:rPr lang="en-US" altLang="zh-TW" dirty="0" smtClean="0">
                <a:cs typeface="Consolas" panose="020B0609020204030204" pitchFamily="49" charset="0"/>
                <a:hlinkClick r:id="rId2"/>
              </a:rPr>
              <a:t>here</a:t>
            </a:r>
            <a:endParaRPr lang="en-US" altLang="zh-TW" dirty="0" smtClean="0">
              <a:cs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cs typeface="Consolas" panose="020B0609020204030204" pitchFamily="49" charset="0"/>
              </a:rPr>
              <a:t>The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#version 330 </a:t>
            </a:r>
            <a:r>
              <a:rPr lang="en-US" altLang="zh-TW" dirty="0" smtClean="0">
                <a:cs typeface="Consolas" panose="020B0609020204030204" pitchFamily="49" charset="0"/>
              </a:rPr>
              <a:t>means the </a:t>
            </a:r>
            <a:r>
              <a:rPr lang="en-US" altLang="zh-TW" dirty="0" err="1" smtClean="0">
                <a:cs typeface="Consolas" panose="020B0609020204030204" pitchFamily="49" charset="0"/>
              </a:rPr>
              <a:t>shader</a:t>
            </a:r>
            <a:r>
              <a:rPr lang="en-US" altLang="zh-TW" dirty="0" smtClean="0">
                <a:cs typeface="Consolas" panose="020B0609020204030204" pitchFamily="49" charset="0"/>
              </a:rPr>
              <a:t> need the version </a:t>
            </a:r>
            <a:r>
              <a:rPr lang="en-US" altLang="zh-TW" b="1" u="sng" dirty="0" smtClean="0">
                <a:cs typeface="Consolas" panose="020B0609020204030204" pitchFamily="49" charset="0"/>
              </a:rPr>
              <a:t>above 330</a:t>
            </a:r>
            <a:r>
              <a:rPr lang="en-US" altLang="zh-TW" dirty="0" smtClean="0">
                <a:cs typeface="Consolas" panose="020B0609020204030204" pitchFamily="49" charset="0"/>
              </a:rPr>
              <a:t>  to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cs typeface="Consolas" panose="020B0609020204030204" pitchFamily="49" charset="0"/>
              </a:rPr>
              <a:t>No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en-US" altLang="zh-TW" dirty="0" smtClean="0">
                <a:solidFill>
                  <a:srgbClr val="00B0F0"/>
                </a:solidFill>
                <a:cs typeface="Consolas" panose="020B0609020204030204" pitchFamily="49" charset="0"/>
              </a:rPr>
              <a:t>,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</a:t>
            </a:r>
            <a:r>
              <a:rPr lang="en-US" altLang="zh-TW" dirty="0" smtClean="0">
                <a:cs typeface="Consolas" panose="020B0609020204030204" pitchFamily="49" charset="0"/>
              </a:rPr>
              <a:t> in your code</a:t>
            </a:r>
          </a:p>
          <a:p>
            <a:pPr lvl="1"/>
            <a:r>
              <a:rPr lang="en-US" altLang="zh-TW" dirty="0" smtClean="0">
                <a:cs typeface="Consolas" panose="020B0609020204030204" pitchFamily="49" charset="0"/>
              </a:rPr>
              <a:t>They are deprecated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cs typeface="Consolas" panose="020B0609020204030204" pitchFamily="49" charset="0"/>
              </a:rPr>
              <a:t>No built-in uniform variables</a:t>
            </a:r>
          </a:p>
          <a:p>
            <a:pPr lvl="1"/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gl_ModelViewMatrix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gl_NormalMatrix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cs typeface="Consolas" panose="020B0609020204030204" pitchFamily="49" charset="0"/>
              </a:rPr>
              <a:t>You can only use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glUniform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dirty="0">
                <a:cs typeface="Consolas" panose="020B0609020204030204" pitchFamily="49" charset="0"/>
              </a:rPr>
              <a:t> to pass uniform </a:t>
            </a:r>
            <a:r>
              <a:rPr lang="en-US" altLang="zh-TW" dirty="0" smtClean="0">
                <a:cs typeface="Consolas" panose="020B0609020204030204" pitchFamily="49" charset="0"/>
              </a:rPr>
              <a:t>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cs typeface="Consolas" panose="020B0609020204030204" pitchFamily="49" charset="0"/>
              </a:rPr>
              <a:t>You can only use </a:t>
            </a:r>
            <a:r>
              <a:rPr lang="en-US" altLang="zh-TW" dirty="0" smtClean="0">
                <a:solidFill>
                  <a:srgbClr val="FFFF00"/>
                </a:solidFill>
                <a:cs typeface="Consolas" panose="020B0609020204030204" pitchFamily="49" charset="0"/>
              </a:rPr>
              <a:t>VBO/VAO</a:t>
            </a:r>
            <a:r>
              <a:rPr lang="en-US" altLang="zh-TW" dirty="0" smtClean="0">
                <a:cs typeface="Consolas" panose="020B0609020204030204" pitchFamily="49" charset="0"/>
              </a:rPr>
              <a:t> and </a:t>
            </a:r>
            <a:r>
              <a:rPr lang="en-US" altLang="zh-TW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VertexAttributePointer</a:t>
            </a:r>
            <a:r>
              <a:rPr lang="en-US" altLang="zh-TW" dirty="0" smtClean="0">
                <a:cs typeface="Consolas" panose="020B0609020204030204" pitchFamily="49" charset="0"/>
              </a:rPr>
              <a:t> to pass values</a:t>
            </a:r>
          </a:p>
        </p:txBody>
      </p:sp>
    </p:spTree>
    <p:extLst>
      <p:ext uri="{BB962C8B-B14F-4D97-AF65-F5344CB8AC3E}">
        <p14:creationId xmlns:p14="http://schemas.microsoft.com/office/powerpoint/2010/main" val="323247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More…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83630" cy="4486275"/>
          </a:xfrm>
        </p:spPr>
        <p:txBody>
          <a:bodyPr/>
          <a:lstStyle/>
          <a:p>
            <a:r>
              <a:rPr lang="zh-TW" altLang="en-US" dirty="0" smtClean="0">
                <a:hlinkClick r:id="rId2"/>
              </a:rPr>
              <a:t>討論區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You can pop questions here and TAs (or your kind classmates) will answer them</a:t>
            </a:r>
          </a:p>
          <a:p>
            <a:pPr lvl="1"/>
            <a:r>
              <a:rPr lang="en-US" altLang="zh-TW" dirty="0" smtClean="0"/>
              <a:t>You can still email your questions to TAs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5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690688"/>
            <a:ext cx="10579819" cy="40010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* vertex_shader_resource =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"...void main(){...}"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i="1" dirty="0" err="1" smtClean="0">
                <a:solidFill>
                  <a:srgbClr val="AEAEAE"/>
                </a:solidFill>
                <a:latin typeface="Consolas" panose="020B0609020204030204" pitchFamily="49" charset="0"/>
              </a:rPr>
              <a:t>shader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 source 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i="1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GLuint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vert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glCreateShader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GL_VERTEX_SHADER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 GL_FRAGMENT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_SHADER</a:t>
            </a:r>
            <a:endParaRPr kumimoji="0" lang="en-US" altLang="zh-TW" sz="2000" b="0" i="1" u="none" strike="noStrike" cap="none" normalizeH="0" baseline="0" dirty="0" smtClean="0">
              <a:ln>
                <a:noFill/>
              </a:ln>
              <a:solidFill>
                <a:srgbClr val="AEAEA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glShaderSource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(vert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1,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vertex_shader_resource,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NULL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glCompileShader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(vert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GLuint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program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glCreateProgram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glAttachShader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(program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vert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/* you can attach another shader (fragment shader) */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glLinkProgram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(program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glDetachShader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(program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vert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/* detach another shader (fragment shader)*/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6848029" cy="276998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() 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glUseProgram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(program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Shader program affect in this block. */</a:t>
            </a:r>
            <a:endParaRPr lang="en-US" altLang="zh-TW" sz="2000" i="1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glUseProgram</a:t>
            </a:r>
            <a:r>
              <a:rPr lang="zh-TW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glUseProgram(another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_program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Another shader program effect. */</a:t>
            </a:r>
            <a:endParaRPr lang="en-US" altLang="zh-TW" sz="2000" i="1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glUseProgram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Connection: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Qualifiers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Uniform</a:t>
            </a:r>
          </a:p>
          <a:p>
            <a:pPr lvl="1"/>
            <a:r>
              <a:rPr lang="en-US" altLang="zh-TW" dirty="0"/>
              <a:t>application → any </a:t>
            </a:r>
            <a:r>
              <a:rPr lang="en-US" altLang="zh-TW" dirty="0" err="1"/>
              <a:t>shader</a:t>
            </a:r>
            <a:endParaRPr lang="en-US" altLang="zh-TW" dirty="0"/>
          </a:p>
          <a:p>
            <a:r>
              <a:rPr lang="en-US" altLang="zh-TW" dirty="0" smtClean="0"/>
              <a:t>Attribute </a:t>
            </a:r>
            <a:r>
              <a:rPr lang="en-US" altLang="zh-TW" dirty="0" smtClean="0"/>
              <a:t>(deprecated)</a:t>
            </a:r>
          </a:p>
          <a:p>
            <a:pPr lvl="1"/>
            <a:r>
              <a:rPr lang="en-US" altLang="zh-TW" dirty="0"/>
              <a:t>application → vertex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Varying (deprecated)</a:t>
            </a:r>
          </a:p>
          <a:p>
            <a:pPr lvl="1"/>
            <a:r>
              <a:rPr lang="en-US" altLang="zh-TW" dirty="0"/>
              <a:t>vertex </a:t>
            </a:r>
            <a:r>
              <a:rPr lang="en-US" altLang="zh-TW" dirty="0" err="1"/>
              <a:t>shader</a:t>
            </a:r>
            <a:r>
              <a:rPr lang="en-US" altLang="zh-TW" dirty="0"/>
              <a:t> → fragment </a:t>
            </a:r>
            <a:r>
              <a:rPr lang="en-US" altLang="zh-TW" dirty="0" err="1"/>
              <a:t>shader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979008" y="3309144"/>
            <a:ext cx="971550" cy="57626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Vertex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/>
              <a:t>Shader</a:t>
            </a:r>
            <a:endParaRPr lang="en-US" altLang="zh-TW" sz="1800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220912" y="4356895"/>
            <a:ext cx="10001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FF00"/>
                </a:solidFill>
              </a:rPr>
              <a:t>uniform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7950559" y="3737768"/>
            <a:ext cx="99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/>
              <a:t>varying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379434" y="3309144"/>
            <a:ext cx="1114425" cy="57626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Fragment</a:t>
            </a:r>
            <a:br>
              <a:rPr lang="en-US" altLang="zh-TW" sz="1800"/>
            </a:br>
            <a:r>
              <a:rPr lang="en-US" altLang="zh-TW" sz="1800"/>
              <a:t>Shader</a:t>
            </a:r>
          </a:p>
        </p:txBody>
      </p:sp>
      <p:sp>
        <p:nvSpPr>
          <p:cNvPr id="8" name="文字方塊 15"/>
          <p:cNvSpPr txBox="1">
            <a:spLocks noChangeArrowheads="1"/>
          </p:cNvSpPr>
          <p:nvPr/>
        </p:nvSpPr>
        <p:spPr bwMode="auto">
          <a:xfrm>
            <a:off x="8593495" y="3412332"/>
            <a:ext cx="1214438" cy="3698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800" dirty="0"/>
              <a:t>rasterizer</a:t>
            </a:r>
            <a:endParaRPr lang="zh-TW" altLang="en-US" sz="18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8021996" y="3596482"/>
            <a:ext cx="428625" cy="158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9879371" y="3596482"/>
            <a:ext cx="428625" cy="158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1522434" y="3596482"/>
            <a:ext cx="428625" cy="158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378934" y="3596482"/>
            <a:ext cx="42862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934" y="2666206"/>
            <a:ext cx="52228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線接點 15"/>
          <p:cNvCxnSpPr/>
          <p:nvPr/>
        </p:nvCxnSpPr>
        <p:spPr>
          <a:xfrm>
            <a:off x="6960571" y="4356895"/>
            <a:ext cx="392906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594959" y="3921920"/>
            <a:ext cx="0" cy="43497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10881083" y="3921919"/>
            <a:ext cx="0" cy="43497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522184" y="3737768"/>
            <a:ext cx="99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/>
              <a:t>varying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934" y="2723357"/>
            <a:ext cx="5476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87" y="2504282"/>
            <a:ext cx="785812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38" y="2737645"/>
            <a:ext cx="4476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870" y="2885282"/>
            <a:ext cx="247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43"/>
          <p:cNvSpPr txBox="1">
            <a:spLocks noChangeArrowheads="1"/>
          </p:cNvSpPr>
          <p:nvPr/>
        </p:nvSpPr>
        <p:spPr bwMode="auto">
          <a:xfrm>
            <a:off x="8135491" y="2575718"/>
            <a:ext cx="714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/>
              <a:t>(x’,y’,z’)</a:t>
            </a:r>
            <a:endParaRPr lang="zh-TW" altLang="en-US" sz="1100"/>
          </a:p>
        </p:txBody>
      </p:sp>
      <p:sp>
        <p:nvSpPr>
          <p:cNvPr id="25" name="文字方塊 44"/>
          <p:cNvSpPr txBox="1">
            <a:spLocks noChangeArrowheads="1"/>
          </p:cNvSpPr>
          <p:nvPr/>
        </p:nvSpPr>
        <p:spPr bwMode="auto">
          <a:xfrm>
            <a:off x="6428700" y="2650565"/>
            <a:ext cx="7143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dirty="0"/>
              <a:t>(</a:t>
            </a:r>
            <a:r>
              <a:rPr lang="en-US" altLang="zh-TW" sz="1100" dirty="0" err="1"/>
              <a:t>x,y,z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6138706" y="2145616"/>
            <a:ext cx="1163274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attribute</a:t>
            </a:r>
            <a:endParaRPr lang="en-US" altLang="zh-TW" sz="1800" dirty="0">
              <a:solidFill>
                <a:schemeClr val="bg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16200000" flipH="1">
            <a:off x="6719453" y="2828134"/>
            <a:ext cx="887413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7677809" y="2413129"/>
            <a:ext cx="3181437" cy="898183"/>
            <a:chOff x="4323064" y="2604293"/>
            <a:chExt cx="3181437" cy="898183"/>
          </a:xfrm>
        </p:grpSpPr>
        <p:cxnSp>
          <p:nvCxnSpPr>
            <p:cNvPr id="29" name="直線單箭頭接點 28"/>
            <p:cNvCxnSpPr/>
            <p:nvPr/>
          </p:nvCxnSpPr>
          <p:spPr>
            <a:xfrm rot="16200000" flipH="1">
              <a:off x="7060000" y="3057976"/>
              <a:ext cx="887413" cy="158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4323064" y="2612491"/>
              <a:ext cx="317984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rot="5400000" flipH="1" flipV="1">
              <a:off x="3880622" y="3047206"/>
              <a:ext cx="887413" cy="158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9865134" y="1960950"/>
            <a:ext cx="1163274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varying</a:t>
            </a:r>
            <a:endParaRPr lang="en-US" altLang="zh-TW" sz="1800" dirty="0">
              <a:solidFill>
                <a:schemeClr val="bg1"/>
              </a:solidFill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840745" y="2398354"/>
            <a:ext cx="507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 smtClean="0">
                <a:solidFill>
                  <a:srgbClr val="FFFF00"/>
                </a:solidFill>
              </a:rPr>
              <a:t>in</a:t>
            </a:r>
            <a:endParaRPr lang="en-US" altLang="zh-TW" sz="1800" dirty="0">
              <a:solidFill>
                <a:srgbClr val="FFFF00"/>
              </a:solidFill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10819874" y="2644262"/>
            <a:ext cx="507999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 smtClean="0">
                <a:solidFill>
                  <a:srgbClr val="FFFF00"/>
                </a:solidFill>
              </a:rPr>
              <a:t>in</a:t>
            </a:r>
            <a:endParaRPr lang="en-US" altLang="zh-TW" sz="1800" dirty="0">
              <a:solidFill>
                <a:srgbClr val="FFFF00"/>
              </a:solidFill>
            </a:endParaRP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7605907" y="2712973"/>
            <a:ext cx="586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 smtClean="0">
                <a:solidFill>
                  <a:srgbClr val="FFFF00"/>
                </a:solidFill>
              </a:rPr>
              <a:t>out</a:t>
            </a:r>
            <a:endParaRPr lang="en-US" altLang="zh-TW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Connection: Qualifiers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5078313" cy="40010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// vertex shader </a:t>
            </a:r>
            <a:endParaRPr kumimoji="0" lang="en-US" altLang="zh-TW" sz="2000" b="0" i="1" u="none" strike="noStrike" cap="none" normalizeH="0" baseline="0" dirty="0" smtClean="0">
              <a:ln>
                <a:noFill/>
              </a:ln>
              <a:solidFill>
                <a:srgbClr val="AEAEA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uniform </a:t>
            </a:r>
            <a:r>
              <a:rPr lang="zh-TW" altLang="zh-TW" sz="2000" dirty="0" smtClean="0">
                <a:solidFill>
                  <a:srgbClr val="99CF50"/>
                </a:solidFill>
                <a:latin typeface="Consolas" panose="020B0609020204030204" pitchFamily="49" charset="0"/>
              </a:rPr>
              <a:t>mat4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ModelViewMatrix;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uniform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delta;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sng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attribute </a:t>
            </a:r>
            <a:r>
              <a:rPr lang="zh-TW" altLang="zh-TW" sz="2000" strike="sngStrike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kumimoji="0" lang="zh-TW" altLang="zh-TW" sz="2000" b="0" i="0" u="none" strike="sng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Normal;</a:t>
            </a:r>
            <a:r>
              <a:rPr kumimoji="0" lang="en-US" altLang="zh-TW" sz="2000" b="0" i="0" u="non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//</a:t>
            </a:r>
            <a:r>
              <a:rPr lang="zh-TW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old syntex</a:t>
            </a:r>
            <a:endParaRPr kumimoji="0" lang="en-US" altLang="zh-TW" sz="2000" b="0" i="0" u="none" strike="sng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layout</a:t>
            </a:r>
            <a:r>
              <a:rPr lang="zh-TW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(location =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zh-TW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 in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 Normal;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sngStrike" cap="none" normalizeH="0" baseline="0" dirty="0" smtClean="0">
                <a:ln>
                  <a:noFill/>
                </a:ln>
                <a:solidFill>
                  <a:srgbClr val="F8F8F8"/>
                </a:solidFill>
                <a:latin typeface="Consolas" panose="020B0609020204030204" pitchFamily="49" charset="0"/>
              </a:rPr>
              <a:t>varying </a:t>
            </a:r>
            <a:r>
              <a:rPr lang="zh-TW" altLang="zh-TW" sz="2000" strike="sngStrike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kumimoji="0" lang="zh-TW" altLang="zh-TW" sz="2000" b="0" i="0" u="none" strike="sngStrike" cap="none" normalizeH="0" baseline="0" dirty="0" smtClean="0">
                <a:ln>
                  <a:noFill/>
                </a:ln>
                <a:solidFill>
                  <a:srgbClr val="F8F8F8"/>
                </a:solidFill>
                <a:latin typeface="Consolas" panose="020B0609020204030204" pitchFamily="49" charset="0"/>
              </a:rPr>
              <a:t> vNormal;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//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old syntex</a:t>
            </a:r>
            <a:endParaRPr kumimoji="0" lang="en-US" altLang="zh-TW" sz="2000" b="0" i="0" u="none" strike="sngStrike" cap="none" normalizeH="0" baseline="0" dirty="0" smtClean="0">
              <a:ln>
                <a:noFill/>
              </a:ln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out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F8F8F8"/>
                </a:solidFill>
                <a:latin typeface="Consolas" panose="020B0609020204030204" pitchFamily="49" charset="0"/>
              </a:rPr>
              <a:t>vNormal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() {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	</a:t>
            </a:r>
            <a:r>
              <a:rPr lang="zh-TW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* </a:t>
            </a:r>
            <a:r>
              <a:rPr lang="zh-TW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.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.. 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*/</a:t>
            </a:r>
            <a:endParaRPr lang="en-US" altLang="zh-TW" sz="2000" i="1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24353" y="1690688"/>
            <a:ext cx="4796185" cy="307776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// fragment shader</a:t>
            </a: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uniform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gamma;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uniform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delta;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sng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varying </a:t>
            </a:r>
            <a:r>
              <a:rPr lang="zh-TW" altLang="zh-TW" sz="2000" strike="sngStrike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kumimoji="0" lang="zh-TW" altLang="zh-TW" sz="2000" b="0" i="0" u="none" strike="sng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vNormal;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//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old syntex</a:t>
            </a:r>
            <a:endParaRPr kumimoji="0" lang="en-US" altLang="zh-TW" sz="2000" b="0" i="0" u="none" strike="sng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in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F8F8F8"/>
                </a:solidFill>
                <a:latin typeface="Consolas" panose="020B0609020204030204" pitchFamily="49" charset="0"/>
              </a:rPr>
              <a:t>vNormal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() {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* 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Connection: Uniform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Can’t be modify in </a:t>
            </a:r>
            <a:r>
              <a:rPr lang="en-US" altLang="zh-TW" dirty="0" err="1" smtClean="0"/>
              <a:t>shaders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7783" y="2140804"/>
            <a:ext cx="10477227" cy="461664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(){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glUseProgram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(program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99CF50"/>
                </a:solidFill>
                <a:latin typeface="Consolas" panose="020B0609020204030204" pitchFamily="49" charset="0"/>
              </a:rPr>
              <a:t>GLfloat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mtx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[16];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glGetFloatv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GL_PROJECTION_MATRIX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mtx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99CF50"/>
                </a:solidFill>
                <a:latin typeface="Consolas" panose="020B0609020204030204" pitchFamily="49" charset="0"/>
              </a:rPr>
              <a:t>GLfloat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light_position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[3] = {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... */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>
              <a:solidFill>
                <a:srgbClr val="89BDFF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rgbClr val="99CF50"/>
                </a:solidFill>
                <a:latin typeface="Consolas" panose="020B0609020204030204" pitchFamily="49" charset="0"/>
              </a:rPr>
              <a:t>GLint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loc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glGetUniformLocation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(program,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Projection</a:t>
            </a: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glUniformMatrix4fv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loc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, 1,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GL_FALSE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mtx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89BDFF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loc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solidFill>
                  <a:srgbClr val="89BDFF"/>
                </a:solidFill>
                <a:latin typeface="Consolas" panose="020B0609020204030204" pitchFamily="49" charset="0"/>
              </a:rPr>
              <a:t>glGetUniformLocation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(program, </a:t>
            </a: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Light_position</a:t>
            </a: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glUniform3fv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loc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, 1,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light_position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gl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Draw</a:t>
            </a: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s</a:t>
            </a:r>
            <a:r>
              <a:rPr lang="zh-TW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GL_TRIANGLES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 err="1" smtClean="0">
                <a:solidFill>
                  <a:srgbClr val="F8F8F8"/>
                </a:solidFill>
                <a:latin typeface="Consolas" panose="020B0609020204030204" pitchFamily="49" charset="0"/>
              </a:rPr>
              <a:t>vertex_index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 err="1" smtClean="0">
                <a:solidFill>
                  <a:srgbClr val="F8F8F8"/>
                </a:solidFill>
                <a:latin typeface="Consolas" panose="020B0609020204030204" pitchFamily="49" charset="0"/>
              </a:rPr>
              <a:t>vertex_count</a:t>
            </a:r>
            <a:r>
              <a:rPr lang="zh-TW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// draw objects</a:t>
            </a:r>
            <a:endParaRPr lang="en-US" altLang="zh-TW" sz="2000" i="1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 smtClean="0">
              <a:solidFill>
                <a:srgbClr val="89BDFF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 smtClean="0">
                <a:solidFill>
                  <a:srgbClr val="89BDFF"/>
                </a:solidFill>
                <a:latin typeface="Consolas" panose="020B0609020204030204" pitchFamily="49" charset="0"/>
              </a:rPr>
              <a:t>glUseProgram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99CF50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2000" dirty="0" smtClean="0">
                <a:solidFill>
                  <a:srgbClr val="F8F8F8"/>
                </a:solidFill>
                <a:latin typeface="Consolas" panose="020B0609020204030204" pitchFamily="49" charset="0"/>
              </a:rPr>
              <a:t>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84925" y="1471612"/>
            <a:ext cx="4873129" cy="2462213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in vertex </a:t>
            </a:r>
            <a:r>
              <a:rPr lang="en-US" altLang="zh-TW" sz="2000" i="1" dirty="0" err="1">
                <a:solidFill>
                  <a:srgbClr val="AEAEAE"/>
                </a:solidFill>
                <a:latin typeface="Consolas" panose="020B0609020204030204" pitchFamily="49" charset="0"/>
              </a:rPr>
              <a:t>shader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*/</a:t>
            </a:r>
            <a:endParaRPr lang="en-US" altLang="zh-TW" sz="2000" dirty="0" smtClean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#</a:t>
            </a:r>
            <a:r>
              <a:rPr lang="zh-TW" altLang="zh-TW" sz="2000" dirty="0">
                <a:solidFill>
                  <a:srgbClr val="AEAEAE"/>
                </a:solidFill>
                <a:latin typeface="Consolas" panose="020B0609020204030204" pitchFamily="49" charset="0"/>
              </a:rPr>
              <a:t>version </a:t>
            </a:r>
            <a:r>
              <a:rPr lang="zh-TW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0</a:t>
            </a:r>
            <a:r>
              <a:rPr lang="zh-TW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0</a:t>
            </a:r>
            <a:endParaRPr lang="en-US" altLang="zh-TW" sz="2000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uniform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mat4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Projection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uniform </a:t>
            </a: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Light_position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use the uniform values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2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Connection: VBO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VBO:</a:t>
            </a:r>
            <a:r>
              <a:rPr lang="zh-TW" altLang="en-US" dirty="0" smtClean="0"/>
              <a:t> </a:t>
            </a:r>
            <a:r>
              <a:rPr lang="en-US" altLang="zh-TW" dirty="0" smtClean="0"/>
              <a:t>Vertex </a:t>
            </a:r>
            <a:r>
              <a:rPr lang="en-US" altLang="zh-TW" dirty="0"/>
              <a:t>Buffer </a:t>
            </a:r>
            <a:r>
              <a:rPr lang="en-US" altLang="zh-TW" dirty="0" smtClean="0"/>
              <a:t>Object</a:t>
            </a:r>
          </a:p>
        </p:txBody>
      </p:sp>
      <p:pic>
        <p:nvPicPr>
          <p:cNvPr id="1026" name="Picture 2" descr="https://i.imgur.com/D09Zb5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39" y="2656655"/>
            <a:ext cx="8192463" cy="30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669" y="370654"/>
            <a:ext cx="10233571" cy="61555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VertexAttribute{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GLfloat </a:t>
            </a:r>
            <a:r>
              <a:rPr kumimoji="0" lang="zh-TW" altLang="zh-TW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[3];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GLunint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vbo_id;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glGenBuffers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(1, &amp;vbo_id);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glBindBuffer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GL_ARRAY_BUFFER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vbo_id);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VertexAttribute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*vertices = [ 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/* the data set of each vertex */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];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glBufferData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GL_ARRAY_BUFFER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sizeof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VertexAttribute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 * vertices_length, 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// size of the data set</a:t>
            </a:r>
            <a:endParaRPr kumimoji="0" lang="en-US" altLang="zh-TW" sz="2000" b="0" i="1" u="none" strike="noStrike" cap="none" normalizeH="0" baseline="0" dirty="0" smtClean="0">
              <a:ln>
                <a:noFill/>
              </a:ln>
              <a:solidFill>
                <a:srgbClr val="AEAEA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vertices,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GL_STATIC_DRAW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//GL_STREAM_DRAW, GL_DYNAMIC_DRAW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glEnableVertexAttribArray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// index in vertex shader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glVertexAttribPointer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zh-TW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/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 same as above </a:t>
            </a:r>
            <a:endParaRPr lang="en-US" altLang="zh-TW" sz="2000" i="1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3, 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lang="zh-TW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/</a:t>
            </a:r>
            <a:r>
              <a:rPr lang="zh-TW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 # of components ex: (x,y,z) </a:t>
            </a:r>
            <a:endParaRPr lang="en-US" altLang="zh-TW" sz="2000" i="1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GL_FLOAT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// type of components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GL_FALSE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// normalized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sizeof(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VertexAttribute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// stride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void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89BDFF"/>
                </a:solidFill>
                <a:latin typeface="Consolas" panose="020B0609020204030204" pitchFamily="49" charset="0"/>
              </a:rPr>
              <a:t>offsetof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VertexAttribute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</a:rPr>
              <a:t>// offset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96701" y="365125"/>
            <a:ext cx="5014193" cy="1846659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/* in vertex </a:t>
            </a:r>
            <a:r>
              <a:rPr lang="en-US" altLang="zh-TW" sz="2000" i="1" dirty="0" err="1">
                <a:solidFill>
                  <a:srgbClr val="AEAEAE"/>
                </a:solidFill>
                <a:latin typeface="Consolas" panose="020B0609020204030204" pitchFamily="49" charset="0"/>
              </a:rPr>
              <a:t>shader</a:t>
            </a:r>
            <a:r>
              <a:rPr lang="en-US" altLang="zh-TW" sz="2000" i="1" dirty="0">
                <a:solidFill>
                  <a:srgbClr val="AEAEA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 smtClean="0">
                <a:solidFill>
                  <a:srgbClr val="AEAEAE"/>
                </a:solidFill>
                <a:latin typeface="Consolas" panose="020B0609020204030204" pitchFamily="49" charset="0"/>
              </a:rPr>
              <a:t>*/</a:t>
            </a:r>
            <a:endParaRPr lang="en-US" altLang="zh-TW" sz="2000" dirty="0" smtClean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#</a:t>
            </a:r>
            <a:r>
              <a:rPr lang="zh-TW" altLang="zh-TW" sz="2000" dirty="0">
                <a:solidFill>
                  <a:srgbClr val="AEAEAE"/>
                </a:solidFill>
                <a:latin typeface="Consolas" panose="020B0609020204030204" pitchFamily="49" charset="0"/>
              </a:rPr>
              <a:t>version </a:t>
            </a:r>
            <a:r>
              <a:rPr lang="zh-TW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0</a:t>
            </a:r>
            <a:r>
              <a:rPr lang="zh-TW" altLang="zh-TW" sz="2000" dirty="0" smtClean="0">
                <a:solidFill>
                  <a:srgbClr val="AEAEAE"/>
                </a:solidFill>
                <a:latin typeface="Consolas" panose="020B0609020204030204" pitchFamily="49" charset="0"/>
              </a:rPr>
              <a:t>0</a:t>
            </a:r>
            <a:endParaRPr lang="en-US" altLang="zh-TW" sz="2000" dirty="0">
              <a:solidFill>
                <a:srgbClr val="AEAEA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(location =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zh-TW" sz="2000" dirty="0">
                <a:solidFill>
                  <a:srgbClr val="99CF50"/>
                </a:solidFill>
                <a:latin typeface="Consolas" panose="020B0609020204030204" pitchFamily="49" charset="0"/>
              </a:rPr>
              <a:t>vec3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pos;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() 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gl_Position = vec4(pos, 1.0);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1841</Words>
  <Application>Microsoft Office PowerPoint</Application>
  <PresentationFormat>寬螢幕</PresentationFormat>
  <Paragraphs>433</Paragraphs>
  <Slides>29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Cambria Math</vt:lpstr>
      <vt:lpstr>Consolas</vt:lpstr>
      <vt:lpstr>Tahoma</vt:lpstr>
      <vt:lpstr>Office 佈景主題</vt:lpstr>
      <vt:lpstr>OpenGL Shader &amp; GLSL</vt:lpstr>
      <vt:lpstr>Rendering Pipeline Review</vt:lpstr>
      <vt:lpstr>Shader &amp; Shader Program</vt:lpstr>
      <vt:lpstr>Shader &amp; Shader Program</vt:lpstr>
      <vt:lpstr>Data Connection: Qualifiers</vt:lpstr>
      <vt:lpstr>Data Connection: Qualifiers</vt:lpstr>
      <vt:lpstr>Data Connection: Uniform</vt:lpstr>
      <vt:lpstr>Data Connection: VBO</vt:lpstr>
      <vt:lpstr>PowerPoint 簡報</vt:lpstr>
      <vt:lpstr>Data Connection: VAO</vt:lpstr>
      <vt:lpstr>PowerPoint 簡報</vt:lpstr>
      <vt:lpstr>Data Connection: Texture</vt:lpstr>
      <vt:lpstr>Other GLSL Syntax</vt:lpstr>
      <vt:lpstr>Vertex Shader</vt:lpstr>
      <vt:lpstr>Fragment Shader</vt:lpstr>
      <vt:lpstr>Homework 3</vt:lpstr>
      <vt:lpstr>Project Setting</vt:lpstr>
      <vt:lpstr>Review: Phong Lighting Model</vt:lpstr>
      <vt:lpstr>Phong Shading</vt:lpstr>
      <vt:lpstr>Phong Shading</vt:lpstr>
      <vt:lpstr>Bump Mapping</vt:lpstr>
      <vt:lpstr>Tangent Space</vt:lpstr>
      <vt:lpstr>Tangent Space</vt:lpstr>
      <vt:lpstr>Tangent Space</vt:lpstr>
      <vt:lpstr>Tangent Space</vt:lpstr>
      <vt:lpstr>How to Get Data of Vertices from GLMmodel?</vt:lpstr>
      <vt:lpstr>Score</vt:lpstr>
      <vt:lpstr>Limits</vt:lpstr>
      <vt:lpstr>More…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Shader &amp; GLSL</dc:title>
  <dc:creator>Yun-Xuan Lin</dc:creator>
  <cp:lastModifiedBy>librechat</cp:lastModifiedBy>
  <cp:revision>71</cp:revision>
  <dcterms:created xsi:type="dcterms:W3CDTF">2017-11-19T14:11:19Z</dcterms:created>
  <dcterms:modified xsi:type="dcterms:W3CDTF">2017-11-23T06:59:58Z</dcterms:modified>
</cp:coreProperties>
</file>