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304" r:id="rId4"/>
    <p:sldId id="306" r:id="rId5"/>
    <p:sldId id="305" r:id="rId6"/>
    <p:sldId id="312" r:id="rId7"/>
    <p:sldId id="314" r:id="rId8"/>
    <p:sldId id="310" r:id="rId9"/>
    <p:sldId id="311" r:id="rId10"/>
    <p:sldId id="315" r:id="rId11"/>
    <p:sldId id="308" r:id="rId12"/>
    <p:sldId id="309" r:id="rId13"/>
    <p:sldId id="313" r:id="rId14"/>
    <p:sldId id="277" r:id="rId15"/>
    <p:sldId id="292" r:id="rId16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9109" autoAdjust="0"/>
  </p:normalViewPr>
  <p:slideViewPr>
    <p:cSldViewPr>
      <p:cViewPr>
        <p:scale>
          <a:sx n="72" d="100"/>
          <a:sy n="72" d="100"/>
        </p:scale>
        <p:origin x="-1688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6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D83FDC75-7F73-4A4A-A77C-09AADF00E0EA}" type="datetimeFigureOut">
              <a:rPr kumimoji="1" lang="en-US" altLang="ja-JP" smtClean="0"/>
              <a:pPr/>
              <a:t>14/11/26</a:t>
            </a:fld>
            <a:endParaRPr kumimoji="1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459226BF-1F13-42D3-80DC-373E7ADD1EBC}" type="slidenum">
              <a:rPr kumimoji="1" lang="ja-JP" smtClean="0"/>
              <a:pPr/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422639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48AEF76B-3757-4A0B-AF93-28494465C1DD}" type="datetimeFigureOut">
              <a:pPr/>
              <a:t>14/11/26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5693FD4-8F83-4EF7-AC3F-0DC0388986B0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3039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10</a:t>
            </a:fld>
            <a:endParaRPr kumimoji="1" lang="ja-JP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11</a:t>
            </a:fld>
            <a:endParaRPr kumimoji="1" lang="ja-JP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12</a:t>
            </a:fld>
            <a:endParaRPr kumimoji="1" 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13</a:t>
            </a:fld>
            <a:endParaRPr kumimoji="1" 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kumimoji="1" lang="ja-JP" dirty="0" smtClean="0"/>
              <a:t>Microsoft </a:t>
            </a:r>
            <a:r>
              <a:rPr kumimoji="1" lang="ja-JP" b="1" dirty="0" smtClean="0"/>
              <a:t>Engineering Excellence</a:t>
            </a:r>
            <a:endParaRPr kumimoji="1" lang="ja-JP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kumimoji="1" lang="ja-JP" dirty="0" smtClean="0"/>
              <a:t>Microsoft 社外秘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kumimoji="1" lang="en-US" altLang="ja-JP" smtClean="0"/>
              <a:pPr/>
              <a:t>14</a:t>
            </a:fld>
            <a:endParaRPr kumimoji="1" lang="ja-JP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kumimoji="1" lang="ja-JP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en-US" altLang="ja-JP" smtClean="0"/>
              <a:pPr/>
              <a:t>15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2</a:t>
            </a:fld>
            <a:endParaRPr kumimoji="1" 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3</a:t>
            </a:fld>
            <a:endParaRPr kumimoji="1" 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4</a:t>
            </a:fld>
            <a:endParaRPr kumimoji="1" 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5</a:t>
            </a:fld>
            <a:endParaRPr kumimoji="1" 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6</a:t>
            </a:fld>
            <a:endParaRPr kumimoji="1" 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7</a:t>
            </a:fld>
            <a:endParaRPr kumimoji="1" 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8</a:t>
            </a:fld>
            <a:endParaRPr kumimoji="1" 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9</a:t>
            </a:fld>
            <a:endParaRPr kumimoji="1" 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ja-JP"/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14/11/26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9.tiff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3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8.tiff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7704" y="836712"/>
            <a:ext cx="6719304" cy="1470025"/>
          </a:xfrm>
        </p:spPr>
        <p:txBody>
          <a:bodyPr>
            <a:noAutofit/>
          </a:bodyPr>
          <a:lstStyle/>
          <a:p>
            <a:r>
              <a:rPr kumimoji="1" lang="en-US" altLang="ja-JP" sz="4800" dirty="0" smtClean="0">
                <a:latin typeface="Copperplate Gothic Bold"/>
                <a:cs typeface="Copperplate Gothic Bold"/>
              </a:rPr>
              <a:t>CSCI3431 Project</a:t>
            </a:r>
            <a:br>
              <a:rPr kumimoji="1" lang="en-US" altLang="ja-JP" sz="4800" dirty="0" smtClean="0">
                <a:latin typeface="Copperplate Gothic Bold"/>
                <a:cs typeface="Copperplate Gothic Bold"/>
              </a:rPr>
            </a:br>
            <a:r>
              <a:rPr kumimoji="1" lang="en-US" altLang="ja-JP" sz="4800" dirty="0" smtClean="0">
                <a:latin typeface="Copperplate Gothic Bold"/>
                <a:cs typeface="Copperplate Gothic Bold"/>
              </a:rPr>
              <a:t>Group#9</a:t>
            </a:r>
            <a:br>
              <a:rPr kumimoji="1" lang="en-US" altLang="ja-JP" sz="4800" dirty="0" smtClean="0">
                <a:latin typeface="Copperplate Gothic Bold"/>
                <a:cs typeface="Copperplate Gothic Bold"/>
              </a:rPr>
            </a:br>
            <a:r>
              <a:rPr kumimoji="1" lang="en-US" altLang="ja-JP" sz="4800" dirty="0" smtClean="0">
                <a:latin typeface="Copperplate Gothic Bold"/>
                <a:cs typeface="Copperplate Gothic Bold"/>
              </a:rPr>
              <a:t>GS Shell</a:t>
            </a:r>
            <a:endParaRPr kumimoji="1" lang="ja-JP" sz="4800" dirty="0">
              <a:latin typeface="Copperplate Gothic Bold"/>
              <a:cs typeface="Copperplate Gothic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9912" y="3573016"/>
            <a:ext cx="4772528" cy="216024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>
                <a:latin typeface="+mn-lt"/>
                <a:cs typeface="Times New Roman"/>
              </a:rPr>
              <a:t>Lianzhu</a:t>
            </a:r>
            <a:r>
              <a:rPr kumimoji="1" lang="en-US" altLang="ja-JP" sz="2400" dirty="0">
                <a:latin typeface="+mn-lt"/>
                <a:cs typeface="Times New Roman"/>
              </a:rPr>
              <a:t> </a:t>
            </a:r>
            <a:r>
              <a:rPr kumimoji="1" lang="en-US" altLang="ja-JP" sz="2400" dirty="0" smtClean="0">
                <a:latin typeface="+mn-lt"/>
                <a:cs typeface="Times New Roman"/>
              </a:rPr>
              <a:t>Shi</a:t>
            </a:r>
            <a:endParaRPr kumimoji="1" lang="en-US" altLang="ja-JP" sz="2400" dirty="0">
              <a:latin typeface="+mn-lt"/>
              <a:cs typeface="Times New Roman"/>
            </a:endParaRPr>
          </a:p>
          <a:p>
            <a:r>
              <a:rPr kumimoji="1" lang="en-US" altLang="ja-JP" sz="2400" dirty="0" err="1" smtClean="0">
                <a:latin typeface="+mn-lt"/>
                <a:cs typeface="Times New Roman"/>
              </a:rPr>
              <a:t>Yucheng</a:t>
            </a:r>
            <a:r>
              <a:rPr kumimoji="1" lang="en-US" altLang="ja-JP" sz="2400" dirty="0" smtClean="0">
                <a:latin typeface="+mn-lt"/>
                <a:cs typeface="Times New Roman"/>
              </a:rPr>
              <a:t> Liu</a:t>
            </a:r>
            <a:endParaRPr kumimoji="1" lang="en-US" altLang="ja-JP" sz="2400" dirty="0">
              <a:latin typeface="+mn-lt"/>
              <a:cs typeface="Times New Roman"/>
            </a:endParaRPr>
          </a:p>
          <a:p>
            <a:r>
              <a:rPr kumimoji="1" lang="en-US" altLang="ja-JP" sz="2400" dirty="0" err="1">
                <a:latin typeface="+mn-lt"/>
                <a:cs typeface="Times New Roman"/>
              </a:rPr>
              <a:t>Yiying</a:t>
            </a:r>
            <a:r>
              <a:rPr kumimoji="1" lang="en-US" altLang="ja-JP" sz="2400" dirty="0">
                <a:latin typeface="+mn-lt"/>
                <a:cs typeface="Times New Roman"/>
              </a:rPr>
              <a:t> Zhang</a:t>
            </a:r>
          </a:p>
          <a:p>
            <a:r>
              <a:rPr kumimoji="1" lang="en-US" altLang="ja-JP" sz="2400" dirty="0" err="1" smtClean="0">
                <a:latin typeface="+mn-lt"/>
                <a:cs typeface="Times New Roman"/>
              </a:rPr>
              <a:t>Tsubasa</a:t>
            </a:r>
            <a:r>
              <a:rPr kumimoji="1" lang="en-US" altLang="ja-JP" sz="2400" dirty="0" smtClean="0">
                <a:latin typeface="+mn-lt"/>
                <a:cs typeface="Times New Roman"/>
              </a:rPr>
              <a:t> </a:t>
            </a:r>
            <a:r>
              <a:rPr kumimoji="1" lang="en-US" altLang="ja-JP" sz="2400" dirty="0" err="1" smtClean="0">
                <a:latin typeface="+mn-lt"/>
                <a:cs typeface="Times New Roman"/>
              </a:rPr>
              <a:t>Hirooka</a:t>
            </a:r>
            <a:endParaRPr kumimoji="1" lang="en-US" altLang="ja-JP" sz="2400" dirty="0" smtClean="0">
              <a:latin typeface="+mn-lt"/>
              <a:cs typeface="Times New Roman"/>
            </a:endParaRPr>
          </a:p>
          <a:p>
            <a:endParaRPr kumimoji="1" lang="en-US" altLang="ja-JP" sz="2400" dirty="0" smtClean="0">
              <a:latin typeface="+mn-lt"/>
              <a:cs typeface="Times New Roman"/>
            </a:endParaRPr>
          </a:p>
          <a:p>
            <a:r>
              <a:rPr kumimoji="1" lang="en-US" altLang="ja-JP" sz="2400" dirty="0" smtClean="0">
                <a:latin typeface="+mn-lt"/>
                <a:cs typeface="Times New Roman"/>
              </a:rPr>
              <a:t>2014/11/27</a:t>
            </a:r>
            <a:endParaRPr kumimoji="1" lang="ja-JP" sz="2400" dirty="0">
              <a:latin typeface="+mn-lt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Ⅱ.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CA" altLang="ja-JP" sz="2800" b="1" dirty="0">
                <a:latin typeface="Copperplate Gothic Bold"/>
                <a:cs typeface="Copperplate Gothic Bold"/>
              </a:rPr>
              <a:t>Function </a:t>
            </a:r>
            <a:r>
              <a:rPr lang="en-CA" altLang="ja-JP" sz="2800" b="1" dirty="0" smtClean="0">
                <a:latin typeface="Copperplate Gothic Bold"/>
                <a:cs typeface="Copperplate Gothic Bold"/>
              </a:rPr>
              <a:t>4: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Tab Completion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5800" y="1340768"/>
            <a:ext cx="8322568" cy="5112568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 </a:t>
            </a:r>
            <a:r>
              <a:rPr kumimoji="1" lang="en-CA" altLang="ja-JP" sz="2800" dirty="0"/>
              <a:t>use GNU </a:t>
            </a:r>
            <a:r>
              <a:rPr kumimoji="1" lang="en-CA" altLang="ja-JP" sz="2800" dirty="0" err="1" smtClean="0"/>
              <a:t>readline</a:t>
            </a:r>
            <a:r>
              <a:rPr kumimoji="1" lang="en-CA" altLang="ja-JP" sz="2800" dirty="0" smtClean="0"/>
              <a:t> library</a:t>
            </a:r>
            <a:endParaRPr kumimoji="1"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/>
              <a:t>store </a:t>
            </a:r>
            <a:r>
              <a:rPr kumimoji="1" lang="en-US" altLang="ja-JP" sz="2800" dirty="0" smtClean="0"/>
              <a:t>keywords </a:t>
            </a:r>
            <a:r>
              <a:rPr kumimoji="1" lang="en-US" altLang="ja-JP" sz="2800" dirty="0"/>
              <a:t>targeted </a:t>
            </a:r>
            <a:r>
              <a:rPr kumimoji="1" lang="en-US" altLang="ja-JP" sz="2800" dirty="0" smtClean="0"/>
              <a:t>in </a:t>
            </a:r>
            <a:r>
              <a:rPr kumimoji="1" lang="en-US" altLang="ja-JP" sz="2800" dirty="0"/>
              <a:t>an </a:t>
            </a:r>
            <a:r>
              <a:rPr kumimoji="1" lang="en-US" altLang="ja-JP" sz="2800" dirty="0" smtClean="0"/>
              <a:t>array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・ </a:t>
            </a:r>
            <a:r>
              <a:rPr kumimoji="1" lang="en-CA" altLang="ja-JP" sz="2800" dirty="0" smtClean="0"/>
              <a:t>search the array, return the complete name if match, return NULL if not match</a:t>
            </a:r>
            <a:endParaRPr kumimoji="1" lang="ja-JP" altLang="en-US" sz="2800" i="1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0685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Ⅲ.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Demo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5800" y="1340768"/>
            <a:ext cx="8322568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 </a:t>
            </a:r>
            <a:endParaRPr kumimoji="1" lang="ja-JP" altLang="en-US" i="1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  <p:pic>
        <p:nvPicPr>
          <p:cNvPr id="3" name="图片 2" descr="Demo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8267653" cy="50715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03574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Ⅳ.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US" altLang="ja-JP" sz="2800" b="1" dirty="0">
                <a:latin typeface="Copperplate Gothic Bold"/>
                <a:cs typeface="Copperplate Gothic Bold"/>
              </a:rPr>
              <a:t>Outcome (What we learned)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5800" y="1340768"/>
            <a:ext cx="8322568" cy="38884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/>
              <a:t>・ </a:t>
            </a:r>
            <a:r>
              <a:rPr kumimoji="1" lang="en-US" altLang="ja-JP" sz="2800" dirty="0" smtClean="0"/>
              <a:t>Obtained skills </a:t>
            </a:r>
            <a:r>
              <a:rPr kumimoji="1" lang="en-US" altLang="ja-JP" dirty="0" smtClean="0"/>
              <a:t>(C language and UNIX commands)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・ </a:t>
            </a:r>
            <a:r>
              <a:rPr kumimoji="1" lang="en-US" altLang="ja-JP" sz="2800" dirty="0" smtClean="0"/>
              <a:t>Learned document management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・ </a:t>
            </a:r>
            <a:r>
              <a:rPr kumimoji="1" lang="en-US" altLang="ja-JP" sz="2800" dirty="0" smtClean="0"/>
              <a:t>Communication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dirty="0" smtClean="0"/>
              <a:t>         </a:t>
            </a:r>
            <a:r>
              <a:rPr kumimoji="1" lang="en-US" altLang="ja-JP" dirty="0"/>
              <a:t>- email and meeting</a:t>
            </a: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・ </a:t>
            </a:r>
            <a:r>
              <a:rPr kumimoji="1" lang="en-US" altLang="ja-JP" sz="2800" dirty="0"/>
              <a:t>Planning is </a:t>
            </a:r>
            <a:r>
              <a:rPr kumimoji="1" lang="en-US" altLang="ja-JP" sz="2800" dirty="0" smtClean="0"/>
              <a:t>important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     - difficult to combine 3 functionalities at the end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2800" dirty="0" smtClean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22049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CA" altLang="ja-JP" sz="2800" b="1" dirty="0">
                <a:latin typeface="Copperplate Gothic Bold"/>
                <a:cs typeface="Copperplate Gothic Bold"/>
              </a:rPr>
              <a:t>Resources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5800" y="1340768"/>
            <a:ext cx="8322568" cy="23762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lnSpc>
                <a:spcPct val="310000"/>
              </a:lnSpc>
              <a:buNone/>
            </a:pPr>
            <a:r>
              <a:rPr kumimoji="1" lang="ja-JP" altLang="en-US" sz="9600" dirty="0" smtClean="0"/>
              <a:t>・</a:t>
            </a:r>
            <a:r>
              <a:rPr kumimoji="1" lang="en-US" altLang="ja-JP" sz="9600" dirty="0" smtClean="0"/>
              <a:t> </a:t>
            </a:r>
            <a:r>
              <a:rPr kumimoji="1" lang="en-US" altLang="ja-JP" sz="9600" dirty="0"/>
              <a:t>http://www.math.utah.edu/docs/info/rlman_toc.html#</a:t>
            </a:r>
            <a:r>
              <a:rPr kumimoji="1" lang="en-US" altLang="ja-JP" sz="9600" dirty="0" smtClean="0"/>
              <a:t>SEC21</a:t>
            </a:r>
          </a:p>
          <a:p>
            <a:pPr marL="0" indent="0">
              <a:lnSpc>
                <a:spcPct val="310000"/>
              </a:lnSpc>
              <a:buNone/>
            </a:pPr>
            <a:r>
              <a:rPr kumimoji="1" lang="ja-JP" altLang="en-US" sz="9600" dirty="0" smtClean="0"/>
              <a:t>・</a:t>
            </a:r>
            <a:r>
              <a:rPr kumimoji="1" lang="en-US" altLang="ja-JP" sz="9600" dirty="0" smtClean="0"/>
              <a:t> http</a:t>
            </a:r>
            <a:r>
              <a:rPr kumimoji="1" lang="en-US" altLang="ja-JP" sz="9600" dirty="0"/>
              <a:t>://en.wikipedia.org/wiki/Redirection_(computing</a:t>
            </a:r>
            <a:r>
              <a:rPr kumimoji="1" lang="en-US" altLang="ja-JP" sz="9600" dirty="0" smtClean="0"/>
              <a:t>)</a:t>
            </a:r>
          </a:p>
          <a:p>
            <a:pPr marL="0" indent="0">
              <a:buNone/>
            </a:pPr>
            <a:endParaRPr kumimoji="1" lang="ja-JP" altLang="en-US" i="1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1120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131840" y="2852936"/>
            <a:ext cx="4991472" cy="1029072"/>
          </a:xfrm>
        </p:spPr>
        <p:txBody>
          <a:bodyPr>
            <a:normAutofit/>
          </a:bodyPr>
          <a:lstStyle/>
          <a:p>
            <a:pPr>
              <a:defRPr kumimoji="1" lang="ja-JP"/>
            </a:pPr>
            <a:r>
              <a:rPr kumimoji="1" lang="en-US" altLang="ja-JP" sz="6000" dirty="0" smtClean="0">
                <a:latin typeface="Copperplate Gothic Bold"/>
                <a:cs typeface="Copperplate Gothic Bold"/>
              </a:rPr>
              <a:t>Question</a:t>
            </a:r>
            <a:endParaRPr kumimoji="1" lang="ja-JP" sz="6000" dirty="0">
              <a:latin typeface="Copperplate Gothic Bold"/>
              <a:cs typeface="Copperplate Gothic Bold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79512" y="4941168"/>
            <a:ext cx="8784976" cy="16051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kumimoji="1" lang="ja-JP"/>
            </a:pPr>
            <a:endParaRPr lang="en-US" altLang="ja-JP" sz="32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4653136"/>
            <a:ext cx="6740361" cy="836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3200" b="1" dirty="0"/>
              <a:t>Thank You for Your Kind </a:t>
            </a:r>
            <a:r>
              <a:rPr lang="en-US" altLang="ja-JP" sz="3200" b="1" dirty="0" smtClean="0"/>
              <a:t>Attention.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2150654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076531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Copperplate Gothic Bold"/>
                <a:cs typeface="Copperplate Gothic Bold"/>
              </a:rPr>
              <a:t>Outline</a:t>
            </a:r>
            <a:endParaRPr kumimoji="1" lang="ja-JP" b="1" dirty="0">
              <a:latin typeface="Copperplate Gothic Bold"/>
              <a:cs typeface="Copperplate Gothic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 smtClean="0"/>
              <a:t>Ⅰ.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Introduction</a:t>
            </a:r>
            <a:endParaRPr lang="en-CA" altLang="ja-JP" dirty="0" smtClean="0"/>
          </a:p>
          <a:p>
            <a:pPr marL="0" indent="0">
              <a:buNone/>
            </a:pPr>
            <a:r>
              <a:rPr lang="en-US" altLang="ja-JP" dirty="0" smtClean="0"/>
              <a:t>Ⅱ.</a:t>
            </a:r>
            <a:r>
              <a:rPr lang="ja-JP" altLang="en-US" dirty="0" smtClean="0"/>
              <a:t> </a:t>
            </a:r>
            <a:r>
              <a:rPr lang="en-CA" altLang="ja-JP" dirty="0" err="1" smtClean="0"/>
              <a:t>Funtions</a:t>
            </a:r>
            <a:endParaRPr lang="en-CA" altLang="ja-JP" dirty="0" smtClean="0"/>
          </a:p>
          <a:p>
            <a:pPr marL="0" indent="0">
              <a:buNone/>
            </a:pPr>
            <a:r>
              <a:rPr lang="en-CA" altLang="ja-JP" dirty="0" smtClean="0"/>
              <a:t>	- </a:t>
            </a:r>
            <a:r>
              <a:rPr lang="en-US" altLang="ja-JP" dirty="0" smtClean="0"/>
              <a:t>History</a:t>
            </a:r>
            <a:endParaRPr lang="en-CA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	- Piping</a:t>
            </a:r>
            <a:endParaRPr lang="en-CA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 Redirection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 Tab Completion</a:t>
            </a:r>
          </a:p>
          <a:p>
            <a:pPr marL="0" indent="0">
              <a:buNone/>
            </a:pPr>
            <a:r>
              <a:rPr lang="en-US" altLang="ja-JP" dirty="0" smtClean="0"/>
              <a:t>Ⅲ.</a:t>
            </a:r>
            <a:r>
              <a:rPr lang="ja-JP" altLang="en-US" dirty="0" smtClean="0"/>
              <a:t> </a:t>
            </a:r>
            <a:r>
              <a:rPr lang="en-US" altLang="ja-JP" dirty="0" smtClean="0"/>
              <a:t>Demo</a:t>
            </a:r>
            <a:endParaRPr lang="en-CA" altLang="ja-JP" dirty="0" smtClean="0"/>
          </a:p>
          <a:p>
            <a:pPr marL="0" indent="0">
              <a:buNone/>
            </a:pPr>
            <a:r>
              <a:rPr lang="en-US" altLang="ja-JP" dirty="0" smtClean="0"/>
              <a:t>Ⅳ.</a:t>
            </a:r>
            <a:r>
              <a:rPr lang="ja-JP" altLang="en-US" dirty="0"/>
              <a:t> </a:t>
            </a:r>
            <a:r>
              <a:rPr lang="en-US" altLang="ja-JP" dirty="0" smtClean="0"/>
              <a:t>Outcome (What we learned)</a:t>
            </a:r>
            <a:endParaRPr kumimoji="1" lang="ja-JP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2800" b="1" dirty="0" smtClean="0">
                <a:latin typeface="Copperplate Gothic Bold"/>
                <a:cs typeface="Copperplate Gothic Bold"/>
              </a:rPr>
              <a:t>Ⅰ.</a:t>
            </a:r>
            <a:r>
              <a:rPr lang="ja-JP" altLang="en-US" sz="2800" b="1" dirty="0" smtClean="0">
                <a:latin typeface="Copperplate Gothic Bold"/>
                <a:cs typeface="Copperplate Gothic Bold"/>
              </a:rPr>
              <a:t>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Introduction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5800" y="1340768"/>
            <a:ext cx="8322568" cy="237626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/>
              <a:t>・ </a:t>
            </a:r>
            <a:r>
              <a:rPr kumimoji="1" lang="en-US" altLang="ja-JP" sz="2800" dirty="0"/>
              <a:t>GS Shell </a:t>
            </a:r>
            <a:endParaRPr kumimoji="1"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・ </a:t>
            </a:r>
            <a:r>
              <a:rPr kumimoji="1" lang="en-US" altLang="ja-JP" sz="2800" dirty="0" smtClean="0"/>
              <a:t>Getting started with UNIX commands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・ </a:t>
            </a:r>
            <a:r>
              <a:rPr kumimoji="1" lang="en-US" altLang="ja-JP" sz="2800" dirty="0" smtClean="0"/>
              <a:t>Written by C language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/>
              <a:t>・ </a:t>
            </a:r>
            <a:r>
              <a:rPr kumimoji="1" lang="en-US" altLang="ja-JP" sz="2800" dirty="0"/>
              <a:t>Implemented four functions</a:t>
            </a:r>
          </a:p>
          <a:p>
            <a:pPr marL="0" indent="0">
              <a:lnSpc>
                <a:spcPct val="200000"/>
              </a:lnSpc>
              <a:buNone/>
            </a:pPr>
            <a:endParaRPr kumimoji="1" lang="ja-JP" altLang="en-US" sz="2800" i="1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66894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Ⅱ.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CA" altLang="ja-JP" sz="2800" b="1" dirty="0" smtClean="0">
                <a:latin typeface="Copperplate Gothic Bold"/>
                <a:cs typeface="Copperplate Gothic Bold"/>
              </a:rPr>
              <a:t>Function 1: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History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3568" y="1412776"/>
            <a:ext cx="8322568" cy="237626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11200" dirty="0" smtClean="0"/>
              <a:t>・ </a:t>
            </a:r>
            <a:r>
              <a:rPr kumimoji="1" lang="en-US" altLang="ja-JP" sz="11200" dirty="0" smtClean="0"/>
              <a:t>Viewing history of typed command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11200" dirty="0"/>
              <a:t>・ </a:t>
            </a:r>
            <a:r>
              <a:rPr kumimoji="1" lang="en-US" altLang="ja-JP" sz="11200" dirty="0"/>
              <a:t>Adding typed command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11200" dirty="0" smtClean="0"/>
              <a:t>・ </a:t>
            </a:r>
            <a:r>
              <a:rPr kumimoji="1" lang="en-US" altLang="ja-JP" sz="11200" dirty="0" smtClean="0"/>
              <a:t>Use simple data structure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11200" dirty="0" smtClean="0"/>
              <a:t>・ </a:t>
            </a:r>
            <a:r>
              <a:rPr kumimoji="1" lang="en-US" altLang="ja-JP" sz="11200" dirty="0" smtClean="0"/>
              <a:t>Store several commands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52251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Ⅱ.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CA" altLang="ja-JP" sz="2800" b="1" dirty="0">
                <a:latin typeface="Copperplate Gothic Bold"/>
                <a:cs typeface="Copperplate Gothic Bold"/>
              </a:rPr>
              <a:t>Function </a:t>
            </a:r>
            <a:r>
              <a:rPr lang="en-CA" altLang="ja-JP" sz="2800" b="1" dirty="0" smtClean="0">
                <a:latin typeface="Copperplate Gothic Bold"/>
                <a:cs typeface="Copperplate Gothic Bold"/>
              </a:rPr>
              <a:t>2: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Pipeline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5800" y="1340768"/>
            <a:ext cx="8322568" cy="237626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 connect </a:t>
            </a:r>
            <a:r>
              <a:rPr kumimoji="1" lang="en-US" altLang="ja-JP" dirty="0"/>
              <a:t>multiple commands together with the symbol “|”</a:t>
            </a:r>
            <a:endParaRPr kumimoji="1" lang="en-US" altLang="ja-JP" dirty="0" smtClean="0"/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 use two methods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- </a:t>
            </a:r>
            <a:r>
              <a:rPr lang="en-US" altLang="zh-CN" dirty="0" err="1" smtClean="0"/>
              <a:t>do_simple_cmd</a:t>
            </a:r>
            <a:r>
              <a:rPr lang="en-US" altLang="zh-CN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- </a:t>
            </a:r>
            <a:r>
              <a:rPr lang="en-US" altLang="zh-CN" dirty="0" err="1"/>
              <a:t>do_list_cmd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)</a:t>
            </a:r>
            <a:endParaRPr kumimoji="1" lang="en-US" altLang="ja-JP" dirty="0" smtClean="0"/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dirty="0" smtClean="0"/>
              <a:t>・ </a:t>
            </a:r>
            <a:r>
              <a:rPr kumimoji="1" lang="en-CA" altLang="ja-JP" dirty="0" smtClean="0"/>
              <a:t>pre-pipe and post-pipe</a:t>
            </a:r>
            <a:endParaRPr kumimoji="1" lang="ja-JP" altLang="en-US" i="1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2316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Ⅱ.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CA" altLang="ja-JP" sz="2800" b="1" dirty="0">
                <a:latin typeface="Copperplate Gothic Bold"/>
                <a:cs typeface="Copperplate Gothic Bold"/>
              </a:rPr>
              <a:t>Function </a:t>
            </a:r>
            <a:r>
              <a:rPr lang="en-CA" altLang="ja-JP" sz="2800" b="1" dirty="0" smtClean="0">
                <a:latin typeface="Copperplate Gothic Bold"/>
                <a:cs typeface="Copperplate Gothic Bold"/>
              </a:rPr>
              <a:t>2: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Pipeline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3568" y="908720"/>
            <a:ext cx="3886200" cy="237626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 pre-pipe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endParaRPr kumimoji="1" lang="en-US" altLang="ja-JP" sz="1200" dirty="0" smtClean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  <p:sp>
        <p:nvSpPr>
          <p:cNvPr id="5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3568" y="3284984"/>
            <a:ext cx="3886200" cy="237626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 post-pipe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</a:t>
            </a:r>
            <a:endParaRPr kumimoji="1" lang="en-US" altLang="ja-JP" sz="1200" dirty="0" smtClean="0"/>
          </a:p>
        </p:txBody>
      </p:sp>
      <p:pic>
        <p:nvPicPr>
          <p:cNvPr id="4" name="图片 3" descr="4BC14606-4AFE-4223-9C8E-BF6C20DABE3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3797300" cy="1257300"/>
          </a:xfrm>
          <a:prstGeom prst="rect">
            <a:avLst/>
          </a:prstGeom>
        </p:spPr>
      </p:pic>
      <p:pic>
        <p:nvPicPr>
          <p:cNvPr id="9" name="图片 8" descr="E0D1BFE3-E365-4985-8C7D-FC7EAD804A5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293096"/>
            <a:ext cx="3924300" cy="118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915123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Ⅱ.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CA" altLang="ja-JP" sz="2800" b="1" dirty="0">
                <a:latin typeface="Copperplate Gothic Bold"/>
                <a:cs typeface="Copperplate Gothic Bold"/>
              </a:rPr>
              <a:t>Function </a:t>
            </a:r>
            <a:r>
              <a:rPr lang="en-CA" altLang="ja-JP" sz="2800" b="1" dirty="0" smtClean="0">
                <a:latin typeface="Copperplate Gothic Bold"/>
                <a:cs typeface="Copperplate Gothic Bold"/>
              </a:rPr>
              <a:t>2: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Pipeline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3568" y="908720"/>
            <a:ext cx="3886200" cy="237626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endParaRPr kumimoji="1" lang="en-US" altLang="ja-JP" sz="1200" dirty="0" smtClean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  <p:pic>
        <p:nvPicPr>
          <p:cNvPr id="8" name="图片 7" descr="Pipeline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810500" cy="401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526522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Ⅱ.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CA" altLang="ja-JP" sz="2800" b="1" dirty="0">
                <a:latin typeface="Copperplate Gothic Bold"/>
                <a:cs typeface="Copperplate Gothic Bold"/>
              </a:rPr>
              <a:t>Function </a:t>
            </a:r>
            <a:r>
              <a:rPr lang="en-CA" altLang="ja-JP" sz="2800" b="1" dirty="0" smtClean="0">
                <a:latin typeface="Copperplate Gothic Bold"/>
                <a:cs typeface="Copperplate Gothic Bold"/>
              </a:rPr>
              <a:t>3: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Redirection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5800" y="1340768"/>
            <a:ext cx="8322568" cy="39604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 implemented by placing certain characters between commands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 “&lt;” – redirect input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ja-JP" dirty="0" smtClean="0"/>
              <a:t>   “&gt;” – redirect output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dirty="0" smtClean="0"/>
              <a:t>・ </a:t>
            </a:r>
            <a:r>
              <a:rPr kumimoji="1" lang="en-CA" altLang="ja-JP" dirty="0" smtClean="0"/>
              <a:t>e.g.	</a:t>
            </a:r>
            <a:r>
              <a:rPr lang="en-US" altLang="zh-CN" i="1" dirty="0" err="1"/>
              <a:t>ls</a:t>
            </a:r>
            <a:r>
              <a:rPr lang="en-US" altLang="zh-CN" i="1" dirty="0"/>
              <a:t> &gt; </a:t>
            </a:r>
            <a:r>
              <a:rPr lang="en-US" altLang="zh-CN" i="1" dirty="0" err="1" smtClean="0"/>
              <a:t>fi.txt</a:t>
            </a:r>
            <a:endParaRPr lang="en-US" altLang="zh-CN" i="1" dirty="0" smtClean="0"/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ja-JP" i="1" dirty="0" smtClean="0"/>
              <a:t>   </a:t>
            </a:r>
            <a:r>
              <a:rPr kumimoji="1" lang="en-US" altLang="ja-JP" dirty="0" smtClean="0"/>
              <a:t>store the result of command “</a:t>
            </a:r>
            <a:r>
              <a:rPr kumimoji="1" lang="en-US" altLang="ja-JP" dirty="0" err="1" smtClean="0"/>
              <a:t>ls</a:t>
            </a:r>
            <a:r>
              <a:rPr kumimoji="1" lang="en-US" altLang="ja-JP" dirty="0" smtClean="0"/>
              <a:t>” into file </a:t>
            </a:r>
            <a:r>
              <a:rPr kumimoji="1" lang="en-US" altLang="ja-JP" dirty="0" err="1" smtClean="0"/>
              <a:t>fi.txt</a:t>
            </a:r>
            <a:endParaRPr kumimoji="1" lang="ja-JP" altLang="en-US" i="1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04000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4638"/>
            <a:ext cx="8077200" cy="778098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Copperplate Gothic Bold"/>
                <a:cs typeface="Copperplate Gothic Bold"/>
              </a:rPr>
              <a:t>Ⅱ.</a:t>
            </a:r>
            <a:r>
              <a:rPr lang="ja-JP" altLang="en-US" sz="2800" b="1" dirty="0">
                <a:latin typeface="Copperplate Gothic Bold"/>
                <a:cs typeface="Copperplate Gothic Bold"/>
              </a:rPr>
              <a:t> </a:t>
            </a:r>
            <a:r>
              <a:rPr lang="en-CA" altLang="ja-JP" sz="2800" b="1" dirty="0">
                <a:latin typeface="Copperplate Gothic Bold"/>
                <a:cs typeface="Copperplate Gothic Bold"/>
              </a:rPr>
              <a:t>Function </a:t>
            </a:r>
            <a:r>
              <a:rPr lang="en-CA" altLang="ja-JP" sz="2800" b="1" dirty="0" smtClean="0">
                <a:latin typeface="Copperplate Gothic Bold"/>
                <a:cs typeface="Copperplate Gothic Bold"/>
              </a:rPr>
              <a:t>4: </a:t>
            </a:r>
            <a:r>
              <a:rPr lang="en-US" altLang="ja-JP" sz="2800" b="1" dirty="0" smtClean="0">
                <a:latin typeface="Copperplate Gothic Bold"/>
                <a:cs typeface="Copperplate Gothic Bold"/>
              </a:rPr>
              <a:t>Tab Completion</a:t>
            </a:r>
            <a:endParaRPr lang="en-CA" altLang="ja-JP" sz="2800" b="1" dirty="0">
              <a:latin typeface="Copperplate Gothic Bold"/>
              <a:cs typeface="Copperplate Gothic Bold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685800" y="1340768"/>
            <a:ext cx="8322568" cy="237626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 search files and commands stored in current directory</a:t>
            </a:r>
            <a:r>
              <a:rPr kumimoji="1" lang="ja-JP" altLang="en-US" sz="2800" dirty="0" smtClean="0"/>
              <a:t> </a:t>
            </a:r>
            <a:endParaRPr kumimoji="1"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 auto-complete the command or the file name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・ </a:t>
            </a:r>
            <a:r>
              <a:rPr kumimoji="1" lang="en-CA" altLang="ja-JP" sz="2800" dirty="0" smtClean="0"/>
              <a:t>reduce mistakes and save time</a:t>
            </a:r>
            <a:endParaRPr kumimoji="1" lang="ja-JP" altLang="en-US" sz="2800" i="1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64288" y="5661248"/>
            <a:ext cx="1844080" cy="108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8582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Macintosh PowerPoint</Application>
  <PresentationFormat>全屏显示(4:3)</PresentationFormat>
  <Paragraphs>89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トレーニング</vt:lpstr>
      <vt:lpstr>CSCI3431 Project Group#9 GS Shell</vt:lpstr>
      <vt:lpstr>Outline</vt:lpstr>
      <vt:lpstr>Ⅰ. Introduction</vt:lpstr>
      <vt:lpstr>Ⅱ. Function 1: History</vt:lpstr>
      <vt:lpstr>Ⅱ. Function 2: Pipeline</vt:lpstr>
      <vt:lpstr>Ⅱ. Function 2: Pipeline</vt:lpstr>
      <vt:lpstr>Ⅱ. Function 2: Pipeline</vt:lpstr>
      <vt:lpstr>Ⅱ. Function 3: Redirection</vt:lpstr>
      <vt:lpstr>Ⅱ. Function 4: Tab Completion</vt:lpstr>
      <vt:lpstr>Ⅱ. Function 4: Tab Completion</vt:lpstr>
      <vt:lpstr>Ⅲ. Demo</vt:lpstr>
      <vt:lpstr>Ⅳ. Outcome (What we learned)</vt:lpstr>
      <vt:lpstr>Resources</vt:lpstr>
      <vt:lpstr>Question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2012-07-15T22:32:28Z</dcterms:created>
  <dcterms:modified xsi:type="dcterms:W3CDTF">2014-11-26T20:53:49Z</dcterms:modified>
</cp:coreProperties>
</file>