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0" autoAdjust="0"/>
    <p:restoredTop sz="83924" autoAdjust="0"/>
  </p:normalViewPr>
  <p:slideViewPr>
    <p:cSldViewPr snapToGrid="0" snapToObjects="1">
      <p:cViewPr varScale="1">
        <p:scale>
          <a:sx n="96" d="100"/>
          <a:sy n="96" d="100"/>
        </p:scale>
        <p:origin x="-112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CA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CA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2C64-B261-F44C-B213-9118F228ED08}" type="datetimeFigureOut">
              <a:rPr kumimoji="1" lang="zh-CN" altLang="en-US" smtClean="0"/>
              <a:t>15/7/10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5E44-D0B1-0D4A-B110-871963E8F1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903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2C64-B261-F44C-B213-9118F228ED08}" type="datetimeFigureOut">
              <a:rPr kumimoji="1" lang="zh-CN" altLang="en-US" smtClean="0"/>
              <a:t>15/7/10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5E44-D0B1-0D4A-B110-871963E8F1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707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2C64-B261-F44C-B213-9118F228ED08}" type="datetimeFigureOut">
              <a:rPr kumimoji="1" lang="zh-CN" altLang="en-US" smtClean="0"/>
              <a:t>15/7/10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5E44-D0B1-0D4A-B110-871963E8F1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004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2C64-B261-F44C-B213-9118F228ED08}" type="datetimeFigureOut">
              <a:rPr kumimoji="1" lang="zh-CN" altLang="en-US" smtClean="0"/>
              <a:t>15/7/10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5E44-D0B1-0D4A-B110-871963E8F1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99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2C64-B261-F44C-B213-9118F228ED08}" type="datetimeFigureOut">
              <a:rPr kumimoji="1" lang="zh-CN" altLang="en-US" smtClean="0"/>
              <a:t>15/7/10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5E44-D0B1-0D4A-B110-871963E8F1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800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2C64-B261-F44C-B213-9118F228ED08}" type="datetimeFigureOut">
              <a:rPr kumimoji="1" lang="zh-CN" altLang="en-US" smtClean="0"/>
              <a:t>15/7/10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5E44-D0B1-0D4A-B110-871963E8F1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433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2C64-B261-F44C-B213-9118F228ED08}" type="datetimeFigureOut">
              <a:rPr kumimoji="1" lang="zh-CN" altLang="en-US" smtClean="0"/>
              <a:t>15/7/10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5E44-D0B1-0D4A-B110-871963E8F1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541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2C64-B261-F44C-B213-9118F228ED08}" type="datetimeFigureOut">
              <a:rPr kumimoji="1" lang="zh-CN" altLang="en-US" smtClean="0"/>
              <a:t>15/7/10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5E44-D0B1-0D4A-B110-871963E8F1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622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2C64-B261-F44C-B213-9118F228ED08}" type="datetimeFigureOut">
              <a:rPr kumimoji="1" lang="zh-CN" altLang="en-US" smtClean="0"/>
              <a:t>15/7/10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5E44-D0B1-0D4A-B110-871963E8F1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15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2C64-B261-F44C-B213-9118F228ED08}" type="datetimeFigureOut">
              <a:rPr kumimoji="1" lang="zh-CN" altLang="en-US" smtClean="0"/>
              <a:t>15/7/10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5E44-D0B1-0D4A-B110-871963E8F1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022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2C64-B261-F44C-B213-9118F228ED08}" type="datetimeFigureOut">
              <a:rPr kumimoji="1" lang="zh-CN" altLang="en-US" smtClean="0"/>
              <a:t>15/7/10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5E44-D0B1-0D4A-B110-871963E8F1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13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CA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CA" smtClean="0"/>
              <a:t>单击此处编辑母版文本样式</a:t>
            </a:r>
          </a:p>
          <a:p>
            <a:pPr lvl="1"/>
            <a:r>
              <a:rPr kumimoji="1" lang="zh-CN" altLang="en-CA" smtClean="0"/>
              <a:t>二级</a:t>
            </a:r>
          </a:p>
          <a:p>
            <a:pPr lvl="2"/>
            <a:r>
              <a:rPr kumimoji="1" lang="zh-CN" altLang="en-CA" smtClean="0"/>
              <a:t>三级</a:t>
            </a:r>
          </a:p>
          <a:p>
            <a:pPr lvl="3"/>
            <a:r>
              <a:rPr kumimoji="1" lang="zh-CN" altLang="en-CA" smtClean="0"/>
              <a:t>四级</a:t>
            </a:r>
          </a:p>
          <a:p>
            <a:pPr lvl="4"/>
            <a:r>
              <a:rPr kumimoji="1" lang="zh-CN" altLang="en-CA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F2C64-B261-F44C-B213-9118F228ED08}" type="datetimeFigureOut">
              <a:rPr kumimoji="1" lang="zh-CN" altLang="en-US" smtClean="0"/>
              <a:t>15/7/10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F5E44-D0B1-0D4A-B110-871963E8F1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500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background.jpg"/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9415"/>
            <a:ext cx="9144000" cy="54924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6865" y="1561942"/>
            <a:ext cx="7919985" cy="1799998"/>
          </a:xfrm>
        </p:spPr>
        <p:txBody>
          <a:bodyPr>
            <a:noAutofit/>
          </a:bodyPr>
          <a:lstStyle/>
          <a:p>
            <a:r>
              <a:rPr lang="en-US" altLang="zh-CN" sz="4700" dirty="0">
                <a:latin typeface="Copperplate Gothic Bold"/>
                <a:cs typeface="Copperplate Gothic Bold"/>
              </a:rPr>
              <a:t>Building </a:t>
            </a:r>
            <a:r>
              <a:rPr lang="en-US" altLang="zh-CN" sz="4700" dirty="0" smtClean="0">
                <a:latin typeface="Copperplate Gothic Bold"/>
                <a:cs typeface="Copperplate Gothic Bold"/>
              </a:rPr>
              <a:t>Database</a:t>
            </a:r>
            <a:br>
              <a:rPr lang="en-US" altLang="zh-CN" sz="4700" dirty="0" smtClean="0">
                <a:latin typeface="Copperplate Gothic Bold"/>
                <a:cs typeface="Copperplate Gothic Bold"/>
              </a:rPr>
            </a:br>
            <a:r>
              <a:rPr lang="en-US" altLang="zh-CN" sz="4700" dirty="0" smtClean="0">
                <a:latin typeface="Copperplate Gothic Bold"/>
                <a:cs typeface="Copperplate Gothic Bold"/>
              </a:rPr>
              <a:t>for Network</a:t>
            </a:r>
            <a:br>
              <a:rPr lang="en-US" altLang="zh-CN" sz="4700" dirty="0" smtClean="0">
                <a:latin typeface="Copperplate Gothic Bold"/>
                <a:cs typeface="Copperplate Gothic Bold"/>
              </a:rPr>
            </a:br>
            <a:r>
              <a:rPr lang="en-US" altLang="zh-CN" sz="4700" dirty="0" smtClean="0">
                <a:latin typeface="Copperplate Gothic Bold"/>
                <a:cs typeface="Copperplate Gothic Bold"/>
              </a:rPr>
              <a:t>Communication </a:t>
            </a:r>
            <a:r>
              <a:rPr lang="en-US" altLang="zh-CN" sz="4700" dirty="0">
                <a:latin typeface="Copperplate Gothic Bold"/>
                <a:cs typeface="Copperplate Gothic Bold"/>
              </a:rPr>
              <a:t>System</a:t>
            </a:r>
            <a:r>
              <a:rPr lang="en-US" altLang="zh-CN" sz="4700" dirty="0" smtClean="0">
                <a:effectLst/>
                <a:latin typeface="Copperplate Gothic Bold"/>
                <a:cs typeface="Copperplate Gothic Bold"/>
              </a:rPr>
              <a:t> </a:t>
            </a:r>
            <a:endParaRPr kumimoji="1" lang="zh-CN" altLang="en-US" sz="4700" dirty="0">
              <a:latin typeface="Copperplate Gothic Bold"/>
              <a:cs typeface="Copperplate Gothic Bold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9724" y="4236958"/>
            <a:ext cx="7487992" cy="1259999"/>
          </a:xfrm>
        </p:spPr>
        <p:txBody>
          <a:bodyPr>
            <a:noAutofit/>
          </a:bodyPr>
          <a:lstStyle/>
          <a:p>
            <a:pPr algn="r"/>
            <a:r>
              <a:rPr lang="en-US" altLang="zh-CN" sz="2000" dirty="0" smtClean="0">
                <a:solidFill>
                  <a:srgbClr val="000000"/>
                </a:solidFill>
                <a:latin typeface="Century Gothic"/>
                <a:cs typeface="Century Gothic"/>
              </a:rPr>
              <a:t>CSCI 4140 DATABASE PROJECT</a:t>
            </a:r>
          </a:p>
          <a:p>
            <a:pPr algn="r"/>
            <a:r>
              <a:rPr lang="en-US" altLang="zh-CN" sz="2000" dirty="0" smtClean="0">
                <a:solidFill>
                  <a:srgbClr val="000000"/>
                </a:solidFill>
                <a:latin typeface="Century Gothic"/>
                <a:cs typeface="Century Gothic"/>
              </a:rPr>
              <a:t>Qi Yang</a:t>
            </a:r>
            <a:r>
              <a:rPr lang="en-CA" altLang="zh-CN" sz="2000" dirty="0" smtClean="0">
                <a:solidFill>
                  <a:srgbClr val="000000"/>
                </a:solidFill>
                <a:latin typeface="Century Gothic"/>
                <a:cs typeface="Century Gothic"/>
              </a:rPr>
              <a:t>, </a:t>
            </a:r>
            <a:r>
              <a:rPr lang="en-US" altLang="zh-CN" sz="20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Yuanjiang</a:t>
            </a:r>
            <a:r>
              <a:rPr lang="en-US" altLang="zh-CN" sz="2000" dirty="0" smtClean="0">
                <a:solidFill>
                  <a:srgbClr val="000000"/>
                </a:solidFill>
                <a:latin typeface="Century Gothic"/>
                <a:cs typeface="Century Gothic"/>
              </a:rPr>
              <a:t> Lin</a:t>
            </a:r>
            <a:r>
              <a:rPr lang="en-CA" altLang="zh-CN" sz="2000" dirty="0" smtClean="0">
                <a:solidFill>
                  <a:srgbClr val="000000"/>
                </a:solidFill>
                <a:latin typeface="Century Gothic"/>
                <a:cs typeface="Century Gothic"/>
              </a:rPr>
              <a:t>,</a:t>
            </a:r>
          </a:p>
          <a:p>
            <a:pPr algn="r"/>
            <a:r>
              <a:rPr lang="en-US" altLang="zh-CN" sz="20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Xuhui</a:t>
            </a:r>
            <a:r>
              <a:rPr lang="en-US" altLang="zh-CN" sz="2000" dirty="0" smtClean="0">
                <a:solidFill>
                  <a:srgbClr val="000000"/>
                </a:solidFill>
                <a:latin typeface="Century Gothic"/>
                <a:cs typeface="Century Gothic"/>
              </a:rPr>
              <a:t> Liu</a:t>
            </a:r>
            <a:r>
              <a:rPr lang="zh-CN" altLang="en-US" sz="2000" dirty="0" smtClean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entury Gothic"/>
                <a:cs typeface="Century Gothic"/>
              </a:rPr>
              <a:t>&amp;</a:t>
            </a:r>
            <a:r>
              <a:rPr lang="zh-CN" altLang="en-US" sz="2000" dirty="0" smtClean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Yucheng</a:t>
            </a:r>
            <a:r>
              <a:rPr lang="en-US" altLang="zh-CN" sz="2000" dirty="0" smtClean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entury Gothic"/>
                <a:cs typeface="Century Gothic"/>
              </a:rPr>
              <a:t>Liu</a:t>
            </a:r>
            <a:r>
              <a:rPr lang="en-US" altLang="zh-CN" sz="2000" dirty="0" smtClean="0">
                <a:solidFill>
                  <a:srgbClr val="000000"/>
                </a:solidFill>
                <a:effectLst/>
                <a:latin typeface="Century Gothic"/>
                <a:cs typeface="Century Gothic"/>
              </a:rPr>
              <a:t> </a:t>
            </a:r>
            <a:endParaRPr kumimoji="1" lang="zh-CN" altLang="en-US" sz="20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72066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CA" altLang="zh-CN" dirty="0" smtClean="0">
                <a:latin typeface="Copperplate Gothic Bold"/>
                <a:cs typeface="Copperplate Gothic Bold"/>
              </a:rPr>
              <a:t>References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7302" y="1600200"/>
            <a:ext cx="7199987" cy="4319999"/>
          </a:xfrm>
        </p:spPr>
        <p:txBody>
          <a:bodyPr/>
          <a:lstStyle/>
          <a:p>
            <a:pPr marL="0" indent="0">
              <a:buNone/>
            </a:pPr>
            <a:endParaRPr kumimoji="1" lang="en-CA" altLang="zh-CN" dirty="0" smtClean="0">
              <a:latin typeface="Century Gothic"/>
              <a:cs typeface="Century Gothic"/>
            </a:endParaRPr>
          </a:p>
          <a:p>
            <a:endParaRPr kumimoji="1" lang="zh-CN" altLang="en-US" dirty="0">
              <a:latin typeface="Century Gothic"/>
              <a:cs typeface="Century Gothic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58761" y="1600200"/>
            <a:ext cx="7535333" cy="4319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entury Gothic"/>
                <a:cs typeface="Century Gothic"/>
              </a:rPr>
              <a:t>http</a:t>
            </a:r>
            <a:r>
              <a:rPr kumimoji="1" lang="en-US" altLang="zh-CN" dirty="0">
                <a:latin typeface="Century Gothic"/>
                <a:cs typeface="Century Gothic"/>
              </a:rPr>
              <a:t>://</a:t>
            </a:r>
            <a:r>
              <a:rPr kumimoji="1" lang="en-US" altLang="zh-CN" dirty="0" err="1">
                <a:latin typeface="Century Gothic"/>
                <a:cs typeface="Century Gothic"/>
              </a:rPr>
              <a:t>zetcode.com</a:t>
            </a:r>
            <a:r>
              <a:rPr kumimoji="1" lang="en-US" altLang="zh-CN" dirty="0">
                <a:latin typeface="Century Gothic"/>
                <a:cs typeface="Century Gothic"/>
              </a:rPr>
              <a:t>/</a:t>
            </a:r>
            <a:r>
              <a:rPr kumimoji="1" lang="en-US" altLang="zh-CN" dirty="0" err="1">
                <a:latin typeface="Century Gothic"/>
                <a:cs typeface="Century Gothic"/>
              </a:rPr>
              <a:t>db</a:t>
            </a:r>
            <a:r>
              <a:rPr kumimoji="1" lang="en-US" altLang="zh-CN" dirty="0">
                <a:latin typeface="Century Gothic"/>
                <a:cs typeface="Century Gothic"/>
              </a:rPr>
              <a:t>/</a:t>
            </a:r>
            <a:r>
              <a:rPr kumimoji="1" lang="en-US" altLang="zh-CN" dirty="0" err="1">
                <a:latin typeface="Century Gothic"/>
                <a:cs typeface="Century Gothic"/>
              </a:rPr>
              <a:t>mysqlc</a:t>
            </a:r>
            <a:r>
              <a:rPr kumimoji="1" lang="en-US" altLang="zh-CN" dirty="0">
                <a:latin typeface="Century Gothic"/>
                <a:cs typeface="Century Gothic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725932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2870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CA" altLang="zh-CN" sz="6000" dirty="0" smtClean="0">
                <a:latin typeface="Copperplate Gothic Bold"/>
                <a:cs typeface="Copperplate Gothic Bold"/>
              </a:rPr>
              <a:t>Thank</a:t>
            </a:r>
            <a:r>
              <a:rPr kumimoji="1" lang="zh-CN" altLang="en-US" sz="6000" dirty="0" smtClean="0">
                <a:latin typeface="Copperplate Gothic Bold"/>
                <a:cs typeface="Copperplate Gothic Bold"/>
              </a:rPr>
              <a:t> </a:t>
            </a:r>
            <a:r>
              <a:rPr kumimoji="1" lang="en-CA" altLang="zh-CN" sz="6000" dirty="0" smtClean="0">
                <a:latin typeface="Copperplate Gothic Bold"/>
                <a:cs typeface="Copperplate Gothic Bold"/>
              </a:rPr>
              <a:t>you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09600" y="282491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CA" altLang="zh-CN" sz="5400" dirty="0" smtClean="0">
                <a:latin typeface="Copperplate Gothic Bold"/>
                <a:cs typeface="Copperplate Gothic Bold"/>
              </a:rPr>
              <a:t>Any</a:t>
            </a:r>
            <a:r>
              <a:rPr kumimoji="1" lang="zh-CN" altLang="en-US" sz="5400" dirty="0" smtClean="0">
                <a:latin typeface="Copperplate Gothic Bold"/>
                <a:cs typeface="Copperplate Gothic Bold"/>
              </a:rPr>
              <a:t> </a:t>
            </a:r>
            <a:r>
              <a:rPr kumimoji="1" lang="en-CA" altLang="zh-CN" sz="5400" dirty="0" smtClean="0">
                <a:latin typeface="Copperplate Gothic Bold"/>
                <a:cs typeface="Copperplate Gothic Bold"/>
              </a:rPr>
              <a:t>question</a:t>
            </a:r>
            <a:r>
              <a:rPr kumimoji="1" lang="en-US" altLang="zh-CN" sz="5400" dirty="0" smtClean="0">
                <a:latin typeface="Copperplate Gothic Bold"/>
                <a:cs typeface="Copperplate Gothic Bold"/>
              </a:rPr>
              <a:t>?</a:t>
            </a:r>
            <a:endParaRPr kumimoji="1" lang="en-CA" altLang="zh-CN" sz="5400" dirty="0" smtClean="0">
              <a:latin typeface="Copperplate Gothic Bold"/>
              <a:cs typeface="Copperplate Gothic Bold"/>
            </a:endParaRPr>
          </a:p>
        </p:txBody>
      </p:sp>
    </p:spTree>
    <p:extLst>
      <p:ext uri="{BB962C8B-B14F-4D97-AF65-F5344CB8AC3E}">
        <p14:creationId xmlns:p14="http://schemas.microsoft.com/office/powerpoint/2010/main" val="1255479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CA" altLang="zh-CN" dirty="0" smtClean="0">
                <a:latin typeface="Copperplate Gothic Bold"/>
                <a:cs typeface="Copperplate Gothic Bold"/>
              </a:rPr>
              <a:t>Outline</a:t>
            </a:r>
            <a:endParaRPr kumimoji="1" lang="zh-CN" altLang="en-US" dirty="0">
              <a:latin typeface="Copperplate Gothic Bold"/>
              <a:cs typeface="Copperplate Gothic Bold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7302" y="1600200"/>
            <a:ext cx="7199987" cy="4319999"/>
          </a:xfrm>
        </p:spPr>
        <p:txBody>
          <a:bodyPr/>
          <a:lstStyle/>
          <a:p>
            <a:r>
              <a:rPr kumimoji="1" lang="en-CA" altLang="zh-CN" dirty="0" smtClean="0">
                <a:latin typeface="Century Gothic"/>
                <a:cs typeface="Century Gothic"/>
              </a:rPr>
              <a:t>Application Scenario</a:t>
            </a:r>
          </a:p>
          <a:p>
            <a:r>
              <a:rPr kumimoji="1" lang="en-CA" altLang="zh-CN" dirty="0">
                <a:latin typeface="Century Gothic"/>
                <a:cs typeface="Century Gothic"/>
              </a:rPr>
              <a:t>ER-Diagram</a:t>
            </a:r>
            <a:endParaRPr kumimoji="1" lang="en-CA" altLang="zh-CN" dirty="0" smtClean="0">
              <a:latin typeface="Century Gothic"/>
              <a:cs typeface="Century Gothic"/>
            </a:endParaRPr>
          </a:p>
          <a:p>
            <a:r>
              <a:rPr kumimoji="1" lang="en-CA" altLang="zh-CN" dirty="0" smtClean="0">
                <a:latin typeface="Century Gothic"/>
                <a:cs typeface="Century Gothic"/>
              </a:rPr>
              <a:t>Tables</a:t>
            </a:r>
          </a:p>
          <a:p>
            <a:r>
              <a:rPr kumimoji="1" lang="en-CA" altLang="zh-CN" dirty="0" smtClean="0">
                <a:latin typeface="Century Gothic"/>
                <a:cs typeface="Century Gothic"/>
              </a:rPr>
              <a:t>Implementation</a:t>
            </a:r>
          </a:p>
          <a:p>
            <a:r>
              <a:rPr kumimoji="1" lang="en-CA" altLang="zh-CN" dirty="0" smtClean="0">
                <a:latin typeface="Century Gothic"/>
                <a:cs typeface="Century Gothic"/>
              </a:rPr>
              <a:t>Results</a:t>
            </a:r>
          </a:p>
          <a:p>
            <a:r>
              <a:rPr kumimoji="1" lang="en-CA" altLang="zh-CN" dirty="0" smtClean="0">
                <a:latin typeface="Century Gothic"/>
                <a:cs typeface="Century Gothic"/>
              </a:rPr>
              <a:t>Demo</a:t>
            </a:r>
          </a:p>
          <a:p>
            <a:r>
              <a:rPr kumimoji="1" lang="en-CA" altLang="zh-CN" dirty="0" smtClean="0">
                <a:latin typeface="Century Gothic"/>
                <a:cs typeface="Century Gothic"/>
              </a:rPr>
              <a:t>Evaluation</a:t>
            </a:r>
          </a:p>
          <a:p>
            <a:pPr marL="0" indent="0">
              <a:buNone/>
            </a:pPr>
            <a:endParaRPr kumimoji="1" lang="en-CA" altLang="zh-CN" dirty="0" smtClean="0">
              <a:latin typeface="Century Gothic"/>
              <a:cs typeface="Century Gothic"/>
            </a:endParaRPr>
          </a:p>
          <a:p>
            <a:endParaRPr kumimoji="1" lang="zh-CN" altLang="en-US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5770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CA" altLang="zh-CN" dirty="0" smtClean="0">
                <a:latin typeface="Copperplate Gothic Bold"/>
                <a:cs typeface="Copperplate Gothic Bold"/>
              </a:rPr>
              <a:t>Application Scenario</a:t>
            </a:r>
            <a:endParaRPr kumimoji="1" lang="zh-CN" altLang="en-US" dirty="0">
              <a:latin typeface="Copperplate Gothic Bold"/>
              <a:cs typeface="Copperplate Gothic Bold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8761" y="1600200"/>
            <a:ext cx="7535333" cy="43199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Century Gothic"/>
                <a:cs typeface="Century Gothic"/>
              </a:rPr>
              <a:t>Used</a:t>
            </a:r>
            <a:r>
              <a:rPr kumimoji="1" lang="zh-CN" altLang="en-US" sz="24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2400" dirty="0" smtClean="0">
                <a:latin typeface="Century Gothic"/>
                <a:cs typeface="Century Gothic"/>
              </a:rPr>
              <a:t>for</a:t>
            </a:r>
            <a:r>
              <a:rPr kumimoji="1" lang="zh-CN" altLang="en-US" sz="24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2400" dirty="0" smtClean="0">
                <a:latin typeface="Century Gothic"/>
                <a:cs typeface="Century Gothic"/>
              </a:rPr>
              <a:t>social</a:t>
            </a:r>
            <a:r>
              <a:rPr kumimoji="1" lang="zh-CN" altLang="en-US" sz="24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2400" dirty="0" smtClean="0">
                <a:latin typeface="Century Gothic"/>
                <a:cs typeface="Century Gothic"/>
              </a:rPr>
              <a:t>network</a:t>
            </a:r>
            <a:r>
              <a:rPr kumimoji="1" lang="zh-CN" altLang="en-US" sz="24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2400" dirty="0" smtClean="0">
                <a:latin typeface="Century Gothic"/>
                <a:cs typeface="Century Gothic"/>
              </a:rPr>
              <a:t>communication</a:t>
            </a:r>
            <a:r>
              <a:rPr kumimoji="1" lang="zh-CN" altLang="en-US" sz="24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2400" dirty="0" smtClean="0">
                <a:latin typeface="Century Gothic"/>
                <a:cs typeface="Century Gothic"/>
              </a:rPr>
              <a:t>system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Century Gothic"/>
                <a:cs typeface="Century Gothic"/>
              </a:rPr>
              <a:t>Can</a:t>
            </a:r>
            <a:r>
              <a:rPr kumimoji="1" lang="zh-CN" altLang="en-US" sz="24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2400" dirty="0" smtClean="0">
                <a:latin typeface="Century Gothic"/>
                <a:cs typeface="Century Gothic"/>
              </a:rPr>
              <a:t>store</a:t>
            </a:r>
            <a:r>
              <a:rPr kumimoji="1" lang="zh-CN" altLang="en-US" sz="24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2400" dirty="0" smtClean="0">
                <a:latin typeface="Century Gothic"/>
                <a:cs typeface="Century Gothic"/>
              </a:rPr>
              <a:t>large</a:t>
            </a:r>
            <a:r>
              <a:rPr kumimoji="1" lang="zh-CN" altLang="en-US" sz="24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2400" dirty="0" smtClean="0">
                <a:latin typeface="Century Gothic"/>
                <a:cs typeface="Century Gothic"/>
              </a:rPr>
              <a:t>scale</a:t>
            </a:r>
            <a:r>
              <a:rPr kumimoji="1" lang="zh-CN" altLang="en-US" sz="24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2400" dirty="0" smtClean="0">
                <a:latin typeface="Century Gothic"/>
                <a:cs typeface="Century Gothic"/>
              </a:rPr>
              <a:t>of</a:t>
            </a:r>
            <a:r>
              <a:rPr kumimoji="1" lang="zh-CN" altLang="en-US" sz="24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2400" dirty="0" smtClean="0">
                <a:latin typeface="Century Gothic"/>
                <a:cs typeface="Century Gothic"/>
              </a:rPr>
              <a:t>data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Century Gothic"/>
                <a:cs typeface="Century Gothic"/>
              </a:rPr>
              <a:t>Contain</a:t>
            </a:r>
            <a:r>
              <a:rPr kumimoji="1" lang="zh-CN" altLang="en-US" sz="24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2400" dirty="0" smtClean="0">
                <a:latin typeface="Century Gothic"/>
                <a:cs typeface="Century Gothic"/>
              </a:rPr>
              <a:t>some</a:t>
            </a:r>
            <a:r>
              <a:rPr kumimoji="1" lang="zh-CN" altLang="en-US" sz="24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2400" dirty="0" smtClean="0">
                <a:latin typeface="Century Gothic"/>
                <a:cs typeface="Century Gothic"/>
              </a:rPr>
              <a:t>basic</a:t>
            </a:r>
            <a:r>
              <a:rPr kumimoji="1" lang="zh-CN" altLang="en-US" sz="24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2400" dirty="0" smtClean="0">
                <a:latin typeface="Century Gothic"/>
                <a:cs typeface="Century Gothic"/>
              </a:rPr>
              <a:t>functions</a:t>
            </a:r>
            <a:endParaRPr kumimoji="1" lang="en-US" altLang="zh-CN" sz="1600" dirty="0">
              <a:latin typeface="Century Gothic"/>
              <a:cs typeface="Century Gothic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smtClean="0">
                <a:latin typeface="Century Gothic"/>
                <a:cs typeface="Century Gothic"/>
              </a:rPr>
              <a:t>Sign</a:t>
            </a:r>
            <a:r>
              <a:rPr kumimoji="1" lang="zh-CN" altLang="en-US" sz="20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2000" dirty="0" smtClean="0">
                <a:latin typeface="Century Gothic"/>
                <a:cs typeface="Century Gothic"/>
              </a:rPr>
              <a:t>up</a:t>
            </a:r>
            <a:r>
              <a:rPr kumimoji="1" lang="zh-CN" altLang="en-US" sz="20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2000" dirty="0" smtClean="0">
                <a:latin typeface="Century Gothic"/>
                <a:cs typeface="Century Gothic"/>
              </a:rPr>
              <a:t>and</a:t>
            </a:r>
            <a:r>
              <a:rPr kumimoji="1" lang="zh-CN" altLang="en-US" sz="20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2000" dirty="0" smtClean="0">
                <a:latin typeface="Century Gothic"/>
                <a:cs typeface="Century Gothic"/>
              </a:rPr>
              <a:t>log</a:t>
            </a:r>
            <a:r>
              <a:rPr kumimoji="1" lang="zh-CN" altLang="en-US" sz="20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2000" dirty="0" smtClean="0">
                <a:latin typeface="Century Gothic"/>
                <a:cs typeface="Century Gothic"/>
              </a:rPr>
              <a:t>in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 smtClean="0">
                <a:latin typeface="Century Gothic"/>
                <a:cs typeface="Century Gothic"/>
              </a:rPr>
              <a:t>View</a:t>
            </a:r>
            <a:r>
              <a:rPr kumimoji="1" lang="zh-CN" altLang="en-US" sz="20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2000" dirty="0" smtClean="0">
                <a:latin typeface="Century Gothic"/>
                <a:cs typeface="Century Gothic"/>
              </a:rPr>
              <a:t>and</a:t>
            </a:r>
            <a:r>
              <a:rPr kumimoji="1" lang="zh-CN" altLang="en-US" sz="20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2000" dirty="0" smtClean="0">
                <a:latin typeface="Century Gothic"/>
                <a:cs typeface="Century Gothic"/>
              </a:rPr>
              <a:t>post</a:t>
            </a:r>
            <a:r>
              <a:rPr kumimoji="1" lang="zh-CN" altLang="en-US" sz="20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2000" dirty="0" smtClean="0">
                <a:latin typeface="Century Gothic"/>
                <a:cs typeface="Century Gothic"/>
              </a:rPr>
              <a:t>topics,</a:t>
            </a:r>
            <a:r>
              <a:rPr kumimoji="1" lang="zh-CN" altLang="en-US" sz="20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2000" dirty="0" smtClean="0">
                <a:latin typeface="Century Gothic"/>
                <a:cs typeface="Century Gothic"/>
              </a:rPr>
              <a:t>write</a:t>
            </a:r>
            <a:r>
              <a:rPr kumimoji="1" lang="zh-CN" altLang="en-US" sz="20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2000" dirty="0" smtClean="0">
                <a:latin typeface="Century Gothic"/>
                <a:cs typeface="Century Gothic"/>
              </a:rPr>
              <a:t>comments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 smtClean="0">
                <a:latin typeface="Century Gothic"/>
                <a:cs typeface="Century Gothic"/>
              </a:rPr>
              <a:t>Point</a:t>
            </a:r>
            <a:r>
              <a:rPr kumimoji="1" lang="zh-CN" altLang="en-US" sz="20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2000" dirty="0" smtClean="0">
                <a:latin typeface="Century Gothic"/>
                <a:cs typeface="Century Gothic"/>
              </a:rPr>
              <a:t>system </a:t>
            </a:r>
          </a:p>
        </p:txBody>
      </p:sp>
    </p:spTree>
    <p:extLst>
      <p:ext uri="{BB962C8B-B14F-4D97-AF65-F5344CB8AC3E}">
        <p14:creationId xmlns:p14="http://schemas.microsoft.com/office/powerpoint/2010/main" val="2070687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CA" altLang="zh-CN" dirty="0" smtClean="0">
                <a:latin typeface="Copperplate Gothic Bold"/>
                <a:cs typeface="Copperplate Gothic Bold"/>
              </a:rPr>
              <a:t>ER-Diagram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7302" y="1600200"/>
            <a:ext cx="7199987" cy="4319999"/>
          </a:xfrm>
        </p:spPr>
        <p:txBody>
          <a:bodyPr/>
          <a:lstStyle/>
          <a:p>
            <a:pPr marL="0" indent="0">
              <a:buNone/>
            </a:pPr>
            <a:endParaRPr kumimoji="1" lang="en-CA" altLang="zh-CN" dirty="0" smtClean="0">
              <a:latin typeface="Century Gothic"/>
              <a:cs typeface="Century Gothic"/>
            </a:endParaRPr>
          </a:p>
          <a:p>
            <a:endParaRPr kumimoji="1" lang="zh-CN" altLang="en-US" dirty="0">
              <a:latin typeface="Century Gothic"/>
              <a:cs typeface="Century Gothic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5" y="1332977"/>
            <a:ext cx="9000000" cy="529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04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CA" altLang="zh-CN" dirty="0" smtClean="0">
                <a:latin typeface="Copperplate Gothic Bold"/>
                <a:cs typeface="Copperplate Gothic Bold"/>
              </a:rPr>
              <a:t>Tables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7302" y="1600200"/>
            <a:ext cx="7199987" cy="4319999"/>
          </a:xfrm>
        </p:spPr>
        <p:txBody>
          <a:bodyPr/>
          <a:lstStyle/>
          <a:p>
            <a:pPr marL="0" indent="0">
              <a:buNone/>
            </a:pPr>
            <a:endParaRPr kumimoji="1" lang="en-CA" altLang="zh-CN" dirty="0" smtClean="0">
              <a:latin typeface="Century Gothic"/>
              <a:cs typeface="Century Gothic"/>
            </a:endParaRPr>
          </a:p>
          <a:p>
            <a:endParaRPr kumimoji="1" lang="zh-CN" altLang="en-US" dirty="0">
              <a:latin typeface="Century Gothic"/>
              <a:cs typeface="Century Gothic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58761" y="1600200"/>
            <a:ext cx="7535333" cy="4319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CN" sz="1800" dirty="0" smtClean="0">
                <a:latin typeface="Century Gothic"/>
                <a:cs typeface="Century Gothic"/>
              </a:rPr>
              <a:t>3</a:t>
            </a:r>
            <a:r>
              <a:rPr kumimoji="1" lang="zh-CN" altLang="en-US" sz="18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1800" dirty="0" smtClean="0">
                <a:latin typeface="Century Gothic"/>
                <a:cs typeface="Century Gothic"/>
              </a:rPr>
              <a:t>Entity</a:t>
            </a:r>
            <a:r>
              <a:rPr kumimoji="1" lang="zh-CN" altLang="en-US" sz="18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1800" dirty="0" smtClean="0">
                <a:latin typeface="Century Gothic"/>
                <a:cs typeface="Century Gothic"/>
              </a:rPr>
              <a:t>Tables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1800" dirty="0" smtClean="0">
                <a:latin typeface="Century Gothic"/>
                <a:cs typeface="Century Gothic"/>
              </a:rPr>
              <a:t>User</a:t>
            </a:r>
            <a:r>
              <a:rPr kumimoji="1" lang="zh-CN" altLang="en-US" sz="18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1800" dirty="0" smtClean="0">
                <a:latin typeface="Century Gothic"/>
                <a:cs typeface="Century Gothic"/>
              </a:rPr>
              <a:t>(</a:t>
            </a:r>
            <a:r>
              <a:rPr kumimoji="1" lang="en-US" altLang="zh-CN" sz="1800" u="sng" dirty="0" smtClean="0">
                <a:latin typeface="Century Gothic"/>
                <a:cs typeface="Century Gothic"/>
              </a:rPr>
              <a:t>UID</a:t>
            </a:r>
            <a:r>
              <a:rPr kumimoji="1" lang="en-US" altLang="zh-CN" sz="1800" dirty="0" smtClean="0">
                <a:latin typeface="Century Gothic"/>
                <a:cs typeface="Century Gothic"/>
              </a:rPr>
              <a:t>,</a:t>
            </a:r>
            <a:r>
              <a:rPr kumimoji="1" lang="zh-CN" altLang="en-US" sz="18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1800" dirty="0" smtClean="0">
                <a:latin typeface="Century Gothic"/>
                <a:cs typeface="Century Gothic"/>
              </a:rPr>
              <a:t>Username,</a:t>
            </a:r>
            <a:r>
              <a:rPr kumimoji="1" lang="zh-CN" altLang="en-US" sz="18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1800" dirty="0" smtClean="0">
                <a:latin typeface="Century Gothic"/>
                <a:cs typeface="Century Gothic"/>
              </a:rPr>
              <a:t>Password,</a:t>
            </a:r>
            <a:r>
              <a:rPr kumimoji="1" lang="zh-CN" altLang="en-US" sz="18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1800" dirty="0" err="1" smtClean="0">
                <a:latin typeface="Century Gothic"/>
                <a:cs typeface="Century Gothic"/>
              </a:rPr>
              <a:t>RegisterDate</a:t>
            </a:r>
            <a:r>
              <a:rPr kumimoji="1" lang="en-US" altLang="zh-CN" sz="1800" dirty="0" smtClean="0">
                <a:latin typeface="Century Gothic"/>
                <a:cs typeface="Century Gothic"/>
              </a:rPr>
              <a:t>,</a:t>
            </a:r>
            <a:r>
              <a:rPr kumimoji="1" lang="zh-CN" altLang="en-US" sz="18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1800" dirty="0" smtClean="0">
                <a:latin typeface="Century Gothic"/>
                <a:cs typeface="Century Gothic"/>
              </a:rPr>
              <a:t>Access,</a:t>
            </a:r>
            <a:r>
              <a:rPr kumimoji="1" lang="zh-CN" altLang="en-US" sz="18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1800" dirty="0" smtClean="0">
                <a:latin typeface="Century Gothic"/>
                <a:cs typeface="Century Gothic"/>
              </a:rPr>
              <a:t>Point)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1800" dirty="0" smtClean="0">
                <a:latin typeface="Century Gothic"/>
                <a:cs typeface="Century Gothic"/>
              </a:rPr>
              <a:t>Topic</a:t>
            </a:r>
            <a:r>
              <a:rPr kumimoji="1" lang="zh-CN" altLang="en-US" sz="18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1800" dirty="0" smtClean="0">
                <a:latin typeface="Century Gothic"/>
                <a:cs typeface="Century Gothic"/>
              </a:rPr>
              <a:t>(</a:t>
            </a:r>
            <a:r>
              <a:rPr kumimoji="1" lang="en-US" altLang="zh-CN" sz="1800" u="sng" dirty="0" smtClean="0">
                <a:latin typeface="Century Gothic"/>
                <a:cs typeface="Century Gothic"/>
              </a:rPr>
              <a:t>TID</a:t>
            </a:r>
            <a:r>
              <a:rPr kumimoji="1" lang="en-US" altLang="zh-CN" sz="1800" dirty="0" smtClean="0">
                <a:latin typeface="Century Gothic"/>
                <a:cs typeface="Century Gothic"/>
              </a:rPr>
              <a:t>,</a:t>
            </a:r>
            <a:r>
              <a:rPr kumimoji="1" lang="zh-CN" altLang="en-US" sz="18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1800" dirty="0" smtClean="0">
                <a:latin typeface="Century Gothic"/>
                <a:cs typeface="Century Gothic"/>
              </a:rPr>
              <a:t>Title,</a:t>
            </a:r>
            <a:r>
              <a:rPr kumimoji="1" lang="zh-CN" altLang="en-US" sz="18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1800" dirty="0" err="1" smtClean="0">
                <a:latin typeface="Century Gothic"/>
                <a:cs typeface="Century Gothic"/>
              </a:rPr>
              <a:t>TAuther</a:t>
            </a:r>
            <a:r>
              <a:rPr kumimoji="1" lang="en-US" altLang="zh-CN" sz="1800" dirty="0" smtClean="0">
                <a:latin typeface="Century Gothic"/>
                <a:cs typeface="Century Gothic"/>
              </a:rPr>
              <a:t>,</a:t>
            </a:r>
            <a:r>
              <a:rPr kumimoji="1" lang="zh-CN" altLang="en-US" sz="18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1800" dirty="0" err="1" smtClean="0">
                <a:latin typeface="Century Gothic"/>
                <a:cs typeface="Century Gothic"/>
              </a:rPr>
              <a:t>TDate</a:t>
            </a:r>
            <a:r>
              <a:rPr kumimoji="1" lang="en-US" altLang="zh-CN" sz="1800" dirty="0" smtClean="0">
                <a:latin typeface="Century Gothic"/>
                <a:cs typeface="Century Gothic"/>
              </a:rPr>
              <a:t>,</a:t>
            </a:r>
            <a:r>
              <a:rPr kumimoji="1" lang="zh-CN" altLang="en-US" sz="18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1800" dirty="0" err="1" smtClean="0">
                <a:latin typeface="Century Gothic"/>
                <a:cs typeface="Century Gothic"/>
              </a:rPr>
              <a:t>TContent</a:t>
            </a:r>
            <a:r>
              <a:rPr kumimoji="1" lang="en-US" altLang="zh-CN" sz="1800" dirty="0" smtClean="0">
                <a:latin typeface="Century Gothic"/>
                <a:cs typeface="Century Gothic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1800" dirty="0" smtClean="0">
                <a:latin typeface="Century Gothic"/>
                <a:cs typeface="Century Gothic"/>
              </a:rPr>
              <a:t>Comment</a:t>
            </a:r>
            <a:r>
              <a:rPr kumimoji="1" lang="zh-CN" altLang="en-US" sz="18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1800" dirty="0" smtClean="0">
                <a:latin typeface="Century Gothic"/>
                <a:cs typeface="Century Gothic"/>
              </a:rPr>
              <a:t>(</a:t>
            </a:r>
            <a:r>
              <a:rPr kumimoji="1" lang="en-US" altLang="zh-CN" sz="1800" u="sng" dirty="0">
                <a:latin typeface="Century Gothic"/>
                <a:cs typeface="Century Gothic"/>
              </a:rPr>
              <a:t>C</a:t>
            </a:r>
            <a:r>
              <a:rPr kumimoji="1" lang="en-US" altLang="zh-CN" sz="1800" u="sng" dirty="0" smtClean="0">
                <a:latin typeface="Century Gothic"/>
                <a:cs typeface="Century Gothic"/>
              </a:rPr>
              <a:t>ID</a:t>
            </a:r>
            <a:r>
              <a:rPr kumimoji="1" lang="en-US" altLang="zh-CN" sz="1800" dirty="0">
                <a:latin typeface="Century Gothic"/>
                <a:cs typeface="Century Gothic"/>
              </a:rPr>
              <a:t>,</a:t>
            </a:r>
            <a:r>
              <a:rPr kumimoji="1" lang="zh-CN" altLang="en-US" sz="1800" dirty="0">
                <a:latin typeface="Century Gothic"/>
                <a:cs typeface="Century Gothic"/>
              </a:rPr>
              <a:t> </a:t>
            </a:r>
            <a:r>
              <a:rPr kumimoji="1" lang="en-US" altLang="zh-CN" sz="1800" dirty="0" err="1">
                <a:latin typeface="Century Gothic"/>
                <a:cs typeface="Century Gothic"/>
              </a:rPr>
              <a:t>C</a:t>
            </a:r>
            <a:r>
              <a:rPr kumimoji="1" lang="en-US" altLang="zh-CN" sz="1800" dirty="0" err="1" smtClean="0">
                <a:latin typeface="Century Gothic"/>
                <a:cs typeface="Century Gothic"/>
              </a:rPr>
              <a:t>Auther</a:t>
            </a:r>
            <a:r>
              <a:rPr kumimoji="1" lang="en-US" altLang="zh-CN" sz="1800" dirty="0">
                <a:latin typeface="Century Gothic"/>
                <a:cs typeface="Century Gothic"/>
              </a:rPr>
              <a:t>,</a:t>
            </a:r>
            <a:r>
              <a:rPr kumimoji="1" lang="zh-CN" altLang="en-US" sz="1800" dirty="0">
                <a:latin typeface="Century Gothic"/>
                <a:cs typeface="Century Gothic"/>
              </a:rPr>
              <a:t> </a:t>
            </a:r>
            <a:r>
              <a:rPr kumimoji="1" lang="en-US" altLang="zh-CN" sz="1800" dirty="0" err="1" smtClean="0">
                <a:latin typeface="Century Gothic"/>
                <a:cs typeface="Century Gothic"/>
              </a:rPr>
              <a:t>CDate</a:t>
            </a:r>
            <a:r>
              <a:rPr kumimoji="1" lang="en-US" altLang="zh-CN" sz="1800" dirty="0">
                <a:latin typeface="Century Gothic"/>
                <a:cs typeface="Century Gothic"/>
              </a:rPr>
              <a:t>,</a:t>
            </a:r>
            <a:r>
              <a:rPr kumimoji="1" lang="zh-CN" altLang="en-US" sz="1800" dirty="0">
                <a:latin typeface="Century Gothic"/>
                <a:cs typeface="Century Gothic"/>
              </a:rPr>
              <a:t> </a:t>
            </a:r>
            <a:r>
              <a:rPr kumimoji="1" lang="en-US" altLang="zh-CN" sz="1800" dirty="0" err="1" smtClean="0">
                <a:latin typeface="Century Gothic"/>
                <a:cs typeface="Century Gothic"/>
              </a:rPr>
              <a:t>CContent</a:t>
            </a:r>
            <a:r>
              <a:rPr kumimoji="1" lang="en-US" altLang="zh-CN" sz="1800" dirty="0" smtClean="0">
                <a:latin typeface="Century Gothic"/>
                <a:cs typeface="Century Gothic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zh-CN" sz="1800" dirty="0">
                <a:latin typeface="Century Gothic"/>
                <a:cs typeface="Century Gothic"/>
              </a:rPr>
              <a:t>3</a:t>
            </a:r>
            <a:r>
              <a:rPr kumimoji="1" lang="zh-CN" altLang="en-US" sz="1800" dirty="0">
                <a:latin typeface="Century Gothic"/>
                <a:cs typeface="Century Gothic"/>
              </a:rPr>
              <a:t> </a:t>
            </a:r>
            <a:r>
              <a:rPr kumimoji="1" lang="en-US" altLang="zh-CN" sz="1800" dirty="0" smtClean="0">
                <a:latin typeface="Century Gothic"/>
                <a:cs typeface="Century Gothic"/>
              </a:rPr>
              <a:t>Relation</a:t>
            </a:r>
            <a:r>
              <a:rPr kumimoji="1" lang="zh-CN" altLang="en-US" sz="18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1800" dirty="0">
                <a:latin typeface="Century Gothic"/>
                <a:cs typeface="Century Gothic"/>
              </a:rPr>
              <a:t>Tables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1800" dirty="0" smtClean="0">
                <a:latin typeface="Century Gothic"/>
                <a:cs typeface="Century Gothic"/>
              </a:rPr>
              <a:t>posts</a:t>
            </a:r>
            <a:r>
              <a:rPr kumimoji="1" lang="zh-CN" altLang="en-US" sz="18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1800" dirty="0">
                <a:latin typeface="Century Gothic"/>
                <a:cs typeface="Century Gothic"/>
              </a:rPr>
              <a:t>(UID,</a:t>
            </a:r>
            <a:r>
              <a:rPr kumimoji="1" lang="zh-CN" altLang="en-US" sz="1800" dirty="0">
                <a:latin typeface="Century Gothic"/>
                <a:cs typeface="Century Gothic"/>
              </a:rPr>
              <a:t> </a:t>
            </a:r>
            <a:r>
              <a:rPr kumimoji="1" lang="en-US" altLang="zh-CN" sz="1800" dirty="0">
                <a:latin typeface="Century Gothic"/>
                <a:cs typeface="Century Gothic"/>
              </a:rPr>
              <a:t>TID</a:t>
            </a:r>
            <a:r>
              <a:rPr kumimoji="1" lang="en-US" altLang="zh-CN" sz="1800" dirty="0" smtClean="0">
                <a:latin typeface="Century Gothic"/>
                <a:cs typeface="Century Gothic"/>
              </a:rPr>
              <a:t>)</a:t>
            </a:r>
            <a:endParaRPr kumimoji="1" lang="en-US" altLang="zh-CN" sz="1800" dirty="0">
              <a:latin typeface="Century Gothic"/>
              <a:cs typeface="Century Gothic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1800" dirty="0" smtClean="0">
                <a:latin typeface="Century Gothic"/>
                <a:cs typeface="Century Gothic"/>
              </a:rPr>
              <a:t>writes</a:t>
            </a:r>
            <a:r>
              <a:rPr kumimoji="1" lang="zh-CN" altLang="en-US" sz="18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1800" dirty="0" smtClean="0">
                <a:latin typeface="Century Gothic"/>
                <a:cs typeface="Century Gothic"/>
              </a:rPr>
              <a:t>(UID</a:t>
            </a:r>
            <a:r>
              <a:rPr kumimoji="1" lang="en-US" altLang="zh-CN" sz="1800" dirty="0">
                <a:latin typeface="Century Gothic"/>
                <a:cs typeface="Century Gothic"/>
              </a:rPr>
              <a:t>,</a:t>
            </a:r>
            <a:r>
              <a:rPr kumimoji="1" lang="zh-CN" altLang="en-US" sz="1800" dirty="0">
                <a:latin typeface="Century Gothic"/>
                <a:cs typeface="Century Gothic"/>
              </a:rPr>
              <a:t> </a:t>
            </a:r>
            <a:r>
              <a:rPr kumimoji="1" lang="en-US" altLang="zh-CN" sz="1800" dirty="0">
                <a:latin typeface="Century Gothic"/>
                <a:cs typeface="Century Gothic"/>
              </a:rPr>
              <a:t>CID</a:t>
            </a:r>
            <a:r>
              <a:rPr kumimoji="1" lang="en-US" altLang="zh-CN" sz="1800" dirty="0" smtClean="0">
                <a:latin typeface="Century Gothic"/>
                <a:cs typeface="Century Gothic"/>
              </a:rPr>
              <a:t>)</a:t>
            </a:r>
            <a:endParaRPr kumimoji="1" lang="en-US" altLang="zh-CN" sz="1800" dirty="0">
              <a:latin typeface="Century Gothic"/>
              <a:cs typeface="Century Gothic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1800" dirty="0" smtClean="0">
                <a:latin typeface="Century Gothic"/>
                <a:cs typeface="Century Gothic"/>
              </a:rPr>
              <a:t>contains</a:t>
            </a:r>
            <a:r>
              <a:rPr kumimoji="1" lang="zh-CN" altLang="en-US" sz="18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1800" dirty="0" smtClean="0">
                <a:latin typeface="Century Gothic"/>
                <a:cs typeface="Century Gothic"/>
              </a:rPr>
              <a:t>(</a:t>
            </a:r>
            <a:r>
              <a:rPr kumimoji="1" lang="en-US" altLang="zh-CN" sz="1800" dirty="0">
                <a:latin typeface="Century Gothic"/>
                <a:cs typeface="Century Gothic"/>
              </a:rPr>
              <a:t>TID,</a:t>
            </a:r>
            <a:r>
              <a:rPr kumimoji="1" lang="zh-CN" altLang="en-US" sz="1800" dirty="0">
                <a:latin typeface="Century Gothic"/>
                <a:cs typeface="Century Gothic"/>
              </a:rPr>
              <a:t> </a:t>
            </a:r>
            <a:r>
              <a:rPr kumimoji="1" lang="en-US" altLang="zh-CN" sz="1800" dirty="0">
                <a:latin typeface="Century Gothic"/>
                <a:cs typeface="Century Gothic"/>
              </a:rPr>
              <a:t>CID</a:t>
            </a:r>
            <a:r>
              <a:rPr kumimoji="1" lang="en-US" altLang="zh-CN" sz="1800" dirty="0" smtClean="0">
                <a:latin typeface="Century Gothic"/>
                <a:cs typeface="Century Gothic"/>
              </a:rPr>
              <a:t>)</a:t>
            </a:r>
            <a:endParaRPr kumimoji="1" lang="en-US" altLang="zh-CN" sz="18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76134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CA" altLang="zh-CN" dirty="0" smtClean="0">
                <a:latin typeface="Copperplate Gothic Bold"/>
                <a:cs typeface="Copperplate Gothic Bold"/>
              </a:rPr>
              <a:t>Implementation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7302" y="1600200"/>
            <a:ext cx="7199987" cy="4319999"/>
          </a:xfrm>
        </p:spPr>
        <p:txBody>
          <a:bodyPr/>
          <a:lstStyle/>
          <a:p>
            <a:pPr marL="0" indent="0">
              <a:buNone/>
            </a:pPr>
            <a:endParaRPr kumimoji="1" lang="en-CA" altLang="zh-CN" dirty="0" smtClean="0">
              <a:latin typeface="Century Gothic"/>
              <a:cs typeface="Century Gothic"/>
            </a:endParaRPr>
          </a:p>
          <a:p>
            <a:endParaRPr kumimoji="1" lang="zh-CN" altLang="en-US" dirty="0">
              <a:latin typeface="Century Gothic"/>
              <a:cs typeface="Century Gothic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754" y="1369258"/>
            <a:ext cx="9377313" cy="465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88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CA" altLang="zh-CN" dirty="0" smtClean="0">
                <a:latin typeface="Copperplate Gothic Bold"/>
                <a:cs typeface="Copperplate Gothic Bold"/>
              </a:rPr>
              <a:t>Results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7302" y="1600200"/>
            <a:ext cx="7199987" cy="4319999"/>
          </a:xfrm>
        </p:spPr>
        <p:txBody>
          <a:bodyPr/>
          <a:lstStyle/>
          <a:p>
            <a:pPr marL="0" indent="0">
              <a:buNone/>
            </a:pPr>
            <a:endParaRPr kumimoji="1" lang="en-CA" altLang="zh-CN" dirty="0" smtClean="0">
              <a:latin typeface="Century Gothic"/>
              <a:cs typeface="Century Gothic"/>
            </a:endParaRPr>
          </a:p>
          <a:p>
            <a:endParaRPr kumimoji="1" lang="zh-CN" altLang="en-US" dirty="0">
              <a:latin typeface="Century Gothic"/>
              <a:cs typeface="Century Gothic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58762" y="1551820"/>
            <a:ext cx="7668095" cy="431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CA" altLang="zh-CN" sz="2400" dirty="0" smtClean="0">
                <a:latin typeface="Century Gothic"/>
                <a:cs typeface="Century Gothic"/>
              </a:rPr>
              <a:t>Sign up, and then log in this system</a:t>
            </a:r>
            <a:endParaRPr kumimoji="1" lang="en-US" altLang="zh-CN" sz="2400" dirty="0" smtClean="0">
              <a:latin typeface="Century Gothic"/>
              <a:cs typeface="Century Gothic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2400" dirty="0" smtClean="0">
                <a:latin typeface="Century Gothic"/>
                <a:cs typeface="Century Gothic"/>
              </a:rPr>
              <a:t>View all the current topics</a:t>
            </a:r>
            <a:r>
              <a:rPr kumimoji="1" lang="zh-CN" altLang="en-US" sz="2400" dirty="0" smtClean="0">
                <a:latin typeface="Century Gothic"/>
                <a:cs typeface="Century Gothic"/>
              </a:rPr>
              <a:t> </a:t>
            </a:r>
            <a:r>
              <a:rPr kumimoji="1" lang="en-CA" altLang="zh-CN" sz="2400" dirty="0" smtClean="0">
                <a:latin typeface="Century Gothic"/>
                <a:cs typeface="Century Gothic"/>
              </a:rPr>
              <a:t>and</a:t>
            </a:r>
            <a:r>
              <a:rPr kumimoji="1" lang="zh-CN" altLang="en-US" sz="2400" dirty="0" smtClean="0">
                <a:latin typeface="Century Gothic"/>
                <a:cs typeface="Century Gothic"/>
              </a:rPr>
              <a:t> </a:t>
            </a:r>
            <a:r>
              <a:rPr kumimoji="1" lang="en-CA" altLang="zh-CN" sz="2400" dirty="0" smtClean="0">
                <a:latin typeface="Century Gothic"/>
                <a:cs typeface="Century Gothic"/>
              </a:rPr>
              <a:t>add</a:t>
            </a:r>
            <a:r>
              <a:rPr kumimoji="1" lang="zh-CN" altLang="en-US" sz="2400" dirty="0" smtClean="0">
                <a:latin typeface="Century Gothic"/>
                <a:cs typeface="Century Gothic"/>
              </a:rPr>
              <a:t> </a:t>
            </a:r>
            <a:r>
              <a:rPr kumimoji="1" lang="en-CA" altLang="zh-CN" sz="2400" dirty="0" smtClean="0">
                <a:latin typeface="Century Gothic"/>
                <a:cs typeface="Century Gothic"/>
              </a:rPr>
              <a:t>a</a:t>
            </a:r>
            <a:r>
              <a:rPr kumimoji="1" lang="zh-CN" altLang="en-US" sz="2400" dirty="0" smtClean="0">
                <a:latin typeface="Century Gothic"/>
                <a:cs typeface="Century Gothic"/>
              </a:rPr>
              <a:t> </a:t>
            </a:r>
            <a:r>
              <a:rPr kumimoji="1" lang="en-CA" altLang="zh-CN" sz="2400" dirty="0" smtClean="0">
                <a:latin typeface="Century Gothic"/>
                <a:cs typeface="Century Gothic"/>
              </a:rPr>
              <a:t>new</a:t>
            </a:r>
            <a:r>
              <a:rPr kumimoji="1" lang="zh-CN" altLang="en-US" sz="2400" dirty="0" smtClean="0">
                <a:latin typeface="Century Gothic"/>
                <a:cs typeface="Century Gothic"/>
              </a:rPr>
              <a:t> </a:t>
            </a:r>
            <a:r>
              <a:rPr kumimoji="1" lang="en-CA" altLang="zh-CN" sz="2400" dirty="0" smtClean="0">
                <a:latin typeface="Century Gothic"/>
                <a:cs typeface="Century Gothic"/>
              </a:rPr>
              <a:t>topic</a:t>
            </a:r>
          </a:p>
          <a:p>
            <a:pPr>
              <a:lnSpc>
                <a:spcPct val="200000"/>
              </a:lnSpc>
            </a:pPr>
            <a:r>
              <a:rPr kumimoji="1" lang="en-US" altLang="zh-CN" sz="2400" dirty="0" smtClean="0">
                <a:latin typeface="Century Gothic"/>
                <a:cs typeface="Century Gothic"/>
              </a:rPr>
              <a:t>Select</a:t>
            </a:r>
            <a:r>
              <a:rPr kumimoji="1" lang="zh-CN" altLang="en-US" sz="24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2400" dirty="0" smtClean="0">
                <a:latin typeface="Century Gothic"/>
                <a:cs typeface="Century Gothic"/>
              </a:rPr>
              <a:t>one</a:t>
            </a:r>
            <a:r>
              <a:rPr kumimoji="1" lang="zh-CN" altLang="en-US" sz="24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2400" dirty="0" smtClean="0">
                <a:latin typeface="Century Gothic"/>
                <a:cs typeface="Century Gothic"/>
              </a:rPr>
              <a:t>topic</a:t>
            </a:r>
            <a:r>
              <a:rPr kumimoji="1" lang="zh-CN" altLang="en-US" sz="24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2400" dirty="0" smtClean="0">
                <a:latin typeface="Century Gothic"/>
                <a:cs typeface="Century Gothic"/>
              </a:rPr>
              <a:t>and</a:t>
            </a:r>
            <a:r>
              <a:rPr kumimoji="1" lang="zh-CN" altLang="en-US" sz="24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2400" dirty="0" smtClean="0">
                <a:latin typeface="Century Gothic"/>
                <a:cs typeface="Century Gothic"/>
              </a:rPr>
              <a:t>see</a:t>
            </a:r>
            <a:r>
              <a:rPr kumimoji="1" lang="zh-CN" altLang="en-US" sz="24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2400" dirty="0" smtClean="0">
                <a:latin typeface="Century Gothic"/>
                <a:cs typeface="Century Gothic"/>
              </a:rPr>
              <a:t>the</a:t>
            </a:r>
            <a:r>
              <a:rPr kumimoji="1" lang="zh-CN" altLang="en-US" sz="24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2400" dirty="0" smtClean="0">
                <a:latin typeface="Century Gothic"/>
                <a:cs typeface="Century Gothic"/>
              </a:rPr>
              <a:t>related</a:t>
            </a:r>
            <a:r>
              <a:rPr kumimoji="1" lang="zh-CN" altLang="en-US" sz="24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2400" dirty="0">
                <a:latin typeface="Century Gothic"/>
                <a:cs typeface="Century Gothic"/>
              </a:rPr>
              <a:t>comments</a:t>
            </a:r>
            <a:endParaRPr kumimoji="1" lang="en-US" altLang="zh-CN" sz="2400" dirty="0" smtClean="0">
              <a:latin typeface="Century Gothic"/>
              <a:cs typeface="Century Gothic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2400" dirty="0" smtClean="0">
                <a:latin typeface="Century Gothic"/>
                <a:cs typeface="Century Gothic"/>
              </a:rPr>
              <a:t>Add</a:t>
            </a:r>
            <a:r>
              <a:rPr kumimoji="1" lang="zh-CN" altLang="en-US" sz="24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2400" dirty="0" smtClean="0">
                <a:latin typeface="Century Gothic"/>
                <a:cs typeface="Century Gothic"/>
              </a:rPr>
              <a:t>a</a:t>
            </a:r>
            <a:r>
              <a:rPr kumimoji="1" lang="zh-CN" altLang="en-US" sz="24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2400" dirty="0" smtClean="0">
                <a:latin typeface="Century Gothic"/>
                <a:cs typeface="Century Gothic"/>
              </a:rPr>
              <a:t>new</a:t>
            </a:r>
            <a:r>
              <a:rPr kumimoji="1" lang="zh-CN" altLang="en-US" sz="24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2400" dirty="0" smtClean="0">
                <a:latin typeface="Century Gothic"/>
                <a:cs typeface="Century Gothic"/>
              </a:rPr>
              <a:t>comment</a:t>
            </a:r>
            <a:endParaRPr kumimoji="1" lang="en-CA" altLang="zh-CN" sz="2400" dirty="0" smtClean="0">
              <a:latin typeface="Century Gothic"/>
              <a:cs typeface="Century Gothic"/>
            </a:endParaRPr>
          </a:p>
          <a:p>
            <a:pPr>
              <a:lnSpc>
                <a:spcPct val="200000"/>
              </a:lnSpc>
            </a:pPr>
            <a:r>
              <a:rPr kumimoji="1" lang="en-CA" altLang="zh-CN" sz="2400" dirty="0" smtClean="0">
                <a:latin typeface="Century Gothic"/>
                <a:cs typeface="Century Gothic"/>
              </a:rPr>
              <a:t>Edit</a:t>
            </a:r>
            <a:r>
              <a:rPr kumimoji="1" lang="zh-CN" altLang="en-US" sz="24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2400" dirty="0" smtClean="0">
                <a:latin typeface="Century Gothic"/>
                <a:cs typeface="Century Gothic"/>
              </a:rPr>
              <a:t>and</a:t>
            </a:r>
            <a:r>
              <a:rPr kumimoji="1" lang="zh-CN" altLang="en-US" sz="24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2400" smtClean="0">
                <a:latin typeface="Century Gothic"/>
                <a:cs typeface="Century Gothic"/>
              </a:rPr>
              <a:t>delete</a:t>
            </a:r>
            <a:r>
              <a:rPr kumimoji="1" lang="zh-CN" altLang="en-US" sz="2400" smtClean="0">
                <a:latin typeface="Century Gothic"/>
                <a:cs typeface="Century Gothic"/>
              </a:rPr>
              <a:t> </a:t>
            </a:r>
            <a:r>
              <a:rPr kumimoji="1" lang="en-US" altLang="zh-CN" sz="2400" dirty="0" smtClean="0">
                <a:latin typeface="Century Gothic"/>
                <a:cs typeface="Century Gothic"/>
              </a:rPr>
              <a:t>functions</a:t>
            </a:r>
            <a:endParaRPr kumimoji="1" lang="en-CA" altLang="zh-CN" sz="2400" dirty="0" smtClean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68712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CA" altLang="zh-CN" dirty="0" smtClean="0">
                <a:latin typeface="Copperplate Gothic Bold"/>
                <a:cs typeface="Copperplate Gothic Bold"/>
              </a:rPr>
              <a:t>Demo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7302" y="1600200"/>
            <a:ext cx="7199987" cy="4319999"/>
          </a:xfrm>
        </p:spPr>
        <p:txBody>
          <a:bodyPr/>
          <a:lstStyle/>
          <a:p>
            <a:pPr marL="0" indent="0">
              <a:buNone/>
            </a:pPr>
            <a:endParaRPr kumimoji="1" lang="en-CA" altLang="zh-CN" dirty="0" smtClean="0">
              <a:latin typeface="Century Gothic"/>
              <a:cs typeface="Century Gothic"/>
            </a:endParaRPr>
          </a:p>
          <a:p>
            <a:endParaRPr kumimoji="1" lang="zh-CN" altLang="en-US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21303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CA" altLang="zh-CN" dirty="0" smtClean="0">
                <a:latin typeface="Copperplate Gothic Bold"/>
                <a:cs typeface="Copperplate Gothic Bold"/>
              </a:rPr>
              <a:t>Evaluation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0382" y="1382490"/>
            <a:ext cx="7680476" cy="45683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CA" altLang="zh-CN" sz="2000" dirty="0" smtClean="0">
                <a:latin typeface="Century Gothic"/>
                <a:cs typeface="Century Gothic"/>
              </a:rPr>
              <a:t>In scope</a:t>
            </a:r>
          </a:p>
          <a:p>
            <a:pPr lvl="1">
              <a:lnSpc>
                <a:spcPct val="120000"/>
              </a:lnSpc>
            </a:pPr>
            <a:r>
              <a:rPr kumimoji="1" lang="en-CA" altLang="zh-CN" sz="2000" dirty="0" smtClean="0">
                <a:latin typeface="Century Gothic"/>
                <a:cs typeface="Century Gothic"/>
              </a:rPr>
              <a:t>Realized most of the functionalities</a:t>
            </a:r>
          </a:p>
          <a:p>
            <a:pPr lvl="2">
              <a:lnSpc>
                <a:spcPct val="120000"/>
              </a:lnSpc>
            </a:pPr>
            <a:r>
              <a:rPr kumimoji="1" lang="en-CA" altLang="zh-CN" sz="2000" dirty="0" smtClean="0">
                <a:latin typeface="Century Gothic"/>
                <a:cs typeface="Century Gothic"/>
              </a:rPr>
              <a:t>Log in and registration mechanism </a:t>
            </a:r>
          </a:p>
          <a:p>
            <a:pPr lvl="2">
              <a:lnSpc>
                <a:spcPct val="120000"/>
              </a:lnSpc>
            </a:pPr>
            <a:r>
              <a:rPr kumimoji="1" lang="en-CA" altLang="zh-CN" sz="2000" dirty="0" smtClean="0">
                <a:latin typeface="Century Gothic"/>
                <a:cs typeface="Century Gothic"/>
              </a:rPr>
              <a:t>View and post comment mechanism</a:t>
            </a:r>
          </a:p>
          <a:p>
            <a:pPr lvl="2">
              <a:lnSpc>
                <a:spcPct val="120000"/>
              </a:lnSpc>
            </a:pPr>
            <a:r>
              <a:rPr kumimoji="1" lang="en-CA" altLang="zh-CN" sz="2000" dirty="0" smtClean="0">
                <a:latin typeface="Century Gothic"/>
                <a:cs typeface="Century Gothic"/>
              </a:rPr>
              <a:t>View and post topic mechanism </a:t>
            </a:r>
          </a:p>
          <a:p>
            <a:pPr>
              <a:lnSpc>
                <a:spcPct val="120000"/>
              </a:lnSpc>
            </a:pPr>
            <a:r>
              <a:rPr kumimoji="1" lang="en-CA" altLang="zh-CN" sz="2000" dirty="0" smtClean="0">
                <a:latin typeface="Century Gothic"/>
                <a:cs typeface="Century Gothic"/>
              </a:rPr>
              <a:t>Out of scope (will be considered afterwards) </a:t>
            </a:r>
          </a:p>
          <a:p>
            <a:pPr lvl="1">
              <a:lnSpc>
                <a:spcPct val="120000"/>
              </a:lnSpc>
            </a:pPr>
            <a:r>
              <a:rPr kumimoji="1" lang="en-CA" altLang="zh-CN" sz="2000" dirty="0" smtClean="0">
                <a:latin typeface="Century Gothic"/>
                <a:cs typeface="Century Gothic"/>
              </a:rPr>
              <a:t>Unable to implement some functionalities</a:t>
            </a:r>
          </a:p>
          <a:p>
            <a:pPr lvl="2">
              <a:lnSpc>
                <a:spcPct val="120000"/>
              </a:lnSpc>
            </a:pPr>
            <a:r>
              <a:rPr kumimoji="1" lang="en-CA" altLang="zh-CN" sz="2000" dirty="0" smtClean="0">
                <a:latin typeface="Century Gothic"/>
                <a:cs typeface="Century Gothic"/>
              </a:rPr>
              <a:t>Point</a:t>
            </a:r>
            <a:r>
              <a:rPr kumimoji="1" lang="zh-CN" altLang="en-US" sz="2000" dirty="0" smtClean="0">
                <a:latin typeface="Century Gothic"/>
                <a:cs typeface="Century Gothic"/>
              </a:rPr>
              <a:t> </a:t>
            </a:r>
            <a:r>
              <a:rPr kumimoji="1" lang="en-US" altLang="zh-CN" sz="2000" dirty="0" smtClean="0">
                <a:latin typeface="Century Gothic"/>
                <a:cs typeface="Century Gothic"/>
              </a:rPr>
              <a:t>system</a:t>
            </a:r>
            <a:r>
              <a:rPr kumimoji="1" lang="en-CA" altLang="zh-CN" sz="2000" dirty="0" smtClean="0">
                <a:latin typeface="Century Gothic"/>
                <a:cs typeface="Century Gothic"/>
              </a:rPr>
              <a:t> is not implemented</a:t>
            </a:r>
          </a:p>
          <a:p>
            <a:pPr lvl="2">
              <a:lnSpc>
                <a:spcPct val="120000"/>
              </a:lnSpc>
            </a:pPr>
            <a:r>
              <a:rPr kumimoji="1" lang="en-CA" altLang="zh-CN" sz="2000" dirty="0" smtClean="0">
                <a:latin typeface="Century Gothic"/>
                <a:cs typeface="Century Gothic"/>
              </a:rPr>
              <a:t>User’s access level is not implemented </a:t>
            </a:r>
          </a:p>
          <a:p>
            <a:pPr lvl="2">
              <a:lnSpc>
                <a:spcPct val="120000"/>
              </a:lnSpc>
            </a:pPr>
            <a:r>
              <a:rPr kumimoji="1" lang="en-CA" altLang="zh-CN" sz="2000" dirty="0" smtClean="0">
                <a:latin typeface="Century Gothic"/>
                <a:cs typeface="Century Gothic"/>
              </a:rPr>
              <a:t>GUI designed will be added in order to promote a higher UE</a:t>
            </a:r>
            <a:endParaRPr kumimoji="1" lang="zh-CN" altLang="en-US" sz="20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21509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238</Words>
  <Application>Microsoft Macintosh PowerPoint</Application>
  <PresentationFormat>全屏显示(4:3)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Building Database for Network Communication System </vt:lpstr>
      <vt:lpstr>Outline</vt:lpstr>
      <vt:lpstr>Application Scenario</vt:lpstr>
      <vt:lpstr>ER-Diagram</vt:lpstr>
      <vt:lpstr>Tables</vt:lpstr>
      <vt:lpstr>Implementation</vt:lpstr>
      <vt:lpstr>Results</vt:lpstr>
      <vt:lpstr>Demo</vt:lpstr>
      <vt:lpstr>Evaluation</vt:lpstr>
      <vt:lpstr>References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Database for Network Communication System </dc:title>
  <dc:creator>Leonardo Liu</dc:creator>
  <cp:lastModifiedBy>Leonardo Liu</cp:lastModifiedBy>
  <cp:revision>36</cp:revision>
  <dcterms:created xsi:type="dcterms:W3CDTF">2015-06-29T08:49:27Z</dcterms:created>
  <dcterms:modified xsi:type="dcterms:W3CDTF">2015-07-10T11:28:14Z</dcterms:modified>
</cp:coreProperties>
</file>