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04" r:id="rId2"/>
    <p:sldId id="258" r:id="rId3"/>
    <p:sldId id="306" r:id="rId4"/>
    <p:sldId id="307" r:id="rId5"/>
    <p:sldId id="311" r:id="rId6"/>
    <p:sldId id="308" r:id="rId7"/>
    <p:sldId id="310" r:id="rId8"/>
    <p:sldId id="313" r:id="rId9"/>
    <p:sldId id="312" r:id="rId10"/>
    <p:sldId id="309" r:id="rId11"/>
    <p:sldId id="314" r:id="rId12"/>
    <p:sldId id="315" r:id="rId13"/>
    <p:sldId id="316" r:id="rId14"/>
    <p:sldId id="257" r:id="rId15"/>
    <p:sldId id="265" r:id="rId16"/>
    <p:sldId id="275" r:id="rId17"/>
    <p:sldId id="276" r:id="rId18"/>
    <p:sldId id="259" r:id="rId19"/>
    <p:sldId id="278" r:id="rId20"/>
    <p:sldId id="279" r:id="rId21"/>
    <p:sldId id="280" r:id="rId22"/>
    <p:sldId id="282" r:id="rId23"/>
    <p:sldId id="281" r:id="rId24"/>
    <p:sldId id="283" r:id="rId25"/>
    <p:sldId id="284" r:id="rId26"/>
    <p:sldId id="285" r:id="rId27"/>
    <p:sldId id="286" r:id="rId28"/>
    <p:sldId id="287" r:id="rId29"/>
    <p:sldId id="288" r:id="rId30"/>
    <p:sldId id="289" r:id="rId31"/>
    <p:sldId id="292" r:id="rId32"/>
    <p:sldId id="293" r:id="rId33"/>
    <p:sldId id="330" r:id="rId34"/>
    <p:sldId id="331" r:id="rId35"/>
    <p:sldId id="332" r:id="rId36"/>
    <p:sldId id="291" r:id="rId37"/>
    <p:sldId id="294" r:id="rId38"/>
    <p:sldId id="295" r:id="rId39"/>
    <p:sldId id="296" r:id="rId40"/>
    <p:sldId id="297" r:id="rId41"/>
    <p:sldId id="298" r:id="rId42"/>
    <p:sldId id="302" r:id="rId43"/>
    <p:sldId id="317" r:id="rId44"/>
    <p:sldId id="277" r:id="rId45"/>
    <p:sldId id="318" r:id="rId46"/>
    <p:sldId id="319" r:id="rId47"/>
    <p:sldId id="320" r:id="rId48"/>
    <p:sldId id="321" r:id="rId49"/>
    <p:sldId id="322" r:id="rId50"/>
    <p:sldId id="323" r:id="rId51"/>
    <p:sldId id="324" r:id="rId52"/>
    <p:sldId id="325" r:id="rId53"/>
    <p:sldId id="327" r:id="rId54"/>
    <p:sldId id="326" r:id="rId55"/>
    <p:sldId id="328" r:id="rId56"/>
    <p:sldId id="329" r:id="rId57"/>
    <p:sldId id="270" r:id="rId58"/>
    <p:sldId id="271"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D0C"/>
    <a:srgbClr val="FF4409"/>
    <a:srgbClr val="8A652A"/>
    <a:srgbClr val="AF8136"/>
    <a:srgbClr val="FFB689"/>
    <a:srgbClr val="FF5C01"/>
    <a:srgbClr val="FF6600"/>
    <a:srgbClr val="BF4901"/>
    <a:srgbClr val="E25B00"/>
    <a:srgbClr val="FF6C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708" y="-9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66564670526168"/>
          <c:y val="0.19201583473542028"/>
          <c:w val="0.59645672528126004"/>
          <c:h val="0.72004358230840915"/>
        </c:manualLayout>
      </c:layout>
      <c:pieChart>
        <c:varyColors val="1"/>
        <c:ser>
          <c:idx val="0"/>
          <c:order val="0"/>
          <c:tx>
            <c:strRef>
              <c:f>Sheet1!$B$1</c:f>
              <c:strCache>
                <c:ptCount val="1"/>
                <c:pt idx="0">
                  <c:v>销售额</c:v>
                </c:pt>
              </c:strCache>
            </c:strRef>
          </c:tx>
          <c:dPt>
            <c:idx val="0"/>
            <c:bubble3D val="0"/>
            <c:spPr>
              <a:solidFill>
                <a:srgbClr val="BF490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2">
                  <a:lumMod val="60000"/>
                  <a:lumOff val="40000"/>
                </a:schemeClr>
              </a:solidFill>
              <a:ln w="19050">
                <a:solidFill>
                  <a:schemeClr val="lt1"/>
                </a:solidFill>
              </a:ln>
              <a:effectLst/>
            </c:spPr>
          </c:dPt>
          <c:dLbls>
            <c:dLbl>
              <c:idx val="0"/>
              <c:layout>
                <c:manualLayout>
                  <c:x val="-0.22718705013072091"/>
                  <c:y val="-0.23068297831468848"/>
                </c:manualLayout>
              </c:layout>
              <c:tx>
                <c:rich>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微软雅黑" panose="020B0503020204020204" pitchFamily="34" charset="-122"/>
                        <a:ea typeface="微软雅黑" panose="020B0503020204020204" pitchFamily="34" charset="-122"/>
                        <a:cs typeface="+mn-cs"/>
                      </a:defRPr>
                    </a:pPr>
                    <a:r>
                      <a:rPr lang="zh-CN" altLang="en-US" dirty="0" smtClean="0"/>
                      <a:t>网页对话</a:t>
                    </a:r>
                    <a:r>
                      <a:rPr lang="en-US" altLang="zh-CN" dirty="0" smtClean="0"/>
                      <a:t>70</a:t>
                    </a:r>
                    <a:r>
                      <a:rPr lang="en-US" altLang="zh-CN" dirty="0"/>
                      <a:t>%</a:t>
                    </a:r>
                    <a:endParaRPr lang="zh-CN" altLang="en-US" dirty="0"/>
                  </a:p>
                </c:rich>
              </c:tx>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layout/>
                </c:ext>
              </c:extLst>
            </c:dLbl>
            <c:dLbl>
              <c:idx val="1"/>
              <c:tx>
                <c:rich>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微软雅黑" panose="020B0503020204020204" pitchFamily="34" charset="-122"/>
                        <a:ea typeface="微软雅黑" panose="020B0503020204020204" pitchFamily="34" charset="-122"/>
                        <a:cs typeface="+mn-cs"/>
                      </a:defRPr>
                    </a:pPr>
                    <a:r>
                      <a:rPr lang="en-US" altLang="zh-CN" dirty="0" smtClean="0"/>
                      <a:t>QQ</a:t>
                    </a:r>
                    <a:r>
                      <a:rPr lang="zh-CN" altLang="en-US" dirty="0" smtClean="0"/>
                      <a:t>对话</a:t>
                    </a:r>
                    <a:r>
                      <a:rPr lang="en-US" altLang="zh-CN" dirty="0" smtClean="0"/>
                      <a:t> </a:t>
                    </a:r>
                    <a:r>
                      <a:rPr lang="en-US" altLang="zh-CN" dirty="0"/>
                      <a:t>27%</a:t>
                    </a:r>
                    <a:endParaRPr lang="zh-CN" altLang="en-US" dirty="0"/>
                  </a:p>
                </c:rich>
              </c:tx>
              <c:spPr>
                <a:noFill/>
                <a:ln>
                  <a:noFill/>
                </a:ln>
                <a:effectLst/>
              </c:spPr>
              <c:dLblPos val="bestFit"/>
              <c:showLegendKey val="0"/>
              <c:showVal val="1"/>
              <c:showCatName val="1"/>
              <c:showSerName val="0"/>
              <c:showPercent val="0"/>
              <c:showBubbleSize val="0"/>
            </c:dLbl>
            <c:dLbl>
              <c:idx val="2"/>
              <c:layout>
                <c:manualLayout>
                  <c:x val="0.3261798256722836"/>
                  <c:y val="5.6536626931105796E-3"/>
                </c:manualLayout>
              </c:layout>
              <c:tx>
                <c:rich>
                  <a:bodyPr rot="0" spcFirstLastPara="1" vertOverflow="ellipsis" vert="horz" wrap="square" lIns="38100" tIns="19050" rIns="38100" bIns="19050" anchor="ctr" anchorCtr="1">
                    <a:spAutoFit/>
                  </a:bodyPr>
                  <a:lstStyle/>
                  <a:p>
                    <a:pPr>
                      <a:defRPr sz="1800" b="1" i="0" u="none" strike="noStrike" kern="1200" baseline="0">
                        <a:solidFill>
                          <a:srgbClr val="FF4409"/>
                        </a:solidFill>
                        <a:latin typeface="微软雅黑" panose="020B0503020204020204" pitchFamily="34" charset="-122"/>
                        <a:ea typeface="微软雅黑" panose="020B0503020204020204" pitchFamily="34" charset="-122"/>
                        <a:cs typeface="+mn-cs"/>
                      </a:defRPr>
                    </a:pPr>
                    <a:r>
                      <a:rPr lang="en-US" altLang="zh-CN" dirty="0" smtClean="0"/>
                      <a:t>MSN</a:t>
                    </a:r>
                    <a:r>
                      <a:rPr lang="zh-CN" altLang="en-US" dirty="0" smtClean="0"/>
                      <a:t>对话</a:t>
                    </a:r>
                    <a:r>
                      <a:rPr lang="en-US" altLang="zh-CN" dirty="0" smtClean="0"/>
                      <a:t> </a:t>
                    </a:r>
                    <a:r>
                      <a:rPr lang="en-US" altLang="zh-CN" dirty="0"/>
                      <a:t>3%</a:t>
                    </a:r>
                    <a:endParaRPr lang="zh-CN" altLang="en-US" dirty="0"/>
                  </a:p>
                </c:rich>
              </c:tx>
              <c:spPr>
                <a:noFill/>
                <a:ln>
                  <a:noFill/>
                </a:ln>
                <a:effectLst/>
              </c:spPr>
              <c:dLblPos val="bestFit"/>
              <c:showLegendKey val="0"/>
              <c:showVal val="1"/>
              <c:showCatName val="1"/>
              <c:showSerName val="0"/>
              <c:showPercent val="0"/>
              <c:showBubbleSize val="0"/>
              <c:extLst>
                <c:ext xmlns:c15="http://schemas.microsoft.com/office/drawing/2012/chart" uri="{CE6537A1-D6FC-4f65-9D91-7224C49458BB}">
                  <c15:layout>
                    <c:manualLayout>
                      <c:w val="0.28510309761232794"/>
                      <c:h val="0.16566467299883686"/>
                    </c:manualLayout>
                  </c15:layout>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中国电信</c:v>
                </c:pt>
                <c:pt idx="1">
                  <c:v>中国联通</c:v>
                </c:pt>
                <c:pt idx="2">
                  <c:v>中国移动</c:v>
                </c:pt>
              </c:strCache>
            </c:strRef>
          </c:cat>
          <c:val>
            <c:numRef>
              <c:f>Sheet1!$B$2:$B$4</c:f>
              <c:numCache>
                <c:formatCode>0%</c:formatCode>
                <c:ptCount val="3"/>
                <c:pt idx="0">
                  <c:v>0.69863013698630139</c:v>
                </c:pt>
                <c:pt idx="1">
                  <c:v>0.27397260273972601</c:v>
                </c:pt>
                <c:pt idx="2">
                  <c:v>2.7397260273972601E-2</c:v>
                </c:pt>
              </c:numCache>
            </c:numRef>
          </c:val>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F0250-AB8D-420E-8FAE-184A3DD1C286}" type="datetimeFigureOut">
              <a:rPr lang="zh-CN" altLang="en-US" smtClean="0"/>
              <a:t>2013-10-28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D0C05-D1F4-4D23-BDF0-C1C9ABA03E33}" type="slidenum">
              <a:rPr lang="zh-CN" altLang="en-US" smtClean="0"/>
              <a:t>‹#›</a:t>
            </a:fld>
            <a:endParaRPr lang="zh-CN" altLang="en-US"/>
          </a:p>
        </p:txBody>
      </p:sp>
    </p:spTree>
    <p:extLst>
      <p:ext uri="{BB962C8B-B14F-4D97-AF65-F5344CB8AC3E}">
        <p14:creationId xmlns:p14="http://schemas.microsoft.com/office/powerpoint/2010/main" val="107484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t>3</a:t>
            </a:fld>
            <a:endParaRPr lang="zh-CN" altLang="en-US"/>
          </a:p>
        </p:txBody>
      </p:sp>
    </p:spTree>
    <p:extLst>
      <p:ext uri="{BB962C8B-B14F-4D97-AF65-F5344CB8AC3E}">
        <p14:creationId xmlns:p14="http://schemas.microsoft.com/office/powerpoint/2010/main" val="138477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t>4</a:t>
            </a:fld>
            <a:endParaRPr lang="zh-CN" altLang="en-US"/>
          </a:p>
        </p:txBody>
      </p:sp>
    </p:spTree>
    <p:extLst>
      <p:ext uri="{BB962C8B-B14F-4D97-AF65-F5344CB8AC3E}">
        <p14:creationId xmlns:p14="http://schemas.microsoft.com/office/powerpoint/2010/main" val="138477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t>5</a:t>
            </a:fld>
            <a:endParaRPr lang="zh-CN" altLang="en-US"/>
          </a:p>
        </p:txBody>
      </p:sp>
    </p:spTree>
    <p:extLst>
      <p:ext uri="{BB962C8B-B14F-4D97-AF65-F5344CB8AC3E}">
        <p14:creationId xmlns:p14="http://schemas.microsoft.com/office/powerpoint/2010/main" val="138477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t>9</a:t>
            </a:fld>
            <a:endParaRPr lang="zh-CN" altLang="en-US"/>
          </a:p>
        </p:txBody>
      </p:sp>
    </p:spTree>
    <p:extLst>
      <p:ext uri="{BB962C8B-B14F-4D97-AF65-F5344CB8AC3E}">
        <p14:creationId xmlns:p14="http://schemas.microsoft.com/office/powerpoint/2010/main" val="138477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t>14</a:t>
            </a:fld>
            <a:endParaRPr lang="zh-CN" altLang="en-US"/>
          </a:p>
        </p:txBody>
      </p:sp>
    </p:spTree>
    <p:extLst>
      <p:ext uri="{BB962C8B-B14F-4D97-AF65-F5344CB8AC3E}">
        <p14:creationId xmlns:p14="http://schemas.microsoft.com/office/powerpoint/2010/main" val="1384774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t>43</a:t>
            </a:fld>
            <a:endParaRPr lang="zh-CN" altLang="en-US"/>
          </a:p>
        </p:txBody>
      </p:sp>
    </p:spTree>
    <p:extLst>
      <p:ext uri="{BB962C8B-B14F-4D97-AF65-F5344CB8AC3E}">
        <p14:creationId xmlns:p14="http://schemas.microsoft.com/office/powerpoint/2010/main" val="138477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alpha val="46000"/>
          </a:schemeClr>
        </a:solidFill>
        <a:effectLst/>
      </p:bgPr>
    </p:bg>
    <p:spTree>
      <p:nvGrpSpPr>
        <p:cNvPr id="1" name=""/>
        <p:cNvGrpSpPr/>
        <p:nvPr/>
      </p:nvGrpSpPr>
      <p:grpSpPr>
        <a:xfrm>
          <a:off x="0" y="0"/>
          <a:ext cx="0" cy="0"/>
          <a:chOff x="0" y="0"/>
          <a:chExt cx="0" cy="0"/>
        </a:xfrm>
      </p:grpSpPr>
      <p:sp>
        <p:nvSpPr>
          <p:cNvPr id="49" name="同侧圆角矩形 48"/>
          <p:cNvSpPr/>
          <p:nvPr userDrawn="1"/>
        </p:nvSpPr>
        <p:spPr>
          <a:xfrm>
            <a:off x="8344214" y="179259"/>
            <a:ext cx="1296000" cy="267287"/>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userDrawn="1"/>
        </p:nvSpPr>
        <p:spPr>
          <a:xfrm>
            <a:off x="8294982" y="143626"/>
            <a:ext cx="1415772" cy="338554"/>
          </a:xfrm>
          <a:prstGeom prst="rect">
            <a:avLst/>
          </a:prstGeom>
          <a:noFill/>
        </p:spPr>
        <p:txBody>
          <a:bodyPr wrap="non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客户信息识别</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userDrawn="1"/>
        </p:nvSpPr>
        <p:spPr>
          <a:xfrm>
            <a:off x="633046" y="56272"/>
            <a:ext cx="1997612" cy="661181"/>
          </a:xfrm>
          <a:prstGeom prst="rect">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userDrawn="1"/>
        </p:nvCxnSpPr>
        <p:spPr>
          <a:xfrm>
            <a:off x="618978" y="745589"/>
            <a:ext cx="6020972" cy="0"/>
          </a:xfrm>
          <a:prstGeom prst="line">
            <a:avLst/>
          </a:prstGeom>
          <a:ln w="12700">
            <a:solidFill>
              <a:srgbClr val="FF4409"/>
            </a:solidFill>
          </a:ln>
        </p:spPr>
        <p:style>
          <a:lnRef idx="1">
            <a:schemeClr val="accent1"/>
          </a:lnRef>
          <a:fillRef idx="0">
            <a:schemeClr val="accent1"/>
          </a:fillRef>
          <a:effectRef idx="0">
            <a:schemeClr val="accent1"/>
          </a:effectRef>
          <a:fontRef idx="minor">
            <a:schemeClr val="tx1"/>
          </a:fontRef>
        </p:style>
      </p:cxnSp>
      <p:sp>
        <p:nvSpPr>
          <p:cNvPr id="34" name="矩形 33"/>
          <p:cNvSpPr/>
          <p:nvPr userDrawn="1"/>
        </p:nvSpPr>
        <p:spPr>
          <a:xfrm>
            <a:off x="633046" y="6379698"/>
            <a:ext cx="8989256" cy="267286"/>
          </a:xfrm>
          <a:prstGeom prst="rect">
            <a:avLst/>
          </a:prstGeom>
          <a:solidFill>
            <a:srgbClr val="AF8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nvSpPr>
        <p:spPr>
          <a:xfrm>
            <a:off x="10627888" y="6379698"/>
            <a:ext cx="1584000" cy="26728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0459078" y="6379698"/>
            <a:ext cx="108000" cy="26728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灯片编号占位符 5"/>
          <p:cNvSpPr>
            <a:spLocks noGrp="1"/>
          </p:cNvSpPr>
          <p:nvPr userDrawn="1"/>
        </p:nvSpPr>
        <p:spPr>
          <a:xfrm>
            <a:off x="7523872" y="6309358"/>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E9AD27-45A2-4D26-9EE0-FE5D75400629}" type="slidenum">
              <a:rPr lang="zh-CN" altLang="en-US" sz="2000" b="1" smtClean="0">
                <a:solidFill>
                  <a:srgbClr val="FF6C11"/>
                </a:solidFill>
                <a:latin typeface="Impact" panose="020B0806030902050204" pitchFamily="34" charset="0"/>
              </a:rPr>
              <a:pPr/>
              <a:t>‹#›</a:t>
            </a:fld>
            <a:endParaRPr lang="zh-CN" altLang="en-US" sz="2000" b="1">
              <a:solidFill>
                <a:srgbClr val="FF6C11"/>
              </a:solidFill>
              <a:latin typeface="Impact" panose="020B0806030902050204" pitchFamily="34" charset="0"/>
            </a:endParaRPr>
          </a:p>
        </p:txBody>
      </p:sp>
      <p:sp>
        <p:nvSpPr>
          <p:cNvPr id="39" name="矩形 38"/>
          <p:cNvSpPr/>
          <p:nvPr userDrawn="1"/>
        </p:nvSpPr>
        <p:spPr>
          <a:xfrm>
            <a:off x="821373" y="125252"/>
            <a:ext cx="162095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第一部分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userDrawn="1"/>
        </p:nvSpPr>
        <p:spPr>
          <a:xfrm>
            <a:off x="9822925" y="143626"/>
            <a:ext cx="1005403" cy="338554"/>
          </a:xfrm>
          <a:prstGeom prst="rect">
            <a:avLst/>
          </a:prstGeom>
          <a:noFill/>
        </p:spPr>
        <p:txBody>
          <a:bodyPr wrap="none" rtlCol="0">
            <a:spAutoFit/>
          </a:bodyPr>
          <a:lstStyle/>
          <a:p>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对话管理</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文本框 42"/>
          <p:cNvSpPr txBox="1"/>
          <p:nvPr userDrawn="1"/>
        </p:nvSpPr>
        <p:spPr>
          <a:xfrm>
            <a:off x="10875837" y="143626"/>
            <a:ext cx="1005403" cy="338554"/>
          </a:xfrm>
          <a:prstGeom prst="rect">
            <a:avLst/>
          </a:prstGeom>
          <a:noFill/>
        </p:spPr>
        <p:txBody>
          <a:bodyPr wrap="none" rtlCol="0">
            <a:spAutoFit/>
          </a:bodyPr>
          <a:lstStyle/>
          <a:p>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数据分析</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6" name="直接连接符 45"/>
          <p:cNvCxnSpPr/>
          <p:nvPr userDrawn="1"/>
        </p:nvCxnSpPr>
        <p:spPr>
          <a:xfrm>
            <a:off x="10847695" y="213966"/>
            <a:ext cx="0" cy="1800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a:off x="9776809" y="213966"/>
            <a:ext cx="0" cy="1800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1653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018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矩形 1"/>
          <p:cNvSpPr/>
          <p:nvPr userDrawn="1"/>
        </p:nvSpPr>
        <p:spPr>
          <a:xfrm>
            <a:off x="-1" y="637674"/>
            <a:ext cx="2700997" cy="5751094"/>
          </a:xfrm>
          <a:prstGeom prst="rect">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3530990" y="637674"/>
            <a:ext cx="8661009" cy="5751094"/>
          </a:xfrm>
          <a:prstGeom prst="rect">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减号 3"/>
          <p:cNvSpPr/>
          <p:nvPr userDrawn="1"/>
        </p:nvSpPr>
        <p:spPr>
          <a:xfrm>
            <a:off x="1811956" y="637674"/>
            <a:ext cx="2489982" cy="1364566"/>
          </a:xfrm>
          <a:prstGeom prst="mathMinus">
            <a:avLst/>
          </a:prstGeom>
          <a:solidFill>
            <a:srgbClr val="AF813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减号 4"/>
          <p:cNvSpPr/>
          <p:nvPr userDrawn="1"/>
        </p:nvSpPr>
        <p:spPr>
          <a:xfrm>
            <a:off x="1811956" y="1744456"/>
            <a:ext cx="2489982" cy="1364566"/>
          </a:xfrm>
          <a:prstGeom prst="mathMinus">
            <a:avLst/>
          </a:prstGeom>
          <a:solidFill>
            <a:srgbClr val="AF813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减号 5"/>
          <p:cNvSpPr/>
          <p:nvPr userDrawn="1"/>
        </p:nvSpPr>
        <p:spPr>
          <a:xfrm>
            <a:off x="1811956" y="2851238"/>
            <a:ext cx="2489982" cy="1364566"/>
          </a:xfrm>
          <a:prstGeom prst="mathMinus">
            <a:avLst/>
          </a:prstGeom>
          <a:solidFill>
            <a:srgbClr val="AF813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减号 6"/>
          <p:cNvSpPr/>
          <p:nvPr userDrawn="1"/>
        </p:nvSpPr>
        <p:spPr>
          <a:xfrm>
            <a:off x="1811956" y="5064801"/>
            <a:ext cx="2489982" cy="1364566"/>
          </a:xfrm>
          <a:prstGeom prst="mathMinus">
            <a:avLst/>
          </a:prstGeom>
          <a:solidFill>
            <a:srgbClr val="AF813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减号 7"/>
          <p:cNvSpPr/>
          <p:nvPr userDrawn="1"/>
        </p:nvSpPr>
        <p:spPr>
          <a:xfrm>
            <a:off x="1811956" y="3958020"/>
            <a:ext cx="2489982" cy="1364566"/>
          </a:xfrm>
          <a:prstGeom prst="mathMinus">
            <a:avLst/>
          </a:prstGeom>
          <a:solidFill>
            <a:srgbClr val="AF813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367146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E9AD27-45A2-4D26-9EE0-FE5D75400629}" type="slidenum">
              <a:rPr lang="zh-CN" altLang="en-US" smtClean="0"/>
              <a:t>‹#›</a:t>
            </a:fld>
            <a:endParaRPr lang="zh-CN" altLang="en-US"/>
          </a:p>
        </p:txBody>
      </p:sp>
    </p:spTree>
    <p:extLst>
      <p:ext uri="{BB962C8B-B14F-4D97-AF65-F5344CB8AC3E}">
        <p14:creationId xmlns:p14="http://schemas.microsoft.com/office/powerpoint/2010/main" val="3130279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E9AD27-45A2-4D26-9EE0-FE5D75400629}" type="slidenum">
              <a:rPr lang="zh-CN" altLang="en-US" smtClean="0"/>
              <a:t>‹#›</a:t>
            </a:fld>
            <a:endParaRPr lang="zh-CN" altLang="en-US"/>
          </a:p>
        </p:txBody>
      </p:sp>
    </p:spTree>
    <p:extLst>
      <p:ext uri="{BB962C8B-B14F-4D97-AF65-F5344CB8AC3E}">
        <p14:creationId xmlns:p14="http://schemas.microsoft.com/office/powerpoint/2010/main" val="174672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lumMod val="95000"/>
            <a:alpha val="46000"/>
          </a:schemeClr>
        </a:solidFill>
        <a:effectLst/>
      </p:bgPr>
    </p:bg>
    <p:spTree>
      <p:nvGrpSpPr>
        <p:cNvPr id="1" name=""/>
        <p:cNvGrpSpPr/>
        <p:nvPr/>
      </p:nvGrpSpPr>
      <p:grpSpPr>
        <a:xfrm>
          <a:off x="0" y="0"/>
          <a:ext cx="0" cy="0"/>
          <a:chOff x="0" y="0"/>
          <a:chExt cx="0" cy="0"/>
        </a:xfrm>
      </p:grpSpPr>
      <p:sp>
        <p:nvSpPr>
          <p:cNvPr id="49" name="同侧圆角矩形 48"/>
          <p:cNvSpPr/>
          <p:nvPr userDrawn="1"/>
        </p:nvSpPr>
        <p:spPr>
          <a:xfrm>
            <a:off x="9881830" y="179259"/>
            <a:ext cx="864000" cy="267287"/>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userDrawn="1"/>
        </p:nvSpPr>
        <p:spPr>
          <a:xfrm>
            <a:off x="8294982" y="143626"/>
            <a:ext cx="1415772" cy="338554"/>
          </a:xfrm>
          <a:prstGeom prst="rect">
            <a:avLst/>
          </a:prstGeom>
          <a:noFill/>
        </p:spPr>
        <p:txBody>
          <a:bodyPr wrap="none" rtlCol="0">
            <a:spAutoFit/>
          </a:bodyPr>
          <a:lstStyle/>
          <a:p>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客户信息识别</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矩形 30"/>
          <p:cNvSpPr/>
          <p:nvPr userDrawn="1"/>
        </p:nvSpPr>
        <p:spPr>
          <a:xfrm>
            <a:off x="633046" y="56272"/>
            <a:ext cx="1997612" cy="661181"/>
          </a:xfrm>
          <a:prstGeom prst="rect">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userDrawn="1"/>
        </p:nvCxnSpPr>
        <p:spPr>
          <a:xfrm>
            <a:off x="618978" y="745589"/>
            <a:ext cx="6020972" cy="0"/>
          </a:xfrm>
          <a:prstGeom prst="line">
            <a:avLst/>
          </a:prstGeom>
          <a:ln w="12700">
            <a:solidFill>
              <a:srgbClr val="FF4409"/>
            </a:solidFill>
          </a:ln>
        </p:spPr>
        <p:style>
          <a:lnRef idx="1">
            <a:schemeClr val="accent1"/>
          </a:lnRef>
          <a:fillRef idx="0">
            <a:schemeClr val="accent1"/>
          </a:fillRef>
          <a:effectRef idx="0">
            <a:schemeClr val="accent1"/>
          </a:effectRef>
          <a:fontRef idx="minor">
            <a:schemeClr val="tx1"/>
          </a:fontRef>
        </p:style>
      </p:cxnSp>
      <p:sp>
        <p:nvSpPr>
          <p:cNvPr id="34" name="矩形 33"/>
          <p:cNvSpPr/>
          <p:nvPr userDrawn="1"/>
        </p:nvSpPr>
        <p:spPr>
          <a:xfrm>
            <a:off x="633046" y="6379698"/>
            <a:ext cx="8989256" cy="267286"/>
          </a:xfrm>
          <a:prstGeom prst="rect">
            <a:avLst/>
          </a:prstGeom>
          <a:solidFill>
            <a:srgbClr val="AF8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nvSpPr>
        <p:spPr>
          <a:xfrm>
            <a:off x="10627888" y="6379698"/>
            <a:ext cx="1584000" cy="26728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0459078" y="6379698"/>
            <a:ext cx="108000" cy="26728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灯片编号占位符 5"/>
          <p:cNvSpPr>
            <a:spLocks noGrp="1"/>
          </p:cNvSpPr>
          <p:nvPr userDrawn="1"/>
        </p:nvSpPr>
        <p:spPr>
          <a:xfrm>
            <a:off x="7523872" y="6309358"/>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E9AD27-45A2-4D26-9EE0-FE5D75400629}" type="slidenum">
              <a:rPr lang="zh-CN" altLang="en-US" sz="2000" b="1" smtClean="0">
                <a:solidFill>
                  <a:srgbClr val="FF6C11"/>
                </a:solidFill>
                <a:latin typeface="Impact" panose="020B0806030902050204" pitchFamily="34" charset="0"/>
              </a:rPr>
              <a:pPr/>
              <a:t>‹#›</a:t>
            </a:fld>
            <a:endParaRPr lang="zh-CN" altLang="en-US" sz="2000" b="1">
              <a:solidFill>
                <a:srgbClr val="FF6C11"/>
              </a:solidFill>
              <a:latin typeface="Impact" panose="020B0806030902050204" pitchFamily="34" charset="0"/>
            </a:endParaRPr>
          </a:p>
        </p:txBody>
      </p:sp>
      <p:sp>
        <p:nvSpPr>
          <p:cNvPr id="39" name="矩形 38"/>
          <p:cNvSpPr/>
          <p:nvPr userDrawn="1"/>
        </p:nvSpPr>
        <p:spPr>
          <a:xfrm>
            <a:off x="821373" y="125252"/>
            <a:ext cx="162095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第二部分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userDrawn="1"/>
        </p:nvSpPr>
        <p:spPr>
          <a:xfrm>
            <a:off x="9822925" y="143626"/>
            <a:ext cx="1005403" cy="338554"/>
          </a:xfrm>
          <a:prstGeom prst="rect">
            <a:avLst/>
          </a:prstGeom>
          <a:noFill/>
        </p:spPr>
        <p:txBody>
          <a:bodyPr wrap="non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对话管理</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userDrawn="1"/>
        </p:nvSpPr>
        <p:spPr>
          <a:xfrm>
            <a:off x="10875837" y="143626"/>
            <a:ext cx="1005403" cy="338554"/>
          </a:xfrm>
          <a:prstGeom prst="rect">
            <a:avLst/>
          </a:prstGeom>
          <a:noFill/>
        </p:spPr>
        <p:txBody>
          <a:bodyPr wrap="none" rtlCol="0">
            <a:spAutoFit/>
          </a:bodyPr>
          <a:lstStyle/>
          <a:p>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数据分析</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6" name="直接连接符 45"/>
          <p:cNvCxnSpPr/>
          <p:nvPr userDrawn="1"/>
        </p:nvCxnSpPr>
        <p:spPr>
          <a:xfrm>
            <a:off x="10847695" y="213966"/>
            <a:ext cx="0" cy="1800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a:off x="9776809" y="213966"/>
            <a:ext cx="0" cy="1800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0486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lumMod val="95000"/>
            <a:alpha val="46000"/>
          </a:schemeClr>
        </a:solidFill>
        <a:effectLst/>
      </p:bgPr>
    </p:bg>
    <p:spTree>
      <p:nvGrpSpPr>
        <p:cNvPr id="1" name=""/>
        <p:cNvGrpSpPr/>
        <p:nvPr/>
      </p:nvGrpSpPr>
      <p:grpSpPr>
        <a:xfrm>
          <a:off x="0" y="0"/>
          <a:ext cx="0" cy="0"/>
          <a:chOff x="0" y="0"/>
          <a:chExt cx="0" cy="0"/>
        </a:xfrm>
      </p:grpSpPr>
      <p:sp>
        <p:nvSpPr>
          <p:cNvPr id="42" name="文本框 41"/>
          <p:cNvSpPr txBox="1"/>
          <p:nvPr userDrawn="1"/>
        </p:nvSpPr>
        <p:spPr>
          <a:xfrm>
            <a:off x="9822925" y="143626"/>
            <a:ext cx="1005403" cy="338554"/>
          </a:xfrm>
          <a:prstGeom prst="rect">
            <a:avLst/>
          </a:prstGeom>
          <a:noFill/>
        </p:spPr>
        <p:txBody>
          <a:bodyPr wrap="none" rtlCol="0">
            <a:spAutoFit/>
          </a:bodyPr>
          <a:lstStyle/>
          <a:p>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对话管理</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同侧圆角矩形 48"/>
          <p:cNvSpPr/>
          <p:nvPr userDrawn="1"/>
        </p:nvSpPr>
        <p:spPr>
          <a:xfrm>
            <a:off x="10940499" y="179259"/>
            <a:ext cx="864000" cy="267287"/>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userDrawn="1"/>
        </p:nvSpPr>
        <p:spPr>
          <a:xfrm>
            <a:off x="8294982" y="143626"/>
            <a:ext cx="1415772" cy="338554"/>
          </a:xfrm>
          <a:prstGeom prst="rect">
            <a:avLst/>
          </a:prstGeom>
          <a:noFill/>
        </p:spPr>
        <p:txBody>
          <a:bodyPr wrap="none" rtlCol="0">
            <a:spAutoFit/>
          </a:bodyPr>
          <a:lstStyle/>
          <a:p>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客户信息识别</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矩形 30"/>
          <p:cNvSpPr/>
          <p:nvPr userDrawn="1"/>
        </p:nvSpPr>
        <p:spPr>
          <a:xfrm>
            <a:off x="633046" y="56272"/>
            <a:ext cx="1997612" cy="661181"/>
          </a:xfrm>
          <a:prstGeom prst="rect">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userDrawn="1"/>
        </p:nvCxnSpPr>
        <p:spPr>
          <a:xfrm>
            <a:off x="618978" y="745589"/>
            <a:ext cx="6020972" cy="0"/>
          </a:xfrm>
          <a:prstGeom prst="line">
            <a:avLst/>
          </a:prstGeom>
          <a:ln w="12700">
            <a:solidFill>
              <a:srgbClr val="FF4409"/>
            </a:solidFill>
          </a:ln>
        </p:spPr>
        <p:style>
          <a:lnRef idx="1">
            <a:schemeClr val="accent1"/>
          </a:lnRef>
          <a:fillRef idx="0">
            <a:schemeClr val="accent1"/>
          </a:fillRef>
          <a:effectRef idx="0">
            <a:schemeClr val="accent1"/>
          </a:effectRef>
          <a:fontRef idx="minor">
            <a:schemeClr val="tx1"/>
          </a:fontRef>
        </p:style>
      </p:cxnSp>
      <p:sp>
        <p:nvSpPr>
          <p:cNvPr id="34" name="矩形 33"/>
          <p:cNvSpPr/>
          <p:nvPr userDrawn="1"/>
        </p:nvSpPr>
        <p:spPr>
          <a:xfrm>
            <a:off x="633046" y="6379698"/>
            <a:ext cx="8989256" cy="267286"/>
          </a:xfrm>
          <a:prstGeom prst="rect">
            <a:avLst/>
          </a:prstGeom>
          <a:solidFill>
            <a:srgbClr val="AF8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nvSpPr>
        <p:spPr>
          <a:xfrm>
            <a:off x="10627888" y="6379698"/>
            <a:ext cx="1584000" cy="26728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0459078" y="6379698"/>
            <a:ext cx="108000" cy="26728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灯片编号占位符 5"/>
          <p:cNvSpPr>
            <a:spLocks noGrp="1"/>
          </p:cNvSpPr>
          <p:nvPr userDrawn="1"/>
        </p:nvSpPr>
        <p:spPr>
          <a:xfrm>
            <a:off x="7523872" y="6309358"/>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E9AD27-45A2-4D26-9EE0-FE5D75400629}" type="slidenum">
              <a:rPr lang="zh-CN" altLang="en-US" sz="2000" b="1" smtClean="0">
                <a:solidFill>
                  <a:srgbClr val="FF6C11"/>
                </a:solidFill>
                <a:latin typeface="Impact" panose="020B0806030902050204" pitchFamily="34" charset="0"/>
              </a:rPr>
              <a:pPr/>
              <a:t>‹#›</a:t>
            </a:fld>
            <a:endParaRPr lang="zh-CN" altLang="en-US" sz="2000" b="1">
              <a:solidFill>
                <a:srgbClr val="FF6C11"/>
              </a:solidFill>
              <a:latin typeface="Impact" panose="020B0806030902050204" pitchFamily="34" charset="0"/>
            </a:endParaRPr>
          </a:p>
        </p:txBody>
      </p:sp>
      <p:sp>
        <p:nvSpPr>
          <p:cNvPr id="39" name="矩形 38"/>
          <p:cNvSpPr/>
          <p:nvPr userDrawn="1"/>
        </p:nvSpPr>
        <p:spPr>
          <a:xfrm>
            <a:off x="821373" y="125252"/>
            <a:ext cx="162095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第三部分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userDrawn="1"/>
        </p:nvSpPr>
        <p:spPr>
          <a:xfrm>
            <a:off x="10875837" y="143626"/>
            <a:ext cx="1005403" cy="338554"/>
          </a:xfrm>
          <a:prstGeom prst="rect">
            <a:avLst/>
          </a:prstGeom>
          <a:noFill/>
        </p:spPr>
        <p:txBody>
          <a:bodyPr wrap="non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数据分析</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userDrawn="1"/>
        </p:nvCxnSpPr>
        <p:spPr>
          <a:xfrm>
            <a:off x="10847695" y="213966"/>
            <a:ext cx="0" cy="1800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a:off x="9776809" y="213966"/>
            <a:ext cx="0" cy="1800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9873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lumMod val="95000"/>
            <a:alpha val="46000"/>
          </a:schemeClr>
        </a:solidFill>
        <a:effectLst/>
      </p:bgPr>
    </p:bg>
    <p:spTree>
      <p:nvGrpSpPr>
        <p:cNvPr id="1" name=""/>
        <p:cNvGrpSpPr/>
        <p:nvPr/>
      </p:nvGrpSpPr>
      <p:grpSpPr>
        <a:xfrm>
          <a:off x="0" y="0"/>
          <a:ext cx="0" cy="0"/>
          <a:chOff x="0" y="0"/>
          <a:chExt cx="0" cy="0"/>
        </a:xfrm>
      </p:grpSpPr>
      <p:sp>
        <p:nvSpPr>
          <p:cNvPr id="31" name="矩形 30"/>
          <p:cNvSpPr/>
          <p:nvPr userDrawn="1"/>
        </p:nvSpPr>
        <p:spPr>
          <a:xfrm>
            <a:off x="633046" y="56272"/>
            <a:ext cx="1997612" cy="661181"/>
          </a:xfrm>
          <a:prstGeom prst="rect">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userDrawn="1"/>
        </p:nvCxnSpPr>
        <p:spPr>
          <a:xfrm>
            <a:off x="618978" y="745589"/>
            <a:ext cx="6020972" cy="0"/>
          </a:xfrm>
          <a:prstGeom prst="line">
            <a:avLst/>
          </a:prstGeom>
          <a:ln w="12700">
            <a:solidFill>
              <a:srgbClr val="FF4409"/>
            </a:solidFill>
          </a:ln>
        </p:spPr>
        <p:style>
          <a:lnRef idx="1">
            <a:schemeClr val="accent1"/>
          </a:lnRef>
          <a:fillRef idx="0">
            <a:schemeClr val="accent1"/>
          </a:fillRef>
          <a:effectRef idx="0">
            <a:schemeClr val="accent1"/>
          </a:effectRef>
          <a:fontRef idx="minor">
            <a:schemeClr val="tx1"/>
          </a:fontRef>
        </p:style>
      </p:cxnSp>
      <p:sp>
        <p:nvSpPr>
          <p:cNvPr id="34" name="矩形 33"/>
          <p:cNvSpPr/>
          <p:nvPr userDrawn="1"/>
        </p:nvSpPr>
        <p:spPr>
          <a:xfrm>
            <a:off x="633046" y="6379698"/>
            <a:ext cx="8989256" cy="267286"/>
          </a:xfrm>
          <a:prstGeom prst="rect">
            <a:avLst/>
          </a:prstGeom>
          <a:solidFill>
            <a:srgbClr val="AF8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nvSpPr>
        <p:spPr>
          <a:xfrm>
            <a:off x="10627888" y="6379698"/>
            <a:ext cx="1584000" cy="26728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0459078" y="6379698"/>
            <a:ext cx="108000" cy="26728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灯片编号占位符 5"/>
          <p:cNvSpPr>
            <a:spLocks noGrp="1"/>
          </p:cNvSpPr>
          <p:nvPr userDrawn="1"/>
        </p:nvSpPr>
        <p:spPr>
          <a:xfrm>
            <a:off x="7523872" y="6309358"/>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E9AD27-45A2-4D26-9EE0-FE5D75400629}" type="slidenum">
              <a:rPr lang="zh-CN" altLang="en-US" sz="2000" b="1" smtClean="0">
                <a:solidFill>
                  <a:srgbClr val="FF6C11"/>
                </a:solidFill>
                <a:latin typeface="Impact" panose="020B0806030902050204" pitchFamily="34" charset="0"/>
              </a:rPr>
              <a:pPr/>
              <a:t>‹#›</a:t>
            </a:fld>
            <a:endParaRPr lang="zh-CN" altLang="en-US" sz="2000" b="1">
              <a:solidFill>
                <a:srgbClr val="FF6C11"/>
              </a:solidFill>
              <a:latin typeface="Impact" panose="020B0806030902050204" pitchFamily="34" charset="0"/>
            </a:endParaRPr>
          </a:p>
        </p:txBody>
      </p:sp>
      <p:sp>
        <p:nvSpPr>
          <p:cNvPr id="39" name="矩形 38"/>
          <p:cNvSpPr/>
          <p:nvPr userDrawn="1"/>
        </p:nvSpPr>
        <p:spPr>
          <a:xfrm>
            <a:off x="821373" y="125252"/>
            <a:ext cx="162095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模块应用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86424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chemeClr val="bg1">
            <a:lumMod val="95000"/>
            <a:alpha val="46000"/>
          </a:schemeClr>
        </a:solidFill>
        <a:effectLst/>
      </p:bgPr>
    </p:bg>
    <p:spTree>
      <p:nvGrpSpPr>
        <p:cNvPr id="1" name=""/>
        <p:cNvGrpSpPr/>
        <p:nvPr/>
      </p:nvGrpSpPr>
      <p:grpSpPr>
        <a:xfrm>
          <a:off x="0" y="0"/>
          <a:ext cx="0" cy="0"/>
          <a:chOff x="0" y="0"/>
          <a:chExt cx="0" cy="0"/>
        </a:xfrm>
      </p:grpSpPr>
      <p:sp>
        <p:nvSpPr>
          <p:cNvPr id="31" name="矩形 30"/>
          <p:cNvSpPr/>
          <p:nvPr userDrawn="1"/>
        </p:nvSpPr>
        <p:spPr>
          <a:xfrm>
            <a:off x="633046" y="56272"/>
            <a:ext cx="1997612" cy="661181"/>
          </a:xfrm>
          <a:prstGeom prst="rect">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userDrawn="1"/>
        </p:nvCxnSpPr>
        <p:spPr>
          <a:xfrm>
            <a:off x="618978" y="745589"/>
            <a:ext cx="6020972" cy="0"/>
          </a:xfrm>
          <a:prstGeom prst="line">
            <a:avLst/>
          </a:prstGeom>
          <a:ln w="12700">
            <a:solidFill>
              <a:srgbClr val="FF4409"/>
            </a:solidFill>
          </a:ln>
        </p:spPr>
        <p:style>
          <a:lnRef idx="1">
            <a:schemeClr val="accent1"/>
          </a:lnRef>
          <a:fillRef idx="0">
            <a:schemeClr val="accent1"/>
          </a:fillRef>
          <a:effectRef idx="0">
            <a:schemeClr val="accent1"/>
          </a:effectRef>
          <a:fontRef idx="minor">
            <a:schemeClr val="tx1"/>
          </a:fontRef>
        </p:style>
      </p:cxnSp>
      <p:sp>
        <p:nvSpPr>
          <p:cNvPr id="34" name="矩形 33"/>
          <p:cNvSpPr/>
          <p:nvPr userDrawn="1"/>
        </p:nvSpPr>
        <p:spPr>
          <a:xfrm>
            <a:off x="633046" y="6379698"/>
            <a:ext cx="8989256" cy="267286"/>
          </a:xfrm>
          <a:prstGeom prst="rect">
            <a:avLst/>
          </a:prstGeom>
          <a:solidFill>
            <a:srgbClr val="AF8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nvSpPr>
        <p:spPr>
          <a:xfrm>
            <a:off x="10627888" y="6379698"/>
            <a:ext cx="1584000" cy="26728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10459078" y="6379698"/>
            <a:ext cx="108000" cy="26728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灯片编号占位符 5"/>
          <p:cNvSpPr>
            <a:spLocks noGrp="1"/>
          </p:cNvSpPr>
          <p:nvPr userDrawn="1"/>
        </p:nvSpPr>
        <p:spPr>
          <a:xfrm>
            <a:off x="7523872" y="6309358"/>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E9AD27-45A2-4D26-9EE0-FE5D75400629}" type="slidenum">
              <a:rPr lang="zh-CN" altLang="en-US" sz="2000" b="1" smtClean="0">
                <a:solidFill>
                  <a:srgbClr val="FF6C11"/>
                </a:solidFill>
                <a:latin typeface="Impact" panose="020B0806030902050204" pitchFamily="34" charset="0"/>
              </a:rPr>
              <a:pPr/>
              <a:t>‹#›</a:t>
            </a:fld>
            <a:endParaRPr lang="zh-CN" altLang="en-US" sz="2000" b="1">
              <a:solidFill>
                <a:srgbClr val="FF6C11"/>
              </a:solidFill>
              <a:latin typeface="Impact" panose="020B0806030902050204" pitchFamily="34" charset="0"/>
            </a:endParaRPr>
          </a:p>
        </p:txBody>
      </p:sp>
      <p:sp>
        <p:nvSpPr>
          <p:cNvPr id="39" name="矩形 38"/>
          <p:cNvSpPr/>
          <p:nvPr userDrawn="1"/>
        </p:nvSpPr>
        <p:spPr>
          <a:xfrm>
            <a:off x="821373" y="125252"/>
            <a:ext cx="162095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客户案例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9111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BE9AD27-45A2-4D26-9EE0-FE5D75400629}" type="slidenum">
              <a:rPr lang="zh-CN" altLang="en-US" smtClean="0"/>
              <a:t>‹#›</a:t>
            </a:fld>
            <a:endParaRPr lang="zh-CN" altLang="en-US"/>
          </a:p>
        </p:txBody>
      </p:sp>
    </p:spTree>
    <p:extLst>
      <p:ext uri="{BB962C8B-B14F-4D97-AF65-F5344CB8AC3E}">
        <p14:creationId xmlns:p14="http://schemas.microsoft.com/office/powerpoint/2010/main" val="39697186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1" name="同侧圆角矩形 20"/>
          <p:cNvSpPr/>
          <p:nvPr userDrawn="1"/>
        </p:nvSpPr>
        <p:spPr>
          <a:xfrm>
            <a:off x="8713265" y="224507"/>
            <a:ext cx="864000" cy="267287"/>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文本框 41"/>
          <p:cNvSpPr txBox="1"/>
          <p:nvPr userDrawn="1"/>
        </p:nvSpPr>
        <p:spPr>
          <a:xfrm>
            <a:off x="8641313" y="188874"/>
            <a:ext cx="1005403"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smtClean="0">
                <a:solidFill>
                  <a:schemeClr val="bg1"/>
                </a:solidFill>
                <a:latin typeface="微软雅黑" panose="020B0503020204020204" pitchFamily="34" charset="-122"/>
                <a:ea typeface="微软雅黑" panose="020B0503020204020204" pitchFamily="34" charset="-122"/>
              </a:rPr>
              <a:t>客户管理</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306579" y="119894"/>
            <a:ext cx="1997612" cy="661181"/>
          </a:xfrm>
          <a:prstGeom prst="rect">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8" name="直接连接符 7"/>
          <p:cNvCxnSpPr/>
          <p:nvPr userDrawn="1"/>
        </p:nvCxnSpPr>
        <p:spPr>
          <a:xfrm>
            <a:off x="292511" y="809211"/>
            <a:ext cx="6020972" cy="0"/>
          </a:xfrm>
          <a:prstGeom prst="line">
            <a:avLst/>
          </a:prstGeom>
          <a:ln w="12700">
            <a:solidFill>
              <a:srgbClr val="FF4409"/>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306579" y="6443320"/>
            <a:ext cx="8989256" cy="267286"/>
          </a:xfrm>
          <a:prstGeom prst="rect">
            <a:avLst/>
          </a:prstGeom>
          <a:solidFill>
            <a:srgbClr val="AF81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矩形 9"/>
          <p:cNvSpPr/>
          <p:nvPr userDrawn="1"/>
        </p:nvSpPr>
        <p:spPr>
          <a:xfrm>
            <a:off x="10301421" y="6443320"/>
            <a:ext cx="1584000" cy="26728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矩形 10"/>
          <p:cNvSpPr/>
          <p:nvPr userDrawn="1"/>
        </p:nvSpPr>
        <p:spPr>
          <a:xfrm>
            <a:off x="10132611" y="6443320"/>
            <a:ext cx="108000" cy="26728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灯片编号占位符 5"/>
          <p:cNvSpPr>
            <a:spLocks noGrp="1"/>
          </p:cNvSpPr>
          <p:nvPr userDrawn="1"/>
        </p:nvSpPr>
        <p:spPr>
          <a:xfrm>
            <a:off x="7197405" y="637298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E9AD27-45A2-4D26-9EE0-FE5D75400629}" type="slidenum">
              <a:rPr lang="zh-CN" altLang="en-US" sz="2000" b="1" smtClean="0">
                <a:solidFill>
                  <a:srgbClr val="FF6C11"/>
                </a:solidFill>
                <a:latin typeface="Impact" panose="020B0806030902050204" pitchFamily="34" charset="0"/>
              </a:rPr>
              <a:pPr/>
              <a:t>‹#›</a:t>
            </a:fld>
            <a:endParaRPr lang="zh-CN" altLang="en-US" sz="2000" b="1">
              <a:solidFill>
                <a:srgbClr val="FF6C11"/>
              </a:solidFill>
              <a:latin typeface="Impact" panose="020B0806030902050204" pitchFamily="34" charset="0"/>
            </a:endParaRPr>
          </a:p>
        </p:txBody>
      </p:sp>
      <p:sp>
        <p:nvSpPr>
          <p:cNvPr id="13" name="矩形 12"/>
          <p:cNvSpPr/>
          <p:nvPr userDrawn="1"/>
        </p:nvSpPr>
        <p:spPr>
          <a:xfrm>
            <a:off x="494906" y="188874"/>
            <a:ext cx="1620957"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smtClean="0">
                <a:solidFill>
                  <a:schemeClr val="bg1"/>
                </a:solidFill>
                <a:latin typeface="微软雅黑" panose="020B0503020204020204" pitchFamily="34" charset="-122"/>
                <a:ea typeface="微软雅黑" panose="020B0503020204020204" pitchFamily="34" charset="-122"/>
              </a:rPr>
              <a:t>第一部分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4" name="文本框 40"/>
          <p:cNvSpPr txBox="1"/>
          <p:nvPr userDrawn="1"/>
        </p:nvSpPr>
        <p:spPr>
          <a:xfrm>
            <a:off x="7267745" y="188874"/>
            <a:ext cx="1415772"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在线对话管理</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文本框 42"/>
          <p:cNvSpPr txBox="1"/>
          <p:nvPr userDrawn="1"/>
        </p:nvSpPr>
        <p:spPr>
          <a:xfrm>
            <a:off x="9646716" y="188874"/>
            <a:ext cx="1005403"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数据分析</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43"/>
          <p:cNvSpPr txBox="1"/>
          <p:nvPr userDrawn="1"/>
        </p:nvSpPr>
        <p:spPr>
          <a:xfrm>
            <a:off x="10652119" y="188874"/>
            <a:ext cx="1005403"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其他情况</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userDrawn="1"/>
        </p:nvCxnSpPr>
        <p:spPr>
          <a:xfrm>
            <a:off x="9632648" y="259214"/>
            <a:ext cx="0" cy="1800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10637240" y="259214"/>
            <a:ext cx="0" cy="1800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8654570" y="259214"/>
            <a:ext cx="0" cy="1800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4837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15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E9AD27-45A2-4D26-9EE0-FE5D75400629}" type="slidenum">
              <a:rPr lang="zh-CN" altLang="en-US" smtClean="0"/>
              <a:t>‹#›</a:t>
            </a:fld>
            <a:endParaRPr lang="zh-CN" altLang="en-US"/>
          </a:p>
        </p:txBody>
      </p:sp>
    </p:spTree>
    <p:extLst>
      <p:ext uri="{BB962C8B-B14F-4D97-AF65-F5344CB8AC3E}">
        <p14:creationId xmlns:p14="http://schemas.microsoft.com/office/powerpoint/2010/main" val="214714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34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9AD27-45A2-4D26-9EE0-FE5D75400629}" type="slidenum">
              <a:rPr lang="zh-CN" altLang="en-US" smtClean="0"/>
              <a:t>‹#›</a:t>
            </a:fld>
            <a:endParaRPr lang="zh-CN" altLang="en-US"/>
          </a:p>
        </p:txBody>
      </p:sp>
    </p:spTree>
    <p:extLst>
      <p:ext uri="{BB962C8B-B14F-4D97-AF65-F5344CB8AC3E}">
        <p14:creationId xmlns:p14="http://schemas.microsoft.com/office/powerpoint/2010/main" val="13349294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51"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gif"/><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4.gif"/></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9.gif"/><Relationship Id="rId4" Type="http://schemas.openxmlformats.org/officeDocument/2006/relationships/image" Target="../media/image18.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6.xml"/><Relationship Id="rId4" Type="http://schemas.openxmlformats.org/officeDocument/2006/relationships/image" Target="../media/image7.gif"/></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4.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2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4.gif"/><Relationship Id="rId4" Type="http://schemas.openxmlformats.org/officeDocument/2006/relationships/image" Target="../media/image33.gif"/></Relationships>
</file>

<file path=ppt/slides/_rels/slide37.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6.gif"/></Relationships>
</file>

<file path=ppt/slides/_rels/slide38.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8.gif"/><Relationship Id="rId4" Type="http://schemas.openxmlformats.org/officeDocument/2006/relationships/image" Target="../media/image37.gif"/></Relationships>
</file>

<file path=ppt/slides/_rels/slide39.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0.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1.gif"/></Relationships>
</file>

<file path=ppt/slides/_rels/slide41.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3.gif"/></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2.gi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gif"/><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4068" y="1483458"/>
            <a:ext cx="5184000" cy="0"/>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4068" y="1533785"/>
            <a:ext cx="1181686" cy="0"/>
          </a:xfrm>
          <a:prstGeom prst="line">
            <a:avLst/>
          </a:prstGeom>
          <a:ln w="136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724357" y="576775"/>
            <a:ext cx="5112000" cy="0"/>
          </a:xfrm>
          <a:prstGeom prst="line">
            <a:avLst/>
          </a:prstGeom>
          <a:ln>
            <a:solidFill>
              <a:srgbClr val="FF5C0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344445" y="-1"/>
            <a:ext cx="0" cy="1800000"/>
          </a:xfrm>
          <a:prstGeom prst="line">
            <a:avLst/>
          </a:prstGeom>
          <a:ln w="63500">
            <a:solidFill>
              <a:srgbClr val="FF4409"/>
            </a:solidFill>
          </a:ln>
        </p:spPr>
        <p:style>
          <a:lnRef idx="1">
            <a:schemeClr val="accent1"/>
          </a:lnRef>
          <a:fillRef idx="0">
            <a:schemeClr val="accent1"/>
          </a:fillRef>
          <a:effectRef idx="0">
            <a:schemeClr val="accent1"/>
          </a:effectRef>
          <a:fontRef idx="minor">
            <a:schemeClr val="tx1"/>
          </a:fontRef>
        </p:style>
      </p:cxnSp>
      <p:pic>
        <p:nvPicPr>
          <p:cNvPr id="21" name="Picture 3" descr="E:\PPT 专家\常用图片\锐普内部商务PPT图片29 (23).jpg"/>
          <p:cNvPicPr preferRelativeResize="0">
            <a:picLocks noChangeAspect="1" noChangeArrowheads="1"/>
          </p:cNvPicPr>
          <p:nvPr/>
        </p:nvPicPr>
        <p:blipFill rotWithShape="1">
          <a:blip r:embed="rId2" cstate="print">
            <a:extLst>
              <a:ext uri="{28A0092B-C50C-407E-A947-70E740481C1C}">
                <a14:useLocalDpi xmlns:a14="http://schemas.microsoft.com/office/drawing/2010/main" val="0"/>
              </a:ext>
            </a:extLst>
          </a:blip>
          <a:stretch/>
        </p:blipFill>
        <p:spPr bwMode="auto">
          <a:xfrm>
            <a:off x="1167617" y="4754880"/>
            <a:ext cx="2499792" cy="1749844"/>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11" name="组合 10"/>
          <p:cNvGrpSpPr/>
          <p:nvPr/>
        </p:nvGrpSpPr>
        <p:grpSpPr>
          <a:xfrm>
            <a:off x="8061354" y="5660192"/>
            <a:ext cx="2339285" cy="712136"/>
            <a:chOff x="8061354" y="5641142"/>
            <a:chExt cx="2339285" cy="712136"/>
          </a:xfrm>
        </p:grpSpPr>
        <p:sp>
          <p:nvSpPr>
            <p:cNvPr id="22" name="矩形 21"/>
            <p:cNvSpPr/>
            <p:nvPr/>
          </p:nvSpPr>
          <p:spPr>
            <a:xfrm>
              <a:off x="8096639" y="5669278"/>
              <a:ext cx="2304000" cy="684000"/>
            </a:xfrm>
            <a:prstGeom prst="rect">
              <a:avLst/>
            </a:prstGeom>
            <a:solidFill>
              <a:srgbClr val="FF6C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061354" y="5641142"/>
              <a:ext cx="902811" cy="523220"/>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快速</a:t>
              </a:r>
            </a:p>
          </p:txBody>
        </p:sp>
        <p:sp>
          <p:nvSpPr>
            <p:cNvPr id="24" name="TextBox 70"/>
            <p:cNvSpPr txBox="1"/>
            <p:nvPr/>
          </p:nvSpPr>
          <p:spPr>
            <a:xfrm>
              <a:off x="9682080" y="6011278"/>
              <a:ext cx="583814" cy="338554"/>
            </a:xfrm>
            <a:prstGeom prst="rect">
              <a:avLst/>
            </a:prstGeom>
            <a:noFill/>
          </p:spPr>
          <p:txBody>
            <a:bodyPr wrap="none" rtlCol="0">
              <a:spAutoFit/>
            </a:bodyPr>
            <a:lstStyle/>
            <a:p>
              <a:r>
                <a:rPr lang="en-US" altLang="zh-CN" sz="1600" dirty="0" smtClean="0">
                  <a:solidFill>
                    <a:schemeClr val="bg1"/>
                  </a:solidFill>
                  <a:latin typeface="Arial" panose="020B0604020202020204" pitchFamily="34" charset="0"/>
                  <a:ea typeface="Tahoma" pitchFamily="34" charset="0"/>
                  <a:cs typeface="Arial" panose="020B0604020202020204" pitchFamily="34" charset="0"/>
                </a:rPr>
                <a:t>Fast</a:t>
              </a:r>
              <a:endParaRPr lang="zh-CN" altLang="en-US" sz="1600" dirty="0">
                <a:solidFill>
                  <a:schemeClr val="bg1"/>
                </a:solidFill>
                <a:latin typeface="Arial" panose="020B0604020202020204" pitchFamily="34" charset="0"/>
                <a:ea typeface="Tahoma" pitchFamily="34" charset="0"/>
                <a:cs typeface="Arial" panose="020B0604020202020204" pitchFamily="34" charset="0"/>
              </a:endParaRPr>
            </a:p>
          </p:txBody>
        </p:sp>
      </p:grpSp>
      <p:grpSp>
        <p:nvGrpSpPr>
          <p:cNvPr id="4" name="组合 3"/>
          <p:cNvGrpSpPr/>
          <p:nvPr/>
        </p:nvGrpSpPr>
        <p:grpSpPr>
          <a:xfrm>
            <a:off x="7233879" y="3981740"/>
            <a:ext cx="787790" cy="2412000"/>
            <a:chOff x="7233879" y="3981740"/>
            <a:chExt cx="787790" cy="2412000"/>
          </a:xfrm>
        </p:grpSpPr>
        <p:grpSp>
          <p:nvGrpSpPr>
            <p:cNvPr id="15" name="组合 14"/>
            <p:cNvGrpSpPr/>
            <p:nvPr/>
          </p:nvGrpSpPr>
          <p:grpSpPr>
            <a:xfrm>
              <a:off x="7233879" y="3981740"/>
              <a:ext cx="787790" cy="2412000"/>
              <a:chOff x="7388311" y="3911400"/>
              <a:chExt cx="787790" cy="2412000"/>
            </a:xfrm>
          </p:grpSpPr>
          <p:sp>
            <p:nvSpPr>
              <p:cNvPr id="16" name="矩形 15"/>
              <p:cNvSpPr/>
              <p:nvPr/>
            </p:nvSpPr>
            <p:spPr>
              <a:xfrm>
                <a:off x="7388311" y="3911400"/>
                <a:ext cx="787790" cy="2412000"/>
              </a:xfrm>
              <a:prstGeom prst="rect">
                <a:avLst/>
              </a:prstGeom>
              <a:solidFill>
                <a:srgbClr val="9C34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400210" y="3981740"/>
                <a:ext cx="677108" cy="913070"/>
              </a:xfrm>
              <a:prstGeom prst="rect">
                <a:avLst/>
              </a:prstGeom>
              <a:noFill/>
            </p:spPr>
            <p:txBody>
              <a:bodyPr vert="eaVert"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稳定</a:t>
                </a:r>
              </a:p>
            </p:txBody>
          </p:sp>
        </p:grpSp>
        <p:sp>
          <p:nvSpPr>
            <p:cNvPr id="25" name="文本框 24"/>
            <p:cNvSpPr txBox="1"/>
            <p:nvPr/>
          </p:nvSpPr>
          <p:spPr>
            <a:xfrm>
              <a:off x="7313567" y="5474836"/>
              <a:ext cx="461665" cy="797654"/>
            </a:xfrm>
            <a:prstGeom prst="rect">
              <a:avLst/>
            </a:prstGeom>
            <a:noFill/>
          </p:spPr>
          <p:txBody>
            <a:bodyPr vert="eaVert" wrap="none" rtlCol="0">
              <a:spAutoFit/>
            </a:bodyPr>
            <a:lstStyle/>
            <a:p>
              <a:r>
                <a:rPr lang="en-US" altLang="zh-CN" dirty="0">
                  <a:solidFill>
                    <a:schemeClr val="bg1"/>
                  </a:solidFill>
                  <a:latin typeface="Arial" panose="020B0604020202020204" pitchFamily="34" charset="0"/>
                  <a:cs typeface="Arial" panose="020B0604020202020204" pitchFamily="34" charset="0"/>
                </a:rPr>
                <a:t>Stablel</a:t>
              </a:r>
              <a:endParaRPr lang="zh-CN" altLang="en-US" dirty="0">
                <a:solidFill>
                  <a:schemeClr val="bg1"/>
                </a:solidFill>
                <a:latin typeface="Arial" panose="020B0604020202020204" pitchFamily="34" charset="0"/>
                <a:cs typeface="Arial" panose="020B0604020202020204" pitchFamily="34" charset="0"/>
              </a:endParaRPr>
            </a:p>
          </p:txBody>
        </p:sp>
      </p:grpSp>
      <p:grpSp>
        <p:nvGrpSpPr>
          <p:cNvPr id="3" name="组合 2"/>
          <p:cNvGrpSpPr/>
          <p:nvPr/>
        </p:nvGrpSpPr>
        <p:grpSpPr>
          <a:xfrm>
            <a:off x="1167616" y="3981740"/>
            <a:ext cx="2499791" cy="773140"/>
            <a:chOff x="1167617" y="3981740"/>
            <a:chExt cx="2484000" cy="773140"/>
          </a:xfrm>
        </p:grpSpPr>
        <p:sp>
          <p:nvSpPr>
            <p:cNvPr id="19" name="矩形 18"/>
            <p:cNvSpPr/>
            <p:nvPr/>
          </p:nvSpPr>
          <p:spPr>
            <a:xfrm>
              <a:off x="1167617" y="3981740"/>
              <a:ext cx="2484000" cy="773140"/>
            </a:xfrm>
            <a:prstGeom prst="rect">
              <a:avLst/>
            </a:prstGeom>
            <a:solidFill>
              <a:srgbClr val="BF4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167617" y="3981740"/>
              <a:ext cx="1005403"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专业</a:t>
              </a:r>
            </a:p>
          </p:txBody>
        </p:sp>
        <p:sp>
          <p:nvSpPr>
            <p:cNvPr id="26" name="TextBox 68"/>
            <p:cNvSpPr txBox="1"/>
            <p:nvPr/>
          </p:nvSpPr>
          <p:spPr>
            <a:xfrm>
              <a:off x="2038630" y="4354770"/>
              <a:ext cx="1586823"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Tahoma" pitchFamily="34" charset="0"/>
                  <a:cs typeface="Arial" panose="020B0604020202020204" pitchFamily="34" charset="0"/>
                </a:rPr>
                <a:t>Professional</a:t>
              </a:r>
              <a:endParaRPr lang="zh-CN" altLang="en-US" sz="2000" dirty="0">
                <a:solidFill>
                  <a:schemeClr val="bg1"/>
                </a:solidFill>
                <a:latin typeface="Arial" panose="020B0604020202020204" pitchFamily="34" charset="0"/>
                <a:ea typeface="Tahoma" pitchFamily="34" charset="0"/>
                <a:cs typeface="Arial" panose="020B0604020202020204" pitchFamily="34" charset="0"/>
              </a:endParaRPr>
            </a:p>
          </p:txBody>
        </p:sp>
      </p:grpSp>
      <p:grpSp>
        <p:nvGrpSpPr>
          <p:cNvPr id="2" name="组合 1"/>
          <p:cNvGrpSpPr/>
          <p:nvPr/>
        </p:nvGrpSpPr>
        <p:grpSpPr>
          <a:xfrm>
            <a:off x="3681923" y="2198210"/>
            <a:ext cx="2212441" cy="1692000"/>
            <a:chOff x="3681923" y="2191344"/>
            <a:chExt cx="2212441" cy="1720056"/>
          </a:xfrm>
        </p:grpSpPr>
        <p:sp>
          <p:nvSpPr>
            <p:cNvPr id="12" name="矩形 11"/>
            <p:cNvSpPr/>
            <p:nvPr/>
          </p:nvSpPr>
          <p:spPr>
            <a:xfrm>
              <a:off x="3681923" y="2191344"/>
              <a:ext cx="2212441" cy="1720056"/>
            </a:xfrm>
            <a:prstGeom prst="rect">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3726468" y="2307102"/>
              <a:ext cx="1005403"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安全</a:t>
              </a:r>
            </a:p>
          </p:txBody>
        </p:sp>
        <p:sp>
          <p:nvSpPr>
            <p:cNvPr id="27" name="TextBox 64"/>
            <p:cNvSpPr txBox="1"/>
            <p:nvPr/>
          </p:nvSpPr>
          <p:spPr>
            <a:xfrm>
              <a:off x="4671144" y="3427470"/>
              <a:ext cx="1111202"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ea typeface="Tahoma" pitchFamily="34" charset="0"/>
                  <a:cs typeface="Arial" panose="020B0604020202020204" pitchFamily="34" charset="0"/>
                </a:rPr>
                <a:t>Security</a:t>
              </a:r>
              <a:endParaRPr lang="zh-CN" altLang="en-US" sz="2000" dirty="0">
                <a:solidFill>
                  <a:schemeClr val="bg1"/>
                </a:solidFill>
                <a:latin typeface="Arial" panose="020B0604020202020204" pitchFamily="34" charset="0"/>
                <a:ea typeface="Tahoma" pitchFamily="34" charset="0"/>
                <a:cs typeface="Arial" panose="020B0604020202020204" pitchFamily="34" charset="0"/>
              </a:endParaRPr>
            </a:p>
          </p:txBody>
        </p:sp>
      </p:grpSp>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591" y="2198210"/>
            <a:ext cx="2439845" cy="1692000"/>
          </a:xfrm>
          <a:prstGeom prst="rect">
            <a:avLst/>
          </a:prstGeom>
        </p:spPr>
      </p:pic>
      <p:pic>
        <p:nvPicPr>
          <p:cNvPr id="33" name="图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552" y="3994139"/>
            <a:ext cx="3448050" cy="2510586"/>
          </a:xfrm>
          <a:prstGeom prst="rect">
            <a:avLst/>
          </a:prstGeom>
        </p:spPr>
      </p:pic>
      <p:sp>
        <p:nvSpPr>
          <p:cNvPr id="34" name="文本框 4"/>
          <p:cNvSpPr txBox="1"/>
          <p:nvPr/>
        </p:nvSpPr>
        <p:spPr>
          <a:xfrm>
            <a:off x="1068946" y="794923"/>
            <a:ext cx="8822543" cy="707886"/>
          </a:xfrm>
          <a:prstGeom prst="rect">
            <a:avLst/>
          </a:prstGeom>
          <a:noFill/>
        </p:spPr>
        <p:txBody>
          <a:bodyPr wrap="none" rtlCol="0">
            <a:spAutoFit/>
          </a:bodyPr>
          <a:lstStyle/>
          <a:p>
            <a:r>
              <a:rPr lang="en-US" altLang="zh-CN" sz="4000" b="1" dirty="0" smtClean="0">
                <a:solidFill>
                  <a:srgbClr val="FF5C01"/>
                </a:solidFill>
                <a:latin typeface="微软雅黑" panose="020B0503020204020204" pitchFamily="34" charset="-122"/>
                <a:ea typeface="微软雅黑" panose="020B0503020204020204" pitchFamily="34" charset="-122"/>
              </a:rPr>
              <a:t>Live800</a:t>
            </a:r>
            <a:r>
              <a:rPr lang="zh-CN" altLang="en-US" sz="4000" b="1" dirty="0" smtClean="0">
                <a:solidFill>
                  <a:srgbClr val="FF5C01"/>
                </a:solidFill>
                <a:latin typeface="微软雅黑" panose="020B0503020204020204" pitchFamily="34" charset="-122"/>
                <a:ea typeface="微软雅黑" panose="020B0503020204020204" pitchFamily="34" charset="-122"/>
              </a:rPr>
              <a:t>在线客服系统</a:t>
            </a:r>
            <a:r>
              <a:rPr lang="zh-CN" altLang="en-US" sz="4000" dirty="0" smtClean="0">
                <a:solidFill>
                  <a:schemeClr val="tx1">
                    <a:lumMod val="75000"/>
                    <a:lumOff val="25000"/>
                  </a:schemeClr>
                </a:solidFill>
                <a:latin typeface="微软雅黑" pitchFamily="34" charset="-122"/>
                <a:ea typeface="微软雅黑" pitchFamily="34" charset="-122"/>
              </a:rPr>
              <a:t>专业版</a:t>
            </a:r>
            <a:r>
              <a:rPr lang="zh-CN" altLang="en-US" sz="4000" b="1" dirty="0" smtClean="0">
                <a:solidFill>
                  <a:srgbClr val="FF5C01"/>
                </a:solidFill>
                <a:latin typeface="微软雅黑" panose="020B0503020204020204" pitchFamily="34" charset="-122"/>
                <a:ea typeface="微软雅黑" panose="020B0503020204020204" pitchFamily="34" charset="-122"/>
              </a:rPr>
              <a:t>解决方案</a:t>
            </a:r>
            <a:endParaRPr lang="zh-CN" altLang="en-US" sz="4000" dirty="0">
              <a:solidFill>
                <a:schemeClr val="bg1">
                  <a:lumMod val="50000"/>
                </a:schemeClr>
              </a:solidFill>
              <a:latin typeface="Impact" panose="020B0806030902050204" pitchFamily="34" charset="0"/>
            </a:endParaRPr>
          </a:p>
        </p:txBody>
      </p:sp>
      <p:sp>
        <p:nvSpPr>
          <p:cNvPr id="35" name="文本框 5"/>
          <p:cNvSpPr txBox="1"/>
          <p:nvPr/>
        </p:nvSpPr>
        <p:spPr>
          <a:xfrm>
            <a:off x="7212979" y="1430199"/>
            <a:ext cx="3262432"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金融、</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保</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险、电商行业应用</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6639" y="3977600"/>
            <a:ext cx="2303999" cy="1678007"/>
          </a:xfrm>
          <a:prstGeom prst="rect">
            <a:avLst/>
          </a:prstGeom>
        </p:spPr>
      </p:pic>
    </p:spTree>
    <p:extLst>
      <p:ext uri="{BB962C8B-B14F-4D97-AF65-F5344CB8AC3E}">
        <p14:creationId xmlns:p14="http://schemas.microsoft.com/office/powerpoint/2010/main" val="4187843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969356" cy="400110"/>
          </a:xfrm>
          <a:prstGeom prst="rect">
            <a:avLst/>
          </a:prstGeom>
          <a:noFill/>
        </p:spPr>
        <p:txBody>
          <a:bodyPr wrap="none" rtlCol="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Live800</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客户管理系统</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游客识别</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FF9933"/>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访客电脑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4" y="1246189"/>
            <a:ext cx="9426949"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 name="矩形 17"/>
          <p:cNvSpPr>
            <a:spLocks noChangeArrowheads="1"/>
          </p:cNvSpPr>
          <p:nvPr/>
        </p:nvSpPr>
        <p:spPr bwMode="auto">
          <a:xfrm>
            <a:off x="10816044" y="1259252"/>
            <a:ext cx="483326" cy="530360"/>
          </a:xfrm>
          <a:prstGeom prst="rect">
            <a:avLst/>
          </a:prstGeom>
          <a:noFill/>
          <a:ln w="28575"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zh-CN" altLang="en-US"/>
          </a:p>
        </p:txBody>
      </p:sp>
      <p:sp>
        <p:nvSpPr>
          <p:cNvPr id="10" name="矩形标注 9"/>
          <p:cNvSpPr>
            <a:spLocks noChangeArrowheads="1"/>
          </p:cNvSpPr>
          <p:nvPr/>
        </p:nvSpPr>
        <p:spPr bwMode="auto">
          <a:xfrm>
            <a:off x="8556172" y="1822268"/>
            <a:ext cx="2047388" cy="622663"/>
          </a:xfrm>
          <a:prstGeom prst="wedgeRectCallout">
            <a:avLst>
              <a:gd name="adj1" fmla="val 59583"/>
              <a:gd name="adj2" fmla="val -88892"/>
            </a:avLst>
          </a:prstGeom>
          <a:solidFill>
            <a:srgbClr val="FC6D0C"/>
          </a:solidFill>
          <a:ln w="9525" algn="ctr">
            <a:solidFill>
              <a:srgbClr val="FC6D0C"/>
            </a:solidFill>
            <a:round/>
            <a:headEnd/>
            <a:tailEnd/>
          </a:ln>
        </p:spPr>
        <p:txBody>
          <a:bodyPr lIns="180000" tIns="180000" rIns="180000" bIns="180000" anchor="ctr"/>
          <a:lstStyle/>
          <a:p>
            <a:r>
              <a:rPr lang="zh-CN" altLang="en-US" dirty="0" smtClean="0">
                <a:solidFill>
                  <a:schemeClr val="bg1"/>
                </a:solidFill>
                <a:latin typeface="微软雅黑" pitchFamily="34" charset="-122"/>
                <a:ea typeface="微软雅黑" pitchFamily="34" charset="-122"/>
              </a:rPr>
              <a:t>游客进入网站，点击对话</a:t>
            </a:r>
            <a:endParaRPr lang="zh-CN" altLang="en-US" dirty="0">
              <a:solidFill>
                <a:schemeClr val="bg1"/>
              </a:solidFill>
              <a:latin typeface="微软雅黑" pitchFamily="34" charset="-122"/>
              <a:ea typeface="微软雅黑"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4888" y="1324567"/>
            <a:ext cx="5619750" cy="4724400"/>
          </a:xfrm>
          <a:prstGeom prst="rect">
            <a:avLst/>
          </a:prstGeom>
        </p:spPr>
      </p:pic>
    </p:spTree>
    <p:extLst>
      <p:ext uri="{BB962C8B-B14F-4D97-AF65-F5344CB8AC3E}">
        <p14:creationId xmlns:p14="http://schemas.microsoft.com/office/powerpoint/2010/main" val="28894962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53" presetClass="entr" presetSubtype="16"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969356" cy="400110"/>
          </a:xfrm>
          <a:prstGeom prst="rect">
            <a:avLst/>
          </a:prstGeom>
          <a:noFill/>
        </p:spPr>
        <p:txBody>
          <a:bodyPr wrap="none" rtlCol="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Live800</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客户管理系统</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游客识别</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6" y="1233126"/>
            <a:ext cx="9426945" cy="4807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圆角矩形 10"/>
          <p:cNvSpPr>
            <a:spLocks noChangeArrowheads="1"/>
          </p:cNvSpPr>
          <p:nvPr/>
        </p:nvSpPr>
        <p:spPr bwMode="auto">
          <a:xfrm>
            <a:off x="2032000" y="2403566"/>
            <a:ext cx="1299029" cy="261257"/>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2" name="圆角矩形 11"/>
          <p:cNvSpPr>
            <a:spLocks noChangeArrowheads="1"/>
          </p:cNvSpPr>
          <p:nvPr/>
        </p:nvSpPr>
        <p:spPr bwMode="auto">
          <a:xfrm>
            <a:off x="2031999" y="3187337"/>
            <a:ext cx="5937385" cy="2541952"/>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4" name="矩形标注 13"/>
          <p:cNvSpPr>
            <a:spLocks noChangeArrowheads="1"/>
          </p:cNvSpPr>
          <p:nvPr/>
        </p:nvSpPr>
        <p:spPr bwMode="auto">
          <a:xfrm>
            <a:off x="3036172" y="1267440"/>
            <a:ext cx="4547451" cy="719138"/>
          </a:xfrm>
          <a:prstGeom prst="wedgeRectCallout">
            <a:avLst>
              <a:gd name="adj1" fmla="val -58502"/>
              <a:gd name="adj2" fmla="val 102961"/>
            </a:avLst>
          </a:prstGeom>
          <a:solidFill>
            <a:srgbClr val="00B0F0"/>
          </a:solidFill>
          <a:ln w="9525" algn="ctr">
            <a:solidFill>
              <a:srgbClr val="3399FF"/>
            </a:solidFill>
            <a:round/>
            <a:headEnd/>
            <a:tailEnd/>
          </a:ln>
        </p:spPr>
        <p:txBody>
          <a:bodyPr lIns="0" tIns="0" rIns="0" bIns="0" anchor="ctr"/>
          <a:lstStyle/>
          <a:p>
            <a:pPr algn="ctr"/>
            <a:r>
              <a:rPr lang="zh-CN" altLang="en-US" dirty="0" smtClean="0">
                <a:solidFill>
                  <a:schemeClr val="bg1"/>
                </a:solidFill>
                <a:latin typeface="微软雅黑" pitchFamily="34" charset="-122"/>
                <a:ea typeface="微软雅黑" pitchFamily="34" charset="-122"/>
              </a:rPr>
              <a:t>在这里显示客服编辑的游客姓名</a:t>
            </a:r>
            <a:endParaRPr lang="zh-CN" altLang="en-US" dirty="0">
              <a:solidFill>
                <a:schemeClr val="bg1"/>
              </a:solidFill>
              <a:latin typeface="微软雅黑" pitchFamily="34" charset="-122"/>
              <a:ea typeface="微软雅黑" pitchFamily="34" charset="-122"/>
            </a:endParaRPr>
          </a:p>
        </p:txBody>
      </p:sp>
      <p:sp>
        <p:nvSpPr>
          <p:cNvPr id="18" name="矩形标注 17"/>
          <p:cNvSpPr>
            <a:spLocks noChangeArrowheads="1"/>
          </p:cNvSpPr>
          <p:nvPr/>
        </p:nvSpPr>
        <p:spPr bwMode="auto">
          <a:xfrm>
            <a:off x="8177347" y="2913017"/>
            <a:ext cx="3095899" cy="1584485"/>
          </a:xfrm>
          <a:prstGeom prst="wedgeRectCallout">
            <a:avLst>
              <a:gd name="adj1" fmla="val -56812"/>
              <a:gd name="adj2" fmla="val 6435"/>
            </a:avLst>
          </a:prstGeom>
          <a:solidFill>
            <a:srgbClr val="00B0F0"/>
          </a:solidFill>
          <a:ln w="9525" algn="ctr">
            <a:solidFill>
              <a:srgbClr val="3399FF"/>
            </a:solidFill>
            <a:round/>
            <a:headEnd/>
            <a:tailEnd/>
          </a:ln>
        </p:spPr>
        <p:txBody>
          <a:bodyPr lIns="180000" tIns="0" rIns="180000" bIns="0" anchor="ctr"/>
          <a:lstStyle/>
          <a:p>
            <a:r>
              <a:rPr lang="zh-CN" altLang="en-US" dirty="0">
                <a:solidFill>
                  <a:schemeClr val="bg1"/>
                </a:solidFill>
                <a:latin typeface="微软雅黑" pitchFamily="34" charset="-122"/>
                <a:ea typeface="微软雅黑" pitchFamily="34" charset="-122"/>
              </a:rPr>
              <a:t>如</a:t>
            </a:r>
            <a:r>
              <a:rPr lang="zh-CN" altLang="en-US" dirty="0" smtClean="0">
                <a:solidFill>
                  <a:schemeClr val="bg1"/>
                </a:solidFill>
                <a:latin typeface="微软雅黑" pitchFamily="34" charset="-122"/>
                <a:ea typeface="微软雅黑" pitchFamily="34" charset="-122"/>
              </a:rPr>
              <a:t>果是游客，</a:t>
            </a:r>
            <a:r>
              <a:rPr lang="zh-CN" altLang="en-US" dirty="0">
                <a:solidFill>
                  <a:schemeClr val="bg1"/>
                </a:solidFill>
                <a:latin typeface="微软雅黑" pitchFamily="34" charset="-122"/>
                <a:ea typeface="微软雅黑" pitchFamily="34" charset="-122"/>
              </a:rPr>
              <a:t>客</a:t>
            </a:r>
            <a:r>
              <a:rPr lang="zh-CN" altLang="en-US" dirty="0" smtClean="0">
                <a:solidFill>
                  <a:schemeClr val="bg1"/>
                </a:solidFill>
                <a:latin typeface="微软雅黑" pitchFamily="34" charset="-122"/>
                <a:ea typeface="微软雅黑" pitchFamily="34" charset="-122"/>
              </a:rPr>
              <a:t>服人员在</a:t>
            </a:r>
            <a:r>
              <a:rPr lang="en-US" altLang="zh-CN" dirty="0" smtClean="0">
                <a:solidFill>
                  <a:schemeClr val="bg1"/>
                </a:solidFill>
                <a:latin typeface="微软雅黑" pitchFamily="34" charset="-122"/>
                <a:ea typeface="微软雅黑" pitchFamily="34" charset="-122"/>
              </a:rPr>
              <a:t>CRM</a:t>
            </a:r>
            <a:r>
              <a:rPr lang="zh-CN" altLang="en-US" dirty="0" smtClean="0">
                <a:solidFill>
                  <a:schemeClr val="bg1"/>
                </a:solidFill>
                <a:latin typeface="微软雅黑" pitchFamily="34" charset="-122"/>
                <a:ea typeface="微软雅黑" pitchFamily="34" charset="-122"/>
              </a:rPr>
              <a:t>系统可以添加和编辑游客的信息，客户信息可以通过对话的形式和推送信息搜集表的形式获得</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157535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969356" cy="400110"/>
          </a:xfrm>
          <a:prstGeom prst="rect">
            <a:avLst/>
          </a:prstGeom>
          <a:noFill/>
        </p:spPr>
        <p:txBody>
          <a:bodyPr wrap="none" rtlCol="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Live800</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客户管理系统</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游客识别</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6" y="1233126"/>
            <a:ext cx="9426945" cy="48077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圆角矩形 10"/>
          <p:cNvSpPr>
            <a:spLocks noChangeArrowheads="1"/>
          </p:cNvSpPr>
          <p:nvPr/>
        </p:nvSpPr>
        <p:spPr bwMode="auto">
          <a:xfrm>
            <a:off x="2032000" y="2403566"/>
            <a:ext cx="1299029" cy="261257"/>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2" name="圆角矩形 11"/>
          <p:cNvSpPr>
            <a:spLocks noChangeArrowheads="1"/>
          </p:cNvSpPr>
          <p:nvPr/>
        </p:nvSpPr>
        <p:spPr bwMode="auto">
          <a:xfrm>
            <a:off x="2031999" y="3187337"/>
            <a:ext cx="5937385" cy="2541952"/>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4" name="矩形标注 13"/>
          <p:cNvSpPr>
            <a:spLocks noChangeArrowheads="1"/>
          </p:cNvSpPr>
          <p:nvPr/>
        </p:nvSpPr>
        <p:spPr bwMode="auto">
          <a:xfrm>
            <a:off x="3036172" y="1267440"/>
            <a:ext cx="4762354" cy="719138"/>
          </a:xfrm>
          <a:prstGeom prst="wedgeRectCallout">
            <a:avLst>
              <a:gd name="adj1" fmla="val -58502"/>
              <a:gd name="adj2" fmla="val 102961"/>
            </a:avLst>
          </a:prstGeom>
          <a:solidFill>
            <a:srgbClr val="00B0F0"/>
          </a:solidFill>
          <a:ln w="9525" algn="ctr">
            <a:solidFill>
              <a:srgbClr val="3399FF"/>
            </a:solidFill>
            <a:round/>
            <a:headEnd/>
            <a:tailEnd/>
          </a:ln>
        </p:spPr>
        <p:txBody>
          <a:bodyPr lIns="0" tIns="0" rIns="0" bIns="0" anchor="ctr"/>
          <a:lstStyle/>
          <a:p>
            <a:pPr algn="ctr"/>
            <a:r>
              <a:rPr lang="zh-CN" altLang="en-US" dirty="0" smtClean="0">
                <a:solidFill>
                  <a:schemeClr val="bg1"/>
                </a:solidFill>
                <a:latin typeface="微软雅黑" pitchFamily="34" charset="-122"/>
                <a:ea typeface="微软雅黑" pitchFamily="34" charset="-122"/>
              </a:rPr>
              <a:t>当访客下次访问的时候，自动关联姓名和次数</a:t>
            </a:r>
            <a:endParaRPr lang="zh-CN" altLang="en-US" dirty="0">
              <a:solidFill>
                <a:schemeClr val="bg1"/>
              </a:solidFill>
              <a:latin typeface="微软雅黑" pitchFamily="34" charset="-122"/>
              <a:ea typeface="微软雅黑" pitchFamily="34" charset="-122"/>
            </a:endParaRPr>
          </a:p>
        </p:txBody>
      </p:sp>
      <p:sp>
        <p:nvSpPr>
          <p:cNvPr id="18" name="矩形标注 17"/>
          <p:cNvSpPr>
            <a:spLocks noChangeArrowheads="1"/>
          </p:cNvSpPr>
          <p:nvPr/>
        </p:nvSpPr>
        <p:spPr bwMode="auto">
          <a:xfrm>
            <a:off x="8177347" y="2913017"/>
            <a:ext cx="3095899" cy="1584485"/>
          </a:xfrm>
          <a:prstGeom prst="wedgeRectCallout">
            <a:avLst>
              <a:gd name="adj1" fmla="val -56812"/>
              <a:gd name="adj2" fmla="val 6435"/>
            </a:avLst>
          </a:prstGeom>
          <a:solidFill>
            <a:srgbClr val="00B0F0"/>
          </a:solidFill>
          <a:ln w="9525" algn="ctr">
            <a:solidFill>
              <a:srgbClr val="3399FF"/>
            </a:solidFill>
            <a:round/>
            <a:headEnd/>
            <a:tailEnd/>
          </a:ln>
        </p:spPr>
        <p:txBody>
          <a:bodyPr lIns="180000" tIns="0" rIns="180000" bIns="0" anchor="ctr"/>
          <a:lstStyle/>
          <a:p>
            <a:r>
              <a:rPr lang="zh-CN" altLang="en-US" dirty="0" smtClean="0">
                <a:solidFill>
                  <a:schemeClr val="bg1"/>
                </a:solidFill>
                <a:latin typeface="微软雅黑" pitchFamily="34" charset="-122"/>
                <a:ea typeface="微软雅黑" pitchFamily="34" charset="-122"/>
              </a:rPr>
              <a:t>并在此自动关联该游客的所有历史对话记录，便于客服直接查看</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87043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969356" cy="400110"/>
          </a:xfrm>
          <a:prstGeom prst="rect">
            <a:avLst/>
          </a:prstGeom>
          <a:noFill/>
        </p:spPr>
        <p:txBody>
          <a:bodyPr wrap="none" rtlCol="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Live800</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客户管理系统</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游客识别</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7" y="1233126"/>
            <a:ext cx="9426943" cy="48077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矩形标注 13"/>
          <p:cNvSpPr>
            <a:spLocks noChangeArrowheads="1"/>
          </p:cNvSpPr>
          <p:nvPr/>
        </p:nvSpPr>
        <p:spPr bwMode="auto">
          <a:xfrm>
            <a:off x="2552846" y="2410928"/>
            <a:ext cx="4762354" cy="719138"/>
          </a:xfrm>
          <a:prstGeom prst="wedgeRectCallout">
            <a:avLst>
              <a:gd name="adj1" fmla="val 2116"/>
              <a:gd name="adj2" fmla="val 130208"/>
            </a:avLst>
          </a:prstGeom>
          <a:solidFill>
            <a:srgbClr val="00B0F0"/>
          </a:solidFill>
          <a:ln w="9525" algn="ctr">
            <a:solidFill>
              <a:srgbClr val="3399FF"/>
            </a:solidFill>
            <a:round/>
            <a:headEnd/>
            <a:tailEnd/>
          </a:ln>
        </p:spPr>
        <p:txBody>
          <a:bodyPr lIns="0" tIns="0" rIns="0" bIns="0" anchor="ctr"/>
          <a:lstStyle/>
          <a:p>
            <a:pPr algn="ctr"/>
            <a:r>
              <a:rPr lang="zh-CN" altLang="en-US" dirty="0">
                <a:solidFill>
                  <a:schemeClr val="bg1"/>
                </a:solidFill>
                <a:latin typeface="微软雅黑" pitchFamily="34" charset="-122"/>
                <a:ea typeface="微软雅黑" pitchFamily="34" charset="-122"/>
              </a:rPr>
              <a:t>所</a:t>
            </a:r>
            <a:r>
              <a:rPr lang="zh-CN" altLang="en-US" dirty="0" smtClean="0">
                <a:solidFill>
                  <a:schemeClr val="bg1"/>
                </a:solidFill>
                <a:latin typeface="微软雅黑" pitchFamily="34" charset="-122"/>
                <a:ea typeface="微软雅黑" pitchFamily="34" charset="-122"/>
              </a:rPr>
              <a:t>有的游客信息都在这里啦</a:t>
            </a:r>
            <a:endParaRPr lang="zh-CN" altLang="en-US" dirty="0">
              <a:solidFill>
                <a:schemeClr val="bg1"/>
              </a:solidFill>
              <a:latin typeface="微软雅黑" pitchFamily="34" charset="-122"/>
              <a:ea typeface="微软雅黑"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2846" y="2041830"/>
            <a:ext cx="7458075" cy="3895725"/>
          </a:xfrm>
          <a:prstGeom prst="rect">
            <a:avLst/>
          </a:prstGeom>
        </p:spPr>
      </p:pic>
      <p:sp>
        <p:nvSpPr>
          <p:cNvPr id="11" name="圆角矩形 10"/>
          <p:cNvSpPr>
            <a:spLocks noChangeArrowheads="1"/>
          </p:cNvSpPr>
          <p:nvPr/>
        </p:nvSpPr>
        <p:spPr bwMode="auto">
          <a:xfrm>
            <a:off x="2644222" y="2514761"/>
            <a:ext cx="974189" cy="261257"/>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8" name="矩形标注 17"/>
          <p:cNvSpPr>
            <a:spLocks noChangeArrowheads="1"/>
          </p:cNvSpPr>
          <p:nvPr/>
        </p:nvSpPr>
        <p:spPr bwMode="auto">
          <a:xfrm>
            <a:off x="7223760" y="2410928"/>
            <a:ext cx="2787161" cy="338554"/>
          </a:xfrm>
          <a:prstGeom prst="wedgeRectCallout">
            <a:avLst>
              <a:gd name="adj1" fmla="val -61179"/>
              <a:gd name="adj2" fmla="val 23932"/>
            </a:avLst>
          </a:prstGeom>
          <a:solidFill>
            <a:srgbClr val="00B0F0"/>
          </a:solidFill>
          <a:ln w="9525" algn="ctr">
            <a:solidFill>
              <a:srgbClr val="3399FF"/>
            </a:solidFill>
            <a:round/>
            <a:headEnd/>
            <a:tailEnd/>
          </a:ln>
        </p:spPr>
        <p:txBody>
          <a:bodyPr lIns="180000" tIns="0" rIns="180000" bIns="0" anchor="ctr"/>
          <a:lstStyle/>
          <a:p>
            <a:r>
              <a:rPr lang="zh-CN" altLang="en-US" dirty="0" smtClean="0">
                <a:solidFill>
                  <a:schemeClr val="bg1"/>
                </a:solidFill>
                <a:latin typeface="微软雅黑" pitchFamily="34" charset="-122"/>
                <a:ea typeface="微软雅黑" pitchFamily="34" charset="-122"/>
              </a:rPr>
              <a:t>点此可以查看客户详情</a:t>
            </a:r>
            <a:endParaRPr lang="zh-CN" altLang="en-US" dirty="0">
              <a:solidFill>
                <a:schemeClr val="bg1"/>
              </a:solidFill>
              <a:latin typeface="微软雅黑" pitchFamily="34" charset="-122"/>
              <a:ea typeface="微软雅黑" pitchFamily="34" charset="-122"/>
            </a:endParaRPr>
          </a:p>
        </p:txBody>
      </p:sp>
      <p:sp>
        <p:nvSpPr>
          <p:cNvPr id="19" name="圆角矩形 18"/>
          <p:cNvSpPr>
            <a:spLocks noChangeArrowheads="1"/>
          </p:cNvSpPr>
          <p:nvPr/>
        </p:nvSpPr>
        <p:spPr bwMode="auto">
          <a:xfrm>
            <a:off x="3711032" y="2510405"/>
            <a:ext cx="974189" cy="261257"/>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20" name="圆角矩形 19"/>
          <p:cNvSpPr>
            <a:spLocks noChangeArrowheads="1"/>
          </p:cNvSpPr>
          <p:nvPr/>
        </p:nvSpPr>
        <p:spPr bwMode="auto">
          <a:xfrm>
            <a:off x="4777842" y="2519112"/>
            <a:ext cx="974189" cy="261257"/>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21" name="圆角矩形 20"/>
          <p:cNvSpPr>
            <a:spLocks noChangeArrowheads="1"/>
          </p:cNvSpPr>
          <p:nvPr/>
        </p:nvSpPr>
        <p:spPr bwMode="auto">
          <a:xfrm>
            <a:off x="5807851" y="2514351"/>
            <a:ext cx="974189" cy="261257"/>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22" name="圆角矩形 21"/>
          <p:cNvSpPr>
            <a:spLocks noChangeArrowheads="1"/>
          </p:cNvSpPr>
          <p:nvPr/>
        </p:nvSpPr>
        <p:spPr bwMode="auto">
          <a:xfrm>
            <a:off x="8334103" y="3117003"/>
            <a:ext cx="509452" cy="261257"/>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23" name="矩形标注 22"/>
          <p:cNvSpPr>
            <a:spLocks noChangeArrowheads="1"/>
          </p:cNvSpPr>
          <p:nvPr/>
        </p:nvSpPr>
        <p:spPr bwMode="auto">
          <a:xfrm>
            <a:off x="9075839" y="3136887"/>
            <a:ext cx="1060938" cy="500109"/>
          </a:xfrm>
          <a:prstGeom prst="wedgeRectCallout">
            <a:avLst>
              <a:gd name="adj1" fmla="val -85082"/>
              <a:gd name="adj2" fmla="val 8498"/>
            </a:avLst>
          </a:prstGeom>
          <a:solidFill>
            <a:srgbClr val="00B0F0"/>
          </a:solidFill>
          <a:ln w="9525" algn="ctr">
            <a:solidFill>
              <a:srgbClr val="3399FF"/>
            </a:solidFill>
            <a:round/>
            <a:headEnd/>
            <a:tailEnd/>
          </a:ln>
        </p:spPr>
        <p:txBody>
          <a:bodyPr lIns="180000" tIns="0" rIns="180000" bIns="0" anchor="ctr"/>
          <a:lstStyle/>
          <a:p>
            <a:r>
              <a:rPr lang="zh-CN" altLang="en-US" dirty="0" smtClean="0">
                <a:solidFill>
                  <a:schemeClr val="bg1"/>
                </a:solidFill>
                <a:latin typeface="微软雅黑" pitchFamily="34" charset="-122"/>
                <a:ea typeface="微软雅黑" pitchFamily="34" charset="-122"/>
              </a:rPr>
              <a:t>发短信</a:t>
            </a:r>
            <a:endParaRPr lang="zh-CN" altLang="en-US" dirty="0">
              <a:solidFill>
                <a:schemeClr val="bg1"/>
              </a:solidFill>
              <a:latin typeface="微软雅黑" pitchFamily="34" charset="-122"/>
              <a:ea typeface="微软雅黑" pitchFamily="34"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5680" y="3117003"/>
            <a:ext cx="4524375" cy="2171700"/>
          </a:xfrm>
          <a:prstGeom prst="rect">
            <a:avLst/>
          </a:prstGeom>
        </p:spPr>
      </p:pic>
    </p:spTree>
    <p:extLst>
      <p:ext uri="{BB962C8B-B14F-4D97-AF65-F5344CB8AC3E}">
        <p14:creationId xmlns:p14="http://schemas.microsoft.com/office/powerpoint/2010/main" val="24423122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500"/>
                            </p:stCondLst>
                            <p:childTnLst>
                              <p:par>
                                <p:cTn id="18" presetID="53"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fltVal val="0"/>
                                          </p:val>
                                        </p:tav>
                                        <p:tav tm="100000">
                                          <p:val>
                                            <p:strVal val="#ppt_h"/>
                                          </p:val>
                                        </p:tav>
                                      </p:tavLst>
                                    </p:anim>
                                    <p:animEffect transition="in" filter="fade">
                                      <p:cBhvr>
                                        <p:cTn id="64" dur="500"/>
                                        <p:tgtEl>
                                          <p:spTgt spid="23"/>
                                        </p:tgtEl>
                                      </p:cBhvr>
                                    </p:animEffect>
                                  </p:childTnLst>
                                </p:cTn>
                              </p:par>
                            </p:childTnLst>
                          </p:cTn>
                        </p:par>
                        <p:par>
                          <p:cTn id="65" fill="hold">
                            <p:stCondLst>
                              <p:cond delay="500"/>
                            </p:stCondLst>
                            <p:childTnLst>
                              <p:par>
                                <p:cTn id="66" presetID="53" presetClass="entr" presetSubtype="16" fill="hold" nodeType="after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p:cTn id="68" dur="500" fill="hold"/>
                                        <p:tgtEl>
                                          <p:spTgt spid="4"/>
                                        </p:tgtEl>
                                        <p:attrNameLst>
                                          <p:attrName>ppt_w</p:attrName>
                                        </p:attrNameLst>
                                      </p:cBhvr>
                                      <p:tavLst>
                                        <p:tav tm="0">
                                          <p:val>
                                            <p:fltVal val="0"/>
                                          </p:val>
                                        </p:tav>
                                        <p:tav tm="100000">
                                          <p:val>
                                            <p:strVal val="#ppt_w"/>
                                          </p:val>
                                        </p:tav>
                                      </p:tavLst>
                                    </p:anim>
                                    <p:anim calcmode="lin" valueType="num">
                                      <p:cBhvr>
                                        <p:cTn id="69" dur="500" fill="hold"/>
                                        <p:tgtEl>
                                          <p:spTgt spid="4"/>
                                        </p:tgtEl>
                                        <p:attrNameLst>
                                          <p:attrName>ppt_h</p:attrName>
                                        </p:attrNameLst>
                                      </p:cBhvr>
                                      <p:tavLst>
                                        <p:tav tm="0">
                                          <p:val>
                                            <p:fltVal val="0"/>
                                          </p:val>
                                        </p:tav>
                                        <p:tav tm="100000">
                                          <p:val>
                                            <p:strVal val="#ppt_h"/>
                                          </p:val>
                                        </p:tav>
                                      </p:tavLst>
                                    </p:anim>
                                    <p:animEffect transition="in" filter="fade">
                                      <p:cBhvr>
                                        <p:cTn id="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P spid="18" grpId="0" animBg="1"/>
      <p:bldP spid="19" grpId="0" animBg="1"/>
      <p:bldP spid="20"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00664"/>
            <a:ext cx="4304714" cy="1584000"/>
          </a:xfrm>
          <a:prstGeom prst="rect">
            <a:avLst/>
          </a:prstGeom>
          <a:solidFill>
            <a:srgbClr val="F85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803596" y="2218167"/>
            <a:ext cx="2236510" cy="707886"/>
          </a:xfrm>
          <a:prstGeom prst="rect">
            <a:avLst/>
          </a:prstGeom>
          <a:noFill/>
        </p:spPr>
        <p:txBody>
          <a:bodyPr wrap="non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第二部分</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TextBox 4"/>
          <p:cNvSpPr txBox="1"/>
          <p:nvPr/>
        </p:nvSpPr>
        <p:spPr>
          <a:xfrm>
            <a:off x="5030879" y="1660732"/>
            <a:ext cx="2066591" cy="707886"/>
          </a:xfrm>
          <a:prstGeom prst="rect">
            <a:avLst/>
          </a:prstGeom>
          <a:noFill/>
        </p:spPr>
        <p:txBody>
          <a:bodyPr wrap="none" rtlCol="0">
            <a:spAutoFit/>
          </a:bodyPr>
          <a:lstStyle/>
          <a:p>
            <a:r>
              <a:rPr lang="en-US" altLang="zh-CN" sz="4000" dirty="0" smtClean="0">
                <a:solidFill>
                  <a:srgbClr val="FF9117"/>
                </a:solidFill>
                <a:latin typeface="Impact" pitchFamily="34" charset="0"/>
                <a:ea typeface="Tahoma" pitchFamily="34" charset="0"/>
                <a:cs typeface="Tahoma" pitchFamily="34" charset="0"/>
              </a:rPr>
              <a:t>Live Chat</a:t>
            </a:r>
            <a:endParaRPr lang="zh-CN" altLang="en-US" sz="2400" dirty="0">
              <a:solidFill>
                <a:srgbClr val="FF9117"/>
              </a:solidFill>
              <a:latin typeface="微软雅黑" pitchFamily="34" charset="-122"/>
              <a:ea typeface="微软雅黑" pitchFamily="34" charset="-122"/>
              <a:cs typeface="Segoe UI Light" pitchFamily="34" charset="0"/>
            </a:endParaRPr>
          </a:p>
        </p:txBody>
      </p:sp>
      <p:sp>
        <p:nvSpPr>
          <p:cNvPr id="5" name="TextBox 23"/>
          <p:cNvSpPr txBox="1"/>
          <p:nvPr/>
        </p:nvSpPr>
        <p:spPr>
          <a:xfrm>
            <a:off x="5030878" y="2435909"/>
            <a:ext cx="3294492" cy="400110"/>
          </a:xfrm>
          <a:prstGeom prst="rect">
            <a:avLst/>
          </a:prstGeom>
          <a:noFill/>
        </p:spPr>
        <p:txBody>
          <a:bodyPr wrap="none" rtlCol="0">
            <a:spAutoFit/>
          </a:bodyPr>
          <a:lstStyle/>
          <a:p>
            <a:pPr marL="285750" indent="-285750">
              <a:buFont typeface="Wingdings" pitchFamily="2" charset="2"/>
              <a:buChar char="p"/>
            </a:pPr>
            <a:r>
              <a:rPr lang="zh-CN" altLang="en-US" sz="2000" dirty="0">
                <a:solidFill>
                  <a:schemeClr val="tx1">
                    <a:lumMod val="65000"/>
                    <a:lumOff val="35000"/>
                  </a:schemeClr>
                </a:solidFill>
                <a:latin typeface="微软雅黑" pitchFamily="34" charset="-122"/>
                <a:ea typeface="微软雅黑" pitchFamily="34" charset="-122"/>
              </a:rPr>
              <a:t>准</a:t>
            </a:r>
            <a:r>
              <a:rPr lang="zh-CN" altLang="en-US" sz="2000" dirty="0" smtClean="0">
                <a:solidFill>
                  <a:schemeClr val="tx1">
                    <a:lumMod val="65000"/>
                    <a:lumOff val="35000"/>
                  </a:schemeClr>
                </a:solidFill>
                <a:latin typeface="微软雅黑" pitchFamily="34" charset="-122"/>
                <a:ea typeface="微软雅黑" pitchFamily="34" charset="-122"/>
              </a:rPr>
              <a:t>确获取客户的行为轨迹</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6" name="TextBox 24"/>
          <p:cNvSpPr txBox="1"/>
          <p:nvPr/>
        </p:nvSpPr>
        <p:spPr>
          <a:xfrm>
            <a:off x="5030878" y="2872464"/>
            <a:ext cx="2525050" cy="400110"/>
          </a:xfrm>
          <a:prstGeom prst="rect">
            <a:avLst/>
          </a:prstGeom>
          <a:noFill/>
        </p:spPr>
        <p:txBody>
          <a:bodyPr wrap="none" rtlCol="0">
            <a:spAutoFit/>
          </a:bodyPr>
          <a:lstStyle/>
          <a:p>
            <a:pPr marL="285750" indent="-285750">
              <a:buFont typeface="Wingdings" pitchFamily="2" charset="2"/>
              <a:buChar char="p"/>
            </a:pPr>
            <a:r>
              <a:rPr lang="zh-CN" altLang="en-US" sz="2000" dirty="0" smtClean="0">
                <a:solidFill>
                  <a:schemeClr val="tx1">
                    <a:lumMod val="65000"/>
                    <a:lumOff val="35000"/>
                  </a:schemeClr>
                </a:solidFill>
                <a:latin typeface="微软雅黑" pitchFamily="34" charset="-122"/>
                <a:ea typeface="微软雅黑" pitchFamily="34" charset="-122"/>
              </a:rPr>
              <a:t>多渠道的对话方式</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7" name="TextBox 25"/>
          <p:cNvSpPr txBox="1"/>
          <p:nvPr/>
        </p:nvSpPr>
        <p:spPr>
          <a:xfrm>
            <a:off x="5030878" y="3339320"/>
            <a:ext cx="5602816" cy="400110"/>
          </a:xfrm>
          <a:prstGeom prst="rect">
            <a:avLst/>
          </a:prstGeom>
          <a:noFill/>
        </p:spPr>
        <p:txBody>
          <a:bodyPr wrap="none" rtlCol="0">
            <a:spAutoFit/>
          </a:bodyPr>
          <a:lstStyle/>
          <a:p>
            <a:pPr marL="285750" indent="-285750">
              <a:buFont typeface="Wingdings" pitchFamily="2" charset="2"/>
              <a:buChar char="p"/>
            </a:pPr>
            <a:r>
              <a:rPr lang="zh-CN" altLang="en-US" sz="2000" dirty="0" smtClean="0">
                <a:solidFill>
                  <a:schemeClr val="tx1">
                    <a:lumMod val="65000"/>
                    <a:lumOff val="35000"/>
                  </a:schemeClr>
                </a:solidFill>
                <a:latin typeface="微软雅黑" pitchFamily="34" charset="-122"/>
                <a:ea typeface="微软雅黑" pitchFamily="34" charset="-122"/>
              </a:rPr>
              <a:t>常用语、知识库、常用链接和文件的快捷回复</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8" name="TextBox 28"/>
          <p:cNvSpPr txBox="1"/>
          <p:nvPr/>
        </p:nvSpPr>
        <p:spPr>
          <a:xfrm>
            <a:off x="5030878" y="3836067"/>
            <a:ext cx="3807453" cy="400110"/>
          </a:xfrm>
          <a:prstGeom prst="rect">
            <a:avLst/>
          </a:prstGeom>
          <a:noFill/>
        </p:spPr>
        <p:txBody>
          <a:bodyPr wrap="none" rtlCol="0">
            <a:spAutoFit/>
          </a:bodyPr>
          <a:lstStyle/>
          <a:p>
            <a:pPr marL="285750" indent="-285750">
              <a:buFont typeface="Wingdings" pitchFamily="2" charset="2"/>
              <a:buChar char="p"/>
            </a:pPr>
            <a:r>
              <a:rPr lang="zh-CN" altLang="en-US" sz="2000" dirty="0">
                <a:solidFill>
                  <a:schemeClr val="tx1">
                    <a:lumMod val="65000"/>
                    <a:lumOff val="35000"/>
                  </a:schemeClr>
                </a:solidFill>
                <a:latin typeface="微软雅黑" pitchFamily="34" charset="-122"/>
                <a:ea typeface="微软雅黑" pitchFamily="34" charset="-122"/>
              </a:rPr>
              <a:t>如</a:t>
            </a:r>
            <a:r>
              <a:rPr lang="zh-CN" altLang="en-US" sz="2000" dirty="0" smtClean="0">
                <a:solidFill>
                  <a:schemeClr val="tx1">
                    <a:lumMod val="65000"/>
                    <a:lumOff val="35000"/>
                  </a:schemeClr>
                </a:solidFill>
                <a:latin typeface="微软雅黑" pitchFamily="34" charset="-122"/>
                <a:ea typeface="微软雅黑" pitchFamily="34" charset="-122"/>
              </a:rPr>
              <a:t>何获取有效客户的联系方式</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9" name="文本框 8"/>
          <p:cNvSpPr txBox="1"/>
          <p:nvPr/>
        </p:nvSpPr>
        <p:spPr>
          <a:xfrm>
            <a:off x="7123189" y="1705577"/>
            <a:ext cx="3467616"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在</a:t>
            </a:r>
            <a:r>
              <a:rPr lang="zh-CN" altLang="en-US" sz="3200" b="1" dirty="0" smtClean="0">
                <a:solidFill>
                  <a:schemeClr val="tx1">
                    <a:lumMod val="85000"/>
                    <a:lumOff val="15000"/>
                  </a:schemeClr>
                </a:solidFill>
                <a:latin typeface="微软雅黑" panose="020B0503020204020204" pitchFamily="34" charset="-122"/>
                <a:ea typeface="微软雅黑" panose="020B0503020204020204" pitchFamily="34" charset="-122"/>
              </a:rPr>
              <a:t>线客服对话管理</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5101218" y="4375053"/>
            <a:ext cx="7092000" cy="267286"/>
          </a:xfrm>
          <a:prstGeom prst="rect">
            <a:avLst/>
          </a:prstGeom>
          <a:solidFill>
            <a:srgbClr val="F85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3188" y="1800664"/>
            <a:ext cx="407963" cy="1584000"/>
          </a:xfrm>
          <a:prstGeom prst="rect">
            <a:avLst/>
          </a:prstGeom>
          <a:solidFill>
            <a:srgbClr val="F85A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Tree>
    <p:extLst>
      <p:ext uri="{BB962C8B-B14F-4D97-AF65-F5344CB8AC3E}">
        <p14:creationId xmlns:p14="http://schemas.microsoft.com/office/powerpoint/2010/main" val="88223877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准确获取客户的行为轨迹</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FF9933"/>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访客电脑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4" y="1233126"/>
            <a:ext cx="9426949" cy="48077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 name="矩形 17"/>
          <p:cNvSpPr>
            <a:spLocks noChangeArrowheads="1"/>
          </p:cNvSpPr>
          <p:nvPr/>
        </p:nvSpPr>
        <p:spPr bwMode="auto">
          <a:xfrm>
            <a:off x="2021014" y="3715074"/>
            <a:ext cx="6143272" cy="674045"/>
          </a:xfrm>
          <a:prstGeom prst="rect">
            <a:avLst/>
          </a:prstGeom>
          <a:noFill/>
          <a:ln w="28575"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zh-CN" altLang="en-US"/>
          </a:p>
        </p:txBody>
      </p:sp>
      <p:pic>
        <p:nvPicPr>
          <p:cNvPr id="19" name="Picture 1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980614" y="1233126"/>
            <a:ext cx="9426949"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5700761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准确获取客户的行为轨迹</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5" y="1233126"/>
            <a:ext cx="9426947"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圆角矩形 6"/>
          <p:cNvSpPr>
            <a:spLocks noChangeArrowheads="1"/>
          </p:cNvSpPr>
          <p:nvPr/>
        </p:nvSpPr>
        <p:spPr bwMode="auto">
          <a:xfrm>
            <a:off x="2002473" y="2386905"/>
            <a:ext cx="9405089" cy="274638"/>
          </a:xfrm>
          <a:prstGeom prst="roundRect">
            <a:avLst>
              <a:gd name="adj" fmla="val 16667"/>
            </a:avLst>
          </a:prstGeom>
          <a:solidFill>
            <a:schemeClr val="accent1">
              <a:alpha val="32156"/>
            </a:schemeClr>
          </a:solidFill>
          <a:ln w="28575" algn="ctr">
            <a:solidFill>
              <a:srgbClr val="FF0000"/>
            </a:solidFill>
            <a:prstDash val="sys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9" name="圆角矩形 8"/>
          <p:cNvSpPr>
            <a:spLocks noChangeArrowheads="1"/>
          </p:cNvSpPr>
          <p:nvPr/>
        </p:nvSpPr>
        <p:spPr bwMode="auto">
          <a:xfrm>
            <a:off x="1950710" y="4122737"/>
            <a:ext cx="6263650" cy="1918131"/>
          </a:xfrm>
          <a:prstGeom prst="roundRect">
            <a:avLst>
              <a:gd name="adj" fmla="val 16667"/>
            </a:avLst>
          </a:prstGeom>
          <a:solidFill>
            <a:schemeClr val="accent1">
              <a:alpha val="32156"/>
            </a:schemeClr>
          </a:solidFill>
          <a:ln w="28575" algn="ctr">
            <a:solidFill>
              <a:srgbClr val="FF0000"/>
            </a:solidFill>
            <a:prstDash val="sys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0" name="文本框 9"/>
          <p:cNvSpPr txBox="1"/>
          <p:nvPr/>
        </p:nvSpPr>
        <p:spPr>
          <a:xfrm>
            <a:off x="8341508" y="4229417"/>
            <a:ext cx="3042772" cy="147732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dirty="0" smtClean="0">
                <a:latin typeface="微软雅黑" panose="020B0503020204020204" pitchFamily="34" charset="-122"/>
                <a:ea typeface="微软雅黑" panose="020B0503020204020204" pitchFamily="34" charset="-122"/>
              </a:rPr>
              <a:t>很清晰的看到访客是通过什么搜索引擎，输入什么关键词进入网站，目前正在浏览哪个页面，关注哪款产品，看了多长时间</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13274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ppt_y</p:attrName>
                                        </p:attrNameLst>
                                      </p:cBhvr>
                                      <p:tavLst>
                                        <p:tav tm="0">
                                          <p:val>
                                            <p:strVal val="#ppt_y-#ppt_h*1.125000"/>
                                          </p:val>
                                        </p:tav>
                                        <p:tav tm="100000">
                                          <p:val>
                                            <p:strVal val="#ppt_y"/>
                                          </p:val>
                                        </p:tav>
                                      </p:tavLst>
                                    </p:anim>
                                    <p:animEffect transition="in" filter="wipe(dow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2492990" cy="400110"/>
          </a:xfrm>
          <a:prstGeom prst="rect">
            <a:avLst/>
          </a:prstGeom>
          <a:noFill/>
        </p:spPr>
        <p:txBody>
          <a:bodyPr wrap="none" rtlCol="0">
            <a:spAutoFit/>
          </a:bodyPr>
          <a:lstStyle/>
          <a:p>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分析</a:t>
            </a:r>
            <a:r>
              <a:rPr lang="zh-CN" altLang="en-US" sz="2000" dirty="0" smtClean="0">
                <a:solidFill>
                  <a:prstClr val="black">
                    <a:lumMod val="65000"/>
                    <a:lumOff val="35000"/>
                  </a:prstClr>
                </a:solidFill>
                <a:latin typeface="微软雅黑" panose="020B0503020204020204" pitchFamily="34" charset="-122"/>
                <a:ea typeface="微软雅黑" panose="020B0503020204020204" pitchFamily="34" charset="-122"/>
              </a:rPr>
              <a:t>访客，判断需求</a:t>
            </a:r>
            <a:endPar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867808" y="1562416"/>
            <a:ext cx="6568292" cy="646331"/>
          </a:xfrm>
          <a:prstGeom prst="rect">
            <a:avLst/>
          </a:prstGeom>
          <a:solidFill>
            <a:srgbClr val="8A652A"/>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dirty="0" smtClean="0">
                <a:solidFill>
                  <a:prstClr val="white"/>
                </a:solidFill>
                <a:latin typeface="微软雅黑" panose="020B0503020204020204" pitchFamily="34" charset="-122"/>
                <a:ea typeface="微软雅黑" panose="020B0503020204020204" pitchFamily="34" charset="-122"/>
              </a:rPr>
              <a:t>当我们很清晰观察到访客的行为轨迹，就可以分析访客的潜在需求，判断该访客此行的目的。</a:t>
            </a:r>
            <a:endParaRPr lang="en-US" altLang="zh-CN" dirty="0" smtClean="0">
              <a:solidFill>
                <a:prstClr val="white"/>
              </a:solidFill>
              <a:latin typeface="微软雅黑" panose="020B0503020204020204" pitchFamily="34" charset="-122"/>
              <a:ea typeface="微软雅黑" panose="020B0503020204020204" pitchFamily="34" charset="-122"/>
            </a:endParaRPr>
          </a:p>
        </p:txBody>
      </p:sp>
      <p:sp>
        <p:nvSpPr>
          <p:cNvPr id="11" name="文本框 9"/>
          <p:cNvSpPr txBox="1"/>
          <p:nvPr/>
        </p:nvSpPr>
        <p:spPr>
          <a:xfrm>
            <a:off x="2867808" y="2807525"/>
            <a:ext cx="6568292"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dirty="0" smtClean="0">
                <a:solidFill>
                  <a:prstClr val="white"/>
                </a:solidFill>
                <a:latin typeface="微软雅黑" panose="020B0503020204020204" pitchFamily="34" charset="-122"/>
                <a:ea typeface="微软雅黑" panose="020B0503020204020204" pitchFamily="34" charset="-122"/>
              </a:rPr>
              <a:t>当我们明白了访客的需求和目的，下一步最重要的是什么呢？</a:t>
            </a:r>
            <a:endParaRPr lang="en-US" altLang="zh-CN" dirty="0">
              <a:solidFill>
                <a:prstClr val="white"/>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2867808" y="3662513"/>
            <a:ext cx="6568292" cy="1323439"/>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8000" dirty="0" smtClean="0">
                <a:solidFill>
                  <a:prstClr val="white"/>
                </a:solidFill>
                <a:latin typeface="微软雅黑" panose="020B0503020204020204" pitchFamily="34" charset="-122"/>
                <a:ea typeface="微软雅黑" panose="020B0503020204020204" pitchFamily="34" charset="-122"/>
              </a:rPr>
              <a:t>对  话</a:t>
            </a:r>
            <a:endParaRPr lang="en-US" altLang="zh-CN" sz="80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94552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down)">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2236510"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多渠道的对话方式</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6" name="图表 5"/>
          <p:cNvGraphicFramePr/>
          <p:nvPr>
            <p:extLst>
              <p:ext uri="{D42A27DB-BD31-4B8C-83A1-F6EECF244321}">
                <p14:modId xmlns:p14="http://schemas.microsoft.com/office/powerpoint/2010/main" val="3789896010"/>
              </p:ext>
            </p:extLst>
          </p:nvPr>
        </p:nvGraphicFramePr>
        <p:xfrm>
          <a:off x="5936566" y="647114"/>
          <a:ext cx="6502398" cy="5491219"/>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549307" y="1443949"/>
            <a:ext cx="5767754" cy="369332"/>
          </a:xfrm>
          <a:prstGeom prst="rect">
            <a:avLst/>
          </a:prstGeom>
          <a:noFill/>
        </p:spPr>
        <p:txBody>
          <a:bodyPr wrap="squar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Live800</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对话渠道主要有</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种：</a:t>
            </a:r>
          </a:p>
        </p:txBody>
      </p:sp>
      <p:sp>
        <p:nvSpPr>
          <p:cNvPr id="10" name="文本框 9"/>
          <p:cNvSpPr txBox="1"/>
          <p:nvPr/>
        </p:nvSpPr>
        <p:spPr>
          <a:xfrm>
            <a:off x="576776" y="4072242"/>
            <a:ext cx="3775393" cy="400110"/>
          </a:xfrm>
          <a:prstGeom prst="rect">
            <a:avLst/>
          </a:prstGeom>
          <a:noFill/>
        </p:spPr>
        <p:txBody>
          <a:bodyPr wrap="none" rtlCol="0">
            <a:spAutoFit/>
          </a:bodyPr>
          <a:lstStyle/>
          <a:p>
            <a:r>
              <a:rPr lang="zh-CN" altLang="en-US" sz="2000" b="1" dirty="0" smtClean="0">
                <a:solidFill>
                  <a:srgbClr val="BF4901"/>
                </a:solidFill>
                <a:latin typeface="微软雅黑" panose="020B0503020204020204" pitchFamily="34" charset="-122"/>
                <a:ea typeface="微软雅黑" panose="020B0503020204020204" pitchFamily="34" charset="-122"/>
              </a:rPr>
              <a:t>主动对话、邀请对话、咨询对话</a:t>
            </a:r>
            <a:endParaRPr lang="zh-CN" altLang="en-US" sz="2000" b="1" dirty="0">
              <a:solidFill>
                <a:srgbClr val="BF490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661184" y="3699803"/>
            <a:ext cx="5544000" cy="0"/>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文本框 8"/>
          <p:cNvSpPr txBox="1"/>
          <p:nvPr/>
        </p:nvSpPr>
        <p:spPr>
          <a:xfrm>
            <a:off x="549307" y="1824949"/>
            <a:ext cx="5767754" cy="369332"/>
          </a:xfrm>
          <a:prstGeom prst="rect">
            <a:avLst/>
          </a:prstGeom>
          <a:noFill/>
        </p:spPr>
        <p:txBody>
          <a:bodyPr wrap="squar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、网页对话</a:t>
            </a:r>
          </a:p>
        </p:txBody>
      </p:sp>
      <p:sp>
        <p:nvSpPr>
          <p:cNvPr id="8" name="文本框 8"/>
          <p:cNvSpPr txBox="1"/>
          <p:nvPr/>
        </p:nvSpPr>
        <p:spPr>
          <a:xfrm>
            <a:off x="536607" y="2167849"/>
            <a:ext cx="5767754" cy="369332"/>
          </a:xfrm>
          <a:prstGeom prst="rect">
            <a:avLst/>
          </a:prstGeom>
          <a:noFill/>
        </p:spPr>
        <p:txBody>
          <a:bodyPr wrap="squar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Q Q</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对话</a:t>
            </a:r>
          </a:p>
        </p:txBody>
      </p:sp>
      <p:sp>
        <p:nvSpPr>
          <p:cNvPr id="11" name="文本框 8"/>
          <p:cNvSpPr txBox="1"/>
          <p:nvPr/>
        </p:nvSpPr>
        <p:spPr>
          <a:xfrm>
            <a:off x="536607" y="2536149"/>
            <a:ext cx="5767754" cy="369332"/>
          </a:xfrm>
          <a:prstGeom prst="rect">
            <a:avLst/>
          </a:prstGeom>
          <a:noFill/>
        </p:spPr>
        <p:txBody>
          <a:bodyPr wrap="squar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MSN</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对话</a:t>
            </a:r>
          </a:p>
        </p:txBody>
      </p:sp>
      <p:sp>
        <p:nvSpPr>
          <p:cNvPr id="13" name="文本框 8"/>
          <p:cNvSpPr txBox="1"/>
          <p:nvPr/>
        </p:nvSpPr>
        <p:spPr>
          <a:xfrm>
            <a:off x="523907" y="3310849"/>
            <a:ext cx="5767754" cy="369332"/>
          </a:xfrm>
          <a:prstGeom prst="rect">
            <a:avLst/>
          </a:prstGeom>
          <a:noFill/>
        </p:spPr>
        <p:txBody>
          <a:bodyPr wrap="squar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网页对话有</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种对话方式：</a:t>
            </a:r>
          </a:p>
        </p:txBody>
      </p:sp>
    </p:spTree>
    <p:extLst>
      <p:ext uri="{BB962C8B-B14F-4D97-AF65-F5344CB8AC3E}">
        <p14:creationId xmlns:p14="http://schemas.microsoft.com/office/powerpoint/2010/main" val="13030068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p:tgtEl>
                                          <p:spTgt spid="8"/>
                                        </p:tgtEl>
                                        <p:attrNameLst>
                                          <p:attrName>ppt_y</p:attrName>
                                        </p:attrNameLst>
                                      </p:cBhvr>
                                      <p:tavLst>
                                        <p:tav tm="0">
                                          <p:val>
                                            <p:strVal val="#ppt_y+#ppt_h*1.125000"/>
                                          </p:val>
                                        </p:tav>
                                        <p:tav tm="100000">
                                          <p:val>
                                            <p:strVal val="#ppt_y"/>
                                          </p:val>
                                        </p:tav>
                                      </p:tavLst>
                                    </p:anim>
                                    <p:animEffect transition="in" filter="wipe(up)">
                                      <p:cBhvr>
                                        <p:cTn id="19" dur="500"/>
                                        <p:tgtEl>
                                          <p:spTgt spid="8"/>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up)">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p:tgtEl>
                                          <p:spTgt spid="13"/>
                                        </p:tgtEl>
                                        <p:attrNameLst>
                                          <p:attrName>ppt_y</p:attrName>
                                        </p:attrNameLst>
                                      </p:cBhvr>
                                      <p:tavLst>
                                        <p:tav tm="0">
                                          <p:val>
                                            <p:strVal val="#ppt_y+#ppt_h*1.125000"/>
                                          </p:val>
                                        </p:tav>
                                        <p:tav tm="100000">
                                          <p:val>
                                            <p:strVal val="#ppt_y"/>
                                          </p:val>
                                        </p:tav>
                                      </p:tavLst>
                                    </p:anim>
                                    <p:animEffect transition="in" filter="wipe(up)">
                                      <p:cBhvr>
                                        <p:cTn id="30" dur="500"/>
                                        <p:tgtEl>
                                          <p:spTgt spid="13"/>
                                        </p:tgtEl>
                                      </p:cBhvr>
                                    </p:animEffect>
                                  </p:childTnLst>
                                </p:cTn>
                              </p:par>
                              <p:par>
                                <p:cTn id="31" presetID="16" presetClass="entr" presetSubtype="21"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p:tgtEl>
                                          <p:spTgt spid="10"/>
                                        </p:tgtEl>
                                        <p:attrNameLst>
                                          <p:attrName>ppt_y</p:attrName>
                                        </p:attrNameLst>
                                      </p:cBhvr>
                                      <p:tavLst>
                                        <p:tav tm="0">
                                          <p:val>
                                            <p:strVal val="#ppt_y-#ppt_h*1.125000"/>
                                          </p:val>
                                        </p:tav>
                                        <p:tav tm="100000">
                                          <p:val>
                                            <p:strVal val="#ppt_y"/>
                                          </p:val>
                                        </p:tav>
                                      </p:tavLst>
                                    </p:anim>
                                    <p:animEffect transition="in" filter="wipe(down)">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heel(1)">
                                      <p:cBhvr>
                                        <p:cTn id="4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9" grpId="0"/>
      <p:bldP spid="10" grpId="0"/>
      <p:bldP spid="7" grpId="0"/>
      <p:bldP spid="8" grpId="0"/>
      <p:bldP spid="11"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2372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式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主动对话</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2842408" y="2308280"/>
            <a:ext cx="6568292" cy="1794338"/>
          </a:xfrm>
          <a:prstGeom prst="rect">
            <a:avLst/>
          </a:prstGeom>
          <a:solidFill>
            <a:srgbClr val="FF4409"/>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6000" dirty="0" smtClean="0">
                <a:solidFill>
                  <a:prstClr val="white"/>
                </a:solidFill>
                <a:latin typeface="微软雅黑" panose="020B0503020204020204" pitchFamily="34" charset="-122"/>
                <a:ea typeface="微软雅黑" panose="020B0503020204020204" pitchFamily="34" charset="-122"/>
              </a:rPr>
              <a:t>主动对话</a:t>
            </a:r>
            <a:endParaRPr lang="en-US" altLang="zh-CN" sz="6000" dirty="0" smtClean="0">
              <a:solidFill>
                <a:prstClr val="white"/>
              </a:solidFill>
              <a:latin typeface="微软雅黑" panose="020B0503020204020204" pitchFamily="34" charset="-122"/>
              <a:ea typeface="微软雅黑" panose="020B0503020204020204" pitchFamily="34" charset="-122"/>
            </a:endParaRPr>
          </a:p>
          <a:p>
            <a:pPr algn="ctr"/>
            <a:r>
              <a:rPr lang="zh-CN" altLang="en-US" sz="4000" dirty="0" smtClean="0">
                <a:solidFill>
                  <a:prstClr val="white"/>
                </a:solidFill>
                <a:latin typeface="微软雅黑" panose="020B0503020204020204" pitchFamily="34" charset="-122"/>
                <a:ea typeface="微软雅黑" panose="020B0503020204020204" pitchFamily="34" charset="-122"/>
              </a:rPr>
              <a:t>抓住潜在机会</a:t>
            </a:r>
            <a:endParaRPr lang="en-US" altLang="zh-CN" sz="40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13851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980029" y="-1178234"/>
            <a:ext cx="1055073" cy="5015132"/>
          </a:xfrm>
          <a:prstGeom prst="flowChartManualInput">
            <a:avLst/>
          </a:prstGeom>
          <a:solidFill>
            <a:srgbClr val="E2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11014" y="1139416"/>
            <a:ext cx="112542"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6434" y="1139416"/>
            <a:ext cx="112542"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01853" y="1139416"/>
            <a:ext cx="112542"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11336" y="1139416"/>
            <a:ext cx="112542"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34877" y="1139416"/>
            <a:ext cx="112542"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58418" y="1139416"/>
            <a:ext cx="112542"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1997611" y="1139416"/>
            <a:ext cx="2180492" cy="492369"/>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a:off x="8406621" y="-1585613"/>
            <a:ext cx="685795" cy="688496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978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978 h 10000"/>
              <a:gd name="connsiteX0" fmla="*/ 0 w 10000"/>
              <a:gd name="connsiteY0" fmla="*/ 651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51 h 10000"/>
              <a:gd name="connsiteX0" fmla="*/ 0 w 10000"/>
              <a:gd name="connsiteY0" fmla="*/ 81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814 h 10000"/>
              <a:gd name="connsiteX0" fmla="*/ 205 w 10000"/>
              <a:gd name="connsiteY0" fmla="*/ 712 h 10000"/>
              <a:gd name="connsiteX1" fmla="*/ 10000 w 10000"/>
              <a:gd name="connsiteY1" fmla="*/ 0 h 10000"/>
              <a:gd name="connsiteX2" fmla="*/ 10000 w 10000"/>
              <a:gd name="connsiteY2" fmla="*/ 10000 h 10000"/>
              <a:gd name="connsiteX3" fmla="*/ 0 w 10000"/>
              <a:gd name="connsiteY3" fmla="*/ 10000 h 10000"/>
              <a:gd name="connsiteX4" fmla="*/ 205 w 10000"/>
              <a:gd name="connsiteY4" fmla="*/ 712 h 10000"/>
              <a:gd name="connsiteX0" fmla="*/ 205 w 10000"/>
              <a:gd name="connsiteY0" fmla="*/ 835 h 10000"/>
              <a:gd name="connsiteX1" fmla="*/ 10000 w 10000"/>
              <a:gd name="connsiteY1" fmla="*/ 0 h 10000"/>
              <a:gd name="connsiteX2" fmla="*/ 10000 w 10000"/>
              <a:gd name="connsiteY2" fmla="*/ 10000 h 10000"/>
              <a:gd name="connsiteX3" fmla="*/ 0 w 10000"/>
              <a:gd name="connsiteY3" fmla="*/ 10000 h 10000"/>
              <a:gd name="connsiteX4" fmla="*/ 205 w 10000"/>
              <a:gd name="connsiteY4" fmla="*/ 835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205" y="835"/>
                </a:moveTo>
                <a:lnTo>
                  <a:pt x="10000" y="0"/>
                </a:lnTo>
                <a:lnTo>
                  <a:pt x="10000" y="10000"/>
                </a:lnTo>
                <a:lnTo>
                  <a:pt x="0" y="10000"/>
                </a:lnTo>
                <a:cubicBezTo>
                  <a:pt x="68" y="6904"/>
                  <a:pt x="137" y="3931"/>
                  <a:pt x="205" y="835"/>
                </a:cubicBezTo>
                <a:close/>
              </a:path>
            </a:pathLst>
          </a:custGeom>
          <a:solidFill>
            <a:srgbClr val="AF8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5922498" y="2628946"/>
            <a:ext cx="216000" cy="216000"/>
          </a:xfrm>
          <a:prstGeom prst="rect">
            <a:avLst/>
          </a:prstGeom>
          <a:noFill/>
          <a:ln w="60325">
            <a:solidFill>
              <a:srgbClr val="8A65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4409"/>
              </a:solidFill>
            </a:endParaRPr>
          </a:p>
        </p:txBody>
      </p:sp>
      <p:sp>
        <p:nvSpPr>
          <p:cNvPr id="12" name="文本框 11"/>
          <p:cNvSpPr txBox="1"/>
          <p:nvPr/>
        </p:nvSpPr>
        <p:spPr>
          <a:xfrm>
            <a:off x="6321473" y="2475336"/>
            <a:ext cx="3467616" cy="584775"/>
          </a:xfrm>
          <a:prstGeom prst="rect">
            <a:avLst/>
          </a:prstGeom>
          <a:noFill/>
        </p:spPr>
        <p:txBody>
          <a:bodyPr wrap="none" rtlCol="0">
            <a:spAutoFit/>
          </a:bodyPr>
          <a:lstStyle/>
          <a:p>
            <a:r>
              <a:rPr lang="zh-CN" altLang="en-US" sz="3200" b="1" dirty="0" smtClean="0">
                <a:solidFill>
                  <a:srgbClr val="FF4409"/>
                </a:solidFill>
                <a:latin typeface="微软雅黑" panose="020B0503020204020204" pitchFamily="34" charset="-122"/>
                <a:ea typeface="微软雅黑" panose="020B0503020204020204" pitchFamily="34" charset="-122"/>
              </a:rPr>
              <a:t>工单信息系统对接</a:t>
            </a:r>
            <a:endParaRPr lang="zh-CN" altLang="en-US" sz="3200" b="1" dirty="0">
              <a:solidFill>
                <a:srgbClr val="FF4409"/>
              </a:solidFill>
              <a:latin typeface="微软雅黑" panose="020B0503020204020204" pitchFamily="34" charset="-122"/>
              <a:ea typeface="微软雅黑" panose="020B0503020204020204" pitchFamily="34" charset="-122"/>
            </a:endParaRPr>
          </a:p>
        </p:txBody>
      </p:sp>
      <p:sp>
        <p:nvSpPr>
          <p:cNvPr id="13" name="矩形 12"/>
          <p:cNvSpPr/>
          <p:nvPr/>
        </p:nvSpPr>
        <p:spPr>
          <a:xfrm>
            <a:off x="5922498" y="3323511"/>
            <a:ext cx="216000" cy="216000"/>
          </a:xfrm>
          <a:prstGeom prst="rect">
            <a:avLst/>
          </a:prstGeom>
          <a:noFill/>
          <a:ln w="60325">
            <a:solidFill>
              <a:srgbClr val="8A65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4409"/>
              </a:solidFill>
            </a:endParaRPr>
          </a:p>
        </p:txBody>
      </p:sp>
      <p:sp>
        <p:nvSpPr>
          <p:cNvPr id="14" name="文本框 13"/>
          <p:cNvSpPr txBox="1"/>
          <p:nvPr/>
        </p:nvSpPr>
        <p:spPr>
          <a:xfrm>
            <a:off x="6321472" y="3188031"/>
            <a:ext cx="3467616" cy="584775"/>
          </a:xfrm>
          <a:prstGeom prst="rect">
            <a:avLst/>
          </a:prstGeom>
          <a:noFill/>
        </p:spPr>
        <p:txBody>
          <a:bodyPr wrap="none" rtlCol="0">
            <a:spAutoFit/>
          </a:bodyPr>
          <a:lstStyle/>
          <a:p>
            <a:r>
              <a:rPr lang="zh-CN" altLang="en-US" sz="3200" b="1" dirty="0">
                <a:solidFill>
                  <a:srgbClr val="FF4409"/>
                </a:solidFill>
                <a:latin typeface="微软雅黑" panose="020B0503020204020204" pitchFamily="34" charset="-122"/>
                <a:ea typeface="微软雅黑" panose="020B0503020204020204" pitchFamily="34" charset="-122"/>
              </a:rPr>
              <a:t>网上</a:t>
            </a:r>
            <a:r>
              <a:rPr lang="zh-CN" altLang="en-US" sz="3200" b="1" dirty="0" smtClean="0">
                <a:solidFill>
                  <a:srgbClr val="FF4409"/>
                </a:solidFill>
                <a:latin typeface="微软雅黑" panose="020B0503020204020204" pitchFamily="34" charset="-122"/>
                <a:ea typeface="微软雅黑" panose="020B0503020204020204" pitchFamily="34" charset="-122"/>
              </a:rPr>
              <a:t>呼叫中心系统</a:t>
            </a:r>
            <a:endParaRPr lang="zh-CN" altLang="en-US" sz="3200" b="1" dirty="0">
              <a:solidFill>
                <a:srgbClr val="FF4409"/>
              </a:solidFill>
              <a:latin typeface="微软雅黑" panose="020B0503020204020204" pitchFamily="34" charset="-122"/>
              <a:ea typeface="微软雅黑" panose="020B0503020204020204" pitchFamily="34" charset="-122"/>
            </a:endParaRPr>
          </a:p>
        </p:txBody>
      </p:sp>
      <p:sp>
        <p:nvSpPr>
          <p:cNvPr id="15" name="矩形 14"/>
          <p:cNvSpPr/>
          <p:nvPr/>
        </p:nvSpPr>
        <p:spPr>
          <a:xfrm>
            <a:off x="5922498" y="4113015"/>
            <a:ext cx="216000" cy="216000"/>
          </a:xfrm>
          <a:prstGeom prst="rect">
            <a:avLst/>
          </a:prstGeom>
          <a:noFill/>
          <a:ln w="60325">
            <a:solidFill>
              <a:srgbClr val="8A65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4409"/>
              </a:solidFill>
            </a:endParaRPr>
          </a:p>
        </p:txBody>
      </p:sp>
      <p:sp>
        <p:nvSpPr>
          <p:cNvPr id="16" name="文本框 15"/>
          <p:cNvSpPr txBox="1"/>
          <p:nvPr/>
        </p:nvSpPr>
        <p:spPr>
          <a:xfrm>
            <a:off x="6274190" y="3949880"/>
            <a:ext cx="3467616" cy="584775"/>
          </a:xfrm>
          <a:prstGeom prst="rect">
            <a:avLst/>
          </a:prstGeom>
          <a:noFill/>
        </p:spPr>
        <p:txBody>
          <a:bodyPr wrap="none" rtlCol="0">
            <a:spAutoFit/>
          </a:bodyPr>
          <a:lstStyle/>
          <a:p>
            <a:r>
              <a:rPr lang="zh-CN" altLang="en-US" sz="3200" b="1" dirty="0" smtClean="0">
                <a:solidFill>
                  <a:srgbClr val="FF4409"/>
                </a:solidFill>
                <a:latin typeface="微软雅黑" panose="020B0503020204020204" pitchFamily="34" charset="-122"/>
                <a:ea typeface="微软雅黑" panose="020B0503020204020204" pitchFamily="34" charset="-122"/>
              </a:rPr>
              <a:t>综合数据分析系统</a:t>
            </a:r>
            <a:endParaRPr lang="zh-CN" altLang="en-US" sz="3200" b="1" dirty="0">
              <a:solidFill>
                <a:srgbClr val="FF4409"/>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4103" y="4791034"/>
            <a:ext cx="1577057" cy="1248801"/>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3514" y="4800559"/>
            <a:ext cx="1667237" cy="1224005"/>
          </a:xfrm>
          <a:prstGeom prst="rect">
            <a:avLst/>
          </a:prstGeom>
          <a:ln>
            <a:solidFill>
              <a:schemeClr val="bg1">
                <a:lumMod val="65000"/>
              </a:schemeClr>
            </a:solidFill>
          </a:ln>
        </p:spPr>
      </p:pic>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9099" y="4792788"/>
            <a:ext cx="1673176" cy="1239211"/>
          </a:xfrm>
          <a:prstGeom prst="rect">
            <a:avLst/>
          </a:prstGeom>
        </p:spPr>
      </p:pic>
    </p:spTree>
    <p:extLst>
      <p:ext uri="{BB962C8B-B14F-4D97-AF65-F5344CB8AC3E}">
        <p14:creationId xmlns:p14="http://schemas.microsoft.com/office/powerpoint/2010/main" val="8277549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fill="hold"/>
                                        <p:tgtEl>
                                          <p:spTgt spid="19"/>
                                        </p:tgtEl>
                                        <p:attrNameLst>
                                          <p:attrName>ppt_x</p:attrName>
                                        </p:attrNameLst>
                                      </p:cBhvr>
                                      <p:tavLst>
                                        <p:tav tm="0">
                                          <p:val>
                                            <p:strVal val="#ppt_x"/>
                                          </p:val>
                                        </p:tav>
                                        <p:tav tm="100000">
                                          <p:val>
                                            <p:strVal val="#ppt_x"/>
                                          </p:val>
                                        </p:tav>
                                      </p:tavLst>
                                    </p:anim>
                                    <p:anim calcmode="lin" valueType="num">
                                      <p:cBhvr additive="base">
                                        <p:cTn id="8" dur="2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50" fill="hold"/>
                                        <p:tgtEl>
                                          <p:spTgt spid="22"/>
                                        </p:tgtEl>
                                        <p:attrNameLst>
                                          <p:attrName>ppt_x</p:attrName>
                                        </p:attrNameLst>
                                      </p:cBhvr>
                                      <p:tavLst>
                                        <p:tav tm="0">
                                          <p:val>
                                            <p:strVal val="#ppt_x"/>
                                          </p:val>
                                        </p:tav>
                                        <p:tav tm="100000">
                                          <p:val>
                                            <p:strVal val="#ppt_x"/>
                                          </p:val>
                                        </p:tav>
                                      </p:tavLst>
                                    </p:anim>
                                    <p:anim calcmode="lin" valueType="num">
                                      <p:cBhvr additive="base">
                                        <p:cTn id="12" dur="25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250" fill="hold"/>
                                        <p:tgtEl>
                                          <p:spTgt spid="23"/>
                                        </p:tgtEl>
                                        <p:attrNameLst>
                                          <p:attrName>ppt_x</p:attrName>
                                        </p:attrNameLst>
                                      </p:cBhvr>
                                      <p:tavLst>
                                        <p:tav tm="0">
                                          <p:val>
                                            <p:strVal val="#ppt_x"/>
                                          </p:val>
                                        </p:tav>
                                        <p:tav tm="100000">
                                          <p:val>
                                            <p:strVal val="#ppt_x"/>
                                          </p:val>
                                        </p:tav>
                                      </p:tavLst>
                                    </p:anim>
                                    <p:anim calcmode="lin" valueType="num">
                                      <p:cBhvr additive="base">
                                        <p:cTn id="16" dur="2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2372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多渠道的对话方式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主动对话</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5" y="1233126"/>
            <a:ext cx="9426947"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圆角矩形 10"/>
          <p:cNvSpPr>
            <a:spLocks noChangeArrowheads="1"/>
          </p:cNvSpPr>
          <p:nvPr/>
        </p:nvSpPr>
        <p:spPr bwMode="auto">
          <a:xfrm>
            <a:off x="2032000" y="4191000"/>
            <a:ext cx="3492500" cy="431800"/>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2" name="圆角矩形 11"/>
          <p:cNvSpPr>
            <a:spLocks noChangeArrowheads="1"/>
          </p:cNvSpPr>
          <p:nvPr/>
        </p:nvSpPr>
        <p:spPr bwMode="auto">
          <a:xfrm>
            <a:off x="2032000" y="4767264"/>
            <a:ext cx="4953000" cy="1273606"/>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4" name="矩形标注 13"/>
          <p:cNvSpPr>
            <a:spLocks noChangeArrowheads="1"/>
          </p:cNvSpPr>
          <p:nvPr/>
        </p:nvSpPr>
        <p:spPr bwMode="auto">
          <a:xfrm>
            <a:off x="5667375" y="3543300"/>
            <a:ext cx="1152525" cy="719138"/>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zh-CN" altLang="en-US" dirty="0">
                <a:solidFill>
                  <a:schemeClr val="bg1"/>
                </a:solidFill>
                <a:latin typeface="微软雅黑" pitchFamily="34" charset="-122"/>
                <a:ea typeface="微软雅黑" pitchFamily="34" charset="-122"/>
              </a:rPr>
              <a:t>非常具有针对性的来源</a:t>
            </a:r>
          </a:p>
        </p:txBody>
      </p:sp>
      <p:sp>
        <p:nvSpPr>
          <p:cNvPr id="18" name="矩形标注 17"/>
          <p:cNvSpPr>
            <a:spLocks noChangeArrowheads="1"/>
          </p:cNvSpPr>
          <p:nvPr/>
        </p:nvSpPr>
        <p:spPr bwMode="auto">
          <a:xfrm>
            <a:off x="5048250" y="5008563"/>
            <a:ext cx="3095625" cy="720725"/>
          </a:xfrm>
          <a:prstGeom prst="wedgeRectCallout">
            <a:avLst>
              <a:gd name="adj1" fmla="val -37366"/>
              <a:gd name="adj2" fmla="val -75657"/>
            </a:avLst>
          </a:prstGeom>
          <a:solidFill>
            <a:srgbClr val="00B0F0"/>
          </a:solidFill>
          <a:ln w="9525" algn="ctr">
            <a:solidFill>
              <a:srgbClr val="3399FF"/>
            </a:solidFill>
            <a:round/>
            <a:headEnd/>
            <a:tailEnd/>
          </a:ln>
        </p:spPr>
        <p:txBody>
          <a:bodyPr lIns="0" tIns="0" rIns="0" bIns="0" anchor="ctr"/>
          <a:lstStyle/>
          <a:p>
            <a:r>
              <a:rPr lang="zh-CN" altLang="en-US" dirty="0">
                <a:solidFill>
                  <a:schemeClr val="bg1"/>
                </a:solidFill>
                <a:latin typeface="微软雅黑" pitchFamily="34" charset="-122"/>
                <a:ea typeface="微软雅黑" pitchFamily="34" charset="-122"/>
              </a:rPr>
              <a:t>在网站上停留</a:t>
            </a:r>
            <a:r>
              <a:rPr lang="zh-CN" altLang="en-US" dirty="0" smtClean="0">
                <a:solidFill>
                  <a:schemeClr val="bg1"/>
                </a:solidFill>
                <a:latin typeface="微软雅黑" pitchFamily="34" charset="-122"/>
                <a:ea typeface="微软雅黑" pitchFamily="34" charset="-122"/>
              </a:rPr>
              <a:t>了</a:t>
            </a:r>
            <a:r>
              <a:rPr lang="en-US" altLang="zh-CN" dirty="0" smtClean="0">
                <a:solidFill>
                  <a:schemeClr val="bg1"/>
                </a:solidFill>
                <a:latin typeface="微软雅黑" pitchFamily="34" charset="-122"/>
                <a:ea typeface="微软雅黑" pitchFamily="34" charset="-122"/>
              </a:rPr>
              <a:t>15</a:t>
            </a:r>
            <a:r>
              <a:rPr lang="zh-CN" altLang="en-US" dirty="0" smtClean="0">
                <a:solidFill>
                  <a:schemeClr val="bg1"/>
                </a:solidFill>
                <a:latin typeface="微软雅黑" pitchFamily="34" charset="-122"/>
                <a:ea typeface="微软雅黑" pitchFamily="34" charset="-122"/>
              </a:rPr>
              <a:t>分</a:t>
            </a:r>
            <a:r>
              <a:rPr lang="zh-CN" altLang="en-US" dirty="0">
                <a:solidFill>
                  <a:schemeClr val="bg1"/>
                </a:solidFill>
                <a:latin typeface="微软雅黑" pitchFamily="34" charset="-122"/>
                <a:ea typeface="微软雅黑" pitchFamily="34" charset="-122"/>
              </a:rPr>
              <a:t>钟、看</a:t>
            </a:r>
            <a:r>
              <a:rPr lang="zh-CN" altLang="en-US" dirty="0" smtClean="0">
                <a:solidFill>
                  <a:schemeClr val="bg1"/>
                </a:solidFill>
                <a:latin typeface="微软雅黑" pitchFamily="34" charset="-122"/>
                <a:ea typeface="微软雅黑" pitchFamily="34" charset="-122"/>
              </a:rPr>
              <a:t>了</a:t>
            </a:r>
            <a:r>
              <a:rPr lang="en-US" altLang="zh-CN" dirty="0" smtClean="0">
                <a:solidFill>
                  <a:schemeClr val="bg1"/>
                </a:solidFill>
                <a:latin typeface="微软雅黑" pitchFamily="34" charset="-122"/>
                <a:ea typeface="微软雅黑" pitchFamily="34" charset="-122"/>
              </a:rPr>
              <a:t>5</a:t>
            </a:r>
            <a:r>
              <a:rPr lang="zh-CN" altLang="en-US" dirty="0" smtClean="0">
                <a:solidFill>
                  <a:schemeClr val="bg1"/>
                </a:solidFill>
                <a:latin typeface="微软雅黑" pitchFamily="34" charset="-122"/>
                <a:ea typeface="微软雅黑" pitchFamily="34" charset="-122"/>
              </a:rPr>
              <a:t>个</a:t>
            </a:r>
            <a:r>
              <a:rPr lang="zh-CN" altLang="en-US" dirty="0">
                <a:solidFill>
                  <a:schemeClr val="bg1"/>
                </a:solidFill>
                <a:latin typeface="微软雅黑" pitchFamily="34" charset="-122"/>
                <a:ea typeface="微软雅黑" pitchFamily="34" charset="-122"/>
              </a:rPr>
              <a:t>页面</a:t>
            </a:r>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目</a:t>
            </a:r>
            <a:r>
              <a:rPr lang="zh-CN" altLang="en-US" dirty="0" smtClean="0">
                <a:solidFill>
                  <a:schemeClr val="bg1"/>
                </a:solidFill>
                <a:latin typeface="微软雅黑" pitchFamily="34" charset="-122"/>
                <a:ea typeface="微软雅黑" pitchFamily="34" charset="-122"/>
              </a:rPr>
              <a:t>前正在看价格</a:t>
            </a:r>
            <a:endParaRPr lang="zh-CN" altLang="en-US" dirty="0">
              <a:solidFill>
                <a:schemeClr val="bg1"/>
              </a:solidFill>
              <a:latin typeface="微软雅黑" pitchFamily="34" charset="-122"/>
              <a:ea typeface="微软雅黑" pitchFamily="34" charset="-122"/>
            </a:endParaRPr>
          </a:p>
        </p:txBody>
      </p:sp>
      <p:pic>
        <p:nvPicPr>
          <p:cNvPr id="19" name="图片 3" descr="6.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26475" y="3640138"/>
            <a:ext cx="2447925"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云形标注 19"/>
          <p:cNvSpPr>
            <a:spLocks noChangeArrowheads="1"/>
          </p:cNvSpPr>
          <p:nvPr/>
        </p:nvSpPr>
        <p:spPr bwMode="auto">
          <a:xfrm>
            <a:off x="8231188" y="1839913"/>
            <a:ext cx="2374900" cy="1439862"/>
          </a:xfrm>
          <a:prstGeom prst="cloudCallout">
            <a:avLst>
              <a:gd name="adj1" fmla="val -7917"/>
              <a:gd name="adj2" fmla="val 93046"/>
            </a:avLst>
          </a:prstGeom>
          <a:solidFill>
            <a:srgbClr val="FF6600"/>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r>
              <a:rPr lang="zh-CN" altLang="en-US" sz="2400" b="1" dirty="0">
                <a:solidFill>
                  <a:schemeClr val="bg1"/>
                </a:solidFill>
                <a:latin typeface="PMingLiU" pitchFamily="18" charset="-120"/>
                <a:ea typeface="PMingLiU" pitchFamily="18" charset="-120"/>
              </a:rPr>
              <a:t>怎么抓住这个客户呢</a:t>
            </a:r>
          </a:p>
        </p:txBody>
      </p:sp>
      <p:sp>
        <p:nvSpPr>
          <p:cNvPr id="21" name="圆角矩形 20"/>
          <p:cNvSpPr>
            <a:spLocks noChangeArrowheads="1"/>
          </p:cNvSpPr>
          <p:nvPr/>
        </p:nvSpPr>
        <p:spPr bwMode="auto">
          <a:xfrm>
            <a:off x="4435474" y="1543050"/>
            <a:ext cx="771525" cy="63579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22" name="矩形标注 21"/>
          <p:cNvSpPr>
            <a:spLocks noChangeArrowheads="1"/>
          </p:cNvSpPr>
          <p:nvPr/>
        </p:nvSpPr>
        <p:spPr bwMode="auto">
          <a:xfrm>
            <a:off x="5472113" y="1425575"/>
            <a:ext cx="1512887" cy="719138"/>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zh-CN" altLang="en-US" dirty="0">
                <a:solidFill>
                  <a:schemeClr val="bg1"/>
                </a:solidFill>
                <a:latin typeface="微软雅黑" pitchFamily="34" charset="-122"/>
                <a:ea typeface="微软雅黑" pitchFamily="34" charset="-122"/>
              </a:rPr>
              <a:t>主动对话，抓住潜在机会</a:t>
            </a:r>
          </a:p>
        </p:txBody>
      </p:sp>
    </p:spTree>
    <p:extLst>
      <p:ext uri="{BB962C8B-B14F-4D97-AF65-F5344CB8AC3E}">
        <p14:creationId xmlns:p14="http://schemas.microsoft.com/office/powerpoint/2010/main" val="37625634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2000"/>
                                        <p:tgtEl>
                                          <p:spTgt spid="19"/>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ircle(in)">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slide(fromBottom)">
                                      <p:cBhvr>
                                        <p:cTn id="39" dur="500"/>
                                        <p:tgtEl>
                                          <p:spTgt spid="21"/>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slide(fromBottom)">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8" grpId="0" animBg="1"/>
      <p:bldP spid="20" grpId="0" animBg="1"/>
      <p:bldP spid="21"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2372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多渠道的对话方式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主动对话</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FF9933"/>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访客电脑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4" y="1233126"/>
            <a:ext cx="9426949"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1725" y="3454400"/>
            <a:ext cx="3943350" cy="2590800"/>
          </a:xfrm>
          <a:prstGeom prst="rect">
            <a:avLst/>
          </a:prstGeom>
        </p:spPr>
      </p:pic>
      <p:sp>
        <p:nvSpPr>
          <p:cNvPr id="10" name="圆角矩形标注 9"/>
          <p:cNvSpPr>
            <a:spLocks noChangeArrowheads="1"/>
          </p:cNvSpPr>
          <p:nvPr/>
        </p:nvSpPr>
        <p:spPr bwMode="auto">
          <a:xfrm>
            <a:off x="4953000" y="4149725"/>
            <a:ext cx="1871663" cy="720725"/>
          </a:xfrm>
          <a:prstGeom prst="wedgeRoundRectCallout">
            <a:avLst>
              <a:gd name="adj1" fmla="val 103306"/>
              <a:gd name="adj2" fmla="val 48389"/>
              <a:gd name="adj3" fmla="val 16667"/>
            </a:avLst>
          </a:prstGeom>
          <a:solidFill>
            <a:srgbClr val="FF6600"/>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r>
              <a:rPr lang="zh-CN" altLang="en-US" dirty="0">
                <a:solidFill>
                  <a:schemeClr val="bg1"/>
                </a:solidFill>
                <a:latin typeface="微软雅黑" pitchFamily="34" charset="-122"/>
                <a:ea typeface="微软雅黑" pitchFamily="34" charset="-122"/>
              </a:rPr>
              <a:t>在访客端弹</a:t>
            </a:r>
            <a:r>
              <a:rPr lang="zh-CN" altLang="en-US" dirty="0" smtClean="0">
                <a:solidFill>
                  <a:schemeClr val="bg1"/>
                </a:solidFill>
                <a:latin typeface="微软雅黑" pitchFamily="34" charset="-122"/>
                <a:ea typeface="微软雅黑" pitchFamily="34" charset="-122"/>
              </a:rPr>
              <a:t>出迷你对</a:t>
            </a:r>
            <a:r>
              <a:rPr lang="zh-CN" altLang="en-US" dirty="0">
                <a:solidFill>
                  <a:schemeClr val="bg1"/>
                </a:solidFill>
                <a:latin typeface="微软雅黑" pitchFamily="34" charset="-122"/>
                <a:ea typeface="微软雅黑" pitchFamily="34" charset="-122"/>
              </a:rPr>
              <a:t>话窗</a:t>
            </a:r>
            <a:r>
              <a:rPr lang="zh-CN" altLang="en-US" dirty="0" smtClean="0">
                <a:solidFill>
                  <a:schemeClr val="bg1"/>
                </a:solidFill>
                <a:latin typeface="微软雅黑" pitchFamily="34" charset="-122"/>
                <a:ea typeface="微软雅黑" pitchFamily="34" charset="-122"/>
              </a:rPr>
              <a:t>口</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122601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2372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式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邀请</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对话</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2842408" y="2308280"/>
            <a:ext cx="6568292" cy="1631216"/>
          </a:xfrm>
          <a:prstGeom prst="rect">
            <a:avLst/>
          </a:prstGeom>
          <a:solidFill>
            <a:srgbClr val="FF4409"/>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6000" dirty="0">
                <a:solidFill>
                  <a:prstClr val="white"/>
                </a:solidFill>
                <a:latin typeface="微软雅黑" panose="020B0503020204020204" pitchFamily="34" charset="-122"/>
                <a:ea typeface="微软雅黑" panose="020B0503020204020204" pitchFamily="34" charset="-122"/>
              </a:rPr>
              <a:t>邀请</a:t>
            </a:r>
            <a:r>
              <a:rPr lang="zh-CN" altLang="en-US" sz="6000" dirty="0" smtClean="0">
                <a:solidFill>
                  <a:prstClr val="white"/>
                </a:solidFill>
                <a:latin typeface="微软雅黑" panose="020B0503020204020204" pitchFamily="34" charset="-122"/>
                <a:ea typeface="微软雅黑" panose="020B0503020204020204" pitchFamily="34" charset="-122"/>
              </a:rPr>
              <a:t>对话</a:t>
            </a:r>
            <a:endParaRPr lang="en-US" altLang="zh-CN" sz="6000" dirty="0" smtClean="0">
              <a:solidFill>
                <a:prstClr val="white"/>
              </a:solidFill>
              <a:latin typeface="微软雅黑" panose="020B0503020204020204" pitchFamily="34" charset="-122"/>
              <a:ea typeface="微软雅黑" panose="020B0503020204020204" pitchFamily="34" charset="-122"/>
            </a:endParaRPr>
          </a:p>
          <a:p>
            <a:pPr algn="ctr"/>
            <a:r>
              <a:rPr lang="zh-CN" altLang="en-US" sz="4000" dirty="0">
                <a:solidFill>
                  <a:prstClr val="white"/>
                </a:solidFill>
                <a:latin typeface="微软雅黑" panose="020B0503020204020204" pitchFamily="34" charset="-122"/>
                <a:ea typeface="微软雅黑" panose="020B0503020204020204" pitchFamily="34" charset="-122"/>
              </a:rPr>
              <a:t>友好</a:t>
            </a:r>
            <a:r>
              <a:rPr lang="zh-CN" altLang="en-US" sz="4000" dirty="0" smtClean="0">
                <a:solidFill>
                  <a:prstClr val="white"/>
                </a:solidFill>
                <a:latin typeface="微软雅黑" panose="020B0503020204020204" pitchFamily="34" charset="-122"/>
                <a:ea typeface="微软雅黑" panose="020B0503020204020204" pitchFamily="34" charset="-122"/>
              </a:rPr>
              <a:t>的增加沟通机会</a:t>
            </a:r>
            <a:endParaRPr lang="en-US" altLang="zh-CN" sz="40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62693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2372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多渠道的对话方式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邀请</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话</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5" y="1233126"/>
            <a:ext cx="9426947"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 name="圆角矩形 20"/>
          <p:cNvSpPr>
            <a:spLocks noChangeArrowheads="1"/>
          </p:cNvSpPr>
          <p:nvPr/>
        </p:nvSpPr>
        <p:spPr bwMode="auto">
          <a:xfrm>
            <a:off x="3609974" y="1555750"/>
            <a:ext cx="771525" cy="63579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22" name="矩形标注 21"/>
          <p:cNvSpPr>
            <a:spLocks noChangeArrowheads="1"/>
          </p:cNvSpPr>
          <p:nvPr/>
        </p:nvSpPr>
        <p:spPr bwMode="auto">
          <a:xfrm>
            <a:off x="4646613" y="1438275"/>
            <a:ext cx="2122487" cy="719138"/>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zh-CN" altLang="en-US" dirty="0">
                <a:solidFill>
                  <a:schemeClr val="bg1"/>
                </a:solidFill>
                <a:latin typeface="微软雅黑" pitchFamily="34" charset="-122"/>
                <a:ea typeface="微软雅黑" pitchFamily="34" charset="-122"/>
              </a:rPr>
              <a:t>邀请</a:t>
            </a:r>
            <a:r>
              <a:rPr lang="zh-CN" altLang="en-US" dirty="0" smtClean="0">
                <a:solidFill>
                  <a:schemeClr val="bg1"/>
                </a:solidFill>
                <a:latin typeface="微软雅黑" pitchFamily="34" charset="-122"/>
                <a:ea typeface="微软雅黑" pitchFamily="34" charset="-122"/>
              </a:rPr>
              <a:t>对</a:t>
            </a:r>
            <a:r>
              <a:rPr lang="zh-CN" altLang="en-US" dirty="0">
                <a:solidFill>
                  <a:schemeClr val="bg1"/>
                </a:solidFill>
                <a:latin typeface="微软雅黑" pitchFamily="34" charset="-122"/>
                <a:ea typeface="微软雅黑" pitchFamily="34" charset="-122"/>
              </a:rPr>
              <a:t>话</a:t>
            </a:r>
            <a:r>
              <a:rPr lang="zh-CN" altLang="en-US" dirty="0" smtClean="0">
                <a:solidFill>
                  <a:schemeClr val="bg1"/>
                </a:solidFill>
                <a:latin typeface="微软雅黑" pitchFamily="34" charset="-122"/>
                <a:ea typeface="微软雅黑" pitchFamily="34" charset="-122"/>
              </a:rPr>
              <a:t>，很友好的增加沟通机会</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897298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Bottom)">
                                      <p:cBhvr>
                                        <p:cTn id="7" dur="500"/>
                                        <p:tgtEl>
                                          <p:spTgt spid="2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lide(fromBottom)">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2372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多渠道的对话方式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主动对话</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FF9933"/>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访客电脑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4" y="1233126"/>
            <a:ext cx="9426949"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5825" y="2980107"/>
            <a:ext cx="3943350" cy="2040785"/>
          </a:xfrm>
          <a:prstGeom prst="rect">
            <a:avLst/>
          </a:prstGeom>
        </p:spPr>
      </p:pic>
      <p:sp>
        <p:nvSpPr>
          <p:cNvPr id="10" name="圆角矩形标注 9"/>
          <p:cNvSpPr>
            <a:spLocks noChangeArrowheads="1"/>
          </p:cNvSpPr>
          <p:nvPr/>
        </p:nvSpPr>
        <p:spPr bwMode="auto">
          <a:xfrm>
            <a:off x="2197100" y="3400425"/>
            <a:ext cx="1981200" cy="866775"/>
          </a:xfrm>
          <a:prstGeom prst="wedgeRoundRectCallout">
            <a:avLst>
              <a:gd name="adj1" fmla="val 73819"/>
              <a:gd name="adj2" fmla="val 35202"/>
              <a:gd name="adj3" fmla="val 16667"/>
            </a:avLst>
          </a:prstGeom>
          <a:solidFill>
            <a:srgbClr val="FF6600"/>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r>
              <a:rPr lang="zh-CN" altLang="en-US" dirty="0">
                <a:solidFill>
                  <a:schemeClr val="bg1"/>
                </a:solidFill>
                <a:latin typeface="微软雅黑" pitchFamily="34" charset="-122"/>
                <a:ea typeface="微软雅黑" pitchFamily="34" charset="-122"/>
              </a:rPr>
              <a:t>在访客端弹</a:t>
            </a:r>
            <a:r>
              <a:rPr lang="zh-CN" altLang="en-US" dirty="0" smtClean="0">
                <a:solidFill>
                  <a:schemeClr val="bg1"/>
                </a:solidFill>
                <a:latin typeface="微软雅黑" pitchFamily="34" charset="-122"/>
                <a:ea typeface="微软雅黑" pitchFamily="34" charset="-122"/>
              </a:rPr>
              <a:t>出邀请窗口，访客可以选择是否咨询</a:t>
            </a:r>
            <a:endParaRPr lang="zh-CN" altLang="en-US" dirty="0">
              <a:solidFill>
                <a:schemeClr val="bg1"/>
              </a:solidFill>
              <a:latin typeface="微软雅黑" pitchFamily="34" charset="-122"/>
              <a:ea typeface="微软雅黑" pitchFamily="34" charset="-122"/>
            </a:endParaRPr>
          </a:p>
        </p:txBody>
      </p:sp>
      <p:sp>
        <p:nvSpPr>
          <p:cNvPr id="9" name="圆角矩形 8"/>
          <p:cNvSpPr>
            <a:spLocks noChangeArrowheads="1"/>
          </p:cNvSpPr>
          <p:nvPr/>
        </p:nvSpPr>
        <p:spPr bwMode="auto">
          <a:xfrm>
            <a:off x="4648200" y="2819400"/>
            <a:ext cx="4102100" cy="2501900"/>
          </a:xfrm>
          <a:prstGeom prst="roundRect">
            <a:avLst>
              <a:gd name="adj" fmla="val 16667"/>
            </a:avLst>
          </a:prstGeom>
          <a:noFill/>
          <a:ln w="28575" algn="ctr">
            <a:solidFill>
              <a:srgbClr val="FF0000"/>
            </a:solidFill>
            <a:prstDash val="dash"/>
            <a:round/>
            <a:headEnd/>
            <a:tailEnd/>
          </a:ln>
          <a:effectLst>
            <a:glow rad="139700">
              <a:schemeClr val="accent2">
                <a:satMod val="175000"/>
                <a:alpha val="40000"/>
              </a:schemeClr>
            </a:glow>
          </a:effectLst>
        </p:spPr>
        <p:txBody>
          <a:bodyPr lIns="0" tIns="0" rIns="0" bIns="0" anchor="ctr"/>
          <a:lstStyle/>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2349420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5097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式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点击</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对话</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2842408" y="2308280"/>
            <a:ext cx="6568292" cy="1631216"/>
          </a:xfrm>
          <a:prstGeom prst="rect">
            <a:avLst/>
          </a:prstGeom>
          <a:solidFill>
            <a:srgbClr val="FF4409"/>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6000" dirty="0">
                <a:solidFill>
                  <a:prstClr val="white"/>
                </a:solidFill>
                <a:latin typeface="微软雅黑" panose="020B0503020204020204" pitchFamily="34" charset="-122"/>
                <a:ea typeface="微软雅黑" panose="020B0503020204020204" pitchFamily="34" charset="-122"/>
              </a:rPr>
              <a:t>点击</a:t>
            </a:r>
            <a:r>
              <a:rPr lang="zh-CN" altLang="en-US" sz="6000" dirty="0" smtClean="0">
                <a:solidFill>
                  <a:prstClr val="white"/>
                </a:solidFill>
                <a:latin typeface="微软雅黑" panose="020B0503020204020204" pitchFamily="34" charset="-122"/>
                <a:ea typeface="微软雅黑" panose="020B0503020204020204" pitchFamily="34" charset="-122"/>
              </a:rPr>
              <a:t>对话</a:t>
            </a:r>
            <a:endParaRPr lang="en-US" altLang="zh-CN" sz="6000" dirty="0" smtClean="0">
              <a:solidFill>
                <a:prstClr val="white"/>
              </a:solidFill>
              <a:latin typeface="微软雅黑" panose="020B0503020204020204" pitchFamily="34" charset="-122"/>
              <a:ea typeface="微软雅黑" panose="020B0503020204020204" pitchFamily="34" charset="-122"/>
            </a:endParaRPr>
          </a:p>
          <a:p>
            <a:pPr algn="ctr"/>
            <a:r>
              <a:rPr lang="zh-CN" altLang="en-US" sz="4000" dirty="0" smtClean="0">
                <a:solidFill>
                  <a:prstClr val="white"/>
                </a:solidFill>
                <a:latin typeface="微软雅黑" panose="020B0503020204020204" pitchFamily="34" charset="-122"/>
                <a:ea typeface="微软雅黑" panose="020B0503020204020204" pitchFamily="34" charset="-122"/>
              </a:rPr>
              <a:t>负载大流量的网上呼叫中心</a:t>
            </a:r>
            <a:endParaRPr lang="en-US" altLang="zh-CN" sz="40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33137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2372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多渠道的对话方式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点击</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话</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FF9933"/>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访客电脑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5" y="1233126"/>
            <a:ext cx="9426947"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520" y="1425604"/>
            <a:ext cx="5347436" cy="4517966"/>
          </a:xfrm>
          <a:prstGeom prst="rect">
            <a:avLst/>
          </a:prstGeom>
        </p:spPr>
      </p:pic>
      <p:sp>
        <p:nvSpPr>
          <p:cNvPr id="9" name="圆角矩形 8"/>
          <p:cNvSpPr>
            <a:spLocks noChangeArrowheads="1"/>
          </p:cNvSpPr>
          <p:nvPr/>
        </p:nvSpPr>
        <p:spPr bwMode="auto">
          <a:xfrm>
            <a:off x="10593976" y="2991394"/>
            <a:ext cx="653143" cy="863056"/>
          </a:xfrm>
          <a:prstGeom prst="roundRect">
            <a:avLst>
              <a:gd name="adj" fmla="val 16667"/>
            </a:avLst>
          </a:prstGeom>
          <a:noFill/>
          <a:ln w="28575" algn="ctr">
            <a:solidFill>
              <a:srgbClr val="FF0000"/>
            </a:solidFill>
            <a:prstDash val="dash"/>
            <a:round/>
            <a:headEnd/>
            <a:tailEnd/>
          </a:ln>
          <a:effectLst/>
        </p:spPr>
        <p:txBody>
          <a:bodyPr lIns="0" tIns="0" rIns="0" bIns="0" anchor="ctr"/>
          <a:lstStyle/>
          <a:p>
            <a:endParaRPr lang="zh-CN" altLang="en-US" dirty="0">
              <a:latin typeface="微软雅黑" pitchFamily="34" charset="-122"/>
              <a:ea typeface="微软雅黑" pitchFamily="34" charset="-122"/>
            </a:endParaRPr>
          </a:p>
        </p:txBody>
      </p:sp>
      <p:sp>
        <p:nvSpPr>
          <p:cNvPr id="11" name="圆角矩形标注 10"/>
          <p:cNvSpPr>
            <a:spLocks noChangeArrowheads="1"/>
          </p:cNvSpPr>
          <p:nvPr/>
        </p:nvSpPr>
        <p:spPr bwMode="auto">
          <a:xfrm>
            <a:off x="8712926" y="2825653"/>
            <a:ext cx="1615192" cy="720725"/>
          </a:xfrm>
          <a:prstGeom prst="wedgeRoundRectCallout">
            <a:avLst>
              <a:gd name="adj1" fmla="val 65986"/>
              <a:gd name="adj2" fmla="val 27244"/>
              <a:gd name="adj3" fmla="val 16667"/>
            </a:avLst>
          </a:prstGeom>
          <a:solidFill>
            <a:srgbClr val="FF6600"/>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r>
              <a:rPr lang="zh-CN" altLang="en-US" dirty="0">
                <a:solidFill>
                  <a:schemeClr val="bg1"/>
                </a:solidFill>
                <a:latin typeface="微软雅黑" pitchFamily="34" charset="-122"/>
                <a:ea typeface="微软雅黑" pitchFamily="34" charset="-122"/>
              </a:rPr>
              <a:t>访</a:t>
            </a:r>
            <a:r>
              <a:rPr lang="zh-CN" altLang="en-US" dirty="0" smtClean="0">
                <a:solidFill>
                  <a:schemeClr val="bg1"/>
                </a:solidFill>
                <a:latin typeface="微软雅黑" pitchFamily="34" charset="-122"/>
                <a:ea typeface="微软雅黑" pitchFamily="34" charset="-122"/>
              </a:rPr>
              <a:t>客点击咨询</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290066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53" presetClass="entr" presetSubtype="16" fill="hold" nodeType="afterEffect">
                                  <p:stCondLst>
                                    <p:cond delay="50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45479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式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QQ</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对话</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2842408" y="2308280"/>
            <a:ext cx="6568292" cy="1631216"/>
          </a:xfrm>
          <a:prstGeom prst="rect">
            <a:avLst/>
          </a:prstGeom>
          <a:solidFill>
            <a:srgbClr val="0070C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CN" sz="6000" dirty="0" smtClean="0">
                <a:solidFill>
                  <a:prstClr val="white"/>
                </a:solidFill>
                <a:latin typeface="微软雅黑" panose="020B0503020204020204" pitchFamily="34" charset="-122"/>
                <a:ea typeface="微软雅黑" panose="020B0503020204020204" pitchFamily="34" charset="-122"/>
              </a:rPr>
              <a:t>QQ</a:t>
            </a:r>
            <a:r>
              <a:rPr lang="zh-CN" altLang="en-US" sz="6000" dirty="0" smtClean="0">
                <a:solidFill>
                  <a:prstClr val="white"/>
                </a:solidFill>
                <a:latin typeface="微软雅黑" panose="020B0503020204020204" pitchFamily="34" charset="-122"/>
                <a:ea typeface="微软雅黑" panose="020B0503020204020204" pitchFamily="34" charset="-122"/>
              </a:rPr>
              <a:t>对话</a:t>
            </a:r>
            <a:endParaRPr lang="en-US" altLang="zh-CN" sz="6000" dirty="0" smtClean="0">
              <a:solidFill>
                <a:prstClr val="white"/>
              </a:solidFill>
              <a:latin typeface="微软雅黑" panose="020B0503020204020204" pitchFamily="34" charset="-122"/>
              <a:ea typeface="微软雅黑" panose="020B0503020204020204" pitchFamily="34" charset="-122"/>
            </a:endParaRPr>
          </a:p>
          <a:p>
            <a:pPr algn="ctr"/>
            <a:r>
              <a:rPr lang="en-US" altLang="zh-CN" sz="4000" dirty="0" smtClean="0">
                <a:solidFill>
                  <a:prstClr val="white"/>
                </a:solidFill>
                <a:latin typeface="微软雅黑" panose="020B0503020204020204" pitchFamily="34" charset="-122"/>
                <a:ea typeface="微软雅黑" panose="020B0503020204020204" pitchFamily="34" charset="-122"/>
              </a:rPr>
              <a:t>Live800</a:t>
            </a:r>
            <a:r>
              <a:rPr lang="zh-CN" altLang="en-US" sz="4000" dirty="0" smtClean="0">
                <a:solidFill>
                  <a:prstClr val="white"/>
                </a:solidFill>
                <a:latin typeface="微软雅黑" panose="020B0503020204020204" pitchFamily="34" charset="-122"/>
                <a:ea typeface="微软雅黑" panose="020B0503020204020204" pitchFamily="34" charset="-122"/>
              </a:rPr>
              <a:t>与</a:t>
            </a:r>
            <a:r>
              <a:rPr lang="en-US" altLang="zh-CN" sz="4000" dirty="0" smtClean="0">
                <a:solidFill>
                  <a:prstClr val="white"/>
                </a:solidFill>
                <a:latin typeface="微软雅黑" panose="020B0503020204020204" pitchFamily="34" charset="-122"/>
                <a:ea typeface="微软雅黑" panose="020B0503020204020204" pitchFamily="34" charset="-122"/>
              </a:rPr>
              <a:t>QQ</a:t>
            </a:r>
            <a:r>
              <a:rPr lang="zh-CN" altLang="en-US" sz="4000" dirty="0" smtClean="0">
                <a:solidFill>
                  <a:prstClr val="white"/>
                </a:solidFill>
                <a:latin typeface="微软雅黑" panose="020B0503020204020204" pitchFamily="34" charset="-122"/>
                <a:ea typeface="微软雅黑" panose="020B0503020204020204" pitchFamily="34" charset="-122"/>
              </a:rPr>
              <a:t>直接进行对话</a:t>
            </a:r>
            <a:endParaRPr lang="en-US" altLang="zh-CN" sz="40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18348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45479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多渠道的对话方式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QQ</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话</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FF9933"/>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访客电脑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5" y="1233126"/>
            <a:ext cx="9426947"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1052" y="1425604"/>
            <a:ext cx="4754371" cy="4517966"/>
          </a:xfrm>
          <a:prstGeom prst="rect">
            <a:avLst/>
          </a:prstGeom>
        </p:spPr>
      </p:pic>
      <p:sp>
        <p:nvSpPr>
          <p:cNvPr id="9" name="圆角矩形 8"/>
          <p:cNvSpPr>
            <a:spLocks noChangeArrowheads="1"/>
          </p:cNvSpPr>
          <p:nvPr/>
        </p:nvSpPr>
        <p:spPr bwMode="auto">
          <a:xfrm>
            <a:off x="10920547" y="3906788"/>
            <a:ext cx="326572" cy="360411"/>
          </a:xfrm>
          <a:prstGeom prst="roundRect">
            <a:avLst>
              <a:gd name="adj" fmla="val 16667"/>
            </a:avLst>
          </a:prstGeom>
          <a:noFill/>
          <a:ln w="28575" algn="ctr">
            <a:solidFill>
              <a:srgbClr val="FF0000"/>
            </a:solidFill>
            <a:prstDash val="dash"/>
            <a:round/>
            <a:headEnd/>
            <a:tailEnd/>
          </a:ln>
          <a:effectLst/>
        </p:spPr>
        <p:txBody>
          <a:bodyPr lIns="0" tIns="0" rIns="0" bIns="0" anchor="ctr"/>
          <a:lstStyle/>
          <a:p>
            <a:endParaRPr lang="zh-CN" altLang="en-US" dirty="0">
              <a:latin typeface="微软雅黑" pitchFamily="34" charset="-122"/>
              <a:ea typeface="微软雅黑" pitchFamily="34" charset="-122"/>
            </a:endParaRPr>
          </a:p>
        </p:txBody>
      </p:sp>
      <p:sp>
        <p:nvSpPr>
          <p:cNvPr id="11" name="圆角矩形标注 10"/>
          <p:cNvSpPr>
            <a:spLocks noChangeArrowheads="1"/>
          </p:cNvSpPr>
          <p:nvPr/>
        </p:nvSpPr>
        <p:spPr bwMode="auto">
          <a:xfrm>
            <a:off x="9126016" y="3539931"/>
            <a:ext cx="1615192" cy="720725"/>
          </a:xfrm>
          <a:prstGeom prst="wedgeRoundRectCallout">
            <a:avLst>
              <a:gd name="adj1" fmla="val 65986"/>
              <a:gd name="adj2" fmla="val 27244"/>
              <a:gd name="adj3" fmla="val 16667"/>
            </a:avLst>
          </a:prstGeom>
          <a:solidFill>
            <a:srgbClr val="FF6600"/>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r>
              <a:rPr lang="zh-CN" altLang="en-US" dirty="0">
                <a:solidFill>
                  <a:schemeClr val="bg1"/>
                </a:solidFill>
                <a:latin typeface="微软雅黑" pitchFamily="34" charset="-122"/>
                <a:ea typeface="微软雅黑" pitchFamily="34" charset="-122"/>
              </a:rPr>
              <a:t>访</a:t>
            </a:r>
            <a:r>
              <a:rPr lang="zh-CN" altLang="en-US" dirty="0" smtClean="0">
                <a:solidFill>
                  <a:schemeClr val="bg1"/>
                </a:solidFill>
                <a:latin typeface="微软雅黑" pitchFamily="34" charset="-122"/>
                <a:ea typeface="微软雅黑" pitchFamily="34" charset="-122"/>
              </a:rPr>
              <a:t>客点击</a:t>
            </a:r>
            <a:r>
              <a:rPr lang="en-US" altLang="zh-CN" dirty="0" smtClean="0">
                <a:solidFill>
                  <a:schemeClr val="bg1"/>
                </a:solidFill>
                <a:latin typeface="微软雅黑" pitchFamily="34" charset="-122"/>
                <a:ea typeface="微软雅黑" pitchFamily="34" charset="-122"/>
              </a:rPr>
              <a:t>QQ</a:t>
            </a:r>
            <a:r>
              <a:rPr lang="zh-CN" altLang="en-US" dirty="0" smtClean="0">
                <a:solidFill>
                  <a:schemeClr val="bg1"/>
                </a:solidFill>
                <a:latin typeface="微软雅黑" pitchFamily="34" charset="-122"/>
                <a:ea typeface="微软雅黑" pitchFamily="34" charset="-122"/>
              </a:rPr>
              <a:t>图标咨询</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979274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53" presetClass="entr" presetSubtype="16" fill="hold" nodeType="afterEffect">
                                  <p:stCondLst>
                                    <p:cond delay="50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2372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多渠道的对话方式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邀请</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话</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5" y="1233126"/>
            <a:ext cx="9426947" cy="4807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 name="圆角矩形 20"/>
          <p:cNvSpPr>
            <a:spLocks noChangeArrowheads="1"/>
          </p:cNvSpPr>
          <p:nvPr/>
        </p:nvSpPr>
        <p:spPr bwMode="auto">
          <a:xfrm>
            <a:off x="1984374" y="2303085"/>
            <a:ext cx="1495426" cy="1087815"/>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22" name="矩形标注 21"/>
          <p:cNvSpPr>
            <a:spLocks noChangeArrowheads="1"/>
          </p:cNvSpPr>
          <p:nvPr/>
        </p:nvSpPr>
        <p:spPr bwMode="auto">
          <a:xfrm>
            <a:off x="3884613" y="2314575"/>
            <a:ext cx="2122487" cy="719138"/>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en-US" altLang="zh-CN" dirty="0" smtClean="0">
                <a:solidFill>
                  <a:schemeClr val="bg1"/>
                </a:solidFill>
                <a:latin typeface="微软雅黑" pitchFamily="34" charset="-122"/>
                <a:ea typeface="微软雅黑" pitchFamily="34" charset="-122"/>
              </a:rPr>
              <a:t>QQ</a:t>
            </a:r>
            <a:r>
              <a:rPr lang="zh-CN" altLang="en-US" dirty="0" smtClean="0">
                <a:solidFill>
                  <a:schemeClr val="bg1"/>
                </a:solidFill>
                <a:latin typeface="微软雅黑" pitchFamily="34" charset="-122"/>
                <a:ea typeface="微软雅黑" pitchFamily="34" charset="-122"/>
              </a:rPr>
              <a:t>对</a:t>
            </a:r>
            <a:r>
              <a:rPr lang="zh-CN" altLang="en-US" dirty="0">
                <a:solidFill>
                  <a:schemeClr val="bg1"/>
                </a:solidFill>
                <a:latin typeface="微软雅黑" pitchFamily="34" charset="-122"/>
                <a:ea typeface="微软雅黑" pitchFamily="34" charset="-122"/>
              </a:rPr>
              <a:t>话</a:t>
            </a:r>
            <a:r>
              <a:rPr lang="zh-CN" altLang="en-US" dirty="0" smtClean="0">
                <a:solidFill>
                  <a:schemeClr val="bg1"/>
                </a:solidFill>
                <a:latin typeface="微软雅黑" pitchFamily="34" charset="-122"/>
                <a:ea typeface="微软雅黑" pitchFamily="34" charset="-122"/>
              </a:rPr>
              <a:t>，访客的</a:t>
            </a:r>
            <a:r>
              <a:rPr lang="en-US" altLang="zh-CN" dirty="0" smtClean="0">
                <a:solidFill>
                  <a:schemeClr val="bg1"/>
                </a:solidFill>
                <a:latin typeface="微软雅黑" pitchFamily="34" charset="-122"/>
                <a:ea typeface="微软雅黑" pitchFamily="34" charset="-122"/>
              </a:rPr>
              <a:t>QQ</a:t>
            </a:r>
            <a:r>
              <a:rPr lang="zh-CN" altLang="en-US" dirty="0" smtClean="0">
                <a:solidFill>
                  <a:schemeClr val="bg1"/>
                </a:solidFill>
                <a:latin typeface="微软雅黑" pitchFamily="34" charset="-122"/>
                <a:ea typeface="微软雅黑" pitchFamily="34" charset="-122"/>
              </a:rPr>
              <a:t>号码和姓名显示出来</a:t>
            </a:r>
            <a:endParaRPr lang="zh-CN" altLang="en-US" dirty="0">
              <a:solidFill>
                <a:schemeClr val="bg1"/>
              </a:solidFill>
              <a:latin typeface="微软雅黑" pitchFamily="34" charset="-122"/>
              <a:ea typeface="微软雅黑" pitchFamily="34" charset="-122"/>
            </a:endParaRPr>
          </a:p>
        </p:txBody>
      </p:sp>
      <p:sp>
        <p:nvSpPr>
          <p:cNvPr id="10" name="矩形标注 9"/>
          <p:cNvSpPr>
            <a:spLocks noChangeArrowheads="1"/>
          </p:cNvSpPr>
          <p:nvPr/>
        </p:nvSpPr>
        <p:spPr bwMode="auto">
          <a:xfrm>
            <a:off x="8342313" y="4057650"/>
            <a:ext cx="2122487" cy="719138"/>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zh-CN" altLang="en-US" dirty="0">
                <a:solidFill>
                  <a:schemeClr val="bg1"/>
                </a:solidFill>
                <a:latin typeface="微软雅黑" pitchFamily="34" charset="-122"/>
                <a:ea typeface="微软雅黑" pitchFamily="34" charset="-122"/>
              </a:rPr>
              <a:t>访</a:t>
            </a:r>
            <a:r>
              <a:rPr lang="zh-CN" altLang="en-US" dirty="0" smtClean="0">
                <a:solidFill>
                  <a:schemeClr val="bg1"/>
                </a:solidFill>
                <a:latin typeface="微软雅黑" pitchFamily="34" charset="-122"/>
                <a:ea typeface="微软雅黑" pitchFamily="34" charset="-122"/>
              </a:rPr>
              <a:t>客通过</a:t>
            </a:r>
            <a:r>
              <a:rPr lang="en-US" altLang="zh-CN" dirty="0" smtClean="0">
                <a:solidFill>
                  <a:schemeClr val="bg1"/>
                </a:solidFill>
                <a:latin typeface="微软雅黑" pitchFamily="34" charset="-122"/>
                <a:ea typeface="微软雅黑" pitchFamily="34" charset="-122"/>
              </a:rPr>
              <a:t>QQ</a:t>
            </a:r>
            <a:r>
              <a:rPr lang="zh-CN" altLang="en-US" dirty="0" smtClean="0">
                <a:solidFill>
                  <a:schemeClr val="bg1"/>
                </a:solidFill>
                <a:latin typeface="微软雅黑" pitchFamily="34" charset="-122"/>
                <a:ea typeface="微软雅黑" pitchFamily="34" charset="-122"/>
              </a:rPr>
              <a:t>发送的消息在此显示出来</a:t>
            </a:r>
            <a:endParaRPr lang="zh-CN" altLang="en-US" dirty="0">
              <a:solidFill>
                <a:schemeClr val="bg1"/>
              </a:solidFill>
              <a:latin typeface="微软雅黑" pitchFamily="34" charset="-122"/>
              <a:ea typeface="微软雅黑" pitchFamily="34" charset="-122"/>
            </a:endParaRPr>
          </a:p>
        </p:txBody>
      </p:sp>
      <p:sp>
        <p:nvSpPr>
          <p:cNvPr id="11" name="圆角矩形 10"/>
          <p:cNvSpPr>
            <a:spLocks noChangeArrowheads="1"/>
          </p:cNvSpPr>
          <p:nvPr/>
        </p:nvSpPr>
        <p:spPr bwMode="auto">
          <a:xfrm>
            <a:off x="6565984" y="4369102"/>
            <a:ext cx="1371516" cy="391811"/>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2" name="矩形标注 11"/>
          <p:cNvSpPr>
            <a:spLocks noChangeArrowheads="1"/>
          </p:cNvSpPr>
          <p:nvPr/>
        </p:nvSpPr>
        <p:spPr bwMode="auto">
          <a:xfrm>
            <a:off x="8329613" y="4895850"/>
            <a:ext cx="2122487" cy="719138"/>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zh-CN" altLang="en-US" dirty="0" smtClean="0">
                <a:solidFill>
                  <a:schemeClr val="bg1"/>
                </a:solidFill>
                <a:latin typeface="微软雅黑" pitchFamily="34" charset="-122"/>
                <a:ea typeface="微软雅黑" pitchFamily="34" charset="-122"/>
              </a:rPr>
              <a:t>客服通过</a:t>
            </a:r>
            <a:r>
              <a:rPr lang="en-US" altLang="zh-CN" dirty="0" smtClean="0">
                <a:solidFill>
                  <a:schemeClr val="bg1"/>
                </a:solidFill>
                <a:latin typeface="微软雅黑" pitchFamily="34" charset="-122"/>
                <a:ea typeface="微软雅黑" pitchFamily="34" charset="-122"/>
              </a:rPr>
              <a:t>Live800</a:t>
            </a:r>
            <a:r>
              <a:rPr lang="zh-CN" altLang="en-US" dirty="0" smtClean="0">
                <a:solidFill>
                  <a:schemeClr val="bg1"/>
                </a:solidFill>
                <a:latin typeface="微软雅黑" pitchFamily="34" charset="-122"/>
                <a:ea typeface="微软雅黑" pitchFamily="34" charset="-122"/>
              </a:rPr>
              <a:t>向访客的</a:t>
            </a:r>
            <a:r>
              <a:rPr lang="en-US" altLang="zh-CN" dirty="0" smtClean="0">
                <a:solidFill>
                  <a:schemeClr val="bg1"/>
                </a:solidFill>
                <a:latin typeface="微软雅黑" pitchFamily="34" charset="-122"/>
                <a:ea typeface="微软雅黑" pitchFamily="34" charset="-122"/>
              </a:rPr>
              <a:t>QQ</a:t>
            </a:r>
            <a:r>
              <a:rPr lang="zh-CN" altLang="en-US" dirty="0">
                <a:solidFill>
                  <a:schemeClr val="bg1"/>
                </a:solidFill>
                <a:latin typeface="微软雅黑" pitchFamily="34" charset="-122"/>
                <a:ea typeface="微软雅黑" pitchFamily="34" charset="-122"/>
              </a:rPr>
              <a:t>回</a:t>
            </a:r>
            <a:r>
              <a:rPr lang="zh-CN" altLang="en-US" dirty="0" smtClean="0">
                <a:solidFill>
                  <a:schemeClr val="bg1"/>
                </a:solidFill>
                <a:latin typeface="微软雅黑" pitchFamily="34" charset="-122"/>
                <a:ea typeface="微软雅黑" pitchFamily="34" charset="-122"/>
              </a:rPr>
              <a:t>复消息</a:t>
            </a:r>
            <a:endParaRPr lang="zh-CN" altLang="en-US" dirty="0">
              <a:solidFill>
                <a:schemeClr val="bg1"/>
              </a:solidFill>
              <a:latin typeface="微软雅黑" pitchFamily="34" charset="-122"/>
              <a:ea typeface="微软雅黑" pitchFamily="34" charset="-122"/>
            </a:endParaRPr>
          </a:p>
        </p:txBody>
      </p:sp>
      <p:sp>
        <p:nvSpPr>
          <p:cNvPr id="14" name="圆角矩形 13"/>
          <p:cNvSpPr>
            <a:spLocks noChangeArrowheads="1"/>
          </p:cNvSpPr>
          <p:nvPr/>
        </p:nvSpPr>
        <p:spPr bwMode="auto">
          <a:xfrm>
            <a:off x="6553284" y="5207302"/>
            <a:ext cx="1371516" cy="391811"/>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r>
              <a:rPr lang="zh-CN" altLang="en-US" dirty="0">
                <a:latin typeface="微软雅黑" pitchFamily="34" charset="-122"/>
                <a:ea typeface="微软雅黑" pitchFamily="34" charset="-122"/>
              </a:rPr>
              <a:t>您</a:t>
            </a:r>
            <a:r>
              <a:rPr lang="zh-CN" altLang="en-US" dirty="0" smtClean="0">
                <a:latin typeface="微软雅黑" pitchFamily="34" charset="-122"/>
                <a:ea typeface="微软雅黑" pitchFamily="34" charset="-122"/>
              </a:rPr>
              <a:t>好，请</a:t>
            </a:r>
            <a:r>
              <a:rPr lang="zh-CN" altLang="en-US" dirty="0">
                <a:latin typeface="微软雅黑" pitchFamily="34" charset="-122"/>
                <a:ea typeface="微软雅黑" pitchFamily="34" charset="-122"/>
              </a:rPr>
              <a:t>讲</a:t>
            </a:r>
          </a:p>
        </p:txBody>
      </p:sp>
    </p:spTree>
    <p:extLst>
      <p:ext uri="{BB962C8B-B14F-4D97-AF65-F5344CB8AC3E}">
        <p14:creationId xmlns:p14="http://schemas.microsoft.com/office/powerpoint/2010/main" val="6882214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Bottom)">
                                      <p:cBhvr>
                                        <p:cTn id="7" dur="500"/>
                                        <p:tgtEl>
                                          <p:spTgt spid="2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lide(fromBottom)">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Bottom)">
                                      <p:cBhvr>
                                        <p:cTn id="15" dur="500"/>
                                        <p:tgtEl>
                                          <p:spTgt spid="11"/>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slide(fromBottom)">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slide(fromBottom)">
                                      <p:cBhvr>
                                        <p:cTn id="23" dur="500"/>
                                        <p:tgtEl>
                                          <p:spTgt spid="14"/>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lide(fromBottom)">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0" grpId="0" animBg="1"/>
      <p:bldP spid="11" grpId="0" animBg="1"/>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00664"/>
            <a:ext cx="4304714" cy="1584000"/>
          </a:xfrm>
          <a:prstGeom prst="rect">
            <a:avLst/>
          </a:prstGeom>
          <a:solidFill>
            <a:srgbClr val="F85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803596" y="2218167"/>
            <a:ext cx="2236510" cy="707886"/>
          </a:xfrm>
          <a:prstGeom prst="rect">
            <a:avLst/>
          </a:prstGeom>
          <a:noFill/>
        </p:spPr>
        <p:txBody>
          <a:bodyPr wrap="non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第一部分</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TextBox 4"/>
          <p:cNvSpPr txBox="1"/>
          <p:nvPr/>
        </p:nvSpPr>
        <p:spPr>
          <a:xfrm>
            <a:off x="5030879" y="1660732"/>
            <a:ext cx="851515" cy="707886"/>
          </a:xfrm>
          <a:prstGeom prst="rect">
            <a:avLst/>
          </a:prstGeom>
          <a:noFill/>
        </p:spPr>
        <p:txBody>
          <a:bodyPr wrap="none" rtlCol="0">
            <a:spAutoFit/>
          </a:bodyPr>
          <a:lstStyle/>
          <a:p>
            <a:r>
              <a:rPr lang="en-US" altLang="zh-CN" sz="4000" dirty="0" smtClean="0">
                <a:solidFill>
                  <a:srgbClr val="FF9117"/>
                </a:solidFill>
                <a:latin typeface="Impact" pitchFamily="34" charset="0"/>
                <a:ea typeface="Tahoma" pitchFamily="34" charset="0"/>
                <a:cs typeface="Tahoma" pitchFamily="34" charset="0"/>
              </a:rPr>
              <a:t>API</a:t>
            </a:r>
            <a:endParaRPr lang="zh-CN" altLang="en-US" sz="2400" dirty="0">
              <a:solidFill>
                <a:srgbClr val="FF9117"/>
              </a:solidFill>
              <a:latin typeface="微软雅黑" pitchFamily="34" charset="-122"/>
              <a:ea typeface="微软雅黑" pitchFamily="34" charset="-122"/>
              <a:cs typeface="Segoe UI Light" pitchFamily="34" charset="0"/>
            </a:endParaRPr>
          </a:p>
        </p:txBody>
      </p:sp>
      <p:sp>
        <p:nvSpPr>
          <p:cNvPr id="5" name="TextBox 23"/>
          <p:cNvSpPr txBox="1"/>
          <p:nvPr/>
        </p:nvSpPr>
        <p:spPr>
          <a:xfrm>
            <a:off x="5030878" y="2435909"/>
            <a:ext cx="2268570" cy="400110"/>
          </a:xfrm>
          <a:prstGeom prst="rect">
            <a:avLst/>
          </a:prstGeom>
          <a:noFill/>
        </p:spPr>
        <p:txBody>
          <a:bodyPr wrap="none" rtlCol="0">
            <a:spAutoFit/>
          </a:bodyPr>
          <a:lstStyle/>
          <a:p>
            <a:pPr marL="285750" indent="-285750">
              <a:buFont typeface="Wingdings" pitchFamily="2" charset="2"/>
              <a:buChar char="p"/>
            </a:pPr>
            <a:r>
              <a:rPr lang="zh-CN" altLang="en-US" sz="2000" dirty="0">
                <a:solidFill>
                  <a:schemeClr val="tx1">
                    <a:lumMod val="65000"/>
                    <a:lumOff val="35000"/>
                  </a:schemeClr>
                </a:solidFill>
                <a:latin typeface="微软雅黑" pitchFamily="34" charset="-122"/>
                <a:ea typeface="微软雅黑" pitchFamily="34" charset="-122"/>
              </a:rPr>
              <a:t>会</a:t>
            </a:r>
            <a:r>
              <a:rPr lang="zh-CN" altLang="en-US" sz="2000" dirty="0" smtClean="0">
                <a:solidFill>
                  <a:schemeClr val="tx1">
                    <a:lumMod val="65000"/>
                    <a:lumOff val="35000"/>
                  </a:schemeClr>
                </a:solidFill>
                <a:latin typeface="微软雅黑" pitchFamily="34" charset="-122"/>
                <a:ea typeface="微软雅黑" pitchFamily="34" charset="-122"/>
              </a:rPr>
              <a:t>员信息的对接</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6" name="TextBox 24"/>
          <p:cNvSpPr txBox="1"/>
          <p:nvPr/>
        </p:nvSpPr>
        <p:spPr>
          <a:xfrm>
            <a:off x="5030878" y="2872464"/>
            <a:ext cx="2781531" cy="400110"/>
          </a:xfrm>
          <a:prstGeom prst="rect">
            <a:avLst/>
          </a:prstGeom>
          <a:noFill/>
        </p:spPr>
        <p:txBody>
          <a:bodyPr wrap="none" rtlCol="0">
            <a:spAutoFit/>
          </a:bodyPr>
          <a:lstStyle/>
          <a:p>
            <a:pPr marL="285750" indent="-285750">
              <a:buFont typeface="Wingdings" pitchFamily="2" charset="2"/>
              <a:buChar char="p"/>
            </a:pPr>
            <a:r>
              <a:rPr lang="zh-CN" altLang="en-US" sz="2000" dirty="0" smtClean="0">
                <a:solidFill>
                  <a:schemeClr val="tx1">
                    <a:lumMod val="65000"/>
                    <a:lumOff val="35000"/>
                  </a:schemeClr>
                </a:solidFill>
                <a:latin typeface="微软雅黑" pitchFamily="34" charset="-122"/>
                <a:ea typeface="微软雅黑" pitchFamily="34" charset="-122"/>
              </a:rPr>
              <a:t>工单信息的内嵌显示</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7" name="TextBox 25"/>
          <p:cNvSpPr txBox="1"/>
          <p:nvPr/>
        </p:nvSpPr>
        <p:spPr>
          <a:xfrm>
            <a:off x="5030878" y="3339320"/>
            <a:ext cx="2781531" cy="400110"/>
          </a:xfrm>
          <a:prstGeom prst="rect">
            <a:avLst/>
          </a:prstGeom>
          <a:noFill/>
        </p:spPr>
        <p:txBody>
          <a:bodyPr wrap="none" rtlCol="0">
            <a:spAutoFit/>
          </a:bodyPr>
          <a:lstStyle/>
          <a:p>
            <a:pPr marL="285750" indent="-285750">
              <a:buFont typeface="Wingdings" pitchFamily="2" charset="2"/>
              <a:buChar char="p"/>
            </a:pPr>
            <a:r>
              <a:rPr lang="zh-CN" altLang="en-US" sz="2000" dirty="0" smtClean="0">
                <a:solidFill>
                  <a:schemeClr val="tx1">
                    <a:lumMod val="65000"/>
                    <a:lumOff val="35000"/>
                  </a:schemeClr>
                </a:solidFill>
                <a:latin typeface="微软雅黑" pitchFamily="34" charset="-122"/>
                <a:ea typeface="微软雅黑" pitchFamily="34" charset="-122"/>
              </a:rPr>
              <a:t>网上订单系统的整合</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8" name="TextBox 28"/>
          <p:cNvSpPr txBox="1"/>
          <p:nvPr/>
        </p:nvSpPr>
        <p:spPr>
          <a:xfrm>
            <a:off x="5030878" y="3836067"/>
            <a:ext cx="2781531" cy="400110"/>
          </a:xfrm>
          <a:prstGeom prst="rect">
            <a:avLst/>
          </a:prstGeom>
          <a:noFill/>
        </p:spPr>
        <p:txBody>
          <a:bodyPr wrap="none" rtlCol="0">
            <a:spAutoFit/>
          </a:bodyPr>
          <a:lstStyle/>
          <a:p>
            <a:pPr marL="285750" indent="-285750">
              <a:buFont typeface="Wingdings" pitchFamily="2" charset="2"/>
              <a:buChar char="p"/>
            </a:pPr>
            <a:r>
              <a:rPr lang="zh-CN" altLang="en-US" sz="2000" dirty="0" smtClean="0">
                <a:solidFill>
                  <a:schemeClr val="tx1">
                    <a:lumMod val="65000"/>
                    <a:lumOff val="35000"/>
                  </a:schemeClr>
                </a:solidFill>
                <a:latin typeface="微软雅黑" pitchFamily="34" charset="-122"/>
                <a:ea typeface="微软雅黑" pitchFamily="34" charset="-122"/>
              </a:rPr>
              <a:t>安全高效的客</a:t>
            </a:r>
            <a:r>
              <a:rPr lang="zh-CN" altLang="en-US" sz="2000" dirty="0">
                <a:solidFill>
                  <a:schemeClr val="tx1">
                    <a:lumMod val="65000"/>
                    <a:lumOff val="35000"/>
                  </a:schemeClr>
                </a:solidFill>
                <a:latin typeface="微软雅黑" pitchFamily="34" charset="-122"/>
                <a:ea typeface="微软雅黑" pitchFamily="34" charset="-122"/>
              </a:rPr>
              <a:t>户识别</a:t>
            </a:r>
          </a:p>
        </p:txBody>
      </p:sp>
      <p:sp>
        <p:nvSpPr>
          <p:cNvPr id="9" name="文本框 8"/>
          <p:cNvSpPr txBox="1"/>
          <p:nvPr/>
        </p:nvSpPr>
        <p:spPr>
          <a:xfrm>
            <a:off x="5808739" y="1705577"/>
            <a:ext cx="4224618" cy="584775"/>
          </a:xfrm>
          <a:prstGeom prst="rect">
            <a:avLst/>
          </a:prstGeom>
          <a:noFill/>
        </p:spPr>
        <p:txBody>
          <a:bodyPr wrap="none" rtlCol="0">
            <a:spAutoFit/>
          </a:bodyPr>
          <a:lstStyle/>
          <a:p>
            <a:r>
              <a:rPr lang="en-US" altLang="zh-CN" sz="3200" b="1" dirty="0" smtClean="0">
                <a:solidFill>
                  <a:schemeClr val="tx1">
                    <a:lumMod val="85000"/>
                    <a:lumOff val="15000"/>
                  </a:schemeClr>
                </a:solidFill>
                <a:latin typeface="微软雅黑" panose="020B0503020204020204" pitchFamily="34" charset="-122"/>
                <a:ea typeface="微软雅黑" panose="020B0503020204020204" pitchFamily="34" charset="-122"/>
              </a:rPr>
              <a:t>Live800</a:t>
            </a:r>
            <a:r>
              <a:rPr lang="zh-CN" altLang="en-US" sz="3200" b="1" dirty="0" smtClean="0">
                <a:solidFill>
                  <a:schemeClr val="tx1">
                    <a:lumMod val="85000"/>
                    <a:lumOff val="15000"/>
                  </a:schemeClr>
                </a:solidFill>
                <a:latin typeface="微软雅黑" panose="020B0503020204020204" pitchFamily="34" charset="-122"/>
                <a:ea typeface="微软雅黑" panose="020B0503020204020204" pitchFamily="34" charset="-122"/>
              </a:rPr>
              <a:t>信任信息接口</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5101218" y="4375053"/>
            <a:ext cx="7092000" cy="267286"/>
          </a:xfrm>
          <a:prstGeom prst="rect">
            <a:avLst/>
          </a:prstGeom>
          <a:solidFill>
            <a:srgbClr val="F85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3188" y="1800664"/>
            <a:ext cx="407963" cy="1584000"/>
          </a:xfrm>
          <a:prstGeom prst="rect">
            <a:avLst/>
          </a:prstGeom>
          <a:solidFill>
            <a:srgbClr val="F85A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Tree>
    <p:extLst>
      <p:ext uri="{BB962C8B-B14F-4D97-AF65-F5344CB8AC3E}">
        <p14:creationId xmlns:p14="http://schemas.microsoft.com/office/powerpoint/2010/main" val="1945255650"/>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643946"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式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MSN</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对话</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2842408" y="2308280"/>
            <a:ext cx="6568292" cy="2246769"/>
          </a:xfrm>
          <a:prstGeom prst="rect">
            <a:avLst/>
          </a:prstGeom>
          <a:solidFill>
            <a:srgbClr val="0070C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CN" sz="6000" dirty="0" smtClean="0">
                <a:solidFill>
                  <a:prstClr val="white"/>
                </a:solidFill>
                <a:latin typeface="微软雅黑" panose="020B0503020204020204" pitchFamily="34" charset="-122"/>
                <a:ea typeface="微软雅黑" panose="020B0503020204020204" pitchFamily="34" charset="-122"/>
              </a:rPr>
              <a:t>MSN</a:t>
            </a:r>
            <a:r>
              <a:rPr lang="zh-CN" altLang="en-US" sz="6000" dirty="0" smtClean="0">
                <a:solidFill>
                  <a:prstClr val="white"/>
                </a:solidFill>
                <a:latin typeface="微软雅黑" panose="020B0503020204020204" pitchFamily="34" charset="-122"/>
                <a:ea typeface="微软雅黑" panose="020B0503020204020204" pitchFamily="34" charset="-122"/>
              </a:rPr>
              <a:t>对话</a:t>
            </a:r>
            <a:endParaRPr lang="en-US" altLang="zh-CN" sz="6000" dirty="0" smtClean="0">
              <a:solidFill>
                <a:prstClr val="white"/>
              </a:solidFill>
              <a:latin typeface="微软雅黑" panose="020B0503020204020204" pitchFamily="34" charset="-122"/>
              <a:ea typeface="微软雅黑" panose="020B0503020204020204" pitchFamily="34" charset="-122"/>
            </a:endParaRPr>
          </a:p>
          <a:p>
            <a:pPr algn="ctr"/>
            <a:r>
              <a:rPr lang="zh-CN" altLang="en-US" sz="4000" dirty="0" smtClean="0">
                <a:solidFill>
                  <a:prstClr val="white"/>
                </a:solidFill>
                <a:latin typeface="微软雅黑" panose="020B0503020204020204" pitchFamily="34" charset="-122"/>
                <a:ea typeface="微软雅黑" panose="020B0503020204020204" pitchFamily="34" charset="-122"/>
              </a:rPr>
              <a:t>和</a:t>
            </a:r>
            <a:r>
              <a:rPr lang="en-US" altLang="zh-CN" sz="4000" dirty="0" smtClean="0">
                <a:solidFill>
                  <a:prstClr val="white"/>
                </a:solidFill>
                <a:latin typeface="微软雅黑" panose="020B0503020204020204" pitchFamily="34" charset="-122"/>
                <a:ea typeface="微软雅黑" panose="020B0503020204020204" pitchFamily="34" charset="-122"/>
              </a:rPr>
              <a:t>QQ</a:t>
            </a:r>
            <a:r>
              <a:rPr lang="zh-CN" altLang="en-US" sz="4000" dirty="0" smtClean="0">
                <a:solidFill>
                  <a:prstClr val="white"/>
                </a:solidFill>
                <a:latin typeface="微软雅黑" panose="020B0503020204020204" pitchFamily="34" charset="-122"/>
                <a:ea typeface="微软雅黑" panose="020B0503020204020204" pitchFamily="34" charset="-122"/>
              </a:rPr>
              <a:t>对话方式是相同的</a:t>
            </a:r>
            <a:endParaRPr lang="en-US" altLang="zh-CN" sz="4000" dirty="0" smtClean="0">
              <a:solidFill>
                <a:prstClr val="white"/>
              </a:solidFill>
              <a:latin typeface="微软雅黑" panose="020B0503020204020204" pitchFamily="34" charset="-122"/>
              <a:ea typeface="微软雅黑" panose="020B0503020204020204" pitchFamily="34" charset="-122"/>
            </a:endParaRPr>
          </a:p>
          <a:p>
            <a:pPr algn="ctr"/>
            <a:r>
              <a:rPr lang="zh-CN" altLang="en-US" sz="4000" dirty="0" smtClean="0">
                <a:solidFill>
                  <a:prstClr val="white"/>
                </a:solidFill>
                <a:latin typeface="微软雅黑" panose="020B0503020204020204" pitchFamily="34" charset="-122"/>
                <a:ea typeface="微软雅黑" panose="020B0503020204020204" pitchFamily="34" charset="-122"/>
              </a:rPr>
              <a:t>（不再赘述）</a:t>
            </a:r>
            <a:endParaRPr lang="en-US" altLang="zh-CN" sz="40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26421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4132863"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多渠道的对话方</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式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IM</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互通的好处</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647700" y="1409533"/>
            <a:ext cx="6188894" cy="1015663"/>
          </a:xfrm>
          <a:prstGeom prst="rect">
            <a:avLst/>
          </a:prstGeom>
          <a:solidFill>
            <a:srgbClr val="FC6D0C"/>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sz="2000" dirty="0" smtClean="0">
                <a:solidFill>
                  <a:prstClr val="white"/>
                </a:solidFill>
                <a:latin typeface="微软雅黑" panose="020B0503020204020204" pitchFamily="34" charset="-122"/>
                <a:ea typeface="微软雅黑" panose="020B0503020204020204" pitchFamily="34" charset="-122"/>
              </a:rPr>
              <a:t>1</a:t>
            </a:r>
            <a:r>
              <a:rPr lang="zh-CN" altLang="en-US" sz="2000" dirty="0" smtClean="0">
                <a:solidFill>
                  <a:prstClr val="white"/>
                </a:solidFill>
                <a:latin typeface="微软雅黑" panose="020B0503020204020204" pitchFamily="34" charset="-122"/>
                <a:ea typeface="微软雅黑" panose="020B0503020204020204" pitchFamily="34" charset="-122"/>
              </a:rPr>
              <a:t>、</a:t>
            </a:r>
            <a:r>
              <a:rPr lang="en-US" altLang="zh-CN" sz="2000" dirty="0" smtClean="0">
                <a:solidFill>
                  <a:prstClr val="white"/>
                </a:solidFill>
                <a:latin typeface="微软雅黑" panose="020B0503020204020204" pitchFamily="34" charset="-122"/>
                <a:ea typeface="微软雅黑" panose="020B0503020204020204" pitchFamily="34" charset="-122"/>
              </a:rPr>
              <a:t>QQ</a:t>
            </a:r>
            <a:r>
              <a:rPr lang="zh-CN" altLang="en-US" sz="2000" dirty="0" smtClean="0">
                <a:solidFill>
                  <a:prstClr val="white"/>
                </a:solidFill>
                <a:latin typeface="微软雅黑" panose="020B0503020204020204" pitchFamily="34" charset="-122"/>
                <a:ea typeface="微软雅黑" panose="020B0503020204020204" pitchFamily="34" charset="-122"/>
              </a:rPr>
              <a:t>账号的统一管理，一个企业绑定一个</a:t>
            </a:r>
            <a:r>
              <a:rPr lang="en-US" altLang="zh-CN" sz="2000" dirty="0" smtClean="0">
                <a:solidFill>
                  <a:prstClr val="white"/>
                </a:solidFill>
                <a:latin typeface="微软雅黑" panose="020B0503020204020204" pitchFamily="34" charset="-122"/>
                <a:ea typeface="微软雅黑" panose="020B0503020204020204" pitchFamily="34" charset="-122"/>
              </a:rPr>
              <a:t>QQ</a:t>
            </a:r>
            <a:r>
              <a:rPr lang="zh-CN" altLang="en-US" sz="2000" dirty="0" smtClean="0">
                <a:solidFill>
                  <a:prstClr val="white"/>
                </a:solidFill>
                <a:latin typeface="微软雅黑" panose="020B0503020204020204" pitchFamily="34" charset="-122"/>
                <a:ea typeface="微软雅黑" panose="020B0503020204020204" pitchFamily="34" charset="-122"/>
              </a:rPr>
              <a:t>账号作为企业账号，并且客户信息在</a:t>
            </a:r>
            <a:r>
              <a:rPr lang="en-US" altLang="zh-CN" sz="2000" dirty="0" smtClean="0">
                <a:solidFill>
                  <a:prstClr val="white"/>
                </a:solidFill>
                <a:latin typeface="微软雅黑" panose="020B0503020204020204" pitchFamily="34" charset="-122"/>
                <a:ea typeface="微软雅黑" panose="020B0503020204020204" pitchFamily="34" charset="-122"/>
              </a:rPr>
              <a:t>LIVE800</a:t>
            </a:r>
            <a:r>
              <a:rPr lang="zh-CN" altLang="en-US" sz="2000" dirty="0" smtClean="0">
                <a:solidFill>
                  <a:prstClr val="white"/>
                </a:solidFill>
                <a:latin typeface="微软雅黑" panose="020B0503020204020204" pitchFamily="34" charset="-122"/>
                <a:ea typeface="微软雅黑" panose="020B0503020204020204" pitchFamily="34" charset="-122"/>
              </a:rPr>
              <a:t>云端，避免人员更迭造成客户信息的流失。</a:t>
            </a:r>
            <a:endParaRPr lang="en-US" altLang="zh-CN" sz="2000" dirty="0">
              <a:solidFill>
                <a:prstClr val="white"/>
              </a:solidFill>
              <a:latin typeface="微软雅黑" panose="020B0503020204020204" pitchFamily="34" charset="-122"/>
              <a:ea typeface="微软雅黑" panose="020B0503020204020204" pitchFamily="34" charset="-122"/>
            </a:endParaRPr>
          </a:p>
        </p:txBody>
      </p:sp>
      <p:sp>
        <p:nvSpPr>
          <p:cNvPr id="4" name="文本框 9"/>
          <p:cNvSpPr txBox="1"/>
          <p:nvPr/>
        </p:nvSpPr>
        <p:spPr>
          <a:xfrm>
            <a:off x="647700" y="2825306"/>
            <a:ext cx="6188894" cy="1323439"/>
          </a:xfrm>
          <a:prstGeom prst="rect">
            <a:avLst/>
          </a:prstGeom>
          <a:solidFill>
            <a:srgbClr val="FC6D0C"/>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sz="2000" dirty="0">
                <a:solidFill>
                  <a:prstClr val="white"/>
                </a:solidFill>
                <a:latin typeface="微软雅黑" panose="020B0503020204020204" pitchFamily="34" charset="-122"/>
                <a:ea typeface="微软雅黑" panose="020B0503020204020204" pitchFamily="34" charset="-122"/>
              </a:rPr>
              <a:t>2</a:t>
            </a:r>
            <a:r>
              <a:rPr lang="zh-CN" altLang="en-US" sz="2000" dirty="0" smtClean="0">
                <a:solidFill>
                  <a:prstClr val="white"/>
                </a:solidFill>
                <a:latin typeface="微软雅黑" panose="020B0503020204020204" pitchFamily="34" charset="-122"/>
                <a:ea typeface="微软雅黑" panose="020B0503020204020204" pitchFamily="34" charset="-122"/>
              </a:rPr>
              <a:t>、对话记录的完美统一，管理者可以通过</a:t>
            </a:r>
            <a:r>
              <a:rPr lang="en-US" altLang="zh-CN" sz="2000" dirty="0" smtClean="0">
                <a:solidFill>
                  <a:prstClr val="white"/>
                </a:solidFill>
                <a:latin typeface="微软雅黑" panose="020B0503020204020204" pitchFamily="34" charset="-122"/>
                <a:ea typeface="微软雅黑" panose="020B0503020204020204" pitchFamily="34" charset="-122"/>
              </a:rPr>
              <a:t>LIVE800</a:t>
            </a:r>
            <a:r>
              <a:rPr lang="zh-CN" altLang="en-US" sz="2000" dirty="0" smtClean="0">
                <a:solidFill>
                  <a:prstClr val="white"/>
                </a:solidFill>
                <a:latin typeface="微软雅黑" panose="020B0503020204020204" pitchFamily="34" charset="-122"/>
                <a:ea typeface="微软雅黑" panose="020B0503020204020204" pitchFamily="34" charset="-122"/>
              </a:rPr>
              <a:t>后台查询到每个客服和访客的</a:t>
            </a:r>
            <a:r>
              <a:rPr lang="en-US" altLang="zh-CN" sz="2000" dirty="0" smtClean="0">
                <a:solidFill>
                  <a:prstClr val="white"/>
                </a:solidFill>
                <a:latin typeface="微软雅黑" panose="020B0503020204020204" pitchFamily="34" charset="-122"/>
                <a:ea typeface="微软雅黑" panose="020B0503020204020204" pitchFamily="34" charset="-122"/>
              </a:rPr>
              <a:t>QQ</a:t>
            </a:r>
            <a:r>
              <a:rPr lang="zh-CN" altLang="en-US" sz="2000" dirty="0" smtClean="0">
                <a:solidFill>
                  <a:prstClr val="white"/>
                </a:solidFill>
                <a:latin typeface="微软雅黑" panose="020B0503020204020204" pitchFamily="34" charset="-122"/>
                <a:ea typeface="微软雅黑" panose="020B0503020204020204" pitchFamily="34" charset="-122"/>
              </a:rPr>
              <a:t>对话记录。并且会把</a:t>
            </a:r>
            <a:r>
              <a:rPr lang="en-US" altLang="zh-CN" sz="2000" dirty="0" smtClean="0">
                <a:solidFill>
                  <a:prstClr val="white"/>
                </a:solidFill>
                <a:latin typeface="微软雅黑" panose="020B0503020204020204" pitchFamily="34" charset="-122"/>
                <a:ea typeface="微软雅黑" panose="020B0503020204020204" pitchFamily="34" charset="-122"/>
              </a:rPr>
              <a:t>QQ</a:t>
            </a:r>
            <a:r>
              <a:rPr lang="zh-CN" altLang="en-US" sz="2000" dirty="0" smtClean="0">
                <a:solidFill>
                  <a:prstClr val="white"/>
                </a:solidFill>
                <a:latin typeface="微软雅黑" panose="020B0503020204020204" pitchFamily="34" charset="-122"/>
                <a:ea typeface="微软雅黑" panose="020B0503020204020204" pitchFamily="34" charset="-122"/>
              </a:rPr>
              <a:t>的对话记录和网页的对话记录整合在一个平台进行统一的管理</a:t>
            </a:r>
            <a:endParaRPr lang="en-US" altLang="zh-CN" sz="2000" dirty="0">
              <a:solidFill>
                <a:prstClr val="white"/>
              </a:solidFill>
              <a:latin typeface="微软雅黑" panose="020B0503020204020204" pitchFamily="34" charset="-122"/>
              <a:ea typeface="微软雅黑" panose="020B0503020204020204" pitchFamily="34" charset="-122"/>
            </a:endParaRPr>
          </a:p>
        </p:txBody>
      </p:sp>
      <p:sp>
        <p:nvSpPr>
          <p:cNvPr id="5" name="文本框 9"/>
          <p:cNvSpPr txBox="1"/>
          <p:nvPr/>
        </p:nvSpPr>
        <p:spPr>
          <a:xfrm>
            <a:off x="673100" y="4539806"/>
            <a:ext cx="6188894" cy="1015663"/>
          </a:xfrm>
          <a:prstGeom prst="rect">
            <a:avLst/>
          </a:prstGeom>
          <a:solidFill>
            <a:srgbClr val="FC6D0C"/>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sz="2000" dirty="0" smtClean="0">
                <a:solidFill>
                  <a:prstClr val="white"/>
                </a:solidFill>
                <a:latin typeface="微软雅黑" panose="020B0503020204020204" pitchFamily="34" charset="-122"/>
                <a:ea typeface="微软雅黑" panose="020B0503020204020204" pitchFamily="34" charset="-122"/>
              </a:rPr>
              <a:t>3</a:t>
            </a:r>
            <a:r>
              <a:rPr lang="zh-CN" altLang="en-US" sz="2000" dirty="0" smtClean="0">
                <a:solidFill>
                  <a:prstClr val="white"/>
                </a:solidFill>
                <a:latin typeface="微软雅黑" panose="020B0503020204020204" pitchFamily="34" charset="-122"/>
                <a:ea typeface="微软雅黑" panose="020B0503020204020204" pitchFamily="34" charset="-122"/>
              </a:rPr>
              <a:t>、由于客户信息和对话记录的高度整合，</a:t>
            </a:r>
            <a:r>
              <a:rPr lang="en-US" altLang="zh-CN" sz="2000" dirty="0" smtClean="0">
                <a:solidFill>
                  <a:prstClr val="white"/>
                </a:solidFill>
                <a:latin typeface="微软雅黑" panose="020B0503020204020204" pitchFamily="34" charset="-122"/>
                <a:ea typeface="微软雅黑" panose="020B0503020204020204" pitchFamily="34" charset="-122"/>
              </a:rPr>
              <a:t>LIVE800</a:t>
            </a:r>
            <a:r>
              <a:rPr lang="zh-CN" altLang="en-US" sz="2000" dirty="0" smtClean="0">
                <a:solidFill>
                  <a:prstClr val="white"/>
                </a:solidFill>
                <a:latin typeface="微软雅黑" panose="020B0503020204020204" pitchFamily="34" charset="-122"/>
                <a:ea typeface="微软雅黑" panose="020B0503020204020204" pitchFamily="34" charset="-122"/>
              </a:rPr>
              <a:t>数据分析能统计出管理者想要的各种关键性指标的数据报表，帮助管理者做更精准的</a:t>
            </a:r>
            <a:r>
              <a:rPr lang="en-US" altLang="zh-CN" sz="2000" dirty="0" smtClean="0">
                <a:solidFill>
                  <a:prstClr val="white"/>
                </a:solidFill>
                <a:latin typeface="微软雅黑" panose="020B0503020204020204" pitchFamily="34" charset="-122"/>
                <a:ea typeface="微软雅黑" panose="020B0503020204020204" pitchFamily="34" charset="-122"/>
              </a:rPr>
              <a:t>KPI</a:t>
            </a:r>
            <a:r>
              <a:rPr lang="zh-CN" altLang="en-US" sz="2000" dirty="0" smtClean="0">
                <a:solidFill>
                  <a:prstClr val="white"/>
                </a:solidFill>
                <a:latin typeface="微软雅黑" panose="020B0503020204020204" pitchFamily="34" charset="-122"/>
                <a:ea typeface="微软雅黑" panose="020B0503020204020204" pitchFamily="34" charset="-122"/>
              </a:rPr>
              <a:t>绩效考核</a:t>
            </a:r>
            <a:endParaRPr lang="en-US" altLang="zh-CN" sz="2000" dirty="0">
              <a:solidFill>
                <a:prstClr val="white"/>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1917364"/>
            <a:ext cx="4724400" cy="3467100"/>
          </a:xfrm>
          <a:prstGeom prst="rect">
            <a:avLst/>
          </a:prstGeom>
        </p:spPr>
      </p:pic>
      <p:sp>
        <p:nvSpPr>
          <p:cNvPr id="8" name="矩形标注 7"/>
          <p:cNvSpPr>
            <a:spLocks noChangeArrowheads="1"/>
          </p:cNvSpPr>
          <p:nvPr/>
        </p:nvSpPr>
        <p:spPr bwMode="auto">
          <a:xfrm>
            <a:off x="8971756" y="2435864"/>
            <a:ext cx="954087" cy="389442"/>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en-US" altLang="zh-CN" dirty="0" smtClean="0">
                <a:solidFill>
                  <a:schemeClr val="bg1"/>
                </a:solidFill>
                <a:latin typeface="微软雅黑" pitchFamily="34" charset="-122"/>
                <a:ea typeface="微软雅黑" pitchFamily="34" charset="-122"/>
              </a:rPr>
              <a:t>QQ</a:t>
            </a:r>
            <a:r>
              <a:rPr lang="zh-CN" altLang="en-US" dirty="0" smtClean="0">
                <a:solidFill>
                  <a:schemeClr val="bg1"/>
                </a:solidFill>
                <a:latin typeface="微软雅黑" pitchFamily="34" charset="-122"/>
                <a:ea typeface="微软雅黑" pitchFamily="34" charset="-122"/>
              </a:rPr>
              <a:t>对话</a:t>
            </a:r>
            <a:endParaRPr lang="zh-CN" altLang="en-US" dirty="0">
              <a:solidFill>
                <a:schemeClr val="bg1"/>
              </a:solidFill>
              <a:latin typeface="微软雅黑" pitchFamily="34" charset="-122"/>
              <a:ea typeface="微软雅黑" pitchFamily="34" charset="-122"/>
            </a:endParaRPr>
          </a:p>
        </p:txBody>
      </p:sp>
      <p:sp>
        <p:nvSpPr>
          <p:cNvPr id="9" name="圆角矩形 8"/>
          <p:cNvSpPr>
            <a:spLocks noChangeArrowheads="1"/>
          </p:cNvSpPr>
          <p:nvPr/>
        </p:nvSpPr>
        <p:spPr bwMode="auto">
          <a:xfrm>
            <a:off x="7204074" y="2563498"/>
            <a:ext cx="1495426" cy="325308"/>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0" name="矩形标注 9"/>
          <p:cNvSpPr>
            <a:spLocks noChangeArrowheads="1"/>
          </p:cNvSpPr>
          <p:nvPr/>
        </p:nvSpPr>
        <p:spPr bwMode="auto">
          <a:xfrm rot="19253123">
            <a:off x="8615833" y="1360272"/>
            <a:ext cx="1389576" cy="389442"/>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en-US" altLang="zh-CN">
                <a:solidFill>
                  <a:schemeClr val="bg1"/>
                </a:solidFill>
                <a:latin typeface="微软雅黑" pitchFamily="34" charset="-122"/>
                <a:ea typeface="微软雅黑" pitchFamily="34" charset="-122"/>
              </a:rPr>
              <a:t>MSN</a:t>
            </a:r>
            <a:r>
              <a:rPr lang="zh-CN" altLang="en-US" dirty="0" smtClean="0">
                <a:solidFill>
                  <a:schemeClr val="bg1"/>
                </a:solidFill>
                <a:latin typeface="微软雅黑" pitchFamily="34" charset="-122"/>
                <a:ea typeface="微软雅黑" pitchFamily="34" charset="-122"/>
              </a:rPr>
              <a:t>对话</a:t>
            </a:r>
            <a:endParaRPr lang="zh-CN" altLang="en-US" dirty="0">
              <a:solidFill>
                <a:schemeClr val="bg1"/>
              </a:solidFill>
              <a:latin typeface="微软雅黑" pitchFamily="34" charset="-122"/>
              <a:ea typeface="微软雅黑" pitchFamily="34" charset="-122"/>
            </a:endParaRPr>
          </a:p>
        </p:txBody>
      </p:sp>
      <p:sp>
        <p:nvSpPr>
          <p:cNvPr id="11" name="圆角矩形 10"/>
          <p:cNvSpPr>
            <a:spLocks noChangeArrowheads="1"/>
          </p:cNvSpPr>
          <p:nvPr/>
        </p:nvSpPr>
        <p:spPr bwMode="auto">
          <a:xfrm>
            <a:off x="7204074" y="2144398"/>
            <a:ext cx="1495426" cy="325308"/>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3" name="矩形标注 12"/>
          <p:cNvSpPr>
            <a:spLocks noChangeArrowheads="1"/>
          </p:cNvSpPr>
          <p:nvPr/>
        </p:nvSpPr>
        <p:spPr bwMode="auto">
          <a:xfrm rot="1141548">
            <a:off x="8826491" y="3211447"/>
            <a:ext cx="1213512" cy="389442"/>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zh-CN" altLang="en-US" dirty="0" smtClean="0">
                <a:solidFill>
                  <a:schemeClr val="bg1"/>
                </a:solidFill>
                <a:latin typeface="微软雅黑" pitchFamily="34" charset="-122"/>
                <a:ea typeface="微软雅黑" pitchFamily="34" charset="-122"/>
              </a:rPr>
              <a:t>网页对话</a:t>
            </a:r>
            <a:endParaRPr lang="zh-CN" altLang="en-US" dirty="0">
              <a:solidFill>
                <a:schemeClr val="bg1"/>
              </a:solidFill>
              <a:latin typeface="微软雅黑" pitchFamily="34" charset="-122"/>
              <a:ea typeface="微软雅黑" pitchFamily="34" charset="-122"/>
            </a:endParaRPr>
          </a:p>
        </p:txBody>
      </p:sp>
      <p:sp>
        <p:nvSpPr>
          <p:cNvPr id="14" name="圆角矩形 13"/>
          <p:cNvSpPr>
            <a:spLocks noChangeArrowheads="1"/>
          </p:cNvSpPr>
          <p:nvPr/>
        </p:nvSpPr>
        <p:spPr bwMode="auto">
          <a:xfrm>
            <a:off x="7204074" y="2957198"/>
            <a:ext cx="1495426" cy="325308"/>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7181117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lide(fromBottom)">
                                      <p:cBhvr>
                                        <p:cTn id="28" dur="500"/>
                                        <p:tgtEl>
                                          <p:spTgt spid="8"/>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lide(fromBottom)">
                                      <p:cBhvr>
                                        <p:cTn id="31" dur="500"/>
                                        <p:tgtEl>
                                          <p:spTgt spid="11"/>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slide(fromBottom)">
                                      <p:cBhvr>
                                        <p:cTn id="34" dur="500"/>
                                        <p:tgtEl>
                                          <p:spTgt spid="9"/>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lide(fromBottom)">
                                      <p:cBhvr>
                                        <p:cTn id="37" dur="500"/>
                                        <p:tgtEl>
                                          <p:spTgt spid="10"/>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lide(fromBottom)">
                                      <p:cBhvr>
                                        <p:cTn id="40" dur="500"/>
                                        <p:tgtEl>
                                          <p:spTgt spid="13"/>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slide(fromBottom)">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500" fill="hold"/>
                                        <p:tgtEl>
                                          <p:spTgt spid="5"/>
                                        </p:tgtEl>
                                        <p:attrNameLst>
                                          <p:attrName>ppt_w</p:attrName>
                                        </p:attrNameLst>
                                      </p:cBhvr>
                                      <p:tavLst>
                                        <p:tav tm="0">
                                          <p:val>
                                            <p:fltVal val="0"/>
                                          </p:val>
                                        </p:tav>
                                        <p:tav tm="100000">
                                          <p:val>
                                            <p:strVal val="#ppt_w"/>
                                          </p:val>
                                        </p:tav>
                                      </p:tavLst>
                                    </p:anim>
                                    <p:anim calcmode="lin" valueType="num">
                                      <p:cBhvr>
                                        <p:cTn id="49" dur="500" fill="hold"/>
                                        <p:tgtEl>
                                          <p:spTgt spid="5"/>
                                        </p:tgtEl>
                                        <p:attrNameLst>
                                          <p:attrName>ppt_h</p:attrName>
                                        </p:attrNameLst>
                                      </p:cBhvr>
                                      <p:tavLst>
                                        <p:tav tm="0">
                                          <p:val>
                                            <p:fltVal val="0"/>
                                          </p:val>
                                        </p:tav>
                                        <p:tav tm="100000">
                                          <p:val>
                                            <p:strVal val="#ppt_h"/>
                                          </p:val>
                                        </p:tav>
                                      </p:tavLst>
                                    </p:anim>
                                    <p:animEffect transition="in" filter="fade">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5" grpId="0" animBg="1"/>
      <p:bldP spid="8" grpId="0" animBg="1"/>
      <p:bldP spid="9" grpId="0" animBg="1"/>
      <p:bldP spid="10" grpId="0" animBg="1"/>
      <p:bldP spid="11" grpId="0" animBg="1"/>
      <p:bldP spid="13"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775393"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itchFamily="34" charset="-122"/>
                <a:ea typeface="微软雅黑" pitchFamily="34" charset="-122"/>
              </a:rPr>
              <a:t>如</a:t>
            </a:r>
            <a:r>
              <a:rPr lang="zh-CN" altLang="en-US" sz="2000" dirty="0" smtClean="0">
                <a:solidFill>
                  <a:schemeClr val="tx1">
                    <a:lumMod val="65000"/>
                    <a:lumOff val="35000"/>
                  </a:schemeClr>
                </a:solidFill>
                <a:latin typeface="微软雅黑" pitchFamily="34" charset="-122"/>
                <a:ea typeface="微软雅黑" pitchFamily="34" charset="-122"/>
              </a:rPr>
              <a:t>何高效率的承载大流量对话？</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12" name="文本框 9"/>
          <p:cNvSpPr txBox="1"/>
          <p:nvPr/>
        </p:nvSpPr>
        <p:spPr>
          <a:xfrm>
            <a:off x="2842408" y="2308280"/>
            <a:ext cx="6568292" cy="1631216"/>
          </a:xfrm>
          <a:prstGeom prst="rect">
            <a:avLst/>
          </a:prstGeom>
          <a:solidFill>
            <a:srgbClr val="0070C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6000" dirty="0">
                <a:solidFill>
                  <a:prstClr val="white"/>
                </a:solidFill>
                <a:latin typeface="微软雅黑" panose="020B0503020204020204" pitchFamily="34" charset="-122"/>
                <a:ea typeface="微软雅黑" panose="020B0503020204020204" pitchFamily="34" charset="-122"/>
              </a:rPr>
              <a:t>如</a:t>
            </a:r>
            <a:r>
              <a:rPr lang="zh-CN" altLang="en-US" sz="6000" dirty="0" smtClean="0">
                <a:solidFill>
                  <a:prstClr val="white"/>
                </a:solidFill>
                <a:latin typeface="微软雅黑" panose="020B0503020204020204" pitchFamily="34" charset="-122"/>
                <a:ea typeface="微软雅黑" panose="020B0503020204020204" pitchFamily="34" charset="-122"/>
              </a:rPr>
              <a:t>何高效率对话？</a:t>
            </a:r>
            <a:endParaRPr lang="en-US" altLang="zh-CN" sz="6000" dirty="0" smtClean="0">
              <a:solidFill>
                <a:prstClr val="white"/>
              </a:solidFill>
              <a:latin typeface="微软雅黑" panose="020B0503020204020204" pitchFamily="34" charset="-122"/>
              <a:ea typeface="微软雅黑" panose="020B0503020204020204" pitchFamily="34" charset="-122"/>
            </a:endParaRPr>
          </a:p>
          <a:p>
            <a:pPr algn="ctr"/>
            <a:r>
              <a:rPr lang="zh-CN" altLang="en-US" sz="4000" dirty="0" smtClean="0">
                <a:solidFill>
                  <a:prstClr val="white"/>
                </a:solidFill>
                <a:latin typeface="微软雅黑" panose="020B0503020204020204" pitchFamily="34" charset="-122"/>
                <a:ea typeface="微软雅黑" panose="020B0503020204020204" pitchFamily="34" charset="-122"/>
              </a:rPr>
              <a:t>常用工具的高效工作</a:t>
            </a:r>
            <a:endParaRPr lang="en-US" altLang="zh-CN" sz="40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62063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5121467"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如何高效率服务客户？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自动分配（</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ACD</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标注 9"/>
          <p:cNvSpPr>
            <a:spLocks noChangeArrowheads="1"/>
          </p:cNvSpPr>
          <p:nvPr/>
        </p:nvSpPr>
        <p:spPr bwMode="auto">
          <a:xfrm>
            <a:off x="8554184" y="5362844"/>
            <a:ext cx="3190508" cy="556533"/>
          </a:xfrm>
          <a:prstGeom prst="wedgeRectCallout">
            <a:avLst>
              <a:gd name="adj1" fmla="val -36497"/>
              <a:gd name="adj2" fmla="val -16573"/>
            </a:avLst>
          </a:prstGeom>
          <a:solidFill>
            <a:srgbClr val="00B0F0"/>
          </a:solidFill>
          <a:ln w="9525" algn="ctr">
            <a:solidFill>
              <a:srgbClr val="3399FF"/>
            </a:solidFill>
            <a:round/>
            <a:headEnd/>
            <a:tailEnd/>
          </a:ln>
        </p:spPr>
        <p:txBody>
          <a:bodyPr lIns="0" tIns="0" rIns="0" bIns="0" anchor="ctr"/>
          <a:lstStyle/>
          <a:p>
            <a:pPr algn="ctr"/>
            <a:r>
              <a:rPr lang="zh-CN" altLang="en-US" dirty="0" smtClean="0">
                <a:solidFill>
                  <a:schemeClr val="bg1"/>
                </a:solidFill>
                <a:latin typeface="微软雅黑" pitchFamily="34" charset="-122"/>
                <a:ea typeface="微软雅黑" pitchFamily="34" charset="-122"/>
              </a:rPr>
              <a:t>客户排队中</a:t>
            </a:r>
            <a:r>
              <a:rPr lang="en-US" altLang="zh-CN"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sp>
        <p:nvSpPr>
          <p:cNvPr id="11" name="文本框 9"/>
          <p:cNvSpPr txBox="1"/>
          <p:nvPr/>
        </p:nvSpPr>
        <p:spPr>
          <a:xfrm>
            <a:off x="632608" y="1691498"/>
            <a:ext cx="2809092" cy="34163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smtClean="0">
                <a:solidFill>
                  <a:prstClr val="white"/>
                </a:solidFill>
                <a:latin typeface="微软雅黑" panose="020B0503020204020204" pitchFamily="34" charset="-122"/>
                <a:ea typeface="微软雅黑" panose="020B0503020204020204" pitchFamily="34" charset="-122"/>
              </a:rPr>
              <a:t>1</a:t>
            </a:r>
            <a:r>
              <a:rPr lang="zh-CN" altLang="en-US" dirty="0" smtClean="0">
                <a:solidFill>
                  <a:prstClr val="white"/>
                </a:solidFill>
                <a:latin typeface="微软雅黑" panose="020B0503020204020204" pitchFamily="34" charset="-122"/>
                <a:ea typeface="微软雅黑" panose="020B0503020204020204" pitchFamily="34" charset="-122"/>
              </a:rPr>
              <a:t>、平均分配：当两个客服人员的能力值（接待上限）是相等的，</a:t>
            </a:r>
            <a:r>
              <a:rPr lang="en-US" altLang="zh-CN" dirty="0" smtClean="0">
                <a:solidFill>
                  <a:prstClr val="white"/>
                </a:solidFill>
                <a:latin typeface="微软雅黑" panose="020B0503020204020204" pitchFamily="34" charset="-122"/>
                <a:ea typeface="微软雅黑" panose="020B0503020204020204" pitchFamily="34" charset="-122"/>
              </a:rPr>
              <a:t>Live800</a:t>
            </a:r>
            <a:r>
              <a:rPr lang="zh-CN" altLang="en-US" dirty="0" smtClean="0">
                <a:solidFill>
                  <a:prstClr val="white"/>
                </a:solidFill>
                <a:latin typeface="微软雅黑" panose="020B0503020204020204" pitchFamily="34" charset="-122"/>
                <a:ea typeface="微软雅黑" panose="020B0503020204020204" pitchFamily="34" charset="-122"/>
              </a:rPr>
              <a:t>会按照</a:t>
            </a:r>
            <a:r>
              <a:rPr lang="en-US" altLang="zh-CN" dirty="0" smtClean="0">
                <a:solidFill>
                  <a:prstClr val="white"/>
                </a:solidFill>
                <a:latin typeface="微软雅黑" panose="020B0503020204020204" pitchFamily="34" charset="-122"/>
                <a:ea typeface="微软雅黑" panose="020B0503020204020204" pitchFamily="34" charset="-122"/>
              </a:rPr>
              <a:t>1:1</a:t>
            </a:r>
            <a:r>
              <a:rPr lang="zh-CN" altLang="en-US" dirty="0" smtClean="0">
                <a:solidFill>
                  <a:prstClr val="white"/>
                </a:solidFill>
                <a:latin typeface="微软雅黑" panose="020B0503020204020204" pitchFamily="34" charset="-122"/>
                <a:ea typeface="微软雅黑" panose="020B0503020204020204" pitchFamily="34" charset="-122"/>
              </a:rPr>
              <a:t>的比例轮循分配</a:t>
            </a:r>
            <a:r>
              <a:rPr lang="en-US" altLang="zh-CN" dirty="0" smtClean="0">
                <a:solidFill>
                  <a:prstClr val="white"/>
                </a:solidFill>
                <a:latin typeface="微软雅黑" panose="020B0503020204020204" pitchFamily="34" charset="-122"/>
                <a:ea typeface="微软雅黑" panose="020B0503020204020204" pitchFamily="34" charset="-122"/>
              </a:rPr>
              <a:t/>
            </a:r>
            <a:br>
              <a:rPr lang="en-US" altLang="zh-CN" dirty="0" smtClean="0">
                <a:solidFill>
                  <a:prstClr val="white"/>
                </a:solidFill>
                <a:latin typeface="微软雅黑" panose="020B0503020204020204" pitchFamily="34" charset="-122"/>
                <a:ea typeface="微软雅黑" panose="020B0503020204020204" pitchFamily="34" charset="-122"/>
              </a:rPr>
            </a:br>
            <a:endParaRPr lang="en-US" altLang="zh-CN" dirty="0" smtClean="0">
              <a:solidFill>
                <a:prstClr val="white"/>
              </a:solidFill>
              <a:latin typeface="微软雅黑" panose="020B0503020204020204" pitchFamily="34" charset="-122"/>
              <a:ea typeface="微软雅黑" panose="020B0503020204020204" pitchFamily="34" charset="-122"/>
            </a:endParaRPr>
          </a:p>
          <a:p>
            <a:r>
              <a:rPr lang="zh-CN" altLang="en-US" dirty="0">
                <a:solidFill>
                  <a:prstClr val="white"/>
                </a:solidFill>
                <a:latin typeface="微软雅黑" panose="020B0503020204020204" pitchFamily="34" charset="-122"/>
                <a:ea typeface="微软雅黑" panose="020B0503020204020204" pitchFamily="34" charset="-122"/>
              </a:rPr>
              <a:t>客服</a:t>
            </a:r>
            <a:r>
              <a:rPr lang="zh-CN" altLang="en-US" dirty="0" smtClean="0">
                <a:solidFill>
                  <a:prstClr val="white"/>
                </a:solidFill>
                <a:latin typeface="微软雅黑" panose="020B0503020204020204" pitchFamily="34" charset="-122"/>
                <a:ea typeface="微软雅黑" panose="020B0503020204020204" pitchFamily="34" charset="-122"/>
              </a:rPr>
              <a:t>型：负载的均衡（分配给目前上线的客服中接待量最少的客服）</a:t>
            </a:r>
            <a:endParaRPr lang="en-US" altLang="zh-CN" dirty="0" smtClean="0">
              <a:solidFill>
                <a:prstClr val="white"/>
              </a:solidFill>
              <a:latin typeface="微软雅黑" panose="020B0503020204020204" pitchFamily="34" charset="-122"/>
              <a:ea typeface="微软雅黑" panose="020B0503020204020204" pitchFamily="34" charset="-122"/>
            </a:endParaRPr>
          </a:p>
          <a:p>
            <a:endParaRPr lang="en-US" altLang="zh-CN" dirty="0" smtClean="0">
              <a:solidFill>
                <a:prstClr val="white"/>
              </a:solidFill>
              <a:latin typeface="微软雅黑" panose="020B0503020204020204" pitchFamily="34" charset="-122"/>
              <a:ea typeface="微软雅黑" panose="020B0503020204020204" pitchFamily="34" charset="-122"/>
            </a:endParaRPr>
          </a:p>
          <a:p>
            <a:r>
              <a:rPr lang="zh-CN" altLang="en-US" dirty="0">
                <a:solidFill>
                  <a:prstClr val="white"/>
                </a:solidFill>
                <a:latin typeface="微软雅黑" panose="020B0503020204020204" pitchFamily="34" charset="-122"/>
                <a:ea typeface="微软雅黑" panose="020B0503020204020204" pitchFamily="34" charset="-122"/>
              </a:rPr>
              <a:t>销</a:t>
            </a:r>
            <a:r>
              <a:rPr lang="zh-CN" altLang="en-US" dirty="0" smtClean="0">
                <a:solidFill>
                  <a:prstClr val="white"/>
                </a:solidFill>
                <a:latin typeface="微软雅黑" panose="020B0503020204020204" pitchFamily="34" charset="-122"/>
                <a:ea typeface="微软雅黑" panose="020B0503020204020204" pitchFamily="34" charset="-122"/>
              </a:rPr>
              <a:t>售型：绝对的平均（分配的客户数量是一样的，机会均等）</a:t>
            </a:r>
            <a:endParaRPr lang="en-US" altLang="zh-CN" dirty="0">
              <a:solidFill>
                <a:prstClr val="white"/>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792" y="4143644"/>
            <a:ext cx="1219200" cy="12192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900" y="916798"/>
            <a:ext cx="1219200" cy="1219200"/>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792" y="4134641"/>
            <a:ext cx="1219200" cy="1219200"/>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8884" y="4143644"/>
            <a:ext cx="1219200" cy="1219200"/>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3918366"/>
            <a:ext cx="1219200" cy="1219200"/>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900" y="2322556"/>
            <a:ext cx="1219200" cy="1219200"/>
          </a:xfrm>
          <a:prstGeom prst="rect">
            <a:avLst/>
          </a:prstGeom>
        </p:spPr>
      </p:pic>
      <p:sp>
        <p:nvSpPr>
          <p:cNvPr id="7" name="椭圆 6"/>
          <p:cNvSpPr/>
          <p:nvPr/>
        </p:nvSpPr>
        <p:spPr>
          <a:xfrm>
            <a:off x="5289864" y="1205880"/>
            <a:ext cx="641036" cy="641036"/>
          </a:xfrm>
          <a:prstGeom prst="ellipse">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22" name="椭圆 21"/>
          <p:cNvSpPr/>
          <p:nvPr/>
        </p:nvSpPr>
        <p:spPr>
          <a:xfrm>
            <a:off x="5324946" y="2643476"/>
            <a:ext cx="641036" cy="641036"/>
          </a:xfrm>
          <a:prstGeom prst="ellipse">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2</a:t>
            </a:r>
            <a:endParaRPr lang="zh-CN" altLang="en-US" dirty="0">
              <a:latin typeface="微软雅黑" pitchFamily="34" charset="-122"/>
              <a:ea typeface="微软雅黑" pitchFamily="34" charset="-122"/>
            </a:endParaRPr>
          </a:p>
        </p:txBody>
      </p:sp>
      <p:sp>
        <p:nvSpPr>
          <p:cNvPr id="24" name="椭圆 23"/>
          <p:cNvSpPr/>
          <p:nvPr/>
        </p:nvSpPr>
        <p:spPr>
          <a:xfrm>
            <a:off x="5375746" y="4098158"/>
            <a:ext cx="641036" cy="641036"/>
          </a:xfrm>
          <a:prstGeom prst="ellipse">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3</a:t>
            </a:r>
            <a:endParaRPr lang="zh-CN" altLang="en-US" dirty="0">
              <a:latin typeface="微软雅黑" pitchFamily="34" charset="-122"/>
              <a:ea typeface="微软雅黑" pitchFamily="34" charset="-122"/>
            </a:endParaRPr>
          </a:p>
        </p:txBody>
      </p:sp>
      <p:sp>
        <p:nvSpPr>
          <p:cNvPr id="8" name="左右箭头 7"/>
          <p:cNvSpPr/>
          <p:nvPr/>
        </p:nvSpPr>
        <p:spPr>
          <a:xfrm>
            <a:off x="7498439" y="2728954"/>
            <a:ext cx="1404085" cy="609600"/>
          </a:xfrm>
          <a:prstGeom prst="leftRightArrow">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对话</a:t>
            </a:r>
            <a:endParaRPr lang="zh-CN" altLang="en-US" sz="1400" dirty="0">
              <a:latin typeface="微软雅黑" pitchFamily="34" charset="-122"/>
              <a:ea typeface="微软雅黑" pitchFamily="34" charset="-122"/>
            </a:endParaRPr>
          </a:p>
        </p:txBody>
      </p:sp>
      <p:sp>
        <p:nvSpPr>
          <p:cNvPr id="25" name="左右箭头 24"/>
          <p:cNvSpPr/>
          <p:nvPr/>
        </p:nvSpPr>
        <p:spPr>
          <a:xfrm>
            <a:off x="7505699" y="1389716"/>
            <a:ext cx="1404085" cy="609600"/>
          </a:xfrm>
          <a:prstGeom prst="leftRightArrow">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对话</a:t>
            </a:r>
            <a:endParaRPr lang="zh-CN" altLang="en-US" sz="1400" dirty="0">
              <a:latin typeface="微软雅黑" pitchFamily="34" charset="-122"/>
              <a:ea typeface="微软雅黑" pitchFamily="34" charset="-122"/>
            </a:endParaRPr>
          </a:p>
        </p:txBody>
      </p:sp>
      <p:sp>
        <p:nvSpPr>
          <p:cNvPr id="26" name="左右箭头 25"/>
          <p:cNvSpPr/>
          <p:nvPr/>
        </p:nvSpPr>
        <p:spPr>
          <a:xfrm>
            <a:off x="7512950" y="4144108"/>
            <a:ext cx="1404085" cy="609600"/>
          </a:xfrm>
          <a:prstGeom prst="leftRightArrow">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对话</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20819316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down)">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50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14" presetClass="entr" presetSubtype="1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randombar(horizontal)">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nodeType="clickEffect">
                                  <p:stCondLst>
                                    <p:cond delay="0"/>
                                  </p:stCondLst>
                                  <p:childTnLst>
                                    <p:animMotion origin="layout" path="M -0.00468 -0.10127 L 0.03451 -0.47075 " pathEditMode="relative" rAng="0" ptsTypes="AA">
                                      <p:cBhvr>
                                        <p:cTn id="53" dur="1000" fill="hold"/>
                                        <p:tgtEl>
                                          <p:spTgt spid="4"/>
                                        </p:tgtEl>
                                        <p:attrNameLst>
                                          <p:attrName>ppt_x</p:attrName>
                                          <p:attrName>ppt_y</p:attrName>
                                        </p:attrNameLst>
                                      </p:cBhvr>
                                      <p:rCtr x="1953" y="-18474"/>
                                    </p:animMotion>
                                  </p:childTnLst>
                                </p:cTn>
                              </p:par>
                              <p:par>
                                <p:cTn id="54" presetID="16" presetClass="entr" presetSubtype="21"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arn(inVertical)">
                                      <p:cBhvr>
                                        <p:cTn id="56" dur="500"/>
                                        <p:tgtEl>
                                          <p:spTgt spid="25"/>
                                        </p:tgtEl>
                                      </p:cBhvr>
                                    </p:animEffect>
                                  </p:childTnLst>
                                </p:cTn>
                              </p:par>
                            </p:childTnLst>
                          </p:cTn>
                        </p:par>
                        <p:par>
                          <p:cTn id="57" fill="hold">
                            <p:stCondLst>
                              <p:cond delay="1000"/>
                            </p:stCondLst>
                            <p:childTnLst>
                              <p:par>
                                <p:cTn id="58" presetID="42" presetClass="path" presetSubtype="0" accel="50000" decel="50000" fill="hold" nodeType="afterEffect">
                                  <p:stCondLst>
                                    <p:cond delay="0"/>
                                  </p:stCondLst>
                                  <p:childTnLst>
                                    <p:animMotion origin="layout" path="M -0.00833 -0.09781 L -0.05573 -0.2474 " pathEditMode="relative" rAng="0" ptsTypes="AA">
                                      <p:cBhvr>
                                        <p:cTn id="59" dur="1000" fill="hold"/>
                                        <p:tgtEl>
                                          <p:spTgt spid="14"/>
                                        </p:tgtEl>
                                        <p:attrNameLst>
                                          <p:attrName>ppt_x</p:attrName>
                                          <p:attrName>ppt_y</p:attrName>
                                        </p:attrNameLst>
                                      </p:cBhvr>
                                      <p:rCtr x="-2370" y="-7491"/>
                                    </p:animMotion>
                                  </p:childTnLst>
                                </p:cTn>
                              </p:par>
                              <p:par>
                                <p:cTn id="60" presetID="16" presetClass="entr" presetSubtype="21"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arn(inVertical)">
                                      <p:cBhvr>
                                        <p:cTn id="62" dur="500"/>
                                        <p:tgtEl>
                                          <p:spTgt spid="8"/>
                                        </p:tgtEl>
                                      </p:cBhvr>
                                    </p:animEffect>
                                  </p:childTnLst>
                                </p:cTn>
                              </p:par>
                            </p:childTnLst>
                          </p:cTn>
                        </p:par>
                        <p:par>
                          <p:cTn id="63" fill="hold">
                            <p:stCondLst>
                              <p:cond delay="2000"/>
                            </p:stCondLst>
                            <p:childTnLst>
                              <p:par>
                                <p:cTn id="64" presetID="42" presetClass="path" presetSubtype="0" accel="50000" decel="50000" fill="hold" nodeType="afterEffect">
                                  <p:stCondLst>
                                    <p:cond delay="500"/>
                                  </p:stCondLst>
                                  <p:childTnLst>
                                    <p:animMotion origin="layout" path="M -8.33333E-7 -4.33526E-6 L -0.13945 -0.00185 " pathEditMode="relative" rAng="0" ptsTypes="AA">
                                      <p:cBhvr>
                                        <p:cTn id="65" dur="1000" fill="hold"/>
                                        <p:tgtEl>
                                          <p:spTgt spid="18"/>
                                        </p:tgtEl>
                                        <p:attrNameLst>
                                          <p:attrName>ppt_x</p:attrName>
                                          <p:attrName>ppt_y</p:attrName>
                                        </p:attrNameLst>
                                      </p:cBhvr>
                                      <p:rCtr x="-6979" y="-92"/>
                                    </p:animMotion>
                                  </p:childTnLst>
                                </p:cTn>
                              </p:par>
                              <p:par>
                                <p:cTn id="66" presetID="16" presetClass="entr" presetSubtype="21" fill="hold" grpId="0" nodeType="withEffect">
                                  <p:stCondLst>
                                    <p:cond delay="500"/>
                                  </p:stCondLst>
                                  <p:childTnLst>
                                    <p:set>
                                      <p:cBhvr>
                                        <p:cTn id="67" dur="1" fill="hold">
                                          <p:stCondLst>
                                            <p:cond delay="0"/>
                                          </p:stCondLst>
                                        </p:cTn>
                                        <p:tgtEl>
                                          <p:spTgt spid="26"/>
                                        </p:tgtEl>
                                        <p:attrNameLst>
                                          <p:attrName>style.visibility</p:attrName>
                                        </p:attrNameLst>
                                      </p:cBhvr>
                                      <p:to>
                                        <p:strVal val="visible"/>
                                      </p:to>
                                    </p:set>
                                    <p:animEffect transition="in" filter="barn(inVertical)">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7" grpId="0" animBg="1"/>
      <p:bldP spid="22" grpId="0" animBg="1"/>
      <p:bldP spid="24" grpId="0" animBg="1"/>
      <p:bldP spid="8" grpId="0" animBg="1"/>
      <p:bldP spid="25" grpId="0" animBg="1"/>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5121467"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如何高效率服务客户？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自动分配（</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ACD</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标注 9"/>
          <p:cNvSpPr>
            <a:spLocks noChangeArrowheads="1"/>
          </p:cNvSpPr>
          <p:nvPr/>
        </p:nvSpPr>
        <p:spPr bwMode="auto">
          <a:xfrm>
            <a:off x="8554184" y="5362844"/>
            <a:ext cx="3190508" cy="556533"/>
          </a:xfrm>
          <a:prstGeom prst="wedgeRectCallout">
            <a:avLst>
              <a:gd name="adj1" fmla="val -36497"/>
              <a:gd name="adj2" fmla="val -16573"/>
            </a:avLst>
          </a:prstGeom>
          <a:solidFill>
            <a:srgbClr val="00B0F0"/>
          </a:solidFill>
          <a:ln w="9525" algn="ctr">
            <a:solidFill>
              <a:srgbClr val="3399FF"/>
            </a:solidFill>
            <a:round/>
            <a:headEnd/>
            <a:tailEnd/>
          </a:ln>
        </p:spPr>
        <p:txBody>
          <a:bodyPr lIns="0" tIns="0" rIns="0" bIns="0" anchor="ctr"/>
          <a:lstStyle/>
          <a:p>
            <a:pPr algn="ctr"/>
            <a:r>
              <a:rPr lang="zh-CN" altLang="en-US" dirty="0" smtClean="0">
                <a:solidFill>
                  <a:schemeClr val="bg1"/>
                </a:solidFill>
                <a:latin typeface="微软雅黑" pitchFamily="34" charset="-122"/>
                <a:ea typeface="微软雅黑" pitchFamily="34" charset="-122"/>
              </a:rPr>
              <a:t>客户排队中</a:t>
            </a:r>
            <a:r>
              <a:rPr lang="en-US" altLang="zh-CN"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sp>
        <p:nvSpPr>
          <p:cNvPr id="11" name="文本框 9"/>
          <p:cNvSpPr txBox="1"/>
          <p:nvPr/>
        </p:nvSpPr>
        <p:spPr>
          <a:xfrm>
            <a:off x="632608" y="1320965"/>
            <a:ext cx="2809092" cy="196632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endParaRPr lang="en-US" altLang="zh-CN" dirty="0" smtClean="0">
              <a:solidFill>
                <a:prstClr val="white"/>
              </a:solidFill>
              <a:latin typeface="微软雅黑" panose="020B0503020204020204" pitchFamily="34" charset="-122"/>
              <a:ea typeface="微软雅黑" panose="020B0503020204020204" pitchFamily="34" charset="-122"/>
            </a:endParaRPr>
          </a:p>
          <a:p>
            <a:r>
              <a:rPr lang="en-US" altLang="zh-CN" dirty="0" smtClean="0">
                <a:solidFill>
                  <a:prstClr val="white"/>
                </a:solidFill>
                <a:latin typeface="微软雅黑" panose="020B0503020204020204" pitchFamily="34" charset="-122"/>
                <a:ea typeface="微软雅黑" panose="020B0503020204020204" pitchFamily="34" charset="-122"/>
              </a:rPr>
              <a:t>2</a:t>
            </a:r>
            <a:r>
              <a:rPr lang="zh-CN" altLang="en-US" dirty="0" smtClean="0">
                <a:solidFill>
                  <a:prstClr val="white"/>
                </a:solidFill>
                <a:latin typeface="微软雅黑" panose="020B0503020204020204" pitchFamily="34" charset="-122"/>
                <a:ea typeface="微软雅黑" panose="020B0503020204020204" pitchFamily="34" charset="-122"/>
              </a:rPr>
              <a:t>、优先分配：</a:t>
            </a:r>
            <a:endParaRPr lang="en-US" altLang="zh-CN" dirty="0" smtClean="0">
              <a:solidFill>
                <a:prstClr val="white"/>
              </a:solidFill>
              <a:latin typeface="微软雅黑" panose="020B0503020204020204" pitchFamily="34" charset="-122"/>
              <a:ea typeface="微软雅黑" panose="020B0503020204020204" pitchFamily="34" charset="-122"/>
            </a:endParaRPr>
          </a:p>
          <a:p>
            <a:endParaRPr lang="en-US" altLang="zh-CN" dirty="0" smtClean="0">
              <a:solidFill>
                <a:prstClr val="white"/>
              </a:solidFill>
              <a:latin typeface="微软雅黑" panose="020B0503020204020204" pitchFamily="34" charset="-122"/>
              <a:ea typeface="微软雅黑" panose="020B0503020204020204" pitchFamily="34" charset="-122"/>
            </a:endParaRPr>
          </a:p>
          <a:p>
            <a:r>
              <a:rPr lang="zh-CN" altLang="en-US" dirty="0" smtClean="0">
                <a:solidFill>
                  <a:prstClr val="white"/>
                </a:solidFill>
                <a:latin typeface="微软雅黑" panose="020B0503020204020204" pitchFamily="34" charset="-122"/>
                <a:ea typeface="微软雅黑" panose="020B0503020204020204" pitchFamily="34" charset="-122"/>
              </a:rPr>
              <a:t>优先分配给上次对过话的客服人员</a:t>
            </a:r>
            <a:endParaRPr lang="en-US" altLang="zh-CN" dirty="0" smtClean="0">
              <a:solidFill>
                <a:prstClr val="white"/>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792" y="4143644"/>
            <a:ext cx="1219200" cy="12192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900" y="916798"/>
            <a:ext cx="1219200" cy="1219200"/>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3792" y="4134641"/>
            <a:ext cx="1219200" cy="1219200"/>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8884" y="4143644"/>
            <a:ext cx="1219200" cy="1219200"/>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3918366"/>
            <a:ext cx="1219200" cy="1219200"/>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900" y="2322556"/>
            <a:ext cx="1219200" cy="1219200"/>
          </a:xfrm>
          <a:prstGeom prst="rect">
            <a:avLst/>
          </a:prstGeom>
        </p:spPr>
      </p:pic>
      <p:sp>
        <p:nvSpPr>
          <p:cNvPr id="7" name="椭圆 6"/>
          <p:cNvSpPr/>
          <p:nvPr/>
        </p:nvSpPr>
        <p:spPr>
          <a:xfrm>
            <a:off x="5224549" y="1205880"/>
            <a:ext cx="641036" cy="641036"/>
          </a:xfrm>
          <a:prstGeom prst="ellipse">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22" name="椭圆 21"/>
          <p:cNvSpPr/>
          <p:nvPr/>
        </p:nvSpPr>
        <p:spPr>
          <a:xfrm>
            <a:off x="5220442" y="2643476"/>
            <a:ext cx="641036" cy="641036"/>
          </a:xfrm>
          <a:prstGeom prst="ellipse">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2</a:t>
            </a:r>
            <a:endParaRPr lang="zh-CN" altLang="en-US" dirty="0">
              <a:latin typeface="微软雅黑" pitchFamily="34" charset="-122"/>
              <a:ea typeface="微软雅黑" pitchFamily="34" charset="-122"/>
            </a:endParaRPr>
          </a:p>
        </p:txBody>
      </p:sp>
      <p:sp>
        <p:nvSpPr>
          <p:cNvPr id="24" name="椭圆 23"/>
          <p:cNvSpPr/>
          <p:nvPr/>
        </p:nvSpPr>
        <p:spPr>
          <a:xfrm>
            <a:off x="5271242" y="4098158"/>
            <a:ext cx="641036" cy="641036"/>
          </a:xfrm>
          <a:prstGeom prst="ellipse">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3</a:t>
            </a:r>
            <a:endParaRPr lang="zh-CN" altLang="en-US" dirty="0">
              <a:latin typeface="微软雅黑" pitchFamily="34" charset="-122"/>
              <a:ea typeface="微软雅黑" pitchFamily="34" charset="-122"/>
            </a:endParaRPr>
          </a:p>
        </p:txBody>
      </p:sp>
      <p:sp>
        <p:nvSpPr>
          <p:cNvPr id="8" name="左右箭头 7"/>
          <p:cNvSpPr/>
          <p:nvPr/>
        </p:nvSpPr>
        <p:spPr>
          <a:xfrm>
            <a:off x="7498439" y="2728954"/>
            <a:ext cx="1404085" cy="609600"/>
          </a:xfrm>
          <a:prstGeom prst="leftRightArrow">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对话</a:t>
            </a:r>
            <a:endParaRPr lang="zh-CN" altLang="en-US" sz="1400" dirty="0">
              <a:latin typeface="微软雅黑" pitchFamily="34" charset="-122"/>
              <a:ea typeface="微软雅黑" pitchFamily="34" charset="-122"/>
            </a:endParaRPr>
          </a:p>
        </p:txBody>
      </p:sp>
      <p:sp>
        <p:nvSpPr>
          <p:cNvPr id="25" name="左右箭头 24"/>
          <p:cNvSpPr/>
          <p:nvPr/>
        </p:nvSpPr>
        <p:spPr>
          <a:xfrm>
            <a:off x="7505699" y="1389716"/>
            <a:ext cx="1404085" cy="609600"/>
          </a:xfrm>
          <a:prstGeom prst="leftRightArrow">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对话</a:t>
            </a:r>
            <a:endParaRPr lang="zh-CN" altLang="en-US" sz="1400" dirty="0">
              <a:latin typeface="微软雅黑" pitchFamily="34" charset="-122"/>
              <a:ea typeface="微软雅黑" pitchFamily="34" charset="-122"/>
            </a:endParaRPr>
          </a:p>
        </p:txBody>
      </p:sp>
      <p:sp>
        <p:nvSpPr>
          <p:cNvPr id="17" name="云形标注 16"/>
          <p:cNvSpPr>
            <a:spLocks noChangeArrowheads="1"/>
          </p:cNvSpPr>
          <p:nvPr/>
        </p:nvSpPr>
        <p:spPr bwMode="auto">
          <a:xfrm>
            <a:off x="10250616" y="2943700"/>
            <a:ext cx="1436830" cy="1003694"/>
          </a:xfrm>
          <a:prstGeom prst="cloudCallout">
            <a:avLst>
              <a:gd name="adj1" fmla="val -7917"/>
              <a:gd name="adj2" fmla="val 93046"/>
            </a:avLst>
          </a:prstGeom>
          <a:solidFill>
            <a:srgbClr val="FF6600"/>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r>
              <a:rPr lang="zh-CN" altLang="en-US" sz="1600" dirty="0" smtClean="0">
                <a:solidFill>
                  <a:schemeClr val="bg1"/>
                </a:solidFill>
                <a:latin typeface="微软雅黑" pitchFamily="34" charset="-122"/>
                <a:ea typeface="微软雅黑" pitchFamily="34" charset="-122"/>
              </a:rPr>
              <a:t>上次和</a:t>
            </a:r>
            <a:r>
              <a:rPr lang="en-US" altLang="zh-CN" sz="1600" dirty="0" smtClean="0">
                <a:solidFill>
                  <a:schemeClr val="bg1"/>
                </a:solidFill>
                <a:latin typeface="微软雅黑" pitchFamily="34" charset="-122"/>
                <a:ea typeface="微软雅黑" pitchFamily="34" charset="-122"/>
              </a:rPr>
              <a:t>1</a:t>
            </a:r>
            <a:r>
              <a:rPr lang="zh-CN" altLang="en-US" sz="1600" dirty="0" smtClean="0">
                <a:solidFill>
                  <a:schemeClr val="bg1"/>
                </a:solidFill>
                <a:latin typeface="微软雅黑" pitchFamily="34" charset="-122"/>
                <a:ea typeface="微软雅黑" pitchFamily="34" charset="-122"/>
              </a:rPr>
              <a:t>号对过话？</a:t>
            </a:r>
            <a:endParaRPr lang="zh-CN" altLang="en-US" sz="16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384754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down)">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50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14" presetClass="entr" presetSubtype="1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randombar(horizontal)">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nodeType="clickEffect">
                                  <p:stCondLst>
                                    <p:cond delay="0"/>
                                  </p:stCondLst>
                                  <p:childTnLst>
                                    <p:animMotion origin="layout" path="M -0.00468 -0.10127 L 0.03451 -0.47075 " pathEditMode="relative" rAng="0" ptsTypes="AA">
                                      <p:cBhvr>
                                        <p:cTn id="53" dur="1000" fill="hold"/>
                                        <p:tgtEl>
                                          <p:spTgt spid="4"/>
                                        </p:tgtEl>
                                        <p:attrNameLst>
                                          <p:attrName>ppt_x</p:attrName>
                                          <p:attrName>ppt_y</p:attrName>
                                        </p:attrNameLst>
                                      </p:cBhvr>
                                      <p:rCtr x="1953" y="-18474"/>
                                    </p:animMotion>
                                  </p:childTnLst>
                                </p:cTn>
                              </p:par>
                              <p:par>
                                <p:cTn id="54" presetID="16" presetClass="entr" presetSubtype="21"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arn(inVertical)">
                                      <p:cBhvr>
                                        <p:cTn id="56" dur="500"/>
                                        <p:tgtEl>
                                          <p:spTgt spid="25"/>
                                        </p:tgtEl>
                                      </p:cBhvr>
                                    </p:animEffect>
                                  </p:childTnLst>
                                </p:cTn>
                              </p:par>
                            </p:childTnLst>
                          </p:cTn>
                        </p:par>
                        <p:par>
                          <p:cTn id="57" fill="hold">
                            <p:stCondLst>
                              <p:cond delay="1000"/>
                            </p:stCondLst>
                            <p:childTnLst>
                              <p:par>
                                <p:cTn id="58" presetID="42" presetClass="path" presetSubtype="0" accel="50000" decel="50000" fill="hold" nodeType="afterEffect">
                                  <p:stCondLst>
                                    <p:cond delay="0"/>
                                  </p:stCondLst>
                                  <p:childTnLst>
                                    <p:animMotion origin="layout" path="M -0.00833 -0.09781 L -0.05573 -0.2474 " pathEditMode="relative" rAng="0" ptsTypes="AA">
                                      <p:cBhvr>
                                        <p:cTn id="59" dur="1000" fill="hold"/>
                                        <p:tgtEl>
                                          <p:spTgt spid="14"/>
                                        </p:tgtEl>
                                        <p:attrNameLst>
                                          <p:attrName>ppt_x</p:attrName>
                                          <p:attrName>ppt_y</p:attrName>
                                        </p:attrNameLst>
                                      </p:cBhvr>
                                      <p:rCtr x="-2370" y="-7491"/>
                                    </p:animMotion>
                                  </p:childTnLst>
                                </p:cTn>
                              </p:par>
                              <p:par>
                                <p:cTn id="60" presetID="16" presetClass="entr" presetSubtype="21"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arn(inVertical)">
                                      <p:cBhvr>
                                        <p:cTn id="62" dur="500"/>
                                        <p:tgtEl>
                                          <p:spTgt spid="8"/>
                                        </p:tgtEl>
                                      </p:cBhvr>
                                    </p:animEffect>
                                  </p:childTnLst>
                                </p:cTn>
                              </p:par>
                            </p:childTnLst>
                          </p:cTn>
                        </p:par>
                        <p:par>
                          <p:cTn id="63" fill="hold">
                            <p:stCondLst>
                              <p:cond delay="2000"/>
                            </p:stCondLst>
                            <p:childTnLst>
                              <p:par>
                                <p:cTn id="64" presetID="10"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8.33333E-7 -4.33526E-6 L -0.02513 -0.46497 " pathEditMode="relative" rAng="0" ptsTypes="AA">
                                      <p:cBhvr>
                                        <p:cTn id="70" dur="1000" fill="hold"/>
                                        <p:tgtEl>
                                          <p:spTgt spid="18"/>
                                        </p:tgtEl>
                                        <p:attrNameLst>
                                          <p:attrName>ppt_x</p:attrName>
                                          <p:attrName>ppt_y</p:attrName>
                                        </p:attrNameLst>
                                      </p:cBhvr>
                                      <p:rCtr x="-1263" y="-232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7" grpId="0" animBg="1"/>
      <p:bldP spid="22" grpId="0" animBg="1"/>
      <p:bldP spid="24" grpId="0" animBg="1"/>
      <p:bldP spid="8" grpId="0" animBg="1"/>
      <p:bldP spid="25"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5121467"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如何高效率服务客户？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自动分配（</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ACD</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标注 9"/>
          <p:cNvSpPr>
            <a:spLocks noChangeArrowheads="1"/>
          </p:cNvSpPr>
          <p:nvPr/>
        </p:nvSpPr>
        <p:spPr bwMode="auto">
          <a:xfrm>
            <a:off x="7678057" y="5362844"/>
            <a:ext cx="4066635" cy="556533"/>
          </a:xfrm>
          <a:prstGeom prst="wedgeRectCallout">
            <a:avLst>
              <a:gd name="adj1" fmla="val -36497"/>
              <a:gd name="adj2" fmla="val -16573"/>
            </a:avLst>
          </a:prstGeom>
          <a:solidFill>
            <a:srgbClr val="00B0F0"/>
          </a:solidFill>
          <a:ln w="9525" algn="ctr">
            <a:solidFill>
              <a:srgbClr val="3399FF"/>
            </a:solidFill>
            <a:round/>
            <a:headEnd/>
            <a:tailEnd/>
          </a:ln>
        </p:spPr>
        <p:txBody>
          <a:bodyPr lIns="0" tIns="0" rIns="0" bIns="0" anchor="ctr"/>
          <a:lstStyle/>
          <a:p>
            <a:pPr algn="ctr"/>
            <a:r>
              <a:rPr lang="zh-CN" altLang="en-US" dirty="0" smtClean="0">
                <a:solidFill>
                  <a:schemeClr val="bg1"/>
                </a:solidFill>
                <a:latin typeface="微软雅黑" pitchFamily="34" charset="-122"/>
                <a:ea typeface="微软雅黑" pitchFamily="34" charset="-122"/>
              </a:rPr>
              <a:t>客户排队中</a:t>
            </a:r>
            <a:r>
              <a:rPr lang="en-US" altLang="zh-CN"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sp>
        <p:nvSpPr>
          <p:cNvPr id="11" name="文本框 9"/>
          <p:cNvSpPr txBox="1"/>
          <p:nvPr/>
        </p:nvSpPr>
        <p:spPr>
          <a:xfrm>
            <a:off x="632607" y="1320965"/>
            <a:ext cx="3562021" cy="480131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endParaRPr lang="en-US" altLang="zh-CN" dirty="0" smtClean="0">
              <a:solidFill>
                <a:prstClr val="white"/>
              </a:solidFill>
              <a:latin typeface="微软雅黑" panose="020B0503020204020204" pitchFamily="34" charset="-122"/>
              <a:ea typeface="微软雅黑" panose="020B0503020204020204" pitchFamily="34" charset="-122"/>
            </a:endParaRPr>
          </a:p>
          <a:p>
            <a:r>
              <a:rPr lang="en-US" altLang="zh-CN" dirty="0" smtClean="0">
                <a:solidFill>
                  <a:prstClr val="white"/>
                </a:solidFill>
                <a:latin typeface="微软雅黑" panose="020B0503020204020204" pitchFamily="34" charset="-122"/>
                <a:ea typeface="微软雅黑" panose="020B0503020204020204" pitchFamily="34" charset="-122"/>
              </a:rPr>
              <a:t>2</a:t>
            </a:r>
            <a:r>
              <a:rPr lang="zh-CN" altLang="en-US" dirty="0" smtClean="0">
                <a:solidFill>
                  <a:prstClr val="white"/>
                </a:solidFill>
                <a:latin typeface="微软雅黑" panose="020B0503020204020204" pitchFamily="34" charset="-122"/>
                <a:ea typeface="微软雅黑" panose="020B0503020204020204" pitchFamily="34" charset="-122"/>
              </a:rPr>
              <a:t>、按能力分配：</a:t>
            </a:r>
            <a:endParaRPr lang="en-US" altLang="zh-CN" dirty="0" smtClean="0">
              <a:solidFill>
                <a:prstClr val="white"/>
              </a:solidFill>
              <a:latin typeface="微软雅黑" panose="020B0503020204020204" pitchFamily="34" charset="-122"/>
              <a:ea typeface="微软雅黑" panose="020B0503020204020204" pitchFamily="34" charset="-122"/>
            </a:endParaRPr>
          </a:p>
          <a:p>
            <a:endParaRPr lang="en-US" altLang="zh-CN" dirty="0" smtClean="0">
              <a:solidFill>
                <a:prstClr val="white"/>
              </a:solidFill>
              <a:latin typeface="微软雅黑" panose="020B0503020204020204" pitchFamily="34" charset="-122"/>
              <a:ea typeface="微软雅黑" panose="020B0503020204020204" pitchFamily="34" charset="-122"/>
            </a:endParaRPr>
          </a:p>
          <a:p>
            <a:r>
              <a:rPr lang="zh-CN" altLang="en-US" dirty="0">
                <a:solidFill>
                  <a:prstClr val="white"/>
                </a:solidFill>
                <a:latin typeface="微软雅黑" panose="020B0503020204020204" pitchFamily="34" charset="-122"/>
                <a:ea typeface="微软雅黑" panose="020B0503020204020204" pitchFamily="34" charset="-122"/>
              </a:rPr>
              <a:t>按</a:t>
            </a:r>
            <a:r>
              <a:rPr lang="zh-CN" altLang="en-US" dirty="0" smtClean="0">
                <a:solidFill>
                  <a:prstClr val="white"/>
                </a:solidFill>
                <a:latin typeface="微软雅黑" panose="020B0503020204020204" pitchFamily="34" charset="-122"/>
                <a:ea typeface="微软雅黑" panose="020B0503020204020204" pitchFamily="34" charset="-122"/>
              </a:rPr>
              <a:t>照每个客服人员的能力值比例分配</a:t>
            </a:r>
            <a:endParaRPr lang="en-US" altLang="zh-CN" dirty="0" smtClean="0">
              <a:solidFill>
                <a:prstClr val="white"/>
              </a:solidFill>
              <a:latin typeface="微软雅黑" panose="020B0503020204020204" pitchFamily="34" charset="-122"/>
              <a:ea typeface="微软雅黑" panose="020B0503020204020204" pitchFamily="34" charset="-122"/>
            </a:endParaRPr>
          </a:p>
          <a:p>
            <a:endParaRPr lang="en-US" altLang="zh-CN" dirty="0">
              <a:solidFill>
                <a:prstClr val="white"/>
              </a:solidFill>
              <a:latin typeface="微软雅黑" panose="020B0503020204020204" pitchFamily="34" charset="-122"/>
              <a:ea typeface="微软雅黑" panose="020B0503020204020204" pitchFamily="34" charset="-122"/>
            </a:endParaRPr>
          </a:p>
          <a:p>
            <a:r>
              <a:rPr lang="en-US" altLang="zh-CN" dirty="0">
                <a:solidFill>
                  <a:prstClr val="white"/>
                </a:solidFill>
                <a:latin typeface="微软雅黑" panose="020B0503020204020204" pitchFamily="34" charset="-122"/>
                <a:ea typeface="微软雅黑" panose="020B0503020204020204" pitchFamily="34" charset="-122"/>
              </a:rPr>
              <a:t>A</a:t>
            </a:r>
            <a:r>
              <a:rPr lang="zh-CN" altLang="en-US" dirty="0">
                <a:solidFill>
                  <a:prstClr val="white"/>
                </a:solidFill>
                <a:latin typeface="微软雅黑" panose="020B0503020204020204" pitchFamily="34" charset="-122"/>
                <a:ea typeface="微软雅黑" panose="020B0503020204020204" pitchFamily="34" charset="-122"/>
              </a:rPr>
              <a:t>和</a:t>
            </a:r>
            <a:r>
              <a:rPr lang="en-US" altLang="zh-CN" dirty="0">
                <a:solidFill>
                  <a:prstClr val="white"/>
                </a:solidFill>
                <a:latin typeface="微软雅黑" panose="020B0503020204020204" pitchFamily="34" charset="-122"/>
                <a:ea typeface="微软雅黑" panose="020B0503020204020204" pitchFamily="34" charset="-122"/>
              </a:rPr>
              <a:t>B</a:t>
            </a:r>
            <a:r>
              <a:rPr lang="zh-CN" altLang="en-US" dirty="0">
                <a:solidFill>
                  <a:prstClr val="white"/>
                </a:solidFill>
                <a:latin typeface="微软雅黑" panose="020B0503020204020204" pitchFamily="34" charset="-122"/>
                <a:ea typeface="微软雅黑" panose="020B0503020204020204" pitchFamily="34" charset="-122"/>
              </a:rPr>
              <a:t>两个客服（</a:t>
            </a:r>
            <a:r>
              <a:rPr lang="en-US" altLang="zh-CN" dirty="0">
                <a:solidFill>
                  <a:prstClr val="white"/>
                </a:solidFill>
                <a:latin typeface="微软雅黑" panose="020B0503020204020204" pitchFamily="34" charset="-122"/>
                <a:ea typeface="微软雅黑" panose="020B0503020204020204" pitchFamily="34" charset="-122"/>
              </a:rPr>
              <a:t>A</a:t>
            </a:r>
            <a:r>
              <a:rPr lang="zh-CN" altLang="en-US" dirty="0">
                <a:solidFill>
                  <a:prstClr val="white"/>
                </a:solidFill>
                <a:latin typeface="微软雅黑" panose="020B0503020204020204" pitchFamily="34" charset="-122"/>
                <a:ea typeface="微软雅黑" panose="020B0503020204020204" pitchFamily="34" charset="-122"/>
              </a:rPr>
              <a:t>客服能力值</a:t>
            </a:r>
            <a:r>
              <a:rPr lang="zh-CN" altLang="en-US" dirty="0" smtClean="0">
                <a:solidFill>
                  <a:prstClr val="white"/>
                </a:solidFill>
                <a:latin typeface="微软雅黑" panose="020B0503020204020204" pitchFamily="34" charset="-122"/>
                <a:ea typeface="微软雅黑" panose="020B0503020204020204" pitchFamily="34" charset="-122"/>
              </a:rPr>
              <a:t>是</a:t>
            </a:r>
            <a:r>
              <a:rPr lang="en-US" altLang="zh-CN" dirty="0" smtClean="0">
                <a:solidFill>
                  <a:prstClr val="white"/>
                </a:solidFill>
                <a:latin typeface="微软雅黑" panose="020B0503020204020204" pitchFamily="34" charset="-122"/>
                <a:ea typeface="微软雅黑" panose="020B0503020204020204" pitchFamily="34" charset="-122"/>
              </a:rPr>
              <a:t>3</a:t>
            </a:r>
            <a:r>
              <a:rPr lang="zh-CN" altLang="en-US" dirty="0" smtClean="0">
                <a:solidFill>
                  <a:prstClr val="white"/>
                </a:solidFill>
                <a:latin typeface="微软雅黑" panose="020B0503020204020204" pitchFamily="34" charset="-122"/>
                <a:ea typeface="微软雅黑" panose="020B0503020204020204" pitchFamily="34" charset="-122"/>
              </a:rPr>
              <a:t>，</a:t>
            </a:r>
            <a:r>
              <a:rPr lang="en-US" altLang="zh-CN" dirty="0">
                <a:solidFill>
                  <a:prstClr val="white"/>
                </a:solidFill>
                <a:latin typeface="微软雅黑" panose="020B0503020204020204" pitchFamily="34" charset="-122"/>
                <a:ea typeface="微软雅黑" panose="020B0503020204020204" pitchFamily="34" charset="-122"/>
              </a:rPr>
              <a:t>B</a:t>
            </a:r>
            <a:r>
              <a:rPr lang="zh-CN" altLang="en-US" dirty="0">
                <a:solidFill>
                  <a:prstClr val="white"/>
                </a:solidFill>
                <a:latin typeface="微软雅黑" panose="020B0503020204020204" pitchFamily="34" charset="-122"/>
                <a:ea typeface="微软雅黑" panose="020B0503020204020204" pitchFamily="34" charset="-122"/>
              </a:rPr>
              <a:t>客服的能力值</a:t>
            </a:r>
            <a:r>
              <a:rPr lang="zh-CN" altLang="en-US" dirty="0" smtClean="0">
                <a:solidFill>
                  <a:prstClr val="white"/>
                </a:solidFill>
                <a:latin typeface="微软雅黑" panose="020B0503020204020204" pitchFamily="34" charset="-122"/>
                <a:ea typeface="微软雅黑" panose="020B0503020204020204" pitchFamily="34" charset="-122"/>
              </a:rPr>
              <a:t>是</a:t>
            </a:r>
            <a:r>
              <a:rPr lang="en-US" altLang="zh-CN" dirty="0" smtClean="0">
                <a:solidFill>
                  <a:prstClr val="white"/>
                </a:solidFill>
                <a:latin typeface="微软雅黑" panose="020B0503020204020204" pitchFamily="34" charset="-122"/>
                <a:ea typeface="微软雅黑" panose="020B0503020204020204" pitchFamily="34" charset="-122"/>
              </a:rPr>
              <a:t>1</a:t>
            </a:r>
            <a:r>
              <a:rPr lang="zh-CN" altLang="en-US" dirty="0" smtClean="0">
                <a:solidFill>
                  <a:prstClr val="white"/>
                </a:solidFill>
                <a:latin typeface="微软雅黑" panose="020B0503020204020204" pitchFamily="34" charset="-122"/>
                <a:ea typeface="微软雅黑" panose="020B0503020204020204" pitchFamily="34" charset="-122"/>
              </a:rPr>
              <a:t>）</a:t>
            </a:r>
            <a:endParaRPr lang="zh-CN" altLang="en-US" dirty="0">
              <a:solidFill>
                <a:prstClr val="white"/>
              </a:solidFill>
              <a:latin typeface="微软雅黑" panose="020B0503020204020204" pitchFamily="34" charset="-122"/>
              <a:ea typeface="微软雅黑" panose="020B0503020204020204" pitchFamily="34" charset="-122"/>
            </a:endParaRPr>
          </a:p>
          <a:p>
            <a:r>
              <a:rPr lang="zh-CN" altLang="en-US" dirty="0">
                <a:solidFill>
                  <a:prstClr val="white"/>
                </a:solidFill>
                <a:latin typeface="微软雅黑" panose="020B0503020204020204" pitchFamily="34" charset="-122"/>
                <a:ea typeface="微软雅黑" panose="020B0503020204020204" pitchFamily="34" charset="-122"/>
              </a:rPr>
              <a:t>第一个访客咨询分配给能力值大的</a:t>
            </a:r>
            <a:r>
              <a:rPr lang="en-US" altLang="zh-CN" dirty="0">
                <a:solidFill>
                  <a:prstClr val="white"/>
                </a:solidFill>
                <a:latin typeface="微软雅黑" panose="020B0503020204020204" pitchFamily="34" charset="-122"/>
                <a:ea typeface="微软雅黑" panose="020B0503020204020204" pitchFamily="34" charset="-122"/>
              </a:rPr>
              <a:t>A</a:t>
            </a:r>
            <a:r>
              <a:rPr lang="zh-CN" altLang="en-US" dirty="0">
                <a:solidFill>
                  <a:prstClr val="white"/>
                </a:solidFill>
                <a:latin typeface="微软雅黑" panose="020B0503020204020204" pitchFamily="34" charset="-122"/>
                <a:ea typeface="微软雅黑" panose="020B0503020204020204" pitchFamily="34" charset="-122"/>
              </a:rPr>
              <a:t>，如果相等则随机分配。</a:t>
            </a:r>
          </a:p>
          <a:p>
            <a:r>
              <a:rPr lang="zh-CN" altLang="en-US" dirty="0">
                <a:solidFill>
                  <a:prstClr val="white"/>
                </a:solidFill>
                <a:latin typeface="微软雅黑" panose="020B0503020204020204" pitchFamily="34" charset="-122"/>
                <a:ea typeface="微软雅黑" panose="020B0503020204020204" pitchFamily="34" charset="-122"/>
              </a:rPr>
              <a:t>第二个访客的分配公式（正在对话数</a:t>
            </a:r>
            <a:r>
              <a:rPr lang="en-US" altLang="zh-CN" dirty="0">
                <a:solidFill>
                  <a:prstClr val="white"/>
                </a:solidFill>
                <a:latin typeface="微软雅黑" panose="020B0503020204020204" pitchFamily="34" charset="-122"/>
                <a:ea typeface="微软雅黑" panose="020B0503020204020204" pitchFamily="34" charset="-122"/>
              </a:rPr>
              <a:t>/</a:t>
            </a:r>
            <a:r>
              <a:rPr lang="zh-CN" altLang="en-US" dirty="0">
                <a:solidFill>
                  <a:prstClr val="white"/>
                </a:solidFill>
                <a:latin typeface="微软雅黑" panose="020B0503020204020204" pitchFamily="34" charset="-122"/>
                <a:ea typeface="微软雅黑" panose="020B0503020204020204" pitchFamily="34" charset="-122"/>
              </a:rPr>
              <a:t>客服能力值），分配给值小的客服</a:t>
            </a:r>
            <a:r>
              <a:rPr lang="en-US" altLang="zh-CN" dirty="0">
                <a:solidFill>
                  <a:prstClr val="white"/>
                </a:solidFill>
                <a:latin typeface="微软雅黑" panose="020B0503020204020204" pitchFamily="34" charset="-122"/>
                <a:ea typeface="微软雅黑" panose="020B0503020204020204" pitchFamily="34" charset="-122"/>
              </a:rPr>
              <a:t>.</a:t>
            </a:r>
          </a:p>
          <a:p>
            <a:r>
              <a:rPr lang="zh-CN" altLang="en-US" dirty="0">
                <a:solidFill>
                  <a:prstClr val="white"/>
                </a:solidFill>
                <a:latin typeface="微软雅黑" panose="020B0503020204020204" pitchFamily="34" charset="-122"/>
                <a:ea typeface="微软雅黑" panose="020B0503020204020204" pitchFamily="34" charset="-122"/>
              </a:rPr>
              <a:t>比如：</a:t>
            </a:r>
            <a:r>
              <a:rPr lang="en-US" altLang="zh-CN" dirty="0" smtClean="0">
                <a:solidFill>
                  <a:prstClr val="white"/>
                </a:solidFill>
                <a:latin typeface="微软雅黑" panose="020B0503020204020204" pitchFamily="34" charset="-122"/>
                <a:ea typeface="微软雅黑" panose="020B0503020204020204" pitchFamily="34" charset="-122"/>
              </a:rPr>
              <a:t>A=1/3=0.33</a:t>
            </a:r>
            <a:r>
              <a:rPr lang="zh-CN" altLang="en-US" dirty="0" smtClean="0">
                <a:solidFill>
                  <a:prstClr val="white"/>
                </a:solidFill>
                <a:latin typeface="微软雅黑" panose="020B0503020204020204" pitchFamily="34" charset="-122"/>
                <a:ea typeface="微软雅黑" panose="020B0503020204020204" pitchFamily="34" charset="-122"/>
              </a:rPr>
              <a:t>，</a:t>
            </a:r>
            <a:r>
              <a:rPr lang="en-US" altLang="zh-CN" dirty="0" smtClean="0">
                <a:solidFill>
                  <a:prstClr val="white"/>
                </a:solidFill>
                <a:latin typeface="微软雅黑" panose="020B0503020204020204" pitchFamily="34" charset="-122"/>
                <a:ea typeface="微软雅黑" panose="020B0503020204020204" pitchFamily="34" charset="-122"/>
              </a:rPr>
              <a:t>B=0/1=0 </a:t>
            </a:r>
            <a:r>
              <a:rPr lang="en-US" altLang="zh-CN" dirty="0">
                <a:solidFill>
                  <a:prstClr val="white"/>
                </a:solidFill>
                <a:latin typeface="微软雅黑" panose="020B0503020204020204" pitchFamily="34" charset="-122"/>
                <a:ea typeface="微软雅黑" panose="020B0503020204020204" pitchFamily="34" charset="-122"/>
              </a:rPr>
              <a:t>A&gt;B</a:t>
            </a:r>
            <a:r>
              <a:rPr lang="zh-CN" altLang="en-US" dirty="0">
                <a:solidFill>
                  <a:prstClr val="white"/>
                </a:solidFill>
                <a:latin typeface="微软雅黑" panose="020B0503020204020204" pitchFamily="34" charset="-122"/>
                <a:ea typeface="微软雅黑" panose="020B0503020204020204" pitchFamily="34" charset="-122"/>
              </a:rPr>
              <a:t>，第</a:t>
            </a:r>
            <a:r>
              <a:rPr lang="en-US" altLang="zh-CN" dirty="0">
                <a:solidFill>
                  <a:prstClr val="white"/>
                </a:solidFill>
                <a:latin typeface="微软雅黑" panose="020B0503020204020204" pitchFamily="34" charset="-122"/>
                <a:ea typeface="微软雅黑" panose="020B0503020204020204" pitchFamily="34" charset="-122"/>
              </a:rPr>
              <a:t>2</a:t>
            </a:r>
            <a:r>
              <a:rPr lang="zh-CN" altLang="en-US" dirty="0">
                <a:solidFill>
                  <a:prstClr val="white"/>
                </a:solidFill>
                <a:latin typeface="微软雅黑" panose="020B0503020204020204" pitchFamily="34" charset="-122"/>
                <a:ea typeface="微软雅黑" panose="020B0503020204020204" pitchFamily="34" charset="-122"/>
              </a:rPr>
              <a:t>个对话就会分配给</a:t>
            </a:r>
            <a:r>
              <a:rPr lang="en-US" altLang="zh-CN" dirty="0">
                <a:solidFill>
                  <a:prstClr val="white"/>
                </a:solidFill>
                <a:latin typeface="微软雅黑" panose="020B0503020204020204" pitchFamily="34" charset="-122"/>
                <a:ea typeface="微软雅黑" panose="020B0503020204020204" pitchFamily="34" charset="-122"/>
              </a:rPr>
              <a:t>B</a:t>
            </a:r>
            <a:r>
              <a:rPr lang="zh-CN" altLang="en-US" dirty="0">
                <a:solidFill>
                  <a:prstClr val="white"/>
                </a:solidFill>
                <a:latin typeface="微软雅黑" panose="020B0503020204020204" pitchFamily="34" charset="-122"/>
                <a:ea typeface="微软雅黑" panose="020B0503020204020204" pitchFamily="34" charset="-122"/>
              </a:rPr>
              <a:t>客服</a:t>
            </a:r>
          </a:p>
          <a:p>
            <a:endParaRPr lang="en-US" altLang="zh-CN" dirty="0" smtClean="0">
              <a:solidFill>
                <a:prstClr val="white"/>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220" y="4143644"/>
            <a:ext cx="1219200" cy="12192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900" y="916798"/>
            <a:ext cx="1219200" cy="1219200"/>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2174" y="4143644"/>
            <a:ext cx="1219200" cy="1219200"/>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6847" y="4143644"/>
            <a:ext cx="1219200" cy="1219200"/>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900" y="3062770"/>
            <a:ext cx="1219200" cy="1219200"/>
          </a:xfrm>
          <a:prstGeom prst="rect">
            <a:avLst/>
          </a:prstGeom>
        </p:spPr>
      </p:pic>
      <p:sp>
        <p:nvSpPr>
          <p:cNvPr id="8" name="左右箭头 7"/>
          <p:cNvSpPr/>
          <p:nvPr/>
        </p:nvSpPr>
        <p:spPr>
          <a:xfrm>
            <a:off x="7266215" y="3469168"/>
            <a:ext cx="1404085" cy="609600"/>
          </a:xfrm>
          <a:prstGeom prst="leftRightArrow">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对话</a:t>
            </a:r>
            <a:endParaRPr lang="zh-CN" altLang="en-US" sz="1400" dirty="0">
              <a:latin typeface="微软雅黑" pitchFamily="34" charset="-122"/>
              <a:ea typeface="微软雅黑" pitchFamily="34" charset="-122"/>
            </a:endParaRPr>
          </a:p>
        </p:txBody>
      </p:sp>
      <p:sp>
        <p:nvSpPr>
          <p:cNvPr id="25" name="左右箭头 24"/>
          <p:cNvSpPr/>
          <p:nvPr/>
        </p:nvSpPr>
        <p:spPr>
          <a:xfrm>
            <a:off x="7244447" y="1389716"/>
            <a:ext cx="1404085" cy="609600"/>
          </a:xfrm>
          <a:prstGeom prst="leftRightArrow">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对话</a:t>
            </a:r>
            <a:endParaRPr lang="zh-CN" altLang="en-US" sz="1400" dirty="0">
              <a:latin typeface="微软雅黑" pitchFamily="34" charset="-122"/>
              <a:ea typeface="微软雅黑" pitchFamily="34" charset="-122"/>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153" y="4143644"/>
            <a:ext cx="1219200" cy="1219200"/>
          </a:xfrm>
          <a:prstGeom prst="rect">
            <a:avLst/>
          </a:prstGeom>
        </p:spPr>
      </p:pic>
      <p:sp>
        <p:nvSpPr>
          <p:cNvPr id="3" name="矩形 2"/>
          <p:cNvSpPr/>
          <p:nvPr/>
        </p:nvSpPr>
        <p:spPr>
          <a:xfrm>
            <a:off x="5930900" y="2135998"/>
            <a:ext cx="1219200" cy="344741"/>
          </a:xfrm>
          <a:prstGeom prst="rect">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能力值：</a:t>
            </a:r>
            <a:r>
              <a:rPr lang="en-US" altLang="zh-CN" sz="1400" dirty="0" smtClean="0">
                <a:latin typeface="微软雅黑" pitchFamily="34" charset="-122"/>
                <a:ea typeface="微软雅黑" pitchFamily="34" charset="-122"/>
              </a:rPr>
              <a:t>3</a:t>
            </a:r>
            <a:endParaRPr lang="zh-CN" altLang="en-US" sz="1400" dirty="0">
              <a:latin typeface="微软雅黑" pitchFamily="34" charset="-122"/>
              <a:ea typeface="微软雅黑" pitchFamily="34" charset="-122"/>
            </a:endParaRPr>
          </a:p>
        </p:txBody>
      </p:sp>
      <p:sp>
        <p:nvSpPr>
          <p:cNvPr id="23" name="矩形 22"/>
          <p:cNvSpPr/>
          <p:nvPr/>
        </p:nvSpPr>
        <p:spPr>
          <a:xfrm>
            <a:off x="5930900" y="4281970"/>
            <a:ext cx="1219200" cy="344741"/>
          </a:xfrm>
          <a:prstGeom prst="rect">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能力值：</a:t>
            </a:r>
            <a:r>
              <a:rPr lang="en-US" altLang="zh-CN" sz="1400" dirty="0" smtClean="0">
                <a:latin typeface="微软雅黑" pitchFamily="34" charset="-122"/>
                <a:ea typeface="微软雅黑" pitchFamily="34" charset="-122"/>
              </a:rPr>
              <a:t>1</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34095984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down)">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50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14" presetClass="entr" presetSubtype="10" fill="hold" grpId="0" nodeType="afterEffect">
                                  <p:stCondLst>
                                    <p:cond delay="50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par>
                                <p:cTn id="43" presetID="2" presetClass="entr" presetSubtype="4"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0.00469 -0.10127 L 0.10352 -0.45803 " pathEditMode="relative" rAng="0" ptsTypes="AA">
                                      <p:cBhvr>
                                        <p:cTn id="50" dur="1000" fill="hold"/>
                                        <p:tgtEl>
                                          <p:spTgt spid="4"/>
                                        </p:tgtEl>
                                        <p:attrNameLst>
                                          <p:attrName>ppt_x</p:attrName>
                                          <p:attrName>ppt_y</p:attrName>
                                        </p:attrNameLst>
                                      </p:cBhvr>
                                      <p:rCtr x="5404" y="-17850"/>
                                    </p:animMotion>
                                  </p:childTnLst>
                                </p:cTn>
                              </p:par>
                              <p:par>
                                <p:cTn id="51" presetID="16" presetClass="entr" presetSubtype="21"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arn(inVertical)">
                                      <p:cBhvr>
                                        <p:cTn id="53" dur="500"/>
                                        <p:tgtEl>
                                          <p:spTgt spid="25"/>
                                        </p:tgtEl>
                                      </p:cBhvr>
                                    </p:animEffect>
                                  </p:childTnLst>
                                </p:cTn>
                              </p:par>
                            </p:childTnLst>
                          </p:cTn>
                        </p:par>
                        <p:par>
                          <p:cTn id="54" fill="hold">
                            <p:stCondLst>
                              <p:cond delay="1000"/>
                            </p:stCondLst>
                            <p:childTnLst>
                              <p:par>
                                <p:cTn id="55" presetID="42" presetClass="path" presetSubtype="0" accel="50000" decel="50000" fill="hold" nodeType="afterEffect">
                                  <p:stCondLst>
                                    <p:cond delay="0"/>
                                  </p:stCondLst>
                                  <p:childTnLst>
                                    <p:animMotion origin="layout" path="M -0.00833 -0.0978 L 0.02409 -0.14589 " pathEditMode="relative" rAng="0" ptsTypes="AA">
                                      <p:cBhvr>
                                        <p:cTn id="56" dur="1000" fill="hold"/>
                                        <p:tgtEl>
                                          <p:spTgt spid="14"/>
                                        </p:tgtEl>
                                        <p:attrNameLst>
                                          <p:attrName>ppt_x</p:attrName>
                                          <p:attrName>ppt_y</p:attrName>
                                        </p:attrNameLst>
                                      </p:cBhvr>
                                      <p:rCtr x="1615" y="-2405"/>
                                    </p:animMotion>
                                  </p:childTnLst>
                                </p:cTn>
                              </p:par>
                              <p:par>
                                <p:cTn id="57" presetID="16" presetClass="entr" presetSubtype="21"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barn(inVertical)">
                                      <p:cBhvr>
                                        <p:cTn id="59" dur="500"/>
                                        <p:tgtEl>
                                          <p:spTgt spid="8"/>
                                        </p:tgtEl>
                                      </p:cBhvr>
                                    </p:animEffect>
                                  </p:childTnLst>
                                </p:cTn>
                              </p:par>
                            </p:childTnLst>
                          </p:cTn>
                        </p:par>
                        <p:par>
                          <p:cTn id="60" fill="hold">
                            <p:stCondLst>
                              <p:cond delay="2000"/>
                            </p:stCondLst>
                            <p:childTnLst>
                              <p:par>
                                <p:cTn id="61" presetID="42" presetClass="path" presetSubtype="0" accel="50000" decel="50000" fill="hold" nodeType="afterEffect">
                                  <p:stCondLst>
                                    <p:cond delay="250"/>
                                  </p:stCondLst>
                                  <p:childTnLst>
                                    <p:animMotion origin="layout" path="M 3.65117E-6 4.44444E-6 L 0.01302 -0.46019 " pathEditMode="relative" rAng="0" ptsTypes="AA">
                                      <p:cBhvr>
                                        <p:cTn id="62" dur="1000" fill="hold"/>
                                        <p:tgtEl>
                                          <p:spTgt spid="18"/>
                                        </p:tgtEl>
                                        <p:attrNameLst>
                                          <p:attrName>ppt_x</p:attrName>
                                          <p:attrName>ppt_y</p:attrName>
                                        </p:attrNameLst>
                                      </p:cBhvr>
                                      <p:rCtr x="651" y="-23009"/>
                                    </p:animMotion>
                                  </p:childTnLst>
                                </p:cTn>
                              </p:par>
                            </p:childTnLst>
                          </p:cTn>
                        </p:par>
                        <p:par>
                          <p:cTn id="63" fill="hold">
                            <p:stCondLst>
                              <p:cond delay="3250"/>
                            </p:stCondLst>
                            <p:childTnLst>
                              <p:par>
                                <p:cTn id="64" presetID="42" presetClass="path" presetSubtype="0" accel="50000" decel="50000" fill="hold" nodeType="afterEffect">
                                  <p:stCondLst>
                                    <p:cond delay="0"/>
                                  </p:stCondLst>
                                  <p:childTnLst>
                                    <p:animMotion origin="layout" path="M 4.16667E-6 -4.33526E-6 L 0.00833 -0.45826 " pathEditMode="relative" rAng="0" ptsTypes="AA">
                                      <p:cBhvr>
                                        <p:cTn id="65" dur="1000" fill="hold"/>
                                        <p:tgtEl>
                                          <p:spTgt spid="19"/>
                                        </p:tgtEl>
                                        <p:attrNameLst>
                                          <p:attrName>ppt_x</p:attrName>
                                          <p:attrName>ppt_y</p:attrName>
                                        </p:attrNameLst>
                                      </p:cBhvr>
                                      <p:rCtr x="417" y="-229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8" grpId="0" animBg="1"/>
      <p:bldP spid="25" grpId="0" animBg="1"/>
      <p:bldP spid="3" grpId="0" animBg="1"/>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807453"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如何高效率服务客户？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常用语</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6" y="1233126"/>
            <a:ext cx="9426945" cy="4807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 name="圆角矩形 20"/>
          <p:cNvSpPr>
            <a:spLocks noChangeArrowheads="1"/>
          </p:cNvSpPr>
          <p:nvPr/>
        </p:nvSpPr>
        <p:spPr bwMode="auto">
          <a:xfrm>
            <a:off x="1984374" y="3321844"/>
            <a:ext cx="1304926" cy="2583656"/>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22" name="矩形标注 21"/>
          <p:cNvSpPr>
            <a:spLocks noChangeArrowheads="1"/>
          </p:cNvSpPr>
          <p:nvPr/>
        </p:nvSpPr>
        <p:spPr bwMode="auto">
          <a:xfrm>
            <a:off x="3694736" y="2978150"/>
            <a:ext cx="2122487" cy="719138"/>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zh-CN" altLang="en-US" dirty="0">
                <a:solidFill>
                  <a:schemeClr val="bg1"/>
                </a:solidFill>
                <a:latin typeface="微软雅黑" pitchFamily="34" charset="-122"/>
                <a:ea typeface="微软雅黑" pitchFamily="34" charset="-122"/>
              </a:rPr>
              <a:t>常用</a:t>
            </a:r>
            <a:r>
              <a:rPr lang="zh-CN" altLang="en-US" dirty="0" smtClean="0">
                <a:solidFill>
                  <a:schemeClr val="bg1"/>
                </a:solidFill>
                <a:latin typeface="微软雅黑" pitchFamily="34" charset="-122"/>
                <a:ea typeface="微软雅黑" pitchFamily="34" charset="-122"/>
              </a:rPr>
              <a:t>语可以自定义的添加、删除和修改</a:t>
            </a:r>
            <a:endParaRPr lang="zh-CN" altLang="en-US" dirty="0">
              <a:solidFill>
                <a:schemeClr val="bg1"/>
              </a:solidFill>
              <a:latin typeface="微软雅黑" pitchFamily="34" charset="-122"/>
              <a:ea typeface="微软雅黑" pitchFamily="34" charset="-122"/>
            </a:endParaRPr>
          </a:p>
        </p:txBody>
      </p:sp>
      <p:sp>
        <p:nvSpPr>
          <p:cNvPr id="10" name="矩形标注 9"/>
          <p:cNvSpPr>
            <a:spLocks noChangeArrowheads="1"/>
          </p:cNvSpPr>
          <p:nvPr/>
        </p:nvSpPr>
        <p:spPr bwMode="auto">
          <a:xfrm rot="20771374">
            <a:off x="7846568" y="2807348"/>
            <a:ext cx="3484759" cy="1060739"/>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en-US" altLang="zh-CN" dirty="0" smtClean="0">
                <a:solidFill>
                  <a:schemeClr val="bg1"/>
                </a:solidFill>
                <a:latin typeface="微软雅黑" pitchFamily="34" charset="-122"/>
                <a:ea typeface="微软雅黑" pitchFamily="34" charset="-122"/>
              </a:rPr>
              <a:t>Live800</a:t>
            </a:r>
            <a:r>
              <a:rPr lang="zh-CN" altLang="en-US" dirty="0">
                <a:solidFill>
                  <a:schemeClr val="bg1"/>
                </a:solidFill>
                <a:latin typeface="微软雅黑" pitchFamily="34" charset="-122"/>
                <a:ea typeface="微软雅黑" pitchFamily="34" charset="-122"/>
              </a:rPr>
              <a:t>智</a:t>
            </a:r>
            <a:r>
              <a:rPr lang="zh-CN" altLang="en-US" dirty="0" smtClean="0">
                <a:solidFill>
                  <a:schemeClr val="bg1"/>
                </a:solidFill>
                <a:latin typeface="微软雅黑" pitchFamily="34" charset="-122"/>
                <a:ea typeface="微软雅黑" pitchFamily="34" charset="-122"/>
              </a:rPr>
              <a:t>能匹配客服人员输入的文字，将匹配出</a:t>
            </a:r>
            <a:r>
              <a:rPr lang="zh-CN" altLang="en-US" dirty="0">
                <a:solidFill>
                  <a:schemeClr val="bg1"/>
                </a:solidFill>
                <a:latin typeface="微软雅黑" pitchFamily="34" charset="-122"/>
                <a:ea typeface="微软雅黑" pitchFamily="34" charset="-122"/>
              </a:rPr>
              <a:t>来的常用语自动展现在文字上</a:t>
            </a:r>
            <a:r>
              <a:rPr lang="zh-CN" altLang="en-US" dirty="0" smtClean="0">
                <a:solidFill>
                  <a:schemeClr val="bg1"/>
                </a:solidFill>
                <a:latin typeface="微软雅黑" pitchFamily="34" charset="-122"/>
                <a:ea typeface="微软雅黑" pitchFamily="34" charset="-122"/>
              </a:rPr>
              <a:t>方，方便！</a:t>
            </a:r>
            <a:endParaRPr lang="zh-CN" altLang="en-US" dirty="0">
              <a:solidFill>
                <a:schemeClr val="bg1"/>
              </a:solidFill>
              <a:latin typeface="微软雅黑" pitchFamily="34" charset="-122"/>
              <a:ea typeface="微软雅黑" pitchFamily="34" charset="-122"/>
            </a:endParaRPr>
          </a:p>
        </p:txBody>
      </p:sp>
      <p:sp>
        <p:nvSpPr>
          <p:cNvPr id="14" name="圆角矩形 13"/>
          <p:cNvSpPr>
            <a:spLocks noChangeArrowheads="1"/>
          </p:cNvSpPr>
          <p:nvPr/>
        </p:nvSpPr>
        <p:spPr bwMode="auto">
          <a:xfrm>
            <a:off x="6565984" y="5673238"/>
            <a:ext cx="1371516" cy="256441"/>
          </a:xfrm>
          <a:prstGeom prst="roundRect">
            <a:avLst>
              <a:gd name="adj" fmla="val 16667"/>
            </a:avLst>
          </a:prstGeom>
          <a:solidFill>
            <a:schemeClr val="accent1">
              <a:alpha val="10980"/>
            </a:schemeClr>
          </a:solidFill>
          <a:ln w="28575" algn="ctr">
            <a:noFill/>
            <a:prstDash val="dash"/>
            <a:round/>
            <a:headEnd/>
            <a:tailEnd/>
          </a:ln>
        </p:spPr>
        <p:txBody>
          <a:bodyPr lIns="0" tIns="0" rIns="0" bIns="0" anchor="ctr"/>
          <a:lstStyle/>
          <a:p>
            <a:r>
              <a:rPr lang="zh-CN" altLang="en-US" sz="1200" dirty="0">
                <a:latin typeface="微软雅黑" pitchFamily="34" charset="-122"/>
                <a:ea typeface="微软雅黑" pitchFamily="34" charset="-122"/>
              </a:rPr>
              <a:t>价格</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2682" y="4369102"/>
            <a:ext cx="1400175" cy="1162050"/>
          </a:xfrm>
          <a:prstGeom prst="rect">
            <a:avLst/>
          </a:prstGeom>
        </p:spPr>
      </p:pic>
      <p:sp>
        <p:nvSpPr>
          <p:cNvPr id="18" name="矩形标注 17"/>
          <p:cNvSpPr>
            <a:spLocks noChangeArrowheads="1"/>
          </p:cNvSpPr>
          <p:nvPr/>
        </p:nvSpPr>
        <p:spPr bwMode="auto">
          <a:xfrm>
            <a:off x="4502150" y="4247357"/>
            <a:ext cx="1784350" cy="1008062"/>
          </a:xfrm>
          <a:prstGeom prst="wedgeRectCallout">
            <a:avLst>
              <a:gd name="adj1" fmla="val -64505"/>
              <a:gd name="adj2" fmla="val -13088"/>
            </a:avLst>
          </a:prstGeom>
          <a:solidFill>
            <a:srgbClr val="00B0F0"/>
          </a:solidFill>
          <a:ln w="9525" algn="ctr">
            <a:solidFill>
              <a:srgbClr val="3399FF"/>
            </a:solidFill>
            <a:round/>
            <a:headEnd/>
            <a:tailEnd/>
          </a:ln>
        </p:spPr>
        <p:txBody>
          <a:bodyPr lIns="0" tIns="0" rIns="0" bIns="0" anchor="ctr"/>
          <a:lstStyle/>
          <a:p>
            <a:r>
              <a:rPr lang="zh-CN" altLang="en-US" dirty="0">
                <a:solidFill>
                  <a:schemeClr val="bg1"/>
                </a:solidFill>
                <a:latin typeface="微软雅黑" pitchFamily="34" charset="-122"/>
                <a:ea typeface="微软雅黑" pitchFamily="34" charset="-122"/>
              </a:rPr>
              <a:t>也可以鼠标右键</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选择直接发送或</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编辑后发送</a:t>
            </a: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7884" y="4235752"/>
            <a:ext cx="4105275" cy="1447800"/>
          </a:xfrm>
          <a:prstGeom prst="rect">
            <a:avLst/>
          </a:prstGeom>
        </p:spPr>
      </p:pic>
    </p:spTree>
    <p:extLst>
      <p:ext uri="{BB962C8B-B14F-4D97-AF65-F5344CB8AC3E}">
        <p14:creationId xmlns:p14="http://schemas.microsoft.com/office/powerpoint/2010/main" val="1427392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Bottom)">
                                      <p:cBhvr>
                                        <p:cTn id="7" dur="500"/>
                                        <p:tgtEl>
                                          <p:spTgt spid="2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lide(fromBottom)">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500"/>
                            </p:stCondLst>
                            <p:childTnLst>
                              <p:par>
                                <p:cTn id="27" presetID="14" presetClass="entr" presetSubtype="1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0" grpId="0" animBg="1"/>
      <p:bldP spid="14"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4063933"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如何高效率服务客户？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常用链接</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6" y="1233126"/>
            <a:ext cx="9426945" cy="48077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 name="圆角矩形 20"/>
          <p:cNvSpPr>
            <a:spLocks noChangeArrowheads="1"/>
          </p:cNvSpPr>
          <p:nvPr/>
        </p:nvSpPr>
        <p:spPr bwMode="auto">
          <a:xfrm>
            <a:off x="1984374" y="3321844"/>
            <a:ext cx="1304926" cy="2583656"/>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22" name="矩形标注 21"/>
          <p:cNvSpPr>
            <a:spLocks noChangeArrowheads="1"/>
          </p:cNvSpPr>
          <p:nvPr/>
        </p:nvSpPr>
        <p:spPr bwMode="auto">
          <a:xfrm>
            <a:off x="3694736" y="2978150"/>
            <a:ext cx="2122487" cy="719138"/>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zh-CN" altLang="en-US" dirty="0" smtClean="0">
                <a:solidFill>
                  <a:schemeClr val="bg1"/>
                </a:solidFill>
                <a:latin typeface="微软雅黑" pitchFamily="34" charset="-122"/>
                <a:ea typeface="微软雅黑" pitchFamily="34" charset="-122"/>
              </a:rPr>
              <a:t>常用链接可以自定义的添加、删除和修改</a:t>
            </a:r>
            <a:endParaRPr lang="zh-CN" altLang="en-US" dirty="0">
              <a:solidFill>
                <a:schemeClr val="bg1"/>
              </a:solidFill>
              <a:latin typeface="微软雅黑" pitchFamily="34" charset="-122"/>
              <a:ea typeface="微软雅黑" pitchFamily="34" charset="-122"/>
            </a:endParaRPr>
          </a:p>
        </p:txBody>
      </p:sp>
      <p:sp>
        <p:nvSpPr>
          <p:cNvPr id="10" name="矩形标注 9"/>
          <p:cNvSpPr>
            <a:spLocks noChangeArrowheads="1"/>
          </p:cNvSpPr>
          <p:nvPr/>
        </p:nvSpPr>
        <p:spPr bwMode="auto">
          <a:xfrm rot="20771374">
            <a:off x="7748645" y="3708622"/>
            <a:ext cx="3484759" cy="497911"/>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zh-CN" altLang="en-US" dirty="0" smtClean="0">
                <a:solidFill>
                  <a:schemeClr val="bg1"/>
                </a:solidFill>
                <a:latin typeface="微软雅黑" pitchFamily="34" charset="-122"/>
                <a:ea typeface="微软雅黑" pitchFamily="34" charset="-122"/>
              </a:rPr>
              <a:t>可以直接推送给访客一个网页地址</a:t>
            </a:r>
            <a:endParaRPr lang="zh-CN" altLang="en-US" dirty="0">
              <a:solidFill>
                <a:schemeClr val="bg1"/>
              </a:solidFill>
              <a:latin typeface="微软雅黑" pitchFamily="34" charset="-122"/>
              <a:ea typeface="微软雅黑" pitchFamily="34" charset="-122"/>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2682" y="4399090"/>
            <a:ext cx="1400175" cy="1102073"/>
          </a:xfrm>
          <a:prstGeom prst="rect">
            <a:avLst/>
          </a:prstGeom>
        </p:spPr>
      </p:pic>
      <p:sp>
        <p:nvSpPr>
          <p:cNvPr id="20" name="矩形标注 19"/>
          <p:cNvSpPr>
            <a:spLocks noChangeArrowheads="1"/>
          </p:cNvSpPr>
          <p:nvPr/>
        </p:nvSpPr>
        <p:spPr bwMode="auto">
          <a:xfrm>
            <a:off x="4502150" y="4247357"/>
            <a:ext cx="1784350" cy="1008062"/>
          </a:xfrm>
          <a:prstGeom prst="wedgeRectCallout">
            <a:avLst>
              <a:gd name="adj1" fmla="val -64505"/>
              <a:gd name="adj2" fmla="val -13088"/>
            </a:avLst>
          </a:prstGeom>
          <a:solidFill>
            <a:srgbClr val="00B0F0"/>
          </a:solidFill>
          <a:ln w="9525" algn="ctr">
            <a:solidFill>
              <a:srgbClr val="3399FF"/>
            </a:solidFill>
            <a:round/>
            <a:headEnd/>
            <a:tailEnd/>
          </a:ln>
        </p:spPr>
        <p:txBody>
          <a:bodyPr lIns="0" tIns="0" rIns="0" bIns="0" anchor="ctr"/>
          <a:lstStyle/>
          <a:p>
            <a:r>
              <a:rPr lang="zh-CN" altLang="en-US" dirty="0">
                <a:solidFill>
                  <a:schemeClr val="bg1"/>
                </a:solidFill>
                <a:latin typeface="微软雅黑" pitchFamily="34" charset="-122"/>
                <a:ea typeface="微软雅黑" pitchFamily="34" charset="-122"/>
              </a:rPr>
              <a:t>也可以鼠标右键</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选择直接发送或</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编辑后发送</a:t>
            </a:r>
          </a:p>
        </p:txBody>
      </p:sp>
      <p:sp>
        <p:nvSpPr>
          <p:cNvPr id="23" name="圆角矩形 22"/>
          <p:cNvSpPr>
            <a:spLocks noChangeArrowheads="1"/>
          </p:cNvSpPr>
          <p:nvPr/>
        </p:nvSpPr>
        <p:spPr bwMode="auto">
          <a:xfrm>
            <a:off x="6586590" y="4677172"/>
            <a:ext cx="3802010" cy="31538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780280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Bottom)">
                                      <p:cBhvr>
                                        <p:cTn id="7" dur="500"/>
                                        <p:tgtEl>
                                          <p:spTgt spid="2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lide(fromBottom)">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slide(fromBottom)">
                                      <p:cBhvr>
                                        <p:cTn id="23" dur="500"/>
                                        <p:tgtEl>
                                          <p:spTgt spid="23"/>
                                        </p:tgtEl>
                                      </p:cBhvr>
                                    </p:animEffect>
                                  </p:childTnLst>
                                </p:cTn>
                              </p:par>
                            </p:childTnLst>
                          </p:cTn>
                        </p:par>
                        <p:par>
                          <p:cTn id="24" fill="hold">
                            <p:stCondLst>
                              <p:cond delay="500"/>
                            </p:stCondLst>
                            <p:childTnLst>
                              <p:par>
                                <p:cTn id="25" presetID="14" presetClass="entr" presetSubtype="1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0" grpId="0" animBg="1"/>
      <p:bldP spid="20" grpId="0" animBg="1"/>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4063933"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如何高效率服务客户？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常</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用链接</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FF9933"/>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访客电脑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5" y="1233126"/>
            <a:ext cx="9426947"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4061" y="1239139"/>
            <a:ext cx="9525000" cy="485775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4886" y="1429639"/>
            <a:ext cx="5347436" cy="4517965"/>
          </a:xfrm>
          <a:prstGeom prst="rect">
            <a:avLst/>
          </a:prstGeom>
        </p:spPr>
      </p:pic>
      <p:sp>
        <p:nvSpPr>
          <p:cNvPr id="11" name="圆角矩形标注 10"/>
          <p:cNvSpPr>
            <a:spLocks noChangeArrowheads="1"/>
          </p:cNvSpPr>
          <p:nvPr/>
        </p:nvSpPr>
        <p:spPr bwMode="auto">
          <a:xfrm>
            <a:off x="3744208" y="4870352"/>
            <a:ext cx="3215392" cy="720725"/>
          </a:xfrm>
          <a:prstGeom prst="wedgeRoundRectCallout">
            <a:avLst>
              <a:gd name="adj1" fmla="val -13210"/>
              <a:gd name="adj2" fmla="val -113725"/>
              <a:gd name="adj3" fmla="val 16667"/>
            </a:avLst>
          </a:prstGeom>
          <a:solidFill>
            <a:srgbClr val="FF6600"/>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r>
              <a:rPr lang="zh-CN" altLang="en-US" dirty="0" smtClean="0">
                <a:solidFill>
                  <a:schemeClr val="bg1"/>
                </a:solidFill>
                <a:latin typeface="微软雅黑" pitchFamily="34" charset="-122"/>
                <a:ea typeface="微软雅黑" pitchFamily="34" charset="-122"/>
              </a:rPr>
              <a:t>访客不需要点击这个链接，网页自动打开</a:t>
            </a:r>
            <a:endParaRPr lang="zh-CN" altLang="en-US" dirty="0">
              <a:solidFill>
                <a:schemeClr val="bg1"/>
              </a:solidFill>
              <a:latin typeface="微软雅黑" pitchFamily="34" charset="-122"/>
              <a:ea typeface="微软雅黑" pitchFamily="34" charset="-122"/>
            </a:endParaRPr>
          </a:p>
        </p:txBody>
      </p:sp>
      <p:sp>
        <p:nvSpPr>
          <p:cNvPr id="9" name="圆角矩形 8"/>
          <p:cNvSpPr>
            <a:spLocks noChangeArrowheads="1"/>
          </p:cNvSpPr>
          <p:nvPr/>
        </p:nvSpPr>
        <p:spPr bwMode="auto">
          <a:xfrm>
            <a:off x="3151776" y="3962400"/>
            <a:ext cx="2296524" cy="444500"/>
          </a:xfrm>
          <a:prstGeom prst="roundRect">
            <a:avLst>
              <a:gd name="adj" fmla="val 16667"/>
            </a:avLst>
          </a:prstGeom>
          <a:noFill/>
          <a:ln w="28575" algn="ctr">
            <a:solidFill>
              <a:srgbClr val="FF0000"/>
            </a:solidFill>
            <a:prstDash val="dash"/>
            <a:round/>
            <a:headEnd/>
            <a:tailEnd/>
          </a:ln>
          <a:effectLst/>
        </p:spPr>
        <p:txBody>
          <a:bodyPr lIns="0" tIns="0" rIns="0" bIns="0" anchor="ctr"/>
          <a:lstStyle/>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1891405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500"/>
                            </p:stCondLst>
                            <p:childTnLst>
                              <p:par>
                                <p:cTn id="21" presetID="53" presetClass="entr" presetSubtype="16" fill="hold" nodeType="afterEffect">
                                  <p:stCondLst>
                                    <p:cond delay="50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4063933"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如何高效率服务客户？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常用文件</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7" y="1233126"/>
            <a:ext cx="9426943" cy="48077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 name="圆角矩形 20"/>
          <p:cNvSpPr>
            <a:spLocks noChangeArrowheads="1"/>
          </p:cNvSpPr>
          <p:nvPr/>
        </p:nvSpPr>
        <p:spPr bwMode="auto">
          <a:xfrm>
            <a:off x="1984373" y="3321844"/>
            <a:ext cx="1948395" cy="2583656"/>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22" name="矩形标注 21"/>
          <p:cNvSpPr>
            <a:spLocks noChangeArrowheads="1"/>
          </p:cNvSpPr>
          <p:nvPr/>
        </p:nvSpPr>
        <p:spPr bwMode="auto">
          <a:xfrm>
            <a:off x="3765381" y="2618581"/>
            <a:ext cx="2122487" cy="719138"/>
          </a:xfrm>
          <a:prstGeom prst="wedgeRectCallout">
            <a:avLst>
              <a:gd name="adj1" fmla="val -63444"/>
              <a:gd name="adj2" fmla="val 83147"/>
            </a:avLst>
          </a:prstGeom>
          <a:solidFill>
            <a:srgbClr val="00B0F0"/>
          </a:solidFill>
          <a:ln w="9525" algn="ctr">
            <a:solidFill>
              <a:srgbClr val="3399FF"/>
            </a:solidFill>
            <a:round/>
            <a:headEnd/>
            <a:tailEnd/>
          </a:ln>
        </p:spPr>
        <p:txBody>
          <a:bodyPr lIns="0" tIns="0" rIns="0" bIns="0" anchor="ctr"/>
          <a:lstStyle/>
          <a:p>
            <a:r>
              <a:rPr lang="zh-CN" altLang="en-US" dirty="0" smtClean="0">
                <a:solidFill>
                  <a:schemeClr val="bg1"/>
                </a:solidFill>
                <a:latin typeface="微软雅黑" pitchFamily="34" charset="-122"/>
                <a:ea typeface="微软雅黑" pitchFamily="34" charset="-122"/>
              </a:rPr>
              <a:t>不需要从电脑选择，直</a:t>
            </a:r>
            <a:r>
              <a:rPr lang="zh-CN" altLang="en-US" dirty="0">
                <a:solidFill>
                  <a:schemeClr val="bg1"/>
                </a:solidFill>
                <a:latin typeface="微软雅黑" pitchFamily="34" charset="-122"/>
                <a:ea typeface="微软雅黑" pitchFamily="34" charset="-122"/>
              </a:rPr>
              <a:t>接双击发送</a:t>
            </a:r>
            <a:r>
              <a:rPr lang="zh-CN" altLang="en-US" dirty="0" smtClean="0">
                <a:solidFill>
                  <a:schemeClr val="bg1"/>
                </a:solidFill>
                <a:latin typeface="微软雅黑" pitchFamily="34" charset="-122"/>
                <a:ea typeface="微软雅黑" pitchFamily="34" charset="-122"/>
              </a:rPr>
              <a:t>，高效</a:t>
            </a:r>
            <a:endParaRPr lang="zh-CN" altLang="en-US" dirty="0">
              <a:solidFill>
                <a:schemeClr val="bg1"/>
              </a:solidFill>
              <a:latin typeface="微软雅黑" pitchFamily="34" charset="-122"/>
              <a:ea typeface="微软雅黑" pitchFamily="34" charset="-122"/>
            </a:endParaRPr>
          </a:p>
        </p:txBody>
      </p:sp>
      <p:sp>
        <p:nvSpPr>
          <p:cNvPr id="10" name="矩形标注 9"/>
          <p:cNvSpPr>
            <a:spLocks noChangeArrowheads="1"/>
          </p:cNvSpPr>
          <p:nvPr/>
        </p:nvSpPr>
        <p:spPr bwMode="auto">
          <a:xfrm rot="20771374">
            <a:off x="7748645" y="3708622"/>
            <a:ext cx="3484759" cy="497911"/>
          </a:xfrm>
          <a:prstGeom prst="wedgeRectCallout">
            <a:avLst>
              <a:gd name="adj1" fmla="val -68231"/>
              <a:gd name="adj2" fmla="val 30167"/>
            </a:avLst>
          </a:prstGeom>
          <a:solidFill>
            <a:srgbClr val="00B0F0"/>
          </a:solidFill>
          <a:ln w="9525" algn="ctr">
            <a:solidFill>
              <a:srgbClr val="3399FF"/>
            </a:solidFill>
            <a:round/>
            <a:headEnd/>
            <a:tailEnd/>
          </a:ln>
        </p:spPr>
        <p:txBody>
          <a:bodyPr lIns="0" tIns="0" rIns="0" bIns="0" anchor="ctr"/>
          <a:lstStyle/>
          <a:p>
            <a:r>
              <a:rPr lang="zh-CN" altLang="en-US" dirty="0">
                <a:solidFill>
                  <a:schemeClr val="bg1"/>
                </a:solidFill>
                <a:latin typeface="微软雅黑" pitchFamily="34" charset="-122"/>
                <a:ea typeface="微软雅黑" pitchFamily="34" charset="-122"/>
              </a:rPr>
              <a:t>直</a:t>
            </a:r>
            <a:r>
              <a:rPr lang="zh-CN" altLang="en-US" dirty="0" smtClean="0">
                <a:solidFill>
                  <a:schemeClr val="bg1"/>
                </a:solidFill>
                <a:latin typeface="微软雅黑" pitchFamily="34" charset="-122"/>
                <a:ea typeface="微软雅黑" pitchFamily="34" charset="-122"/>
              </a:rPr>
              <a:t>接双击文件就已经发送成功了</a:t>
            </a:r>
            <a:endParaRPr lang="zh-CN" altLang="en-US" dirty="0">
              <a:solidFill>
                <a:schemeClr val="bg1"/>
              </a:solidFill>
              <a:latin typeface="微软雅黑" pitchFamily="34" charset="-122"/>
              <a:ea typeface="微软雅黑" pitchFamily="34" charset="-122"/>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2682" y="4604629"/>
            <a:ext cx="1400175" cy="690995"/>
          </a:xfrm>
          <a:prstGeom prst="rect">
            <a:avLst/>
          </a:prstGeom>
        </p:spPr>
      </p:pic>
      <p:sp>
        <p:nvSpPr>
          <p:cNvPr id="20" name="矩形标注 19"/>
          <p:cNvSpPr>
            <a:spLocks noChangeArrowheads="1"/>
          </p:cNvSpPr>
          <p:nvPr/>
        </p:nvSpPr>
        <p:spPr bwMode="auto">
          <a:xfrm>
            <a:off x="4502150" y="4247357"/>
            <a:ext cx="1784350" cy="1008062"/>
          </a:xfrm>
          <a:prstGeom prst="wedgeRectCallout">
            <a:avLst>
              <a:gd name="adj1" fmla="val -64505"/>
              <a:gd name="adj2" fmla="val -13088"/>
            </a:avLst>
          </a:prstGeom>
          <a:solidFill>
            <a:srgbClr val="00B0F0"/>
          </a:solidFill>
          <a:ln w="9525" algn="ctr">
            <a:solidFill>
              <a:srgbClr val="3399FF"/>
            </a:solidFill>
            <a:round/>
            <a:headEnd/>
            <a:tailEnd/>
          </a:ln>
        </p:spPr>
        <p:txBody>
          <a:bodyPr lIns="0" tIns="0" rIns="0" bIns="0" anchor="ctr"/>
          <a:lstStyle/>
          <a:p>
            <a:r>
              <a:rPr lang="zh-CN" altLang="en-US" dirty="0">
                <a:solidFill>
                  <a:schemeClr val="bg1"/>
                </a:solidFill>
                <a:latin typeface="微软雅黑" pitchFamily="34" charset="-122"/>
                <a:ea typeface="微软雅黑" pitchFamily="34" charset="-122"/>
              </a:rPr>
              <a:t>也可以鼠标右键</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选择直接发送或</a:t>
            </a:r>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下载文件</a:t>
            </a:r>
            <a:endParaRPr lang="zh-CN" altLang="en-US" dirty="0">
              <a:solidFill>
                <a:schemeClr val="bg1"/>
              </a:solidFill>
              <a:latin typeface="微软雅黑" pitchFamily="34" charset="-122"/>
              <a:ea typeface="微软雅黑" pitchFamily="34" charset="-122"/>
            </a:endParaRPr>
          </a:p>
        </p:txBody>
      </p:sp>
      <p:sp>
        <p:nvSpPr>
          <p:cNvPr id="23" name="圆角矩形 22"/>
          <p:cNvSpPr>
            <a:spLocks noChangeArrowheads="1"/>
          </p:cNvSpPr>
          <p:nvPr/>
        </p:nvSpPr>
        <p:spPr bwMode="auto">
          <a:xfrm>
            <a:off x="6694088" y="4792434"/>
            <a:ext cx="3802010" cy="31538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2268334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lide(fromBottom)">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slide(fromBottom)">
                                      <p:cBhvr>
                                        <p:cTn id="23" dur="500"/>
                                        <p:tgtEl>
                                          <p:spTgt spid="23"/>
                                        </p:tgtEl>
                                      </p:cBhvr>
                                    </p:animEffect>
                                  </p:childTnLst>
                                </p:cTn>
                              </p:par>
                            </p:childTnLst>
                          </p:cTn>
                        </p:par>
                        <p:par>
                          <p:cTn id="24" fill="hold">
                            <p:stCondLst>
                              <p:cond delay="500"/>
                            </p:stCondLst>
                            <p:childTnLst>
                              <p:par>
                                <p:cTn id="25" presetID="14" presetClass="entr" presetSubtype="1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0" grpId="0" animBg="1"/>
      <p:bldP spid="20"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3273" y="2309608"/>
            <a:ext cx="4304714" cy="3346610"/>
          </a:xfrm>
          <a:prstGeom prst="rect">
            <a:avLst/>
          </a:prstGeom>
          <a:solidFill>
            <a:srgbClr val="F85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2583548" y="3628970"/>
            <a:ext cx="1515158" cy="707886"/>
          </a:xfrm>
          <a:prstGeom prst="rect">
            <a:avLst/>
          </a:prstGeom>
          <a:noFill/>
        </p:spPr>
        <p:txBody>
          <a:bodyPr wrap="non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游  客</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6534221" y="2309608"/>
            <a:ext cx="4304714" cy="334661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2"/>
          <p:cNvSpPr txBox="1"/>
          <p:nvPr/>
        </p:nvSpPr>
        <p:spPr>
          <a:xfrm>
            <a:off x="7974149" y="3598488"/>
            <a:ext cx="1515158" cy="707886"/>
          </a:xfrm>
          <a:prstGeom prst="rect">
            <a:avLst/>
          </a:prstGeom>
          <a:noFill/>
        </p:spPr>
        <p:txBody>
          <a:bodyPr wrap="non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会  员</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6" name="流程图: 手动输入 15"/>
          <p:cNvSpPr/>
          <p:nvPr/>
        </p:nvSpPr>
        <p:spPr>
          <a:xfrm rot="5400000">
            <a:off x="5412241" y="-3347172"/>
            <a:ext cx="1055073" cy="9353009"/>
          </a:xfrm>
          <a:prstGeom prst="flowChartManualInput">
            <a:avLst/>
          </a:prstGeom>
          <a:solidFill>
            <a:srgbClr val="E2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1"/>
          <p:cNvSpPr txBox="1"/>
          <p:nvPr/>
        </p:nvSpPr>
        <p:spPr>
          <a:xfrm>
            <a:off x="1341651" y="1038425"/>
            <a:ext cx="6340197" cy="553998"/>
          </a:xfrm>
          <a:prstGeom prst="rect">
            <a:avLst/>
          </a:prstGeom>
          <a:noFill/>
        </p:spPr>
        <p:txBody>
          <a:bodyPr wrap="none" rtlCol="0">
            <a:spAutoFit/>
          </a:bodyPr>
          <a:lstStyle/>
          <a:p>
            <a:r>
              <a:rPr lang="zh-CN" altLang="en-US" sz="3000" dirty="0" smtClean="0">
                <a:solidFill>
                  <a:schemeClr val="bg1"/>
                </a:solidFill>
                <a:latin typeface="微软雅黑" panose="020B0503020204020204" pitchFamily="34" charset="-122"/>
                <a:ea typeface="微软雅黑" panose="020B0503020204020204" pitchFamily="34" charset="-122"/>
              </a:rPr>
              <a:t>网站上的客人总体可以分为两大类：</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3823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2" grpId="0" animBg="1"/>
      <p:bldP spid="13" grpId="0"/>
      <p:bldP spid="16"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4063933"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如何高效率服务客户？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常</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用文件</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FF9933"/>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访客电脑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5" y="1233126"/>
            <a:ext cx="9426947"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4886" y="1429639"/>
            <a:ext cx="5347435" cy="4517965"/>
          </a:xfrm>
          <a:prstGeom prst="rect">
            <a:avLst/>
          </a:prstGeom>
        </p:spPr>
      </p:pic>
      <p:sp>
        <p:nvSpPr>
          <p:cNvPr id="11" name="圆角矩形标注 10"/>
          <p:cNvSpPr>
            <a:spLocks noChangeArrowheads="1"/>
          </p:cNvSpPr>
          <p:nvPr/>
        </p:nvSpPr>
        <p:spPr bwMode="auto">
          <a:xfrm>
            <a:off x="3744208" y="4870352"/>
            <a:ext cx="3215392" cy="450947"/>
          </a:xfrm>
          <a:prstGeom prst="wedgeRoundRectCallout">
            <a:avLst>
              <a:gd name="adj1" fmla="val -58237"/>
              <a:gd name="adj2" fmla="val -178500"/>
              <a:gd name="adj3" fmla="val 16667"/>
            </a:avLst>
          </a:prstGeom>
          <a:solidFill>
            <a:srgbClr val="FF6600"/>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r>
              <a:rPr lang="zh-CN" altLang="en-US" dirty="0" smtClean="0">
                <a:solidFill>
                  <a:schemeClr val="bg1"/>
                </a:solidFill>
                <a:latin typeface="微软雅黑" pitchFamily="34" charset="-122"/>
                <a:ea typeface="微软雅黑" pitchFamily="34" charset="-122"/>
              </a:rPr>
              <a:t>访客直接点击接收就</a:t>
            </a:r>
            <a:r>
              <a:rPr lang="en-US" altLang="zh-CN" dirty="0" smtClean="0">
                <a:solidFill>
                  <a:schemeClr val="bg1"/>
                </a:solidFill>
                <a:latin typeface="微软雅黑" pitchFamily="34" charset="-122"/>
                <a:ea typeface="微软雅黑" pitchFamily="34" charset="-122"/>
              </a:rPr>
              <a:t>OK</a:t>
            </a:r>
            <a:r>
              <a:rPr lang="zh-CN" altLang="en-US" dirty="0" smtClean="0">
                <a:solidFill>
                  <a:schemeClr val="bg1"/>
                </a:solidFill>
                <a:latin typeface="微软雅黑" pitchFamily="34" charset="-122"/>
                <a:ea typeface="微软雅黑" pitchFamily="34" charset="-122"/>
              </a:rPr>
              <a:t>了</a:t>
            </a:r>
            <a:endParaRPr lang="zh-CN" altLang="en-US" dirty="0">
              <a:solidFill>
                <a:schemeClr val="bg1"/>
              </a:solidFill>
              <a:latin typeface="微软雅黑" pitchFamily="34" charset="-122"/>
              <a:ea typeface="微软雅黑" pitchFamily="34" charset="-122"/>
            </a:endParaRPr>
          </a:p>
        </p:txBody>
      </p:sp>
      <p:sp>
        <p:nvSpPr>
          <p:cNvPr id="9" name="圆角矩形 8"/>
          <p:cNvSpPr>
            <a:spLocks noChangeArrowheads="1"/>
          </p:cNvSpPr>
          <p:nvPr/>
        </p:nvSpPr>
        <p:spPr bwMode="auto">
          <a:xfrm>
            <a:off x="3151776" y="3962400"/>
            <a:ext cx="3807824" cy="444500"/>
          </a:xfrm>
          <a:prstGeom prst="roundRect">
            <a:avLst>
              <a:gd name="adj" fmla="val 16667"/>
            </a:avLst>
          </a:prstGeom>
          <a:noFill/>
          <a:ln w="28575" algn="ctr">
            <a:solidFill>
              <a:srgbClr val="FF0000"/>
            </a:solidFill>
            <a:prstDash val="dash"/>
            <a:round/>
            <a:headEnd/>
            <a:tailEnd/>
          </a:ln>
          <a:effectLst/>
        </p:spPr>
        <p:txBody>
          <a:bodyPr lIns="0" tIns="0" rIns="0" bIns="0" anchor="ctr"/>
          <a:lstStyle/>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6091354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4063933"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如何高效率服务客户？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智</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能切换</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7" y="1233126"/>
            <a:ext cx="9426943" cy="48077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矩形标注 9"/>
          <p:cNvSpPr>
            <a:spLocks noChangeArrowheads="1"/>
          </p:cNvSpPr>
          <p:nvPr/>
        </p:nvSpPr>
        <p:spPr bwMode="auto">
          <a:xfrm>
            <a:off x="6286500" y="4792434"/>
            <a:ext cx="2570135" cy="1113066"/>
          </a:xfrm>
          <a:prstGeom prst="wedgeRectCallout">
            <a:avLst>
              <a:gd name="adj1" fmla="val 73312"/>
              <a:gd name="adj2" fmla="val -32547"/>
            </a:avLst>
          </a:prstGeom>
          <a:solidFill>
            <a:srgbClr val="00B0F0"/>
          </a:solidFill>
          <a:ln w="9525" algn="ctr">
            <a:solidFill>
              <a:srgbClr val="3399FF"/>
            </a:solidFill>
            <a:round/>
            <a:headEnd/>
            <a:tailEnd/>
          </a:ln>
        </p:spPr>
        <p:txBody>
          <a:bodyPr lIns="0" tIns="0" rIns="0" bIns="0" anchor="ctr"/>
          <a:lstStyle/>
          <a:p>
            <a:r>
              <a:rPr lang="zh-CN" altLang="en-US" dirty="0" smtClean="0">
                <a:solidFill>
                  <a:schemeClr val="bg1"/>
                </a:solidFill>
                <a:latin typeface="微软雅黑" pitchFamily="34" charset="-122"/>
                <a:ea typeface="微软雅黑" pitchFamily="34" charset="-122"/>
              </a:rPr>
              <a:t>如果同时和多访客对话，发送消息后会智能切换到等待时间最久的访客对话界面</a:t>
            </a:r>
            <a:endParaRPr lang="zh-CN" altLang="en-US" dirty="0">
              <a:solidFill>
                <a:schemeClr val="bg1"/>
              </a:solidFill>
              <a:latin typeface="微软雅黑" pitchFamily="34" charset="-122"/>
              <a:ea typeface="微软雅黑"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3510" y="4399090"/>
            <a:ext cx="1924050" cy="942975"/>
          </a:xfrm>
          <a:prstGeom prst="rect">
            <a:avLst/>
          </a:prstGeom>
        </p:spPr>
      </p:pic>
      <p:sp>
        <p:nvSpPr>
          <p:cNvPr id="23" name="圆角矩形 22"/>
          <p:cNvSpPr>
            <a:spLocks noChangeArrowheads="1"/>
          </p:cNvSpPr>
          <p:nvPr/>
        </p:nvSpPr>
        <p:spPr bwMode="auto">
          <a:xfrm>
            <a:off x="9491024" y="4792434"/>
            <a:ext cx="1916536" cy="31538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564429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slide(fromBottom)">
                                      <p:cBhvr>
                                        <p:cTn id="13" dur="500"/>
                                        <p:tgtEl>
                                          <p:spTgt spid="2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4063933"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如何高效率服务客户？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实</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时查看</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标题 1"/>
          <p:cNvSpPr txBox="1">
            <a:spLocks/>
          </p:cNvSpPr>
          <p:nvPr/>
        </p:nvSpPr>
        <p:spPr>
          <a:xfrm>
            <a:off x="1456620" y="101600"/>
            <a:ext cx="8307387" cy="5191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 </a:t>
            </a:r>
            <a:endParaRPr lang="zh-CN" altLang="en-US" smtClean="0"/>
          </a:p>
        </p:txBody>
      </p:sp>
      <p:sp>
        <p:nvSpPr>
          <p:cNvPr id="12" name="矩形标注 11"/>
          <p:cNvSpPr>
            <a:spLocks noChangeArrowheads="1"/>
          </p:cNvSpPr>
          <p:nvPr/>
        </p:nvSpPr>
        <p:spPr bwMode="auto">
          <a:xfrm>
            <a:off x="2877432" y="4107542"/>
            <a:ext cx="7391400" cy="2064658"/>
          </a:xfrm>
          <a:prstGeom prst="wedgeRectCallout">
            <a:avLst>
              <a:gd name="adj1" fmla="val -60133"/>
              <a:gd name="adj2" fmla="val 11589"/>
            </a:avLst>
          </a:prstGeom>
          <a:solidFill>
            <a:schemeClr val="accent1">
              <a:alpha val="27843"/>
            </a:schemeClr>
          </a:solidFill>
          <a:ln w="9525" algn="ctr">
            <a:solidFill>
              <a:srgbClr val="3399FF"/>
            </a:solidFill>
            <a:round/>
            <a:headEnd/>
            <a:tailEnd/>
          </a:ln>
        </p:spPr>
        <p:txBody>
          <a:bodyPr lIns="0" tIns="0" rIns="0" bIns="0" anchor="ctr"/>
          <a:lstStyle/>
          <a:p>
            <a:endParaRPr lang="zh-CN" altLang="en-US">
              <a:latin typeface="微软雅黑" pitchFamily="34" charset="-122"/>
              <a:ea typeface="微软雅黑" pitchFamily="34" charset="-122"/>
            </a:endParaRPr>
          </a:p>
        </p:txBody>
      </p:sp>
      <p:pic>
        <p:nvPicPr>
          <p:cNvPr id="14" name="图片 13" descr="pc-kefu.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5634" y="436881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a:spLocks noChangeArrowheads="1"/>
          </p:cNvSpPr>
          <p:nvPr/>
        </p:nvSpPr>
        <p:spPr bwMode="auto">
          <a:xfrm>
            <a:off x="1175634" y="5707073"/>
            <a:ext cx="13573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latin typeface="微软雅黑" pitchFamily="34" charset="-122"/>
                <a:ea typeface="微软雅黑" pitchFamily="34" charset="-122"/>
              </a:rPr>
              <a:t>客服的电脑</a:t>
            </a:r>
          </a:p>
        </p:txBody>
      </p:sp>
      <p:sp>
        <p:nvSpPr>
          <p:cNvPr id="19" name="矩形标注 1"/>
          <p:cNvSpPr>
            <a:spLocks noChangeArrowheads="1"/>
          </p:cNvSpPr>
          <p:nvPr/>
        </p:nvSpPr>
        <p:spPr bwMode="auto">
          <a:xfrm>
            <a:off x="2877432" y="1088570"/>
            <a:ext cx="7391400" cy="2111830"/>
          </a:xfrm>
          <a:prstGeom prst="wedgeRectCallout">
            <a:avLst>
              <a:gd name="adj1" fmla="val -57005"/>
              <a:gd name="adj2" fmla="val -35083"/>
            </a:avLst>
          </a:prstGeom>
          <a:solidFill>
            <a:schemeClr val="accent1">
              <a:alpha val="27843"/>
            </a:schemeClr>
          </a:solidFill>
          <a:ln w="9525" algn="ctr">
            <a:solidFill>
              <a:srgbClr val="3399FF"/>
            </a:solidFill>
            <a:round/>
            <a:headEnd/>
            <a:tailEnd/>
          </a:ln>
        </p:spPr>
        <p:txBody>
          <a:bodyPr lIns="0" tIns="0" rIns="0" bIns="0" anchor="ctr"/>
          <a:lstStyle/>
          <a:p>
            <a:endParaRPr lang="zh-CN" altLang="en-US">
              <a:latin typeface="微软雅黑" pitchFamily="34" charset="-122"/>
              <a:ea typeface="微软雅黑" pitchFamily="34" charset="-122"/>
            </a:endParaRPr>
          </a:p>
        </p:txBody>
      </p:sp>
      <p:pic>
        <p:nvPicPr>
          <p:cNvPr id="20" name="图片 2" descr="pc-fangk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5634" y="109944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3"/>
          <p:cNvSpPr txBox="1">
            <a:spLocks noChangeArrowheads="1"/>
          </p:cNvSpPr>
          <p:nvPr/>
        </p:nvSpPr>
        <p:spPr bwMode="auto">
          <a:xfrm>
            <a:off x="1175634" y="2371028"/>
            <a:ext cx="1428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latin typeface="微软雅黑" pitchFamily="34" charset="-122"/>
                <a:ea typeface="微软雅黑" pitchFamily="34" charset="-122"/>
              </a:rPr>
              <a:t>访客的电脑</a:t>
            </a:r>
          </a:p>
        </p:txBody>
      </p:sp>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3632" y="1088570"/>
            <a:ext cx="7239000" cy="2035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23" descr="live-chat-kefu-shishichakan.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06032" y="4107542"/>
            <a:ext cx="7010400" cy="198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圆角矩形 24"/>
          <p:cNvSpPr>
            <a:spLocks noChangeArrowheads="1"/>
          </p:cNvSpPr>
          <p:nvPr/>
        </p:nvSpPr>
        <p:spPr bwMode="auto">
          <a:xfrm>
            <a:off x="5344407" y="5145761"/>
            <a:ext cx="914400" cy="146523"/>
          </a:xfrm>
          <a:prstGeom prst="roundRect">
            <a:avLst>
              <a:gd name="adj" fmla="val 16667"/>
            </a:avLst>
          </a:prstGeom>
          <a:solidFill>
            <a:schemeClr val="accent1">
              <a:alpha val="10980"/>
            </a:schemeClr>
          </a:solidFill>
          <a:ln w="19050" algn="ctr">
            <a:solidFill>
              <a:srgbClr val="FF0000"/>
            </a:solidFill>
            <a:prstDash val="sys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26" name="TextBox 25"/>
          <p:cNvSpPr txBox="1">
            <a:spLocks noChangeArrowheads="1"/>
          </p:cNvSpPr>
          <p:nvPr/>
        </p:nvSpPr>
        <p:spPr bwMode="auto">
          <a:xfrm>
            <a:off x="2969507" y="2408911"/>
            <a:ext cx="24132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sz="1400" dirty="0">
                <a:latin typeface="微软雅黑" pitchFamily="34" charset="-122"/>
                <a:ea typeface="微软雅黑" pitchFamily="34" charset="-122"/>
              </a:rPr>
              <a:t>您好</a:t>
            </a:r>
            <a:r>
              <a:rPr lang="en-US" altLang="zh-CN" sz="1400" dirty="0">
                <a:latin typeface="微软雅黑" pitchFamily="34" charset="-122"/>
                <a:ea typeface="微软雅黑" pitchFamily="34" charset="-122"/>
              </a:rPr>
              <a:t>, </a:t>
            </a:r>
            <a:r>
              <a:rPr lang="zh-CN" altLang="en-US" sz="1400" dirty="0">
                <a:latin typeface="微软雅黑" pitchFamily="34" charset="-122"/>
                <a:ea typeface="微软雅黑" pitchFamily="34" charset="-122"/>
              </a:rPr>
              <a:t>我想了解一下</a:t>
            </a:r>
            <a:r>
              <a:rPr lang="en-US" altLang="zh-CN" sz="1400" dirty="0">
                <a:latin typeface="微软雅黑" pitchFamily="34" charset="-122"/>
                <a:ea typeface="微软雅黑" pitchFamily="34" charset="-122"/>
              </a:rPr>
              <a:t>Live800.</a:t>
            </a:r>
            <a:endParaRPr lang="zh-CN" altLang="en-US" sz="1400" dirty="0">
              <a:latin typeface="微软雅黑" pitchFamily="34" charset="-122"/>
              <a:ea typeface="微软雅黑" pitchFamily="34" charset="-122"/>
            </a:endParaRPr>
          </a:p>
        </p:txBody>
      </p:sp>
      <p:sp>
        <p:nvSpPr>
          <p:cNvPr id="27" name="TextBox 26"/>
          <p:cNvSpPr txBox="1"/>
          <p:nvPr/>
        </p:nvSpPr>
        <p:spPr>
          <a:xfrm>
            <a:off x="3083354" y="4857969"/>
            <a:ext cx="2253053" cy="292388"/>
          </a:xfrm>
          <a:prstGeom prst="rect">
            <a:avLst/>
          </a:prstGeom>
          <a:noFill/>
        </p:spPr>
        <p:txBody>
          <a:bodyPr wrap="none">
            <a:spAutoFit/>
          </a:bodyPr>
          <a:lstStyle/>
          <a:p>
            <a:pPr>
              <a:defRPr/>
            </a:pPr>
            <a:r>
              <a:rPr lang="zh-CN" altLang="en-US" sz="1300" dirty="0">
                <a:solidFill>
                  <a:schemeClr val="tx1">
                    <a:lumMod val="50000"/>
                    <a:lumOff val="50000"/>
                  </a:schemeClr>
                </a:solidFill>
                <a:latin typeface="微软雅黑" pitchFamily="34" charset="-122"/>
                <a:ea typeface="微软雅黑" pitchFamily="34" charset="-122"/>
              </a:rPr>
              <a:t>您好</a:t>
            </a:r>
            <a:r>
              <a:rPr lang="en-US" altLang="zh-CN" sz="1300" dirty="0">
                <a:solidFill>
                  <a:schemeClr val="tx1">
                    <a:lumMod val="50000"/>
                    <a:lumOff val="50000"/>
                  </a:schemeClr>
                </a:solidFill>
                <a:latin typeface="微软雅黑" pitchFamily="34" charset="-122"/>
                <a:ea typeface="微软雅黑" pitchFamily="34" charset="-122"/>
              </a:rPr>
              <a:t>, </a:t>
            </a:r>
            <a:r>
              <a:rPr lang="zh-CN" altLang="en-US" sz="1300" dirty="0">
                <a:solidFill>
                  <a:schemeClr val="tx1">
                    <a:lumMod val="50000"/>
                    <a:lumOff val="50000"/>
                  </a:schemeClr>
                </a:solidFill>
                <a:latin typeface="微软雅黑" pitchFamily="34" charset="-122"/>
                <a:ea typeface="微软雅黑" pitchFamily="34" charset="-122"/>
              </a:rPr>
              <a:t>我想了解一下</a:t>
            </a:r>
            <a:r>
              <a:rPr lang="en-US" altLang="zh-CN" sz="1300" dirty="0">
                <a:solidFill>
                  <a:schemeClr val="tx1">
                    <a:lumMod val="50000"/>
                    <a:lumOff val="50000"/>
                  </a:schemeClr>
                </a:solidFill>
                <a:latin typeface="微软雅黑" pitchFamily="34" charset="-122"/>
                <a:ea typeface="微软雅黑" pitchFamily="34" charset="-122"/>
              </a:rPr>
              <a:t>Live800.</a:t>
            </a:r>
            <a:endParaRPr lang="zh-CN" altLang="en-US" sz="1300" dirty="0">
              <a:solidFill>
                <a:schemeClr val="tx1">
                  <a:lumMod val="50000"/>
                  <a:lumOff val="50000"/>
                </a:schemeClr>
              </a:solidFill>
              <a:latin typeface="微软雅黑" pitchFamily="34" charset="-122"/>
              <a:ea typeface="微软雅黑" pitchFamily="34" charset="-122"/>
            </a:endParaRPr>
          </a:p>
        </p:txBody>
      </p:sp>
      <p:sp>
        <p:nvSpPr>
          <p:cNvPr id="28" name="云形标注 27"/>
          <p:cNvSpPr>
            <a:spLocks noChangeArrowheads="1"/>
          </p:cNvSpPr>
          <p:nvPr/>
        </p:nvSpPr>
        <p:spPr bwMode="auto">
          <a:xfrm>
            <a:off x="8580841" y="1177031"/>
            <a:ext cx="2881312" cy="2663825"/>
          </a:xfrm>
          <a:prstGeom prst="cloudCallout">
            <a:avLst>
              <a:gd name="adj1" fmla="val 32301"/>
              <a:gd name="adj2" fmla="val 77361"/>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r>
              <a:rPr lang="zh-CN" altLang="en-US" sz="1400" dirty="0">
                <a:solidFill>
                  <a:schemeClr val="bg1"/>
                </a:solidFill>
                <a:latin typeface="微软雅黑" pitchFamily="34" charset="-122"/>
                <a:ea typeface="微软雅黑" pitchFamily="34" charset="-122"/>
              </a:rPr>
              <a:t>小提示</a:t>
            </a:r>
            <a:r>
              <a:rPr lang="en-US" altLang="zh-CN" sz="1400" dirty="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对话过程中，建议您打开实时查看，可以提前预知访客正在输入的文字，帮助我们提前作出响应，</a:t>
            </a:r>
            <a:r>
              <a:rPr lang="en-US" altLang="en-US" sz="1400" dirty="0">
                <a:solidFill>
                  <a:schemeClr val="bg1"/>
                </a:solidFill>
                <a:latin typeface="微软雅黑" pitchFamily="34" charset="-122"/>
                <a:ea typeface="微软雅黑" pitchFamily="34" charset="-122"/>
              </a:rPr>
              <a:t>Live800</a:t>
            </a:r>
            <a:r>
              <a:rPr lang="zh-CN" altLang="en-US" sz="1400" dirty="0">
                <a:solidFill>
                  <a:schemeClr val="bg1"/>
                </a:solidFill>
                <a:latin typeface="微软雅黑" pitchFamily="34" charset="-122"/>
                <a:ea typeface="微软雅黑" pitchFamily="34" charset="-122"/>
              </a:rPr>
              <a:t>提示您，不要在访客没有发送之前就将答案发送，使用不当会让访客有所担忧。</a:t>
            </a:r>
          </a:p>
        </p:txBody>
      </p:sp>
      <p:pic>
        <p:nvPicPr>
          <p:cNvPr id="29" name="Picture 2" descr="C:\Users\Administrator\Desktop\豆豆.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25528" y="4561581"/>
            <a:ext cx="14033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35856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slide(fromBottom)">
                                      <p:cBhvr>
                                        <p:cTn id="10" dur="500"/>
                                        <p:tgtEl>
                                          <p:spTgt spid="19"/>
                                        </p:tgtEl>
                                      </p:cBhvr>
                                    </p:animEffect>
                                  </p:childTnLst>
                                </p:cTn>
                              </p:par>
                              <p:par>
                                <p:cTn id="11" presetID="12" presetClass="entr" presetSubtype="4"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slide(fromBottom)">
                                      <p:cBhvr>
                                        <p:cTn id="13" dur="500"/>
                                        <p:tgtEl>
                                          <p:spTgt spid="20"/>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slide(fromBottom)">
                                      <p:cBhvr>
                                        <p:cTn id="16" dur="500"/>
                                        <p:tgtEl>
                                          <p:spTgt spid="21"/>
                                        </p:tgtEl>
                                      </p:cBhvr>
                                    </p:animEffect>
                                  </p:childTnLst>
                                </p:cTn>
                              </p:par>
                              <p:par>
                                <p:cTn id="17" presetID="12" presetClass="entr" presetSubtype="4"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lide(fromBottom)">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slide(fromBottom)">
                                      <p:cBhvr>
                                        <p:cTn id="24" dur="500"/>
                                        <p:tgtEl>
                                          <p:spTgt spid="12"/>
                                        </p:tgtEl>
                                      </p:cBhvr>
                                    </p:animEffect>
                                  </p:childTnLst>
                                </p:cTn>
                              </p:par>
                              <p:par>
                                <p:cTn id="25" presetID="1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lide(fromBottom)">
                                      <p:cBhvr>
                                        <p:cTn id="27" dur="500"/>
                                        <p:tgtEl>
                                          <p:spTgt spid="14"/>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slide(fromBottom)">
                                      <p:cBhvr>
                                        <p:cTn id="30" dur="500"/>
                                        <p:tgtEl>
                                          <p:spTgt spid="18"/>
                                        </p:tgtEl>
                                      </p:cBhvr>
                                    </p:animEffect>
                                  </p:childTnLst>
                                </p:cTn>
                              </p:par>
                              <p:par>
                                <p:cTn id="31" presetID="12" presetClass="entr" presetSubtype="4"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slide(fromBottom)">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26"/>
                                        </p:tgtEl>
                                        <p:attrNameLst>
                                          <p:attrName>style.visibility</p:attrName>
                                        </p:attrNameLst>
                                      </p:cBhvr>
                                      <p:to>
                                        <p:strVal val="visible"/>
                                      </p:to>
                                    </p:set>
                                    <p:anim calcmode="discrete" valueType="clr">
                                      <p:cBhvr override="childStyle">
                                        <p:cTn id="44" dur="50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45" dur="500"/>
                                        <p:tgtEl>
                                          <p:spTgt spid="26"/>
                                        </p:tgtEl>
                                        <p:attrNameLst>
                                          <p:attrName>fillcolor</p:attrName>
                                        </p:attrNameLst>
                                      </p:cBhvr>
                                      <p:tavLst>
                                        <p:tav tm="0">
                                          <p:val>
                                            <p:clrVal>
                                              <a:schemeClr val="accent2"/>
                                            </p:clrVal>
                                          </p:val>
                                        </p:tav>
                                        <p:tav tm="50000">
                                          <p:val>
                                            <p:clrVal>
                                              <a:schemeClr val="hlink"/>
                                            </p:clrVal>
                                          </p:val>
                                        </p:tav>
                                      </p:tavLst>
                                    </p:anim>
                                    <p:set>
                                      <p:cBhvr>
                                        <p:cTn id="46" dur="500"/>
                                        <p:tgtEl>
                                          <p:spTgt spid="26"/>
                                        </p:tgtEl>
                                        <p:attrNameLst>
                                          <p:attrName>fill.type</p:attrName>
                                        </p:attrNameLst>
                                      </p:cBhvr>
                                      <p:to>
                                        <p:strVal val="solid"/>
                                      </p:to>
                                    </p:set>
                                  </p:childTnLst>
                                </p:cTn>
                              </p:par>
                              <p:par>
                                <p:cTn id="47" presetID="27" presetClass="entr" presetSubtype="0" fill="hold" grpId="0" nodeType="withEffect">
                                  <p:stCondLst>
                                    <p:cond delay="0"/>
                                  </p:stCondLst>
                                  <p:iterate type="lt">
                                    <p:tmPct val="50000"/>
                                  </p:iterate>
                                  <p:childTnLst>
                                    <p:set>
                                      <p:cBhvr>
                                        <p:cTn id="48" dur="1" fill="hold">
                                          <p:stCondLst>
                                            <p:cond delay="0"/>
                                          </p:stCondLst>
                                        </p:cTn>
                                        <p:tgtEl>
                                          <p:spTgt spid="27"/>
                                        </p:tgtEl>
                                        <p:attrNameLst>
                                          <p:attrName>style.visibility</p:attrName>
                                        </p:attrNameLst>
                                      </p:cBhvr>
                                      <p:to>
                                        <p:strVal val="visible"/>
                                      </p:to>
                                    </p:set>
                                    <p:anim calcmode="discrete" valueType="clr">
                                      <p:cBhvr override="childStyle">
                                        <p:cTn id="49" dur="50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50" dur="500"/>
                                        <p:tgtEl>
                                          <p:spTgt spid="27"/>
                                        </p:tgtEl>
                                        <p:attrNameLst>
                                          <p:attrName>fillcolor</p:attrName>
                                        </p:attrNameLst>
                                      </p:cBhvr>
                                      <p:tavLst>
                                        <p:tav tm="0">
                                          <p:val>
                                            <p:clrVal>
                                              <a:schemeClr val="accent2"/>
                                            </p:clrVal>
                                          </p:val>
                                        </p:tav>
                                        <p:tav tm="50000">
                                          <p:val>
                                            <p:clrVal>
                                              <a:schemeClr val="hlink"/>
                                            </p:clrVal>
                                          </p:val>
                                        </p:tav>
                                      </p:tavLst>
                                    </p:anim>
                                    <p:set>
                                      <p:cBhvr>
                                        <p:cTn id="51" dur="500"/>
                                        <p:tgtEl>
                                          <p:spTgt spid="27"/>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circle(in)">
                                      <p:cBhvr>
                                        <p:cTn id="56" dur="2000"/>
                                        <p:tgtEl>
                                          <p:spTgt spid="28"/>
                                        </p:tgtEl>
                                      </p:cBhvr>
                                    </p:animEffect>
                                  </p:childTnLst>
                                </p:cTn>
                              </p:par>
                              <p:par>
                                <p:cTn id="57" presetID="6" presetClass="entr" presetSubtype="16"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circle(in)">
                                      <p:cBhvr>
                                        <p:cTn id="59"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8" grpId="0"/>
      <p:bldP spid="19" grpId="0" animBg="1"/>
      <p:bldP spid="21" grpId="0"/>
      <p:bldP spid="25" grpId="0" animBg="1"/>
      <p:bldP spid="26" grpId="0"/>
      <p:bldP spid="27" grpId="0"/>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00664"/>
            <a:ext cx="4304714" cy="1584000"/>
          </a:xfrm>
          <a:prstGeom prst="rect">
            <a:avLst/>
          </a:prstGeom>
          <a:solidFill>
            <a:srgbClr val="F85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803596" y="2218167"/>
            <a:ext cx="2236510" cy="707886"/>
          </a:xfrm>
          <a:prstGeom prst="rect">
            <a:avLst/>
          </a:prstGeom>
          <a:noFill/>
        </p:spPr>
        <p:txBody>
          <a:bodyPr wrap="non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第三部分</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TextBox 4"/>
          <p:cNvSpPr txBox="1"/>
          <p:nvPr/>
        </p:nvSpPr>
        <p:spPr>
          <a:xfrm>
            <a:off x="5030879" y="1660732"/>
            <a:ext cx="2145780" cy="707886"/>
          </a:xfrm>
          <a:prstGeom prst="rect">
            <a:avLst/>
          </a:prstGeom>
          <a:noFill/>
        </p:spPr>
        <p:txBody>
          <a:bodyPr wrap="none" rtlCol="0">
            <a:spAutoFit/>
          </a:bodyPr>
          <a:lstStyle/>
          <a:p>
            <a:r>
              <a:rPr lang="en-US" altLang="zh-CN" sz="4000" dirty="0" smtClean="0">
                <a:solidFill>
                  <a:srgbClr val="FF9117"/>
                </a:solidFill>
                <a:latin typeface="Impact" pitchFamily="34" charset="0"/>
                <a:ea typeface="Tahoma" pitchFamily="34" charset="0"/>
                <a:cs typeface="Tahoma" pitchFamily="34" charset="0"/>
              </a:rPr>
              <a:t>Analytics</a:t>
            </a:r>
            <a:endParaRPr lang="zh-CN" altLang="en-US" sz="2400" dirty="0">
              <a:solidFill>
                <a:srgbClr val="FF9117"/>
              </a:solidFill>
              <a:latin typeface="微软雅黑" pitchFamily="34" charset="-122"/>
              <a:ea typeface="微软雅黑" pitchFamily="34" charset="-122"/>
              <a:cs typeface="Segoe UI Light" pitchFamily="34" charset="0"/>
            </a:endParaRPr>
          </a:p>
        </p:txBody>
      </p:sp>
      <p:sp>
        <p:nvSpPr>
          <p:cNvPr id="5" name="TextBox 23"/>
          <p:cNvSpPr txBox="1"/>
          <p:nvPr/>
        </p:nvSpPr>
        <p:spPr>
          <a:xfrm>
            <a:off x="5030878" y="2435909"/>
            <a:ext cx="2012089" cy="400110"/>
          </a:xfrm>
          <a:prstGeom prst="rect">
            <a:avLst/>
          </a:prstGeom>
          <a:noFill/>
        </p:spPr>
        <p:txBody>
          <a:bodyPr wrap="none" rtlCol="0">
            <a:spAutoFit/>
          </a:bodyPr>
          <a:lstStyle/>
          <a:p>
            <a:pPr marL="285750" indent="-285750">
              <a:buFont typeface="Wingdings" pitchFamily="2" charset="2"/>
              <a:buChar char="p"/>
            </a:pPr>
            <a:r>
              <a:rPr lang="zh-CN" altLang="en-US" sz="2000" dirty="0" smtClean="0">
                <a:solidFill>
                  <a:schemeClr val="tx1">
                    <a:lumMod val="65000"/>
                    <a:lumOff val="35000"/>
                  </a:schemeClr>
                </a:solidFill>
                <a:latin typeface="微软雅黑" pitchFamily="34" charset="-122"/>
                <a:ea typeface="微软雅黑" pitchFamily="34" charset="-122"/>
              </a:rPr>
              <a:t>对话留言分析</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6" name="TextBox 24"/>
          <p:cNvSpPr txBox="1"/>
          <p:nvPr/>
        </p:nvSpPr>
        <p:spPr>
          <a:xfrm>
            <a:off x="5030878" y="2872464"/>
            <a:ext cx="2525050" cy="400110"/>
          </a:xfrm>
          <a:prstGeom prst="rect">
            <a:avLst/>
          </a:prstGeom>
          <a:noFill/>
        </p:spPr>
        <p:txBody>
          <a:bodyPr wrap="none" rtlCol="0">
            <a:spAutoFit/>
          </a:bodyPr>
          <a:lstStyle/>
          <a:p>
            <a:pPr marL="285750" indent="-285750">
              <a:buFont typeface="Wingdings" pitchFamily="2" charset="2"/>
              <a:buChar char="p"/>
            </a:pPr>
            <a:r>
              <a:rPr lang="zh-CN" altLang="en-US" sz="2000" dirty="0" smtClean="0">
                <a:solidFill>
                  <a:schemeClr val="tx1">
                    <a:lumMod val="65000"/>
                    <a:lumOff val="35000"/>
                  </a:schemeClr>
                </a:solidFill>
                <a:latin typeface="微软雅黑" pitchFamily="34" charset="-122"/>
                <a:ea typeface="微软雅黑" pitchFamily="34" charset="-122"/>
              </a:rPr>
              <a:t>客服工作绩效分析</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7" name="TextBox 25"/>
          <p:cNvSpPr txBox="1"/>
          <p:nvPr/>
        </p:nvSpPr>
        <p:spPr>
          <a:xfrm>
            <a:off x="5030878" y="3339320"/>
            <a:ext cx="2525050" cy="400110"/>
          </a:xfrm>
          <a:prstGeom prst="rect">
            <a:avLst/>
          </a:prstGeom>
          <a:noFill/>
        </p:spPr>
        <p:txBody>
          <a:bodyPr wrap="none" rtlCol="0">
            <a:spAutoFit/>
          </a:bodyPr>
          <a:lstStyle/>
          <a:p>
            <a:pPr marL="285750" indent="-285750">
              <a:buFont typeface="Wingdings" pitchFamily="2" charset="2"/>
              <a:buChar char="p"/>
            </a:pPr>
            <a:r>
              <a:rPr lang="zh-CN" altLang="en-US" sz="2000" dirty="0" smtClean="0">
                <a:solidFill>
                  <a:schemeClr val="tx1">
                    <a:lumMod val="65000"/>
                    <a:lumOff val="35000"/>
                  </a:schemeClr>
                </a:solidFill>
                <a:latin typeface="微软雅黑" pitchFamily="34" charset="-122"/>
                <a:ea typeface="微软雅黑" pitchFamily="34" charset="-122"/>
              </a:rPr>
              <a:t>客服登录日志分析</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8" name="TextBox 28"/>
          <p:cNvSpPr txBox="1"/>
          <p:nvPr/>
        </p:nvSpPr>
        <p:spPr>
          <a:xfrm>
            <a:off x="5030878" y="3836067"/>
            <a:ext cx="2525050" cy="400110"/>
          </a:xfrm>
          <a:prstGeom prst="rect">
            <a:avLst/>
          </a:prstGeom>
          <a:noFill/>
        </p:spPr>
        <p:txBody>
          <a:bodyPr wrap="none" rtlCol="0">
            <a:spAutoFit/>
          </a:bodyPr>
          <a:lstStyle/>
          <a:p>
            <a:pPr marL="285750" indent="-285750">
              <a:buFont typeface="Wingdings" pitchFamily="2" charset="2"/>
              <a:buChar char="p"/>
            </a:pPr>
            <a:r>
              <a:rPr lang="zh-CN" altLang="en-US" sz="2000" dirty="0" smtClean="0">
                <a:solidFill>
                  <a:schemeClr val="tx1">
                    <a:lumMod val="65000"/>
                    <a:lumOff val="35000"/>
                  </a:schemeClr>
                </a:solidFill>
                <a:latin typeface="微软雅黑" pitchFamily="34" charset="-122"/>
                <a:ea typeface="微软雅黑" pitchFamily="34" charset="-122"/>
              </a:rPr>
              <a:t>网站流量统计分析</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9" name="文本框 8"/>
          <p:cNvSpPr txBox="1"/>
          <p:nvPr/>
        </p:nvSpPr>
        <p:spPr>
          <a:xfrm>
            <a:off x="7123189" y="1705577"/>
            <a:ext cx="3877985"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综</a:t>
            </a:r>
            <a:r>
              <a:rPr lang="zh-CN" altLang="en-US" sz="3200" b="1" dirty="0" smtClean="0">
                <a:solidFill>
                  <a:schemeClr val="tx1">
                    <a:lumMod val="85000"/>
                    <a:lumOff val="15000"/>
                  </a:schemeClr>
                </a:solidFill>
                <a:latin typeface="微软雅黑" panose="020B0503020204020204" pitchFamily="34" charset="-122"/>
                <a:ea typeface="微软雅黑" panose="020B0503020204020204" pitchFamily="34" charset="-122"/>
              </a:rPr>
              <a:t>合的数据分析系统</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5101218" y="4375053"/>
            <a:ext cx="7092000" cy="267286"/>
          </a:xfrm>
          <a:prstGeom prst="rect">
            <a:avLst/>
          </a:prstGeom>
          <a:solidFill>
            <a:srgbClr val="F85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3188" y="1800664"/>
            <a:ext cx="407963" cy="1584000"/>
          </a:xfrm>
          <a:prstGeom prst="rect">
            <a:avLst/>
          </a:prstGeom>
          <a:solidFill>
            <a:srgbClr val="F85A0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Tree>
    <p:extLst>
      <p:ext uri="{BB962C8B-B14F-4D97-AF65-F5344CB8AC3E}">
        <p14:creationId xmlns:p14="http://schemas.microsoft.com/office/powerpoint/2010/main" val="2780250616"/>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4063933"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综合数据分析系统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客服工作绩效</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五边形 6"/>
          <p:cNvSpPr/>
          <p:nvPr/>
        </p:nvSpPr>
        <p:spPr bwMode="auto">
          <a:xfrm>
            <a:off x="3273366" y="1823720"/>
            <a:ext cx="3384550" cy="576263"/>
          </a:xfrm>
          <a:prstGeom prst="homePlate">
            <a:avLst/>
          </a:prstGeom>
          <a:solidFill>
            <a:srgbClr val="FF6600"/>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zh-CN" altLang="en-US" sz="3200" b="1" dirty="0">
                <a:solidFill>
                  <a:schemeClr val="bg1"/>
                </a:solidFill>
                <a:latin typeface="+mj-ea"/>
                <a:ea typeface="+mj-ea"/>
              </a:rPr>
              <a:t>对</a:t>
            </a:r>
            <a:r>
              <a:rPr lang="zh-CN" altLang="en-US" sz="3200" b="1" dirty="0" smtClean="0">
                <a:solidFill>
                  <a:schemeClr val="bg1"/>
                </a:solidFill>
                <a:latin typeface="+mj-ea"/>
                <a:ea typeface="+mj-ea"/>
              </a:rPr>
              <a:t>话分析</a:t>
            </a:r>
            <a:endParaRPr lang="zh-CN" altLang="en-US" sz="3200" b="1" dirty="0">
              <a:solidFill>
                <a:schemeClr val="bg1"/>
              </a:solidFill>
              <a:latin typeface="+mj-ea"/>
              <a:ea typeface="+mj-ea"/>
            </a:endParaRPr>
          </a:p>
        </p:txBody>
      </p:sp>
      <p:sp>
        <p:nvSpPr>
          <p:cNvPr id="8" name="五边形 7"/>
          <p:cNvSpPr/>
          <p:nvPr/>
        </p:nvSpPr>
        <p:spPr bwMode="auto">
          <a:xfrm>
            <a:off x="3705166" y="2399983"/>
            <a:ext cx="3384550" cy="576262"/>
          </a:xfrm>
          <a:prstGeom prst="homePlate">
            <a:avLst/>
          </a:prstGeom>
          <a:solidFill>
            <a:srgbClr val="00B0F0"/>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zh-CN" altLang="en-US" sz="3200" b="1" dirty="0">
                <a:solidFill>
                  <a:schemeClr val="bg1"/>
                </a:solidFill>
                <a:latin typeface="+mj-ea"/>
                <a:ea typeface="+mj-ea"/>
              </a:rPr>
              <a:t>客</a:t>
            </a:r>
            <a:r>
              <a:rPr lang="zh-CN" altLang="en-US" sz="3200" b="1" dirty="0" smtClean="0">
                <a:solidFill>
                  <a:schemeClr val="bg1"/>
                </a:solidFill>
                <a:latin typeface="+mj-ea"/>
                <a:ea typeface="+mj-ea"/>
              </a:rPr>
              <a:t>服分析</a:t>
            </a:r>
            <a:endParaRPr lang="zh-CN" altLang="en-US" sz="3200" b="1" dirty="0">
              <a:solidFill>
                <a:schemeClr val="bg1"/>
              </a:solidFill>
              <a:latin typeface="+mj-ea"/>
              <a:ea typeface="+mj-ea"/>
            </a:endParaRPr>
          </a:p>
        </p:txBody>
      </p:sp>
      <p:sp>
        <p:nvSpPr>
          <p:cNvPr id="11" name="五边形 10"/>
          <p:cNvSpPr/>
          <p:nvPr/>
        </p:nvSpPr>
        <p:spPr bwMode="auto">
          <a:xfrm>
            <a:off x="4191001" y="2976245"/>
            <a:ext cx="3382963" cy="576262"/>
          </a:xfrm>
          <a:prstGeom prst="homePlate">
            <a:avLst/>
          </a:prstGeom>
          <a:solidFill>
            <a:srgbClr val="00B0F0"/>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zh-CN" altLang="en-US" sz="3200" b="1" dirty="0" smtClean="0">
                <a:solidFill>
                  <a:schemeClr val="bg1"/>
                </a:solidFill>
                <a:latin typeface="+mj-ea"/>
                <a:ea typeface="+mj-ea"/>
              </a:rPr>
              <a:t>登录日志</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339465826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34"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from="(-#ppt_w/2)" to="(#ppt_x)" calcmode="lin" valueType="num">
                                      <p:cBhvr>
                                        <p:cTn id="17" dur="600" fill="hold">
                                          <p:stCondLst>
                                            <p:cond delay="0"/>
                                          </p:stCondLst>
                                        </p:cTn>
                                        <p:tgtEl>
                                          <p:spTgt spid="7"/>
                                        </p:tgtEl>
                                        <p:attrNameLst>
                                          <p:attrName>ppt_x</p:attrName>
                                        </p:attrNameLst>
                                      </p:cBhvr>
                                    </p:anim>
                                    <p:anim from="0" to="-1.0" calcmode="lin" valueType="num">
                                      <p:cBhvr>
                                        <p:cTn id="18" dur="200" decel="50000" autoRev="1" fill="hold">
                                          <p:stCondLst>
                                            <p:cond delay="600"/>
                                          </p:stCondLst>
                                        </p:cTn>
                                        <p:tgtEl>
                                          <p:spTgt spid="7"/>
                                        </p:tgtEl>
                                        <p:attrNameLst>
                                          <p:attrName>xshear</p:attrName>
                                        </p:attrNameLst>
                                      </p:cBhvr>
                                    </p:anim>
                                    <p:animScale>
                                      <p:cBhvr>
                                        <p:cTn id="19" dur="200" decel="100000" autoRev="1" fill="hold">
                                          <p:stCondLst>
                                            <p:cond delay="600"/>
                                          </p:stCondLst>
                                        </p:cTn>
                                        <p:tgtEl>
                                          <p:spTgt spid="7"/>
                                        </p:tgtEl>
                                      </p:cBhvr>
                                      <p:from x="100000" y="100000"/>
                                      <p:to x="80000" y="100000"/>
                                    </p:animScale>
                                    <p:anim by="(#ppt_h/3+#ppt_w*0.1)" calcmode="lin" valueType="num">
                                      <p:cBhvr additive="sum">
                                        <p:cTn id="20" dur="200" decel="100000" autoRev="1" fill="hold">
                                          <p:stCondLst>
                                            <p:cond delay="600"/>
                                          </p:stCondLst>
                                        </p:cTn>
                                        <p:tgtEl>
                                          <p:spTgt spid="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5097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综合数据分析系统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对话主题</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7" y="1233126"/>
            <a:ext cx="9426943" cy="48077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 name="圆角矩形 22"/>
          <p:cNvSpPr>
            <a:spLocks noChangeArrowheads="1"/>
          </p:cNvSpPr>
          <p:nvPr/>
        </p:nvSpPr>
        <p:spPr bwMode="auto">
          <a:xfrm>
            <a:off x="1980617" y="2623999"/>
            <a:ext cx="1298160" cy="31538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1" name="圆角矩形标注 3"/>
          <p:cNvSpPr>
            <a:spLocks noChangeArrowheads="1"/>
          </p:cNvSpPr>
          <p:nvPr/>
        </p:nvSpPr>
        <p:spPr bwMode="auto">
          <a:xfrm>
            <a:off x="6583860" y="1459705"/>
            <a:ext cx="4823699" cy="1321985"/>
          </a:xfrm>
          <a:prstGeom prst="wedgeRoundRectCallout">
            <a:avLst>
              <a:gd name="adj1" fmla="val -104050"/>
              <a:gd name="adj2" fmla="val 136988"/>
              <a:gd name="adj3" fmla="val 16667"/>
            </a:avLst>
          </a:prstGeom>
          <a:solidFill>
            <a:srgbClr val="00B0F0"/>
          </a:solidFill>
          <a:ln w="9525" algn="ctr">
            <a:solidFill>
              <a:srgbClr val="3399FF"/>
            </a:solidFill>
            <a:round/>
            <a:headEnd/>
            <a:tailEnd/>
          </a:ln>
        </p:spPr>
        <p:txBody>
          <a:bodyPr lIns="0" tIns="0" rIns="0" bIns="0" anchor="ctr"/>
          <a:lstStyle/>
          <a:p>
            <a:r>
              <a:rPr lang="zh-CN" altLang="en-US" dirty="0">
                <a:solidFill>
                  <a:schemeClr val="bg1"/>
                </a:solidFill>
                <a:latin typeface="微软雅黑" pitchFamily="34" charset="-122"/>
                <a:ea typeface="微软雅黑" pitchFamily="34" charset="-122"/>
              </a:rPr>
              <a:t>对话主题有企业自行设置，可以设为产品名称、种类以及业务的形态。</a:t>
            </a:r>
            <a:endParaRPr lang="en-US" altLang="zh-CN"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PS</a:t>
            </a:r>
            <a:r>
              <a:rPr lang="zh-CN" altLang="en-US" dirty="0">
                <a:solidFill>
                  <a:schemeClr val="bg1"/>
                </a:solidFill>
                <a:latin typeface="微软雅黑" pitchFamily="34" charset="-122"/>
                <a:ea typeface="微软雅黑" pitchFamily="34" charset="-122"/>
              </a:rPr>
              <a:t>：线上客服的对话评估是实现此数据的关键</a:t>
            </a:r>
          </a:p>
        </p:txBody>
      </p:sp>
    </p:spTree>
    <p:extLst>
      <p:ext uri="{BB962C8B-B14F-4D97-AF65-F5344CB8AC3E}">
        <p14:creationId xmlns:p14="http://schemas.microsoft.com/office/powerpoint/2010/main" val="34446923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5097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综合数据分析系统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对话时段</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8" y="1233126"/>
            <a:ext cx="9426941" cy="48077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 name="圆角矩形 22"/>
          <p:cNvSpPr>
            <a:spLocks noChangeArrowheads="1"/>
          </p:cNvSpPr>
          <p:nvPr/>
        </p:nvSpPr>
        <p:spPr bwMode="auto">
          <a:xfrm>
            <a:off x="1981825" y="2991875"/>
            <a:ext cx="1298160" cy="31538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1" name="圆角矩形标注 3"/>
          <p:cNvSpPr>
            <a:spLocks noChangeArrowheads="1"/>
          </p:cNvSpPr>
          <p:nvPr/>
        </p:nvSpPr>
        <p:spPr bwMode="auto">
          <a:xfrm>
            <a:off x="6583860" y="1459705"/>
            <a:ext cx="4823699" cy="1321985"/>
          </a:xfrm>
          <a:prstGeom prst="wedgeRoundRectCallout">
            <a:avLst>
              <a:gd name="adj1" fmla="val -104050"/>
              <a:gd name="adj2" fmla="val 136988"/>
              <a:gd name="adj3" fmla="val 16667"/>
            </a:avLst>
          </a:prstGeom>
          <a:solidFill>
            <a:srgbClr val="00B0F0"/>
          </a:solidFill>
          <a:ln w="9525" algn="ctr">
            <a:solidFill>
              <a:srgbClr val="3399FF"/>
            </a:solidFill>
            <a:round/>
            <a:headEnd/>
            <a:tailEnd/>
          </a:ln>
        </p:spPr>
        <p:txBody>
          <a:bodyPr lIns="180000" tIns="0" rIns="180000" bIns="0" anchor="ctr"/>
          <a:lstStyle/>
          <a:p>
            <a:r>
              <a:rPr lang="zh-CN" altLang="en-US" dirty="0" smtClean="0">
                <a:solidFill>
                  <a:schemeClr val="bg1"/>
                </a:solidFill>
                <a:latin typeface="微软雅黑" pitchFamily="34" charset="-122"/>
                <a:ea typeface="微软雅黑" pitchFamily="34" charset="-122"/>
              </a:rPr>
              <a:t>统计分析出一天</a:t>
            </a:r>
            <a:r>
              <a:rPr lang="en-US" altLang="zh-CN" dirty="0" smtClean="0">
                <a:solidFill>
                  <a:schemeClr val="bg1"/>
                </a:solidFill>
                <a:latin typeface="微软雅黑" pitchFamily="34" charset="-122"/>
                <a:ea typeface="微软雅黑" pitchFamily="34" charset="-122"/>
              </a:rPr>
              <a:t>24</a:t>
            </a:r>
            <a:r>
              <a:rPr lang="zh-CN" altLang="en-US" dirty="0" smtClean="0">
                <a:solidFill>
                  <a:schemeClr val="bg1"/>
                </a:solidFill>
                <a:latin typeface="微软雅黑" pitchFamily="34" charset="-122"/>
                <a:ea typeface="微软雅黑" pitchFamily="34" charset="-122"/>
              </a:rPr>
              <a:t>小时，哪个时段的对话量是最高的，包含对话总量和平均对话量</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138829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5097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综合数据分析系统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对话级别</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8" y="1233126"/>
            <a:ext cx="9426941" cy="48077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 name="圆角矩形 22"/>
          <p:cNvSpPr>
            <a:spLocks noChangeArrowheads="1"/>
          </p:cNvSpPr>
          <p:nvPr/>
        </p:nvSpPr>
        <p:spPr bwMode="auto">
          <a:xfrm>
            <a:off x="2047140" y="3253135"/>
            <a:ext cx="1298160" cy="31538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1" name="圆角矩形标注 3"/>
          <p:cNvSpPr>
            <a:spLocks noChangeArrowheads="1"/>
          </p:cNvSpPr>
          <p:nvPr/>
        </p:nvSpPr>
        <p:spPr bwMode="auto">
          <a:xfrm>
            <a:off x="6583860" y="1459705"/>
            <a:ext cx="4823699" cy="1321985"/>
          </a:xfrm>
          <a:prstGeom prst="wedgeRoundRectCallout">
            <a:avLst>
              <a:gd name="adj1" fmla="val -102967"/>
              <a:gd name="adj2" fmla="val 168608"/>
              <a:gd name="adj3" fmla="val 16667"/>
            </a:avLst>
          </a:prstGeom>
          <a:solidFill>
            <a:srgbClr val="00B0F0"/>
          </a:solidFill>
          <a:ln w="9525" algn="ctr">
            <a:solidFill>
              <a:srgbClr val="3399FF"/>
            </a:solidFill>
            <a:round/>
            <a:headEnd/>
            <a:tailEnd/>
          </a:ln>
        </p:spPr>
        <p:txBody>
          <a:bodyPr lIns="180000" tIns="0" rIns="180000" bIns="0" anchor="ctr"/>
          <a:lstStyle/>
          <a:p>
            <a:r>
              <a:rPr lang="zh-CN" altLang="en-US" dirty="0">
                <a:solidFill>
                  <a:schemeClr val="bg1"/>
                </a:solidFill>
                <a:latin typeface="微软雅黑" pitchFamily="34" charset="-122"/>
                <a:ea typeface="微软雅黑" pitchFamily="34" charset="-122"/>
              </a:rPr>
              <a:t>帮</a:t>
            </a:r>
            <a:r>
              <a:rPr lang="zh-CN" altLang="en-US" dirty="0" smtClean="0">
                <a:solidFill>
                  <a:schemeClr val="bg1"/>
                </a:solidFill>
                <a:latin typeface="微软雅黑" pitchFamily="34" charset="-122"/>
                <a:ea typeface="微软雅黑" pitchFamily="34" charset="-122"/>
              </a:rPr>
              <a:t>助公司了解有多少对话是重要的，有多少对话是无效的。</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713634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29449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综合数据分析系统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有效率</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9" y="1233126"/>
            <a:ext cx="9426939" cy="48077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 name="圆角矩形 22"/>
          <p:cNvSpPr>
            <a:spLocks noChangeArrowheads="1"/>
          </p:cNvSpPr>
          <p:nvPr/>
        </p:nvSpPr>
        <p:spPr bwMode="auto">
          <a:xfrm>
            <a:off x="2047140" y="3605836"/>
            <a:ext cx="1298160" cy="31538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1" name="圆角矩形标注 3"/>
          <p:cNvSpPr>
            <a:spLocks noChangeArrowheads="1"/>
          </p:cNvSpPr>
          <p:nvPr/>
        </p:nvSpPr>
        <p:spPr bwMode="auto">
          <a:xfrm>
            <a:off x="6583860" y="1459705"/>
            <a:ext cx="4823699" cy="1321985"/>
          </a:xfrm>
          <a:prstGeom prst="wedgeRoundRectCallout">
            <a:avLst>
              <a:gd name="adj1" fmla="val -57472"/>
              <a:gd name="adj2" fmla="val 157739"/>
              <a:gd name="adj3" fmla="val 16667"/>
            </a:avLst>
          </a:prstGeom>
          <a:solidFill>
            <a:srgbClr val="00B0F0"/>
          </a:solidFill>
          <a:ln w="9525" algn="ctr">
            <a:solidFill>
              <a:srgbClr val="3399FF"/>
            </a:solidFill>
            <a:round/>
            <a:headEnd/>
            <a:tailEnd/>
          </a:ln>
        </p:spPr>
        <p:txBody>
          <a:bodyPr lIns="180000" tIns="0" rIns="180000" bIns="0" anchor="ctr"/>
          <a:lstStyle/>
          <a:p>
            <a:r>
              <a:rPr lang="zh-CN" altLang="en-US" dirty="0">
                <a:solidFill>
                  <a:schemeClr val="bg1"/>
                </a:solidFill>
                <a:latin typeface="微软雅黑" pitchFamily="34" charset="-122"/>
                <a:ea typeface="微软雅黑" pitchFamily="34" charset="-122"/>
              </a:rPr>
              <a:t>系统自动分析出对话的接入数和放弃数，以及由于客服繁忙转化成留言的客户数！使服务得到了有效的监督。</a:t>
            </a:r>
          </a:p>
        </p:txBody>
      </p:sp>
    </p:spTree>
    <p:extLst>
      <p:ext uri="{BB962C8B-B14F-4D97-AF65-F5344CB8AC3E}">
        <p14:creationId xmlns:p14="http://schemas.microsoft.com/office/powerpoint/2010/main" val="20343204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4063933"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综合数据分析系统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客服工作绩效</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五边形 6"/>
          <p:cNvSpPr/>
          <p:nvPr/>
        </p:nvSpPr>
        <p:spPr bwMode="auto">
          <a:xfrm>
            <a:off x="3744356" y="2399983"/>
            <a:ext cx="3384550" cy="576263"/>
          </a:xfrm>
          <a:prstGeom prst="homePlate">
            <a:avLst/>
          </a:prstGeom>
          <a:solidFill>
            <a:srgbClr val="FF6600"/>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zh-CN" altLang="en-US" sz="3200" b="1" dirty="0" smtClean="0">
                <a:solidFill>
                  <a:schemeClr val="bg1"/>
                </a:solidFill>
                <a:latin typeface="+mj-ea"/>
                <a:ea typeface="+mj-ea"/>
              </a:rPr>
              <a:t>客服分析</a:t>
            </a:r>
            <a:endParaRPr lang="zh-CN" altLang="en-US" sz="3200" b="1" dirty="0">
              <a:solidFill>
                <a:schemeClr val="bg1"/>
              </a:solidFill>
              <a:latin typeface="+mj-ea"/>
              <a:ea typeface="+mj-ea"/>
            </a:endParaRPr>
          </a:p>
        </p:txBody>
      </p:sp>
      <p:sp>
        <p:nvSpPr>
          <p:cNvPr id="8" name="五边形 7"/>
          <p:cNvSpPr/>
          <p:nvPr/>
        </p:nvSpPr>
        <p:spPr bwMode="auto">
          <a:xfrm>
            <a:off x="3313277" y="1823721"/>
            <a:ext cx="3384550" cy="576262"/>
          </a:xfrm>
          <a:prstGeom prst="homePlate">
            <a:avLst/>
          </a:prstGeom>
          <a:solidFill>
            <a:srgbClr val="00B0F0"/>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zh-CN" altLang="en-US" sz="3200" b="1" dirty="0" smtClean="0">
                <a:solidFill>
                  <a:schemeClr val="bg1"/>
                </a:solidFill>
                <a:latin typeface="+mj-ea"/>
                <a:ea typeface="+mj-ea"/>
              </a:rPr>
              <a:t>对话分析</a:t>
            </a:r>
            <a:endParaRPr lang="zh-CN" altLang="en-US" sz="3200" b="1" dirty="0">
              <a:solidFill>
                <a:schemeClr val="bg1"/>
              </a:solidFill>
              <a:latin typeface="+mj-ea"/>
              <a:ea typeface="+mj-ea"/>
            </a:endParaRPr>
          </a:p>
        </p:txBody>
      </p:sp>
      <p:sp>
        <p:nvSpPr>
          <p:cNvPr id="11" name="五边形 10"/>
          <p:cNvSpPr/>
          <p:nvPr/>
        </p:nvSpPr>
        <p:spPr bwMode="auto">
          <a:xfrm>
            <a:off x="4191001" y="2976245"/>
            <a:ext cx="3382963" cy="576262"/>
          </a:xfrm>
          <a:prstGeom prst="homePlate">
            <a:avLst/>
          </a:prstGeom>
          <a:solidFill>
            <a:srgbClr val="00B0F0"/>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zh-CN" altLang="en-US" sz="3200" b="1" dirty="0" smtClean="0">
                <a:solidFill>
                  <a:schemeClr val="bg1"/>
                </a:solidFill>
                <a:latin typeface="+mj-ea"/>
                <a:ea typeface="+mj-ea"/>
              </a:rPr>
              <a:t>登录日志</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41185054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34"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from="(-#ppt_w/2)" to="(#ppt_x)" calcmode="lin" valueType="num">
                                      <p:cBhvr>
                                        <p:cTn id="17" dur="600" fill="hold">
                                          <p:stCondLst>
                                            <p:cond delay="0"/>
                                          </p:stCondLst>
                                        </p:cTn>
                                        <p:tgtEl>
                                          <p:spTgt spid="7"/>
                                        </p:tgtEl>
                                        <p:attrNameLst>
                                          <p:attrName>ppt_x</p:attrName>
                                        </p:attrNameLst>
                                      </p:cBhvr>
                                    </p:anim>
                                    <p:anim from="0" to="-1.0" calcmode="lin" valueType="num">
                                      <p:cBhvr>
                                        <p:cTn id="18" dur="200" decel="50000" autoRev="1" fill="hold">
                                          <p:stCondLst>
                                            <p:cond delay="600"/>
                                          </p:stCondLst>
                                        </p:cTn>
                                        <p:tgtEl>
                                          <p:spTgt spid="7"/>
                                        </p:tgtEl>
                                        <p:attrNameLst>
                                          <p:attrName>xshear</p:attrName>
                                        </p:attrNameLst>
                                      </p:cBhvr>
                                    </p:anim>
                                    <p:animScale>
                                      <p:cBhvr>
                                        <p:cTn id="19" dur="200" decel="100000" autoRev="1" fill="hold">
                                          <p:stCondLst>
                                            <p:cond delay="600"/>
                                          </p:stCondLst>
                                        </p:cTn>
                                        <p:tgtEl>
                                          <p:spTgt spid="7"/>
                                        </p:tgtEl>
                                      </p:cBhvr>
                                      <p:from x="100000" y="100000"/>
                                      <p:to x="80000" y="100000"/>
                                    </p:animScale>
                                    <p:anim by="(#ppt_h/3+#ppt_w*0.1)" calcmode="lin" valueType="num">
                                      <p:cBhvr additive="sum">
                                        <p:cTn id="20" dur="200" decel="100000" autoRev="1" fill="hold">
                                          <p:stCondLst>
                                            <p:cond delay="600"/>
                                          </p:stCondLst>
                                        </p:cTn>
                                        <p:tgtEl>
                                          <p:spTgt spid="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25307" y="1369082"/>
            <a:ext cx="4304714" cy="334661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2"/>
          <p:cNvSpPr txBox="1"/>
          <p:nvPr/>
        </p:nvSpPr>
        <p:spPr>
          <a:xfrm>
            <a:off x="1965235" y="2657962"/>
            <a:ext cx="1515158" cy="707886"/>
          </a:xfrm>
          <a:prstGeom prst="rect">
            <a:avLst/>
          </a:prstGeom>
          <a:noFill/>
        </p:spPr>
        <p:txBody>
          <a:bodyPr wrap="non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会  员</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5098869" y="2726494"/>
            <a:ext cx="6096000" cy="2017027"/>
          </a:xfrm>
          <a:prstGeom prst="rect">
            <a:avLst/>
          </a:prstGeom>
        </p:spPr>
        <p:txBody>
          <a:bodyPr>
            <a:spAutoFit/>
          </a:bodyPr>
          <a:lstStyle/>
          <a:p>
            <a:pPr>
              <a:lnSpc>
                <a:spcPct val="180000"/>
              </a:lnSpc>
            </a:pPr>
            <a:r>
              <a:rPr lang="zh-CN" altLang="en-US" dirty="0" smtClean="0">
                <a:latin typeface="微软雅黑" pitchFamily="34" charset="-122"/>
                <a:ea typeface="微软雅黑" pitchFamily="34" charset="-122"/>
              </a:rPr>
              <a:t>信</a:t>
            </a:r>
            <a:r>
              <a:rPr lang="zh-CN" altLang="en-US" dirty="0">
                <a:latin typeface="微软雅黑" pitchFamily="34" charset="-122"/>
                <a:ea typeface="微软雅黑" pitchFamily="34" charset="-122"/>
              </a:rPr>
              <a:t>任信息接口可与您网站的会员系统、注册系统实现无缝整合。当您的会员登录网站后，会员资料，例如购买记录，注册信息等通过</a:t>
            </a:r>
            <a:r>
              <a:rPr lang="en-US" altLang="zh-CN" dirty="0">
                <a:latin typeface="微软雅黑" pitchFamily="34" charset="-122"/>
                <a:ea typeface="微软雅黑" pitchFamily="34" charset="-122"/>
              </a:rPr>
              <a:t>Live800</a:t>
            </a:r>
            <a:r>
              <a:rPr lang="zh-CN" altLang="en-US" dirty="0">
                <a:latin typeface="微软雅黑" pitchFamily="34" charset="-122"/>
                <a:ea typeface="微软雅黑" pitchFamily="34" charset="-122"/>
              </a:rPr>
              <a:t>客户信息展现。 不仅能提高工作效率，还能帮助客服以最高效的方式识别客户。 </a:t>
            </a:r>
          </a:p>
        </p:txBody>
      </p:sp>
      <p:sp>
        <p:nvSpPr>
          <p:cNvPr id="5" name="矩形 4"/>
          <p:cNvSpPr/>
          <p:nvPr/>
        </p:nvSpPr>
        <p:spPr>
          <a:xfrm>
            <a:off x="5895702" y="1215968"/>
            <a:ext cx="4222631" cy="861774"/>
          </a:xfrm>
          <a:prstGeom prst="rect">
            <a:avLst/>
          </a:prstGeom>
        </p:spPr>
        <p:txBody>
          <a:bodyPr wrap="none">
            <a:spAutoFit/>
          </a:bodyPr>
          <a:lstStyle/>
          <a:p>
            <a:r>
              <a:rPr lang="zh-CN" altLang="en-US" sz="5000" b="1" dirty="0">
                <a:latin typeface="微软雅黑" pitchFamily="34" charset="-122"/>
                <a:ea typeface="微软雅黑" pitchFamily="34" charset="-122"/>
              </a:rPr>
              <a:t>信任信息接口 </a:t>
            </a:r>
          </a:p>
        </p:txBody>
      </p:sp>
      <p:sp>
        <p:nvSpPr>
          <p:cNvPr id="6" name="矩形 5"/>
          <p:cNvSpPr/>
          <p:nvPr/>
        </p:nvSpPr>
        <p:spPr>
          <a:xfrm>
            <a:off x="5583918" y="2064775"/>
            <a:ext cx="4846198" cy="400110"/>
          </a:xfrm>
          <a:prstGeom prst="rect">
            <a:avLst/>
          </a:prstGeom>
        </p:spPr>
        <p:txBody>
          <a:bodyPr wrap="none">
            <a:spAutoFit/>
          </a:bodyPr>
          <a:lstStyle/>
          <a:p>
            <a:r>
              <a:rPr lang="zh-CN" altLang="en-US" sz="2000" b="1" dirty="0">
                <a:latin typeface="微软雅黑" pitchFamily="34" charset="-122"/>
                <a:ea typeface="微软雅黑" pitchFamily="34" charset="-122"/>
              </a:rPr>
              <a:t>安全识别网站会</a:t>
            </a:r>
            <a:r>
              <a:rPr lang="zh-CN" altLang="en-US" sz="2000" b="1" dirty="0" smtClean="0">
                <a:latin typeface="微软雅黑" pitchFamily="34" charset="-122"/>
                <a:ea typeface="微软雅黑" pitchFamily="34" charset="-122"/>
              </a:rPr>
              <a:t>员   全</a:t>
            </a:r>
            <a:r>
              <a:rPr lang="zh-CN" altLang="en-US" sz="2000" b="1" dirty="0">
                <a:latin typeface="微软雅黑" pitchFamily="34" charset="-122"/>
                <a:ea typeface="微软雅黑" pitchFamily="34" charset="-122"/>
              </a:rPr>
              <a:t>方位挖掘访客信息 </a:t>
            </a:r>
          </a:p>
        </p:txBody>
      </p:sp>
    </p:spTree>
    <p:extLst>
      <p:ext uri="{BB962C8B-B14F-4D97-AF65-F5344CB8AC3E}">
        <p14:creationId xmlns:p14="http://schemas.microsoft.com/office/powerpoint/2010/main" val="19309643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4" grpId="0"/>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29449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综合数据分析系统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对话量</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9" y="1233126"/>
            <a:ext cx="9426939" cy="48077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 name="圆角矩形 22"/>
          <p:cNvSpPr>
            <a:spLocks noChangeArrowheads="1"/>
          </p:cNvSpPr>
          <p:nvPr/>
        </p:nvSpPr>
        <p:spPr bwMode="auto">
          <a:xfrm>
            <a:off x="2047140" y="2626111"/>
            <a:ext cx="1298160" cy="31538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1" name="圆角矩形标注 3"/>
          <p:cNvSpPr>
            <a:spLocks noChangeArrowheads="1"/>
          </p:cNvSpPr>
          <p:nvPr/>
        </p:nvSpPr>
        <p:spPr bwMode="auto">
          <a:xfrm>
            <a:off x="6583860" y="1459705"/>
            <a:ext cx="4823699" cy="1321985"/>
          </a:xfrm>
          <a:prstGeom prst="wedgeRoundRectCallout">
            <a:avLst>
              <a:gd name="adj1" fmla="val -50702"/>
              <a:gd name="adj2" fmla="val 170585"/>
              <a:gd name="adj3" fmla="val 16667"/>
            </a:avLst>
          </a:prstGeom>
          <a:solidFill>
            <a:srgbClr val="00B0F0"/>
          </a:solidFill>
          <a:ln w="9525" algn="ctr">
            <a:solidFill>
              <a:srgbClr val="3399FF"/>
            </a:solidFill>
            <a:round/>
            <a:headEnd/>
            <a:tailEnd/>
          </a:ln>
        </p:spPr>
        <p:txBody>
          <a:bodyPr lIns="180000" tIns="0" rIns="180000" bIns="0" anchor="ctr"/>
          <a:lstStyle/>
          <a:p>
            <a:r>
              <a:rPr lang="zh-CN" altLang="en-US" dirty="0">
                <a:solidFill>
                  <a:schemeClr val="bg1"/>
                </a:solidFill>
                <a:latin typeface="微软雅黑" pitchFamily="34" charset="-122"/>
                <a:ea typeface="微软雅黑" pitchFamily="34" charset="-122"/>
              </a:rPr>
              <a:t>系统自动分析出每个客服人员某个时间段内对话的数量。对比每个客服的对话量，分析出对话量最多和最少的客服</a:t>
            </a:r>
            <a:r>
              <a:rPr lang="zh-CN" altLang="en-US" dirty="0" smtClean="0">
                <a:solidFill>
                  <a:schemeClr val="bg1"/>
                </a:solidFill>
                <a:latin typeface="微软雅黑" pitchFamily="34" charset="-122"/>
                <a:ea typeface="微软雅黑" pitchFamily="34" charset="-122"/>
              </a:rPr>
              <a:t>。包括对话总量、日均对话量、月均对话量</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708477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5097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综合数据分析系统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对话时长</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20" y="1233126"/>
            <a:ext cx="9426937" cy="48077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 name="圆角矩形 22"/>
          <p:cNvSpPr>
            <a:spLocks noChangeArrowheads="1"/>
          </p:cNvSpPr>
          <p:nvPr/>
        </p:nvSpPr>
        <p:spPr bwMode="auto">
          <a:xfrm>
            <a:off x="2047140" y="2965749"/>
            <a:ext cx="1298160" cy="31538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1" name="圆角矩形标注 3"/>
          <p:cNvSpPr>
            <a:spLocks noChangeArrowheads="1"/>
          </p:cNvSpPr>
          <p:nvPr/>
        </p:nvSpPr>
        <p:spPr bwMode="auto">
          <a:xfrm>
            <a:off x="6583860" y="1459705"/>
            <a:ext cx="4823699" cy="1321985"/>
          </a:xfrm>
          <a:prstGeom prst="wedgeRoundRectCallout">
            <a:avLst>
              <a:gd name="adj1" fmla="val -50702"/>
              <a:gd name="adj2" fmla="val 170585"/>
              <a:gd name="adj3" fmla="val 16667"/>
            </a:avLst>
          </a:prstGeom>
          <a:solidFill>
            <a:srgbClr val="00B0F0"/>
          </a:solidFill>
          <a:ln w="9525" algn="ctr">
            <a:solidFill>
              <a:srgbClr val="3399FF"/>
            </a:solidFill>
            <a:round/>
            <a:headEnd/>
            <a:tailEnd/>
          </a:ln>
        </p:spPr>
        <p:txBody>
          <a:bodyPr lIns="180000" tIns="0" rIns="180000" bIns="0" anchor="ctr"/>
          <a:lstStyle/>
          <a:p>
            <a:r>
              <a:rPr lang="zh-CN" altLang="en-US" dirty="0">
                <a:solidFill>
                  <a:schemeClr val="bg1"/>
                </a:solidFill>
                <a:latin typeface="微软雅黑" pitchFamily="34" charset="-122"/>
                <a:ea typeface="微软雅黑" pitchFamily="34" charset="-122"/>
              </a:rPr>
              <a:t>对多个客服平均等待时间和平均对话时长进行比较，客户很清楚的判断出客服人员的沟通能力及沟通质</a:t>
            </a:r>
            <a:r>
              <a:rPr lang="zh-CN" altLang="en-US" dirty="0" smtClean="0">
                <a:solidFill>
                  <a:schemeClr val="bg1"/>
                </a:solidFill>
                <a:latin typeface="微软雅黑" pitchFamily="34" charset="-122"/>
                <a:ea typeface="微软雅黑" pitchFamily="34" charset="-122"/>
              </a:rPr>
              <a:t>量。包括平均通话时长、平均等待时间。</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713718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5097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综合数据分析系统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服务质量</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20" y="1233126"/>
            <a:ext cx="9426937" cy="48077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 name="圆角矩形 22"/>
          <p:cNvSpPr>
            <a:spLocks noChangeArrowheads="1"/>
          </p:cNvSpPr>
          <p:nvPr/>
        </p:nvSpPr>
        <p:spPr bwMode="auto">
          <a:xfrm>
            <a:off x="2047140" y="3279261"/>
            <a:ext cx="1298160" cy="31538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1" name="圆角矩形标注 3"/>
          <p:cNvSpPr>
            <a:spLocks noChangeArrowheads="1"/>
          </p:cNvSpPr>
          <p:nvPr/>
        </p:nvSpPr>
        <p:spPr bwMode="auto">
          <a:xfrm>
            <a:off x="6583860" y="1459705"/>
            <a:ext cx="4823699" cy="1321985"/>
          </a:xfrm>
          <a:prstGeom prst="wedgeRoundRectCallout">
            <a:avLst>
              <a:gd name="adj1" fmla="val -44473"/>
              <a:gd name="adj2" fmla="val 192324"/>
              <a:gd name="adj3" fmla="val 16667"/>
            </a:avLst>
          </a:prstGeom>
          <a:solidFill>
            <a:srgbClr val="00B0F0"/>
          </a:solidFill>
          <a:ln w="9525" algn="ctr">
            <a:solidFill>
              <a:srgbClr val="3399FF"/>
            </a:solidFill>
            <a:round/>
            <a:headEnd/>
            <a:tailEnd/>
          </a:ln>
        </p:spPr>
        <p:txBody>
          <a:bodyPr lIns="180000" tIns="0" rIns="180000" bIns="0" anchor="ctr"/>
          <a:lstStyle/>
          <a:p>
            <a:r>
              <a:rPr lang="zh-CN" altLang="en-US" dirty="0">
                <a:solidFill>
                  <a:schemeClr val="bg1"/>
                </a:solidFill>
                <a:latin typeface="微软雅黑" pitchFamily="34" charset="-122"/>
                <a:ea typeface="微软雅黑" pitchFamily="34" charset="-122"/>
              </a:rPr>
              <a:t>根据访客对客服的评价，很清楚的看到满意的有多少，投诉的有多</a:t>
            </a:r>
            <a:r>
              <a:rPr lang="zh-CN" altLang="en-US" dirty="0" smtClean="0">
                <a:solidFill>
                  <a:schemeClr val="bg1"/>
                </a:solidFill>
                <a:latin typeface="微软雅黑" pitchFamily="34" charset="-122"/>
                <a:ea typeface="微软雅黑" pitchFamily="34" charset="-122"/>
              </a:rPr>
              <a:t>少。</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680264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4063933"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综合数据分析系统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客服工作绩效</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五边形 6"/>
          <p:cNvSpPr/>
          <p:nvPr/>
        </p:nvSpPr>
        <p:spPr bwMode="auto">
          <a:xfrm>
            <a:off x="4175434" y="2976246"/>
            <a:ext cx="3384550" cy="576263"/>
          </a:xfrm>
          <a:prstGeom prst="homePlate">
            <a:avLst/>
          </a:prstGeom>
          <a:solidFill>
            <a:srgbClr val="FF6600"/>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zh-CN" altLang="en-US" sz="3200" b="1" dirty="0">
                <a:solidFill>
                  <a:schemeClr val="bg1"/>
                </a:solidFill>
                <a:latin typeface="+mj-ea"/>
                <a:ea typeface="+mj-ea"/>
              </a:rPr>
              <a:t>工</a:t>
            </a:r>
            <a:r>
              <a:rPr lang="zh-CN" altLang="en-US" sz="3200" b="1" dirty="0" smtClean="0">
                <a:solidFill>
                  <a:schemeClr val="bg1"/>
                </a:solidFill>
                <a:latin typeface="+mj-ea"/>
                <a:ea typeface="+mj-ea"/>
              </a:rPr>
              <a:t>作日志</a:t>
            </a:r>
            <a:endParaRPr lang="zh-CN" altLang="en-US" sz="3200" b="1" dirty="0">
              <a:solidFill>
                <a:schemeClr val="bg1"/>
              </a:solidFill>
              <a:latin typeface="+mj-ea"/>
              <a:ea typeface="+mj-ea"/>
            </a:endParaRPr>
          </a:p>
        </p:txBody>
      </p:sp>
      <p:sp>
        <p:nvSpPr>
          <p:cNvPr id="8" name="五边形 7"/>
          <p:cNvSpPr/>
          <p:nvPr/>
        </p:nvSpPr>
        <p:spPr bwMode="auto">
          <a:xfrm>
            <a:off x="3313277" y="1823721"/>
            <a:ext cx="3384550" cy="576262"/>
          </a:xfrm>
          <a:prstGeom prst="homePlate">
            <a:avLst/>
          </a:prstGeom>
          <a:solidFill>
            <a:srgbClr val="00B0F0"/>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zh-CN" altLang="en-US" sz="3200" b="1" dirty="0" smtClean="0">
                <a:solidFill>
                  <a:schemeClr val="bg1"/>
                </a:solidFill>
                <a:latin typeface="+mj-ea"/>
                <a:ea typeface="+mj-ea"/>
              </a:rPr>
              <a:t>对话分析</a:t>
            </a:r>
            <a:endParaRPr lang="zh-CN" altLang="en-US" sz="3200" b="1" dirty="0">
              <a:solidFill>
                <a:schemeClr val="bg1"/>
              </a:solidFill>
              <a:latin typeface="+mj-ea"/>
              <a:ea typeface="+mj-ea"/>
            </a:endParaRPr>
          </a:p>
        </p:txBody>
      </p:sp>
      <p:sp>
        <p:nvSpPr>
          <p:cNvPr id="11" name="五边形 10"/>
          <p:cNvSpPr/>
          <p:nvPr/>
        </p:nvSpPr>
        <p:spPr bwMode="auto">
          <a:xfrm>
            <a:off x="3720736" y="2399984"/>
            <a:ext cx="3382963" cy="576262"/>
          </a:xfrm>
          <a:prstGeom prst="homePlate">
            <a:avLst/>
          </a:prstGeom>
          <a:solidFill>
            <a:srgbClr val="00B0F0"/>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zh-CN" altLang="en-US" sz="3200" b="1" dirty="0" smtClean="0">
                <a:solidFill>
                  <a:schemeClr val="bg1"/>
                </a:solidFill>
                <a:latin typeface="+mj-ea"/>
                <a:ea typeface="+mj-ea"/>
              </a:rPr>
              <a:t>客服分析</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8906850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34"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from="(-#ppt_w/2)" to="(#ppt_x)" calcmode="lin" valueType="num">
                                      <p:cBhvr>
                                        <p:cTn id="17" dur="600" fill="hold">
                                          <p:stCondLst>
                                            <p:cond delay="0"/>
                                          </p:stCondLst>
                                        </p:cTn>
                                        <p:tgtEl>
                                          <p:spTgt spid="7"/>
                                        </p:tgtEl>
                                        <p:attrNameLst>
                                          <p:attrName>ppt_x</p:attrName>
                                        </p:attrNameLst>
                                      </p:cBhvr>
                                    </p:anim>
                                    <p:anim from="0" to="-1.0" calcmode="lin" valueType="num">
                                      <p:cBhvr>
                                        <p:cTn id="18" dur="200" decel="50000" autoRev="1" fill="hold">
                                          <p:stCondLst>
                                            <p:cond delay="600"/>
                                          </p:stCondLst>
                                        </p:cTn>
                                        <p:tgtEl>
                                          <p:spTgt spid="7"/>
                                        </p:tgtEl>
                                        <p:attrNameLst>
                                          <p:attrName>xshear</p:attrName>
                                        </p:attrNameLst>
                                      </p:cBhvr>
                                    </p:anim>
                                    <p:animScale>
                                      <p:cBhvr>
                                        <p:cTn id="19" dur="200" decel="100000" autoRev="1" fill="hold">
                                          <p:stCondLst>
                                            <p:cond delay="600"/>
                                          </p:stCondLst>
                                        </p:cTn>
                                        <p:tgtEl>
                                          <p:spTgt spid="7"/>
                                        </p:tgtEl>
                                      </p:cBhvr>
                                      <p:from x="100000" y="100000"/>
                                      <p:to x="80000" y="100000"/>
                                    </p:animScale>
                                    <p:anim by="(#ppt_h/3+#ppt_w*0.1)" calcmode="lin" valueType="num">
                                      <p:cBhvr additive="sum">
                                        <p:cTn id="20" dur="200" decel="100000" autoRev="1" fill="hold">
                                          <p:stCondLst>
                                            <p:cond delay="600"/>
                                          </p:stCondLst>
                                        </p:cTn>
                                        <p:tgtEl>
                                          <p:spTgt spid="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50972"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综合数据分析系统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登录日志</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21" y="1233126"/>
            <a:ext cx="9426935" cy="48077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 name="圆角矩形 22"/>
          <p:cNvSpPr>
            <a:spLocks noChangeArrowheads="1"/>
          </p:cNvSpPr>
          <p:nvPr/>
        </p:nvSpPr>
        <p:spPr bwMode="auto">
          <a:xfrm>
            <a:off x="2948476" y="4285101"/>
            <a:ext cx="7318929" cy="315384"/>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1" name="圆角矩形标注 3"/>
          <p:cNvSpPr>
            <a:spLocks noChangeArrowheads="1"/>
          </p:cNvSpPr>
          <p:nvPr/>
        </p:nvSpPr>
        <p:spPr bwMode="auto">
          <a:xfrm>
            <a:off x="6583860" y="1459705"/>
            <a:ext cx="4823699" cy="1321985"/>
          </a:xfrm>
          <a:prstGeom prst="wedgeRoundRectCallout">
            <a:avLst>
              <a:gd name="adj1" fmla="val -50701"/>
              <a:gd name="adj2" fmla="val 155764"/>
              <a:gd name="adj3" fmla="val 16667"/>
            </a:avLst>
          </a:prstGeom>
          <a:solidFill>
            <a:srgbClr val="00B0F0"/>
          </a:solidFill>
          <a:ln w="9525" algn="ctr">
            <a:solidFill>
              <a:srgbClr val="3399FF"/>
            </a:solidFill>
            <a:round/>
            <a:headEnd/>
            <a:tailEnd/>
          </a:ln>
        </p:spPr>
        <p:txBody>
          <a:bodyPr lIns="180000" tIns="0" rIns="180000" bIns="0" anchor="ctr"/>
          <a:lstStyle/>
          <a:p>
            <a:r>
              <a:rPr lang="zh-CN" altLang="en-US" dirty="0" smtClean="0">
                <a:solidFill>
                  <a:schemeClr val="bg1"/>
                </a:solidFill>
                <a:latin typeface="微软雅黑" pitchFamily="34" charset="-122"/>
                <a:ea typeface="微软雅黑" pitchFamily="34" charset="-122"/>
              </a:rPr>
              <a:t>可以直观的看到每个客服人员每天登录的时间、退出的时间、在线的时长，是通过网页登录，客户端登录，还是手机端登录</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57563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4063933"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综合数据分析系统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网站流量统计</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五边形 6"/>
          <p:cNvSpPr/>
          <p:nvPr/>
        </p:nvSpPr>
        <p:spPr bwMode="auto">
          <a:xfrm>
            <a:off x="4175434" y="2976246"/>
            <a:ext cx="3384550" cy="942611"/>
          </a:xfrm>
          <a:prstGeom prst="homePlate">
            <a:avLst/>
          </a:prstGeom>
          <a:solidFill>
            <a:srgbClr val="FF6600"/>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zh-CN" altLang="en-US" sz="3200" b="1" dirty="0" smtClean="0">
                <a:solidFill>
                  <a:schemeClr val="bg1"/>
                </a:solidFill>
                <a:latin typeface="+mj-ea"/>
                <a:ea typeface="+mj-ea"/>
              </a:rPr>
              <a:t>网站流量统计</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13063763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from="(-#ppt_w/2)" to="(#ppt_x)" calcmode="lin" valueType="num">
                                      <p:cBhvr>
                                        <p:cTn id="7" dur="600" fill="hold">
                                          <p:stCondLst>
                                            <p:cond delay="0"/>
                                          </p:stCondLst>
                                        </p:cTn>
                                        <p:tgtEl>
                                          <p:spTgt spid="7"/>
                                        </p:tgtEl>
                                        <p:attrNameLst>
                                          <p:attrName>ppt_x</p:attrName>
                                        </p:attrNameLst>
                                      </p:cBhvr>
                                    </p:anim>
                                    <p:anim from="0" to="-1.0" calcmode="lin" valueType="num">
                                      <p:cBhvr>
                                        <p:cTn id="8" dur="200" decel="50000" autoRev="1" fill="hold">
                                          <p:stCondLst>
                                            <p:cond delay="600"/>
                                          </p:stCondLst>
                                        </p:cTn>
                                        <p:tgtEl>
                                          <p:spTgt spid="7"/>
                                        </p:tgtEl>
                                        <p:attrNameLst>
                                          <p:attrName>xshear</p:attrName>
                                        </p:attrNameLst>
                                      </p:cBhvr>
                                    </p:anim>
                                    <p:animScale>
                                      <p:cBhvr>
                                        <p:cTn id="9" dur="200" decel="100000" autoRev="1" fill="hold">
                                          <p:stCondLst>
                                            <p:cond delay="600"/>
                                          </p:stCondLst>
                                        </p:cTn>
                                        <p:tgtEl>
                                          <p:spTgt spid="7"/>
                                        </p:tgtEl>
                                      </p:cBhvr>
                                      <p:from x="100000" y="100000"/>
                                      <p:to x="80000" y="100000"/>
                                    </p:animScale>
                                    <p:anim by="(#ppt_h/3+#ppt_w*0.1)" calcmode="lin" valueType="num">
                                      <p:cBhvr additive="sum">
                                        <p:cTn id="10" dur="200" decel="100000" autoRev="1" fill="hold">
                                          <p:stCondLst>
                                            <p:cond delay="600"/>
                                          </p:stCondLst>
                                        </p:cTn>
                                        <p:tgtEl>
                                          <p:spTgt spid="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550972"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网站流量统计系</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统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来源分析</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21" y="1233126"/>
            <a:ext cx="9426935" cy="48077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3" name="圆角矩形 22"/>
          <p:cNvSpPr>
            <a:spLocks noChangeArrowheads="1"/>
          </p:cNvSpPr>
          <p:nvPr/>
        </p:nvSpPr>
        <p:spPr bwMode="auto">
          <a:xfrm>
            <a:off x="3497116" y="2847703"/>
            <a:ext cx="2890621" cy="2599508"/>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1" name="圆角矩形标注 3"/>
          <p:cNvSpPr>
            <a:spLocks noChangeArrowheads="1"/>
          </p:cNvSpPr>
          <p:nvPr/>
        </p:nvSpPr>
        <p:spPr bwMode="auto">
          <a:xfrm>
            <a:off x="7455760" y="3636998"/>
            <a:ext cx="2602641" cy="1457516"/>
          </a:xfrm>
          <a:prstGeom prst="wedgeRoundRectCallout">
            <a:avLst>
              <a:gd name="adj1" fmla="val -89348"/>
              <a:gd name="adj2" fmla="val -28862"/>
              <a:gd name="adj3" fmla="val 16667"/>
            </a:avLst>
          </a:prstGeom>
          <a:solidFill>
            <a:srgbClr val="00B0F0"/>
          </a:solidFill>
          <a:ln w="9525" algn="ctr">
            <a:solidFill>
              <a:srgbClr val="3399FF"/>
            </a:solidFill>
            <a:round/>
            <a:headEnd/>
            <a:tailEnd/>
          </a:ln>
        </p:spPr>
        <p:txBody>
          <a:bodyPr lIns="180000" tIns="0" rIns="180000" bIns="0" anchor="ctr"/>
          <a:lstStyle/>
          <a:p>
            <a:r>
              <a:rPr lang="zh-CN" altLang="en-US" dirty="0" smtClean="0">
                <a:solidFill>
                  <a:schemeClr val="bg1"/>
                </a:solidFill>
                <a:latin typeface="微软雅黑" pitchFamily="34" charset="-122"/>
                <a:ea typeface="微软雅黑" pitchFamily="34" charset="-122"/>
              </a:rPr>
              <a:t>可以通过来源分析分析出来自百度、谷歌等搜索引擎的访问量和对话量</a:t>
            </a:r>
            <a:endParaRPr lang="zh-CN" altLang="en-US" dirty="0">
              <a:solidFill>
                <a:schemeClr val="bg1"/>
              </a:solidFill>
              <a:latin typeface="微软雅黑" pitchFamily="34" charset="-122"/>
              <a:ea typeface="微软雅黑" pitchFamily="34" charset="-122"/>
            </a:endParaRPr>
          </a:p>
        </p:txBody>
      </p:sp>
      <p:sp>
        <p:nvSpPr>
          <p:cNvPr id="9" name="圆角矩形 8"/>
          <p:cNvSpPr>
            <a:spLocks noChangeArrowheads="1"/>
          </p:cNvSpPr>
          <p:nvPr/>
        </p:nvSpPr>
        <p:spPr bwMode="auto">
          <a:xfrm>
            <a:off x="7837715" y="2627255"/>
            <a:ext cx="3401508" cy="229258"/>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0" name="圆角矩形标注 3"/>
          <p:cNvSpPr>
            <a:spLocks noChangeArrowheads="1"/>
          </p:cNvSpPr>
          <p:nvPr/>
        </p:nvSpPr>
        <p:spPr bwMode="auto">
          <a:xfrm>
            <a:off x="2055402" y="4279839"/>
            <a:ext cx="1298157" cy="1013379"/>
          </a:xfrm>
          <a:prstGeom prst="wedgeRoundRectCallout">
            <a:avLst>
              <a:gd name="adj1" fmla="val 8182"/>
              <a:gd name="adj2" fmla="val -87118"/>
              <a:gd name="adj3" fmla="val 16667"/>
            </a:avLst>
          </a:prstGeom>
          <a:solidFill>
            <a:srgbClr val="00B0F0"/>
          </a:solidFill>
          <a:ln w="9525" algn="ctr">
            <a:solidFill>
              <a:srgbClr val="3399FF"/>
            </a:solidFill>
            <a:round/>
            <a:headEnd/>
            <a:tailEnd/>
          </a:ln>
        </p:spPr>
        <p:txBody>
          <a:bodyPr lIns="180000" tIns="0" rIns="180000" bIns="0" anchor="ctr"/>
          <a:lstStyle/>
          <a:p>
            <a:r>
              <a:rPr lang="zh-CN" altLang="en-US" sz="1400" dirty="0" smtClean="0">
                <a:solidFill>
                  <a:schemeClr val="bg1"/>
                </a:solidFill>
                <a:latin typeface="微软雅黑" pitchFamily="34" charset="-122"/>
                <a:ea typeface="微软雅黑" pitchFamily="34" charset="-122"/>
              </a:rPr>
              <a:t>可以根据不同的来源渠道分析</a:t>
            </a:r>
            <a:endParaRPr lang="zh-CN" altLang="en-US" sz="1400" dirty="0">
              <a:solidFill>
                <a:schemeClr val="bg1"/>
              </a:solidFill>
              <a:latin typeface="微软雅黑" pitchFamily="34" charset="-122"/>
              <a:ea typeface="微软雅黑" pitchFamily="34" charset="-122"/>
            </a:endParaRPr>
          </a:p>
        </p:txBody>
      </p:sp>
      <p:sp>
        <p:nvSpPr>
          <p:cNvPr id="12" name="圆角矩形标注 11"/>
          <p:cNvSpPr>
            <a:spLocks noChangeArrowheads="1"/>
          </p:cNvSpPr>
          <p:nvPr/>
        </p:nvSpPr>
        <p:spPr bwMode="auto">
          <a:xfrm>
            <a:off x="8533437" y="1496218"/>
            <a:ext cx="2520950" cy="936625"/>
          </a:xfrm>
          <a:prstGeom prst="wedgeRoundRectCallout">
            <a:avLst>
              <a:gd name="adj1" fmla="val -61139"/>
              <a:gd name="adj2" fmla="val 66111"/>
              <a:gd name="adj3" fmla="val 16667"/>
            </a:avLst>
          </a:prstGeom>
          <a:solidFill>
            <a:srgbClr val="00B0F0"/>
          </a:solidFill>
          <a:ln w="9525" algn="ctr">
            <a:solidFill>
              <a:srgbClr val="3399FF"/>
            </a:solidFill>
            <a:round/>
            <a:headEnd/>
            <a:tailEnd/>
          </a:ln>
        </p:spPr>
        <p:txBody>
          <a:bodyPr lIns="0" tIns="0" rIns="0" bIns="0" anchor="ctr"/>
          <a:lstStyle/>
          <a:p>
            <a:r>
              <a:rPr lang="zh-CN" altLang="en-US" sz="1400" dirty="0">
                <a:solidFill>
                  <a:schemeClr val="bg1"/>
                </a:solidFill>
                <a:latin typeface="微软雅黑" pitchFamily="34" charset="-122"/>
                <a:ea typeface="微软雅黑" pitchFamily="34" charset="-122"/>
              </a:rPr>
              <a:t>真正分析流量的有效率应该从不同的维度来看待，例如：从新旧访客的角度去看待流量</a:t>
            </a:r>
          </a:p>
        </p:txBody>
      </p:sp>
      <p:sp>
        <p:nvSpPr>
          <p:cNvPr id="14" name="圆角矩形 13"/>
          <p:cNvSpPr>
            <a:spLocks noChangeArrowheads="1"/>
          </p:cNvSpPr>
          <p:nvPr/>
        </p:nvSpPr>
        <p:spPr bwMode="auto">
          <a:xfrm>
            <a:off x="1981826" y="2627254"/>
            <a:ext cx="1445310" cy="1233629"/>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8" name="圆角矩形 17"/>
          <p:cNvSpPr>
            <a:spLocks noChangeArrowheads="1"/>
          </p:cNvSpPr>
          <p:nvPr/>
        </p:nvSpPr>
        <p:spPr bwMode="auto">
          <a:xfrm>
            <a:off x="3688705" y="1496217"/>
            <a:ext cx="3182357" cy="637591"/>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9" name="圆角矩形标注 18"/>
          <p:cNvSpPr>
            <a:spLocks noChangeArrowheads="1"/>
          </p:cNvSpPr>
          <p:nvPr/>
        </p:nvSpPr>
        <p:spPr bwMode="auto">
          <a:xfrm>
            <a:off x="7052577" y="693376"/>
            <a:ext cx="4271554" cy="539750"/>
          </a:xfrm>
          <a:prstGeom prst="wedgeRoundRectCallout">
            <a:avLst>
              <a:gd name="adj1" fmla="val -65157"/>
              <a:gd name="adj2" fmla="val 99114"/>
              <a:gd name="adj3" fmla="val 16667"/>
            </a:avLst>
          </a:prstGeom>
          <a:solidFill>
            <a:srgbClr val="FF6600"/>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r>
              <a:rPr lang="zh-CN" altLang="en-US" dirty="0" smtClean="0">
                <a:solidFill>
                  <a:schemeClr val="bg1"/>
                </a:solidFill>
                <a:latin typeface="微软雅黑" pitchFamily="34" charset="-122"/>
                <a:ea typeface="微软雅黑" pitchFamily="34" charset="-122"/>
              </a:rPr>
              <a:t>还可以通过不同的指标分析出相应的报表</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02777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lide(fromBottom)">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slide(fromBottom)">
                                      <p:cBhvr>
                                        <p:cTn id="24" dur="500"/>
                                        <p:tgtEl>
                                          <p:spTgt spid="1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slide(fromBottom)">
                                      <p:cBhvr>
                                        <p:cTn id="33" dur="500"/>
                                        <p:tgtEl>
                                          <p:spTgt spid="18"/>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slide(fromBottom)">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animBg="1"/>
      <p:bldP spid="9" grpId="0" animBg="1"/>
      <p:bldP spid="10" grpId="0" animBg="1"/>
      <p:bldP spid="12" grpId="0" animBg="1"/>
      <p:bldP spid="14" grpId="0" animBg="1"/>
      <p:bldP spid="18" grpId="0" animBg="1"/>
      <p:bldP spid="1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243" y="2112125"/>
            <a:ext cx="9707069" cy="2737891"/>
          </a:xfrm>
          <a:prstGeom prst="rect">
            <a:avLst/>
          </a:prstGeom>
        </p:spPr>
      </p:pic>
      <p:sp>
        <p:nvSpPr>
          <p:cNvPr id="2" name="文本框 1"/>
          <p:cNvSpPr txBox="1"/>
          <p:nvPr/>
        </p:nvSpPr>
        <p:spPr>
          <a:xfrm>
            <a:off x="2729131" y="351692"/>
            <a:ext cx="2654894" cy="400110"/>
          </a:xfrm>
          <a:prstGeom prst="rect">
            <a:avLst/>
          </a:prstGeom>
          <a:noFill/>
        </p:spPr>
        <p:txBody>
          <a:bodyPr wrap="none" rtlCol="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Live800</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系</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统模块应用</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64121" y="2092066"/>
            <a:ext cx="3876807" cy="640821"/>
            <a:chOff x="633046" y="2222695"/>
            <a:chExt cx="3876807" cy="640821"/>
          </a:xfrm>
        </p:grpSpPr>
        <p:cxnSp>
          <p:nvCxnSpPr>
            <p:cNvPr id="5" name="直接连接符 4"/>
            <p:cNvCxnSpPr/>
            <p:nvPr/>
          </p:nvCxnSpPr>
          <p:spPr>
            <a:xfrm flipH="1" flipV="1">
              <a:off x="3753853" y="2225842"/>
              <a:ext cx="756000" cy="637674"/>
            </a:xfrm>
            <a:prstGeom prst="line">
              <a:avLst/>
            </a:prstGeom>
            <a:ln>
              <a:solidFill>
                <a:srgbClr val="FC6D0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33046" y="2222695"/>
              <a:ext cx="3123028" cy="0"/>
            </a:xfrm>
            <a:prstGeom prst="line">
              <a:avLst/>
            </a:prstGeom>
            <a:ln>
              <a:gradFill flip="none" rotWithShape="1">
                <a:gsLst>
                  <a:gs pos="0">
                    <a:srgbClr val="FC6D0C"/>
                  </a:gs>
                  <a:gs pos="100000">
                    <a:srgbClr val="FC6D0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1294294" y="1089888"/>
            <a:ext cx="3268634" cy="923330"/>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注册会员：客服通过账号识别客户身份，对接工单系统展示会员信息，进行对话咨询</a:t>
            </a:r>
          </a:p>
        </p:txBody>
      </p:sp>
      <p:grpSp>
        <p:nvGrpSpPr>
          <p:cNvPr id="16" name="组合 15"/>
          <p:cNvGrpSpPr/>
          <p:nvPr/>
        </p:nvGrpSpPr>
        <p:grpSpPr>
          <a:xfrm flipH="1">
            <a:off x="7709943" y="2163979"/>
            <a:ext cx="3876807" cy="640821"/>
            <a:chOff x="633046" y="2222695"/>
            <a:chExt cx="3876807" cy="640821"/>
          </a:xfrm>
        </p:grpSpPr>
        <p:cxnSp>
          <p:nvCxnSpPr>
            <p:cNvPr id="17" name="直接连接符 16"/>
            <p:cNvCxnSpPr/>
            <p:nvPr/>
          </p:nvCxnSpPr>
          <p:spPr>
            <a:xfrm flipH="1" flipV="1">
              <a:off x="3753853" y="2225842"/>
              <a:ext cx="756000" cy="637674"/>
            </a:xfrm>
            <a:prstGeom prst="line">
              <a:avLst/>
            </a:prstGeom>
            <a:ln>
              <a:solidFill>
                <a:srgbClr val="FC6D0C"/>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33046" y="2222695"/>
              <a:ext cx="3123028" cy="0"/>
            </a:xfrm>
            <a:prstGeom prst="line">
              <a:avLst/>
            </a:prstGeom>
            <a:ln>
              <a:gradFill flip="none" rotWithShape="1">
                <a:gsLst>
                  <a:gs pos="0">
                    <a:srgbClr val="FC6D0C"/>
                  </a:gs>
                  <a:gs pos="100000">
                    <a:srgbClr val="FC6D0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8439953" y="940200"/>
            <a:ext cx="3117938" cy="1200329"/>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游客：客服通过</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CRM</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添加并且管理客户信息，系统自动关联电脑识别客户身份，进行对话咨询</a:t>
            </a:r>
          </a:p>
        </p:txBody>
      </p:sp>
      <p:grpSp>
        <p:nvGrpSpPr>
          <p:cNvPr id="21" name="组合 20"/>
          <p:cNvGrpSpPr/>
          <p:nvPr/>
        </p:nvGrpSpPr>
        <p:grpSpPr>
          <a:xfrm flipV="1">
            <a:off x="1064121" y="4122155"/>
            <a:ext cx="3876807" cy="640821"/>
            <a:chOff x="633046" y="2222695"/>
            <a:chExt cx="3876807" cy="640821"/>
          </a:xfrm>
        </p:grpSpPr>
        <p:cxnSp>
          <p:nvCxnSpPr>
            <p:cNvPr id="22" name="直接连接符 21"/>
            <p:cNvCxnSpPr/>
            <p:nvPr/>
          </p:nvCxnSpPr>
          <p:spPr>
            <a:xfrm flipH="1" flipV="1">
              <a:off x="3753853" y="2225842"/>
              <a:ext cx="756000" cy="637674"/>
            </a:xfrm>
            <a:prstGeom prst="line">
              <a:avLst/>
            </a:prstGeom>
            <a:ln>
              <a:solidFill>
                <a:srgbClr val="FC6D0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633046" y="2222695"/>
              <a:ext cx="3123028" cy="0"/>
            </a:xfrm>
            <a:prstGeom prst="line">
              <a:avLst/>
            </a:prstGeom>
            <a:ln>
              <a:gradFill flip="none" rotWithShape="1">
                <a:gsLst>
                  <a:gs pos="0">
                    <a:srgbClr val="FC6D0C"/>
                  </a:gs>
                  <a:gs pos="100000">
                    <a:srgbClr val="FC6D0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1294294" y="4875106"/>
            <a:ext cx="3117938" cy="923330"/>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数据分析：通过对各个关键性指标的分析查看客服人员的</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KPI</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工作绩效</a:t>
            </a:r>
          </a:p>
        </p:txBody>
      </p:sp>
      <p:grpSp>
        <p:nvGrpSpPr>
          <p:cNvPr id="32" name="组合 31"/>
          <p:cNvGrpSpPr/>
          <p:nvPr/>
        </p:nvGrpSpPr>
        <p:grpSpPr>
          <a:xfrm flipH="1" flipV="1">
            <a:off x="7733719" y="4085334"/>
            <a:ext cx="3876807" cy="640821"/>
            <a:chOff x="633046" y="2222695"/>
            <a:chExt cx="3876807" cy="640821"/>
          </a:xfrm>
        </p:grpSpPr>
        <p:cxnSp>
          <p:nvCxnSpPr>
            <p:cNvPr id="33" name="直接连接符 32"/>
            <p:cNvCxnSpPr/>
            <p:nvPr/>
          </p:nvCxnSpPr>
          <p:spPr>
            <a:xfrm flipH="1" flipV="1">
              <a:off x="3753853" y="2225842"/>
              <a:ext cx="756000" cy="637674"/>
            </a:xfrm>
            <a:prstGeom prst="line">
              <a:avLst/>
            </a:prstGeom>
            <a:ln>
              <a:solidFill>
                <a:srgbClr val="FC6D0C"/>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633046" y="2222695"/>
              <a:ext cx="3123028" cy="0"/>
            </a:xfrm>
            <a:prstGeom prst="line">
              <a:avLst/>
            </a:prstGeom>
            <a:ln>
              <a:gradFill flip="none" rotWithShape="1">
                <a:gsLst>
                  <a:gs pos="0">
                    <a:srgbClr val="FC6D0C"/>
                  </a:gs>
                  <a:gs pos="100000">
                    <a:srgbClr val="FC6D0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8439953" y="4811904"/>
            <a:ext cx="3117938" cy="1477328"/>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流量统计：让推广部通过全新的方式查看并分析流量数据帮助您撰写目标明确的广告、强化营销计划并提高网站的转</a:t>
            </a:r>
            <a:r>
              <a:rPr lang="zh-CN" altLang="en-US">
                <a:solidFill>
                  <a:schemeClr val="tx1">
                    <a:lumMod val="85000"/>
                    <a:lumOff val="15000"/>
                  </a:schemeClr>
                </a:solidFill>
                <a:latin typeface="微软雅黑" panose="020B0503020204020204" pitchFamily="34" charset="-122"/>
                <a:ea typeface="微软雅黑" panose="020B0503020204020204" pitchFamily="34" charset="-122"/>
              </a:rPr>
              <a:t>化</a:t>
            </a:r>
            <a:r>
              <a:rPr lang="zh-CN" altLang="en-US" smtClean="0">
                <a:solidFill>
                  <a:schemeClr val="tx1">
                    <a:lumMod val="85000"/>
                    <a:lumOff val="15000"/>
                  </a:schemeClr>
                </a:solidFill>
                <a:latin typeface="微软雅黑" panose="020B0503020204020204" pitchFamily="34" charset="-122"/>
                <a:ea typeface="微软雅黑" panose="020B0503020204020204" pitchFamily="34" charset="-122"/>
              </a:rPr>
              <a:t>率</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48158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out)">
                                      <p:cBhvr>
                                        <p:cTn id="7" dur="1000"/>
                                        <p:tgtEl>
                                          <p:spTgt spid="36"/>
                                        </p:tgtEl>
                                      </p:cBhvr>
                                    </p:animEffect>
                                  </p:childTnLst>
                                </p:cTn>
                              </p:par>
                              <p:par>
                                <p:cTn id="8" presetID="22" presetClass="entr" presetSubtype="8" fill="hold" nodeType="withEffect">
                                  <p:stCondLst>
                                    <p:cond delay="75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2" fill="hold" nodeType="withEffect">
                                  <p:stCondLst>
                                    <p:cond delay="75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par>
                                <p:cTn id="14" presetID="22" presetClass="entr" presetSubtype="2" fill="hold" nodeType="withEffect">
                                  <p:stCondLst>
                                    <p:cond delay="750"/>
                                  </p:stCondLst>
                                  <p:childTnLst>
                                    <p:set>
                                      <p:cBhvr>
                                        <p:cTn id="15" dur="1" fill="hold">
                                          <p:stCondLst>
                                            <p:cond delay="0"/>
                                          </p:stCondLst>
                                        </p:cTn>
                                        <p:tgtEl>
                                          <p:spTgt spid="21"/>
                                        </p:tgtEl>
                                        <p:attrNameLst>
                                          <p:attrName>style.visibility</p:attrName>
                                        </p:attrNameLst>
                                      </p:cBhvr>
                                      <p:to>
                                        <p:strVal val="visible"/>
                                      </p:to>
                                    </p:set>
                                    <p:animEffect transition="in" filter="wipe(right)">
                                      <p:cBhvr>
                                        <p:cTn id="16" dur="500"/>
                                        <p:tgtEl>
                                          <p:spTgt spid="21"/>
                                        </p:tgtEl>
                                      </p:cBhvr>
                                    </p:animEffect>
                                  </p:childTnLst>
                                </p:cTn>
                              </p:par>
                              <p:par>
                                <p:cTn id="17" presetID="22" presetClass="entr" presetSubtype="8" fill="hold"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par>
                                <p:cTn id="20" presetID="22" presetClass="entr" presetSubtype="2" fill="hold" grpId="0" nodeType="withEffect">
                                  <p:stCondLst>
                                    <p:cond delay="150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2" fill="hold" grpId="0" nodeType="withEffect">
                                  <p:stCondLst>
                                    <p:cond delay="1500"/>
                                  </p:stCondLst>
                                  <p:childTnLst>
                                    <p:set>
                                      <p:cBhvr>
                                        <p:cTn id="27" dur="1" fill="hold">
                                          <p:stCondLst>
                                            <p:cond delay="0"/>
                                          </p:stCondLst>
                                        </p:cTn>
                                        <p:tgtEl>
                                          <p:spTgt spid="24"/>
                                        </p:tgtEl>
                                        <p:attrNameLst>
                                          <p:attrName>style.visibility</p:attrName>
                                        </p:attrNameLst>
                                      </p:cBhvr>
                                      <p:to>
                                        <p:strVal val="visible"/>
                                      </p:to>
                                    </p:set>
                                    <p:animEffect transition="in" filter="wipe(right)">
                                      <p:cBhvr>
                                        <p:cTn id="28" dur="500"/>
                                        <p:tgtEl>
                                          <p:spTgt spid="24"/>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4" grpId="0"/>
      <p:bldP spid="3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2900153" cy="400110"/>
          </a:xfrm>
          <a:prstGeom prst="rect">
            <a:avLst/>
          </a:prstGeom>
          <a:noFill/>
        </p:spPr>
        <p:txBody>
          <a:bodyPr wrap="non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他们的选择  我们的成长</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826851" y="2206446"/>
            <a:ext cx="1497827" cy="461665"/>
          </a:xfrm>
          <a:prstGeom prst="rect">
            <a:avLst/>
          </a:prstGeom>
          <a:noFill/>
        </p:spPr>
        <p:txBody>
          <a:bodyPr wrap="square" rtlCol="0">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走秀网</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683216" y="3357516"/>
            <a:ext cx="1293223" cy="369332"/>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沃尔玛</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913940" y="2258188"/>
            <a:ext cx="1638761" cy="461665"/>
          </a:xfrm>
          <a:prstGeom prst="rect">
            <a:avLst/>
          </a:prstGeom>
          <a:noFill/>
        </p:spPr>
        <p:txBody>
          <a:bodyPr wrap="square" rtlCol="0">
            <a:spAutoFit/>
          </a:bodyPr>
          <a:lstStyle/>
          <a:p>
            <a:r>
              <a:rPr lang="zh-CN" altLang="en-US" sz="2400" b="1" dirty="0" smtClean="0">
                <a:solidFill>
                  <a:schemeClr val="bg2">
                    <a:lumMod val="25000"/>
                  </a:schemeClr>
                </a:solidFill>
                <a:latin typeface="微软雅黑" panose="020B0503020204020204" pitchFamily="34" charset="-122"/>
                <a:ea typeface="微软雅黑" panose="020B0503020204020204" pitchFamily="34" charset="-122"/>
              </a:rPr>
              <a:t>支付宝</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427169" y="2121262"/>
            <a:ext cx="1293223" cy="307777"/>
          </a:xfrm>
          <a:prstGeom prst="rect">
            <a:avLst/>
          </a:prstGeom>
          <a:noFill/>
        </p:spPr>
        <p:txBody>
          <a:bodyPr wrap="squar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易宝支付</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824884" y="4691806"/>
            <a:ext cx="1780469" cy="400110"/>
          </a:xfrm>
          <a:prstGeom prst="rect">
            <a:avLst/>
          </a:prstGeom>
          <a:noFill/>
        </p:spPr>
        <p:txBody>
          <a:bodyPr wrap="square" rtlCol="0">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华为</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03408" y="5091916"/>
            <a:ext cx="1473031" cy="400110"/>
          </a:xfrm>
          <a:prstGeom prst="rect">
            <a:avLst/>
          </a:prstGeom>
          <a:noFill/>
        </p:spPr>
        <p:txBody>
          <a:bodyPr wrap="squar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摩根士丹利</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133758" y="4233092"/>
            <a:ext cx="1293223" cy="400110"/>
          </a:xfrm>
          <a:prstGeom prst="rect">
            <a:avLst/>
          </a:prstGeom>
          <a:noFill/>
        </p:spPr>
        <p:txBody>
          <a:bodyPr wrap="squar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国泰君安</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290822" y="3006148"/>
            <a:ext cx="1293223" cy="400110"/>
          </a:xfrm>
          <a:prstGeom prst="rect">
            <a:avLst/>
          </a:prstGeom>
          <a:noFill/>
        </p:spPr>
        <p:txBody>
          <a:bodyPr wrap="squar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易趣网</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255785" y="4152373"/>
            <a:ext cx="2089684" cy="584775"/>
          </a:xfrm>
          <a:prstGeom prst="rect">
            <a:avLst/>
          </a:prstGeom>
          <a:noFill/>
        </p:spPr>
        <p:txBody>
          <a:bodyPr wrap="square" rtlCol="0">
            <a:spAutoFit/>
          </a:bodyPr>
          <a:lstStyle/>
          <a:p>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广发</a:t>
            </a:r>
            <a:r>
              <a:rPr lang="zh-CN" altLang="en-US" sz="3200" b="1" dirty="0" smtClean="0">
                <a:solidFill>
                  <a:schemeClr val="tx1">
                    <a:lumMod val="95000"/>
                    <a:lumOff val="5000"/>
                  </a:schemeClr>
                </a:solidFill>
                <a:latin typeface="微软雅黑" panose="020B0503020204020204" pitchFamily="34" charset="-122"/>
                <a:ea typeface="微软雅黑" panose="020B0503020204020204" pitchFamily="34" charset="-122"/>
              </a:rPr>
              <a:t>基金</a:t>
            </a:r>
            <a:endPar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034002" y="3190166"/>
            <a:ext cx="1293223"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乐蜂网</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558112" y="2646921"/>
            <a:ext cx="1293223" cy="400110"/>
          </a:xfrm>
          <a:prstGeom prst="rect">
            <a:avLst/>
          </a:prstGeom>
          <a:noFill/>
        </p:spPr>
        <p:txBody>
          <a:bodyPr wrap="squar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李宁</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680613" y="1609108"/>
            <a:ext cx="1293223" cy="400110"/>
          </a:xfrm>
          <a:prstGeom prst="rect">
            <a:avLst/>
          </a:prstGeom>
          <a:noFill/>
        </p:spPr>
        <p:txBody>
          <a:bodyPr wrap="squar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快钱</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429716" y="3286242"/>
            <a:ext cx="1293223" cy="276999"/>
          </a:xfrm>
          <a:prstGeom prst="rect">
            <a:avLst/>
          </a:prstGeom>
          <a:noFill/>
        </p:spPr>
        <p:txBody>
          <a:bodyPr wrap="squar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耐克</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2965267" y="4016095"/>
            <a:ext cx="1502230" cy="461665"/>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聚美优品</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213573" y="3559628"/>
            <a:ext cx="1293223" cy="400110"/>
          </a:xfrm>
          <a:prstGeom prst="rect">
            <a:avLst/>
          </a:prstGeom>
          <a:noFill/>
        </p:spPr>
        <p:txBody>
          <a:bodyPr wrap="square" rtlCol="0">
            <a:spAutoFit/>
          </a:bodyPr>
          <a:lstStyle/>
          <a:p>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工银安盛</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780369" y="2846976"/>
            <a:ext cx="1293223" cy="307777"/>
          </a:xfrm>
          <a:prstGeom prst="rect">
            <a:avLst/>
          </a:prstGeom>
          <a:noFill/>
        </p:spPr>
        <p:txBody>
          <a:bodyPr wrap="square" rtlCol="0">
            <a:spAutoFit/>
          </a:bodyPr>
          <a:lstStyle/>
          <a:p>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DHC</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中国</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a:hlinkClick r:id="" action="ppaction://noaction"/>
          </p:cNvPr>
          <p:cNvSpPr txBox="1"/>
          <p:nvPr/>
        </p:nvSpPr>
        <p:spPr>
          <a:xfrm>
            <a:off x="5234800" y="2688528"/>
            <a:ext cx="1816566" cy="523220"/>
          </a:xfrm>
          <a:prstGeom prst="rect">
            <a:avLst/>
          </a:prstGeom>
          <a:noFill/>
        </p:spPr>
        <p:txBody>
          <a:bodyPr wrap="square" rtlCol="0">
            <a:spAutoFit/>
          </a:bodyPr>
          <a:lstStyle/>
          <a:p>
            <a:r>
              <a:rPr lang="zh-CN" altLang="en-US" sz="2800" b="1" dirty="0" smtClean="0">
                <a:solidFill>
                  <a:schemeClr val="tx1">
                    <a:lumMod val="95000"/>
                    <a:lumOff val="5000"/>
                  </a:schemeClr>
                </a:solidFill>
                <a:latin typeface="微软雅黑" panose="020B0503020204020204" pitchFamily="34" charset="-122"/>
                <a:ea typeface="微软雅黑" panose="020B0503020204020204" pitchFamily="34" charset="-122"/>
              </a:rPr>
              <a:t>中国电信</a:t>
            </a:r>
            <a:endParaRPr lang="zh-CN" altLang="en-US" sz="28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635931" y="1496663"/>
            <a:ext cx="1293223" cy="400110"/>
          </a:xfrm>
          <a:prstGeom prst="rect">
            <a:avLst/>
          </a:prstGeom>
          <a:noFill/>
        </p:spPr>
        <p:txBody>
          <a:bodyPr wrap="square" rtlCol="0">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唯品会</a:t>
            </a:r>
          </a:p>
        </p:txBody>
      </p:sp>
      <p:sp>
        <p:nvSpPr>
          <p:cNvPr id="22" name="文本框 21"/>
          <p:cNvSpPr txBox="1"/>
          <p:nvPr/>
        </p:nvSpPr>
        <p:spPr>
          <a:xfrm>
            <a:off x="7073780" y="3789032"/>
            <a:ext cx="1293223" cy="307777"/>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招商</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基金</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444880" y="3966876"/>
            <a:ext cx="1293223" cy="338554"/>
          </a:xfrm>
          <a:prstGeom prst="rect">
            <a:avLst/>
          </a:prstGeom>
          <a:noFill/>
        </p:spPr>
        <p:txBody>
          <a:bodyPr wrap="square" rtlCol="0">
            <a:spAutoFit/>
          </a:bodyPr>
          <a:lstStyle/>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顺电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7282542" y="4766251"/>
            <a:ext cx="1210588" cy="400110"/>
          </a:xfrm>
          <a:prstGeom prst="rect">
            <a:avLst/>
          </a:prstGeom>
        </p:spPr>
        <p:txBody>
          <a:bodyPr wrap="none">
            <a:spAutoFit/>
          </a:bodyPr>
          <a:lstStyle/>
          <a:p>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泰达宏利</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031455" y="3572522"/>
            <a:ext cx="1293223" cy="307777"/>
          </a:xfrm>
          <a:prstGeom prst="rect">
            <a:avLst/>
          </a:prstGeom>
          <a:noFill/>
        </p:spPr>
        <p:txBody>
          <a:bodyPr wrap="square" rtlCol="0">
            <a:spAutoFit/>
          </a:bodyPr>
          <a:lstStyle/>
          <a:p>
            <a:r>
              <a:rPr lang="zh-CN" altLang="en-US" sz="1400" b="1" dirty="0" smtClean="0">
                <a:solidFill>
                  <a:schemeClr val="tx1">
                    <a:lumMod val="85000"/>
                    <a:lumOff val="15000"/>
                  </a:schemeClr>
                </a:solidFill>
                <a:latin typeface="微软雅黑" panose="020B0503020204020204" pitchFamily="34" charset="-122"/>
                <a:ea typeface="微软雅黑" panose="020B0503020204020204" pitchFamily="34" charset="-122"/>
              </a:rPr>
              <a:t>景顺长城</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8626502"/>
      </p:ext>
    </p:extLst>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969356" cy="400110"/>
          </a:xfrm>
          <a:prstGeom prst="rect">
            <a:avLst/>
          </a:prstGeom>
          <a:noFill/>
        </p:spPr>
        <p:txBody>
          <a:bodyPr wrap="none" rtlCol="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Live800</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信任信息接口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会</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员对接</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FF9933"/>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访客电脑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4" y="1233126"/>
            <a:ext cx="9426949"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 name="矩形 17"/>
          <p:cNvSpPr>
            <a:spLocks noChangeArrowheads="1"/>
          </p:cNvSpPr>
          <p:nvPr/>
        </p:nvSpPr>
        <p:spPr bwMode="auto">
          <a:xfrm>
            <a:off x="7811588" y="1365195"/>
            <a:ext cx="966651" cy="337022"/>
          </a:xfrm>
          <a:prstGeom prst="rect">
            <a:avLst/>
          </a:prstGeom>
          <a:noFill/>
          <a:ln w="28575"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825" y="1233125"/>
            <a:ext cx="9525000" cy="48577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0614" y="1221496"/>
            <a:ext cx="9525000" cy="4857750"/>
          </a:xfrm>
          <a:prstGeom prst="rect">
            <a:avLst/>
          </a:prstGeom>
        </p:spPr>
      </p:pic>
    </p:spTree>
    <p:extLst>
      <p:ext uri="{BB962C8B-B14F-4D97-AF65-F5344CB8AC3E}">
        <p14:creationId xmlns:p14="http://schemas.microsoft.com/office/powerpoint/2010/main" val="33278591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969356" cy="400110"/>
          </a:xfrm>
          <a:prstGeom prst="rect">
            <a:avLst/>
          </a:prstGeom>
          <a:noFill/>
        </p:spPr>
        <p:txBody>
          <a:bodyPr wrap="none" rtlCol="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Live800</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信任信息接口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会员对接</a:t>
            </a: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00B0F0"/>
          </a:solidFill>
          <a:ln>
            <a:noFill/>
          </a:ln>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客服</a:t>
            </a:r>
            <a:r>
              <a:rPr lang="zh-CN" altLang="en-US" dirty="0" smtClean="0"/>
              <a:t>电</a:t>
            </a:r>
            <a:r>
              <a:rPr lang="zh-CN" altLang="en-US" dirty="0"/>
              <a:t>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5" y="1233126"/>
            <a:ext cx="9426947" cy="4807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圆角矩形 10"/>
          <p:cNvSpPr>
            <a:spLocks noChangeArrowheads="1"/>
          </p:cNvSpPr>
          <p:nvPr/>
        </p:nvSpPr>
        <p:spPr bwMode="auto">
          <a:xfrm>
            <a:off x="2032000" y="2403566"/>
            <a:ext cx="1299029" cy="261257"/>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2" name="圆角矩形 11"/>
          <p:cNvSpPr>
            <a:spLocks noChangeArrowheads="1"/>
          </p:cNvSpPr>
          <p:nvPr/>
        </p:nvSpPr>
        <p:spPr bwMode="auto">
          <a:xfrm>
            <a:off x="2031999" y="3187337"/>
            <a:ext cx="5937385" cy="2541952"/>
          </a:xfrm>
          <a:prstGeom prst="roundRect">
            <a:avLst>
              <a:gd name="adj" fmla="val 16667"/>
            </a:avLst>
          </a:prstGeom>
          <a:solidFill>
            <a:schemeClr val="accent1">
              <a:alpha val="10980"/>
            </a:schemeClr>
          </a:solidFill>
          <a:ln w="28575" algn="ctr">
            <a:solidFill>
              <a:srgbClr val="FF0000"/>
            </a:solidFill>
            <a:prstDash val="dash"/>
            <a:round/>
            <a:headEnd/>
            <a:tailEnd/>
          </a:ln>
        </p:spPr>
        <p:txBody>
          <a:bodyPr lIns="0" tIns="0" rIns="0" bIns="0" anchor="ctr"/>
          <a:lstStyle/>
          <a:p>
            <a:endParaRPr lang="zh-CN" altLang="en-US">
              <a:latin typeface="微软雅黑" pitchFamily="34" charset="-122"/>
              <a:ea typeface="微软雅黑" pitchFamily="34" charset="-122"/>
            </a:endParaRPr>
          </a:p>
        </p:txBody>
      </p:sp>
      <p:sp>
        <p:nvSpPr>
          <p:cNvPr id="14" name="矩形标注 13"/>
          <p:cNvSpPr>
            <a:spLocks noChangeArrowheads="1"/>
          </p:cNvSpPr>
          <p:nvPr/>
        </p:nvSpPr>
        <p:spPr bwMode="auto">
          <a:xfrm>
            <a:off x="3036172" y="1267440"/>
            <a:ext cx="4547451" cy="719138"/>
          </a:xfrm>
          <a:prstGeom prst="wedgeRectCallout">
            <a:avLst>
              <a:gd name="adj1" fmla="val -58502"/>
              <a:gd name="adj2" fmla="val 102961"/>
            </a:avLst>
          </a:prstGeom>
          <a:solidFill>
            <a:srgbClr val="00B0F0"/>
          </a:solidFill>
          <a:ln w="9525" algn="ctr">
            <a:solidFill>
              <a:srgbClr val="3399FF"/>
            </a:solidFill>
            <a:round/>
            <a:headEnd/>
            <a:tailEnd/>
          </a:ln>
        </p:spPr>
        <p:txBody>
          <a:bodyPr lIns="0" tIns="0" rIns="0" bIns="0" anchor="ctr"/>
          <a:lstStyle/>
          <a:p>
            <a:pPr algn="ctr"/>
            <a:r>
              <a:rPr lang="zh-CN" altLang="en-US" dirty="0" smtClean="0">
                <a:solidFill>
                  <a:schemeClr val="bg1"/>
                </a:solidFill>
                <a:latin typeface="微软雅黑" pitchFamily="34" charset="-122"/>
                <a:ea typeface="微软雅黑" pitchFamily="34" charset="-122"/>
              </a:rPr>
              <a:t>在这里显示会员的真实名称，很直观判别</a:t>
            </a:r>
            <a:endParaRPr lang="zh-CN" altLang="en-US" dirty="0">
              <a:solidFill>
                <a:schemeClr val="bg1"/>
              </a:solidFill>
              <a:latin typeface="微软雅黑" pitchFamily="34" charset="-122"/>
              <a:ea typeface="微软雅黑" pitchFamily="34" charset="-122"/>
            </a:endParaRPr>
          </a:p>
        </p:txBody>
      </p:sp>
      <p:sp>
        <p:nvSpPr>
          <p:cNvPr id="18" name="矩形标注 17"/>
          <p:cNvSpPr>
            <a:spLocks noChangeArrowheads="1"/>
          </p:cNvSpPr>
          <p:nvPr/>
        </p:nvSpPr>
        <p:spPr bwMode="auto">
          <a:xfrm>
            <a:off x="8177349" y="1233125"/>
            <a:ext cx="3230213" cy="4588213"/>
          </a:xfrm>
          <a:prstGeom prst="wedgeRectCallout">
            <a:avLst>
              <a:gd name="adj1" fmla="val -56812"/>
              <a:gd name="adj2" fmla="val 6435"/>
            </a:avLst>
          </a:prstGeom>
          <a:solidFill>
            <a:srgbClr val="00B0F0"/>
          </a:solidFill>
          <a:ln w="9525" algn="ctr">
            <a:solidFill>
              <a:srgbClr val="3399FF"/>
            </a:solidFill>
            <a:round/>
            <a:headEnd/>
            <a:tailEnd/>
          </a:ln>
        </p:spPr>
        <p:txBody>
          <a:bodyPr lIns="0" tIns="0" rIns="0" bIns="0" anchor="ctr"/>
          <a:lstStyle/>
          <a:p>
            <a:endParaRPr lang="zh-CN" altLang="en-US" dirty="0">
              <a:solidFill>
                <a:schemeClr val="bg1"/>
              </a:solidFill>
              <a:latin typeface="微软雅黑" pitchFamily="34" charset="-122"/>
              <a:ea typeface="微软雅黑" pitchFamily="34" charset="-122"/>
            </a:endParaRPr>
          </a:p>
        </p:txBody>
      </p:sp>
      <p:sp>
        <p:nvSpPr>
          <p:cNvPr id="3" name="TextBox 2"/>
          <p:cNvSpPr txBox="1"/>
          <p:nvPr/>
        </p:nvSpPr>
        <p:spPr>
          <a:xfrm>
            <a:off x="8399417" y="1574021"/>
            <a:ext cx="2873830" cy="4247317"/>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在客户信息页面，可以很完美的展示客服人员想要看到的该会员的任何信息，比如：基本资料，订单记录，退换</a:t>
            </a:r>
            <a:r>
              <a:rPr lang="zh-CN" altLang="en-US" dirty="0" smtClean="0">
                <a:solidFill>
                  <a:schemeClr val="bg1"/>
                </a:solidFill>
                <a:latin typeface="微软雅黑" pitchFamily="34" charset="-122"/>
                <a:ea typeface="微软雅黑" pitchFamily="34" charset="-122"/>
              </a:rPr>
              <a:t>货、积</a:t>
            </a:r>
            <a:r>
              <a:rPr lang="zh-CN" altLang="en-US" dirty="0">
                <a:solidFill>
                  <a:schemeClr val="bg1"/>
                </a:solidFill>
                <a:latin typeface="微软雅黑" pitchFamily="34" charset="-122"/>
                <a:ea typeface="微软雅黑" pitchFamily="34" charset="-122"/>
              </a:rPr>
              <a:t>分等。还可以在该界面直接操作，比如“处理订单”等。</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由于该页面是自定义的，所以可以显示您想要的任何信息。</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由于该页面是在您的服务器，所以不存在安全性的问题。</a:t>
            </a:r>
          </a:p>
        </p:txBody>
      </p:sp>
    </p:spTree>
    <p:extLst>
      <p:ext uri="{BB962C8B-B14F-4D97-AF65-F5344CB8AC3E}">
        <p14:creationId xmlns:p14="http://schemas.microsoft.com/office/powerpoint/2010/main" val="19527418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8"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9131" y="351692"/>
            <a:ext cx="3969356" cy="400110"/>
          </a:xfrm>
          <a:prstGeom prst="rect">
            <a:avLst/>
          </a:prstGeom>
          <a:noFill/>
        </p:spPr>
        <p:txBody>
          <a:bodyPr wrap="none" rtlCol="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Live800</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信任信息接口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会</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员对接</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标注 11"/>
          <p:cNvSpPr>
            <a:spLocks noChangeArrowheads="1"/>
          </p:cNvSpPr>
          <p:nvPr/>
        </p:nvSpPr>
        <p:spPr bwMode="auto">
          <a:xfrm>
            <a:off x="1981825" y="1233125"/>
            <a:ext cx="7812087" cy="4807745"/>
          </a:xfrm>
          <a:prstGeom prst="wedgeRectCallout">
            <a:avLst>
              <a:gd name="adj1" fmla="val -53995"/>
              <a:gd name="adj2" fmla="val -37139"/>
            </a:avLst>
          </a:prstGeom>
          <a:solidFill>
            <a:srgbClr val="FF9933"/>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endParaRPr lang="zh-CN" altLang="en-US"/>
          </a:p>
        </p:txBody>
      </p:sp>
      <p:pic>
        <p:nvPicPr>
          <p:cNvPr id="15" name="访客的电脑图片" descr="pc-fangk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36" y="820039"/>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569936" y="1964531"/>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黑体" pitchFamily="49" charset="-122"/>
              </a:defRPr>
            </a:lvl1pPr>
            <a:lvl2pPr marL="742950" indent="-285750" eaLnBrk="0" hangingPunct="0">
              <a:defRPr sz="1600">
                <a:solidFill>
                  <a:schemeClr val="tx1"/>
                </a:solidFill>
                <a:latin typeface="Arial" charset="0"/>
                <a:ea typeface="黑体" pitchFamily="49" charset="-122"/>
              </a:defRPr>
            </a:lvl2pPr>
            <a:lvl3pPr marL="1143000" indent="-228600" eaLnBrk="0" hangingPunct="0">
              <a:defRPr sz="1600">
                <a:solidFill>
                  <a:schemeClr val="tx1"/>
                </a:solidFill>
                <a:latin typeface="Arial" charset="0"/>
                <a:ea typeface="黑体" pitchFamily="49" charset="-122"/>
              </a:defRPr>
            </a:lvl3pPr>
            <a:lvl4pPr marL="1600200" indent="-228600" eaLnBrk="0" hangingPunct="0">
              <a:defRPr sz="1600">
                <a:solidFill>
                  <a:schemeClr val="tx1"/>
                </a:solidFill>
                <a:latin typeface="Arial" charset="0"/>
                <a:ea typeface="黑体" pitchFamily="49" charset="-122"/>
              </a:defRPr>
            </a:lvl4pPr>
            <a:lvl5pPr marL="2057400" indent="-228600" eaLnBrk="0" hangingPunct="0">
              <a:defRPr sz="1600">
                <a:solidFill>
                  <a:schemeClr val="tx1"/>
                </a:solidFill>
                <a:latin typeface="Arial" charset="0"/>
                <a:ea typeface="黑体" pitchFamily="49" charset="-122"/>
              </a:defRPr>
            </a:lvl5pPr>
            <a:lvl6pPr marL="2514600" indent="-228600" eaLnBrk="0" fontAlgn="base" hangingPunct="0">
              <a:spcBef>
                <a:spcPct val="0"/>
              </a:spcBef>
              <a:spcAft>
                <a:spcPct val="0"/>
              </a:spcAft>
              <a:defRPr sz="1600">
                <a:solidFill>
                  <a:schemeClr val="tx1"/>
                </a:solidFill>
                <a:latin typeface="Arial" charset="0"/>
                <a:ea typeface="黑体" pitchFamily="49" charset="-122"/>
              </a:defRPr>
            </a:lvl6pPr>
            <a:lvl7pPr marL="2971800" indent="-228600" eaLnBrk="0" fontAlgn="base" hangingPunct="0">
              <a:spcBef>
                <a:spcPct val="0"/>
              </a:spcBef>
              <a:spcAft>
                <a:spcPct val="0"/>
              </a:spcAft>
              <a:defRPr sz="1600">
                <a:solidFill>
                  <a:schemeClr val="tx1"/>
                </a:solidFill>
                <a:latin typeface="Arial" charset="0"/>
                <a:ea typeface="黑体" pitchFamily="49" charset="-122"/>
              </a:defRPr>
            </a:lvl7pPr>
            <a:lvl8pPr marL="3429000" indent="-228600" eaLnBrk="0" fontAlgn="base" hangingPunct="0">
              <a:spcBef>
                <a:spcPct val="0"/>
              </a:spcBef>
              <a:spcAft>
                <a:spcPct val="0"/>
              </a:spcAft>
              <a:defRPr sz="1600">
                <a:solidFill>
                  <a:schemeClr val="tx1"/>
                </a:solidFill>
                <a:latin typeface="Arial" charset="0"/>
                <a:ea typeface="黑体" pitchFamily="49" charset="-122"/>
              </a:defRPr>
            </a:lvl8pPr>
            <a:lvl9pPr marL="3886200" indent="-228600" eaLnBrk="0" fontAlgn="base" hangingPunct="0">
              <a:spcBef>
                <a:spcPct val="0"/>
              </a:spcBef>
              <a:spcAft>
                <a:spcPct val="0"/>
              </a:spcAft>
              <a:defRPr sz="1600">
                <a:solidFill>
                  <a:schemeClr val="tx1"/>
                </a:solidFill>
                <a:latin typeface="Arial" charset="0"/>
                <a:ea typeface="黑体" pitchFamily="49" charset="-122"/>
              </a:defRPr>
            </a:lvl9pPr>
          </a:lstStyle>
          <a:p>
            <a:pPr eaLnBrk="1" hangingPunct="1"/>
            <a:r>
              <a:rPr lang="zh-CN" altLang="en-US" dirty="0"/>
              <a:t>访客电脑</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0614" y="1233126"/>
            <a:ext cx="9426949" cy="48077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024" y="1268845"/>
            <a:ext cx="5619750" cy="4772025"/>
          </a:xfrm>
          <a:prstGeom prst="rect">
            <a:avLst/>
          </a:prstGeom>
        </p:spPr>
      </p:pic>
      <p:sp>
        <p:nvSpPr>
          <p:cNvPr id="18" name="矩形 17"/>
          <p:cNvSpPr>
            <a:spLocks noChangeArrowheads="1"/>
          </p:cNvSpPr>
          <p:nvPr/>
        </p:nvSpPr>
        <p:spPr bwMode="auto">
          <a:xfrm>
            <a:off x="6244046" y="2133601"/>
            <a:ext cx="1293223" cy="2542902"/>
          </a:xfrm>
          <a:prstGeom prst="rect">
            <a:avLst/>
          </a:prstGeom>
          <a:noFill/>
          <a:ln w="28575"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zh-CN" altLang="en-US"/>
          </a:p>
        </p:txBody>
      </p:sp>
      <p:sp>
        <p:nvSpPr>
          <p:cNvPr id="12" name="矩形标注 11"/>
          <p:cNvSpPr>
            <a:spLocks noChangeArrowheads="1"/>
          </p:cNvSpPr>
          <p:nvPr/>
        </p:nvSpPr>
        <p:spPr bwMode="auto">
          <a:xfrm>
            <a:off x="2309130" y="4114800"/>
            <a:ext cx="3578738" cy="1606731"/>
          </a:xfrm>
          <a:prstGeom prst="wedgeRectCallout">
            <a:avLst>
              <a:gd name="adj1" fmla="val 59583"/>
              <a:gd name="adj2" fmla="val -88892"/>
            </a:avLst>
          </a:prstGeom>
          <a:solidFill>
            <a:srgbClr val="00B0F0"/>
          </a:solidFill>
          <a:ln w="9525" algn="ctr">
            <a:solidFill>
              <a:srgbClr val="3399FF"/>
            </a:solidFill>
            <a:round/>
            <a:headEnd/>
            <a:tailEnd/>
          </a:ln>
        </p:spPr>
        <p:txBody>
          <a:bodyPr lIns="180000" tIns="180000" rIns="180000" bIns="180000" anchor="ctr"/>
          <a:lstStyle/>
          <a:p>
            <a:r>
              <a:rPr lang="zh-CN" altLang="en-US" dirty="0" smtClean="0">
                <a:solidFill>
                  <a:schemeClr val="bg1"/>
                </a:solidFill>
                <a:latin typeface="微软雅黑" pitchFamily="34" charset="-122"/>
                <a:ea typeface="微软雅黑" pitchFamily="34" charset="-122"/>
              </a:rPr>
              <a:t>这里可以显示该会员的个人信息，订单记录等，方便访客在咨询的同时看到自己目前的订单或资金情况。这个页面也是可以自定义的</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719496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25307" y="1369082"/>
            <a:ext cx="4304714" cy="3346610"/>
          </a:xfrm>
          <a:prstGeom prst="rect">
            <a:avLst/>
          </a:prstGeom>
          <a:solidFill>
            <a:srgbClr val="FC6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2"/>
          <p:cNvSpPr txBox="1"/>
          <p:nvPr/>
        </p:nvSpPr>
        <p:spPr>
          <a:xfrm>
            <a:off x="1939109" y="2657962"/>
            <a:ext cx="1515158" cy="707886"/>
          </a:xfrm>
          <a:prstGeom prst="rect">
            <a:avLst/>
          </a:prstGeom>
          <a:noFill/>
        </p:spPr>
        <p:txBody>
          <a:bodyPr wrap="non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游  客</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5098869" y="2726494"/>
            <a:ext cx="6096000" cy="2086725"/>
          </a:xfrm>
          <a:prstGeom prst="rect">
            <a:avLst/>
          </a:prstGeom>
        </p:spPr>
        <p:txBody>
          <a:bodyPr>
            <a:spAutoFit/>
          </a:bodyPr>
          <a:lstStyle/>
          <a:p>
            <a:pPr>
              <a:lnSpc>
                <a:spcPct val="180000"/>
              </a:lnSpc>
            </a:pPr>
            <a:r>
              <a:rPr lang="en-US" altLang="zh-CN" dirty="0" smtClean="0">
                <a:latin typeface="微软雅黑" pitchFamily="34" charset="-122"/>
                <a:ea typeface="微软雅黑" pitchFamily="34" charset="-122"/>
              </a:rPr>
              <a:t>Live800</a:t>
            </a:r>
            <a:r>
              <a:rPr lang="zh-CN" altLang="en-US" dirty="0" smtClean="0">
                <a:latin typeface="微软雅黑" pitchFamily="34" charset="-122"/>
                <a:ea typeface="微软雅黑" pitchFamily="34" charset="-122"/>
              </a:rPr>
              <a:t>专业版本针对游客身份的访客，有自身的一整套客户关系管理系统，方便客服记录和管理游客信息，并且与游客电脑关联，即使没有登录注册会员，也能判别客户信息，并且智能关联对话记录。</a:t>
            </a:r>
            <a:endParaRPr lang="zh-CN" altLang="en-US" dirty="0">
              <a:latin typeface="微软雅黑" pitchFamily="34" charset="-122"/>
              <a:ea typeface="微软雅黑" pitchFamily="34" charset="-122"/>
            </a:endParaRPr>
          </a:p>
        </p:txBody>
      </p:sp>
      <p:sp>
        <p:nvSpPr>
          <p:cNvPr id="5" name="矩形 4"/>
          <p:cNvSpPr/>
          <p:nvPr/>
        </p:nvSpPr>
        <p:spPr>
          <a:xfrm>
            <a:off x="5895702" y="1215968"/>
            <a:ext cx="3004349" cy="861774"/>
          </a:xfrm>
          <a:prstGeom prst="rect">
            <a:avLst/>
          </a:prstGeom>
        </p:spPr>
        <p:txBody>
          <a:bodyPr wrap="none">
            <a:spAutoFit/>
          </a:bodyPr>
          <a:lstStyle/>
          <a:p>
            <a:r>
              <a:rPr lang="en-US" altLang="zh-CN" sz="5000" b="1" dirty="0" smtClean="0">
                <a:latin typeface="微软雅黑" pitchFamily="34" charset="-122"/>
                <a:ea typeface="微软雅黑" pitchFamily="34" charset="-122"/>
              </a:rPr>
              <a:t>CRM</a:t>
            </a:r>
            <a:r>
              <a:rPr lang="zh-CN" altLang="en-US" sz="5000" b="1" dirty="0" smtClean="0">
                <a:latin typeface="微软雅黑" pitchFamily="34" charset="-122"/>
                <a:ea typeface="微软雅黑" pitchFamily="34" charset="-122"/>
              </a:rPr>
              <a:t>系统</a:t>
            </a:r>
            <a:endParaRPr lang="zh-CN" altLang="en-US" sz="5000" b="1" dirty="0">
              <a:latin typeface="微软雅黑" pitchFamily="34" charset="-122"/>
              <a:ea typeface="微软雅黑" pitchFamily="34" charset="-122"/>
            </a:endParaRPr>
          </a:p>
        </p:txBody>
      </p:sp>
      <p:sp>
        <p:nvSpPr>
          <p:cNvPr id="6" name="矩形 5"/>
          <p:cNvSpPr/>
          <p:nvPr/>
        </p:nvSpPr>
        <p:spPr>
          <a:xfrm>
            <a:off x="5583918" y="2064775"/>
            <a:ext cx="4185761"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判别游客电脑  记录和管理客户信息</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6622848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4" grpId="0"/>
      <p:bldP spid="5"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C6D0C"/>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C6D0C"/>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b="1" dirty="0" smtClean="0">
            <a:solidFill>
              <a:srgbClr val="BF4901"/>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2251</TotalTime>
  <Words>3613</Words>
  <Application>Microsoft Office PowerPoint</Application>
  <PresentationFormat>自定义</PresentationFormat>
  <Paragraphs>302</Paragraphs>
  <Slides>58</Slides>
  <Notes>6</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浙江理工大学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吴磊</dc:creator>
  <cp:lastModifiedBy>杨通</cp:lastModifiedBy>
  <cp:revision>194</cp:revision>
  <dcterms:created xsi:type="dcterms:W3CDTF">2013-08-18T04:59:53Z</dcterms:created>
  <dcterms:modified xsi:type="dcterms:W3CDTF">2013-10-28T02:00:45Z</dcterms:modified>
</cp:coreProperties>
</file>