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2" r:id="rId4"/>
    <p:sldId id="266" r:id="rId5"/>
    <p:sldId id="267" r:id="rId6"/>
    <p:sldId id="290" r:id="rId7"/>
    <p:sldId id="289" r:id="rId8"/>
    <p:sldId id="291" r:id="rId9"/>
    <p:sldId id="288" r:id="rId10"/>
    <p:sldId id="283" r:id="rId11"/>
    <p:sldId id="284" r:id="rId12"/>
    <p:sldId id="285" r:id="rId13"/>
    <p:sldId id="297" r:id="rId14"/>
    <p:sldId id="286" r:id="rId15"/>
    <p:sldId id="298" r:id="rId16"/>
    <p:sldId id="292" r:id="rId17"/>
    <p:sldId id="299" r:id="rId18"/>
    <p:sldId id="300" r:id="rId19"/>
    <p:sldId id="257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8CB271"/>
    <a:srgbClr val="ABC4A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4" y="60"/>
      </p:cViewPr>
      <p:guideLst>
        <p:guide orient="horz" pos="2124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阿里巴巴普惠体" panose="00020600040101010101" charset="-122"/>
              </a:rPr>
              <a:t>2024/7/19</a:t>
            </a:fld>
            <a:endParaRPr lang="zh-CN" altLang="en-US">
              <a:cs typeface="阿里巴巴普惠体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阿里巴巴普惠体" panose="00020600040101010101" charset="-122"/>
              </a:rPr>
              <a:t>‹#›</a:t>
            </a:fld>
            <a:endParaRPr lang="zh-CN" altLang="en-US">
              <a:cs typeface="阿里巴巴普惠体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hyperlink" Target="http://www.1ppt.com/moban/" TargetMode="Externa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6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7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71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1DEEAAC-A2BB-D991-2225-36D62DCF022E}"/>
              </a:ext>
            </a:extLst>
          </p:cNvPr>
          <p:cNvSpPr txBox="1"/>
          <p:nvPr userDrawn="1"/>
        </p:nvSpPr>
        <p:spPr>
          <a:xfrm>
            <a:off x="1755305" y="66652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24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5" Type="http://schemas.openxmlformats.org/officeDocument/2006/relationships/image" Target="../media/image5.gi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88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404926" y="2194560"/>
            <a:ext cx="7641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7200" dirty="0">
                <a:solidFill>
                  <a:srgbClr val="8CB271"/>
                </a:solidFill>
                <a:cs typeface="+mn-ea"/>
                <a:sym typeface="+mn-lt"/>
              </a:rPr>
              <a:t>A*</a:t>
            </a:r>
            <a:r>
              <a:rPr lang="zh-CN" altLang="en-US" sz="7200" dirty="0">
                <a:solidFill>
                  <a:srgbClr val="8CB271"/>
                </a:solidFill>
                <a:cs typeface="+mn-ea"/>
                <a:sym typeface="+mn-lt"/>
              </a:rPr>
              <a:t>寻路策略与移动</a:t>
            </a:r>
            <a:endParaRPr lang="en-US" altLang="zh-CN" sz="7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114675" y="5521"/>
            <a:ext cx="5859145" cy="0"/>
            <a:chOff x="4905" y="5521"/>
            <a:chExt cx="9227" cy="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4905" y="5521"/>
              <a:ext cx="195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2127" y="5521"/>
              <a:ext cx="200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 rot="5400000">
            <a:off x="10698233" y="1506845"/>
            <a:ext cx="1317744" cy="164718"/>
            <a:chOff x="2566815" y="1366060"/>
            <a:chExt cx="1317744" cy="164718"/>
          </a:xfrm>
        </p:grpSpPr>
        <p:sp>
          <p:nvSpPr>
            <p:cNvPr id="14" name="椭圆 13"/>
            <p:cNvSpPr/>
            <p:nvPr/>
          </p:nvSpPr>
          <p:spPr>
            <a:xfrm>
              <a:off x="2566815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97420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28024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58629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489234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719841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碰撞避免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066D04-FB50-515E-05D5-0AA6B4F87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7" y="1829409"/>
            <a:ext cx="10313913" cy="1843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97CA36-0ABB-3ABB-8F29-4509903823A5}"/>
              </a:ext>
            </a:extLst>
          </p:cNvPr>
          <p:cNvSpPr txBox="1"/>
          <p:nvPr/>
        </p:nvSpPr>
        <p:spPr>
          <a:xfrm>
            <a:off x="1129235" y="1025257"/>
            <a:ext cx="86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玩家不能撞墙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EE8E6-C16E-2576-259D-649668C77833}"/>
              </a:ext>
            </a:extLst>
          </p:cNvPr>
          <p:cNvSpPr txBox="1"/>
          <p:nvPr/>
        </p:nvSpPr>
        <p:spPr>
          <a:xfrm>
            <a:off x="1246581" y="3980193"/>
            <a:ext cx="9244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id</a:t>
            </a:r>
            <a:r>
              <a:rPr lang="zh-CN" altLang="en-US" sz="2000" dirty="0"/>
              <a:t>为玩家编号</a:t>
            </a:r>
            <a:r>
              <a:rPr lang="en-US" altLang="zh-CN" sz="2000" dirty="0"/>
              <a:t>, direction</a:t>
            </a:r>
            <a:r>
              <a:rPr lang="zh-CN" altLang="en-US" sz="2000" dirty="0"/>
              <a:t>标识方向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current_x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current_y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nxt_x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nxt_y</a:t>
            </a:r>
            <a:r>
              <a:rPr lang="zh-CN" altLang="en-US" sz="2000" dirty="0"/>
              <a:t>表示玩家当前坐标以及下一步坐标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82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碰撞避免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544B86-57E9-0B41-B008-E8924FCC58B3}"/>
              </a:ext>
            </a:extLst>
          </p:cNvPr>
          <p:cNvSpPr/>
          <p:nvPr/>
        </p:nvSpPr>
        <p:spPr>
          <a:xfrm>
            <a:off x="3707219" y="1453115"/>
            <a:ext cx="959299" cy="9488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A6F620-BC53-5BA5-0AE1-9340971727D3}"/>
              </a:ext>
            </a:extLst>
          </p:cNvPr>
          <p:cNvSpPr/>
          <p:nvPr/>
        </p:nvSpPr>
        <p:spPr>
          <a:xfrm>
            <a:off x="4666518" y="1453115"/>
            <a:ext cx="959299" cy="9488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96B12D-D4B0-7D32-6A07-1A74A6D4821C}"/>
              </a:ext>
            </a:extLst>
          </p:cNvPr>
          <p:cNvSpPr/>
          <p:nvPr/>
        </p:nvSpPr>
        <p:spPr>
          <a:xfrm>
            <a:off x="3703704" y="2403919"/>
            <a:ext cx="959299" cy="9488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972BFE-828C-C7C2-96E1-9F5AA4207395}"/>
              </a:ext>
            </a:extLst>
          </p:cNvPr>
          <p:cNvSpPr/>
          <p:nvPr/>
        </p:nvSpPr>
        <p:spPr>
          <a:xfrm>
            <a:off x="4670994" y="2401034"/>
            <a:ext cx="959299" cy="9488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98F63703-6782-A937-1432-F772D5922EE3}"/>
              </a:ext>
            </a:extLst>
          </p:cNvPr>
          <p:cNvSpPr/>
          <p:nvPr/>
        </p:nvSpPr>
        <p:spPr>
          <a:xfrm>
            <a:off x="3807900" y="2497768"/>
            <a:ext cx="749173" cy="75326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991E45D-5EF3-6CE3-9DE7-A77B1862A396}"/>
              </a:ext>
            </a:extLst>
          </p:cNvPr>
          <p:cNvSpPr/>
          <p:nvPr/>
        </p:nvSpPr>
        <p:spPr>
          <a:xfrm rot="19304013">
            <a:off x="4393596" y="2075367"/>
            <a:ext cx="805686" cy="53133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CCD3D2-E063-CDF2-F318-6DF25336CEF5}"/>
              </a:ext>
            </a:extLst>
          </p:cNvPr>
          <p:cNvSpPr txBox="1"/>
          <p:nvPr/>
        </p:nvSpPr>
        <p:spPr>
          <a:xfrm>
            <a:off x="6551998" y="1915739"/>
            <a:ext cx="3289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由于玩家自身有半径，斜着走有时候可能撞墙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D25D194-ECEE-B1DF-F0C1-CEE4BA897E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0"/>
          <a:stretch/>
        </p:blipFill>
        <p:spPr>
          <a:xfrm>
            <a:off x="981588" y="4307347"/>
            <a:ext cx="10313913" cy="826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34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9195" y="31486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碰撞避免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544B86-57E9-0B41-B008-E8924FCC58B3}"/>
              </a:ext>
            </a:extLst>
          </p:cNvPr>
          <p:cNvSpPr/>
          <p:nvPr/>
        </p:nvSpPr>
        <p:spPr>
          <a:xfrm>
            <a:off x="3707219" y="1453115"/>
            <a:ext cx="959299" cy="9488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A6F620-BC53-5BA5-0AE1-9340971727D3}"/>
              </a:ext>
            </a:extLst>
          </p:cNvPr>
          <p:cNvSpPr/>
          <p:nvPr/>
        </p:nvSpPr>
        <p:spPr>
          <a:xfrm>
            <a:off x="4666518" y="1453115"/>
            <a:ext cx="959299" cy="9488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96B12D-D4B0-7D32-6A07-1A74A6D4821C}"/>
              </a:ext>
            </a:extLst>
          </p:cNvPr>
          <p:cNvSpPr/>
          <p:nvPr/>
        </p:nvSpPr>
        <p:spPr>
          <a:xfrm>
            <a:off x="3703704" y="2403919"/>
            <a:ext cx="959299" cy="9488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972BFE-828C-C7C2-96E1-9F5AA4207395}"/>
              </a:ext>
            </a:extLst>
          </p:cNvPr>
          <p:cNvSpPr/>
          <p:nvPr/>
        </p:nvSpPr>
        <p:spPr>
          <a:xfrm>
            <a:off x="4670994" y="2401034"/>
            <a:ext cx="959299" cy="948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98F63703-6782-A937-1432-F772D5922EE3}"/>
              </a:ext>
            </a:extLst>
          </p:cNvPr>
          <p:cNvSpPr/>
          <p:nvPr/>
        </p:nvSpPr>
        <p:spPr>
          <a:xfrm>
            <a:off x="3807900" y="2497768"/>
            <a:ext cx="749173" cy="75326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D0D932E7-E32C-6F74-0DD9-276F0C8D332F}"/>
              </a:ext>
            </a:extLst>
          </p:cNvPr>
          <p:cNvSpPr/>
          <p:nvPr/>
        </p:nvSpPr>
        <p:spPr>
          <a:xfrm>
            <a:off x="4763895" y="1550150"/>
            <a:ext cx="749173" cy="75326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BBD8F7B-9177-C86A-FD51-8271D29BD66A}"/>
              </a:ext>
            </a:extLst>
          </p:cNvPr>
          <p:cNvSpPr/>
          <p:nvPr/>
        </p:nvSpPr>
        <p:spPr>
          <a:xfrm rot="19304013">
            <a:off x="4309845" y="2154612"/>
            <a:ext cx="805686" cy="53133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A22717-6032-57EE-BF88-5E2AF194C343}"/>
              </a:ext>
            </a:extLst>
          </p:cNvPr>
          <p:cNvSpPr txBox="1"/>
          <p:nvPr/>
        </p:nvSpPr>
        <p:spPr>
          <a:xfrm>
            <a:off x="6534938" y="1940983"/>
            <a:ext cx="413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 </a:t>
            </a:r>
            <a:r>
              <a:rPr lang="zh-CN" altLang="en-US" sz="2000" b="1" dirty="0"/>
              <a:t>要注意不能与另一个玩家相碰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1A1CC5E7-1188-D18D-CBF6-62DCB3024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90" y="3815454"/>
            <a:ext cx="10086975" cy="1485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134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碰撞避免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677F49-8CF7-DF3F-5396-852FEBA0B77C}"/>
              </a:ext>
            </a:extLst>
          </p:cNvPr>
          <p:cNvSpPr/>
          <p:nvPr/>
        </p:nvSpPr>
        <p:spPr>
          <a:xfrm>
            <a:off x="829405" y="1549641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78A61D-30D6-1253-D402-8CD312036D26}"/>
              </a:ext>
            </a:extLst>
          </p:cNvPr>
          <p:cNvSpPr/>
          <p:nvPr/>
        </p:nvSpPr>
        <p:spPr>
          <a:xfrm>
            <a:off x="1787645" y="1549640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1CA2F0-6C39-346B-D988-69C63052691D}"/>
              </a:ext>
            </a:extLst>
          </p:cNvPr>
          <p:cNvSpPr/>
          <p:nvPr/>
        </p:nvSpPr>
        <p:spPr>
          <a:xfrm>
            <a:off x="829404" y="2414668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EA9529-8234-4D1A-CED5-56BFDAC6345B}"/>
              </a:ext>
            </a:extLst>
          </p:cNvPr>
          <p:cNvSpPr/>
          <p:nvPr/>
        </p:nvSpPr>
        <p:spPr>
          <a:xfrm>
            <a:off x="1792948" y="2414668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36378E-6737-8FB3-E47A-5F8B2BAB54F1}"/>
              </a:ext>
            </a:extLst>
          </p:cNvPr>
          <p:cNvSpPr/>
          <p:nvPr/>
        </p:nvSpPr>
        <p:spPr>
          <a:xfrm>
            <a:off x="4273441" y="1553473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7F2175-82C1-7AC9-9429-518BB4A5DC1C}"/>
              </a:ext>
            </a:extLst>
          </p:cNvPr>
          <p:cNvSpPr/>
          <p:nvPr/>
        </p:nvSpPr>
        <p:spPr>
          <a:xfrm>
            <a:off x="5226886" y="1545610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182037-BD4E-EE85-645F-177B0674EAF9}"/>
              </a:ext>
            </a:extLst>
          </p:cNvPr>
          <p:cNvSpPr/>
          <p:nvPr/>
        </p:nvSpPr>
        <p:spPr>
          <a:xfrm>
            <a:off x="6180331" y="1542552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BACE33-34B3-6D69-C973-DB7A2F7C52FB}"/>
              </a:ext>
            </a:extLst>
          </p:cNvPr>
          <p:cNvSpPr/>
          <p:nvPr/>
        </p:nvSpPr>
        <p:spPr>
          <a:xfrm>
            <a:off x="4271273" y="2410841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65979F-52F3-028A-0152-563D7800402A}"/>
              </a:ext>
            </a:extLst>
          </p:cNvPr>
          <p:cNvSpPr/>
          <p:nvPr/>
        </p:nvSpPr>
        <p:spPr>
          <a:xfrm>
            <a:off x="5232189" y="2409122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27677D-6638-85D8-3121-81278165891B}"/>
              </a:ext>
            </a:extLst>
          </p:cNvPr>
          <p:cNvSpPr/>
          <p:nvPr/>
        </p:nvSpPr>
        <p:spPr>
          <a:xfrm>
            <a:off x="6174580" y="2417918"/>
            <a:ext cx="953445" cy="87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1677295F-CD33-8D9E-CBA2-3BA9BC2A9FDA}"/>
              </a:ext>
            </a:extLst>
          </p:cNvPr>
          <p:cNvSpPr/>
          <p:nvPr/>
        </p:nvSpPr>
        <p:spPr>
          <a:xfrm>
            <a:off x="920519" y="2463250"/>
            <a:ext cx="749173" cy="75326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1D2F07D1-5E1E-0124-0762-46C9DD37F018}"/>
              </a:ext>
            </a:extLst>
          </p:cNvPr>
          <p:cNvSpPr/>
          <p:nvPr/>
        </p:nvSpPr>
        <p:spPr>
          <a:xfrm>
            <a:off x="1858401" y="2463250"/>
            <a:ext cx="749173" cy="75326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4180DA47-C945-0373-0E59-CFD125BD4F49}"/>
              </a:ext>
            </a:extLst>
          </p:cNvPr>
          <p:cNvSpPr/>
          <p:nvPr/>
        </p:nvSpPr>
        <p:spPr>
          <a:xfrm rot="19304013">
            <a:off x="1421665" y="2069993"/>
            <a:ext cx="805686" cy="40615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8A7F6075-5F6D-A189-3B39-3940D40155BF}"/>
              </a:ext>
            </a:extLst>
          </p:cNvPr>
          <p:cNvSpPr/>
          <p:nvPr/>
        </p:nvSpPr>
        <p:spPr>
          <a:xfrm rot="16200000">
            <a:off x="1833542" y="2225609"/>
            <a:ext cx="805686" cy="38986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05DC1994-1468-F2C9-3392-205DD60A1B06}"/>
              </a:ext>
            </a:extLst>
          </p:cNvPr>
          <p:cNvSpPr/>
          <p:nvPr/>
        </p:nvSpPr>
        <p:spPr>
          <a:xfrm>
            <a:off x="4355699" y="2463250"/>
            <a:ext cx="749173" cy="75326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98842BF-A6A4-2C3D-2DFD-0E59063446D9}"/>
              </a:ext>
            </a:extLst>
          </p:cNvPr>
          <p:cNvSpPr/>
          <p:nvPr/>
        </p:nvSpPr>
        <p:spPr>
          <a:xfrm>
            <a:off x="6273489" y="1638220"/>
            <a:ext cx="749173" cy="753264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7D360C55-9440-2CC3-DCC3-3E1480794000}"/>
              </a:ext>
            </a:extLst>
          </p:cNvPr>
          <p:cNvSpPr/>
          <p:nvPr/>
        </p:nvSpPr>
        <p:spPr>
          <a:xfrm rot="19304013">
            <a:off x="4849392" y="2137555"/>
            <a:ext cx="805686" cy="40615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2425A6E3-4658-375A-6FAB-F663829BC40B}"/>
              </a:ext>
            </a:extLst>
          </p:cNvPr>
          <p:cNvSpPr/>
          <p:nvPr/>
        </p:nvSpPr>
        <p:spPr>
          <a:xfrm rot="8412946">
            <a:off x="5744866" y="2283359"/>
            <a:ext cx="805686" cy="40615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77674A-1A28-2A24-A351-F1C9E36D1789}"/>
              </a:ext>
            </a:extLst>
          </p:cNvPr>
          <p:cNvSpPr txBox="1"/>
          <p:nvPr/>
        </p:nvSpPr>
        <p:spPr>
          <a:xfrm>
            <a:off x="7719237" y="1638220"/>
            <a:ext cx="39411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en-US" altLang="zh-CN" sz="2000" b="1" dirty="0"/>
              <a:t>. </a:t>
            </a:r>
            <a:r>
              <a:rPr lang="zh-CN" altLang="en-US" sz="2000" b="1" dirty="0"/>
              <a:t>下一步不能与另一个玩家相碰</a:t>
            </a:r>
            <a:endParaRPr lang="en-US" altLang="zh-CN" sz="2000" b="1" dirty="0"/>
          </a:p>
          <a:p>
            <a:r>
              <a:rPr lang="zh-CN" altLang="en-US" sz="2000" dirty="0"/>
              <a:t>一是两玩家所走下一格不能相同，二是</a:t>
            </a:r>
            <a:r>
              <a:rPr lang="zh-CN" altLang="en-US" sz="2000" dirty="0">
                <a:solidFill>
                  <a:srgbClr val="FF0000"/>
                </a:solidFill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</a:rPr>
              <a:t>2*3</a:t>
            </a:r>
            <a:r>
              <a:rPr lang="zh-CN" altLang="en-US" sz="2000" dirty="0">
                <a:solidFill>
                  <a:srgbClr val="FF0000"/>
                </a:solidFill>
              </a:rPr>
              <a:t>的网格中，两个相向斜着走的玩家会因为各自</a:t>
            </a:r>
            <a:r>
              <a:rPr lang="en-US" altLang="zh-CN" sz="2000" dirty="0">
                <a:solidFill>
                  <a:srgbClr val="FF0000"/>
                </a:solidFill>
              </a:rPr>
              <a:t>0.35</a:t>
            </a:r>
            <a:r>
              <a:rPr lang="zh-CN" altLang="en-US" sz="2000" dirty="0">
                <a:solidFill>
                  <a:srgbClr val="FF0000"/>
                </a:solidFill>
              </a:rPr>
              <a:t>的半径相碰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F31B8A56-F20A-E09D-44DC-CA65AF602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1" y="3648857"/>
            <a:ext cx="10982978" cy="27156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717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移动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518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93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移动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0A4FC8-BB62-6889-1228-B1DFD6B4AFBE}"/>
              </a:ext>
            </a:extLst>
          </p:cNvPr>
          <p:cNvSpPr txBox="1"/>
          <p:nvPr/>
        </p:nvSpPr>
        <p:spPr>
          <a:xfrm>
            <a:off x="1344471" y="1006922"/>
            <a:ext cx="7818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玩家总共有</a:t>
            </a:r>
            <a:r>
              <a:rPr lang="en-US" altLang="zh-CN" sz="2000" dirty="0"/>
              <a:t>8</a:t>
            </a:r>
            <a:r>
              <a:rPr lang="zh-CN" altLang="en-US" sz="2000" dirty="0"/>
              <a:t>个移动方向，</a:t>
            </a:r>
            <a:r>
              <a:rPr lang="en-US" altLang="zh-CN" sz="2000" dirty="0"/>
              <a:t>A*</a:t>
            </a:r>
            <a:r>
              <a:rPr lang="zh-CN" altLang="en-US" sz="2000" dirty="0"/>
              <a:t>寻路策略下</a:t>
            </a:r>
            <a:r>
              <a:rPr lang="zh-CN" altLang="en-US" sz="2000" dirty="0">
                <a:solidFill>
                  <a:srgbClr val="FF0000"/>
                </a:solidFill>
              </a:rPr>
              <a:t>尽量让玩家沿着格子走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D78F8-8F59-818A-13D7-099BEC7D0216}"/>
              </a:ext>
            </a:extLst>
          </p:cNvPr>
          <p:cNvSpPr txBox="1"/>
          <p:nvPr/>
        </p:nvSpPr>
        <p:spPr>
          <a:xfrm>
            <a:off x="1344471" y="1867521"/>
            <a:ext cx="798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在每次转向时，要确保玩家</a:t>
            </a:r>
            <a:r>
              <a:rPr lang="zh-CN" altLang="en-US" sz="2000" dirty="0">
                <a:solidFill>
                  <a:srgbClr val="FF0000"/>
                </a:solidFill>
              </a:rPr>
              <a:t>停</a:t>
            </a:r>
            <a:r>
              <a:rPr lang="zh-CN" altLang="en-US" sz="2000" dirty="0"/>
              <a:t>在</a:t>
            </a:r>
            <a:r>
              <a:rPr lang="zh-CN" altLang="en-US" sz="2000" dirty="0">
                <a:solidFill>
                  <a:srgbClr val="FF0000"/>
                </a:solidFill>
              </a:rPr>
              <a:t>格子中心的临近区域</a:t>
            </a:r>
            <a:r>
              <a:rPr lang="zh-CN" altLang="en-US" sz="2000" dirty="0"/>
              <a:t>，以保证转向后还是沿着格子走的。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CE92ED-98D3-787D-87E3-692918A3D141}"/>
              </a:ext>
            </a:extLst>
          </p:cNvPr>
          <p:cNvSpPr txBox="1"/>
          <p:nvPr/>
        </p:nvSpPr>
        <p:spPr>
          <a:xfrm>
            <a:off x="1344471" y="3225334"/>
            <a:ext cx="7953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在每次到达终点时，判断玩家是否停在终点格邻近区域，若不是则微调。</a:t>
            </a:r>
            <a:endParaRPr lang="en-US" altLang="zh-CN" sz="2000" dirty="0"/>
          </a:p>
          <a:p>
            <a:r>
              <a:rPr lang="zh-CN" altLang="en-US" sz="2000" dirty="0"/>
              <a:t>因为每次移动都可能会有偏差，若不及时调整，后续移动偏差会累积而导致出错。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3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移动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85636D-BC8F-F690-1224-1EC10D92E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" y="1021335"/>
            <a:ext cx="6687709" cy="33165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206518-E6F0-2A90-4A16-ECD81FA38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" y="4435618"/>
            <a:ext cx="11479115" cy="23076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93D0C35-8407-4631-8B4B-DD482DB82A89}"/>
              </a:ext>
            </a:extLst>
          </p:cNvPr>
          <p:cNvSpPr txBox="1"/>
          <p:nvPr/>
        </p:nvSpPr>
        <p:spPr>
          <a:xfrm>
            <a:off x="7116726" y="1641298"/>
            <a:ext cx="4146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通过玩家与方格中心距离判断是否应该转向，若</a:t>
            </a:r>
            <a:r>
              <a:rPr lang="en-US" altLang="zh-CN" sz="2000" dirty="0"/>
              <a:t>adjust==true</a:t>
            </a:r>
            <a:r>
              <a:rPr lang="zh-CN" altLang="en-US" sz="2000" dirty="0"/>
              <a:t>，则继续向前走直至符合转向条件</a:t>
            </a:r>
            <a:r>
              <a:rPr lang="en-US" altLang="zh-CN" sz="2000" dirty="0"/>
              <a:t>(</a:t>
            </a:r>
            <a:r>
              <a:rPr lang="zh-CN" altLang="en-US" sz="2000" dirty="0"/>
              <a:t>玩家在方格中心邻近区域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31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移动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5A63C3-6A7D-17B8-878C-4F2DF5E86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86" y="1086872"/>
            <a:ext cx="6761867" cy="37030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A81369-DD71-01EF-C030-69A8293F0536}"/>
              </a:ext>
            </a:extLst>
          </p:cNvPr>
          <p:cNvSpPr txBox="1"/>
          <p:nvPr/>
        </p:nvSpPr>
        <p:spPr>
          <a:xfrm>
            <a:off x="933617" y="5329217"/>
            <a:ext cx="1003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终点微调，以玩家坐标到终点方格的欧氏距离为判断标准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31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88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566602" y="2215564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dirty="0">
                <a:solidFill>
                  <a:srgbClr val="8CB271"/>
                </a:solidFill>
                <a:cs typeface="+mn-ea"/>
                <a:sym typeface="+mn-lt"/>
              </a:rPr>
              <a:t>谢谢！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 rot="5400000">
            <a:off x="10698233" y="1506845"/>
            <a:ext cx="1317744" cy="164718"/>
            <a:chOff x="2566815" y="1366060"/>
            <a:chExt cx="1317744" cy="164718"/>
          </a:xfrm>
        </p:grpSpPr>
        <p:sp>
          <p:nvSpPr>
            <p:cNvPr id="14" name="椭圆 13"/>
            <p:cNvSpPr/>
            <p:nvPr/>
          </p:nvSpPr>
          <p:spPr>
            <a:xfrm>
              <a:off x="2566815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97420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28024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58629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489234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719841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寻路策略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寻路策略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CFE44F-8D14-6682-6540-2C063ECE8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77" y="1114425"/>
            <a:ext cx="8477250" cy="23145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BA2DBA-4CF7-9BE2-E3A1-19DB4F5EDA36}"/>
              </a:ext>
            </a:extLst>
          </p:cNvPr>
          <p:cNvSpPr txBox="1"/>
          <p:nvPr/>
        </p:nvSpPr>
        <p:spPr>
          <a:xfrm>
            <a:off x="1501141" y="4118344"/>
            <a:ext cx="3014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我们应当选择一个速度较快的寻路方法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E050CD2-93A7-6558-DCE1-5E25D23279F7}"/>
              </a:ext>
            </a:extLst>
          </p:cNvPr>
          <p:cNvSpPr/>
          <p:nvPr/>
        </p:nvSpPr>
        <p:spPr>
          <a:xfrm>
            <a:off x="4987704" y="4257409"/>
            <a:ext cx="1049079" cy="36150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FBDF6D-150E-69C0-BBA1-0D7EC22CEFC4}"/>
              </a:ext>
            </a:extLst>
          </p:cNvPr>
          <p:cNvSpPr txBox="1"/>
          <p:nvPr/>
        </p:nvSpPr>
        <p:spPr>
          <a:xfrm>
            <a:off x="6891198" y="4257409"/>
            <a:ext cx="370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启发式搜索（如</a:t>
            </a:r>
            <a:r>
              <a:rPr lang="en-US" altLang="zh-CN" sz="2200" dirty="0"/>
              <a:t>A*</a:t>
            </a:r>
            <a:r>
              <a:rPr lang="zh-CN" altLang="en-US" sz="2200" dirty="0"/>
              <a:t>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寻路策略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765E25-4C69-AFE3-5418-DDC97D63E5BC}"/>
              </a:ext>
            </a:extLst>
          </p:cNvPr>
          <p:cNvSpPr txBox="1"/>
          <p:nvPr/>
        </p:nvSpPr>
        <p:spPr>
          <a:xfrm>
            <a:off x="6744674" y="1867601"/>
            <a:ext cx="448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相较于</a:t>
            </a:r>
            <a:r>
              <a:rPr lang="en-US" altLang="zh-CN" sz="2000" dirty="0"/>
              <a:t>BFS</a:t>
            </a:r>
            <a:r>
              <a:rPr lang="zh-CN" altLang="en-US" sz="2000" dirty="0"/>
              <a:t>和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算法，</a:t>
            </a:r>
            <a:r>
              <a:rPr lang="en-US" altLang="zh-CN" sz="2000" dirty="0"/>
              <a:t>A*</a:t>
            </a:r>
            <a:r>
              <a:rPr lang="zh-CN" altLang="en-US" sz="2000" dirty="0"/>
              <a:t>的寻路更快，符合项目要求。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A*</a:t>
            </a:r>
            <a:r>
              <a:rPr lang="zh-CN" altLang="en-US" sz="2000" dirty="0"/>
              <a:t>算法具体内容这里不作讲解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9F6862-169E-C556-8319-51192A976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585"/>
          <a:stretch/>
        </p:blipFill>
        <p:spPr bwMode="auto">
          <a:xfrm>
            <a:off x="569055" y="1088774"/>
            <a:ext cx="5428971" cy="54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寻路策略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71A469-B372-E28B-CD78-091EF9F05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0" y="943843"/>
            <a:ext cx="11868270" cy="40925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67CABA-F654-C950-5291-BED3D1B4ADCD}"/>
              </a:ext>
            </a:extLst>
          </p:cNvPr>
          <p:cNvSpPr txBox="1"/>
          <p:nvPr/>
        </p:nvSpPr>
        <p:spPr>
          <a:xfrm>
            <a:off x="758456" y="5325477"/>
            <a:ext cx="10115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Point</a:t>
            </a:r>
            <a:r>
              <a:rPr lang="zh-CN" altLang="en-US" sz="2000" dirty="0"/>
              <a:t>结构体包含点的横纵坐标。</a:t>
            </a:r>
            <a:r>
              <a:rPr lang="en-US" altLang="zh-CN" sz="2000" dirty="0"/>
              <a:t>Node</a:t>
            </a:r>
            <a:r>
              <a:rPr lang="zh-CN" altLang="en-US" sz="2000" dirty="0"/>
              <a:t>为</a:t>
            </a:r>
            <a:r>
              <a:rPr lang="en-US" altLang="zh-CN" sz="2000" dirty="0"/>
              <a:t>A*</a:t>
            </a:r>
            <a:r>
              <a:rPr lang="zh-CN" altLang="en-US" sz="2000" dirty="0"/>
              <a:t>搜索时加入优先队列中的点，包含位置、父节点</a:t>
            </a:r>
            <a:r>
              <a:rPr lang="en-US" altLang="zh-CN" sz="2000" dirty="0"/>
              <a:t>(</a:t>
            </a:r>
            <a:r>
              <a:rPr lang="zh-CN" altLang="en-US" sz="2000" dirty="0"/>
              <a:t>用于寻找路径</a:t>
            </a:r>
            <a:r>
              <a:rPr lang="en-US" altLang="zh-CN" sz="2000" dirty="0"/>
              <a:t>)</a:t>
            </a:r>
            <a:r>
              <a:rPr lang="zh-CN" altLang="en-US" sz="2000" dirty="0"/>
              <a:t>以及当前点的移动代价、估计代价、总代价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08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寻路策略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6F9249-2261-CE0F-CB65-FAEBF17E9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58" y="1025257"/>
            <a:ext cx="7095293" cy="4583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40AFB5-A7E6-4CCB-0F11-3270D192F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4" y="1752566"/>
            <a:ext cx="4367792" cy="15581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5B8ACB9-501E-0CD0-12E6-8A9B1A7F496B}"/>
              </a:ext>
            </a:extLst>
          </p:cNvPr>
          <p:cNvSpPr txBox="1"/>
          <p:nvPr/>
        </p:nvSpPr>
        <p:spPr>
          <a:xfrm>
            <a:off x="721384" y="3962339"/>
            <a:ext cx="342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open_list</a:t>
            </a:r>
            <a:r>
              <a:rPr lang="en-US" altLang="zh-CN" sz="2000" dirty="0"/>
              <a:t> </a:t>
            </a:r>
            <a:r>
              <a:rPr lang="zh-CN" altLang="en-US" sz="2000" dirty="0"/>
              <a:t>开启列表</a:t>
            </a:r>
            <a:endParaRPr lang="en-US" altLang="zh-CN" sz="2000" dirty="0"/>
          </a:p>
          <a:p>
            <a:r>
              <a:rPr lang="en-US" altLang="zh-CN" sz="2000" dirty="0" err="1"/>
              <a:t>close_list</a:t>
            </a:r>
            <a:r>
              <a:rPr lang="en-US" altLang="zh-CN" sz="2000" dirty="0"/>
              <a:t> </a:t>
            </a:r>
            <a:r>
              <a:rPr lang="zh-CN" altLang="en-US" sz="2000" dirty="0"/>
              <a:t>关闭列表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31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寻路策略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7E7CA2-1E26-19C2-EA46-70D0BB5AD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0" y="1045725"/>
            <a:ext cx="11802140" cy="4447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22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碰撞避免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518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31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碰撞避免</a:t>
            </a: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4659488" y="1643893"/>
            <a:ext cx="2874196" cy="1861842"/>
          </a:xfrm>
          <a:custGeom>
            <a:avLst/>
            <a:gdLst>
              <a:gd name="T0" fmla="*/ 1070 w 1499"/>
              <a:gd name="T1" fmla="*/ 916 h 972"/>
              <a:gd name="T2" fmla="*/ 888 w 1499"/>
              <a:gd name="T3" fmla="*/ 706 h 972"/>
              <a:gd name="T4" fmla="*/ 500 w 1499"/>
              <a:gd name="T5" fmla="*/ 560 h 972"/>
              <a:gd name="T6" fmla="*/ 225 w 1499"/>
              <a:gd name="T7" fmla="*/ 599 h 972"/>
              <a:gd name="T8" fmla="*/ 56 w 1499"/>
              <a:gd name="T9" fmla="*/ 226 h 972"/>
              <a:gd name="T10" fmla="*/ 429 w 1499"/>
              <a:gd name="T11" fmla="*/ 56 h 972"/>
              <a:gd name="T12" fmla="*/ 611 w 1499"/>
              <a:gd name="T13" fmla="*/ 267 h 972"/>
              <a:gd name="T14" fmla="*/ 999 w 1499"/>
              <a:gd name="T15" fmla="*/ 412 h 972"/>
              <a:gd name="T16" fmla="*/ 1274 w 1499"/>
              <a:gd name="T17" fmla="*/ 373 h 972"/>
              <a:gd name="T18" fmla="*/ 1443 w 1499"/>
              <a:gd name="T19" fmla="*/ 747 h 972"/>
              <a:gd name="T20" fmla="*/ 1070 w 1499"/>
              <a:gd name="T21" fmla="*/ 916 h 972"/>
              <a:gd name="T22" fmla="*/ 499 w 1499"/>
              <a:gd name="T23" fmla="*/ 551 h 972"/>
              <a:gd name="T24" fmla="*/ 895 w 1499"/>
              <a:gd name="T25" fmla="*/ 700 h 972"/>
              <a:gd name="T26" fmla="*/ 896 w 1499"/>
              <a:gd name="T27" fmla="*/ 702 h 972"/>
              <a:gd name="T28" fmla="*/ 1073 w 1499"/>
              <a:gd name="T29" fmla="*/ 909 h 972"/>
              <a:gd name="T30" fmla="*/ 1436 w 1499"/>
              <a:gd name="T31" fmla="*/ 744 h 972"/>
              <a:gd name="T32" fmla="*/ 1271 w 1499"/>
              <a:gd name="T33" fmla="*/ 381 h 972"/>
              <a:gd name="T34" fmla="*/ 1002 w 1499"/>
              <a:gd name="T35" fmla="*/ 420 h 972"/>
              <a:gd name="T36" fmla="*/ 1000 w 1499"/>
              <a:gd name="T37" fmla="*/ 421 h 972"/>
              <a:gd name="T38" fmla="*/ 604 w 1499"/>
              <a:gd name="T39" fmla="*/ 272 h 972"/>
              <a:gd name="T40" fmla="*/ 604 w 1499"/>
              <a:gd name="T41" fmla="*/ 270 h 972"/>
              <a:gd name="T42" fmla="*/ 427 w 1499"/>
              <a:gd name="T43" fmla="*/ 64 h 972"/>
              <a:gd name="T44" fmla="*/ 63 w 1499"/>
              <a:gd name="T45" fmla="*/ 228 h 972"/>
              <a:gd name="T46" fmla="*/ 228 w 1499"/>
              <a:gd name="T47" fmla="*/ 592 h 972"/>
              <a:gd name="T48" fmla="*/ 497 w 1499"/>
              <a:gd name="T49" fmla="*/ 553 h 972"/>
              <a:gd name="T50" fmla="*/ 499 w 1499"/>
              <a:gd name="T51" fmla="*/ 55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99" h="972">
                <a:moveTo>
                  <a:pt x="1070" y="916"/>
                </a:moveTo>
                <a:cubicBezTo>
                  <a:pt x="977" y="881"/>
                  <a:pt x="909" y="803"/>
                  <a:pt x="888" y="706"/>
                </a:cubicBezTo>
                <a:cubicBezTo>
                  <a:pt x="500" y="560"/>
                  <a:pt x="500" y="560"/>
                  <a:pt x="500" y="560"/>
                </a:cubicBezTo>
                <a:cubicBezTo>
                  <a:pt x="421" y="619"/>
                  <a:pt x="318" y="634"/>
                  <a:pt x="225" y="599"/>
                </a:cubicBezTo>
                <a:cubicBezTo>
                  <a:pt x="76" y="543"/>
                  <a:pt x="0" y="375"/>
                  <a:pt x="56" y="226"/>
                </a:cubicBezTo>
                <a:cubicBezTo>
                  <a:pt x="112" y="76"/>
                  <a:pt x="280" y="0"/>
                  <a:pt x="429" y="56"/>
                </a:cubicBezTo>
                <a:cubicBezTo>
                  <a:pt x="522" y="91"/>
                  <a:pt x="590" y="170"/>
                  <a:pt x="611" y="267"/>
                </a:cubicBezTo>
                <a:cubicBezTo>
                  <a:pt x="999" y="412"/>
                  <a:pt x="999" y="412"/>
                  <a:pt x="999" y="412"/>
                </a:cubicBezTo>
                <a:cubicBezTo>
                  <a:pt x="1078" y="353"/>
                  <a:pt x="1181" y="339"/>
                  <a:pt x="1274" y="373"/>
                </a:cubicBezTo>
                <a:cubicBezTo>
                  <a:pt x="1423" y="430"/>
                  <a:pt x="1499" y="597"/>
                  <a:pt x="1443" y="747"/>
                </a:cubicBezTo>
                <a:cubicBezTo>
                  <a:pt x="1387" y="896"/>
                  <a:pt x="1219" y="972"/>
                  <a:pt x="1070" y="916"/>
                </a:cubicBezTo>
                <a:close/>
                <a:moveTo>
                  <a:pt x="499" y="551"/>
                </a:moveTo>
                <a:cubicBezTo>
                  <a:pt x="895" y="700"/>
                  <a:pt x="895" y="700"/>
                  <a:pt x="895" y="700"/>
                </a:cubicBezTo>
                <a:cubicBezTo>
                  <a:pt x="896" y="702"/>
                  <a:pt x="896" y="702"/>
                  <a:pt x="896" y="702"/>
                </a:cubicBezTo>
                <a:cubicBezTo>
                  <a:pt x="915" y="797"/>
                  <a:pt x="982" y="875"/>
                  <a:pt x="1073" y="909"/>
                </a:cubicBezTo>
                <a:cubicBezTo>
                  <a:pt x="1218" y="964"/>
                  <a:pt x="1381" y="890"/>
                  <a:pt x="1436" y="744"/>
                </a:cubicBezTo>
                <a:cubicBezTo>
                  <a:pt x="1491" y="599"/>
                  <a:pt x="1417" y="436"/>
                  <a:pt x="1271" y="381"/>
                </a:cubicBezTo>
                <a:cubicBezTo>
                  <a:pt x="1180" y="347"/>
                  <a:pt x="1079" y="361"/>
                  <a:pt x="1002" y="420"/>
                </a:cubicBezTo>
                <a:cubicBezTo>
                  <a:pt x="1000" y="421"/>
                  <a:pt x="1000" y="421"/>
                  <a:pt x="1000" y="421"/>
                </a:cubicBezTo>
                <a:cubicBezTo>
                  <a:pt x="604" y="272"/>
                  <a:pt x="604" y="272"/>
                  <a:pt x="604" y="272"/>
                </a:cubicBezTo>
                <a:cubicBezTo>
                  <a:pt x="604" y="270"/>
                  <a:pt x="604" y="270"/>
                  <a:pt x="604" y="270"/>
                </a:cubicBezTo>
                <a:cubicBezTo>
                  <a:pt x="584" y="175"/>
                  <a:pt x="518" y="98"/>
                  <a:pt x="427" y="64"/>
                </a:cubicBezTo>
                <a:cubicBezTo>
                  <a:pt x="281" y="9"/>
                  <a:pt x="118" y="83"/>
                  <a:pt x="63" y="228"/>
                </a:cubicBezTo>
                <a:cubicBezTo>
                  <a:pt x="9" y="374"/>
                  <a:pt x="83" y="537"/>
                  <a:pt x="228" y="592"/>
                </a:cubicBezTo>
                <a:cubicBezTo>
                  <a:pt x="319" y="626"/>
                  <a:pt x="420" y="611"/>
                  <a:pt x="497" y="553"/>
                </a:cubicBezTo>
                <a:lnTo>
                  <a:pt x="49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Oval 94"/>
          <p:cNvSpPr>
            <a:spLocks noChangeArrowheads="1"/>
          </p:cNvSpPr>
          <p:nvPr/>
        </p:nvSpPr>
        <p:spPr bwMode="auto">
          <a:xfrm>
            <a:off x="4875666" y="1857143"/>
            <a:ext cx="827223" cy="826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44"/>
          <p:cNvSpPr>
            <a:spLocks noChangeAspect="1" noChangeArrowheads="1"/>
          </p:cNvSpPr>
          <p:nvPr/>
        </p:nvSpPr>
        <p:spPr bwMode="auto">
          <a:xfrm>
            <a:off x="8519160" y="3980193"/>
            <a:ext cx="273152" cy="247556"/>
          </a:xfrm>
          <a:custGeom>
            <a:avLst/>
            <a:gdLst>
              <a:gd name="connsiteX0" fmla="*/ 496512 w 622984"/>
              <a:gd name="connsiteY0" fmla="*/ 492841 h 564606"/>
              <a:gd name="connsiteX1" fmla="*/ 473955 w 622984"/>
              <a:gd name="connsiteY1" fmla="*/ 515853 h 564606"/>
              <a:gd name="connsiteX2" fmla="*/ 496512 w 622984"/>
              <a:gd name="connsiteY2" fmla="*/ 535354 h 564606"/>
              <a:gd name="connsiteX3" fmla="*/ 519457 w 622984"/>
              <a:gd name="connsiteY3" fmla="*/ 515853 h 564606"/>
              <a:gd name="connsiteX4" fmla="*/ 496512 w 622984"/>
              <a:gd name="connsiteY4" fmla="*/ 492841 h 564606"/>
              <a:gd name="connsiteX5" fmla="*/ 249694 w 622984"/>
              <a:gd name="connsiteY5" fmla="*/ 352049 h 564606"/>
              <a:gd name="connsiteX6" fmla="*/ 272741 w 622984"/>
              <a:gd name="connsiteY6" fmla="*/ 374570 h 564606"/>
              <a:gd name="connsiteX7" fmla="*/ 171569 w 622984"/>
              <a:gd name="connsiteY7" fmla="*/ 475137 h 564606"/>
              <a:gd name="connsiteX8" fmla="*/ 177819 w 622984"/>
              <a:gd name="connsiteY8" fmla="*/ 481738 h 564606"/>
              <a:gd name="connsiteX9" fmla="*/ 155163 w 622984"/>
              <a:gd name="connsiteY9" fmla="*/ 510860 h 564606"/>
              <a:gd name="connsiteX10" fmla="*/ 73522 w 622984"/>
              <a:gd name="connsiteY10" fmla="*/ 562891 h 564606"/>
              <a:gd name="connsiteX11" fmla="*/ 60241 w 622984"/>
              <a:gd name="connsiteY11" fmla="*/ 550077 h 564606"/>
              <a:gd name="connsiteX12" fmla="*/ 112585 w 622984"/>
              <a:gd name="connsiteY12" fmla="*/ 468925 h 564606"/>
              <a:gd name="connsiteX13" fmla="*/ 141882 w 622984"/>
              <a:gd name="connsiteY13" fmla="*/ 446015 h 564606"/>
              <a:gd name="connsiteX14" fmla="*/ 148522 w 622984"/>
              <a:gd name="connsiteY14" fmla="*/ 452616 h 564606"/>
              <a:gd name="connsiteX15" fmla="*/ 122234 w 622984"/>
              <a:gd name="connsiteY15" fmla="*/ 15041 h 564606"/>
              <a:gd name="connsiteX16" fmla="*/ 210667 w 622984"/>
              <a:gd name="connsiteY16" fmla="*/ 52502 h 564606"/>
              <a:gd name="connsiteX17" fmla="*/ 242946 w 622984"/>
              <a:gd name="connsiteY17" fmla="*/ 173410 h 564606"/>
              <a:gd name="connsiteX18" fmla="*/ 532291 w 622984"/>
              <a:gd name="connsiteY18" fmla="*/ 463589 h 564606"/>
              <a:gd name="connsiteX19" fmla="*/ 532291 w 622984"/>
              <a:gd name="connsiteY19" fmla="*/ 545105 h 564606"/>
              <a:gd name="connsiteX20" fmla="*/ 493400 w 622984"/>
              <a:gd name="connsiteY20" fmla="*/ 564606 h 564606"/>
              <a:gd name="connsiteX21" fmla="*/ 451010 w 622984"/>
              <a:gd name="connsiteY21" fmla="*/ 545105 h 564606"/>
              <a:gd name="connsiteX22" fmla="*/ 161665 w 622984"/>
              <a:gd name="connsiteY22" fmla="*/ 258046 h 564606"/>
              <a:gd name="connsiteX23" fmla="*/ 34882 w 622984"/>
              <a:gd name="connsiteY23" fmla="*/ 225674 h 564606"/>
              <a:gd name="connsiteX24" fmla="*/ 5715 w 622984"/>
              <a:gd name="connsiteY24" fmla="*/ 104766 h 564606"/>
              <a:gd name="connsiteX25" fmla="*/ 74162 w 622984"/>
              <a:gd name="connsiteY25" fmla="*/ 176530 h 564606"/>
              <a:gd name="connsiteX26" fmla="*/ 142220 w 622984"/>
              <a:gd name="connsiteY26" fmla="*/ 157029 h 564606"/>
              <a:gd name="connsiteX27" fmla="*/ 161665 w 622984"/>
              <a:gd name="connsiteY27" fmla="*/ 88385 h 564606"/>
              <a:gd name="connsiteX28" fmla="*/ 90107 w 622984"/>
              <a:gd name="connsiteY28" fmla="*/ 20130 h 564606"/>
              <a:gd name="connsiteX29" fmla="*/ 122234 w 622984"/>
              <a:gd name="connsiteY29" fmla="*/ 15041 h 564606"/>
              <a:gd name="connsiteX30" fmla="*/ 531841 w 622984"/>
              <a:gd name="connsiteY30" fmla="*/ 0 h 564606"/>
              <a:gd name="connsiteX31" fmla="*/ 622984 w 622984"/>
              <a:gd name="connsiteY31" fmla="*/ 87684 h 564606"/>
              <a:gd name="connsiteX32" fmla="*/ 463289 w 622984"/>
              <a:gd name="connsiteY32" fmla="*/ 247465 h 564606"/>
              <a:gd name="connsiteX33" fmla="*/ 424339 w 622984"/>
              <a:gd name="connsiteY33" fmla="*/ 257207 h 564606"/>
              <a:gd name="connsiteX34" fmla="*/ 362409 w 622984"/>
              <a:gd name="connsiteY34" fmla="*/ 198751 h 564606"/>
              <a:gd name="connsiteX35" fmla="*/ 375263 w 622984"/>
              <a:gd name="connsiteY35" fmla="*/ 159391 h 564606"/>
              <a:gd name="connsiteX36" fmla="*/ 531841 w 622984"/>
              <a:gd name="connsiteY36" fmla="*/ 0 h 56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84" h="564606">
                <a:moveTo>
                  <a:pt x="496512" y="492841"/>
                </a:moveTo>
                <a:cubicBezTo>
                  <a:pt x="483678" y="492841"/>
                  <a:pt x="473955" y="502592"/>
                  <a:pt x="473955" y="515853"/>
                </a:cubicBezTo>
                <a:cubicBezTo>
                  <a:pt x="473955" y="525604"/>
                  <a:pt x="483678" y="535354"/>
                  <a:pt x="496512" y="535354"/>
                </a:cubicBezTo>
                <a:cubicBezTo>
                  <a:pt x="509734" y="535354"/>
                  <a:pt x="519457" y="525604"/>
                  <a:pt x="519457" y="515853"/>
                </a:cubicBezTo>
                <a:cubicBezTo>
                  <a:pt x="519457" y="502592"/>
                  <a:pt x="509734" y="492841"/>
                  <a:pt x="496512" y="492841"/>
                </a:cubicBezTo>
                <a:close/>
                <a:moveTo>
                  <a:pt x="249694" y="352049"/>
                </a:moveTo>
                <a:lnTo>
                  <a:pt x="272741" y="374570"/>
                </a:lnTo>
                <a:lnTo>
                  <a:pt x="171569" y="475137"/>
                </a:lnTo>
                <a:lnTo>
                  <a:pt x="177819" y="481738"/>
                </a:lnTo>
                <a:lnTo>
                  <a:pt x="155163" y="510860"/>
                </a:lnTo>
                <a:lnTo>
                  <a:pt x="73522" y="562891"/>
                </a:lnTo>
                <a:lnTo>
                  <a:pt x="60241" y="550077"/>
                </a:lnTo>
                <a:lnTo>
                  <a:pt x="112585" y="468925"/>
                </a:lnTo>
                <a:lnTo>
                  <a:pt x="141882" y="446015"/>
                </a:lnTo>
                <a:lnTo>
                  <a:pt x="148522" y="452616"/>
                </a:lnTo>
                <a:close/>
                <a:moveTo>
                  <a:pt x="122234" y="15041"/>
                </a:moveTo>
                <a:cubicBezTo>
                  <a:pt x="154446" y="14694"/>
                  <a:pt x="186166" y="28223"/>
                  <a:pt x="210667" y="52502"/>
                </a:cubicBezTo>
                <a:cubicBezTo>
                  <a:pt x="242946" y="85264"/>
                  <a:pt x="256169" y="130897"/>
                  <a:pt x="242946" y="173410"/>
                </a:cubicBezTo>
                <a:lnTo>
                  <a:pt x="532291" y="463589"/>
                </a:lnTo>
                <a:cubicBezTo>
                  <a:pt x="555236" y="486211"/>
                  <a:pt x="555236" y="522093"/>
                  <a:pt x="532291" y="545105"/>
                </a:cubicBezTo>
                <a:cubicBezTo>
                  <a:pt x="522568" y="557976"/>
                  <a:pt x="506234" y="564606"/>
                  <a:pt x="493400" y="564606"/>
                </a:cubicBezTo>
                <a:cubicBezTo>
                  <a:pt x="477066" y="564606"/>
                  <a:pt x="460733" y="557976"/>
                  <a:pt x="451010" y="545105"/>
                </a:cubicBezTo>
                <a:cubicBezTo>
                  <a:pt x="451010" y="545105"/>
                  <a:pt x="451010" y="545105"/>
                  <a:pt x="161665" y="258046"/>
                </a:cubicBezTo>
                <a:cubicBezTo>
                  <a:pt x="119275" y="270917"/>
                  <a:pt x="70662" y="261556"/>
                  <a:pt x="34882" y="225674"/>
                </a:cubicBezTo>
                <a:cubicBezTo>
                  <a:pt x="2215" y="192911"/>
                  <a:pt x="-7508" y="147278"/>
                  <a:pt x="5715" y="104766"/>
                </a:cubicBezTo>
                <a:cubicBezTo>
                  <a:pt x="5715" y="104766"/>
                  <a:pt x="5715" y="104766"/>
                  <a:pt x="74162" y="176530"/>
                </a:cubicBezTo>
                <a:cubicBezTo>
                  <a:pt x="74162" y="176530"/>
                  <a:pt x="74162" y="176530"/>
                  <a:pt x="142220" y="157029"/>
                </a:cubicBezTo>
                <a:cubicBezTo>
                  <a:pt x="142220" y="157029"/>
                  <a:pt x="142220" y="157029"/>
                  <a:pt x="161665" y="88385"/>
                </a:cubicBezTo>
                <a:cubicBezTo>
                  <a:pt x="161665" y="88385"/>
                  <a:pt x="161665" y="88385"/>
                  <a:pt x="90107" y="20130"/>
                </a:cubicBezTo>
                <a:cubicBezTo>
                  <a:pt x="100704" y="16815"/>
                  <a:pt x="111497" y="15157"/>
                  <a:pt x="122234" y="15041"/>
                </a:cubicBezTo>
                <a:close/>
                <a:moveTo>
                  <a:pt x="531841" y="0"/>
                </a:moveTo>
                <a:cubicBezTo>
                  <a:pt x="531841" y="0"/>
                  <a:pt x="531841" y="0"/>
                  <a:pt x="622984" y="87684"/>
                </a:cubicBezTo>
                <a:cubicBezTo>
                  <a:pt x="622984" y="87684"/>
                  <a:pt x="622984" y="87684"/>
                  <a:pt x="463289" y="247465"/>
                </a:cubicBezTo>
                <a:cubicBezTo>
                  <a:pt x="450436" y="247465"/>
                  <a:pt x="434077" y="250582"/>
                  <a:pt x="424339" y="257207"/>
                </a:cubicBezTo>
                <a:lnTo>
                  <a:pt x="362409" y="198751"/>
                </a:lnTo>
                <a:cubicBezTo>
                  <a:pt x="372147" y="189009"/>
                  <a:pt x="375263" y="172641"/>
                  <a:pt x="375263" y="159391"/>
                </a:cubicBezTo>
                <a:cubicBezTo>
                  <a:pt x="375263" y="159391"/>
                  <a:pt x="375263" y="159391"/>
                  <a:pt x="531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050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 noChangeAspect="1" noChangeArrowheads="1"/>
          </p:cNvSpPr>
          <p:nvPr/>
        </p:nvSpPr>
        <p:spPr bwMode="auto">
          <a:xfrm>
            <a:off x="8553424" y="2600727"/>
            <a:ext cx="204622" cy="32143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7" name="Freeform 290"/>
          <p:cNvSpPr>
            <a:spLocks noChangeAspect="1" noChangeArrowheads="1"/>
          </p:cNvSpPr>
          <p:nvPr/>
        </p:nvSpPr>
        <p:spPr bwMode="auto">
          <a:xfrm>
            <a:off x="1096650" y="3413855"/>
            <a:ext cx="299862" cy="23225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8" name="Freeform 47"/>
          <p:cNvSpPr>
            <a:spLocks noChangeAspect="1" noChangeArrowheads="1"/>
          </p:cNvSpPr>
          <p:nvPr/>
        </p:nvSpPr>
        <p:spPr bwMode="auto">
          <a:xfrm>
            <a:off x="1129235" y="4726681"/>
            <a:ext cx="215236" cy="25760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21" name="Freeform 87"/>
          <p:cNvSpPr>
            <a:spLocks noEditPoints="1"/>
          </p:cNvSpPr>
          <p:nvPr/>
        </p:nvSpPr>
        <p:spPr bwMode="auto">
          <a:xfrm>
            <a:off x="4666518" y="2401987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89"/>
          <p:cNvSpPr>
            <a:spLocks noEditPoints="1"/>
          </p:cNvSpPr>
          <p:nvPr/>
        </p:nvSpPr>
        <p:spPr bwMode="auto">
          <a:xfrm>
            <a:off x="4824699" y="3035880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3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3"/>
                  <a:pt x="442" y="163"/>
                  <a:pt x="442" y="163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91"/>
          <p:cNvSpPr>
            <a:spLocks noEditPoints="1"/>
          </p:cNvSpPr>
          <p:nvPr/>
        </p:nvSpPr>
        <p:spPr bwMode="auto">
          <a:xfrm>
            <a:off x="4666518" y="3677975"/>
            <a:ext cx="2707814" cy="1735298"/>
          </a:xfrm>
          <a:custGeom>
            <a:avLst/>
            <a:gdLst>
              <a:gd name="T0" fmla="*/ 58 w 1412"/>
              <a:gd name="T1" fmla="*/ 684 h 906"/>
              <a:gd name="T2" fmla="*/ 222 w 1412"/>
              <a:gd name="T3" fmla="*/ 308 h 906"/>
              <a:gd name="T4" fmla="*/ 498 w 1412"/>
              <a:gd name="T5" fmla="*/ 343 h 906"/>
              <a:gd name="T6" fmla="*/ 964 w 1412"/>
              <a:gd name="T7" fmla="*/ 159 h 906"/>
              <a:gd name="T8" fmla="*/ 1083 w 1412"/>
              <a:gd name="T9" fmla="*/ 44 h 906"/>
              <a:gd name="T10" fmla="*/ 1368 w 1412"/>
              <a:gd name="T11" fmla="*/ 168 h 906"/>
              <a:gd name="T12" fmla="*/ 1244 w 1412"/>
              <a:gd name="T13" fmla="*/ 453 h 906"/>
              <a:gd name="T14" fmla="*/ 1079 w 1412"/>
              <a:gd name="T15" fmla="*/ 451 h 906"/>
              <a:gd name="T16" fmla="*/ 613 w 1412"/>
              <a:gd name="T17" fmla="*/ 634 h 906"/>
              <a:gd name="T18" fmla="*/ 435 w 1412"/>
              <a:gd name="T19" fmla="*/ 848 h 906"/>
              <a:gd name="T20" fmla="*/ 58 w 1412"/>
              <a:gd name="T21" fmla="*/ 684 h 906"/>
              <a:gd name="T22" fmla="*/ 1361 w 1412"/>
              <a:gd name="T23" fmla="*/ 171 h 906"/>
              <a:gd name="T24" fmla="*/ 1086 w 1412"/>
              <a:gd name="T25" fmla="*/ 52 h 906"/>
              <a:gd name="T26" fmla="*/ 970 w 1412"/>
              <a:gd name="T27" fmla="*/ 163 h 906"/>
              <a:gd name="T28" fmla="*/ 969 w 1412"/>
              <a:gd name="T29" fmla="*/ 165 h 906"/>
              <a:gd name="T30" fmla="*/ 496 w 1412"/>
              <a:gd name="T31" fmla="*/ 351 h 906"/>
              <a:gd name="T32" fmla="*/ 495 w 1412"/>
              <a:gd name="T33" fmla="*/ 350 h 906"/>
              <a:gd name="T34" fmla="*/ 225 w 1412"/>
              <a:gd name="T35" fmla="*/ 315 h 906"/>
              <a:gd name="T36" fmla="*/ 66 w 1412"/>
              <a:gd name="T37" fmla="*/ 681 h 906"/>
              <a:gd name="T38" fmla="*/ 432 w 1412"/>
              <a:gd name="T39" fmla="*/ 840 h 906"/>
              <a:gd name="T40" fmla="*/ 605 w 1412"/>
              <a:gd name="T41" fmla="*/ 631 h 906"/>
              <a:gd name="T42" fmla="*/ 606 w 1412"/>
              <a:gd name="T43" fmla="*/ 629 h 906"/>
              <a:gd name="T44" fmla="*/ 1079 w 1412"/>
              <a:gd name="T45" fmla="*/ 442 h 906"/>
              <a:gd name="T46" fmla="*/ 1080 w 1412"/>
              <a:gd name="T47" fmla="*/ 443 h 906"/>
              <a:gd name="T48" fmla="*/ 1241 w 1412"/>
              <a:gd name="T49" fmla="*/ 445 h 906"/>
              <a:gd name="T50" fmla="*/ 1361 w 1412"/>
              <a:gd name="T51" fmla="*/ 17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58" y="684"/>
                </a:moveTo>
                <a:cubicBezTo>
                  <a:pt x="0" y="535"/>
                  <a:pt x="73" y="367"/>
                  <a:pt x="222" y="308"/>
                </a:cubicBezTo>
                <a:cubicBezTo>
                  <a:pt x="314" y="272"/>
                  <a:pt x="417" y="285"/>
                  <a:pt x="498" y="343"/>
                </a:cubicBezTo>
                <a:cubicBezTo>
                  <a:pt x="964" y="159"/>
                  <a:pt x="964" y="159"/>
                  <a:pt x="964" y="159"/>
                </a:cubicBezTo>
                <a:cubicBezTo>
                  <a:pt x="987" y="106"/>
                  <a:pt x="1030" y="66"/>
                  <a:pt x="1083" y="44"/>
                </a:cubicBezTo>
                <a:cubicBezTo>
                  <a:pt x="1196" y="0"/>
                  <a:pt x="1323" y="55"/>
                  <a:pt x="1368" y="168"/>
                </a:cubicBezTo>
                <a:cubicBezTo>
                  <a:pt x="1412" y="281"/>
                  <a:pt x="1357" y="408"/>
                  <a:pt x="1244" y="453"/>
                </a:cubicBezTo>
                <a:cubicBezTo>
                  <a:pt x="1190" y="474"/>
                  <a:pt x="1132" y="473"/>
                  <a:pt x="1079" y="451"/>
                </a:cubicBezTo>
                <a:cubicBezTo>
                  <a:pt x="613" y="634"/>
                  <a:pt x="613" y="634"/>
                  <a:pt x="613" y="634"/>
                </a:cubicBezTo>
                <a:cubicBezTo>
                  <a:pt x="593" y="732"/>
                  <a:pt x="527" y="811"/>
                  <a:pt x="435" y="848"/>
                </a:cubicBezTo>
                <a:cubicBezTo>
                  <a:pt x="286" y="906"/>
                  <a:pt x="117" y="833"/>
                  <a:pt x="58" y="684"/>
                </a:cubicBezTo>
                <a:close/>
                <a:moveTo>
                  <a:pt x="1361" y="171"/>
                </a:moveTo>
                <a:cubicBezTo>
                  <a:pt x="1318" y="62"/>
                  <a:pt x="1195" y="9"/>
                  <a:pt x="1086" y="52"/>
                </a:cubicBezTo>
                <a:cubicBezTo>
                  <a:pt x="1034" y="72"/>
                  <a:pt x="993" y="112"/>
                  <a:pt x="970" y="163"/>
                </a:cubicBezTo>
                <a:cubicBezTo>
                  <a:pt x="969" y="165"/>
                  <a:pt x="969" y="165"/>
                  <a:pt x="969" y="165"/>
                </a:cubicBezTo>
                <a:cubicBezTo>
                  <a:pt x="496" y="351"/>
                  <a:pt x="496" y="351"/>
                  <a:pt x="496" y="351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16" y="293"/>
                  <a:pt x="315" y="280"/>
                  <a:pt x="225" y="315"/>
                </a:cubicBezTo>
                <a:cubicBezTo>
                  <a:pt x="80" y="373"/>
                  <a:pt x="9" y="537"/>
                  <a:pt x="66" y="681"/>
                </a:cubicBezTo>
                <a:cubicBezTo>
                  <a:pt x="123" y="826"/>
                  <a:pt x="287" y="897"/>
                  <a:pt x="432" y="840"/>
                </a:cubicBezTo>
                <a:cubicBezTo>
                  <a:pt x="522" y="805"/>
                  <a:pt x="587" y="726"/>
                  <a:pt x="605" y="631"/>
                </a:cubicBezTo>
                <a:cubicBezTo>
                  <a:pt x="606" y="629"/>
                  <a:pt x="606" y="629"/>
                  <a:pt x="606" y="629"/>
                </a:cubicBezTo>
                <a:cubicBezTo>
                  <a:pt x="1079" y="442"/>
                  <a:pt x="1079" y="442"/>
                  <a:pt x="1079" y="442"/>
                </a:cubicBezTo>
                <a:cubicBezTo>
                  <a:pt x="1080" y="443"/>
                  <a:pt x="1080" y="443"/>
                  <a:pt x="1080" y="443"/>
                </a:cubicBezTo>
                <a:cubicBezTo>
                  <a:pt x="1132" y="465"/>
                  <a:pt x="1189" y="466"/>
                  <a:pt x="1241" y="445"/>
                </a:cubicBezTo>
                <a:cubicBezTo>
                  <a:pt x="1350" y="403"/>
                  <a:pt x="1403" y="279"/>
                  <a:pt x="1361" y="1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93"/>
          <p:cNvSpPr>
            <a:spLocks noEditPoints="1"/>
          </p:cNvSpPr>
          <p:nvPr/>
        </p:nvSpPr>
        <p:spPr bwMode="auto">
          <a:xfrm>
            <a:off x="4824699" y="4311868"/>
            <a:ext cx="2706642" cy="1735298"/>
          </a:xfrm>
          <a:custGeom>
            <a:avLst/>
            <a:gdLst>
              <a:gd name="T0" fmla="*/ 977 w 1412"/>
              <a:gd name="T1" fmla="*/ 848 h 906"/>
              <a:gd name="T2" fmla="*/ 799 w 1412"/>
              <a:gd name="T3" fmla="*/ 634 h 906"/>
              <a:gd name="T4" fmla="*/ 333 w 1412"/>
              <a:gd name="T5" fmla="*/ 451 h 906"/>
              <a:gd name="T6" fmla="*/ 168 w 1412"/>
              <a:gd name="T7" fmla="*/ 453 h 906"/>
              <a:gd name="T8" fmla="*/ 44 w 1412"/>
              <a:gd name="T9" fmla="*/ 168 h 906"/>
              <a:gd name="T10" fmla="*/ 329 w 1412"/>
              <a:gd name="T11" fmla="*/ 44 h 906"/>
              <a:gd name="T12" fmla="*/ 448 w 1412"/>
              <a:gd name="T13" fmla="*/ 159 h 906"/>
              <a:gd name="T14" fmla="*/ 914 w 1412"/>
              <a:gd name="T15" fmla="*/ 343 h 906"/>
              <a:gd name="T16" fmla="*/ 1190 w 1412"/>
              <a:gd name="T17" fmla="*/ 308 h 906"/>
              <a:gd name="T18" fmla="*/ 1353 w 1412"/>
              <a:gd name="T19" fmla="*/ 684 h 906"/>
              <a:gd name="T20" fmla="*/ 977 w 1412"/>
              <a:gd name="T21" fmla="*/ 848 h 906"/>
              <a:gd name="T22" fmla="*/ 171 w 1412"/>
              <a:gd name="T23" fmla="*/ 445 h 906"/>
              <a:gd name="T24" fmla="*/ 332 w 1412"/>
              <a:gd name="T25" fmla="*/ 443 h 906"/>
              <a:gd name="T26" fmla="*/ 333 w 1412"/>
              <a:gd name="T27" fmla="*/ 442 h 906"/>
              <a:gd name="T28" fmla="*/ 806 w 1412"/>
              <a:gd name="T29" fmla="*/ 629 h 906"/>
              <a:gd name="T30" fmla="*/ 807 w 1412"/>
              <a:gd name="T31" fmla="*/ 631 h 906"/>
              <a:gd name="T32" fmla="*/ 980 w 1412"/>
              <a:gd name="T33" fmla="*/ 840 h 906"/>
              <a:gd name="T34" fmla="*/ 1346 w 1412"/>
              <a:gd name="T35" fmla="*/ 681 h 906"/>
              <a:gd name="T36" fmla="*/ 1187 w 1412"/>
              <a:gd name="T37" fmla="*/ 316 h 906"/>
              <a:gd name="T38" fmla="*/ 917 w 1412"/>
              <a:gd name="T39" fmla="*/ 350 h 906"/>
              <a:gd name="T40" fmla="*/ 916 w 1412"/>
              <a:gd name="T41" fmla="*/ 351 h 906"/>
              <a:gd name="T42" fmla="*/ 442 w 1412"/>
              <a:gd name="T43" fmla="*/ 165 h 906"/>
              <a:gd name="T44" fmla="*/ 442 w 1412"/>
              <a:gd name="T45" fmla="*/ 164 h 906"/>
              <a:gd name="T46" fmla="*/ 326 w 1412"/>
              <a:gd name="T47" fmla="*/ 52 h 906"/>
              <a:gd name="T48" fmla="*/ 51 w 1412"/>
              <a:gd name="T49" fmla="*/ 171 h 906"/>
              <a:gd name="T50" fmla="*/ 171 w 1412"/>
              <a:gd name="T51" fmla="*/ 44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2" h="906">
                <a:moveTo>
                  <a:pt x="977" y="848"/>
                </a:moveTo>
                <a:cubicBezTo>
                  <a:pt x="885" y="811"/>
                  <a:pt x="819" y="732"/>
                  <a:pt x="799" y="634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80" y="473"/>
                  <a:pt x="221" y="474"/>
                  <a:pt x="168" y="453"/>
                </a:cubicBezTo>
                <a:cubicBezTo>
                  <a:pt x="55" y="408"/>
                  <a:pt x="0" y="281"/>
                  <a:pt x="44" y="168"/>
                </a:cubicBezTo>
                <a:cubicBezTo>
                  <a:pt x="88" y="56"/>
                  <a:pt x="216" y="0"/>
                  <a:pt x="329" y="44"/>
                </a:cubicBezTo>
                <a:cubicBezTo>
                  <a:pt x="382" y="66"/>
                  <a:pt x="425" y="106"/>
                  <a:pt x="448" y="159"/>
                </a:cubicBezTo>
                <a:cubicBezTo>
                  <a:pt x="914" y="343"/>
                  <a:pt x="914" y="343"/>
                  <a:pt x="914" y="343"/>
                </a:cubicBezTo>
                <a:cubicBezTo>
                  <a:pt x="995" y="285"/>
                  <a:pt x="1098" y="272"/>
                  <a:pt x="1190" y="308"/>
                </a:cubicBezTo>
                <a:cubicBezTo>
                  <a:pt x="1339" y="367"/>
                  <a:pt x="1412" y="536"/>
                  <a:pt x="1353" y="684"/>
                </a:cubicBezTo>
                <a:cubicBezTo>
                  <a:pt x="1295" y="833"/>
                  <a:pt x="1126" y="906"/>
                  <a:pt x="977" y="848"/>
                </a:cubicBezTo>
                <a:close/>
                <a:moveTo>
                  <a:pt x="171" y="445"/>
                </a:moveTo>
                <a:cubicBezTo>
                  <a:pt x="223" y="466"/>
                  <a:pt x="280" y="465"/>
                  <a:pt x="332" y="443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806" y="629"/>
                  <a:pt x="806" y="629"/>
                  <a:pt x="806" y="629"/>
                </a:cubicBezTo>
                <a:cubicBezTo>
                  <a:pt x="807" y="631"/>
                  <a:pt x="807" y="631"/>
                  <a:pt x="807" y="631"/>
                </a:cubicBezTo>
                <a:cubicBezTo>
                  <a:pt x="825" y="726"/>
                  <a:pt x="890" y="805"/>
                  <a:pt x="980" y="840"/>
                </a:cubicBezTo>
                <a:cubicBezTo>
                  <a:pt x="1125" y="897"/>
                  <a:pt x="1289" y="826"/>
                  <a:pt x="1346" y="681"/>
                </a:cubicBezTo>
                <a:cubicBezTo>
                  <a:pt x="1403" y="537"/>
                  <a:pt x="1332" y="373"/>
                  <a:pt x="1187" y="316"/>
                </a:cubicBezTo>
                <a:cubicBezTo>
                  <a:pt x="1097" y="280"/>
                  <a:pt x="996" y="293"/>
                  <a:pt x="917" y="350"/>
                </a:cubicBezTo>
                <a:cubicBezTo>
                  <a:pt x="916" y="351"/>
                  <a:pt x="916" y="351"/>
                  <a:pt x="916" y="351"/>
                </a:cubicBezTo>
                <a:cubicBezTo>
                  <a:pt x="442" y="165"/>
                  <a:pt x="442" y="165"/>
                  <a:pt x="442" y="165"/>
                </a:cubicBezTo>
                <a:cubicBezTo>
                  <a:pt x="442" y="164"/>
                  <a:pt x="442" y="164"/>
                  <a:pt x="442" y="164"/>
                </a:cubicBezTo>
                <a:cubicBezTo>
                  <a:pt x="419" y="112"/>
                  <a:pt x="378" y="72"/>
                  <a:pt x="326" y="52"/>
                </a:cubicBezTo>
                <a:cubicBezTo>
                  <a:pt x="217" y="9"/>
                  <a:pt x="94" y="62"/>
                  <a:pt x="51" y="171"/>
                </a:cubicBezTo>
                <a:cubicBezTo>
                  <a:pt x="9" y="279"/>
                  <a:pt x="62" y="403"/>
                  <a:pt x="171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6492037" y="5006690"/>
            <a:ext cx="827224" cy="826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16EBB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6551998" y="2593993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TextBox 69"/>
          <p:cNvSpPr txBox="1"/>
          <p:nvPr/>
        </p:nvSpPr>
        <p:spPr>
          <a:xfrm>
            <a:off x="4926843" y="3218578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TextBox 70"/>
          <p:cNvSpPr txBox="1"/>
          <p:nvPr/>
        </p:nvSpPr>
        <p:spPr>
          <a:xfrm>
            <a:off x="6551998" y="3858709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2" name="TextBox 71"/>
          <p:cNvSpPr txBox="1"/>
          <p:nvPr/>
        </p:nvSpPr>
        <p:spPr>
          <a:xfrm>
            <a:off x="4926843" y="4505040"/>
            <a:ext cx="724878" cy="6570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STEP</a:t>
            </a:r>
          </a:p>
          <a:p>
            <a:pPr algn="ctr">
              <a:lnSpc>
                <a:spcPct val="75000"/>
              </a:lnSpc>
            </a:pPr>
            <a:r>
              <a:rPr lang="en-US" sz="320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DC9632-A674-52FC-E392-CCA1A38CFE47}"/>
              </a:ext>
            </a:extLst>
          </p:cNvPr>
          <p:cNvSpPr txBox="1"/>
          <p:nvPr/>
        </p:nvSpPr>
        <p:spPr>
          <a:xfrm>
            <a:off x="1585475" y="2029501"/>
            <a:ext cx="8763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以上为手册内容。</a:t>
            </a:r>
            <a:endParaRPr lang="en-US" altLang="zh-CN" sz="2200" dirty="0"/>
          </a:p>
          <a:p>
            <a:r>
              <a:rPr lang="zh-CN" altLang="en-US" sz="2200" dirty="0"/>
              <a:t>手册里提到，如果玩家与墙、另一位玩家发生碰撞扣分，且两个玩家相碰后</a:t>
            </a:r>
            <a:r>
              <a:rPr lang="en-US" altLang="zh-CN" sz="2200" dirty="0"/>
              <a:t>(</a:t>
            </a:r>
            <a:r>
              <a:rPr lang="zh-CN" altLang="en-US" sz="2200" dirty="0"/>
              <a:t>在没有碰撞恢复的情况下</a:t>
            </a:r>
            <a:r>
              <a:rPr lang="en-US" altLang="zh-CN" sz="2200" dirty="0"/>
              <a:t>)</a:t>
            </a:r>
            <a:r>
              <a:rPr lang="zh-CN" altLang="en-US" sz="2200" dirty="0"/>
              <a:t>很可能会卡住，形成“死锁”的局面。</a:t>
            </a:r>
            <a:endParaRPr lang="en-US" altLang="zh-CN" sz="2200" dirty="0"/>
          </a:p>
          <a:p>
            <a:r>
              <a:rPr lang="zh-CN" altLang="en-US" sz="2200" dirty="0"/>
              <a:t>因此，碰撞避免是相当关键的。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AC1F0E-639E-1AA5-FE81-DE5F11E0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601" y="1079107"/>
            <a:ext cx="7603465" cy="9569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6258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U3MTgzNWQxMGZiODNhMWIyYjExZDM1MWJjOTBhM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u1nusunb">
      <a:majorFont>
        <a:latin typeface="印品黑体"/>
        <a:ea typeface="幼圆"/>
        <a:cs typeface=""/>
      </a:majorFont>
      <a:minorFont>
        <a:latin typeface="印品黑体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阿里巴巴普惠体"/>
        <a:font script="Hebr" typeface="阿里巴巴普惠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阿里巴巴普惠体"/>
        <a:font script="Hebr" typeface="阿里巴巴普惠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538</Words>
  <Application>Microsoft Office PowerPoint</Application>
  <PresentationFormat>宽屏</PresentationFormat>
  <Paragraphs>136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阿里巴巴普惠体</vt:lpstr>
      <vt:lpstr>微软雅黑</vt:lpstr>
      <vt:lpstr>Arial</vt:lpstr>
      <vt:lpstr>Wingdings</vt:lpstr>
      <vt:lpstr>第一PPT，www.1ppt.com</vt:lpstr>
      <vt:lpstr>自定义设计方案</vt:lpstr>
      <vt:lpstr>PowerPoint 演示文稿</vt:lpstr>
      <vt:lpstr>寻路策略</vt:lpstr>
      <vt:lpstr>寻路策略</vt:lpstr>
      <vt:lpstr>寻路策略</vt:lpstr>
      <vt:lpstr>寻路策略</vt:lpstr>
      <vt:lpstr>寻路策略</vt:lpstr>
      <vt:lpstr>寻路策略</vt:lpstr>
      <vt:lpstr>碰撞避免</vt:lpstr>
      <vt:lpstr>碰撞避免</vt:lpstr>
      <vt:lpstr>碰撞避免</vt:lpstr>
      <vt:lpstr>碰撞避免</vt:lpstr>
      <vt:lpstr>碰撞避免</vt:lpstr>
      <vt:lpstr>碰撞避免</vt:lpstr>
      <vt:lpstr>移动</vt:lpstr>
      <vt:lpstr>移动</vt:lpstr>
      <vt:lpstr>移动</vt:lpstr>
      <vt:lpstr>移动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水彩叶子</dc:title>
  <dc:creator>第一PPT</dc:creator>
  <cp:keywords>www.1ppt.com</cp:keywords>
  <dc:description>www.1ppt.com</dc:description>
  <cp:lastModifiedBy>2457227200@qq.com</cp:lastModifiedBy>
  <cp:revision>183</cp:revision>
  <dcterms:created xsi:type="dcterms:W3CDTF">2019-06-19T02:08:00Z</dcterms:created>
  <dcterms:modified xsi:type="dcterms:W3CDTF">2024-07-19T15:30:59Z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D311673A7422493FB34C9FDE67610D17</vt:lpwstr>
  </property>
</Properties>
</file>