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2" r:id="rId5"/>
    <p:sldId id="289" r:id="rId6"/>
    <p:sldId id="288" r:id="rId7"/>
    <p:sldId id="291" r:id="rId8"/>
    <p:sldId id="266" r:id="rId9"/>
    <p:sldId id="290" r:id="rId10"/>
    <p:sldId id="283" r:id="rId11"/>
    <p:sldId id="284" r:id="rId12"/>
    <p:sldId id="292" r:id="rId13"/>
    <p:sldId id="299" r:id="rId14"/>
    <p:sldId id="285" r:id="rId15"/>
    <p:sldId id="293" r:id="rId16"/>
    <p:sldId id="294" r:id="rId17"/>
    <p:sldId id="295" r:id="rId18"/>
    <p:sldId id="296" r:id="rId19"/>
    <p:sldId id="297" r:id="rId20"/>
    <p:sldId id="257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8CB271"/>
    <a:srgbClr val="ABC4A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164"/>
      </p:cViewPr>
      <p:guideLst>
        <p:guide orient="horz" pos="2124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阿里巴巴普惠体" panose="00020600040101010101" charset="-122"/>
              </a:rPr>
              <a:t>2024/7/4</a:t>
            </a:fld>
            <a:endParaRPr lang="zh-CN" altLang="en-US">
              <a:cs typeface="阿里巴巴普惠体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阿里巴巴普惠体" panose="00020600040101010101" charset="-122"/>
              </a:rPr>
              <a:t>‹#›</a:t>
            </a:fld>
            <a:endParaRPr lang="zh-CN" altLang="en-US">
              <a:cs typeface="阿里巴巴普惠体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6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7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7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1DEEAAC-A2BB-D991-2225-36D62DCF022E}"/>
              </a:ext>
            </a:extLst>
          </p:cNvPr>
          <p:cNvSpPr txBox="1"/>
          <p:nvPr userDrawn="1"/>
        </p:nvSpPr>
        <p:spPr>
          <a:xfrm>
            <a:off x="1755305" y="66652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2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image" Target="../media/image6.jp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489447" y="2155506"/>
            <a:ext cx="4665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8CB271"/>
                </a:solidFill>
                <a:cs typeface="+mn-ea"/>
                <a:sym typeface="+mn-lt"/>
              </a:rPr>
              <a:t>Overcooked</a:t>
            </a:r>
            <a:endParaRPr lang="en-US" altLang="zh-CN" sz="7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环境搭建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840648-BFC0-6932-6487-46E04FE06001}"/>
              </a:ext>
            </a:extLst>
          </p:cNvPr>
          <p:cNvSpPr txBox="1"/>
          <p:nvPr/>
        </p:nvSpPr>
        <p:spPr>
          <a:xfrm>
            <a:off x="1559442" y="1084521"/>
            <a:ext cx="891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项目编译链接使用</a:t>
            </a:r>
            <a:r>
              <a:rPr lang="en-US" altLang="zh-CN" sz="2000" dirty="0" err="1"/>
              <a:t>Makefile</a:t>
            </a:r>
            <a:r>
              <a:rPr lang="zh-CN" altLang="en-US" sz="2000" dirty="0"/>
              <a:t>，对于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还需要安装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GNU Make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D9080-0E6D-3A85-75B0-1134641DE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14" y="1448437"/>
            <a:ext cx="8585372" cy="5249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74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06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A1DDE-C3ED-F1D8-7BE3-C13DC153A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5" y="1377529"/>
            <a:ext cx="8667750" cy="2771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882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43DF31-6059-0515-C91E-6E0A6C1211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t="17668" r="30000" b="29818"/>
          <a:stretch/>
        </p:blipFill>
        <p:spPr>
          <a:xfrm>
            <a:off x="723013" y="1115060"/>
            <a:ext cx="5539729" cy="36014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ADFD6C-3D1A-BCBA-28F7-7B4B078EA501}"/>
              </a:ext>
            </a:extLst>
          </p:cNvPr>
          <p:cNvSpPr txBox="1"/>
          <p:nvPr/>
        </p:nvSpPr>
        <p:spPr>
          <a:xfrm>
            <a:off x="7024577" y="609600"/>
            <a:ext cx="406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地图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0424D78-6A18-40E3-35F9-FA83E103235C}"/>
              </a:ext>
            </a:extLst>
          </p:cNvPr>
          <p:cNvCxnSpPr>
            <a:cxnSpLocks/>
          </p:cNvCxnSpPr>
          <p:nvPr/>
        </p:nvCxnSpPr>
        <p:spPr>
          <a:xfrm flipV="1">
            <a:off x="4189228" y="1169581"/>
            <a:ext cx="3395330" cy="29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32C1C3A-4ADC-9949-80B8-DE6FD6B2DA86}"/>
              </a:ext>
            </a:extLst>
          </p:cNvPr>
          <p:cNvSpPr txBox="1"/>
          <p:nvPr/>
        </p:nvSpPr>
        <p:spPr>
          <a:xfrm>
            <a:off x="7584558" y="1005205"/>
            <a:ext cx="96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切菜板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11F3E54-CFDB-667B-16B5-F065DFCEEB1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472223" y="1898025"/>
            <a:ext cx="2112335" cy="5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57219E-718E-29B4-7316-275D92AB17D9}"/>
              </a:ext>
            </a:extLst>
          </p:cNvPr>
          <p:cNvSpPr txBox="1"/>
          <p:nvPr/>
        </p:nvSpPr>
        <p:spPr>
          <a:xfrm>
            <a:off x="7584558" y="1544082"/>
            <a:ext cx="323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脏盘子回收处（菜品提交后</a:t>
            </a:r>
            <a:r>
              <a:rPr lang="en-US" altLang="zh-CN" sz="2000" dirty="0"/>
              <a:t>5s</a:t>
            </a:r>
            <a:r>
              <a:rPr lang="zh-CN" altLang="en-US" sz="2000" dirty="0"/>
              <a:t>会有脏盘子置于此）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BF5F99-2725-50E5-0ED8-0D7C067CFD04}"/>
              </a:ext>
            </a:extLst>
          </p:cNvPr>
          <p:cNvCxnSpPr>
            <a:cxnSpLocks/>
          </p:cNvCxnSpPr>
          <p:nvPr/>
        </p:nvCxnSpPr>
        <p:spPr>
          <a:xfrm>
            <a:off x="5472223" y="3062177"/>
            <a:ext cx="2161954" cy="1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652F2A8-2DFB-45C4-A9D7-2DD55A2B41B2}"/>
              </a:ext>
            </a:extLst>
          </p:cNvPr>
          <p:cNvSpPr txBox="1"/>
          <p:nvPr/>
        </p:nvSpPr>
        <p:spPr>
          <a:xfrm>
            <a:off x="7584557" y="3060405"/>
            <a:ext cx="96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垃圾桶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72C61C2-AFF3-C929-4D64-A603DE50C649}"/>
              </a:ext>
            </a:extLst>
          </p:cNvPr>
          <p:cNvCxnSpPr/>
          <p:nvPr/>
        </p:nvCxnSpPr>
        <p:spPr>
          <a:xfrm flipV="1">
            <a:off x="5472223" y="2721935"/>
            <a:ext cx="2112334" cy="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D0920E3-CC94-1A80-6A7E-442E117B0A47}"/>
              </a:ext>
            </a:extLst>
          </p:cNvPr>
          <p:cNvSpPr txBox="1"/>
          <p:nvPr/>
        </p:nvSpPr>
        <p:spPr>
          <a:xfrm>
            <a:off x="7584557" y="2515662"/>
            <a:ext cx="1215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提交窗口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55D457A-4BEA-81FA-E2CE-D6857108AFA2}"/>
              </a:ext>
            </a:extLst>
          </p:cNvPr>
          <p:cNvCxnSpPr/>
          <p:nvPr/>
        </p:nvCxnSpPr>
        <p:spPr>
          <a:xfrm>
            <a:off x="5472223" y="3806456"/>
            <a:ext cx="2112334" cy="16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A018C4C-34D2-684B-2B50-8211A65DF36D}"/>
              </a:ext>
            </a:extLst>
          </p:cNvPr>
          <p:cNvSpPr txBox="1"/>
          <p:nvPr/>
        </p:nvSpPr>
        <p:spPr>
          <a:xfrm>
            <a:off x="7634177" y="3735572"/>
            <a:ext cx="111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煎锅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A5FD999-AF7E-5DFE-F213-B4E1A4AB34FE}"/>
              </a:ext>
            </a:extLst>
          </p:cNvPr>
          <p:cNvCxnSpPr/>
          <p:nvPr/>
        </p:nvCxnSpPr>
        <p:spPr>
          <a:xfrm>
            <a:off x="5110716" y="4082902"/>
            <a:ext cx="2473841" cy="48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8FFEC-3B72-8DF9-6606-0AD278008498}"/>
              </a:ext>
            </a:extLst>
          </p:cNvPr>
          <p:cNvSpPr txBox="1"/>
          <p:nvPr/>
        </p:nvSpPr>
        <p:spPr>
          <a:xfrm>
            <a:off x="7634177" y="4373186"/>
            <a:ext cx="3459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陷阱</a:t>
            </a:r>
            <a:r>
              <a:rPr lang="en-US" altLang="zh-CN" sz="2000" dirty="0"/>
              <a:t>(</a:t>
            </a:r>
            <a:r>
              <a:rPr lang="zh-CN" altLang="en-US" sz="2000" dirty="0"/>
              <a:t>玩家落入陷阱后需要</a:t>
            </a:r>
            <a:r>
              <a:rPr lang="en-US" altLang="zh-CN" sz="2000" dirty="0"/>
              <a:t>5s</a:t>
            </a:r>
            <a:r>
              <a:rPr lang="zh-CN" altLang="en-US" sz="2000" dirty="0"/>
              <a:t>即</a:t>
            </a:r>
            <a:r>
              <a:rPr lang="en-US" altLang="zh-CN" sz="2000" dirty="0"/>
              <a:t>300</a:t>
            </a:r>
            <a:r>
              <a:rPr lang="zh-CN" altLang="en-US" sz="2000" dirty="0"/>
              <a:t>帧恢复，且手中物品丢失）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57DF6F-B1ED-8918-A666-695A60331F56}"/>
              </a:ext>
            </a:extLst>
          </p:cNvPr>
          <p:cNvCxnSpPr>
            <a:cxnSpLocks/>
          </p:cNvCxnSpPr>
          <p:nvPr/>
        </p:nvCxnSpPr>
        <p:spPr>
          <a:xfrm>
            <a:off x="4787265" y="4373186"/>
            <a:ext cx="727489" cy="9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7AFFE0B-6020-F0E2-9380-AED2B7697AB0}"/>
              </a:ext>
            </a:extLst>
          </p:cNvPr>
          <p:cNvSpPr txBox="1"/>
          <p:nvPr/>
        </p:nvSpPr>
        <p:spPr>
          <a:xfrm>
            <a:off x="5759219" y="5315260"/>
            <a:ext cx="15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工作台（墙）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DE3448-1723-3550-621B-27A1214FE83A}"/>
              </a:ext>
            </a:extLst>
          </p:cNvPr>
          <p:cNvCxnSpPr/>
          <p:nvPr/>
        </p:nvCxnSpPr>
        <p:spPr>
          <a:xfrm>
            <a:off x="4189228" y="4564912"/>
            <a:ext cx="283535" cy="74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C87A806-4DF7-6EF3-9274-869EA047290F}"/>
              </a:ext>
            </a:extLst>
          </p:cNvPr>
          <p:cNvSpPr txBox="1"/>
          <p:nvPr/>
        </p:nvSpPr>
        <p:spPr>
          <a:xfrm>
            <a:off x="3324447" y="5332729"/>
            <a:ext cx="2083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盘子（提交的菜品必须随盘子一起提交）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DA88F2-C22C-CC50-8238-0CBEF9847C8C}"/>
              </a:ext>
            </a:extLst>
          </p:cNvPr>
          <p:cNvCxnSpPr/>
          <p:nvPr/>
        </p:nvCxnSpPr>
        <p:spPr>
          <a:xfrm flipH="1">
            <a:off x="2374605" y="4479851"/>
            <a:ext cx="793897" cy="80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1A08A3-4FA4-AA17-63F6-165BF2082BA6}"/>
              </a:ext>
            </a:extLst>
          </p:cNvPr>
          <p:cNvSpPr txBox="1"/>
          <p:nvPr/>
        </p:nvSpPr>
        <p:spPr>
          <a:xfrm>
            <a:off x="1800447" y="5388849"/>
            <a:ext cx="1446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洗净的盘子放置处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B184FA3-2E48-470C-6E1D-A84FBB52C33E}"/>
              </a:ext>
            </a:extLst>
          </p:cNvPr>
          <p:cNvCxnSpPr/>
          <p:nvPr/>
        </p:nvCxnSpPr>
        <p:spPr>
          <a:xfrm flipH="1">
            <a:off x="871870" y="4373186"/>
            <a:ext cx="1991832" cy="91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6DFC7DB-1799-ED58-BC18-D805347DDCD0}"/>
              </a:ext>
            </a:extLst>
          </p:cNvPr>
          <p:cNvSpPr txBox="1"/>
          <p:nvPr/>
        </p:nvSpPr>
        <p:spPr>
          <a:xfrm>
            <a:off x="567070" y="5388849"/>
            <a:ext cx="115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洗碗池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FEB5304-3DEB-0D03-E6D5-CB5544C6E529}"/>
              </a:ext>
            </a:extLst>
          </p:cNvPr>
          <p:cNvCxnSpPr/>
          <p:nvPr/>
        </p:nvCxnSpPr>
        <p:spPr>
          <a:xfrm flipH="1">
            <a:off x="1501140" y="3806456"/>
            <a:ext cx="965613" cy="56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912A765-4552-D2B5-6525-4200AF2CA71B}"/>
              </a:ext>
            </a:extLst>
          </p:cNvPr>
          <p:cNvSpPr txBox="1"/>
          <p:nvPr/>
        </p:nvSpPr>
        <p:spPr>
          <a:xfrm>
            <a:off x="866790" y="4323907"/>
            <a:ext cx="105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蒸锅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B90F05D-2AF9-16D1-8C96-DCE08159E0CF}"/>
              </a:ext>
            </a:extLst>
          </p:cNvPr>
          <p:cNvCxnSpPr>
            <a:cxnSpLocks/>
          </p:cNvCxnSpPr>
          <p:nvPr/>
        </p:nvCxnSpPr>
        <p:spPr>
          <a:xfrm flipH="1">
            <a:off x="1626617" y="2799907"/>
            <a:ext cx="747988" cy="3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9D3CF77-F8DF-FE72-4168-9B1B1782DF4D}"/>
              </a:ext>
            </a:extLst>
          </p:cNvPr>
          <p:cNvCxnSpPr/>
          <p:nvPr/>
        </p:nvCxnSpPr>
        <p:spPr>
          <a:xfrm flipH="1">
            <a:off x="1626617" y="3087343"/>
            <a:ext cx="840136" cy="21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9ACFBB5-2389-14D5-2546-7D11BFEE667C}"/>
              </a:ext>
            </a:extLst>
          </p:cNvPr>
          <p:cNvCxnSpPr/>
          <p:nvPr/>
        </p:nvCxnSpPr>
        <p:spPr>
          <a:xfrm flipH="1" flipV="1">
            <a:off x="1626617" y="3397179"/>
            <a:ext cx="840136" cy="3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61FF27C-97AE-724C-AED2-BBD4E05A74E0}"/>
              </a:ext>
            </a:extLst>
          </p:cNvPr>
          <p:cNvSpPr txBox="1"/>
          <p:nvPr/>
        </p:nvSpPr>
        <p:spPr>
          <a:xfrm>
            <a:off x="706238" y="3053880"/>
            <a:ext cx="84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食材窗口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82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2628A2-C65B-37C2-14EC-068B1209F50A}"/>
              </a:ext>
            </a:extLst>
          </p:cNvPr>
          <p:cNvSpPr txBox="1"/>
          <p:nvPr/>
        </p:nvSpPr>
        <p:spPr>
          <a:xfrm>
            <a:off x="1339702" y="1084521"/>
            <a:ext cx="8399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坐标</a:t>
            </a:r>
            <a:endParaRPr lang="en-US" altLang="zh-CN" sz="2000" dirty="0"/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FandolSong-Regular"/>
              </a:rPr>
              <a:t>在地图使用的坐标系中，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LMRoman12-Regular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FandolSong-Regular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LMRoman12-Regular"/>
              </a:rPr>
              <a:t>y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FandolSong-Regular"/>
              </a:rPr>
              <a:t>坐标轴的正方向分别向右、向下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。地图中的坐标 </a:t>
            </a:r>
            <a:endParaRPr lang="zh-CN" altLang="en-US" sz="2000" dirty="0"/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使用两个浮点数表示，分别代表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2-Regular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MRoman12-Regular"/>
              </a:rPr>
              <a:t>y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坐标（横、纵坐标）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797CE9-9EBE-8780-5F43-3AB049337532}"/>
              </a:ext>
            </a:extLst>
          </p:cNvPr>
          <p:cNvSpPr txBox="1"/>
          <p:nvPr/>
        </p:nvSpPr>
        <p:spPr>
          <a:xfrm>
            <a:off x="1339701" y="2424147"/>
            <a:ext cx="8782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实体</a:t>
            </a:r>
            <a:endParaRPr lang="en-US" altLang="zh-CN" sz="2000" dirty="0"/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包括容器（如锅、盘子等）和单个的食材</a:t>
            </a:r>
            <a:endParaRPr lang="en-US" altLang="zh-CN" sz="1800" dirty="0">
              <a:solidFill>
                <a:srgbClr val="000000"/>
              </a:solidFill>
              <a:effectLst/>
              <a:latin typeface="FandolSong-Regular"/>
            </a:endParaRPr>
          </a:p>
          <a:p>
            <a:r>
              <a:rPr lang="en-US" altLang="zh-CN" sz="2000" dirty="0"/>
              <a:t>: </a:t>
            </a:r>
            <a:r>
              <a:rPr lang="zh-CN" altLang="en-US" sz="2000" dirty="0"/>
              <a:t>用于分隔容器和食材</a:t>
            </a:r>
            <a:endParaRPr lang="en-US" altLang="zh-CN" sz="2000" dirty="0"/>
          </a:p>
          <a:p>
            <a:r>
              <a:rPr lang="en-US" altLang="zh-CN" sz="2000" dirty="0"/>
              <a:t>@ </a:t>
            </a:r>
            <a:r>
              <a:rPr lang="zh-CN" altLang="en-US" sz="2000" dirty="0"/>
              <a:t>表示食材发生过碰撞，碰撞过的食材其</a:t>
            </a:r>
            <a:r>
              <a:rPr lang="zh-CN" altLang="en-US" sz="2000" dirty="0">
                <a:solidFill>
                  <a:srgbClr val="FF0000"/>
                </a:solidFill>
              </a:rPr>
              <a:t>整个食材组合</a:t>
            </a:r>
            <a:r>
              <a:rPr lang="zh-CN" altLang="en-US" sz="2000" dirty="0"/>
              <a:t>售价将至原</a:t>
            </a:r>
            <a:r>
              <a:rPr lang="en-US" altLang="zh-CN" sz="2000" dirty="0"/>
              <a:t>0.8</a:t>
            </a:r>
          </a:p>
          <a:p>
            <a:r>
              <a:rPr lang="en-US" altLang="zh-CN" sz="2000" dirty="0"/>
              <a:t>* </a:t>
            </a:r>
            <a:r>
              <a:rPr lang="zh-CN" altLang="en-US" sz="2000" dirty="0"/>
              <a:t>表示食材过度烹饪，过度烹饪的食材其整个食材组合售价降至原</a:t>
            </a:r>
            <a:r>
              <a:rPr lang="en-US" altLang="zh-CN" sz="2000" dirty="0"/>
              <a:t>0.7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784975-D4CD-BBD9-8B3C-0A3BECB5DDF9}"/>
              </a:ext>
            </a:extLst>
          </p:cNvPr>
          <p:cNvSpPr txBox="1"/>
          <p:nvPr/>
        </p:nvSpPr>
        <p:spPr>
          <a:xfrm>
            <a:off x="1403498" y="4253023"/>
            <a:ext cx="796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小费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E58EF-8052-EB68-D64E-849DCF033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98" y="4757727"/>
            <a:ext cx="847725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00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039CB6-DB45-34FD-64BE-15D292697856}"/>
              </a:ext>
            </a:extLst>
          </p:cNvPr>
          <p:cNvSpPr txBox="1"/>
          <p:nvPr/>
        </p:nvSpPr>
        <p:spPr>
          <a:xfrm>
            <a:off x="1201420" y="1505586"/>
            <a:ext cx="7190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初始读入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framework.cpp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init_read</a:t>
            </a:r>
            <a:r>
              <a:rPr lang="en-US" altLang="zh-CN" sz="2000" dirty="0"/>
              <a:t>()</a:t>
            </a:r>
            <a:r>
              <a:rPr lang="zh-CN" altLang="en-US" sz="2000" dirty="0"/>
              <a:t>函数中进行初始化</a:t>
            </a:r>
            <a:endParaRPr lang="en-US" altLang="zh-CN" sz="2000" dirty="0"/>
          </a:p>
          <a:p>
            <a:r>
              <a:rPr lang="zh-CN" altLang="en-US" sz="2000" dirty="0"/>
              <a:t>具体见说明手册和框架代码。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19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AFCA35-6984-728F-F643-B0F225BDD57B}"/>
              </a:ext>
            </a:extLst>
          </p:cNvPr>
          <p:cNvSpPr txBox="1"/>
          <p:nvPr/>
        </p:nvSpPr>
        <p:spPr>
          <a:xfrm>
            <a:off x="1389320" y="989413"/>
            <a:ext cx="94133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帧交互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FandolSong-Regular"/>
              </a:rPr>
              <a:t>在初始化阶段结束后，程序运行时的交互，以每一帧为一个阶段。在每一帧到来时，程序将会发送当前局面的状态信息，</a:t>
            </a:r>
            <a:r>
              <a:rPr lang="zh-CN" altLang="en-US" dirty="0">
                <a:solidFill>
                  <a:srgbClr val="FF0000"/>
                </a:solidFill>
                <a:latin typeface="FandolSong-Regular"/>
              </a:rPr>
              <a:t>我们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FandolSong-Regular"/>
              </a:rPr>
              <a:t>需要在一帧的时间内作出 回应，告知每个玩家的操作状态。若在一帧内，我们的程序未有任何输出，将视为放 弃当前这帧对于玩家的操控。 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7BD0F9-F4B9-2BEC-9B67-24DBC67FF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17" y="2796226"/>
            <a:ext cx="7223053" cy="38512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FC7585-421A-7A0B-6C87-15DE12B56AD7}"/>
              </a:ext>
            </a:extLst>
          </p:cNvPr>
          <p:cNvSpPr txBox="1"/>
          <p:nvPr/>
        </p:nvSpPr>
        <p:spPr>
          <a:xfrm>
            <a:off x="1440917" y="3151623"/>
            <a:ext cx="141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87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4E042-77C8-6267-FF7F-1EFAA925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0" y="873781"/>
            <a:ext cx="6535701" cy="59650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9AE67F-03AA-382F-13B8-98D5AC5F1ED2}"/>
              </a:ext>
            </a:extLst>
          </p:cNvPr>
          <p:cNvSpPr txBox="1"/>
          <p:nvPr/>
        </p:nvSpPr>
        <p:spPr>
          <a:xfrm>
            <a:off x="836428" y="1687033"/>
            <a:ext cx="276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en-US" altLang="zh-CN" sz="2000" dirty="0"/>
              <a:t>clilog.txt</a:t>
            </a:r>
            <a:r>
              <a:rPr lang="zh-CN" altLang="en-US" sz="2000" dirty="0"/>
              <a:t>可以看到帧交互的过程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66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框架解读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3E223F-80B2-A3C4-78B2-80D344454FD4}"/>
              </a:ext>
            </a:extLst>
          </p:cNvPr>
          <p:cNvSpPr txBox="1"/>
          <p:nvPr/>
        </p:nvSpPr>
        <p:spPr>
          <a:xfrm>
            <a:off x="1201420" y="1005205"/>
            <a:ext cx="1626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运行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00E976-C5CF-23DE-E63C-A05951A7F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43" y="1220648"/>
            <a:ext cx="8572500" cy="5324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80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539169" y="211491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dirty="0">
                <a:solidFill>
                  <a:srgbClr val="8CB271"/>
                </a:solidFill>
                <a:cs typeface="+mn-ea"/>
                <a:sym typeface="+mn-lt"/>
              </a:rPr>
              <a:t>谢谢！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6789229" y="978268"/>
            <a:ext cx="961200" cy="961200"/>
          </a:xfrm>
          <a:prstGeom prst="ellipse">
            <a:avLst/>
          </a:prstGeom>
          <a:solidFill>
            <a:srgbClr val="8CB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cs typeface="+mn-ea"/>
                <a:sym typeface="+mn-lt"/>
              </a:rPr>
              <a:t>1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20027" y="10584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项目简介</a:t>
            </a:r>
          </a:p>
        </p:txBody>
      </p:sp>
      <p:sp>
        <p:nvSpPr>
          <p:cNvPr id="23" name="椭圆 22"/>
          <p:cNvSpPr/>
          <p:nvPr/>
        </p:nvSpPr>
        <p:spPr>
          <a:xfrm>
            <a:off x="6789229" y="3073740"/>
            <a:ext cx="961200" cy="961200"/>
          </a:xfrm>
          <a:prstGeom prst="ellipse">
            <a:avLst/>
          </a:prstGeom>
          <a:solidFill>
            <a:srgbClr val="ABC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cs typeface="+mn-ea"/>
                <a:sym typeface="+mn-lt"/>
              </a:rPr>
              <a:t>2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0027" y="33006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环境搭建</a:t>
            </a:r>
          </a:p>
        </p:txBody>
      </p:sp>
      <p:sp>
        <p:nvSpPr>
          <p:cNvPr id="26" name="椭圆 25"/>
          <p:cNvSpPr/>
          <p:nvPr/>
        </p:nvSpPr>
        <p:spPr>
          <a:xfrm>
            <a:off x="6749823" y="5061063"/>
            <a:ext cx="961200" cy="961200"/>
          </a:xfrm>
          <a:prstGeom prst="ellipse">
            <a:avLst/>
          </a:prstGeom>
          <a:solidFill>
            <a:srgbClr val="8CB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cs typeface="+mn-ea"/>
                <a:sym typeface="+mn-lt"/>
              </a:rPr>
              <a:t>3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20027" y="52612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框架解读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585541" y="2520338"/>
            <a:ext cx="18592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8CB27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673434" y="3529393"/>
            <a:ext cx="1738071" cy="665947"/>
            <a:chOff x="1049460" y="4841929"/>
            <a:chExt cx="1738071" cy="665947"/>
          </a:xfrm>
          <a:solidFill>
            <a:srgbClr val="8CB271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1049460" y="4841929"/>
              <a:ext cx="1738071" cy="665947"/>
              <a:chOff x="1049460" y="4841929"/>
              <a:chExt cx="1738071" cy="665947"/>
            </a:xfrm>
            <a:grpFill/>
          </p:grpSpPr>
          <p:sp>
            <p:nvSpPr>
              <p:cNvPr id="45" name="任意多边形: 形状 12"/>
              <p:cNvSpPr/>
              <p:nvPr/>
            </p:nvSpPr>
            <p:spPr>
              <a:xfrm flipH="1" flipV="1">
                <a:off x="1049460" y="5025413"/>
                <a:ext cx="1738071" cy="48246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19637932">
                <a:off x="1219408" y="4841929"/>
                <a:ext cx="171105" cy="26812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291935" y="5066591"/>
              <a:ext cx="144462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CONTENT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5397307" y="1528758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397307" y="3605110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397307" y="5551135"/>
            <a:ext cx="76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162132" y="1528758"/>
            <a:ext cx="0" cy="4012905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693855" y="3586158"/>
            <a:ext cx="1166223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D5BD8-5E83-0DF4-82E0-38F0011B0E33}"/>
              </a:ext>
            </a:extLst>
          </p:cNvPr>
          <p:cNvSpPr txBox="1"/>
          <p:nvPr/>
        </p:nvSpPr>
        <p:spPr>
          <a:xfrm>
            <a:off x="1268819" y="1077433"/>
            <a:ext cx="895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</a:t>
            </a:r>
            <a:r>
              <a:rPr lang="zh-CN" altLang="en-US" sz="2000" dirty="0"/>
              <a:t>此项目为南京大学问题求解（四）课程项目，游戏逻辑与原游戏</a:t>
            </a:r>
            <a:r>
              <a:rPr lang="en-US" altLang="zh-CN" sz="2000" dirty="0"/>
              <a:t>Overcooked(</a:t>
            </a:r>
            <a:r>
              <a:rPr lang="zh-CN" altLang="en-US" sz="2000" dirty="0"/>
              <a:t>胡闹厨房</a:t>
            </a:r>
            <a:r>
              <a:rPr lang="en-US" altLang="zh-CN" sz="2000" dirty="0"/>
              <a:t>)</a:t>
            </a:r>
            <a:r>
              <a:rPr lang="zh-CN" altLang="en-US" sz="2000" dirty="0"/>
              <a:t>类似，有些计分机制稍有变化。</a:t>
            </a:r>
            <a:endParaRPr lang="en-US" altLang="zh-CN" sz="2000" dirty="0"/>
          </a:p>
        </p:txBody>
      </p:sp>
      <p:pic>
        <p:nvPicPr>
          <p:cNvPr id="1026" name="Picture 2" descr="Overcooked! 2: Gourmet Edition - Review - PSX Brasil">
            <a:extLst>
              <a:ext uri="{FF2B5EF4-FFF2-40B4-BE49-F238E27FC236}">
                <a16:creationId xmlns:a16="http://schemas.microsoft.com/office/drawing/2014/main" id="{36504FDB-3A3C-037A-867B-C69CB6E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68" y="2304075"/>
            <a:ext cx="5418135" cy="30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674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D5BD8-5E83-0DF4-82E0-38F0011B0E33}"/>
              </a:ext>
            </a:extLst>
          </p:cNvPr>
          <p:cNvSpPr txBox="1"/>
          <p:nvPr/>
        </p:nvSpPr>
        <p:spPr>
          <a:xfrm>
            <a:off x="1268819" y="1077433"/>
            <a:ext cx="895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</a:t>
            </a:r>
            <a:r>
              <a:rPr lang="zh-CN" altLang="en-US" sz="2000" dirty="0"/>
              <a:t>此项目为南京大学问题求解（四）课程项目，游戏逻辑与原游戏</a:t>
            </a:r>
            <a:r>
              <a:rPr lang="en-US" altLang="zh-CN" sz="2000" dirty="0"/>
              <a:t>Overcooked(</a:t>
            </a:r>
            <a:r>
              <a:rPr lang="zh-CN" altLang="en-US" sz="2000" dirty="0"/>
              <a:t>胡闹厨房</a:t>
            </a:r>
            <a:r>
              <a:rPr lang="en-US" altLang="zh-CN" sz="2000" dirty="0"/>
              <a:t>)</a:t>
            </a:r>
            <a:r>
              <a:rPr lang="zh-CN" altLang="en-US" sz="2000" dirty="0"/>
              <a:t>类似，有些计分机制稍有变化。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F0A7C1-0A42-8E33-59D6-A024358169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" b="29958"/>
          <a:stretch/>
        </p:blipFill>
        <p:spPr>
          <a:xfrm>
            <a:off x="2013112" y="1857547"/>
            <a:ext cx="8250865" cy="4502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975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B819C3-7BE6-F47C-7381-7B1E55C08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24" y="930191"/>
            <a:ext cx="9246634" cy="57130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799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FD5BD8-5E83-0DF4-82E0-38F0011B0E33}"/>
              </a:ext>
            </a:extLst>
          </p:cNvPr>
          <p:cNvSpPr txBox="1"/>
          <p:nvPr/>
        </p:nvSpPr>
        <p:spPr>
          <a:xfrm>
            <a:off x="1304261" y="1335947"/>
            <a:ext cx="8959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  </a:t>
            </a:r>
            <a:r>
              <a:rPr lang="zh-CN" altLang="en-US" sz="2000" dirty="0"/>
              <a:t>项目的图形化部分由</a:t>
            </a:r>
            <a:r>
              <a:rPr lang="en-US" altLang="zh-CN" sz="2000" dirty="0"/>
              <a:t>Qt</a:t>
            </a:r>
            <a:r>
              <a:rPr lang="zh-CN" altLang="en-US" sz="2000" dirty="0"/>
              <a:t>实现，封装为库。其中包含</a:t>
            </a:r>
            <a:r>
              <a:rPr lang="en-US" altLang="zh-CN" sz="2000" dirty="0"/>
              <a:t>QtOvercooked.exe</a:t>
            </a:r>
            <a:r>
              <a:rPr lang="zh-CN" altLang="en-US" sz="2000" dirty="0"/>
              <a:t>和</a:t>
            </a:r>
            <a:r>
              <a:rPr lang="en-US" altLang="zh-CN" sz="2000" dirty="0"/>
              <a:t>runner.exe</a:t>
            </a:r>
            <a:r>
              <a:rPr lang="zh-CN" altLang="en-US" sz="2000" dirty="0"/>
              <a:t>两个可执行文件用于程序运行。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524813-1217-2008-8F75-CE0074586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03" y="3024879"/>
            <a:ext cx="7343775" cy="6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FB993B-D6EC-92DD-49F5-1445674AC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479321"/>
            <a:ext cx="10039350" cy="866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环境搭建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60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环境搭建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4AFD47-F6BC-8570-D75F-0AA8E173D38B}"/>
              </a:ext>
            </a:extLst>
          </p:cNvPr>
          <p:cNvSpPr txBox="1"/>
          <p:nvPr/>
        </p:nvSpPr>
        <p:spPr>
          <a:xfrm>
            <a:off x="1282995" y="1141228"/>
            <a:ext cx="9399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LMRoman12-Regular"/>
              </a:rPr>
              <a:t>linux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2-Regular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不同发行版的环境有较大差别，该项目未提供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LMRoman12-Regular"/>
              </a:rPr>
              <a:t>linux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LMRoman12-Regular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FandolSong-Regular"/>
              </a:rPr>
              <a:t>下的图形化程序。</a:t>
            </a:r>
            <a:endParaRPr lang="en-US" altLang="zh-CN" sz="2000" dirty="0">
              <a:solidFill>
                <a:srgbClr val="000000"/>
              </a:solidFill>
              <a:effectLst/>
              <a:latin typeface="FandolSong-Regular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对于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平台，我们运行要输入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QtOvercooked</a:t>
            </a:r>
            <a:r>
              <a:rPr lang="en-US" altLang="zh-CN" sz="2000" dirty="0"/>
              <a:t>/QtOvercooked.exe –l ./maps/level3/level3-1.txt –p ./build/main.exe </a:t>
            </a:r>
            <a:r>
              <a:rPr lang="zh-CN" altLang="en-US" sz="2000" dirty="0"/>
              <a:t>这类指令，需要有类似</a:t>
            </a:r>
            <a:r>
              <a:rPr lang="en-US" altLang="zh-CN" sz="2000" dirty="0"/>
              <a:t>shell</a:t>
            </a:r>
            <a:r>
              <a:rPr lang="zh-CN" altLang="en-US" sz="2000" dirty="0"/>
              <a:t>终端。</a:t>
            </a:r>
            <a:endParaRPr lang="en-US" altLang="zh-CN" sz="2000" dirty="0"/>
          </a:p>
          <a:p>
            <a:r>
              <a:rPr lang="zh-CN" altLang="en-US" sz="2000" dirty="0"/>
              <a:t>这里可以配置</a:t>
            </a:r>
            <a:r>
              <a:rPr lang="en-US" altLang="zh-CN" sz="2000" dirty="0"/>
              <a:t>MSYS2(Minimal </a:t>
            </a:r>
            <a:r>
              <a:rPr lang="en-US" altLang="zh-CN" sz="2000" dirty="0" err="1"/>
              <a:t>SYStem</a:t>
            </a:r>
            <a:r>
              <a:rPr lang="en-US" altLang="zh-CN" sz="2000" dirty="0"/>
              <a:t> 2)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26560-D171-AF2B-7B43-31520287C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80" y="3172091"/>
            <a:ext cx="8817935" cy="35258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392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U3MTgzNWQxMGZiODNhMWIyYjExZDM1MWJjOTBhM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u1nusunb">
      <a:majorFont>
        <a:latin typeface="印品黑体"/>
        <a:ea typeface="幼圆"/>
        <a:cs typeface=""/>
      </a:majorFont>
      <a:minorFont>
        <a:latin typeface="印品黑体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523</Words>
  <Application>Microsoft Office PowerPoint</Application>
  <PresentationFormat>宽屏</PresentationFormat>
  <Paragraphs>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FandolSong-Regular</vt:lpstr>
      <vt:lpstr>LMRoman12-Regular</vt:lpstr>
      <vt:lpstr>阿里巴巴普惠体</vt:lpstr>
      <vt:lpstr>微软雅黑</vt:lpstr>
      <vt:lpstr>微软雅黑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项目简介</vt:lpstr>
      <vt:lpstr>项目简介</vt:lpstr>
      <vt:lpstr>项目简介</vt:lpstr>
      <vt:lpstr>项目简介</vt:lpstr>
      <vt:lpstr>项目简介</vt:lpstr>
      <vt:lpstr>环境搭建</vt:lpstr>
      <vt:lpstr>环境搭建</vt:lpstr>
      <vt:lpstr>环境搭建</vt:lpstr>
      <vt:lpstr>框架解读</vt:lpstr>
      <vt:lpstr>框架解读</vt:lpstr>
      <vt:lpstr>框架解读</vt:lpstr>
      <vt:lpstr>框架解读</vt:lpstr>
      <vt:lpstr>框架解读</vt:lpstr>
      <vt:lpstr>框架解读</vt:lpstr>
      <vt:lpstr>框架解读</vt:lpstr>
      <vt:lpstr>框架解读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水彩叶子</dc:title>
  <dc:creator>第一PPT</dc:creator>
  <cp:keywords>www.1ppt.com</cp:keywords>
  <dc:description>www.1ppt.com</dc:description>
  <cp:lastModifiedBy>2457227200@qq.com</cp:lastModifiedBy>
  <cp:revision>192</cp:revision>
  <dcterms:created xsi:type="dcterms:W3CDTF">2019-06-19T02:08:00Z</dcterms:created>
  <dcterms:modified xsi:type="dcterms:W3CDTF">2024-07-04T15:38:34Z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D311673A7422493FB34C9FDE67610D17</vt:lpwstr>
  </property>
</Properties>
</file>