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92A67F-BC4B-438C-2717-39D6FC80AB03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B638E0-C35A-D876-8E8F-52F78C65563B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BC33C-5C45-174B-53E4-AEB6C711C85B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42A3A2-4118-CA24-C6BA-A3F0BE48E6A9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DC07C6-8BAC-4331-CA6F-F2D8BB5C89C6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CB713A-3EA0-609A-984A-F21B56AA04B9}" type="slidenum">
              <a:rPr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C65044-E111-4BC6-E827-AD67299596D4}" type="slidenum">
              <a:rPr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F3EF4E-C69C-5C00-B27E-1E626F06C9BC}" type="slidenum">
              <a:rPr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E6C3E4-1FD2-B338-DDAD-9BD790BD5975}" type="slidenum">
              <a:rPr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69E4FF-795E-868A-D05F-D99FFDE5F4BE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3FDEB4-BAE0-2CBA-95AF-E53BE9B29B14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DD2386-D219-38BF-D4BF-DA5A641BF90B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664AA7-4B0C-1643-2080-DABA6BB7A991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9A943-F348-66B1-A113-28DC1DC7F307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38DC8E-DB4B-DA49-DE36-3A205EBA3921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C190EB-E45C-055B-E3B3-372E1F4C126A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BE7EF2-04A3-06C4-7E3D-5B2506639356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C5D972-F2C5-C6B8-CB1E-263FB827BF78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AF7D02-03DF-4D55-819D-0F428F604144}" type="datetimeFigureOut">
              <a:rPr lang="en-US" altLang="zh-CN"/>
              <a:t>4/11/2024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CE925-09D1-434C-A156-DA3994BAAD5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AF7D02-03DF-4D55-819D-0F428F604144}" type="datetimeFigureOut">
              <a:rPr lang="en-US" altLang="zh-CN"/>
              <a:t>4/11/2024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CE925-09D1-434C-A156-DA3994BAAD5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竖排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AF7D02-03DF-4D55-819D-0F428F604144}" type="datetimeFigureOut">
              <a:rPr lang="en-US" altLang="zh-CN"/>
              <a:t>4/11/2024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CE925-09D1-434C-A156-DA3994BAAD5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AF7D02-03DF-4D55-819D-0F428F604144}" type="datetimeFigureOut">
              <a:rPr lang="en-US" altLang="zh-CN"/>
              <a:t>4/11/2024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CE925-09D1-434C-A156-DA3994BAAD5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AF7D02-03DF-4D55-819D-0F428F604144}" type="datetimeFigureOut">
              <a:rPr lang="en-US" altLang="zh-CN"/>
              <a:t>4/11/2024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CE925-09D1-434C-A156-DA3994BAAD5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AF7D02-03DF-4D55-819D-0F428F604144}" type="datetimeFigureOut">
              <a:rPr lang="en-US" altLang="zh-CN"/>
              <a:t>4/11/2024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CE925-09D1-434C-A156-DA3994BAAD5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AF7D02-03DF-4D55-819D-0F428F604144}" type="datetimeFigureOut">
              <a:rPr lang="en-US" altLang="zh-CN"/>
              <a:t>4/11/2024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CE925-09D1-434C-A156-DA3994BAAD5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AF7D02-03DF-4D55-819D-0F428F604144}" type="datetimeFigureOut">
              <a:rPr lang="en-US" altLang="zh-CN"/>
              <a:t>4/11/2024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CE925-09D1-434C-A156-DA3994BAAD5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AF7D02-03DF-4D55-819D-0F428F604144}" type="datetimeFigureOut">
              <a:rPr lang="en-US" altLang="zh-CN"/>
              <a:t>4/11/2024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CE925-09D1-434C-A156-DA3994BAAD5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AF7D02-03DF-4D55-819D-0F428F604144}" type="datetimeFigureOut">
              <a:rPr lang="en-US" altLang="zh-CN"/>
              <a:t>4/11/2024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CE925-09D1-434C-A156-DA3994BAAD5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AF7D02-03DF-4D55-819D-0F428F604144}" type="datetimeFigureOut">
              <a:rPr lang="en-US" altLang="zh-CN"/>
              <a:t>4/11/2024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CE925-09D1-434C-A156-DA3994BAAD5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AF7D02-03DF-4D55-819D-0F428F604144}" type="datetimeFigureOut">
              <a:rPr lang="en-US" altLang="zh-CN"/>
              <a:t>4/11/2024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DCE925-09D1-434C-A156-DA3994BAAD5F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OJ 4-6</a:t>
            </a:r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简单猜数游戏（</a:t>
            </a:r>
            <a:r>
              <a:rPr lang="en-US"/>
              <a:t>II</a:t>
            </a:r>
            <a:r>
              <a:rPr lang="zh-CN"/>
              <a:t>）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lang="zh-CN"/>
                  <a:t>唯一分解定理：</a:t>
                </a:r>
                <a:endParaRPr lang="en-US"/>
              </a:p>
              <a:p>
                <a:pPr>
                  <a:defRPr/>
                </a:pPr>
                <a:r>
                  <a:rPr lang="zh-CN"/>
                  <a:t>任何一个正整数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zh-CN"/>
                  <a:t>都可以被唯一地分解成若干个质数的乘积</a:t>
                </a:r>
                <a:endParaRPr lang="en-US"/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>
                            <a:latin typeface="Cambria Math"/>
                          </a:rPr>
                          <m:t>⋯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/>
                  <a:t>  </a:t>
                </a:r>
                <a:r>
                  <a:rPr lang="zh-CN"/>
                  <a:t>（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zh-CN"/>
                  <a:t>为互不相同的质数）</a:t>
                </a:r>
                <a:endParaRPr 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简单猜数游戏（</a:t>
            </a:r>
            <a:r>
              <a:rPr lang="en-US"/>
              <a:t>II</a:t>
            </a:r>
            <a:r>
              <a:rPr lang="zh-CN"/>
              <a:t>）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lang="zh-CN"/>
                  <a:t>唯一分解定理与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𝑔𝑐𝑑</m:t>
                        </m:r>
                        <m:r>
                          <a:rPr lang="en-US" b="0" i="1">
                            <a:latin typeface="Cambria Math"/>
                          </a:rPr>
                          <m:t>/</m:t>
                        </m:r>
                        <m:r>
                          <a:rPr lang="en-US" b="0" i="1">
                            <a:latin typeface="Cambria Math"/>
                          </a:rPr>
                          <m:t>𝑙𝑐𝑚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/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>
                            <a:latin typeface="Cambria Math"/>
                          </a:rPr>
                          <m:t>⋯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𝑦</m:t>
                        </m:r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>
                            <a:latin typeface="Cambria Math"/>
                          </a:rPr>
                          <m:t>⋯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/>
                  <a:t> </a:t>
                </a:r>
                <a:r>
                  <a:rPr lang="zh-CN"/>
                  <a:t>（其中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zh-CN" i="1">
                            <a:latin typeface="Cambria Math"/>
                          </a:rPr>
                          <m:t>可以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zh-CN"/>
                  <a:t>为</a:t>
                </a:r>
                <a:r>
                  <a:rPr lang="en-US"/>
                  <a:t>0</a:t>
                </a:r>
                <a:r>
                  <a:rPr lang="zh-CN"/>
                  <a:t>）</a:t>
                </a:r>
                <a:endParaRPr lang="en-US"/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min</m:t>
                            </m:r>
                            <m:r>
                              <a:rPr lang="en-US" b="0" i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b="0" i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b="0" i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min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>
                            <a:latin typeface="Cambria Math"/>
                          </a:rPr>
                          <m:t>⋯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sup>
                        </m:sSub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𝑙𝑐𝑚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max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max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>
                            <a:latin typeface="Cambria Math"/>
                          </a:rPr>
                          <m:t>⋯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max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简单猜数游戏（</a:t>
            </a:r>
            <a:r>
              <a:rPr lang="en-US"/>
              <a:t>II</a:t>
            </a:r>
            <a:r>
              <a:rPr lang="zh-CN"/>
              <a:t>）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lang="zh-CN"/>
                  <a:t>设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𝑚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𝑙𝑐𝑚</m:t>
                        </m:r>
                        <m:r>
                          <a:rPr lang="en-US" b="0" i="1">
                            <a:latin typeface="Cambria Math"/>
                          </a:rPr>
                          <m:t>(</m:t>
                        </m:r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  <m:r>
                          <a:rPr lang="en-US" b="0" i="1">
                            <a:latin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zh-CN"/>
                  <a:t>能分解出的质数为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𝑚</m:t>
                        </m:r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>
                            <a:latin typeface="Cambria Math"/>
                          </a:rPr>
                          <m:t>⋯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>
                            <a:latin typeface="Cambria Math"/>
                          </a:rPr>
                          <m:t>                              </m:t>
                        </m:r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>
                            <a:latin typeface="Cambria Math"/>
                          </a:rPr>
                          <m:t>⋯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>
                            <a:latin typeface="Cambria Math"/>
                          </a:rPr>
                          <m:t>⋯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0">
                            <a:latin typeface="Cambria Math"/>
                          </a:rPr>
                          <m:t>                  </m:t>
                        </m:r>
                        <m:r>
                          <a:rPr lang="en-US" b="0" i="1">
                            <a:latin typeface="Cambria Math"/>
                          </a:rPr>
                          <m:t>𝑙𝑐𝑚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>
                            <a:latin typeface="Cambria Math"/>
                          </a:rPr>
                          <m:t>⋯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a:r>
                  <a:rPr lang="zh-CN"/>
                  <a:t>设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>
                            <a:latin typeface="Cambria Math"/>
                          </a:rPr>
                          <m:t>⋯</m:t>
                        </m:r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/>
              </a:p>
              <a:p>
                <a:pPr>
                  <a:defRPr/>
                </a:pPr>
                <a:r>
                  <a:rPr lang="zh-CN"/>
                  <a:t>则有</a:t>
                </a:r>
                <a:endParaRPr lang="en-US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max</m:t>
                        </m:r>
                        <m:r>
                          <a:rPr lang="en-US" b="0" i="1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简单猜数游戏（</a:t>
            </a:r>
            <a:r>
              <a:rPr lang="en-US"/>
              <a:t>II</a:t>
            </a:r>
            <a:r>
              <a:rPr lang="zh-CN"/>
              <a:t>）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lang="zh-CN"/>
                  <a:t>对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  <m:r>
                          <a:rPr lang="en-US" b="0" i="1">
                            <a:latin typeface="Cambria Math"/>
                          </a:rPr>
                          <m:t>=1,2,…,</m:t>
                        </m:r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max</m:t>
                        </m:r>
                        <m:r>
                          <a:rPr lang="en-US" b="0" i="1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/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a:r>
                  <a:rPr lang="zh-CN"/>
                  <a:t>设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zh-CN" i="1">
                            <a:latin typeface="Cambria Math"/>
                          </a:rPr>
                          <m:t>有</m:t>
                        </m:r>
                        <m:r>
                          <a:rPr lang="en-US" b="0" i="1">
                            <a:latin typeface="Cambria Math"/>
                          </a:rPr>
                          <m:t>𝑐𝑛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zh-CN" i="1">
                            <a:latin typeface="Cambria Math"/>
                          </a:rPr>
                          <m:t>种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zh-CN"/>
                  <a:t>选择，则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𝑎𝑛𝑠</m:t>
                        </m:r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>
                                <a:latin typeface="Cambria Math"/>
                              </a:rPr>
                              <m:t>𝑐𝑛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X</a:t>
            </a:r>
            <a:r>
              <a:rPr lang="zh-CN"/>
              <a:t>国邮递员问题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200" y="1610410"/>
            <a:ext cx="8563427" cy="47817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X</a:t>
            </a:r>
            <a:r>
              <a:rPr lang="zh-CN"/>
              <a:t>国邮递员问题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lang="zh-CN" dirty="0"/>
                  <a:t>对于某个固定的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𝑢</m:t>
                    </m:r>
                  </m:oMath>
                </a14:m>
                <a:r>
                  <a:rPr lang="zh-CN" dirty="0"/>
                  <a:t>，考察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𝑓</m:t>
                    </m:r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𝑢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𝑣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zh-CN" dirty="0"/>
                  <a:t>，其中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𝑣</m:t>
                    </m:r>
                  </m:oMath>
                </a14:m>
                <a:r>
                  <a:rPr lang="zh-CN" dirty="0"/>
                  <a:t>是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𝑢</m:t>
                    </m:r>
                  </m:oMath>
                </a14:m>
                <a:r>
                  <a:rPr lang="zh-CN" dirty="0"/>
                  <a:t>的祖先</a:t>
                </a:r>
                <a:endParaRPr lang="en-US" dirty="0"/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𝑓</m:t>
                    </m:r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𝑢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𝑣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zh-CN" dirty="0"/>
                  <a:t>能取到多少不同的值？</a:t>
                </a: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>
                        <a:latin typeface="Cambria Math"/>
                      </a:rPr>
                      <m:t>gcd</m:t>
                    </m:r>
                    <m:r>
                      <a:rPr lang="en-US" b="0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endParaRPr lang="en-US" b="0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r>
                  <a:rPr lang="zh-CN" dirty="0"/>
                  <a:t>从根到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𝑢</m:t>
                    </m:r>
                  </m:oMath>
                </a14:m>
                <a:r>
                  <a:rPr lang="zh-CN" dirty="0"/>
                  <a:t>的路径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⋯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latin typeface="Cambria Math"/>
                          </a:rPr>
                          <m:t>𝑟𝑜𝑜𝑡</m:t>
                        </m:r>
                        <m:r>
                          <a:rPr lang="en-US" b="0" i="1"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>
                        <a:latin typeface="Cambria Math"/>
                      </a:rPr>
                      <m:t>⋯|</m:t>
                    </m:r>
                    <m:r>
                      <a:rPr lang="en-US" b="0" i="1">
                        <a:latin typeface="Cambria Math"/>
                      </a:rPr>
                      <m:t>𝑓</m:t>
                    </m:r>
                    <m:r>
                      <a:rPr lang="en-US" b="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endParaRPr lang="en-US" b="0" dirty="0"/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𝑓</m:t>
                    </m:r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𝑢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𝑣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zh-CN" dirty="0"/>
                  <a:t>能取到不同值的数量：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X</a:t>
            </a:r>
            <a:r>
              <a:rPr lang="zh-CN"/>
              <a:t>国邮递员问题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lang="en-US" dirty="0"/>
                  <a:t>map</a:t>
                </a:r>
                <a:r>
                  <a:rPr lang="zh-CN" dirty="0"/>
                  <a:t>数组</a:t>
                </a:r>
                <a:endParaRPr lang="en-US" dirty="0"/>
              </a:p>
              <a:p>
                <a:pPr>
                  <a:defRPr/>
                </a:pPr>
                <a:r>
                  <a:rPr lang="en-US" dirty="0"/>
                  <a:t>map[u]</a:t>
                </a:r>
                <a:r>
                  <a:rPr lang="zh-CN" dirty="0"/>
                  <a:t>用来记录：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𝑓</m:t>
                    </m:r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𝑢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𝑣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  <m:r>
                      <a:rPr lang="zh-CN" i="1">
                        <a:latin typeface="Cambria Math"/>
                      </a:rPr>
                      <m:t>可能</m:t>
                    </m:r>
                  </m:oMath>
                </a14:m>
                <a:r>
                  <a:rPr lang="zh-CN" dirty="0"/>
                  <a:t>的取值及其数量</a:t>
                </a: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r>
                  <a:rPr lang="zh-CN" dirty="0"/>
                  <a:t>如何计算</a:t>
                </a:r>
                <a:r>
                  <a:rPr lang="en-US" dirty="0"/>
                  <a:t>map[u]</a:t>
                </a:r>
                <a:r>
                  <a:rPr lang="zh-CN" dirty="0"/>
                  <a:t>？</a:t>
                </a:r>
                <a:endParaRPr lang="en-US" dirty="0"/>
              </a:p>
              <a:p>
                <a:pPr>
                  <a:defRPr/>
                </a:pPr>
                <a:r>
                  <a:rPr lang="en-US" dirty="0"/>
                  <a:t>map[par][m] -&gt; map[u][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]</a:t>
                </a:r>
                <a:endParaRPr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r>
                  <a:rPr lang="en-US" dirty="0" err="1"/>
                  <a:t>dfs</a:t>
                </a:r>
                <a:r>
                  <a:rPr lang="zh-CN" dirty="0"/>
                  <a:t>遍历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X</a:t>
            </a:r>
            <a:r>
              <a:rPr lang="zh-CN"/>
              <a:t>国邮递员问题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200" y="1776061"/>
            <a:ext cx="6416596" cy="445046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谢谢大家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THANK YOU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简单猜数游戏（</a:t>
            </a:r>
            <a:r>
              <a:rPr lang="en-US"/>
              <a:t>I</a:t>
            </a:r>
            <a:r>
              <a:rPr lang="zh-CN"/>
              <a:t>）</a:t>
            </a:r>
            <a:endParaRPr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838200" y="1366838"/>
            <a:ext cx="10240455" cy="44481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简单猜数游戏（</a:t>
            </a:r>
            <a:r>
              <a:rPr lang="en-US"/>
              <a:t>I</a:t>
            </a:r>
            <a:r>
              <a:rPr lang="zh-CN"/>
              <a:t>）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0606" y="1690688"/>
            <a:ext cx="10470787" cy="35436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简单猜数游戏（</a:t>
            </a:r>
            <a:r>
              <a:rPr lang="en-US"/>
              <a:t>I</a:t>
            </a:r>
            <a:r>
              <a:rPr lang="zh-CN"/>
              <a:t>）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lang="zh-CN"/>
                  <a:t>假设有两个不同的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zh-CN" i="1">
                            <a:latin typeface="Cambria Math"/>
                          </a:rPr>
                          <m:t>满足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zh-CN"/>
                  <a:t>条件，则有</a:t>
                </a:r>
                <a:endParaRPr lang="en-US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>
                                <a:latin typeface="Cambria Math"/>
                              </a:rPr>
                              <m:t>    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  </m:t>
                        </m:r>
                        <m:r>
                          <a:rPr lang="en-US" b="0" i="1">
                            <a:latin typeface="Cambria Math"/>
                          </a:rPr>
                          <m:t>𝑚𝑜𝑑</m:t>
                        </m:r>
                        <m:r>
                          <a:rPr lang="en-US" b="0" i="1">
                            <a:latin typeface="Cambria Math"/>
                          </a:rPr>
                          <m:t> </m:t>
                        </m:r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  <m:r>
                          <a:rPr lang="en-US" b="0" i="1">
                            <a:latin typeface="Cambria Math"/>
                          </a:rPr>
                          <m:t>≠0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𝑖𝑖</m:t>
                                </m:r>
                              </m:e>
                            </m:d>
                            <m:r>
                              <a:rPr lang="en-US" b="0" i="1">
                                <a:latin typeface="Cambria Math"/>
                              </a:rPr>
                              <m:t>   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  </m:t>
                        </m:r>
                        <m:r>
                          <a:rPr lang="en-US" b="0" i="1">
                            <a:latin typeface="Cambria Math"/>
                          </a:rPr>
                          <m:t>𝑚𝑜𝑑</m:t>
                        </m:r>
                        <m:r>
                          <a:rPr lang="en-US" b="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=0 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=1,2,…,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a:r>
                  <a:rPr lang="zh-CN" b="0"/>
                  <a:t>由</a:t>
                </a:r>
                <a:r>
                  <a:rPr lang="zh-CN"/>
                  <a:t>（</a:t>
                </a:r>
                <a:r>
                  <a:rPr lang="en-US"/>
                  <a:t>ii</a:t>
                </a:r>
                <a:r>
                  <a:rPr lang="zh-CN"/>
                  <a:t>）可知，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𝑙𝑐𝑚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)|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 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a:r>
                  <a:rPr lang="zh-CN" b="0"/>
                  <a:t>加上条件（</a:t>
                </a:r>
                <a:r>
                  <a:rPr lang="en-US" b="0"/>
                  <a:t>i</a:t>
                </a:r>
                <a:r>
                  <a:rPr lang="zh-CN"/>
                  <a:t>），有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  <m:r>
                          <a:rPr lang="en-US" b="0">
                            <a:latin typeface="Cambria Math"/>
                          </a:rPr>
                          <m:t>∤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lcm</m:t>
                        </m:r>
                        <m:r>
                          <a:rPr lang="en-US" b="0" i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0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a:endParaRPr 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简单猜数游戏（</a:t>
            </a:r>
            <a:r>
              <a:rPr lang="en-US"/>
              <a:t>I</a:t>
            </a:r>
            <a:r>
              <a:rPr lang="zh-CN"/>
              <a:t>）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lang="zh-CN"/>
                  <a:t>充分性</a:t>
                </a:r>
                <a:endParaRPr lang="en-US"/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a:r>
                  <a:rPr lang="zh-CN"/>
                  <a:t>若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  <m:r>
                          <a:rPr lang="en-US">
                            <a:latin typeface="Cambria Math"/>
                          </a:rPr>
                          <m:t>∤</m:t>
                        </m:r>
                        <m:r>
                          <a:rPr lang="en-US" b="0" i="1">
                            <a:latin typeface="Cambria Math"/>
                          </a:rPr>
                          <m:t>𝑙𝑐𝑚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latin typeface="Cambria Math"/>
                          </a:rPr>
                          <m:t>𝑙𝑐𝑚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=2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/>
              </a:p>
              <a:p>
                <a:pPr>
                  <a:defRPr/>
                </a:pPr>
                <a:endParaRPr 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简单猜数游戏（</a:t>
            </a:r>
            <a:r>
              <a:rPr lang="en-US"/>
              <a:t>I</a:t>
            </a:r>
            <a:r>
              <a:rPr lang="zh-CN"/>
              <a:t>）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lang="zh-CN"/>
                  <a:t>以上证明了：</a:t>
                </a:r>
                <a:endParaRPr lang="en-US"/>
              </a:p>
              <a:p>
                <a:pPr>
                  <a:defRPr/>
                </a:pPr>
                <a:r>
                  <a:rPr lang="zh-CN"/>
                  <a:t>存在两个数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zh-CN" i="1">
                            <a:latin typeface="Cambria Math"/>
                          </a:rPr>
                          <m:t>满足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zh-CN"/>
                  <a:t>条件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⇔</m:t>
                        </m:r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  <m:r>
                          <a:rPr lang="zh-CN">
                            <a:latin typeface="Cambria Math"/>
                          </a:rPr>
                          <m:t>∤</m:t>
                        </m:r>
                        <m:r>
                          <a:rPr lang="en-US" b="0" i="1">
                            <a:latin typeface="Cambria Math"/>
                          </a:rPr>
                          <m:t>𝑙𝑐𝑚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b="0"/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a:r>
                  <a:rPr lang="zh-CN"/>
                  <a:t>故只需计算出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𝑙𝑐𝑚</m:t>
                        </m:r>
                        <m:r>
                          <a:rPr lang="en-US" b="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)</m:t>
                        </m:r>
                        <m:r>
                          <a:rPr lang="zh-CN" i="1">
                            <a:latin typeface="Cambria Math"/>
                          </a:rPr>
                          <m:t>即可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/>
              </a:p>
              <a:p>
                <a:pPr>
                  <a:defRPr/>
                </a:pPr>
                <a:endParaRPr 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简单猜数游戏（</a:t>
            </a:r>
            <a:r>
              <a:rPr lang="en-US"/>
              <a:t>I</a:t>
            </a:r>
            <a:r>
              <a:rPr lang="zh-CN"/>
              <a:t>）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lang="zh-CN"/>
                  <a:t>如何计算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𝑙𝑐𝑚</m:t>
                        </m:r>
                        <m:r>
                          <a:rPr lang="en-US" b="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)</m:t>
                        </m:r>
                        <m:r>
                          <a:rPr lang="zh-CN" i="1">
                            <a:latin typeface="Cambria Math"/>
                          </a:rPr>
                          <m:t>？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/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</a:rPr>
                          <m:t>𝑙𝑐𝑚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/>
                              </a:rPr>
                              <m:t>𝑥𝑦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</a:rPr>
                              <m:t>gcd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⁡(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/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a:r>
                  <a:rPr lang="zh-CN"/>
                  <a:t>先用埃氏筛预处理，然后质因数分解</a:t>
                </a:r>
                <a:endParaRPr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简单猜数游戏（</a:t>
            </a:r>
            <a:r>
              <a:rPr lang="en-US"/>
              <a:t>II</a:t>
            </a:r>
            <a:r>
              <a:rPr lang="zh-CN"/>
              <a:t>）</a:t>
            </a:r>
            <a:endParaRPr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993968" y="1690688"/>
            <a:ext cx="10204064" cy="427519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简单猜数游戏（</a:t>
            </a:r>
            <a:r>
              <a:rPr lang="en-US"/>
              <a:t>II</a:t>
            </a:r>
            <a:r>
              <a:rPr lang="zh-CN"/>
              <a:t>）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200" y="1825625"/>
            <a:ext cx="10386960" cy="36502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550</Words>
  <Application>Microsoft Office PowerPoint</Application>
  <DocSecurity>0</DocSecurity>
  <PresentationFormat>宽屏</PresentationFormat>
  <Paragraphs>96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OJ 4-6</vt:lpstr>
      <vt:lpstr>简单猜数游戏（I）</vt:lpstr>
      <vt:lpstr>简单猜数游戏（I）</vt:lpstr>
      <vt:lpstr>简单猜数游戏（I）</vt:lpstr>
      <vt:lpstr>简单猜数游戏（I）</vt:lpstr>
      <vt:lpstr>简单猜数游戏（I）</vt:lpstr>
      <vt:lpstr>简单猜数游戏（I）</vt:lpstr>
      <vt:lpstr>简单猜数游戏（II）</vt:lpstr>
      <vt:lpstr>简单猜数游戏（II）</vt:lpstr>
      <vt:lpstr>简单猜数游戏（II）</vt:lpstr>
      <vt:lpstr>简单猜数游戏（II）</vt:lpstr>
      <vt:lpstr>简单猜数游戏（II）</vt:lpstr>
      <vt:lpstr>简单猜数游戏（II）</vt:lpstr>
      <vt:lpstr>X国邮递员问题</vt:lpstr>
      <vt:lpstr>X国邮递员问题</vt:lpstr>
      <vt:lpstr>X国邮递员问题</vt:lpstr>
      <vt:lpstr>X国邮递员问题</vt:lpstr>
      <vt:lpstr>谢谢大家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OJ 4-5</dc:title>
  <dc:subject/>
  <dc:creator>鞠 哲</dc:creator>
  <cp:keywords/>
  <dc:description/>
  <cp:lastModifiedBy>Lang Lin</cp:lastModifiedBy>
  <cp:revision>17</cp:revision>
  <dcterms:created xsi:type="dcterms:W3CDTF">2023-04-06T14:36:56Z</dcterms:created>
  <dcterms:modified xsi:type="dcterms:W3CDTF">2024-04-11T06:22:59Z</dcterms:modified>
  <cp:category/>
  <dc:identifier/>
  <cp:contentStatus/>
  <dc:language/>
  <cp:version/>
</cp:coreProperties>
</file>