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74" r:id="rId4"/>
    <p:sldId id="275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</p:sldIdLst>
  <p:sldSz cx="12192000" cy="6858000"/>
  <p:notesSz cx="12192000" cy="6858000"/>
  <p:custDataLst>
    <p:tags r:id="rId41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725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4" Type="http://schemas.openxmlformats.org/officeDocument/2006/relationships/image" Target="../media/image23.png"/><Relationship Id="rId23" Type="http://schemas.openxmlformats.org/officeDocument/2006/relationships/image" Target="../media/image22.png"/><Relationship Id="rId22" Type="http://schemas.openxmlformats.org/officeDocument/2006/relationships/image" Target="../media/image21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pn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079" y="2294889"/>
            <a:ext cx="102476" cy="1024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48772" y="2382723"/>
            <a:ext cx="138480" cy="13848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71493" y="2149462"/>
            <a:ext cx="174485" cy="17448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51262" y="1746948"/>
            <a:ext cx="80886" cy="8088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0392" y="2058682"/>
            <a:ext cx="210477" cy="21047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30116" y="2998546"/>
            <a:ext cx="138480" cy="13848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46144" y="4108894"/>
            <a:ext cx="102476" cy="10247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152671" y="4218393"/>
            <a:ext cx="970279" cy="97028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33759" y="4519447"/>
            <a:ext cx="102476" cy="10247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24619" y="1250950"/>
            <a:ext cx="192481" cy="1924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49130" y="1056855"/>
            <a:ext cx="210477" cy="21047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604389" y="915098"/>
            <a:ext cx="174485" cy="17448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2223" y="3789629"/>
            <a:ext cx="156476" cy="156476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80089" y="3136798"/>
            <a:ext cx="246481" cy="24648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48003" y="628154"/>
            <a:ext cx="174485" cy="17448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50935" y="486537"/>
            <a:ext cx="138480" cy="13848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423475" y="4268596"/>
            <a:ext cx="138480" cy="13848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214457" y="2028888"/>
            <a:ext cx="73685" cy="7368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195017" y="2983318"/>
            <a:ext cx="760730" cy="76072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71714" y="2026399"/>
            <a:ext cx="1137920" cy="1137920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05841" y="4836159"/>
            <a:ext cx="2037080" cy="202183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68434" y="208826"/>
            <a:ext cx="970279" cy="9702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1336" y="2516511"/>
            <a:ext cx="4487545" cy="2078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2625" y="538480"/>
            <a:ext cx="2158365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3180" y="1825625"/>
            <a:ext cx="1002982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2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4.png"/><Relationship Id="rId3" Type="http://schemas.openxmlformats.org/officeDocument/2006/relationships/image" Target="../media/image45.png"/><Relationship Id="rId2" Type="http://schemas.openxmlformats.org/officeDocument/2006/relationships/image" Target="../media/image53.png"/><Relationship Id="rId1" Type="http://schemas.openxmlformats.org/officeDocument/2006/relationships/image" Target="../media/image52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7.png"/><Relationship Id="rId2" Type="http://schemas.openxmlformats.org/officeDocument/2006/relationships/image" Target="../media/image39.png"/><Relationship Id="rId1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8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8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0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1.png"/><Relationship Id="rId3" Type="http://schemas.openxmlformats.org/officeDocument/2006/relationships/image" Target="../media/image39.png"/><Relationship Id="rId2" Type="http://schemas.openxmlformats.org/officeDocument/2006/relationships/image" Target="../media/image57.png"/><Relationship Id="rId1" Type="http://schemas.openxmlformats.org/officeDocument/2006/relationships/image" Target="../media/image61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4.jpeg"/><Relationship Id="rId1" Type="http://schemas.openxmlformats.org/officeDocument/2006/relationships/image" Target="../media/image6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39867" y="2008632"/>
            <a:ext cx="1912619" cy="9464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9767" y="4136135"/>
            <a:ext cx="4587240" cy="9083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交换求和顺序</a:t>
            </a:r>
            <a:endParaRPr spc="-3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52525" y="660399"/>
            <a:ext cx="37598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质数 —— 如何统计每个数字最小质因子的指数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87067" y="1027175"/>
            <a:ext cx="7516368" cy="5660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6255"/>
            <a:ext cx="8923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对于所有互质的</a:t>
            </a:r>
            <a:r>
              <a:rPr sz="2800" spc="-204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-105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800" spc="-60" dirty="0">
                <a:latin typeface="宋体" panose="02010600030101010101" pitchFamily="2" charset="-122"/>
                <a:cs typeface="宋体" panose="02010600030101010101" pitchFamily="2" charset="-122"/>
              </a:rPr>
              <a:t>，满足</a:t>
            </a:r>
            <a:r>
              <a:rPr sz="2800" spc="-350" dirty="0">
                <a:latin typeface="宋体" panose="02010600030101010101" pitchFamily="2" charset="-122"/>
                <a:cs typeface="宋体" panose="02010600030101010101" pitchFamily="2" charset="-122"/>
              </a:rPr>
              <a:t>f(ab)=f(a)f(b</a:t>
            </a:r>
            <a:r>
              <a:rPr sz="2800" spc="-245" dirty="0">
                <a:latin typeface="宋体" panose="02010600030101010101" pitchFamily="2" charset="-122"/>
                <a:cs typeface="宋体" panose="02010600030101010101" pitchFamily="2" charset="-122"/>
              </a:rPr>
              <a:t>)，则</a:t>
            </a:r>
            <a:r>
              <a:rPr sz="2800" spc="-575" dirty="0">
                <a:latin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为积性函数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317875"/>
            <a:ext cx="892302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对于所有的</a:t>
            </a:r>
            <a:r>
              <a:rPr sz="2800" spc="-204" dirty="0">
                <a:latin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800" spc="-105" dirty="0">
                <a:latin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sz="2800" spc="-60" dirty="0">
                <a:latin typeface="宋体" panose="02010600030101010101" pitchFamily="2" charset="-122"/>
                <a:cs typeface="宋体" panose="02010600030101010101" pitchFamily="2" charset="-122"/>
              </a:rPr>
              <a:t>，满足</a:t>
            </a:r>
            <a:r>
              <a:rPr sz="2800" spc="-350" dirty="0">
                <a:latin typeface="宋体" panose="02010600030101010101" pitchFamily="2" charset="-122"/>
                <a:cs typeface="宋体" panose="02010600030101010101" pitchFamily="2" charset="-122"/>
              </a:rPr>
              <a:t>f(ab)=f(a)f(b</a:t>
            </a:r>
            <a:r>
              <a:rPr sz="2800" spc="-245" dirty="0">
                <a:latin typeface="宋体" panose="02010600030101010101" pitchFamily="2" charset="-122"/>
                <a:cs typeface="宋体" panose="02010600030101010101" pitchFamily="2" charset="-122"/>
              </a:rPr>
              <a:t>)，则</a:t>
            </a:r>
            <a:r>
              <a:rPr sz="2800" spc="-575" dirty="0">
                <a:latin typeface="宋体" panose="02010600030101010101" pitchFamily="2" charset="-122"/>
                <a:cs typeface="宋体" panose="02010600030101010101" pitchFamily="2" charset="-122"/>
              </a:rPr>
              <a:t>f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为完全积性函数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积性函数</a:t>
            </a:r>
            <a:endParaRPr spc="-3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6255"/>
            <a:ext cx="4033520" cy="351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对于积性函数，有</a:t>
            </a:r>
            <a:r>
              <a:rPr sz="2800" spc="-140" dirty="0">
                <a:latin typeface="宋体" panose="02010600030101010101" pitchFamily="2" charset="-122"/>
                <a:cs typeface="宋体" panose="02010600030101010101" pitchFamily="2" charset="-122"/>
              </a:rPr>
              <a:t>f(1)=1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210" dirty="0">
                <a:latin typeface="宋体" panose="02010600030101010101" pitchFamily="2" charset="-122"/>
                <a:cs typeface="宋体" panose="02010600030101010101" pitchFamily="2" charset="-122"/>
              </a:rPr>
              <a:t>I(n)=1</a:t>
            </a:r>
            <a:r>
              <a:rPr sz="2800" spc="-55" dirty="0">
                <a:latin typeface="宋体" panose="02010600030101010101" pitchFamily="2" charset="-122"/>
                <a:cs typeface="宋体" panose="02010600030101010101" pitchFamily="2" charset="-122"/>
              </a:rPr>
              <a:t> 恒等函数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90" dirty="0">
                <a:latin typeface="宋体" panose="02010600030101010101" pitchFamily="2" charset="-122"/>
                <a:cs typeface="宋体" panose="02010600030101010101" pitchFamily="2" charset="-122"/>
              </a:rPr>
              <a:t>id(n</a:t>
            </a:r>
            <a:r>
              <a:rPr sz="2800" spc="25" dirty="0">
                <a:latin typeface="宋体" panose="02010600030101010101" pitchFamily="2" charset="-122"/>
                <a:cs typeface="宋体" panose="02010600030101010101" pitchFamily="2" charset="-122"/>
              </a:rPr>
              <a:t>) = 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 单位函数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15" dirty="0">
                <a:latin typeface="宋体" panose="02010600030101010101" pitchFamily="2" charset="-122"/>
                <a:cs typeface="宋体" panose="02010600030101010101" pitchFamily="2" charset="-122"/>
              </a:rPr>
              <a:t>ε(n</a:t>
            </a:r>
            <a:r>
              <a:rPr sz="2800" spc="10" dirty="0">
                <a:latin typeface="宋体" panose="02010600030101010101" pitchFamily="2" charset="-122"/>
                <a:cs typeface="宋体" panose="02010600030101010101" pitchFamily="2" charset="-122"/>
              </a:rPr>
              <a:t>) = [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n==1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] 元函数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积性函数</a:t>
            </a:r>
            <a:endParaRPr spc="-3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08225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52900" y="1825751"/>
            <a:ext cx="2948940" cy="10942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767" y="3718559"/>
            <a:ext cx="4474464" cy="4617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49325">
              <a:lnSpc>
                <a:spcPts val="3245"/>
              </a:lnSpc>
            </a:pPr>
            <a:r>
              <a:rPr spc="-35" dirty="0"/>
              <a:t>欧拉函数的性质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9072" y="1411224"/>
            <a:ext cx="8324088" cy="3529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4825" y="538480"/>
            <a:ext cx="2513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欧拉函数的性质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3872" y="1691639"/>
            <a:ext cx="7478268" cy="37322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74825" y="538480"/>
            <a:ext cx="2513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欧拉函数的性质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94859" y="1802892"/>
            <a:ext cx="3000756" cy="13258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800600"/>
            <a:ext cx="10102596" cy="9662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035" y="3732276"/>
            <a:ext cx="9232392" cy="4587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考虑将所有数分成三类：</a:t>
            </a:r>
            <a:endParaRPr spc="-5" dirty="0"/>
          </a:p>
          <a:p>
            <a:pPr marL="353060" indent="-346075">
              <a:lnSpc>
                <a:spcPct val="100000"/>
              </a:lnSpc>
              <a:spcBef>
                <a:spcPts val="2970"/>
              </a:spcBef>
              <a:buSzPct val="73000"/>
              <a:buAutoNum type="arabicParenBoth"/>
              <a:tabLst>
                <a:tab pos="353060" algn="l"/>
                <a:tab pos="1115695" algn="l"/>
                <a:tab pos="1572895" algn="l"/>
                <a:tab pos="3235960" algn="l"/>
              </a:tabLst>
            </a:pPr>
            <a:r>
              <a:rPr dirty="0"/>
              <a:t>质</a:t>
            </a:r>
            <a:r>
              <a:rPr spc="-50" dirty="0"/>
              <a:t>数</a:t>
            </a:r>
            <a:r>
              <a:rPr dirty="0"/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spc="490" dirty="0"/>
              <a:t>=</a:t>
            </a:r>
            <a:r>
              <a:rPr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50" dirty="0">
                <a:latin typeface="Arial" panose="020B0604020202020204"/>
                <a:cs typeface="Arial" panose="020B0604020202020204"/>
              </a:rPr>
              <a:t>−</a:t>
            </a:r>
            <a:r>
              <a:rPr dirty="0">
                <a:latin typeface="Arial" panose="020B0604020202020204"/>
                <a:cs typeface="Arial" panose="020B0604020202020204"/>
              </a:rPr>
              <a:t>	</a:t>
            </a:r>
            <a:r>
              <a:rPr spc="-50" dirty="0"/>
              <a:t>1</a:t>
            </a:r>
            <a:endParaRPr spc="-50" dirty="0"/>
          </a:p>
          <a:p>
            <a:pPr>
              <a:lnSpc>
                <a:spcPct val="100000"/>
              </a:lnSpc>
              <a:spcBef>
                <a:spcPts val="2745"/>
              </a:spcBef>
              <a:buAutoNum type="arabicParenBoth"/>
            </a:pPr>
            <a:endParaRPr spc="-50" dirty="0"/>
          </a:p>
          <a:p>
            <a:pPr marL="353060" indent="-346075">
              <a:lnSpc>
                <a:spcPct val="100000"/>
              </a:lnSpc>
              <a:buSzPct val="73000"/>
              <a:buAutoNum type="arabicParenBoth"/>
              <a:tabLst>
                <a:tab pos="353060" algn="l"/>
                <a:tab pos="3401695" algn="l"/>
                <a:tab pos="3858895" algn="l"/>
                <a:tab pos="4612640" algn="l"/>
                <a:tab pos="5978525" algn="l"/>
                <a:tab pos="7165340" algn="l"/>
              </a:tabLst>
            </a:pPr>
            <a:r>
              <a:rPr dirty="0"/>
              <a:t>最小质因子指数为</a:t>
            </a:r>
            <a:r>
              <a:rPr spc="-25" dirty="0"/>
              <a:t>1：</a:t>
            </a:r>
            <a:r>
              <a:rPr dirty="0"/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dirty="0"/>
              <a:t>p</a:t>
            </a:r>
            <a:r>
              <a:rPr spc="-60"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spc="490" dirty="0"/>
              <a:t>=</a:t>
            </a:r>
            <a:r>
              <a:rPr spc="-35" dirty="0"/>
              <a:t> 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459" dirty="0"/>
              <a:t>)</a:t>
            </a:r>
            <a:r>
              <a:rPr dirty="0"/>
              <a:t> 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dirty="0"/>
              <a:t>p</a:t>
            </a:r>
            <a:r>
              <a:rPr spc="-95" dirty="0"/>
              <a:t> </a:t>
            </a:r>
            <a:r>
              <a:rPr spc="-509" dirty="0"/>
              <a:t>)</a:t>
            </a:r>
            <a:endParaRPr spc="-509" dirty="0"/>
          </a:p>
          <a:p>
            <a:pPr>
              <a:lnSpc>
                <a:spcPct val="100000"/>
              </a:lnSpc>
              <a:spcBef>
                <a:spcPts val="2895"/>
              </a:spcBef>
              <a:buAutoNum type="arabicParenBoth"/>
            </a:pPr>
            <a:endParaRPr spc="-509" dirty="0"/>
          </a:p>
          <a:p>
            <a:pPr marL="12700" marR="5080" indent="-5715">
              <a:lnSpc>
                <a:spcPts val="2680"/>
              </a:lnSpc>
              <a:buSzPct val="73000"/>
              <a:buAutoNum type="arabicParenBoth"/>
              <a:tabLst>
                <a:tab pos="353060" algn="l"/>
                <a:tab pos="3706495" algn="l"/>
                <a:tab pos="4163695" algn="l"/>
                <a:tab pos="4917440" algn="l"/>
                <a:tab pos="6391275" algn="l"/>
                <a:tab pos="6848475" algn="l"/>
              </a:tabLst>
            </a:pPr>
            <a:r>
              <a:rPr dirty="0"/>
              <a:t>	最小质因子指数大于</a:t>
            </a:r>
            <a:r>
              <a:rPr spc="-25" dirty="0"/>
              <a:t>1：</a:t>
            </a:r>
            <a:r>
              <a:rPr dirty="0"/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dirty="0"/>
              <a:t> </a:t>
            </a:r>
            <a:r>
              <a:rPr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dirty="0"/>
              <a:t>p</a:t>
            </a:r>
            <a:r>
              <a:rPr spc="-95"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spc="490" dirty="0"/>
              <a:t>=</a:t>
            </a:r>
            <a:r>
              <a:rPr spc="-50" dirty="0"/>
              <a:t> </a:t>
            </a:r>
            <a:r>
              <a:rPr dirty="0"/>
              <a:t>p</a:t>
            </a:r>
            <a:r>
              <a:rPr spc="-50" dirty="0"/>
              <a:t> </a:t>
            </a:r>
            <a:r>
              <a:rPr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pc="-50" dirty="0"/>
              <a:t>φ</a:t>
            </a:r>
            <a:r>
              <a:rPr dirty="0"/>
              <a:t>	</a:t>
            </a:r>
            <a:r>
              <a:rPr spc="-459" dirty="0"/>
              <a:t>(</a:t>
            </a:r>
            <a:r>
              <a:rPr spc="-5" dirty="0"/>
              <a:t> </a:t>
            </a:r>
            <a:r>
              <a:rPr spc="-555" dirty="0"/>
              <a:t>i</a:t>
            </a:r>
            <a:r>
              <a:rPr spc="-5" dirty="0"/>
              <a:t> </a:t>
            </a:r>
            <a:r>
              <a:rPr spc="-459" dirty="0"/>
              <a:t>)</a:t>
            </a:r>
            <a:r>
              <a:rPr spc="-5" dirty="0"/>
              <a:t> </a:t>
            </a:r>
            <a:r>
              <a:rPr dirty="0"/>
              <a:t>（可用欧拉函数</a:t>
            </a:r>
            <a:r>
              <a:rPr spc="-50" dirty="0"/>
              <a:t>性</a:t>
            </a:r>
            <a:r>
              <a:rPr dirty="0"/>
              <a:t>质4证</a:t>
            </a:r>
            <a:r>
              <a:rPr spc="-50" dirty="0"/>
              <a:t>）</a:t>
            </a:r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15925">
              <a:lnSpc>
                <a:spcPts val="3245"/>
              </a:lnSpc>
            </a:pPr>
            <a:r>
              <a:rPr spc="-35" dirty="0"/>
              <a:t>欧拉函数 —— 线性筛</a:t>
            </a:r>
            <a:endParaRPr spc="-3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1425" y="538480"/>
            <a:ext cx="35807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欧拉函数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28088" y="1027175"/>
            <a:ext cx="8001000" cy="5753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1127125">
              <a:lnSpc>
                <a:spcPts val="3245"/>
              </a:lnSpc>
            </a:pPr>
            <a:r>
              <a:rPr spc="-35" dirty="0"/>
              <a:t>约数个数函数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8807450" y="4849495"/>
            <a:ext cx="30346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2800" spc="-120" dirty="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均为质数。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794" y="4849495"/>
            <a:ext cx="6781165" cy="1472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由唯一分解定理，</a:t>
            </a:r>
            <a:r>
              <a:rPr sz="2800" spc="-9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可被表示成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tabLst>
                <a:tab pos="321246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800" spc="-60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28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，显然其为积性函数</a:t>
            </a: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648455" y="1825751"/>
            <a:ext cx="3075431" cy="13441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420" y="3674364"/>
            <a:ext cx="4008120" cy="4617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9447" y="4879847"/>
            <a:ext cx="3256788" cy="5105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2936" y="5660135"/>
            <a:ext cx="2453640" cy="9250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16879" y="1850135"/>
            <a:ext cx="1158240" cy="107899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8511" y="4090415"/>
            <a:ext cx="2814828" cy="10058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7904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数论分块</a:t>
            </a:r>
            <a:endParaRPr spc="-3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3245"/>
              </a:lnSpc>
            </a:pPr>
            <a:r>
              <a:rPr spc="-35" dirty="0"/>
              <a:t>约数个数函数 —— 线性筛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147444" y="1691640"/>
            <a:ext cx="3378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考虑将所有数分成三类：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1115695" algn="l"/>
              </a:tabLst>
            </a:pP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质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2400" b="1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495" dirty="0">
                <a:latin typeface="宋体" panose="02010600030101010101" pitchFamily="2" charset="-122"/>
                <a:cs typeface="宋体" panose="02010600030101010101" pitchFamily="2" charset="-122"/>
              </a:rPr>
              <a:t>(i)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90" dirty="0"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2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7444" y="3545204"/>
            <a:ext cx="6430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1695" algn="l"/>
                <a:tab pos="4303395" algn="l"/>
              </a:tabLst>
            </a:pP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最小质因子指数为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1：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	d</a:t>
            </a:r>
            <a:r>
              <a:rPr sz="2400" b="1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9" dirty="0">
                <a:latin typeface="宋体" panose="02010600030101010101" pitchFamily="2" charset="-122"/>
                <a:cs typeface="宋体" panose="02010600030101010101" pitchFamily="2" charset="-122"/>
              </a:rPr>
              <a:t>(i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sz="2400" b="1"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b="1" spc="-280" dirty="0">
                <a:latin typeface="宋体" panose="02010600030101010101" pitchFamily="2" charset="-122"/>
                <a:cs typeface="宋体" panose="02010600030101010101" pitchFamily="2" charset="-122"/>
              </a:rPr>
              <a:t>p)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90" dirty="0"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2400" b="1" spc="-3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495" dirty="0">
                <a:latin typeface="宋体" panose="02010600030101010101" pitchFamily="2" charset="-122"/>
                <a:cs typeface="宋体" panose="02010600030101010101" pitchFamily="2" charset="-122"/>
              </a:rPr>
              <a:t>(i)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365" dirty="0">
                <a:latin typeface="宋体" panose="02010600030101010101" pitchFamily="2" charset="-122"/>
                <a:cs typeface="宋体" panose="02010600030101010101" pitchFamily="2" charset="-122"/>
              </a:rPr>
              <a:t>(p)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6219" y="3545204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（积性函数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7444" y="4642484"/>
            <a:ext cx="10434956" cy="730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80"/>
              </a:lnSpc>
              <a:spcBef>
                <a:spcPts val="100"/>
              </a:spcBef>
              <a:tabLst>
                <a:tab pos="3706495" algn="l"/>
                <a:tab pos="4608195" algn="l"/>
                <a:tab pos="8345170" algn="l"/>
              </a:tabLst>
            </a:pP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最小质因子指数大于</a:t>
            </a: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1：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	d</a:t>
            </a:r>
            <a:r>
              <a:rPr sz="2400" b="1" spc="-4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9" dirty="0">
                <a:latin typeface="宋体" panose="02010600030101010101" pitchFamily="2" charset="-122"/>
                <a:cs typeface="宋体" panose="02010600030101010101" pitchFamily="2" charset="-122"/>
              </a:rPr>
              <a:t>(i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045" dirty="0">
                <a:latin typeface="Lucida Sans Unicode" panose="020B0602030504020204"/>
                <a:cs typeface="Lucida Sans Unicode" panose="020B0602030504020204"/>
              </a:rPr>
              <a:t>∗</a:t>
            </a:r>
            <a:r>
              <a:rPr sz="2400" b="1" dirty="0">
                <a:latin typeface="Lucida Sans Unicode" panose="020B0602030504020204"/>
                <a:cs typeface="Lucida Sans Unicode" panose="020B0602030504020204"/>
              </a:rPr>
              <a:t>	</a:t>
            </a:r>
            <a:r>
              <a:rPr sz="2400" b="1" spc="-280" dirty="0">
                <a:latin typeface="宋体" panose="02010600030101010101" pitchFamily="2" charset="-122"/>
                <a:cs typeface="宋体" panose="02010600030101010101" pitchFamily="2" charset="-122"/>
              </a:rPr>
              <a:t>p)</a:t>
            </a:r>
            <a:r>
              <a:rPr sz="2400" b="1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90" dirty="0">
                <a:latin typeface="宋体" panose="02010600030101010101" pitchFamily="2" charset="-122"/>
                <a:cs typeface="宋体" panose="02010600030101010101" pitchFamily="2" charset="-122"/>
              </a:rPr>
              <a:t>=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385" dirty="0">
                <a:latin typeface="宋体" panose="02010600030101010101" pitchFamily="2" charset="-122"/>
                <a:cs typeface="宋体" panose="02010600030101010101" pitchFamily="2" charset="-122"/>
              </a:rPr>
              <a:t>d(i)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310" dirty="0">
                <a:latin typeface="宋体" panose="02010600030101010101" pitchFamily="2" charset="-122"/>
                <a:cs typeface="宋体" panose="02010600030101010101" pitchFamily="2" charset="-122"/>
              </a:rPr>
              <a:t>/</a:t>
            </a:r>
            <a:r>
              <a:rPr sz="24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270" dirty="0">
                <a:latin typeface="宋体" panose="02010600030101010101" pitchFamily="2" charset="-122"/>
                <a:cs typeface="宋体" panose="02010600030101010101" pitchFamily="2" charset="-122"/>
              </a:rPr>
              <a:t>(num[i]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8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24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70" dirty="0">
                <a:latin typeface="宋体" panose="02010600030101010101" pitchFamily="2" charset="-122"/>
                <a:cs typeface="宋体" panose="02010600030101010101" pitchFamily="2" charset="-122"/>
              </a:rPr>
              <a:t>1)</a:t>
            </a:r>
            <a:r>
              <a:rPr sz="2400" b="1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50" dirty="0">
                <a:latin typeface="宋体" panose="02010600030101010101" pitchFamily="2" charset="-122"/>
                <a:cs typeface="宋体" panose="02010600030101010101" pitchFamily="2" charset="-122"/>
              </a:rPr>
              <a:t>*</a:t>
            </a:r>
            <a:r>
              <a:rPr sz="2400" b="1" dirty="0">
                <a:latin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sz="2400" b="1" spc="-270" dirty="0">
                <a:latin typeface="宋体" panose="02010600030101010101" pitchFamily="2" charset="-122"/>
                <a:cs typeface="宋体" panose="02010600030101010101" pitchFamily="2" charset="-122"/>
              </a:rPr>
              <a:t>(num[i]</a:t>
            </a:r>
            <a:r>
              <a:rPr sz="2400" b="1" spc="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480" dirty="0">
                <a:latin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sz="2400" b="1" spc="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spc="-160" dirty="0">
                <a:latin typeface="宋体" panose="02010600030101010101" pitchFamily="2" charset="-122"/>
                <a:cs typeface="宋体" panose="02010600030101010101" pitchFamily="2" charset="-122"/>
              </a:rPr>
              <a:t>2)</a:t>
            </a:r>
            <a:endParaRPr sz="2400" b="1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65100">
              <a:lnSpc>
                <a:spcPts val="2780"/>
              </a:lnSpc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（其中</a:t>
            </a:r>
            <a:r>
              <a:rPr sz="2400" spc="-240" dirty="0">
                <a:latin typeface="宋体" panose="02010600030101010101" pitchFamily="2" charset="-122"/>
                <a:cs typeface="宋体" panose="02010600030101010101" pitchFamily="2" charset="-122"/>
              </a:rPr>
              <a:t>num[i]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代表</a:t>
            </a:r>
            <a:r>
              <a:rPr sz="2400" spc="-560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的最小质因子的指数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538480"/>
            <a:ext cx="4291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约数个数函数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4688" y="1135380"/>
            <a:ext cx="8802623" cy="57226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z="2800" spc="-40" dirty="0">
                <a:solidFill>
                  <a:srgbClr val="FFFFFF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约数和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605528" y="2602992"/>
            <a:ext cx="2389631" cy="10485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13735" y="4149089"/>
            <a:ext cx="5714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思考：如何快速预处理约数和函数？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1127125">
              <a:lnSpc>
                <a:spcPts val="3245"/>
              </a:lnSpc>
            </a:pPr>
            <a:r>
              <a:rPr spc="-35" dirty="0"/>
              <a:t>莫比乌斯函数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2823" y="2063495"/>
            <a:ext cx="5478780" cy="19141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59554" y="4757420"/>
            <a:ext cx="28695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显然其为积性函数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625" y="538480"/>
            <a:ext cx="3936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莫比乌斯函数 —— 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91511" y="2461260"/>
            <a:ext cx="7066788" cy="4293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64379" y="1441703"/>
            <a:ext cx="2322576" cy="7162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3245"/>
              </a:lnSpc>
            </a:pPr>
            <a:r>
              <a:rPr spc="-35" dirty="0"/>
              <a:t>莫比乌斯函数 与 容斥原理</a:t>
            </a:r>
            <a:endParaRPr spc="-3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67200" y="4820411"/>
            <a:ext cx="3657600" cy="12771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6830" y="1791335"/>
            <a:ext cx="35807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如何利用容斥原理来求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07429" y="1791335"/>
            <a:ext cx="380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？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6830" y="2644775"/>
            <a:ext cx="380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7676" y="1822704"/>
            <a:ext cx="899160" cy="493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2411" y="2668523"/>
            <a:ext cx="3256788" cy="5105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500" y="3529584"/>
            <a:ext cx="9526524" cy="70103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538480"/>
            <a:ext cx="4291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4539" y="2382011"/>
            <a:ext cx="7668767" cy="303580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5825" y="538480"/>
            <a:ext cx="42919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莫比乌斯函数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46504" y="1563624"/>
            <a:ext cx="8698992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415925">
              <a:lnSpc>
                <a:spcPts val="3245"/>
              </a:lnSpc>
            </a:pPr>
            <a:r>
              <a:rPr spc="-35" dirty="0"/>
              <a:t>积性函数 —— 线性筛</a:t>
            </a:r>
            <a:endParaRPr spc="-35" dirty="0"/>
          </a:p>
        </p:txBody>
      </p:sp>
      <p:sp>
        <p:nvSpPr>
          <p:cNvPr id="3" name="object 3"/>
          <p:cNvSpPr txBox="1"/>
          <p:nvPr/>
        </p:nvSpPr>
        <p:spPr>
          <a:xfrm>
            <a:off x="1363344" y="1951990"/>
            <a:ext cx="3378200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宋体" panose="02010600030101010101" pitchFamily="2" charset="-122"/>
                <a:cs typeface="宋体" panose="02010600030101010101" pitchFamily="2" charset="-122"/>
              </a:rPr>
              <a:t>考虑将所有数分成三类：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3060" indent="-346075">
              <a:lnSpc>
                <a:spcPct val="100000"/>
              </a:lnSpc>
              <a:spcBef>
                <a:spcPts val="2880"/>
              </a:spcBef>
              <a:buSzPct val="73000"/>
              <a:buAutoNum type="arabicParenBoth"/>
              <a:tabLst>
                <a:tab pos="353060" algn="l"/>
              </a:tabLst>
            </a:pPr>
            <a:r>
              <a:rPr sz="2400" spc="-25" dirty="0">
                <a:latin typeface="宋体" panose="02010600030101010101" pitchFamily="2" charset="-122"/>
                <a:cs typeface="宋体" panose="02010600030101010101" pitchFamily="2" charset="-122"/>
              </a:rPr>
              <a:t>质数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120650" indent="-5715">
              <a:lnSpc>
                <a:spcPct val="300000"/>
              </a:lnSpc>
              <a:buSzPct val="73000"/>
              <a:buAutoNum type="arabicParenBoth"/>
              <a:tabLst>
                <a:tab pos="353060" algn="l"/>
              </a:tabLst>
            </a:pP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	最小质因子指数为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sz="2400" spc="-310" dirty="0">
                <a:latin typeface="宋体" panose="02010600030101010101" pitchFamily="2" charset="-122"/>
                <a:cs typeface="宋体" panose="02010600030101010101" pitchFamily="2" charset="-122"/>
              </a:rPr>
              <a:t>(3</a:t>
            </a:r>
            <a:r>
              <a:rPr sz="2400" spc="-40" dirty="0">
                <a:latin typeface="宋体" panose="02010600030101010101" pitchFamily="2" charset="-122"/>
                <a:cs typeface="宋体" panose="02010600030101010101" pitchFamily="2" charset="-122"/>
              </a:rPr>
              <a:t>)最小质因子指数大于</a:t>
            </a:r>
            <a:r>
              <a:rPr sz="2400" spc="-50" dirty="0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08225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一些等式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19728" y="3553967"/>
            <a:ext cx="3159252" cy="9753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3171" y="1889760"/>
            <a:ext cx="2529839" cy="1117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2211" y="5076444"/>
            <a:ext cx="3035808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26920" y="1764792"/>
            <a:ext cx="8619744" cy="38252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904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数论分块</a:t>
            </a:r>
            <a:endParaRPr spc="-3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53639" y="2599944"/>
            <a:ext cx="6214871" cy="127558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625" y="538480"/>
            <a:ext cx="3936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 —— 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6251" y="1213103"/>
            <a:ext cx="7987283" cy="56448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3625" y="538480"/>
            <a:ext cx="39363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 —— 性质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501640" y="0"/>
            <a:ext cx="5711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狄利克雷卷积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03007" y="1912620"/>
            <a:ext cx="3526536" cy="2973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792" y="4785359"/>
            <a:ext cx="3035808" cy="1028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9927" y="3090672"/>
            <a:ext cx="2645664" cy="11170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5439" y="1485900"/>
            <a:ext cx="3332988" cy="102717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莫比乌斯反演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405127" y="2446020"/>
            <a:ext cx="9381744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莫比乌斯反演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97508" y="2129027"/>
            <a:ext cx="8859012" cy="10698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508" y="3992879"/>
            <a:ext cx="8859012" cy="1350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5872" y="1853183"/>
            <a:ext cx="7595616" cy="41315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18388" y="565404"/>
            <a:ext cx="4387850" cy="462280"/>
          </a:xfrm>
          <a:custGeom>
            <a:avLst/>
            <a:gdLst/>
            <a:ahLst/>
            <a:cxnLst/>
            <a:rect l="l" t="t" r="r" b="b"/>
            <a:pathLst>
              <a:path w="4387850" h="462280">
                <a:moveTo>
                  <a:pt x="4387596" y="461772"/>
                </a:moveTo>
                <a:lnTo>
                  <a:pt x="0" y="461772"/>
                </a:lnTo>
                <a:lnTo>
                  <a:pt x="0" y="0"/>
                </a:lnTo>
                <a:lnTo>
                  <a:pt x="4387596" y="0"/>
                </a:lnTo>
                <a:lnTo>
                  <a:pt x="4387596" y="461772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7904" y="538480"/>
            <a:ext cx="14471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数论分块</a:t>
            </a:r>
            <a:endParaRPr spc="-3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26535" y="1533144"/>
            <a:ext cx="5998464" cy="40187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531870" y="5761354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时间复杂度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8388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数论分块</a:t>
            </a:r>
            <a:endParaRPr spc="-35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0684" y="5730240"/>
            <a:ext cx="688848" cy="3916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19134" y="4309109"/>
            <a:ext cx="3104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15" dirty="0">
                <a:latin typeface="宋体" panose="02010600030101010101" pitchFamily="2" charset="-122"/>
                <a:cs typeface="宋体" panose="02010600030101010101" pitchFamily="2" charset="-122"/>
              </a:rPr>
              <a:t>&lt;-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（此处有误，应该为累加</a:t>
            </a:r>
            <a:r>
              <a:rPr sz="18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5360034"/>
            <a:ext cx="367411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时间复杂度</a:t>
            </a:r>
            <a:r>
              <a:rPr sz="2800" spc="-215" dirty="0">
                <a:latin typeface="宋体" panose="02010600030101010101" pitchFamily="2" charset="-122"/>
                <a:cs typeface="宋体" panose="02010600030101010101" pitchFamily="2" charset="-122"/>
              </a:rPr>
              <a:t>O(nloglogn)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埃氏筛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05100" y="1110996"/>
            <a:ext cx="5160263" cy="4029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86255"/>
            <a:ext cx="5587365" cy="2493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30" indent="-227330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在埃氏筛中，每个数被筛若干次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例如</a:t>
            </a:r>
            <a:r>
              <a:rPr sz="2800" spc="-25" dirty="0">
                <a:latin typeface="宋体" panose="02010600030101010101" pitchFamily="2" charset="-122"/>
                <a:cs typeface="宋体" panose="02010600030101010101" pitchFamily="2" charset="-122"/>
              </a:rPr>
              <a:t>30</a:t>
            </a:r>
            <a:r>
              <a:rPr sz="2800" spc="-30" dirty="0">
                <a:latin typeface="宋体" panose="02010600030101010101" pitchFamily="2" charset="-122"/>
                <a:cs typeface="宋体" panose="02010600030101010101" pitchFamily="2" charset="-122"/>
              </a:rPr>
              <a:t>，被</a:t>
            </a:r>
            <a:r>
              <a:rPr sz="2800" spc="130" dirty="0">
                <a:latin typeface="宋体" panose="02010600030101010101" pitchFamily="2" charset="-122"/>
                <a:cs typeface="宋体" panose="02010600030101010101" pitchFamily="2" charset="-122"/>
              </a:rPr>
              <a:t>2/3/5</a:t>
            </a:r>
            <a:r>
              <a:rPr sz="2800" spc="-40" dirty="0">
                <a:latin typeface="宋体" panose="02010600030101010101" pitchFamily="2" charset="-122"/>
                <a:cs typeface="宋体" panose="02010600030101010101" pitchFamily="2" charset="-122"/>
              </a:rPr>
              <a:t>筛掉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40"/>
              </a:spcBef>
              <a:buFont typeface="Arial" panose="020B0604020202020204"/>
              <a:buChar char="•"/>
            </a:pP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030" indent="-227330">
              <a:lnSpc>
                <a:spcPct val="100000"/>
              </a:lnSpc>
              <a:buFont typeface="Arial" panose="020B0604020202020204"/>
              <a:buChar char="•"/>
              <a:tabLst>
                <a:tab pos="239395" algn="l"/>
              </a:tabLst>
            </a:pPr>
            <a:r>
              <a:rPr sz="2800" spc="-35" dirty="0">
                <a:latin typeface="宋体" panose="02010600030101010101" pitchFamily="2" charset="-122"/>
                <a:cs typeface="宋体" panose="02010600030101010101" pitchFamily="2" charset="-122"/>
              </a:rPr>
              <a:t>改进：使每个数只被最小质因子筛</a:t>
            </a:r>
            <a:endParaRPr sz="2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线性筛</a:t>
            </a:r>
            <a:endParaRPr spc="-3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2130"/>
            <a:ext cx="10090150" cy="409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3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我们约定：每个数只被它的最小质因子筛掉。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怎么才能做到呢？假设我们要筛去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</a:t>
            </a:r>
            <a:r>
              <a:rPr sz="2200" spc="-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的倍数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35*2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35*3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35*5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35*7</a:t>
            </a:r>
            <a:r>
              <a:rPr sz="2200" spc="-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35*11……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545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1300" marR="5080" indent="-228600">
              <a:lnSpc>
                <a:spcPts val="2380"/>
              </a:lnSpc>
              <a:buFont typeface="Arial" panose="020B0604020202020204"/>
              <a:buChar char="•"/>
              <a:tabLst>
                <a:tab pos="241300" algn="l"/>
              </a:tabLst>
            </a:pPr>
            <a:r>
              <a:rPr sz="2200" spc="-1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可以发现，</a:t>
            </a:r>
            <a:r>
              <a:rPr sz="2200" spc="4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35=5*7</a:t>
            </a:r>
            <a:r>
              <a:rPr sz="2200" spc="-1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，所以从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35*5</a:t>
            </a:r>
            <a:r>
              <a:rPr sz="2200" spc="-3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以后的所有都不符合约定，因为这以后的数都必</a:t>
            </a:r>
            <a:r>
              <a:rPr sz="22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定含有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sz="2200" spc="-2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这个质因子，而且不可能比</a:t>
            </a:r>
            <a:r>
              <a:rPr sz="2200" spc="-2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sz="2200" spc="-35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再小了。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Clr>
                <a:srgbClr val="404040"/>
              </a:buClr>
              <a:buFont typeface="Arial" panose="020B0604020202020204"/>
              <a:buChar char="•"/>
            </a:pP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30" dirty="0">
                <a:solidFill>
                  <a:srgbClr val="40404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所以：当循环到当前数的因子之后，即可跳出循环。</a:t>
            </a:r>
            <a:endParaRPr sz="2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线性筛</a:t>
            </a:r>
            <a:endParaRPr spc="-3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945254"/>
            <a:ext cx="7541261" cy="2038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25" dirty="0" err="1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r>
              <a:rPr lang="en-US"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9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s[</a:t>
            </a:r>
            <a:r>
              <a:rPr sz="2200" spc="-390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sz="2200" spc="-3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e</a:t>
            </a:r>
            <a:r>
              <a:rPr lang="en-US" sz="2200" spc="-3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5" dirty="0" err="1">
                <a:latin typeface="宋体" panose="02010600030101010101" pitchFamily="2" charset="-122"/>
                <a:cs typeface="宋体" panose="02010600030101010101" pitchFamily="2" charset="-122"/>
              </a:rPr>
              <a:t>代表</a:t>
            </a:r>
            <a:r>
              <a:rPr sz="2200" spc="-509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spc="-25" dirty="0" err="1">
                <a:latin typeface="宋体" panose="02010600030101010101" pitchFamily="2" charset="-122"/>
                <a:cs typeface="宋体" panose="02010600030101010101" pitchFamily="2" charset="-122"/>
              </a:rPr>
              <a:t>被筛掉（不是质数</a:t>
            </a:r>
            <a:r>
              <a:rPr sz="2200" spc="-5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" panose="020B0604020202020204"/>
              <a:buChar char="•"/>
            </a:pP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15" dirty="0">
                <a:latin typeface="宋体" panose="02010600030101010101" pitchFamily="2" charset="-122"/>
                <a:cs typeface="宋体" panose="02010600030101010101" pitchFamily="2" charset="-122"/>
              </a:rPr>
              <a:t>关键： </a:t>
            </a:r>
            <a:r>
              <a:rPr sz="2200" spc="-509" dirty="0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dirty="0">
                <a:latin typeface="宋体" panose="02010600030101010101" pitchFamily="2" charset="-122"/>
                <a:cs typeface="宋体" panose="02010600030101010101" pitchFamily="2" charset="-122"/>
              </a:rPr>
              <a:t> % </a:t>
            </a:r>
            <a:r>
              <a:rPr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en-US"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r</a:t>
            </a:r>
            <a:r>
              <a:rPr lang="en-US"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2200" spc="-434" dirty="0" err="1">
                <a:latin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[j</a:t>
            </a:r>
            <a:r>
              <a:rPr lang="en-US" sz="2200" spc="-43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为</a:t>
            </a:r>
            <a:r>
              <a:rPr lang="en-US" sz="2200" spc="-22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200" spc="-10" dirty="0">
                <a:latin typeface="宋体" panose="02010600030101010101" pitchFamily="2" charset="-122"/>
                <a:cs typeface="宋体" panose="02010600030101010101" pitchFamily="2" charset="-122"/>
              </a:rPr>
              <a:t>break</a:t>
            </a: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" panose="020B0604020202020204"/>
              <a:buChar char="•"/>
            </a:pP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240665" indent="-227965">
              <a:lnSpc>
                <a:spcPct val="100000"/>
              </a:lnSpc>
              <a:buFont typeface="Arial" panose="020B0604020202020204"/>
              <a:buChar char="•"/>
              <a:tabLst>
                <a:tab pos="240665" algn="l"/>
              </a:tabLst>
            </a:pPr>
            <a:r>
              <a:rPr sz="2200" spc="-25" dirty="0">
                <a:latin typeface="宋体" panose="02010600030101010101" pitchFamily="2" charset="-122"/>
                <a:cs typeface="宋体" panose="02010600030101010101" pitchFamily="2" charset="-122"/>
              </a:rPr>
              <a:t>时间复杂度</a:t>
            </a:r>
            <a:r>
              <a:rPr sz="2200" spc="-20" dirty="0">
                <a:latin typeface="宋体" panose="02010600030101010101" pitchFamily="2" charset="-122"/>
                <a:cs typeface="宋体" panose="02010600030101010101" pitchFamily="2" charset="-122"/>
              </a:rPr>
              <a:t>O(n)</a:t>
            </a:r>
            <a:endParaRPr sz="22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565404"/>
            <a:ext cx="4387850" cy="46228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245"/>
              </a:lnSpc>
            </a:pPr>
            <a:r>
              <a:rPr spc="-35" dirty="0"/>
              <a:t>质数 —— 线性筛</a:t>
            </a:r>
            <a:endParaRPr spc="-35" dirty="0"/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32432" y="1257300"/>
            <a:ext cx="8028432" cy="260146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EyOTM0ZGY3ZDhjOGFjZjAyNWRiNzEzYjIyZTk5MD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1095</Words>
  <Application>WPS 演示</Application>
  <PresentationFormat>宽屏</PresentationFormat>
  <Paragraphs>147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Arial</vt:lpstr>
      <vt:lpstr>宋体</vt:lpstr>
      <vt:lpstr>Wingdings</vt:lpstr>
      <vt:lpstr>黑体</vt:lpstr>
      <vt:lpstr>Cambria Math</vt:lpstr>
      <vt:lpstr>微软雅黑</vt:lpstr>
      <vt:lpstr>Arial Unicode MS</vt:lpstr>
      <vt:lpstr>Calibri</vt:lpstr>
      <vt:lpstr>Lucida Sans Unicode</vt:lpstr>
      <vt:lpstr>Arial</vt:lpstr>
      <vt:lpstr>Office Theme</vt:lpstr>
      <vt:lpstr>交换求和顺序</vt:lpstr>
      <vt:lpstr>数论分块</vt:lpstr>
      <vt:lpstr>数论分块</vt:lpstr>
      <vt:lpstr>数论分块</vt:lpstr>
      <vt:lpstr>数论分块</vt:lpstr>
      <vt:lpstr>质数 —— 埃氏筛</vt:lpstr>
      <vt:lpstr>质数 —— 线性筛</vt:lpstr>
      <vt:lpstr>质数 —— 线性筛</vt:lpstr>
      <vt:lpstr>质数 —— 线性筛</vt:lpstr>
      <vt:lpstr>PowerPoint 演示文稿</vt:lpstr>
      <vt:lpstr>积性函数</vt:lpstr>
      <vt:lpstr>积性函数</vt:lpstr>
      <vt:lpstr>欧拉函数</vt:lpstr>
      <vt:lpstr>欧拉函数的性质</vt:lpstr>
      <vt:lpstr>欧拉函数的性质</vt:lpstr>
      <vt:lpstr>欧拉函数的性质</vt:lpstr>
      <vt:lpstr>欧拉函数 —— 线性筛</vt:lpstr>
      <vt:lpstr>欧拉函数 —— 线性筛</vt:lpstr>
      <vt:lpstr>约数个数函数</vt:lpstr>
      <vt:lpstr>约数个数函数 —— 线性筛</vt:lpstr>
      <vt:lpstr>约数个数函数 —— 线性筛</vt:lpstr>
      <vt:lpstr>PowerPoint 演示文稿</vt:lpstr>
      <vt:lpstr>莫比乌斯函数</vt:lpstr>
      <vt:lpstr>莫比乌斯函数 —— 性质</vt:lpstr>
      <vt:lpstr>莫比乌斯函数 与 容斥原理</vt:lpstr>
      <vt:lpstr>莫比乌斯函数 —— 线性筛</vt:lpstr>
      <vt:lpstr>莫比乌斯函数 —— 线性筛</vt:lpstr>
      <vt:lpstr>积性函数 —— 线性筛</vt:lpstr>
      <vt:lpstr>一些等式</vt:lpstr>
      <vt:lpstr>狄利克雷卷积</vt:lpstr>
      <vt:lpstr>狄利克雷卷积 —— 性质</vt:lpstr>
      <vt:lpstr>狄利克雷卷积 —— 性质</vt:lpstr>
      <vt:lpstr>狄利克雷卷积</vt:lpstr>
      <vt:lpstr>莫比乌斯反演</vt:lpstr>
      <vt:lpstr>莫比乌斯反演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Swind</dc:creator>
  <cp:lastModifiedBy>WPS_1660726451</cp:lastModifiedBy>
  <cp:revision>25</cp:revision>
  <dcterms:created xsi:type="dcterms:W3CDTF">2024-03-18T10:57:00Z</dcterms:created>
  <dcterms:modified xsi:type="dcterms:W3CDTF">2024-03-22T16:50:21Z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2023-03-21T16:00:00Z</vt:filetime>
  </property>
  <property fmtid="{D5CDD505-2E9C-101B-9397-08002B2CF9AE}" pid="3" name="Creator">
    <vt:lpwstr>WPS 演示</vt:lpwstr>
  </property>
  <property fmtid="{D5CDD505-2E9C-101B-9397-08002B2CF9AE}" pid="4" name="LastSaved">
    <vt:filetime>2024-03-18T16:00:00Z</vt:filetime>
  </property>
  <property fmtid="{D5CDD505-2E9C-101B-9397-08002B2CF9AE}" pid="5" name="Producer">
    <vt:lpwstr>macOS 版本12.1（版号21C52） Quartz PDFContext</vt:lpwstr>
  </property>
  <property fmtid="{D5CDD505-2E9C-101B-9397-08002B2CF9AE}" pid="6" name="SourceModified">
    <vt:lpwstr>D:20230321004510+16'45'</vt:lpwstr>
  </property>
  <property fmtid="{D5CDD505-2E9C-101B-9397-08002B2CF9AE}" pid="7" name="ICV">
    <vt:lpwstr>6078E9E886D14FAD8850EDED7C40D72B_12</vt:lpwstr>
  </property>
  <property fmtid="{D5CDD505-2E9C-101B-9397-08002B2CF9AE}" pid="8" name="KSOProductBuildVer">
    <vt:lpwstr>2052-12.1.0.16120</vt:lpwstr>
  </property>
</Properties>
</file>