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25" r:id="rId7"/>
    <p:sldId id="311" r:id="rId8"/>
    <p:sldId id="314" r:id="rId9"/>
    <p:sldId id="324" r:id="rId10"/>
    <p:sldId id="313" r:id="rId11"/>
    <p:sldId id="312" r:id="rId12"/>
    <p:sldId id="315" r:id="rId13"/>
    <p:sldId id="326" r:id="rId14"/>
    <p:sldId id="327" r:id="rId15"/>
    <p:sldId id="316" r:id="rId16"/>
    <p:sldId id="317" r:id="rId17"/>
    <p:sldId id="318" r:id="rId18"/>
    <p:sldId id="319" r:id="rId19"/>
    <p:sldId id="320" r:id="rId20"/>
    <p:sldId id="321" r:id="rId21"/>
    <p:sldId id="322" r:id="rId22"/>
    <p:sldId id="323"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23" d="100"/>
          <a:sy n="123" d="100"/>
        </p:scale>
        <p:origin x="13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958274"/>
            <a:ext cx="4639736" cy="29108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15944" y="2958273"/>
            <a:ext cx="4639736" cy="29108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9/19/2025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bilibili.com/video/BV1YG411e7D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www.timetoolhub.com/z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roundvision.cc/git/gitoneminute/" TargetMode="Externa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www.roundvision.cc/category/g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git-scm.com/downloads"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smartgit.dev/"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roundvision.cc/category/git/" TargetMode="External"/><Relationship Id="rId5" Type="http://schemas.openxmlformats.org/officeDocument/2006/relationships/hyperlink" Target="https://github.com/zhouxuan2023/GitOneMinute" TargetMode="Externa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zh-CN" altLang="en-US" dirty="0"/>
              <a:t>一分钟</a:t>
            </a:r>
            <a:r>
              <a:rPr lang="en-US" altLang="zh-CN" dirty="0"/>
              <a:t>Git</a:t>
            </a:r>
            <a:r>
              <a:rPr lang="zh-CN" altLang="en-US" dirty="0"/>
              <a:t>入门实战</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480446"/>
          </a:xfrm>
        </p:spPr>
        <p:txBody>
          <a:bodyPr>
            <a:normAutofit/>
          </a:bodyPr>
          <a:lstStyle/>
          <a:p>
            <a:r>
              <a:rPr lang="en-US" dirty="0">
                <a:latin typeface="+mn-ea"/>
              </a:rPr>
              <a:t>BY </a:t>
            </a:r>
            <a:r>
              <a:rPr lang="zh-CN" altLang="en-US" dirty="0">
                <a:latin typeface="+mn-ea"/>
              </a:rPr>
              <a:t>周旋机器视觉</a:t>
            </a:r>
            <a:endParaRPr lang="en-US" dirty="0">
              <a:latin typeface="+mn-ea"/>
            </a:endParaRPr>
          </a:p>
        </p:txBody>
      </p:sp>
      <p:pic>
        <p:nvPicPr>
          <p:cNvPr id="5" name="图片 4">
            <a:extLst>
              <a:ext uri="{FF2B5EF4-FFF2-40B4-BE49-F238E27FC236}">
                <a16:creationId xmlns:a16="http://schemas.microsoft.com/office/drawing/2014/main" id="{1B7FC3D3-5435-49D5-91B0-4BEBCEEF6F19}"/>
              </a:ext>
            </a:extLst>
          </p:cNvPr>
          <p:cNvPicPr>
            <a:picLocks noChangeAspect="1"/>
          </p:cNvPicPr>
          <p:nvPr/>
        </p:nvPicPr>
        <p:blipFill rotWithShape="1">
          <a:blip r:embed="rId2"/>
          <a:srcRect l="23951" r="23827" b="6666"/>
          <a:stretch/>
        </p:blipFill>
        <p:spPr>
          <a:xfrm>
            <a:off x="0" y="0"/>
            <a:ext cx="6366933" cy="640080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编写项目源码</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13AB66FF-BEBF-4B8A-ACBF-A37A2EB3835C}"/>
              </a:ext>
            </a:extLst>
          </p:cNvPr>
          <p:cNvSpPr txBox="1"/>
          <p:nvPr/>
        </p:nvSpPr>
        <p:spPr>
          <a:xfrm>
            <a:off x="499533" y="1148100"/>
            <a:ext cx="9795934" cy="923330"/>
          </a:xfrm>
          <a:prstGeom prst="rect">
            <a:avLst/>
          </a:prstGeom>
          <a:noFill/>
        </p:spPr>
        <p:txBody>
          <a:bodyPr wrap="square" rtlCol="0">
            <a:spAutoFit/>
          </a:bodyPr>
          <a:lstStyle/>
          <a:p>
            <a:r>
              <a:rPr lang="zh-CN" altLang="en-US" dirty="0"/>
              <a:t>我们写一个非常简单的</a:t>
            </a:r>
            <a:r>
              <a:rPr lang="en-US" altLang="zh-CN" dirty="0"/>
              <a:t>C++</a:t>
            </a:r>
            <a:r>
              <a:rPr lang="zh-CN" altLang="en-US" dirty="0"/>
              <a:t>代码，并使用</a:t>
            </a:r>
            <a:r>
              <a:rPr lang="en-US" altLang="zh-CN" dirty="0" err="1"/>
              <a:t>cmake</a:t>
            </a:r>
            <a:r>
              <a:rPr lang="zh-CN" altLang="en-US" dirty="0"/>
              <a:t>进行管理。</a:t>
            </a:r>
            <a:endParaRPr lang="en-US" altLang="zh-CN" dirty="0"/>
          </a:p>
          <a:p>
            <a:r>
              <a:rPr lang="zh-CN" altLang="en-US" dirty="0"/>
              <a:t>如果你对</a:t>
            </a:r>
            <a:r>
              <a:rPr lang="en-US" altLang="zh-CN" dirty="0"/>
              <a:t>C++</a:t>
            </a:r>
            <a:r>
              <a:rPr lang="zh-CN" altLang="en-US" dirty="0"/>
              <a:t>和</a:t>
            </a:r>
            <a:r>
              <a:rPr lang="en-US" altLang="zh-CN" dirty="0" err="1"/>
              <a:t>Cmake</a:t>
            </a:r>
            <a:r>
              <a:rPr lang="zh-CN" altLang="en-US" dirty="0"/>
              <a:t>不会的话，可以看我另一个免费课程</a:t>
            </a:r>
            <a:r>
              <a:rPr lang="en-US" altLang="zh-CN" dirty="0"/>
              <a:t>《</a:t>
            </a:r>
            <a:r>
              <a:rPr lang="zh-CN" altLang="en-US" dirty="0"/>
              <a:t>龙门</a:t>
            </a:r>
            <a:r>
              <a:rPr lang="en-US" altLang="zh-CN" dirty="0"/>
              <a:t>》</a:t>
            </a:r>
            <a:r>
              <a:rPr lang="zh-CN" altLang="en-US" dirty="0"/>
              <a:t>：</a:t>
            </a:r>
            <a:endParaRPr lang="en-US" altLang="zh-CN" dirty="0"/>
          </a:p>
          <a:p>
            <a:r>
              <a:rPr lang="en-US" altLang="zh-CN" dirty="0">
                <a:hlinkClick r:id="rId4"/>
              </a:rPr>
              <a:t>《</a:t>
            </a:r>
            <a:r>
              <a:rPr lang="zh-CN" altLang="en-US" b="0" i="0" dirty="0">
                <a:solidFill>
                  <a:srgbClr val="18191C"/>
                </a:solidFill>
                <a:effectLst/>
                <a:latin typeface="-apple-system"/>
                <a:hlinkClick r:id="rId4"/>
              </a:rPr>
              <a:t>图像处理软件开发全面入门教程：</a:t>
            </a:r>
            <a:r>
              <a:rPr lang="en-US" altLang="zh-CN" b="0" i="0" dirty="0">
                <a:solidFill>
                  <a:srgbClr val="18191C"/>
                </a:solidFill>
                <a:effectLst/>
                <a:latin typeface="-apple-system"/>
                <a:hlinkClick r:id="rId4"/>
              </a:rPr>
              <a:t>C++/QT/</a:t>
            </a:r>
            <a:r>
              <a:rPr lang="en-US" altLang="zh-CN" b="0" i="0" dirty="0" err="1">
                <a:solidFill>
                  <a:srgbClr val="18191C"/>
                </a:solidFill>
                <a:effectLst/>
                <a:latin typeface="-apple-system"/>
                <a:hlinkClick r:id="rId4"/>
              </a:rPr>
              <a:t>Opencv</a:t>
            </a:r>
            <a:r>
              <a:rPr lang="en-US" altLang="zh-CN" b="0" i="0" dirty="0">
                <a:solidFill>
                  <a:srgbClr val="18191C"/>
                </a:solidFill>
                <a:effectLst/>
                <a:latin typeface="-apple-system"/>
                <a:hlinkClick r:id="rId4"/>
              </a:rPr>
              <a:t>/</a:t>
            </a:r>
            <a:r>
              <a:rPr lang="en-US" altLang="zh-CN" b="0" i="0" dirty="0" err="1">
                <a:solidFill>
                  <a:srgbClr val="18191C"/>
                </a:solidFill>
                <a:effectLst/>
                <a:latin typeface="-apple-system"/>
                <a:hlinkClick r:id="rId4"/>
              </a:rPr>
              <a:t>CMake</a:t>
            </a:r>
            <a:r>
              <a:rPr lang="en-US" altLang="zh-CN" b="0" i="0" dirty="0">
                <a:solidFill>
                  <a:srgbClr val="18191C"/>
                </a:solidFill>
                <a:effectLst/>
                <a:latin typeface="-apple-system"/>
                <a:hlinkClick r:id="rId4"/>
              </a:rPr>
              <a:t>/</a:t>
            </a:r>
            <a:r>
              <a:rPr lang="zh-CN" altLang="en-US" b="0" i="0" dirty="0">
                <a:solidFill>
                  <a:srgbClr val="18191C"/>
                </a:solidFill>
                <a:effectLst/>
                <a:latin typeface="-apple-system"/>
                <a:hlinkClick r:id="rId4"/>
              </a:rPr>
              <a:t>软件开发</a:t>
            </a:r>
            <a:r>
              <a:rPr lang="en-US" altLang="zh-CN" b="0" i="0" dirty="0">
                <a:solidFill>
                  <a:srgbClr val="18191C"/>
                </a:solidFill>
                <a:effectLst/>
                <a:latin typeface="-apple-system"/>
                <a:hlinkClick r:id="rId4"/>
              </a:rPr>
              <a:t>/</a:t>
            </a:r>
            <a:r>
              <a:rPr lang="zh-CN" altLang="en-US" b="0" i="0" dirty="0">
                <a:solidFill>
                  <a:srgbClr val="18191C"/>
                </a:solidFill>
                <a:effectLst/>
                <a:latin typeface="-apple-system"/>
                <a:hlinkClick r:id="rId4"/>
              </a:rPr>
              <a:t>设计模式</a:t>
            </a:r>
            <a:r>
              <a:rPr lang="en-US" altLang="zh-CN" b="0" i="0" dirty="0">
                <a:solidFill>
                  <a:srgbClr val="18191C"/>
                </a:solidFill>
                <a:effectLst/>
                <a:latin typeface="-apple-system"/>
                <a:hlinkClick r:id="rId4"/>
              </a:rPr>
              <a:t>/</a:t>
            </a:r>
            <a:r>
              <a:rPr lang="zh-CN" altLang="en-US" b="0" i="0" dirty="0">
                <a:solidFill>
                  <a:srgbClr val="18191C"/>
                </a:solidFill>
                <a:effectLst/>
                <a:latin typeface="-apple-system"/>
                <a:hlinkClick r:id="rId4"/>
              </a:rPr>
              <a:t>动态库</a:t>
            </a:r>
            <a:r>
              <a:rPr lang="en-US" altLang="zh-CN" dirty="0">
                <a:hlinkClick r:id="rId4"/>
              </a:rPr>
              <a:t>》</a:t>
            </a:r>
            <a:endParaRPr lang="en-US" altLang="zh-CN" dirty="0"/>
          </a:p>
        </p:txBody>
      </p:sp>
      <p:sp>
        <p:nvSpPr>
          <p:cNvPr id="3" name="文本框 2">
            <a:extLst>
              <a:ext uri="{FF2B5EF4-FFF2-40B4-BE49-F238E27FC236}">
                <a16:creationId xmlns:a16="http://schemas.microsoft.com/office/drawing/2014/main" id="{7C2A323E-5E44-47EE-90F6-1FA3B9F6DED8}"/>
              </a:ext>
            </a:extLst>
          </p:cNvPr>
          <p:cNvSpPr txBox="1"/>
          <p:nvPr/>
        </p:nvSpPr>
        <p:spPr>
          <a:xfrm>
            <a:off x="499533" y="2413337"/>
            <a:ext cx="7468235" cy="2031325"/>
          </a:xfrm>
          <a:prstGeom prst="rect">
            <a:avLst/>
          </a:prstGeom>
          <a:solidFill>
            <a:schemeClr val="tx2">
              <a:lumMod val="10000"/>
              <a:lumOff val="90000"/>
            </a:schemeClr>
          </a:solidFill>
        </p:spPr>
        <p:txBody>
          <a:bodyPr wrap="square" rtlCol="0">
            <a:spAutoFit/>
          </a:bodyPr>
          <a:lstStyle/>
          <a:p>
            <a:r>
              <a:rPr lang="zh-CN" altLang="en-US" dirty="0"/>
              <a:t>我们这个源码实现了非常简单的功能：</a:t>
            </a:r>
            <a:endParaRPr lang="en-US" altLang="zh-CN" dirty="0"/>
          </a:p>
          <a:p>
            <a:pPr marL="342900" indent="-342900">
              <a:buFont typeface="+mj-lt"/>
              <a:buAutoNum type="arabicPeriod"/>
            </a:pPr>
            <a:r>
              <a:rPr lang="zh-CN" altLang="en-US" dirty="0"/>
              <a:t>使用</a:t>
            </a:r>
            <a:r>
              <a:rPr lang="en-US" altLang="zh-CN" dirty="0" err="1"/>
              <a:t>Cmake</a:t>
            </a:r>
            <a:r>
              <a:rPr lang="zh-CN" altLang="en-US" dirty="0"/>
              <a:t>，管理了一个</a:t>
            </a:r>
            <a:r>
              <a:rPr lang="en-US" altLang="zh-CN" dirty="0"/>
              <a:t>main.cpp</a:t>
            </a:r>
            <a:r>
              <a:rPr lang="zh-CN" altLang="en-US" dirty="0"/>
              <a:t>，工程名称就叫</a:t>
            </a:r>
            <a:r>
              <a:rPr lang="en-US" altLang="zh-CN" dirty="0" err="1"/>
              <a:t>GitOneMinute</a:t>
            </a:r>
            <a:endParaRPr lang="en-US" altLang="zh-CN" dirty="0"/>
          </a:p>
          <a:p>
            <a:pPr marL="342900" indent="-342900">
              <a:buFont typeface="+mj-lt"/>
              <a:buAutoNum type="arabicPeriod"/>
            </a:pPr>
            <a:r>
              <a:rPr lang="zh-CN" altLang="en-US" dirty="0"/>
              <a:t>初始化一个字符串列表，列表内容由大家添加</a:t>
            </a:r>
            <a:r>
              <a:rPr lang="en-US" altLang="zh-CN" dirty="0"/>
              <a:t>(</a:t>
            </a:r>
            <a:r>
              <a:rPr lang="zh-CN" altLang="en-US" dirty="0"/>
              <a:t>也就是我们的课后作业</a:t>
            </a:r>
            <a:r>
              <a:rPr lang="en-US" altLang="zh-CN" dirty="0"/>
              <a:t>)</a:t>
            </a:r>
          </a:p>
          <a:p>
            <a:pPr marL="342900" indent="-342900">
              <a:buFont typeface="+mj-lt"/>
              <a:buAutoNum type="arabicPeriod"/>
            </a:pPr>
            <a:r>
              <a:rPr lang="zh-CN" altLang="en-US" dirty="0"/>
              <a:t>获取这个字符串列表的最后</a:t>
            </a:r>
            <a:r>
              <a:rPr lang="en-US" altLang="zh-CN" dirty="0"/>
              <a:t>100</a:t>
            </a:r>
            <a:r>
              <a:rPr lang="zh-CN" altLang="en-US" dirty="0"/>
              <a:t>个字符串</a:t>
            </a:r>
            <a:endParaRPr lang="en-US" altLang="zh-CN" dirty="0"/>
          </a:p>
          <a:p>
            <a:pPr marL="342900" indent="-342900">
              <a:buFont typeface="+mj-lt"/>
              <a:buAutoNum type="arabicPeriod"/>
            </a:pPr>
            <a:r>
              <a:rPr lang="zh-CN" altLang="en-US" dirty="0"/>
              <a:t>依次进行打印，同时有</a:t>
            </a:r>
            <a:r>
              <a:rPr lang="en-US" altLang="zh-CN" dirty="0"/>
              <a:t>100ms</a:t>
            </a:r>
            <a:r>
              <a:rPr lang="zh-CN" altLang="en-US" dirty="0"/>
              <a:t>的间隔，让大家可以看到打印的过程</a:t>
            </a:r>
            <a:endParaRPr lang="en-US" altLang="zh-CN" dirty="0"/>
          </a:p>
          <a:p>
            <a:endParaRPr lang="zh-CN" altLang="en-US" dirty="0"/>
          </a:p>
        </p:txBody>
      </p:sp>
    </p:spTree>
    <p:extLst>
      <p:ext uri="{BB962C8B-B14F-4D97-AF65-F5344CB8AC3E}">
        <p14:creationId xmlns:p14="http://schemas.microsoft.com/office/powerpoint/2010/main" val="300293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项目源码构建执行</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13AB66FF-BEBF-4B8A-ACBF-A37A2EB3835C}"/>
              </a:ext>
            </a:extLst>
          </p:cNvPr>
          <p:cNvSpPr txBox="1"/>
          <p:nvPr/>
        </p:nvSpPr>
        <p:spPr>
          <a:xfrm>
            <a:off x="499533" y="1148100"/>
            <a:ext cx="9795934" cy="646331"/>
          </a:xfrm>
          <a:prstGeom prst="rect">
            <a:avLst/>
          </a:prstGeom>
          <a:noFill/>
        </p:spPr>
        <p:txBody>
          <a:bodyPr wrap="square" rtlCol="0">
            <a:spAutoFit/>
          </a:bodyPr>
          <a:lstStyle/>
          <a:p>
            <a:r>
              <a:rPr lang="zh-CN" altLang="en-US" dirty="0"/>
              <a:t>我们以</a:t>
            </a:r>
            <a:r>
              <a:rPr lang="en-US" altLang="zh-CN" dirty="0"/>
              <a:t>windows</a:t>
            </a:r>
            <a:r>
              <a:rPr lang="zh-CN" altLang="en-US" dirty="0"/>
              <a:t>系统为例，你需要安装</a:t>
            </a:r>
            <a:r>
              <a:rPr lang="en-US" altLang="zh-CN" dirty="0"/>
              <a:t>Visual Studio</a:t>
            </a:r>
            <a:r>
              <a:rPr lang="zh-CN" altLang="en-US" dirty="0"/>
              <a:t>，并安装</a:t>
            </a:r>
            <a:r>
              <a:rPr lang="en-US" altLang="zh-CN" dirty="0" err="1"/>
              <a:t>Cmake</a:t>
            </a:r>
            <a:r>
              <a:rPr lang="zh-CN" altLang="en-US" dirty="0"/>
              <a:t>。</a:t>
            </a:r>
            <a:endParaRPr lang="en-US" altLang="zh-CN" dirty="0"/>
          </a:p>
          <a:p>
            <a:endParaRPr lang="en-US" altLang="zh-CN" dirty="0"/>
          </a:p>
        </p:txBody>
      </p:sp>
      <p:pic>
        <p:nvPicPr>
          <p:cNvPr id="6" name="图片 5">
            <a:extLst>
              <a:ext uri="{FF2B5EF4-FFF2-40B4-BE49-F238E27FC236}">
                <a16:creationId xmlns:a16="http://schemas.microsoft.com/office/drawing/2014/main" id="{C33CD85F-5355-4D82-8114-4521465F09CF}"/>
              </a:ext>
            </a:extLst>
          </p:cNvPr>
          <p:cNvPicPr>
            <a:picLocks noChangeAspect="1"/>
          </p:cNvPicPr>
          <p:nvPr/>
        </p:nvPicPr>
        <p:blipFill>
          <a:blip r:embed="rId4"/>
          <a:stretch>
            <a:fillRect/>
          </a:stretch>
        </p:blipFill>
        <p:spPr>
          <a:xfrm>
            <a:off x="584200" y="1657533"/>
            <a:ext cx="4214971" cy="4648666"/>
          </a:xfrm>
          <a:prstGeom prst="rect">
            <a:avLst/>
          </a:prstGeom>
        </p:spPr>
      </p:pic>
    </p:spTree>
    <p:extLst>
      <p:ext uri="{BB962C8B-B14F-4D97-AF65-F5344CB8AC3E}">
        <p14:creationId xmlns:p14="http://schemas.microsoft.com/office/powerpoint/2010/main" val="404074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进行你的第一次提交</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13AB66FF-BEBF-4B8A-ACBF-A37A2EB3835C}"/>
              </a:ext>
            </a:extLst>
          </p:cNvPr>
          <p:cNvSpPr txBox="1"/>
          <p:nvPr/>
        </p:nvSpPr>
        <p:spPr>
          <a:xfrm>
            <a:off x="499533" y="1148100"/>
            <a:ext cx="6934200" cy="2308324"/>
          </a:xfrm>
          <a:prstGeom prst="rect">
            <a:avLst/>
          </a:prstGeom>
          <a:noFill/>
        </p:spPr>
        <p:txBody>
          <a:bodyPr wrap="square" rtlCol="0">
            <a:spAutoFit/>
          </a:bodyPr>
          <a:lstStyle/>
          <a:p>
            <a:r>
              <a:rPr lang="zh-CN" altLang="en-US" dirty="0"/>
              <a:t>我们将我们新增的代码，进行提交，你会涉及如下几个概念：</a:t>
            </a:r>
            <a:endParaRPr lang="en-US" altLang="zh-CN" dirty="0"/>
          </a:p>
          <a:p>
            <a:pPr marL="285750" indent="-285750">
              <a:buFont typeface="Arial" panose="020B0604020202020204" pitchFamily="34" charset="0"/>
              <a:buChar char="•"/>
            </a:pPr>
            <a:r>
              <a:rPr lang="zh-CN" altLang="en-US" dirty="0"/>
              <a:t>工作区：我们本地文件夹</a:t>
            </a:r>
            <a:r>
              <a:rPr lang="en-US" altLang="zh-CN" dirty="0" err="1"/>
              <a:t>workspace_git</a:t>
            </a:r>
            <a:r>
              <a:rPr lang="zh-CN" altLang="en-US" dirty="0"/>
              <a:t>，我们新增的代码，就是在工作区所作的修改</a:t>
            </a:r>
            <a:endParaRPr lang="en-US" altLang="zh-CN" dirty="0"/>
          </a:p>
          <a:p>
            <a:pPr marL="285750" indent="-285750">
              <a:buFont typeface="Arial" panose="020B0604020202020204" pitchFamily="34" charset="0"/>
              <a:buChar char="•"/>
            </a:pPr>
            <a:r>
              <a:rPr lang="zh-CN" altLang="en-US" dirty="0"/>
              <a:t>本地分支与远程分支</a:t>
            </a:r>
            <a:r>
              <a:rPr lang="en-US" altLang="zh-CN" dirty="0"/>
              <a:t>branch</a:t>
            </a:r>
          </a:p>
          <a:p>
            <a:pPr marL="285750" indent="-285750">
              <a:buFont typeface="Arial" panose="020B0604020202020204" pitchFamily="34" charset="0"/>
              <a:buChar char="•"/>
            </a:pPr>
            <a:r>
              <a:rPr lang="zh-CN" altLang="en-US" dirty="0"/>
              <a:t>暂存</a:t>
            </a:r>
            <a:r>
              <a:rPr lang="en-US" altLang="zh-CN" dirty="0"/>
              <a:t>storage</a:t>
            </a:r>
          </a:p>
          <a:p>
            <a:pPr marL="285750" indent="-285750">
              <a:buFont typeface="Arial" panose="020B0604020202020204" pitchFamily="34" charset="0"/>
              <a:buChar char="•"/>
            </a:pPr>
            <a:r>
              <a:rPr lang="zh-CN" altLang="en-US" dirty="0"/>
              <a:t>忽略</a:t>
            </a:r>
            <a:r>
              <a:rPr lang="en-US" altLang="zh-CN" dirty="0"/>
              <a:t>ignore</a:t>
            </a:r>
          </a:p>
          <a:p>
            <a:pPr marL="285750" indent="-285750">
              <a:buFont typeface="Arial" panose="020B0604020202020204" pitchFamily="34" charset="0"/>
              <a:buChar char="•"/>
            </a:pPr>
            <a:r>
              <a:rPr lang="zh-CN" altLang="en-US" dirty="0"/>
              <a:t>提交</a:t>
            </a:r>
            <a:r>
              <a:rPr lang="en-US" altLang="zh-CN" dirty="0"/>
              <a:t>commit</a:t>
            </a:r>
          </a:p>
          <a:p>
            <a:pPr marL="285750" indent="-285750">
              <a:buFont typeface="Arial" panose="020B0604020202020204" pitchFamily="34" charset="0"/>
              <a:buChar char="•"/>
            </a:pPr>
            <a:r>
              <a:rPr lang="zh-CN" altLang="en-US" dirty="0"/>
              <a:t>推送提交</a:t>
            </a:r>
            <a:r>
              <a:rPr lang="en-US" altLang="zh-CN" dirty="0"/>
              <a:t>push</a:t>
            </a:r>
          </a:p>
        </p:txBody>
      </p:sp>
      <p:sp>
        <p:nvSpPr>
          <p:cNvPr id="5" name="文本框 4">
            <a:extLst>
              <a:ext uri="{FF2B5EF4-FFF2-40B4-BE49-F238E27FC236}">
                <a16:creationId xmlns:a16="http://schemas.microsoft.com/office/drawing/2014/main" id="{D9A7AA1F-5949-49FB-BA0F-7D962B4DC45D}"/>
              </a:ext>
            </a:extLst>
          </p:cNvPr>
          <p:cNvSpPr txBox="1"/>
          <p:nvPr/>
        </p:nvSpPr>
        <p:spPr>
          <a:xfrm>
            <a:off x="499533" y="3429000"/>
            <a:ext cx="7196667" cy="2585323"/>
          </a:xfrm>
          <a:prstGeom prst="rect">
            <a:avLst/>
          </a:prstGeom>
          <a:solidFill>
            <a:schemeClr val="bg1">
              <a:lumMod val="95000"/>
            </a:schemeClr>
          </a:solidFill>
        </p:spPr>
        <p:txBody>
          <a:bodyPr wrap="square" rtlCol="0">
            <a:spAutoFit/>
          </a:bodyPr>
          <a:lstStyle/>
          <a:p>
            <a:r>
              <a:rPr lang="en-US" altLang="zh-CN" b="0" i="0" dirty="0">
                <a:solidFill>
                  <a:srgbClr val="0F1115"/>
                </a:solidFill>
                <a:effectLst/>
                <a:latin typeface="quote-cjk-patch"/>
              </a:rPr>
              <a:t>Git</a:t>
            </a:r>
            <a:r>
              <a:rPr lang="zh-CN" altLang="en-US" b="0" i="0" dirty="0">
                <a:solidFill>
                  <a:srgbClr val="0F1115"/>
                </a:solidFill>
                <a:effectLst/>
                <a:latin typeface="quote-cjk-patch"/>
              </a:rPr>
              <a:t>提交消息的常规格式遵循约定式提交（</a:t>
            </a:r>
            <a:r>
              <a:rPr lang="en-US" altLang="zh-CN" b="0" i="0" dirty="0">
                <a:solidFill>
                  <a:srgbClr val="0F1115"/>
                </a:solidFill>
                <a:effectLst/>
                <a:latin typeface="quote-cjk-patch"/>
              </a:rPr>
              <a:t>Conventional Commits</a:t>
            </a:r>
            <a:r>
              <a:rPr lang="zh-CN" altLang="en-US" b="0" i="0" dirty="0">
                <a:solidFill>
                  <a:srgbClr val="0F1115"/>
                </a:solidFill>
                <a:effectLst/>
                <a:latin typeface="quote-cjk-patch"/>
              </a:rPr>
              <a:t>）规范，常见的前缀包括：</a:t>
            </a:r>
            <a:endParaRPr lang="en-US" altLang="zh-CN" b="0" i="0" dirty="0">
              <a:solidFill>
                <a:srgbClr val="0F1115"/>
              </a:solidFill>
              <a:effectLst/>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新功能</a:t>
            </a:r>
            <a:r>
              <a:rPr lang="en-US" altLang="zh-CN" dirty="0">
                <a:solidFill>
                  <a:srgbClr val="0F1115"/>
                </a:solidFill>
                <a:latin typeface="quote-cjk-patch"/>
              </a:rPr>
              <a:t> 	| </a:t>
            </a:r>
            <a:r>
              <a:rPr lang="en-US" altLang="zh-CN" b="0" i="0" dirty="0">
                <a:solidFill>
                  <a:srgbClr val="0F1115"/>
                </a:solidFill>
                <a:effectLst/>
                <a:latin typeface="Menlo"/>
              </a:rPr>
              <a:t>feat: </a:t>
            </a:r>
            <a:r>
              <a:rPr lang="zh-CN" altLang="en-US" b="0" i="0" dirty="0">
                <a:solidFill>
                  <a:srgbClr val="0F1115"/>
                </a:solidFill>
                <a:effectLst/>
                <a:latin typeface="Menlo"/>
              </a:rPr>
              <a:t>添加用户登录功能</a:t>
            </a:r>
            <a:endParaRPr lang="en-US" altLang="zh-CN" dirty="0">
              <a:solidFill>
                <a:srgbClr val="0F1115"/>
              </a:solidFill>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修复</a:t>
            </a:r>
            <a:r>
              <a:rPr lang="en-US" altLang="zh-CN" b="0" i="0" dirty="0">
                <a:solidFill>
                  <a:srgbClr val="0F1115"/>
                </a:solidFill>
                <a:effectLst/>
                <a:latin typeface="quote-cjk-patch"/>
              </a:rPr>
              <a:t>		</a:t>
            </a:r>
            <a:r>
              <a:rPr lang="en-US" altLang="zh-CN" b="0" i="0">
                <a:solidFill>
                  <a:srgbClr val="0F1115"/>
                </a:solidFill>
                <a:effectLst/>
                <a:latin typeface="quote-cjk-patch"/>
              </a:rPr>
              <a:t>| </a:t>
            </a:r>
            <a:r>
              <a:rPr lang="en-US" altLang="zh-CN" b="0" i="0">
                <a:solidFill>
                  <a:srgbClr val="0F1115"/>
                </a:solidFill>
                <a:effectLst/>
                <a:latin typeface="Menlo"/>
              </a:rPr>
              <a:t>fix</a:t>
            </a:r>
            <a:r>
              <a:rPr lang="en-US" altLang="zh-CN" b="0" i="0" dirty="0">
                <a:solidFill>
                  <a:srgbClr val="0F1115"/>
                </a:solidFill>
                <a:effectLst/>
                <a:latin typeface="Menlo"/>
              </a:rPr>
              <a:t>: </a:t>
            </a:r>
            <a:r>
              <a:rPr lang="zh-CN" altLang="en-US" b="0" i="0" dirty="0">
                <a:solidFill>
                  <a:srgbClr val="0F1115"/>
                </a:solidFill>
                <a:effectLst/>
                <a:latin typeface="Menlo"/>
              </a:rPr>
              <a:t>修复首页加载错误</a:t>
            </a:r>
            <a:endParaRPr lang="en-US" altLang="zh-CN" b="0" i="0" dirty="0">
              <a:solidFill>
                <a:srgbClr val="0F1115"/>
              </a:solidFill>
              <a:effectLst/>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文档更新 </a:t>
            </a:r>
            <a:r>
              <a:rPr lang="en-US" altLang="zh-CN" b="0" i="0" dirty="0">
                <a:solidFill>
                  <a:srgbClr val="0F1115"/>
                </a:solidFill>
                <a:effectLst/>
                <a:latin typeface="quote-cjk-patch"/>
              </a:rPr>
              <a:t>	| </a:t>
            </a:r>
            <a:r>
              <a:rPr lang="en-US" altLang="zh-CN" b="0" i="0" dirty="0">
                <a:solidFill>
                  <a:srgbClr val="0F1115"/>
                </a:solidFill>
                <a:effectLst/>
                <a:latin typeface="Menlo"/>
              </a:rPr>
              <a:t>docs: </a:t>
            </a:r>
            <a:r>
              <a:rPr lang="zh-CN" altLang="en-US" b="0" i="0" dirty="0">
                <a:solidFill>
                  <a:srgbClr val="0F1115"/>
                </a:solidFill>
                <a:effectLst/>
                <a:latin typeface="Menlo"/>
              </a:rPr>
              <a:t>更新</a:t>
            </a:r>
            <a:r>
              <a:rPr lang="en-US" altLang="zh-CN" b="0" i="0" dirty="0">
                <a:solidFill>
                  <a:srgbClr val="0F1115"/>
                </a:solidFill>
                <a:effectLst/>
                <a:latin typeface="Menlo"/>
              </a:rPr>
              <a:t>API</a:t>
            </a:r>
            <a:r>
              <a:rPr lang="zh-CN" altLang="en-US" b="0" i="0" dirty="0">
                <a:solidFill>
                  <a:srgbClr val="0F1115"/>
                </a:solidFill>
                <a:effectLst/>
                <a:latin typeface="Menlo"/>
              </a:rPr>
              <a:t>文档</a:t>
            </a:r>
            <a:endParaRPr lang="en-US" altLang="zh-CN" b="0" i="0" dirty="0">
              <a:solidFill>
                <a:srgbClr val="0F1115"/>
              </a:solidFill>
              <a:effectLst/>
              <a:latin typeface="Menlo"/>
            </a:endParaRPr>
          </a:p>
          <a:p>
            <a:pPr marL="285750" indent="-285750">
              <a:buFont typeface="Arial" panose="020B0604020202020204" pitchFamily="34" charset="0"/>
              <a:buChar char="•"/>
            </a:pPr>
            <a:r>
              <a:rPr lang="zh-CN" altLang="en-US" b="0" i="0" dirty="0">
                <a:solidFill>
                  <a:srgbClr val="0F1115"/>
                </a:solidFill>
                <a:effectLst/>
                <a:latin typeface="quote-cjk-patch"/>
              </a:rPr>
              <a:t>代码格式调整</a:t>
            </a:r>
            <a:r>
              <a:rPr lang="en-US" altLang="zh-CN" dirty="0">
                <a:solidFill>
                  <a:srgbClr val="0F1115"/>
                </a:solidFill>
                <a:latin typeface="Menlo"/>
              </a:rPr>
              <a:t> 	| </a:t>
            </a:r>
            <a:r>
              <a:rPr lang="en-US" altLang="zh-CN" b="0" i="0" dirty="0">
                <a:solidFill>
                  <a:srgbClr val="0F1115"/>
                </a:solidFill>
                <a:effectLst/>
                <a:latin typeface="Menlo"/>
              </a:rPr>
              <a:t>style: </a:t>
            </a:r>
            <a:r>
              <a:rPr lang="zh-CN" altLang="en-US" b="0" i="0" dirty="0">
                <a:solidFill>
                  <a:srgbClr val="0F1115"/>
                </a:solidFill>
                <a:effectLst/>
                <a:latin typeface="Menlo"/>
              </a:rPr>
              <a:t>调整代码缩进</a:t>
            </a:r>
            <a:endParaRPr lang="en-US" altLang="zh-CN" dirty="0">
              <a:solidFill>
                <a:srgbClr val="0F1115"/>
              </a:solidFill>
              <a:latin typeface="Menlo"/>
            </a:endParaRPr>
          </a:p>
          <a:p>
            <a:pPr marL="285750" indent="-285750">
              <a:buFont typeface="Arial" panose="020B0604020202020204" pitchFamily="34" charset="0"/>
              <a:buChar char="•"/>
            </a:pPr>
            <a:r>
              <a:rPr lang="zh-CN" altLang="en-US" b="0" i="0" dirty="0">
                <a:solidFill>
                  <a:srgbClr val="0F1115"/>
                </a:solidFill>
                <a:effectLst/>
                <a:latin typeface="quote-cjk-patch"/>
              </a:rPr>
              <a:t>代码重构</a:t>
            </a:r>
            <a:r>
              <a:rPr lang="en-US" altLang="zh-CN" b="0" i="0" dirty="0">
                <a:solidFill>
                  <a:srgbClr val="0F1115"/>
                </a:solidFill>
                <a:effectLst/>
                <a:latin typeface="Menlo"/>
              </a:rPr>
              <a:t> 	| refactor: </a:t>
            </a:r>
            <a:r>
              <a:rPr lang="zh-CN" altLang="en-US" b="0" i="0" dirty="0">
                <a:solidFill>
                  <a:srgbClr val="0F1115"/>
                </a:solidFill>
                <a:effectLst/>
                <a:latin typeface="Menlo"/>
              </a:rPr>
              <a:t>重构用户模块</a:t>
            </a:r>
            <a:endParaRPr lang="en-US" altLang="zh-CN" b="0" i="0" dirty="0">
              <a:solidFill>
                <a:srgbClr val="0F1115"/>
              </a:solidFill>
              <a:effectLst/>
              <a:latin typeface="Menlo"/>
            </a:endParaRPr>
          </a:p>
          <a:p>
            <a:pPr marL="285750" indent="-285750">
              <a:buFont typeface="Arial" panose="020B0604020202020204" pitchFamily="34" charset="0"/>
              <a:buChar char="•"/>
            </a:pPr>
            <a:r>
              <a:rPr lang="zh-CN" altLang="en-US" b="0" i="0" dirty="0">
                <a:solidFill>
                  <a:srgbClr val="0F1115"/>
                </a:solidFill>
                <a:effectLst/>
                <a:latin typeface="quote-cjk-patch"/>
              </a:rPr>
              <a:t>性能优化</a:t>
            </a:r>
            <a:r>
              <a:rPr lang="en-US" altLang="zh-CN" dirty="0">
                <a:solidFill>
                  <a:srgbClr val="0F1115"/>
                </a:solidFill>
                <a:latin typeface="Menlo"/>
              </a:rPr>
              <a:t> 	| </a:t>
            </a:r>
            <a:r>
              <a:rPr lang="en-US" altLang="zh-CN" b="0" i="0" dirty="0">
                <a:solidFill>
                  <a:srgbClr val="0F1115"/>
                </a:solidFill>
                <a:effectLst/>
                <a:latin typeface="Menlo"/>
              </a:rPr>
              <a:t>perf: </a:t>
            </a:r>
            <a:r>
              <a:rPr lang="zh-CN" altLang="en-US" b="0" i="0" dirty="0">
                <a:solidFill>
                  <a:srgbClr val="0F1115"/>
                </a:solidFill>
                <a:effectLst/>
                <a:latin typeface="Menlo"/>
              </a:rPr>
              <a:t>优化数据库查询</a:t>
            </a:r>
            <a:endParaRPr lang="en-US" altLang="zh-CN" dirty="0">
              <a:solidFill>
                <a:srgbClr val="0F1115"/>
              </a:solidFill>
              <a:latin typeface="Menlo"/>
            </a:endParaRPr>
          </a:p>
          <a:p>
            <a:pPr marL="285750" indent="-285750">
              <a:buFont typeface="Arial" panose="020B0604020202020204" pitchFamily="34" charset="0"/>
              <a:buChar char="•"/>
            </a:pPr>
            <a:r>
              <a:rPr lang="zh-CN" altLang="en-US" b="0" i="0" dirty="0">
                <a:solidFill>
                  <a:srgbClr val="0F1115"/>
                </a:solidFill>
                <a:effectLst/>
                <a:latin typeface="quote-cjk-patch"/>
              </a:rPr>
              <a:t>测试相关</a:t>
            </a:r>
            <a:r>
              <a:rPr lang="en-US" altLang="zh-CN" b="0" i="0" dirty="0">
                <a:solidFill>
                  <a:srgbClr val="0F1115"/>
                </a:solidFill>
                <a:effectLst/>
                <a:latin typeface="Menlo"/>
              </a:rPr>
              <a:t> 	| test: </a:t>
            </a:r>
            <a:r>
              <a:rPr lang="zh-CN" altLang="en-US" b="0" i="0" dirty="0">
                <a:solidFill>
                  <a:srgbClr val="0F1115"/>
                </a:solidFill>
                <a:effectLst/>
                <a:latin typeface="Menlo"/>
              </a:rPr>
              <a:t>添加单元测试</a:t>
            </a:r>
            <a:endParaRPr lang="en-US" altLang="zh-CN" b="0" i="0" dirty="0">
              <a:solidFill>
                <a:srgbClr val="0F1115"/>
              </a:solidFill>
              <a:effectLst/>
              <a:latin typeface="quote-cjk-patch"/>
            </a:endParaRPr>
          </a:p>
        </p:txBody>
      </p:sp>
      <p:sp>
        <p:nvSpPr>
          <p:cNvPr id="8" name="文本框 7">
            <a:extLst>
              <a:ext uri="{FF2B5EF4-FFF2-40B4-BE49-F238E27FC236}">
                <a16:creationId xmlns:a16="http://schemas.microsoft.com/office/drawing/2014/main" id="{5D40BC40-C972-4E53-9680-E07A74C8A57C}"/>
              </a:ext>
            </a:extLst>
          </p:cNvPr>
          <p:cNvSpPr txBox="1"/>
          <p:nvPr/>
        </p:nvSpPr>
        <p:spPr>
          <a:xfrm>
            <a:off x="7696200" y="1148100"/>
            <a:ext cx="3691467" cy="1477328"/>
          </a:xfrm>
          <a:prstGeom prst="rect">
            <a:avLst/>
          </a:prstGeom>
          <a:solidFill>
            <a:schemeClr val="bg1">
              <a:lumMod val="95000"/>
            </a:schemeClr>
          </a:solidFill>
        </p:spPr>
        <p:txBody>
          <a:bodyPr wrap="square" rtlCol="0">
            <a:spAutoFit/>
          </a:bodyPr>
          <a:lstStyle/>
          <a:p>
            <a:r>
              <a:rPr lang="zh-CN" altLang="en-US" dirty="0"/>
              <a:t>我们在本地开发时，应该秉承着：</a:t>
            </a:r>
            <a:endParaRPr lang="en-US" altLang="zh-CN" dirty="0"/>
          </a:p>
          <a:p>
            <a:r>
              <a:rPr lang="zh-CN" altLang="en-US" dirty="0"/>
              <a:t>每一次提交，都是一个完整的小功能，源码都是可以编译通过且功能完善的。并且每一次提交的可阅读性都应该很强。</a:t>
            </a:r>
            <a:endParaRPr lang="en-US" altLang="zh-CN" dirty="0"/>
          </a:p>
        </p:txBody>
      </p:sp>
    </p:spTree>
    <p:extLst>
      <p:ext uri="{BB962C8B-B14F-4D97-AF65-F5344CB8AC3E}">
        <p14:creationId xmlns:p14="http://schemas.microsoft.com/office/powerpoint/2010/main" val="150869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fontScale="90000"/>
          </a:bodyPr>
          <a:lstStyle/>
          <a:p>
            <a:r>
              <a:rPr lang="zh-CN" altLang="en-US" dirty="0"/>
              <a:t>创建多个分支，合并与变基</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E17C66D8-05BB-4253-903D-35785A33EEA4}"/>
              </a:ext>
            </a:extLst>
          </p:cNvPr>
          <p:cNvSpPr txBox="1"/>
          <p:nvPr/>
        </p:nvSpPr>
        <p:spPr>
          <a:xfrm>
            <a:off x="508000" y="1295400"/>
            <a:ext cx="8669867" cy="646331"/>
          </a:xfrm>
          <a:prstGeom prst="rect">
            <a:avLst/>
          </a:prstGeom>
          <a:noFill/>
        </p:spPr>
        <p:txBody>
          <a:bodyPr wrap="square" rtlCol="0">
            <a:spAutoFit/>
          </a:bodyPr>
          <a:lstStyle/>
          <a:p>
            <a:r>
              <a:rPr lang="zh-CN" altLang="en-US" dirty="0"/>
              <a:t>如果你在公司工作，负责</a:t>
            </a:r>
            <a:r>
              <a:rPr lang="en-US" altLang="zh-CN" dirty="0"/>
              <a:t>git</a:t>
            </a:r>
            <a:r>
              <a:rPr lang="zh-CN" altLang="en-US" dirty="0"/>
              <a:t>合并的同事会告诉你一句话：</a:t>
            </a:r>
            <a:endParaRPr lang="en-US" altLang="zh-CN" dirty="0"/>
          </a:p>
          <a:p>
            <a:r>
              <a:rPr lang="zh-CN" altLang="en-US" b="1" dirty="0"/>
              <a:t>在合并之前，先变基，再提交合并申请</a:t>
            </a:r>
            <a:endParaRPr lang="en-US" altLang="zh-CN" b="1" dirty="0"/>
          </a:p>
        </p:txBody>
      </p:sp>
      <p:sp>
        <p:nvSpPr>
          <p:cNvPr id="5" name="文本框 4">
            <a:extLst>
              <a:ext uri="{FF2B5EF4-FFF2-40B4-BE49-F238E27FC236}">
                <a16:creationId xmlns:a16="http://schemas.microsoft.com/office/drawing/2014/main" id="{5F35D3D3-CC17-4244-AC2C-B5A214F9956E}"/>
              </a:ext>
            </a:extLst>
          </p:cNvPr>
          <p:cNvSpPr txBox="1"/>
          <p:nvPr/>
        </p:nvSpPr>
        <p:spPr>
          <a:xfrm>
            <a:off x="507999" y="2049992"/>
            <a:ext cx="8305801" cy="3416320"/>
          </a:xfrm>
          <a:prstGeom prst="rect">
            <a:avLst/>
          </a:prstGeom>
          <a:noFill/>
        </p:spPr>
        <p:txBody>
          <a:bodyPr wrap="square" rtlCol="0">
            <a:spAutoFit/>
          </a:bodyPr>
          <a:lstStyle/>
          <a:p>
            <a:r>
              <a:rPr lang="zh-CN" altLang="en-US" dirty="0"/>
              <a:t>我们先创建两个分支，假设是两个不同的人在开发，分别是你张三和同事李四</a:t>
            </a:r>
            <a:endParaRPr lang="en-US" altLang="zh-CN" dirty="0"/>
          </a:p>
          <a:p>
            <a:endParaRPr lang="en-US" altLang="zh-CN" dirty="0"/>
          </a:p>
          <a:p>
            <a:r>
              <a:rPr lang="zh-CN" altLang="en-US" dirty="0"/>
              <a:t>李四开发完了并且将他的修改合入了</a:t>
            </a:r>
            <a:r>
              <a:rPr lang="en-US" altLang="zh-CN" dirty="0"/>
              <a:t>main</a:t>
            </a:r>
            <a:r>
              <a:rPr lang="zh-CN" altLang="en-US" dirty="0"/>
              <a:t>主分支，此时你也开发完毕，合入</a:t>
            </a:r>
            <a:r>
              <a:rPr lang="en-US" altLang="zh-CN" dirty="0"/>
              <a:t>main</a:t>
            </a:r>
            <a:r>
              <a:rPr lang="zh-CN" altLang="en-US" dirty="0"/>
              <a:t>分支前，就应该先变基到最新的提交，然后再申请合入。</a:t>
            </a:r>
            <a:endParaRPr lang="en-US" altLang="zh-CN" dirty="0"/>
          </a:p>
          <a:p>
            <a:r>
              <a:rPr lang="zh-CN" altLang="en-US" dirty="0"/>
              <a:t>变基有三个好处：</a:t>
            </a:r>
            <a:endParaRPr lang="en-US" altLang="zh-CN" dirty="0"/>
          </a:p>
          <a:p>
            <a:pPr marL="285750" indent="-285750">
              <a:buFont typeface="Arial" panose="020B0604020202020204" pitchFamily="34" charset="0"/>
              <a:buChar char="•"/>
            </a:pPr>
            <a:r>
              <a:rPr lang="zh-CN" altLang="en-US" dirty="0"/>
              <a:t>代码树更为简洁</a:t>
            </a:r>
            <a:endParaRPr lang="en-US" altLang="zh-CN" dirty="0"/>
          </a:p>
          <a:p>
            <a:pPr marL="285750" indent="-285750">
              <a:buFont typeface="Arial" panose="020B0604020202020204" pitchFamily="34" charset="0"/>
              <a:buChar char="•"/>
            </a:pPr>
            <a:r>
              <a:rPr lang="zh-CN" altLang="en-US" dirty="0"/>
              <a:t>如果你本地修改和张三的提交有冲突，你在变基时就会发现，并在本地解决冲突，如果你直接申请合并却有冲突，是合并不了的</a:t>
            </a:r>
            <a:endParaRPr lang="en-US" altLang="zh-CN" dirty="0"/>
          </a:p>
          <a:p>
            <a:pPr marL="285750" indent="-285750">
              <a:buFont typeface="Arial" panose="020B0604020202020204" pitchFamily="34" charset="0"/>
              <a:buChar char="•"/>
            </a:pPr>
            <a:r>
              <a:rPr lang="zh-CN" altLang="en-US" dirty="0"/>
              <a:t>如果张三开发的功能你想使用，你可以通过变基快速的拿到张三最新的修改，例如张三开发了函数</a:t>
            </a:r>
            <a:r>
              <a:rPr lang="en-US" altLang="zh-CN" dirty="0"/>
              <a:t>abs()</a:t>
            </a:r>
            <a:r>
              <a:rPr lang="zh-CN" altLang="en-US" dirty="0"/>
              <a:t>，你正好也需要用这个函数，那你是选择自己在自己分支写一个</a:t>
            </a:r>
            <a:r>
              <a:rPr lang="en-US" altLang="zh-CN" dirty="0"/>
              <a:t>abs()</a:t>
            </a:r>
            <a:r>
              <a:rPr lang="zh-CN" altLang="en-US" dirty="0"/>
              <a:t>函数，还是选择变基一下，直接用张三写的</a:t>
            </a:r>
            <a:r>
              <a:rPr lang="en-US" altLang="zh-CN" dirty="0"/>
              <a:t>abs()</a:t>
            </a:r>
            <a:r>
              <a:rPr lang="zh-CN" altLang="en-US" dirty="0"/>
              <a:t>函数呢？肯定是变基</a:t>
            </a:r>
            <a:endParaRPr lang="en-US" altLang="zh-CN" dirty="0"/>
          </a:p>
        </p:txBody>
      </p:sp>
      <p:pic>
        <p:nvPicPr>
          <p:cNvPr id="8" name="图片 7">
            <a:extLst>
              <a:ext uri="{FF2B5EF4-FFF2-40B4-BE49-F238E27FC236}">
                <a16:creationId xmlns:a16="http://schemas.microsoft.com/office/drawing/2014/main" id="{5A06DCB0-27F9-4050-ABC1-5417A9E0D414}"/>
              </a:ext>
            </a:extLst>
          </p:cNvPr>
          <p:cNvPicPr>
            <a:picLocks noChangeAspect="1"/>
          </p:cNvPicPr>
          <p:nvPr/>
        </p:nvPicPr>
        <p:blipFill>
          <a:blip r:embed="rId4"/>
          <a:stretch>
            <a:fillRect/>
          </a:stretch>
        </p:blipFill>
        <p:spPr>
          <a:xfrm>
            <a:off x="8717027" y="1095369"/>
            <a:ext cx="3297703" cy="1859498"/>
          </a:xfrm>
          <a:prstGeom prst="rect">
            <a:avLst/>
          </a:prstGeom>
        </p:spPr>
      </p:pic>
    </p:spTree>
    <p:extLst>
      <p:ext uri="{BB962C8B-B14F-4D97-AF65-F5344CB8AC3E}">
        <p14:creationId xmlns:p14="http://schemas.microsoft.com/office/powerpoint/2010/main" val="183701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冲突与解决冲突</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B87B154F-7711-4D92-BC7C-DCE79A8924BE}"/>
              </a:ext>
            </a:extLst>
          </p:cNvPr>
          <p:cNvSpPr txBox="1"/>
          <p:nvPr/>
        </p:nvSpPr>
        <p:spPr>
          <a:xfrm>
            <a:off x="584200" y="1227667"/>
            <a:ext cx="6781800" cy="1477328"/>
          </a:xfrm>
          <a:prstGeom prst="rect">
            <a:avLst/>
          </a:prstGeom>
          <a:noFill/>
        </p:spPr>
        <p:txBody>
          <a:bodyPr wrap="square" rtlCol="0">
            <a:spAutoFit/>
          </a:bodyPr>
          <a:lstStyle/>
          <a:p>
            <a:r>
              <a:rPr lang="zh-CN" altLang="en-US" dirty="0"/>
              <a:t>当张三和李四修改了代码文件的同一个位置时，合并时，就会产生冲突。</a:t>
            </a:r>
            <a:endParaRPr lang="en-US" altLang="zh-CN" dirty="0"/>
          </a:p>
          <a:p>
            <a:r>
              <a:rPr lang="zh-CN" altLang="en-US" dirty="0"/>
              <a:t>而且我们之前说过，合并之前先变基，所以你在本地变基时，就会发现已经冲突了。你应该先在本地解决冲突，完成变基，然后再提交合并。</a:t>
            </a:r>
            <a:endParaRPr lang="en-US" altLang="zh-CN" dirty="0"/>
          </a:p>
        </p:txBody>
      </p:sp>
    </p:spTree>
    <p:extLst>
      <p:ext uri="{BB962C8B-B14F-4D97-AF65-F5344CB8AC3E}">
        <p14:creationId xmlns:p14="http://schemas.microsoft.com/office/powerpoint/2010/main" val="410718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7289800" cy="754592"/>
          </a:xfrm>
        </p:spPr>
        <p:txBody>
          <a:bodyPr>
            <a:normAutofit fontScale="90000"/>
          </a:bodyPr>
          <a:lstStyle/>
          <a:p>
            <a:r>
              <a:rPr lang="zh-CN" altLang="en-US" dirty="0"/>
              <a:t>提交整理：交互式变基与遴选</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C78D093C-ABB2-46AC-9DB9-FE602993CAFB}"/>
              </a:ext>
            </a:extLst>
          </p:cNvPr>
          <p:cNvSpPr txBox="1"/>
          <p:nvPr/>
        </p:nvSpPr>
        <p:spPr>
          <a:xfrm>
            <a:off x="465667" y="1270000"/>
            <a:ext cx="8263466" cy="923330"/>
          </a:xfrm>
          <a:prstGeom prst="rect">
            <a:avLst/>
          </a:prstGeom>
          <a:solidFill>
            <a:schemeClr val="bg1">
              <a:lumMod val="95000"/>
            </a:schemeClr>
          </a:solidFill>
        </p:spPr>
        <p:txBody>
          <a:bodyPr wrap="square" rtlCol="0">
            <a:spAutoFit/>
          </a:bodyPr>
          <a:lstStyle/>
          <a:p>
            <a:r>
              <a:rPr lang="zh-CN" altLang="en-US" dirty="0"/>
              <a:t>我们在本地开发时，应该秉承着：</a:t>
            </a:r>
            <a:endParaRPr lang="en-US" altLang="zh-CN" dirty="0"/>
          </a:p>
          <a:p>
            <a:r>
              <a:rPr lang="zh-CN" altLang="en-US" dirty="0"/>
              <a:t>每一次提交，都是一个完整的小功能，源码都是可以编译通过且功能完善的。并且每一次提交的可阅读性都应该很强。</a:t>
            </a:r>
            <a:endParaRPr lang="en-US" altLang="zh-CN" dirty="0"/>
          </a:p>
        </p:txBody>
      </p:sp>
      <p:sp>
        <p:nvSpPr>
          <p:cNvPr id="4" name="文本框 3">
            <a:extLst>
              <a:ext uri="{FF2B5EF4-FFF2-40B4-BE49-F238E27FC236}">
                <a16:creationId xmlns:a16="http://schemas.microsoft.com/office/drawing/2014/main" id="{B16ECA7E-E8C3-45E0-9D46-2C841EE30412}"/>
              </a:ext>
            </a:extLst>
          </p:cNvPr>
          <p:cNvSpPr txBox="1"/>
          <p:nvPr/>
        </p:nvSpPr>
        <p:spPr>
          <a:xfrm>
            <a:off x="541867" y="2438400"/>
            <a:ext cx="8043333" cy="1200329"/>
          </a:xfrm>
          <a:prstGeom prst="rect">
            <a:avLst/>
          </a:prstGeom>
          <a:noFill/>
        </p:spPr>
        <p:txBody>
          <a:bodyPr wrap="square" rtlCol="0">
            <a:spAutoFit/>
          </a:bodyPr>
          <a:lstStyle/>
          <a:p>
            <a:r>
              <a:rPr lang="zh-CN" altLang="en-US" dirty="0"/>
              <a:t>但是，有时我们依然需要整理我们的提交，就用到了交互式变基与遴选。</a:t>
            </a:r>
            <a:endParaRPr lang="en-US" altLang="zh-CN" dirty="0"/>
          </a:p>
          <a:p>
            <a:pPr marL="285750" indent="-285750">
              <a:buFont typeface="Arial" panose="020B0604020202020204" pitchFamily="34" charset="0"/>
              <a:buChar char="•"/>
            </a:pPr>
            <a:r>
              <a:rPr lang="zh-CN" altLang="en-US" dirty="0"/>
              <a:t>合并提交：将多个提交合并为一个提交，并重新命名提交的</a:t>
            </a:r>
            <a:r>
              <a:rPr lang="en-US" altLang="zh-CN" dirty="0"/>
              <a:t>message</a:t>
            </a:r>
          </a:p>
          <a:p>
            <a:pPr marL="285750" indent="-285750">
              <a:buFont typeface="Arial" panose="020B0604020202020204" pitchFamily="34" charset="0"/>
              <a:buChar char="•"/>
            </a:pPr>
            <a:r>
              <a:rPr lang="zh-CN" altLang="en-US" dirty="0"/>
              <a:t>交互式变基：修改每个提交的先后顺序，且合并个别提交</a:t>
            </a:r>
            <a:endParaRPr lang="en-US" altLang="zh-CN" dirty="0"/>
          </a:p>
          <a:p>
            <a:pPr marL="285750" indent="-285750">
              <a:buFont typeface="Arial" panose="020B0604020202020204" pitchFamily="34" charset="0"/>
              <a:buChar char="•"/>
            </a:pPr>
            <a:r>
              <a:rPr lang="zh-CN" altLang="en-US" dirty="0"/>
              <a:t>遴选：摘取某个提交到当前分支</a:t>
            </a:r>
          </a:p>
        </p:txBody>
      </p:sp>
    </p:spTree>
    <p:extLst>
      <p:ext uri="{BB962C8B-B14F-4D97-AF65-F5344CB8AC3E}">
        <p14:creationId xmlns:p14="http://schemas.microsoft.com/office/powerpoint/2010/main" val="321106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en-US" altLang="zh-CN" dirty="0" err="1"/>
              <a:t>Gitflow</a:t>
            </a:r>
            <a:r>
              <a:rPr lang="zh-CN" altLang="en-US" dirty="0"/>
              <a:t>工作流模型</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476ADAF2-DD2F-424E-A970-7BAC0C03C5A8}"/>
              </a:ext>
            </a:extLst>
          </p:cNvPr>
          <p:cNvSpPr txBox="1"/>
          <p:nvPr/>
        </p:nvSpPr>
        <p:spPr>
          <a:xfrm>
            <a:off x="313266" y="1122362"/>
            <a:ext cx="6807200" cy="2308324"/>
          </a:xfrm>
          <a:prstGeom prst="rect">
            <a:avLst/>
          </a:prstGeom>
          <a:noFill/>
        </p:spPr>
        <p:txBody>
          <a:bodyPr wrap="square" rtlCol="0">
            <a:spAutoFit/>
          </a:bodyPr>
          <a:lstStyle/>
          <a:p>
            <a:r>
              <a:rPr lang="zh-CN" altLang="en-US" dirty="0"/>
              <a:t>其实这不是什么高级东西，这只是一个比较流行且知名的，</a:t>
            </a:r>
            <a:r>
              <a:rPr lang="en-US" altLang="zh-CN" dirty="0"/>
              <a:t>git</a:t>
            </a:r>
            <a:r>
              <a:rPr lang="zh-CN" altLang="en-US" dirty="0"/>
              <a:t>分支管理规范。</a:t>
            </a:r>
            <a:endParaRPr lang="en-US" altLang="zh-CN" dirty="0"/>
          </a:p>
          <a:p>
            <a:r>
              <a:rPr lang="zh-CN" altLang="en-US" dirty="0"/>
              <a:t>但大部分制造业公司其实都不会使用这种模型，因为它过于复杂，公司一般都会自己制定符合自己发布版本节奏和习惯的版本控制模型。</a:t>
            </a:r>
            <a:endParaRPr lang="en-US" altLang="zh-CN" dirty="0"/>
          </a:p>
          <a:p>
            <a:r>
              <a:rPr lang="zh-CN" altLang="en-US" dirty="0"/>
              <a:t>例如版本分支名称是</a:t>
            </a:r>
            <a:r>
              <a:rPr lang="en-US" altLang="zh-CN" dirty="0"/>
              <a:t>v3.2.0_develop</a:t>
            </a:r>
            <a:r>
              <a:rPr lang="zh-CN" altLang="en-US" dirty="0"/>
              <a:t>，主分支叫</a:t>
            </a:r>
            <a:r>
              <a:rPr lang="en-US" altLang="zh-CN" dirty="0"/>
              <a:t>master</a:t>
            </a:r>
            <a:r>
              <a:rPr lang="zh-CN" altLang="en-US" dirty="0"/>
              <a:t>，等等。</a:t>
            </a:r>
            <a:endParaRPr lang="en-US" altLang="zh-CN" dirty="0"/>
          </a:p>
          <a:p>
            <a:r>
              <a:rPr lang="zh-CN" altLang="en-US" dirty="0"/>
              <a:t>例如如果现场版本有研发问题，你该如何开分支进行修复，又该如何合并。</a:t>
            </a:r>
            <a:endParaRPr lang="en-US" altLang="zh-CN" dirty="0"/>
          </a:p>
        </p:txBody>
      </p:sp>
      <p:pic>
        <p:nvPicPr>
          <p:cNvPr id="5" name="图片 4">
            <a:extLst>
              <a:ext uri="{FF2B5EF4-FFF2-40B4-BE49-F238E27FC236}">
                <a16:creationId xmlns:a16="http://schemas.microsoft.com/office/drawing/2014/main" id="{94C99583-B509-4978-8BB2-F796A62DD462}"/>
              </a:ext>
            </a:extLst>
          </p:cNvPr>
          <p:cNvPicPr>
            <a:picLocks noChangeAspect="1"/>
          </p:cNvPicPr>
          <p:nvPr/>
        </p:nvPicPr>
        <p:blipFill>
          <a:blip r:embed="rId4"/>
          <a:stretch>
            <a:fillRect/>
          </a:stretch>
        </p:blipFill>
        <p:spPr>
          <a:xfrm>
            <a:off x="59267" y="3692043"/>
            <a:ext cx="4885266" cy="2360871"/>
          </a:xfrm>
          <a:prstGeom prst="rect">
            <a:avLst/>
          </a:prstGeom>
        </p:spPr>
      </p:pic>
      <p:pic>
        <p:nvPicPr>
          <p:cNvPr id="8" name="图片 7">
            <a:extLst>
              <a:ext uri="{FF2B5EF4-FFF2-40B4-BE49-F238E27FC236}">
                <a16:creationId xmlns:a16="http://schemas.microsoft.com/office/drawing/2014/main" id="{ECC148AE-B2E9-4508-ABE0-AC3392AAF9E0}"/>
              </a:ext>
            </a:extLst>
          </p:cNvPr>
          <p:cNvPicPr>
            <a:picLocks noChangeAspect="1"/>
          </p:cNvPicPr>
          <p:nvPr/>
        </p:nvPicPr>
        <p:blipFill>
          <a:blip r:embed="rId5"/>
          <a:stretch>
            <a:fillRect/>
          </a:stretch>
        </p:blipFill>
        <p:spPr>
          <a:xfrm>
            <a:off x="8077419" y="827754"/>
            <a:ext cx="3073400" cy="4097867"/>
          </a:xfrm>
          <a:prstGeom prst="rect">
            <a:avLst/>
          </a:prstGeom>
        </p:spPr>
      </p:pic>
    </p:spTree>
    <p:extLst>
      <p:ext uri="{BB962C8B-B14F-4D97-AF65-F5344CB8AC3E}">
        <p14:creationId xmlns:p14="http://schemas.microsoft.com/office/powerpoint/2010/main" val="8803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合入申请与代码审核</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EFE505D6-454B-4CCE-9AE0-9F9CB3E433BC}"/>
              </a:ext>
            </a:extLst>
          </p:cNvPr>
          <p:cNvSpPr txBox="1"/>
          <p:nvPr/>
        </p:nvSpPr>
        <p:spPr>
          <a:xfrm>
            <a:off x="397933" y="1134533"/>
            <a:ext cx="9000067" cy="3416320"/>
          </a:xfrm>
          <a:prstGeom prst="rect">
            <a:avLst/>
          </a:prstGeom>
          <a:noFill/>
        </p:spPr>
        <p:txBody>
          <a:bodyPr wrap="square" rtlCol="0">
            <a:spAutoFit/>
          </a:bodyPr>
          <a:lstStyle/>
          <a:p>
            <a:r>
              <a:rPr lang="zh-CN" altLang="en-US" dirty="0"/>
              <a:t>我们一般都是有一个</a:t>
            </a:r>
            <a:r>
              <a:rPr lang="en-US" altLang="zh-CN" dirty="0"/>
              <a:t>master</a:t>
            </a:r>
            <a:r>
              <a:rPr lang="zh-CN" altLang="en-US" dirty="0"/>
              <a:t>主分支，这个主分支只负责合入版本，并打标签</a:t>
            </a:r>
            <a:r>
              <a:rPr lang="en-US" altLang="zh-CN" dirty="0"/>
              <a:t>tag</a:t>
            </a:r>
            <a:r>
              <a:rPr lang="zh-CN" altLang="en-US" dirty="0"/>
              <a:t>。这个主分支一般会被设置为保护分支，不允许直接推送，仅支持合入申请 。</a:t>
            </a:r>
            <a:endParaRPr lang="en-US" altLang="zh-CN" dirty="0"/>
          </a:p>
          <a:p>
            <a:r>
              <a:rPr lang="zh-CN" altLang="en-US" dirty="0"/>
              <a:t>然后我们会有一个版本开发分支</a:t>
            </a:r>
            <a:r>
              <a:rPr lang="en-US" altLang="zh-CN" dirty="0"/>
              <a:t>v3.2.0_develop</a:t>
            </a:r>
            <a:r>
              <a:rPr lang="zh-CN" altLang="en-US" dirty="0"/>
              <a:t>，所有开发者都从这个分支开自己的功能分支，例如</a:t>
            </a:r>
            <a:endParaRPr lang="en-US" altLang="zh-CN" dirty="0"/>
          </a:p>
          <a:p>
            <a:r>
              <a:rPr lang="en-US" altLang="zh-CN" dirty="0"/>
              <a:t>“v3.2.0_</a:t>
            </a:r>
            <a:r>
              <a:rPr lang="zh-CN" altLang="en-US" dirty="0"/>
              <a:t>张三</a:t>
            </a:r>
            <a:r>
              <a:rPr lang="en-US" altLang="zh-CN" dirty="0"/>
              <a:t>_abs</a:t>
            </a:r>
            <a:r>
              <a:rPr lang="zh-CN" altLang="en-US" dirty="0"/>
              <a:t>函数开发</a:t>
            </a:r>
            <a:r>
              <a:rPr lang="en-US" altLang="zh-CN" dirty="0"/>
              <a:t>”</a:t>
            </a:r>
            <a:r>
              <a:rPr lang="zh-CN" altLang="en-US" dirty="0"/>
              <a:t>分支</a:t>
            </a:r>
            <a:endParaRPr lang="en-US" altLang="zh-CN" dirty="0"/>
          </a:p>
          <a:p>
            <a:r>
              <a:rPr lang="zh-CN" altLang="en-US" dirty="0"/>
              <a:t>我们开发完毕后，会</a:t>
            </a:r>
            <a:endParaRPr lang="en-US" altLang="zh-CN" dirty="0"/>
          </a:p>
          <a:p>
            <a:pPr marL="342900" indent="-342900">
              <a:buFont typeface="+mj-lt"/>
              <a:buAutoNum type="arabicPeriod"/>
            </a:pPr>
            <a:r>
              <a:rPr lang="zh-CN" altLang="en-US" dirty="0"/>
              <a:t>先将这个分支先变基到</a:t>
            </a:r>
            <a:r>
              <a:rPr lang="en-US" altLang="zh-CN" dirty="0"/>
              <a:t>v3.2.0_develop</a:t>
            </a:r>
            <a:r>
              <a:rPr lang="zh-CN" altLang="en-US" dirty="0"/>
              <a:t>的最新提交</a:t>
            </a:r>
            <a:endParaRPr lang="en-US" altLang="zh-CN" dirty="0"/>
          </a:p>
          <a:p>
            <a:pPr marL="342900" indent="-342900">
              <a:buFont typeface="+mj-lt"/>
              <a:buAutoNum type="arabicPeriod"/>
            </a:pPr>
            <a:r>
              <a:rPr lang="zh-CN" altLang="en-US" dirty="0"/>
              <a:t>然后将本地分支推送到远程仓库</a:t>
            </a:r>
            <a:endParaRPr lang="en-US" altLang="zh-CN" dirty="0"/>
          </a:p>
          <a:p>
            <a:pPr marL="342900" indent="-342900">
              <a:buFont typeface="+mj-lt"/>
              <a:buAutoNum type="arabicPeriod"/>
            </a:pPr>
            <a:r>
              <a:rPr lang="zh-CN" altLang="en-US" dirty="0"/>
              <a:t>然后提交合入申请</a:t>
            </a:r>
            <a:endParaRPr lang="en-US" altLang="zh-CN" dirty="0"/>
          </a:p>
          <a:p>
            <a:pPr marL="342900" indent="-342900">
              <a:buFont typeface="+mj-lt"/>
              <a:buAutoNum type="arabicPeriod"/>
            </a:pPr>
            <a:r>
              <a:rPr lang="zh-CN" altLang="en-US" dirty="0"/>
              <a:t>小组长会进行代码审核，审核通过则合入，</a:t>
            </a:r>
            <a:r>
              <a:rPr lang="en-US" altLang="zh-CN" dirty="0"/>
              <a:t> v3.2.0_</a:t>
            </a:r>
            <a:r>
              <a:rPr lang="zh-CN" altLang="en-US" dirty="0"/>
              <a:t>张三</a:t>
            </a:r>
            <a:r>
              <a:rPr lang="en-US" altLang="zh-CN" dirty="0"/>
              <a:t>_abs</a:t>
            </a:r>
            <a:r>
              <a:rPr lang="zh-CN" altLang="en-US" dirty="0"/>
              <a:t>函数开发分支会被删掉</a:t>
            </a:r>
            <a:endParaRPr lang="en-US" altLang="zh-CN" dirty="0"/>
          </a:p>
          <a:p>
            <a:pPr marL="342900" indent="-342900">
              <a:buFont typeface="+mj-lt"/>
              <a:buAutoNum type="arabicPeriod"/>
            </a:pPr>
            <a:r>
              <a:rPr lang="zh-CN" altLang="en-US" dirty="0"/>
              <a:t>审核不通过，则修改后重新提交即可</a:t>
            </a:r>
            <a:endParaRPr lang="en-US" altLang="zh-CN" dirty="0"/>
          </a:p>
          <a:p>
            <a:endParaRPr lang="zh-CN" altLang="en-US" dirty="0"/>
          </a:p>
        </p:txBody>
      </p:sp>
    </p:spTree>
    <p:extLst>
      <p:ext uri="{BB962C8B-B14F-4D97-AF65-F5344CB8AC3E}">
        <p14:creationId xmlns:p14="http://schemas.microsoft.com/office/powerpoint/2010/main" val="283561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标签与版本号</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61B8B246-0BA1-4786-92A9-317D6E698F8F}"/>
              </a:ext>
            </a:extLst>
          </p:cNvPr>
          <p:cNvSpPr txBox="1"/>
          <p:nvPr/>
        </p:nvSpPr>
        <p:spPr>
          <a:xfrm>
            <a:off x="440267" y="1219200"/>
            <a:ext cx="7416800" cy="2585323"/>
          </a:xfrm>
          <a:prstGeom prst="rect">
            <a:avLst/>
          </a:prstGeom>
          <a:noFill/>
        </p:spPr>
        <p:txBody>
          <a:bodyPr wrap="square" rtlCol="0">
            <a:spAutoFit/>
          </a:bodyPr>
          <a:lstStyle/>
          <a:p>
            <a:r>
              <a:rPr lang="zh-CN" altLang="en-US" dirty="0"/>
              <a:t>我们一个版本开发完毕后，会打</a:t>
            </a:r>
            <a:r>
              <a:rPr lang="en-US" altLang="zh-CN" dirty="0"/>
              <a:t>tag</a:t>
            </a:r>
            <a:r>
              <a:rPr lang="zh-CN" altLang="en-US" dirty="0"/>
              <a:t>，也就是标签</a:t>
            </a:r>
            <a:endParaRPr lang="en-US" altLang="zh-CN" dirty="0"/>
          </a:p>
          <a:p>
            <a:r>
              <a:rPr lang="en-US" altLang="zh-CN" dirty="0"/>
              <a:t>Git</a:t>
            </a:r>
            <a:r>
              <a:rPr lang="zh-CN" altLang="en-US" dirty="0"/>
              <a:t>标签的版本号命名通常遵循语义化版本控制（</a:t>
            </a:r>
            <a:r>
              <a:rPr lang="en-US" altLang="zh-CN" dirty="0"/>
              <a:t>Semantic Versioning</a:t>
            </a:r>
            <a:r>
              <a:rPr lang="zh-CN" altLang="en-US" dirty="0"/>
              <a:t>）规范，格式为：</a:t>
            </a:r>
            <a:r>
              <a:rPr lang="en-US" altLang="zh-CN" sz="1400" b="1" dirty="0">
                <a:solidFill>
                  <a:schemeClr val="tx1">
                    <a:lumMod val="95000"/>
                    <a:lumOff val="5000"/>
                  </a:schemeClr>
                </a:solidFill>
                <a:effectLst/>
                <a:latin typeface="+mn-ea"/>
              </a:rPr>
              <a:t>v</a:t>
            </a:r>
            <a:r>
              <a:rPr lang="zh-CN" altLang="en-US" sz="1400" b="1" dirty="0">
                <a:solidFill>
                  <a:schemeClr val="tx1">
                    <a:lumMod val="95000"/>
                    <a:lumOff val="5000"/>
                  </a:schemeClr>
                </a:solidFill>
                <a:effectLst/>
                <a:latin typeface="+mn-ea"/>
              </a:rPr>
              <a:t>主版本号</a:t>
            </a:r>
            <a:r>
              <a:rPr lang="en-US" altLang="zh-CN" sz="1400" b="1" dirty="0">
                <a:solidFill>
                  <a:schemeClr val="tx1">
                    <a:lumMod val="95000"/>
                    <a:lumOff val="5000"/>
                  </a:schemeClr>
                </a:solidFill>
                <a:effectLst/>
                <a:latin typeface="+mn-ea"/>
              </a:rPr>
              <a:t>.</a:t>
            </a:r>
            <a:r>
              <a:rPr lang="zh-CN" altLang="en-US" sz="1400" b="1" dirty="0">
                <a:solidFill>
                  <a:schemeClr val="tx1">
                    <a:lumMod val="95000"/>
                    <a:lumOff val="5000"/>
                  </a:schemeClr>
                </a:solidFill>
                <a:effectLst/>
                <a:latin typeface="+mn-ea"/>
              </a:rPr>
              <a:t>次版本号</a:t>
            </a:r>
            <a:r>
              <a:rPr lang="en-US" altLang="zh-CN" sz="1400" b="1" dirty="0">
                <a:solidFill>
                  <a:schemeClr val="tx1">
                    <a:lumMod val="95000"/>
                    <a:lumOff val="5000"/>
                  </a:schemeClr>
                </a:solidFill>
                <a:effectLst/>
                <a:latin typeface="+mn-ea"/>
              </a:rPr>
              <a:t>.</a:t>
            </a:r>
            <a:r>
              <a:rPr lang="zh-CN" altLang="en-US" sz="1400" b="1" dirty="0">
                <a:solidFill>
                  <a:schemeClr val="tx1">
                    <a:lumMod val="95000"/>
                    <a:lumOff val="5000"/>
                  </a:schemeClr>
                </a:solidFill>
                <a:effectLst/>
                <a:latin typeface="+mn-ea"/>
              </a:rPr>
              <a:t>修订号</a:t>
            </a:r>
            <a:r>
              <a:rPr lang="en-US" altLang="zh-CN" sz="1400" b="1" dirty="0">
                <a:solidFill>
                  <a:schemeClr val="tx1">
                    <a:lumMod val="95000"/>
                    <a:lumOff val="5000"/>
                  </a:schemeClr>
                </a:solidFill>
                <a:effectLst/>
                <a:latin typeface="+mn-ea"/>
              </a:rPr>
              <a:t>.</a:t>
            </a:r>
            <a:r>
              <a:rPr lang="zh-CN" altLang="en-US" sz="1400" b="1" dirty="0">
                <a:solidFill>
                  <a:schemeClr val="tx1">
                    <a:lumMod val="95000"/>
                    <a:lumOff val="5000"/>
                  </a:schemeClr>
                </a:solidFill>
                <a:effectLst/>
                <a:latin typeface="+mn-ea"/>
              </a:rPr>
              <a:t>构建号</a:t>
            </a:r>
            <a:endParaRPr lang="en-US" altLang="zh-CN" sz="1400" b="1" dirty="0">
              <a:solidFill>
                <a:schemeClr val="tx1">
                  <a:lumMod val="95000"/>
                  <a:lumOff val="5000"/>
                </a:schemeClr>
              </a:solidFill>
              <a:latin typeface="+mn-ea"/>
            </a:endParaRPr>
          </a:p>
          <a:p>
            <a:endParaRPr lang="en-US" altLang="zh-CN" dirty="0"/>
          </a:p>
          <a:p>
            <a:pPr marL="285750" indent="-285750">
              <a:buFont typeface="Arial" panose="020B0604020202020204" pitchFamily="34" charset="0"/>
              <a:buChar char="•"/>
            </a:pPr>
            <a:r>
              <a:rPr lang="zh-CN" altLang="en-US" b="0" i="0" dirty="0">
                <a:solidFill>
                  <a:srgbClr val="0F1115"/>
                </a:solidFill>
                <a:effectLst/>
                <a:latin typeface="quote-cjk-patch"/>
              </a:rPr>
              <a:t>主版本号</a:t>
            </a:r>
            <a:r>
              <a:rPr lang="en-US" altLang="zh-CN" b="0" i="0" dirty="0">
                <a:solidFill>
                  <a:srgbClr val="0F1115"/>
                </a:solidFill>
                <a:effectLst/>
                <a:latin typeface="quote-cjk-patch"/>
              </a:rPr>
              <a:t>(Major</a:t>
            </a:r>
            <a:r>
              <a:rPr lang="en-US" altLang="zh-CN" dirty="0">
                <a:solidFill>
                  <a:srgbClr val="0F1115"/>
                </a:solidFill>
                <a:latin typeface="quote-cjk-patch"/>
              </a:rPr>
              <a:t>)	|</a:t>
            </a:r>
            <a:r>
              <a:rPr lang="zh-CN" altLang="en-US" b="0" i="0" dirty="0">
                <a:solidFill>
                  <a:srgbClr val="0F1115"/>
                </a:solidFill>
                <a:effectLst/>
                <a:latin typeface="quote-cjk-patch"/>
              </a:rPr>
              <a:t>不兼容的</a:t>
            </a:r>
            <a:r>
              <a:rPr lang="en-US" altLang="zh-CN" b="0" i="0" dirty="0">
                <a:solidFill>
                  <a:srgbClr val="0F1115"/>
                </a:solidFill>
                <a:effectLst/>
                <a:latin typeface="quote-cjk-patch"/>
              </a:rPr>
              <a:t>API</a:t>
            </a:r>
            <a:r>
              <a:rPr lang="zh-CN" altLang="en-US" b="0" i="0" dirty="0">
                <a:solidFill>
                  <a:srgbClr val="0F1115"/>
                </a:solidFill>
                <a:effectLst/>
                <a:latin typeface="quote-cjk-patch"/>
              </a:rPr>
              <a:t>修改</a:t>
            </a:r>
            <a:endParaRPr lang="en-US" altLang="zh-CN" dirty="0">
              <a:solidFill>
                <a:srgbClr val="0F1115"/>
              </a:solidFill>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次版本号</a:t>
            </a:r>
            <a:r>
              <a:rPr lang="en-US" altLang="zh-CN" b="0" i="0" dirty="0">
                <a:solidFill>
                  <a:srgbClr val="0F1115"/>
                </a:solidFill>
                <a:effectLst/>
                <a:latin typeface="quote-cjk-patch"/>
              </a:rPr>
              <a:t>(Minor)	|</a:t>
            </a:r>
            <a:r>
              <a:rPr lang="zh-CN" altLang="en-US" b="0" i="0" dirty="0">
                <a:solidFill>
                  <a:srgbClr val="0F1115"/>
                </a:solidFill>
                <a:effectLst/>
                <a:latin typeface="quote-cjk-patch"/>
              </a:rPr>
              <a:t>向下兼容的功能性新增</a:t>
            </a:r>
            <a:endParaRPr lang="en-US" altLang="zh-CN" b="0" i="0" dirty="0">
              <a:solidFill>
                <a:srgbClr val="0F1115"/>
              </a:solidFill>
              <a:effectLst/>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修订号</a:t>
            </a:r>
            <a:r>
              <a:rPr lang="en-US" altLang="zh-CN" b="0" i="0" dirty="0">
                <a:solidFill>
                  <a:srgbClr val="0F1115"/>
                </a:solidFill>
                <a:effectLst/>
                <a:latin typeface="quote-cjk-patch"/>
              </a:rPr>
              <a:t>(Patch)		|</a:t>
            </a:r>
            <a:r>
              <a:rPr lang="zh-CN" altLang="en-US" b="0" i="0" dirty="0">
                <a:solidFill>
                  <a:srgbClr val="0F1115"/>
                </a:solidFill>
                <a:effectLst/>
                <a:latin typeface="quote-cjk-patch"/>
              </a:rPr>
              <a:t>向下兼容的问题修正</a:t>
            </a:r>
            <a:endParaRPr lang="en-US" altLang="zh-CN" b="0" i="0" dirty="0">
              <a:solidFill>
                <a:srgbClr val="0F1115"/>
              </a:solidFill>
              <a:effectLst/>
              <a:latin typeface="quote-cjk-patch"/>
            </a:endParaRPr>
          </a:p>
          <a:p>
            <a:pPr marL="285750" indent="-285750">
              <a:buFont typeface="Arial" panose="020B0604020202020204" pitchFamily="34" charset="0"/>
              <a:buChar char="•"/>
            </a:pPr>
            <a:endParaRPr lang="en-US" altLang="zh-CN" dirty="0">
              <a:solidFill>
                <a:srgbClr val="0F1115"/>
              </a:solidFill>
              <a:latin typeface="quote-cjk-patch"/>
            </a:endParaRPr>
          </a:p>
          <a:p>
            <a:r>
              <a:rPr lang="zh-CN" altLang="en-US" b="0" i="0" dirty="0">
                <a:solidFill>
                  <a:srgbClr val="0F1115"/>
                </a:solidFill>
                <a:effectLst/>
                <a:latin typeface="quote-cjk-patch"/>
              </a:rPr>
              <a:t>略作了解即可。我们在</a:t>
            </a:r>
            <a:r>
              <a:rPr lang="en-US" altLang="zh-CN" b="0" i="0" dirty="0" err="1">
                <a:solidFill>
                  <a:srgbClr val="0F1115"/>
                </a:solidFill>
                <a:effectLst/>
                <a:latin typeface="quote-cjk-patch"/>
              </a:rPr>
              <a:t>github</a:t>
            </a:r>
            <a:r>
              <a:rPr lang="zh-CN" altLang="en-US" b="0" i="0" dirty="0">
                <a:solidFill>
                  <a:srgbClr val="0F1115"/>
                </a:solidFill>
                <a:effectLst/>
                <a:latin typeface="quote-cjk-patch"/>
              </a:rPr>
              <a:t>可以给我们的项目打一个</a:t>
            </a:r>
            <a:r>
              <a:rPr lang="en-US" altLang="zh-CN" b="0" i="0" dirty="0">
                <a:solidFill>
                  <a:srgbClr val="0F1115"/>
                </a:solidFill>
                <a:effectLst/>
                <a:latin typeface="quote-cjk-patch"/>
              </a:rPr>
              <a:t>V1.0.0</a:t>
            </a:r>
            <a:r>
              <a:rPr lang="zh-CN" altLang="en-US" b="0" i="0" dirty="0">
                <a:solidFill>
                  <a:srgbClr val="0F1115"/>
                </a:solidFill>
                <a:effectLst/>
                <a:latin typeface="quote-cjk-patch"/>
              </a:rPr>
              <a:t>的标签。</a:t>
            </a:r>
            <a:endParaRPr lang="en-US" altLang="zh-CN" b="0" i="0" dirty="0">
              <a:solidFill>
                <a:srgbClr val="0F1115"/>
              </a:solidFill>
              <a:effectLst/>
              <a:latin typeface="Menlo"/>
            </a:endParaRPr>
          </a:p>
        </p:txBody>
      </p:sp>
    </p:spTree>
    <p:extLst>
      <p:ext uri="{BB962C8B-B14F-4D97-AF65-F5344CB8AC3E}">
        <p14:creationId xmlns:p14="http://schemas.microsoft.com/office/powerpoint/2010/main" val="63535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课后作业</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E7D1271D-9382-4A77-B1CE-DD1B4BDDB053}"/>
              </a:ext>
            </a:extLst>
          </p:cNvPr>
          <p:cNvSpPr txBox="1"/>
          <p:nvPr/>
        </p:nvSpPr>
        <p:spPr>
          <a:xfrm>
            <a:off x="368300" y="1239401"/>
            <a:ext cx="5973233" cy="2585323"/>
          </a:xfrm>
          <a:prstGeom prst="rect">
            <a:avLst/>
          </a:prstGeom>
          <a:noFill/>
        </p:spPr>
        <p:txBody>
          <a:bodyPr wrap="square" rtlCol="0">
            <a:spAutoFit/>
          </a:bodyPr>
          <a:lstStyle/>
          <a:p>
            <a:r>
              <a:rPr lang="zh-CN" altLang="en-US" dirty="0"/>
              <a:t>作业</a:t>
            </a:r>
            <a:r>
              <a:rPr lang="en-US" altLang="zh-CN" dirty="0"/>
              <a:t>1</a:t>
            </a:r>
            <a:r>
              <a:rPr lang="zh-CN" altLang="en-US" dirty="0"/>
              <a:t>：使用</a:t>
            </a:r>
            <a:r>
              <a:rPr lang="en-US" altLang="zh-CN" dirty="0" err="1"/>
              <a:t>smartgit</a:t>
            </a:r>
            <a:r>
              <a:rPr lang="zh-CN" altLang="en-US" dirty="0"/>
              <a:t>软件：</a:t>
            </a:r>
            <a:endParaRPr lang="en-US" altLang="zh-CN" dirty="0"/>
          </a:p>
          <a:p>
            <a:pPr marL="342900" indent="-342900">
              <a:buFont typeface="+mj-lt"/>
              <a:buAutoNum type="arabicPeriod"/>
            </a:pPr>
            <a:r>
              <a:rPr lang="zh-CN" altLang="en-US" dirty="0"/>
              <a:t>从</a:t>
            </a:r>
            <a:r>
              <a:rPr lang="en-US" altLang="zh-CN" dirty="0" err="1"/>
              <a:t>github</a:t>
            </a:r>
            <a:r>
              <a:rPr lang="zh-CN" altLang="en-US" dirty="0"/>
              <a:t>上克隆仓库到你的本地</a:t>
            </a:r>
            <a:endParaRPr lang="en-US" altLang="zh-CN" dirty="0"/>
          </a:p>
          <a:p>
            <a:pPr marL="342900" indent="-342900">
              <a:buFont typeface="+mj-lt"/>
              <a:buAutoNum type="arabicPeriod"/>
            </a:pPr>
            <a:r>
              <a:rPr lang="zh-CN" altLang="en-US" dirty="0"/>
              <a:t>创建一个命名为</a:t>
            </a:r>
            <a:r>
              <a:rPr lang="en-US" altLang="zh-CN" dirty="0"/>
              <a:t>”feat_</a:t>
            </a:r>
            <a:r>
              <a:rPr lang="zh-CN" altLang="en-US" dirty="0"/>
              <a:t>名字</a:t>
            </a:r>
            <a:r>
              <a:rPr lang="en-US" altLang="zh-CN" dirty="0"/>
              <a:t>”</a:t>
            </a:r>
            <a:r>
              <a:rPr lang="zh-CN" altLang="en-US" dirty="0"/>
              <a:t>的分支</a:t>
            </a:r>
            <a:endParaRPr lang="en-US" altLang="zh-CN" dirty="0"/>
          </a:p>
          <a:p>
            <a:pPr marL="342900" indent="-342900">
              <a:buFont typeface="+mj-lt"/>
              <a:buAutoNum type="arabicPeriod"/>
            </a:pPr>
            <a:r>
              <a:rPr lang="zh-CN" altLang="en-US" dirty="0"/>
              <a:t>修改</a:t>
            </a:r>
            <a:r>
              <a:rPr lang="en-US" altLang="zh-CN" dirty="0"/>
              <a:t>main.cpp</a:t>
            </a:r>
            <a:r>
              <a:rPr lang="zh-CN" altLang="en-US" dirty="0"/>
              <a:t>源码，以</a:t>
            </a:r>
            <a:r>
              <a:rPr lang="en-US" altLang="zh-CN" dirty="0"/>
              <a:t>“</a:t>
            </a:r>
            <a:r>
              <a:rPr lang="zh-CN" altLang="en-US" dirty="0"/>
              <a:t>你的名字 </a:t>
            </a:r>
            <a:r>
              <a:rPr lang="en-US" altLang="zh-CN" dirty="0"/>
              <a:t>hello git! </a:t>
            </a:r>
            <a:r>
              <a:rPr lang="zh-CN" altLang="en-US" dirty="0"/>
              <a:t>你学习该项目的时间戳</a:t>
            </a:r>
            <a:r>
              <a:rPr lang="en-US" altLang="zh-CN" dirty="0"/>
              <a:t>”</a:t>
            </a:r>
            <a:r>
              <a:rPr lang="zh-CN" altLang="en-US" dirty="0"/>
              <a:t>的格式，添加一行字符串到变量</a:t>
            </a:r>
            <a:r>
              <a:rPr lang="en-US" altLang="zh-CN" sz="1800" dirty="0">
                <a:solidFill>
                  <a:srgbClr val="000000"/>
                </a:solidFill>
                <a:highlight>
                  <a:srgbClr val="FFFFFF"/>
                </a:highlight>
                <a:latin typeface="新宋体" panose="02010609030101010101" pitchFamily="49" charset="-122"/>
                <a:ea typeface="新宋体" panose="02010609030101010101" pitchFamily="49" charset="-122"/>
              </a:rPr>
              <a:t>messages</a:t>
            </a:r>
            <a:r>
              <a:rPr lang="zh-CN" altLang="en-US" sz="1800" dirty="0">
                <a:solidFill>
                  <a:srgbClr val="000000"/>
                </a:solidFill>
                <a:highlight>
                  <a:srgbClr val="FFFFFF"/>
                </a:highlight>
                <a:latin typeface="新宋体" panose="02010609030101010101" pitchFamily="49" charset="-122"/>
                <a:ea typeface="新宋体" panose="02010609030101010101" pitchFamily="49" charset="-122"/>
              </a:rPr>
              <a:t>末尾。</a:t>
            </a:r>
            <a:endParaRPr lang="en-US" altLang="zh-CN" sz="1800" dirty="0">
              <a:solidFill>
                <a:srgbClr val="000000"/>
              </a:solidFill>
              <a:highlight>
                <a:srgbClr val="FFFFFF"/>
              </a:highlight>
              <a:latin typeface="新宋体" panose="02010609030101010101" pitchFamily="49" charset="-122"/>
              <a:ea typeface="新宋体" panose="02010609030101010101" pitchFamily="49" charset="-122"/>
            </a:endParaRPr>
          </a:p>
          <a:p>
            <a:pPr marL="342900" indent="-342900">
              <a:buFont typeface="+mj-lt"/>
              <a:buAutoNum type="arabicPeriod"/>
            </a:pPr>
            <a:r>
              <a:rPr lang="zh-CN" altLang="zh-CN" dirty="0">
                <a:solidFill>
                  <a:srgbClr val="000000"/>
                </a:solidFill>
                <a:highlight>
                  <a:srgbClr val="FFFFFF"/>
                </a:highlight>
                <a:latin typeface="新宋体" panose="02010609030101010101" pitchFamily="49" charset="-122"/>
                <a:ea typeface="新宋体" panose="02010609030101010101" pitchFamily="49" charset="-122"/>
              </a:rPr>
              <a:t>时间戳在线网页：</a:t>
            </a:r>
            <a:r>
              <a:rPr lang="zh-CN" altLang="zh-CN" dirty="0">
                <a:solidFill>
                  <a:srgbClr val="0070C0"/>
                </a:solidFill>
                <a:highlight>
                  <a:srgbClr val="FFFFFF"/>
                </a:highlight>
                <a:latin typeface="新宋体" panose="02010609030101010101" pitchFamily="49" charset="-122"/>
                <a:ea typeface="新宋体" panose="02010609030101010101" pitchFamily="49" charset="-122"/>
                <a:hlinkClick r:id="rId4">
                  <a:extLst>
                    <a:ext uri="{A12FA001-AC4F-418D-AE19-62706E023703}">
                      <ahyp:hlinkClr xmlns:ahyp="http://schemas.microsoft.com/office/drawing/2018/hyperlinkcolor" val="tx"/>
                    </a:ext>
                  </a:extLst>
                </a:hlinkClick>
              </a:rPr>
              <a:t>https://www.timetoolhub.com/zh</a:t>
            </a:r>
            <a:endParaRPr lang="en-US" altLang="zh-CN" sz="1800" dirty="0">
              <a:solidFill>
                <a:srgbClr val="0070C0"/>
              </a:solidFill>
              <a:highlight>
                <a:srgbClr val="FFFFFF"/>
              </a:highlight>
              <a:latin typeface="新宋体" panose="02010609030101010101" pitchFamily="49" charset="-122"/>
              <a:ea typeface="新宋体" panose="02010609030101010101" pitchFamily="49" charset="-122"/>
            </a:endParaRPr>
          </a:p>
          <a:p>
            <a:pPr marL="342900" indent="-342900">
              <a:buFont typeface="+mj-lt"/>
              <a:buAutoNum type="arabicPeriod"/>
            </a:pPr>
            <a:r>
              <a:rPr lang="zh-CN" altLang="en-US" dirty="0">
                <a:solidFill>
                  <a:srgbClr val="000000"/>
                </a:solidFill>
                <a:highlight>
                  <a:srgbClr val="FFFFFF"/>
                </a:highlight>
                <a:latin typeface="新宋体" panose="02010609030101010101" pitchFamily="49" charset="-122"/>
                <a:ea typeface="新宋体" panose="02010609030101010101" pitchFamily="49" charset="-122"/>
              </a:rPr>
              <a:t>提交你的修改，并推送你的分支到远程仓库</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pPr marL="342900" indent="-342900">
              <a:buFont typeface="+mj-lt"/>
              <a:buAutoNum type="arabicPeriod"/>
            </a:pPr>
            <a:r>
              <a:rPr lang="zh-CN" altLang="en-US" dirty="0">
                <a:solidFill>
                  <a:srgbClr val="000000"/>
                </a:solidFill>
                <a:highlight>
                  <a:srgbClr val="FFFFFF"/>
                </a:highlight>
                <a:latin typeface="新宋体" panose="02010609030101010101" pitchFamily="49" charset="-122"/>
                <a:ea typeface="新宋体" panose="02010609030101010101" pitchFamily="49" charset="-122"/>
              </a:rPr>
              <a:t>在</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Github</a:t>
            </a:r>
            <a:r>
              <a:rPr lang="zh-CN" altLang="en-US" dirty="0">
                <a:solidFill>
                  <a:srgbClr val="000000"/>
                </a:solidFill>
                <a:highlight>
                  <a:srgbClr val="FFFFFF"/>
                </a:highlight>
                <a:latin typeface="新宋体" panose="02010609030101010101" pitchFamily="49" charset="-122"/>
                <a:ea typeface="新宋体" panose="02010609030101010101" pitchFamily="49" charset="-122"/>
              </a:rPr>
              <a:t>上提交合入申请</a:t>
            </a:r>
            <a:endParaRPr lang="zh-CN" altLang="en-US" dirty="0"/>
          </a:p>
        </p:txBody>
      </p:sp>
      <p:sp>
        <p:nvSpPr>
          <p:cNvPr id="8" name="文本框 7">
            <a:extLst>
              <a:ext uri="{FF2B5EF4-FFF2-40B4-BE49-F238E27FC236}">
                <a16:creationId xmlns:a16="http://schemas.microsoft.com/office/drawing/2014/main" id="{DE7DF021-8E14-442E-B766-95335B7B6B8F}"/>
              </a:ext>
            </a:extLst>
          </p:cNvPr>
          <p:cNvSpPr txBox="1"/>
          <p:nvPr/>
        </p:nvSpPr>
        <p:spPr>
          <a:xfrm>
            <a:off x="353483" y="4035195"/>
            <a:ext cx="6582833" cy="369332"/>
          </a:xfrm>
          <a:prstGeom prst="rect">
            <a:avLst/>
          </a:prstGeom>
          <a:solidFill>
            <a:schemeClr val="bg1">
              <a:lumMod val="85000"/>
            </a:schemeClr>
          </a:solidFill>
        </p:spPr>
        <p:txBody>
          <a:bodyPr wrap="square" rtlCol="0">
            <a:spAutoFit/>
          </a:bodyPr>
          <a:lstStyle/>
          <a:p>
            <a:r>
              <a:rPr lang="zh-CN" altLang="en-US" dirty="0"/>
              <a:t>作业</a:t>
            </a:r>
            <a:r>
              <a:rPr lang="en-US" altLang="zh-CN" dirty="0"/>
              <a:t>2</a:t>
            </a:r>
            <a:r>
              <a:rPr lang="zh-CN" altLang="en-US" dirty="0"/>
              <a:t>（选做）：自学</a:t>
            </a:r>
            <a:r>
              <a:rPr lang="en-US" altLang="zh-CN" dirty="0"/>
              <a:t>git</a:t>
            </a:r>
            <a:r>
              <a:rPr lang="zh-CN" altLang="en-US" dirty="0"/>
              <a:t>命令行，使用</a:t>
            </a:r>
            <a:r>
              <a:rPr lang="en-US" altLang="zh-CN" dirty="0"/>
              <a:t>git</a:t>
            </a:r>
            <a:r>
              <a:rPr lang="zh-CN" altLang="en-US" dirty="0"/>
              <a:t>命令行，完成以上内容</a:t>
            </a:r>
          </a:p>
        </p:txBody>
      </p:sp>
      <p:pic>
        <p:nvPicPr>
          <p:cNvPr id="5" name="图片 4">
            <a:extLst>
              <a:ext uri="{FF2B5EF4-FFF2-40B4-BE49-F238E27FC236}">
                <a16:creationId xmlns:a16="http://schemas.microsoft.com/office/drawing/2014/main" id="{48B476F1-1D36-45F2-BE9B-0FE33C697C54}"/>
              </a:ext>
            </a:extLst>
          </p:cNvPr>
          <p:cNvPicPr>
            <a:picLocks noChangeAspect="1"/>
          </p:cNvPicPr>
          <p:nvPr/>
        </p:nvPicPr>
        <p:blipFill>
          <a:blip r:embed="rId5"/>
          <a:stretch>
            <a:fillRect/>
          </a:stretch>
        </p:blipFill>
        <p:spPr>
          <a:xfrm>
            <a:off x="7086600" y="898526"/>
            <a:ext cx="3615267" cy="3259854"/>
          </a:xfrm>
          <a:prstGeom prst="rect">
            <a:avLst/>
          </a:prstGeom>
        </p:spPr>
      </p:pic>
    </p:spTree>
    <p:extLst>
      <p:ext uri="{BB962C8B-B14F-4D97-AF65-F5344CB8AC3E}">
        <p14:creationId xmlns:p14="http://schemas.microsoft.com/office/powerpoint/2010/main" val="269292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zh-CN" altLang="en-US" dirty="0"/>
              <a:t>课程介绍与讲师</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pic>
        <p:nvPicPr>
          <p:cNvPr id="4" name="图片 3">
            <a:extLst>
              <a:ext uri="{FF2B5EF4-FFF2-40B4-BE49-F238E27FC236}">
                <a16:creationId xmlns:a16="http://schemas.microsoft.com/office/drawing/2014/main" id="{FF63AA7A-63D6-4E45-833B-F73D0CF5618E}"/>
              </a:ext>
            </a:extLst>
          </p:cNvPr>
          <p:cNvPicPr>
            <a:picLocks noChangeAspect="1"/>
          </p:cNvPicPr>
          <p:nvPr/>
        </p:nvPicPr>
        <p:blipFill rotWithShape="1">
          <a:blip r:embed="rId4"/>
          <a:srcRect l="21785" t="22913" r="34650"/>
          <a:stretch/>
        </p:blipFill>
        <p:spPr>
          <a:xfrm>
            <a:off x="753535" y="1490813"/>
            <a:ext cx="1947332" cy="1938187"/>
          </a:xfrm>
          <a:prstGeom prst="ellipse">
            <a:avLst/>
          </a:prstGeom>
        </p:spPr>
      </p:pic>
      <p:sp>
        <p:nvSpPr>
          <p:cNvPr id="5" name="文本框 4">
            <a:extLst>
              <a:ext uri="{FF2B5EF4-FFF2-40B4-BE49-F238E27FC236}">
                <a16:creationId xmlns:a16="http://schemas.microsoft.com/office/drawing/2014/main" id="{30E79691-7499-4899-AA28-FF84914A293D}"/>
              </a:ext>
            </a:extLst>
          </p:cNvPr>
          <p:cNvSpPr txBox="1"/>
          <p:nvPr/>
        </p:nvSpPr>
        <p:spPr>
          <a:xfrm>
            <a:off x="3059642" y="1330152"/>
            <a:ext cx="7633758" cy="2862322"/>
          </a:xfrm>
          <a:prstGeom prst="rect">
            <a:avLst/>
          </a:prstGeom>
          <a:noFill/>
        </p:spPr>
        <p:txBody>
          <a:bodyPr wrap="square" rtlCol="0">
            <a:spAutoFit/>
          </a:bodyPr>
          <a:lstStyle/>
          <a:p>
            <a:r>
              <a:rPr lang="zh-CN" altLang="en-US" dirty="0"/>
              <a:t>大家好，欢迎学习</a:t>
            </a:r>
            <a:r>
              <a:rPr lang="en-US" altLang="zh-CN" dirty="0"/>
              <a:t>【</a:t>
            </a:r>
            <a:r>
              <a:rPr lang="zh-CN" altLang="en-US" dirty="0"/>
              <a:t>一分钟</a:t>
            </a:r>
            <a:r>
              <a:rPr lang="en-US" altLang="zh-CN" dirty="0"/>
              <a:t>Git】</a:t>
            </a:r>
            <a:r>
              <a:rPr lang="zh-CN" altLang="en-US" dirty="0"/>
              <a:t>免费课程。</a:t>
            </a:r>
            <a:endParaRPr lang="en-US" altLang="zh-CN" dirty="0"/>
          </a:p>
          <a:p>
            <a:r>
              <a:rPr lang="zh-CN" altLang="en-US" dirty="0"/>
              <a:t>课程主页：</a:t>
            </a:r>
            <a:r>
              <a:rPr lang="en-US" altLang="zh-CN" dirty="0">
                <a:hlinkClick r:id="rId5"/>
              </a:rPr>
              <a:t>https://www.roundvision.cc/git/gitoneminute/</a:t>
            </a:r>
            <a:endParaRPr lang="en-US" altLang="zh-CN" dirty="0"/>
          </a:p>
          <a:p>
            <a:endParaRPr lang="en-US" altLang="zh-CN" dirty="0"/>
          </a:p>
          <a:p>
            <a:r>
              <a:rPr lang="zh-CN" altLang="en-US" dirty="0"/>
              <a:t>不讲解</a:t>
            </a:r>
            <a:r>
              <a:rPr lang="en-US" altLang="zh-CN" dirty="0"/>
              <a:t>git</a:t>
            </a:r>
            <a:r>
              <a:rPr lang="zh-CN" altLang="en-US" dirty="0"/>
              <a:t>命令行，这是南辕北辙的，因为你学的是版本管理，而不是学命令行。</a:t>
            </a:r>
            <a:endParaRPr lang="en-US" altLang="zh-CN" dirty="0"/>
          </a:p>
          <a:p>
            <a:r>
              <a:rPr lang="zh-CN" altLang="en-US" dirty="0"/>
              <a:t>采用实战的方式带大家学习真实的企业级版本管理，讲解了</a:t>
            </a:r>
            <a:r>
              <a:rPr lang="en-US" altLang="zh-CN" dirty="0"/>
              <a:t>git</a:t>
            </a:r>
            <a:r>
              <a:rPr lang="zh-CN" altLang="en-US" dirty="0"/>
              <a:t>仓库、检出、分支、提交、拉取、合并等基础知识，并讲解了变基、遴选、提交合并、工作流、代码合入等高级操作。</a:t>
            </a:r>
            <a:endParaRPr lang="en-US" altLang="zh-CN" dirty="0"/>
          </a:p>
          <a:p>
            <a:endParaRPr lang="en-US" altLang="zh-CN" dirty="0"/>
          </a:p>
          <a:p>
            <a:r>
              <a:rPr lang="zh-CN" altLang="en-US" dirty="0"/>
              <a:t>跟随本课程，你可以很快的完成</a:t>
            </a:r>
            <a:r>
              <a:rPr lang="en-US" altLang="zh-CN" dirty="0"/>
              <a:t>git</a:t>
            </a:r>
            <a:r>
              <a:rPr lang="zh-CN" altLang="en-US" dirty="0"/>
              <a:t>的入门使用。</a:t>
            </a:r>
          </a:p>
        </p:txBody>
      </p:sp>
      <p:sp>
        <p:nvSpPr>
          <p:cNvPr id="6" name="文本框 5">
            <a:extLst>
              <a:ext uri="{FF2B5EF4-FFF2-40B4-BE49-F238E27FC236}">
                <a16:creationId xmlns:a16="http://schemas.microsoft.com/office/drawing/2014/main" id="{A55D1C17-421D-4FEB-8E40-653BE75B5588}"/>
              </a:ext>
            </a:extLst>
          </p:cNvPr>
          <p:cNvSpPr txBox="1"/>
          <p:nvPr/>
        </p:nvSpPr>
        <p:spPr>
          <a:xfrm>
            <a:off x="3059642" y="4186304"/>
            <a:ext cx="7018866" cy="1477328"/>
          </a:xfrm>
          <a:prstGeom prst="rect">
            <a:avLst/>
          </a:prstGeom>
          <a:solidFill>
            <a:schemeClr val="bg1">
              <a:lumMod val="95000"/>
            </a:schemeClr>
          </a:solidFill>
        </p:spPr>
        <p:txBody>
          <a:bodyPr wrap="square" rtlCol="0">
            <a:spAutoFit/>
          </a:bodyPr>
          <a:lstStyle/>
          <a:p>
            <a:r>
              <a:rPr lang="zh-CN" altLang="en-US" dirty="0">
                <a:latin typeface="+mn-ea"/>
              </a:rPr>
              <a:t>讲师周旋：</a:t>
            </a:r>
            <a:endParaRPr lang="en-US" altLang="zh-CN" dirty="0">
              <a:latin typeface="+mn-ea"/>
            </a:endParaRPr>
          </a:p>
          <a:p>
            <a:r>
              <a:rPr lang="zh-CN" altLang="en-US" dirty="0">
                <a:latin typeface="+mn-ea"/>
              </a:rPr>
              <a:t>机械转码的程序员，在大厂工作了三年，目前在一家机器人独角兽公司任</a:t>
            </a:r>
            <a:r>
              <a:rPr lang="en-US" altLang="zh-CN" dirty="0">
                <a:latin typeface="+mn-ea"/>
              </a:rPr>
              <a:t>C++</a:t>
            </a:r>
            <a:r>
              <a:rPr lang="zh-CN" altLang="en-US" dirty="0">
                <a:latin typeface="+mn-ea"/>
              </a:rPr>
              <a:t>软件开发工程师。</a:t>
            </a:r>
            <a:endParaRPr lang="en-US" altLang="zh-CN" dirty="0">
              <a:latin typeface="+mn-ea"/>
            </a:endParaRPr>
          </a:p>
          <a:p>
            <a:r>
              <a:rPr lang="zh-CN" altLang="en-US" dirty="0">
                <a:latin typeface="+mn-ea"/>
              </a:rPr>
              <a:t>本</a:t>
            </a:r>
            <a:r>
              <a:rPr lang="en-US" altLang="zh-CN" dirty="0">
                <a:latin typeface="+mn-ea"/>
              </a:rPr>
              <a:t>Git</a:t>
            </a:r>
            <a:r>
              <a:rPr lang="zh-CN" altLang="en-US" dirty="0">
                <a:latin typeface="+mn-ea"/>
              </a:rPr>
              <a:t>课程完全免费，但我</a:t>
            </a:r>
            <a:r>
              <a:rPr lang="en-US" altLang="zh-CN" dirty="0">
                <a:latin typeface="+mn-ea"/>
              </a:rPr>
              <a:t>B</a:t>
            </a:r>
            <a:r>
              <a:rPr lang="zh-CN" altLang="en-US" dirty="0">
                <a:latin typeface="+mn-ea"/>
              </a:rPr>
              <a:t>站主页也有付费</a:t>
            </a:r>
            <a:r>
              <a:rPr lang="en-US" altLang="zh-CN" dirty="0">
                <a:latin typeface="+mn-ea"/>
              </a:rPr>
              <a:t>C++/C#</a:t>
            </a:r>
            <a:r>
              <a:rPr lang="zh-CN" altLang="en-US" dirty="0">
                <a:latin typeface="+mn-ea"/>
              </a:rPr>
              <a:t>工业软件开发课程，适合想做软开的本科生和研究生学习，欢迎大家学习。</a:t>
            </a:r>
          </a:p>
        </p:txBody>
      </p:sp>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1799538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10058400" cy="754592"/>
          </a:xfrm>
        </p:spPr>
        <p:txBody>
          <a:bodyPr>
            <a:normAutofit/>
          </a:bodyPr>
          <a:lstStyle/>
          <a:p>
            <a:r>
              <a:rPr lang="zh-CN" altLang="en-US" dirty="0"/>
              <a:t>图标制作</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grpSp>
        <p:nvGrpSpPr>
          <p:cNvPr id="15" name="组合 14">
            <a:extLst>
              <a:ext uri="{FF2B5EF4-FFF2-40B4-BE49-F238E27FC236}">
                <a16:creationId xmlns:a16="http://schemas.microsoft.com/office/drawing/2014/main" id="{9A97719F-0F16-4BC5-80C7-89C790D696F8}"/>
              </a:ext>
            </a:extLst>
          </p:cNvPr>
          <p:cNvGrpSpPr/>
          <p:nvPr/>
        </p:nvGrpSpPr>
        <p:grpSpPr>
          <a:xfrm>
            <a:off x="379184" y="1229278"/>
            <a:ext cx="1966083" cy="624922"/>
            <a:chOff x="3837011" y="2327538"/>
            <a:chExt cx="1966083" cy="624922"/>
          </a:xfrm>
        </p:grpSpPr>
        <p:pic>
          <p:nvPicPr>
            <p:cNvPr id="13" name="图片 12">
              <a:extLst>
                <a:ext uri="{FF2B5EF4-FFF2-40B4-BE49-F238E27FC236}">
                  <a16:creationId xmlns:a16="http://schemas.microsoft.com/office/drawing/2014/main" id="{CAC87AD3-AAF7-4219-AD15-BF3E473F956B}"/>
                </a:ext>
              </a:extLst>
            </p:cNvPr>
            <p:cNvPicPr>
              <a:picLocks noChangeAspect="1"/>
            </p:cNvPicPr>
            <p:nvPr/>
          </p:nvPicPr>
          <p:blipFill>
            <a:blip r:embed="rId3"/>
            <a:stretch>
              <a:fillRect/>
            </a:stretch>
          </p:blipFill>
          <p:spPr>
            <a:xfrm>
              <a:off x="3837011" y="2327538"/>
              <a:ext cx="624922" cy="624922"/>
            </a:xfrm>
            <a:prstGeom prst="rect">
              <a:avLst/>
            </a:prstGeom>
          </p:spPr>
        </p:pic>
        <p:sp>
          <p:nvSpPr>
            <p:cNvPr id="14" name="文本框 13">
              <a:extLst>
                <a:ext uri="{FF2B5EF4-FFF2-40B4-BE49-F238E27FC236}">
                  <a16:creationId xmlns:a16="http://schemas.microsoft.com/office/drawing/2014/main" id="{0D11ACE9-0028-49EE-9B57-A52C2DE780B5}"/>
                </a:ext>
              </a:extLst>
            </p:cNvPr>
            <p:cNvSpPr txBox="1"/>
            <p:nvPr/>
          </p:nvSpPr>
          <p:spPr>
            <a:xfrm>
              <a:off x="4461933" y="2409166"/>
              <a:ext cx="1341161" cy="461665"/>
            </a:xfrm>
            <a:prstGeom prst="rect">
              <a:avLst/>
            </a:prstGeom>
            <a:noFill/>
          </p:spPr>
          <p:txBody>
            <a:bodyPr wrap="square" rtlCol="0">
              <a:spAutoFit/>
            </a:bodyPr>
            <a:lstStyle/>
            <a:p>
              <a:r>
                <a:rPr lang="zh-CN" altLang="en-US" sz="2400" spc="-150" dirty="0">
                  <a:latin typeface="方正姚体" panose="02010601030101010101" pitchFamily="2" charset="-122"/>
                  <a:ea typeface="方正姚体" panose="02010601030101010101" pitchFamily="2" charset="-122"/>
                </a:rPr>
                <a:t>一分钟</a:t>
              </a:r>
              <a:r>
                <a:rPr lang="en-US" altLang="zh-CN" sz="2400" spc="-150" dirty="0">
                  <a:latin typeface="方正姚体" panose="02010601030101010101" pitchFamily="2" charset="-122"/>
                  <a:ea typeface="方正姚体" panose="02010601030101010101" pitchFamily="2" charset="-122"/>
                </a:rPr>
                <a:t>Git</a:t>
              </a:r>
              <a:endParaRPr lang="zh-CN" altLang="en-US" sz="2400" spc="-150" dirty="0">
                <a:latin typeface="方正姚体" panose="02010601030101010101" pitchFamily="2" charset="-122"/>
                <a:ea typeface="方正姚体" panose="02010601030101010101" pitchFamily="2" charset="-122"/>
              </a:endParaRPr>
            </a:p>
          </p:txBody>
        </p:sp>
      </p:grpSp>
      <p:sp>
        <p:nvSpPr>
          <p:cNvPr id="7" name="文本框 6">
            <a:extLst>
              <a:ext uri="{FF2B5EF4-FFF2-40B4-BE49-F238E27FC236}">
                <a16:creationId xmlns:a16="http://schemas.microsoft.com/office/drawing/2014/main" id="{C5431BA4-3083-44C3-8FC7-6C2FDD6B3501}"/>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417032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zh-CN" altLang="en-US" dirty="0"/>
              <a:t>课程目录</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5" name="文本框 4">
            <a:extLst>
              <a:ext uri="{FF2B5EF4-FFF2-40B4-BE49-F238E27FC236}">
                <a16:creationId xmlns:a16="http://schemas.microsoft.com/office/drawing/2014/main" id="{30E79691-7499-4899-AA28-FF84914A293D}"/>
              </a:ext>
            </a:extLst>
          </p:cNvPr>
          <p:cNvSpPr txBox="1"/>
          <p:nvPr/>
        </p:nvSpPr>
        <p:spPr>
          <a:xfrm>
            <a:off x="6582122" y="1067095"/>
            <a:ext cx="5406678" cy="646331"/>
          </a:xfrm>
          <a:prstGeom prst="rect">
            <a:avLst/>
          </a:prstGeom>
          <a:solidFill>
            <a:schemeClr val="accent1">
              <a:lumMod val="20000"/>
              <a:lumOff val="80000"/>
            </a:schemeClr>
          </a:solidFill>
        </p:spPr>
        <p:txBody>
          <a:bodyPr wrap="square" rtlCol="0">
            <a:spAutoFit/>
          </a:bodyPr>
          <a:lstStyle/>
          <a:p>
            <a:r>
              <a:rPr lang="zh-CN" altLang="en-US" dirty="0"/>
              <a:t>大家好，欢迎学习</a:t>
            </a:r>
            <a:r>
              <a:rPr lang="en-US" altLang="zh-CN" dirty="0"/>
              <a:t>【</a:t>
            </a:r>
            <a:r>
              <a:rPr lang="zh-CN" altLang="en-US" dirty="0"/>
              <a:t>一分钟</a:t>
            </a:r>
            <a:r>
              <a:rPr lang="en-US" altLang="zh-CN" dirty="0"/>
              <a:t>Git】</a:t>
            </a:r>
            <a:r>
              <a:rPr lang="zh-CN" altLang="en-US" dirty="0"/>
              <a:t>免费课程。</a:t>
            </a:r>
            <a:endParaRPr lang="en-US" altLang="zh-CN" dirty="0"/>
          </a:p>
          <a:p>
            <a:r>
              <a:rPr lang="zh-CN" altLang="en-US" dirty="0"/>
              <a:t>课程主页：</a:t>
            </a:r>
            <a:r>
              <a:rPr lang="en-US" altLang="zh-CN" u="sng" dirty="0">
                <a:solidFill>
                  <a:srgbClr val="0070C0"/>
                </a:solidFill>
                <a:hlinkClick r:id="rId4">
                  <a:extLst>
                    <a:ext uri="{A12FA001-AC4F-418D-AE19-62706E023703}">
                      <ahyp:hlinkClr xmlns:ahyp="http://schemas.microsoft.com/office/drawing/2018/hyperlinkcolor" val="tx"/>
                    </a:ext>
                  </a:extLst>
                </a:hlinkClick>
              </a:rPr>
              <a:t>https://www.roundvision.cc/category/git/</a:t>
            </a:r>
            <a:endParaRPr lang="en-US" altLang="zh-CN" u="sng" dirty="0">
              <a:solidFill>
                <a:srgbClr val="0070C0"/>
              </a:solidFill>
            </a:endParaRPr>
          </a:p>
        </p:txBody>
      </p:sp>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pic>
        <p:nvPicPr>
          <p:cNvPr id="8" name="图片 7">
            <a:extLst>
              <a:ext uri="{FF2B5EF4-FFF2-40B4-BE49-F238E27FC236}">
                <a16:creationId xmlns:a16="http://schemas.microsoft.com/office/drawing/2014/main" id="{9225FDED-04FD-4FFD-B11F-F82C0701BC03}"/>
              </a:ext>
            </a:extLst>
          </p:cNvPr>
          <p:cNvPicPr>
            <a:picLocks noChangeAspect="1"/>
          </p:cNvPicPr>
          <p:nvPr/>
        </p:nvPicPr>
        <p:blipFill>
          <a:blip r:embed="rId5"/>
          <a:stretch>
            <a:fillRect/>
          </a:stretch>
        </p:blipFill>
        <p:spPr>
          <a:xfrm>
            <a:off x="203200" y="1067095"/>
            <a:ext cx="6161905" cy="4723809"/>
          </a:xfrm>
          <a:prstGeom prst="rect">
            <a:avLst/>
          </a:prstGeom>
        </p:spPr>
      </p:pic>
    </p:spTree>
    <p:extLst>
      <p:ext uri="{BB962C8B-B14F-4D97-AF65-F5344CB8AC3E}">
        <p14:creationId xmlns:p14="http://schemas.microsoft.com/office/powerpoint/2010/main" val="262566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en-US" altLang="zh-CN" dirty="0"/>
              <a:t>Git</a:t>
            </a:r>
            <a:r>
              <a:rPr lang="zh-CN" altLang="en-US" dirty="0"/>
              <a:t>安装</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pic>
        <p:nvPicPr>
          <p:cNvPr id="4" name="图片 3">
            <a:extLst>
              <a:ext uri="{FF2B5EF4-FFF2-40B4-BE49-F238E27FC236}">
                <a16:creationId xmlns:a16="http://schemas.microsoft.com/office/drawing/2014/main" id="{374B3BCD-5CAF-4D4C-86C1-ECCDB0DBA2F0}"/>
              </a:ext>
            </a:extLst>
          </p:cNvPr>
          <p:cNvPicPr>
            <a:picLocks noChangeAspect="1"/>
          </p:cNvPicPr>
          <p:nvPr/>
        </p:nvPicPr>
        <p:blipFill>
          <a:blip r:embed="rId4"/>
          <a:stretch>
            <a:fillRect/>
          </a:stretch>
        </p:blipFill>
        <p:spPr>
          <a:xfrm>
            <a:off x="203200" y="1095058"/>
            <a:ext cx="6778813" cy="2401675"/>
          </a:xfrm>
          <a:prstGeom prst="rect">
            <a:avLst/>
          </a:prstGeom>
        </p:spPr>
      </p:pic>
      <p:sp>
        <p:nvSpPr>
          <p:cNvPr id="10" name="文本框 9">
            <a:extLst>
              <a:ext uri="{FF2B5EF4-FFF2-40B4-BE49-F238E27FC236}">
                <a16:creationId xmlns:a16="http://schemas.microsoft.com/office/drawing/2014/main" id="{F4F1BED8-28D0-44E2-84B2-7930298AF81E}"/>
              </a:ext>
            </a:extLst>
          </p:cNvPr>
          <p:cNvSpPr txBox="1"/>
          <p:nvPr/>
        </p:nvSpPr>
        <p:spPr>
          <a:xfrm>
            <a:off x="203200" y="3756594"/>
            <a:ext cx="6125632" cy="369332"/>
          </a:xfrm>
          <a:prstGeom prst="rect">
            <a:avLst/>
          </a:prstGeom>
          <a:noFill/>
        </p:spPr>
        <p:txBody>
          <a:bodyPr wrap="square">
            <a:spAutoFit/>
          </a:bodyPr>
          <a:lstStyle/>
          <a:p>
            <a:r>
              <a:rPr lang="zh-CN" altLang="en-US" dirty="0"/>
              <a:t>git官方下载地址：</a:t>
            </a:r>
            <a:r>
              <a:rPr lang="zh-CN" altLang="en-US" dirty="0">
                <a:hlinkClick r:id="rId5"/>
              </a:rPr>
              <a:t>https://git-scm.com/downloads</a:t>
            </a:r>
            <a:endParaRPr lang="zh-CN" altLang="en-US" dirty="0"/>
          </a:p>
        </p:txBody>
      </p:sp>
      <p:pic>
        <p:nvPicPr>
          <p:cNvPr id="8" name="图片 7">
            <a:extLst>
              <a:ext uri="{FF2B5EF4-FFF2-40B4-BE49-F238E27FC236}">
                <a16:creationId xmlns:a16="http://schemas.microsoft.com/office/drawing/2014/main" id="{8EFE5DAD-C15C-44B4-91C1-79FE92143656}"/>
              </a:ext>
            </a:extLst>
          </p:cNvPr>
          <p:cNvPicPr>
            <a:picLocks noChangeAspect="1"/>
          </p:cNvPicPr>
          <p:nvPr/>
        </p:nvPicPr>
        <p:blipFill>
          <a:blip r:embed="rId6"/>
          <a:stretch>
            <a:fillRect/>
          </a:stretch>
        </p:blipFill>
        <p:spPr>
          <a:xfrm>
            <a:off x="7334163" y="1095058"/>
            <a:ext cx="3906627" cy="3068933"/>
          </a:xfrm>
          <a:prstGeom prst="rect">
            <a:avLst/>
          </a:prstGeom>
        </p:spPr>
      </p:pic>
    </p:spTree>
    <p:extLst>
      <p:ext uri="{BB962C8B-B14F-4D97-AF65-F5344CB8AC3E}">
        <p14:creationId xmlns:p14="http://schemas.microsoft.com/office/powerpoint/2010/main" val="65437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en-US" altLang="zh-CN" dirty="0" err="1"/>
              <a:t>SmartGit</a:t>
            </a:r>
            <a:r>
              <a:rPr lang="zh-CN" altLang="en-US" dirty="0"/>
              <a:t>安装</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pic>
        <p:nvPicPr>
          <p:cNvPr id="5" name="图片 4">
            <a:extLst>
              <a:ext uri="{FF2B5EF4-FFF2-40B4-BE49-F238E27FC236}">
                <a16:creationId xmlns:a16="http://schemas.microsoft.com/office/drawing/2014/main" id="{9D4554B8-CA0D-47AB-BC1D-CE3E0638F3DE}"/>
              </a:ext>
            </a:extLst>
          </p:cNvPr>
          <p:cNvPicPr>
            <a:picLocks noChangeAspect="1"/>
          </p:cNvPicPr>
          <p:nvPr/>
        </p:nvPicPr>
        <p:blipFill>
          <a:blip r:embed="rId4"/>
          <a:stretch>
            <a:fillRect/>
          </a:stretch>
        </p:blipFill>
        <p:spPr>
          <a:xfrm>
            <a:off x="0" y="891814"/>
            <a:ext cx="7010400" cy="2917763"/>
          </a:xfrm>
          <a:prstGeom prst="rect">
            <a:avLst/>
          </a:prstGeom>
        </p:spPr>
      </p:pic>
      <p:sp>
        <p:nvSpPr>
          <p:cNvPr id="10" name="文本框 9">
            <a:extLst>
              <a:ext uri="{FF2B5EF4-FFF2-40B4-BE49-F238E27FC236}">
                <a16:creationId xmlns:a16="http://schemas.microsoft.com/office/drawing/2014/main" id="{4352DD68-938A-45EC-8166-A3A5E0FAF513}"/>
              </a:ext>
            </a:extLst>
          </p:cNvPr>
          <p:cNvSpPr txBox="1"/>
          <p:nvPr/>
        </p:nvSpPr>
        <p:spPr>
          <a:xfrm>
            <a:off x="203200" y="3718045"/>
            <a:ext cx="6125632" cy="1754326"/>
          </a:xfrm>
          <a:prstGeom prst="rect">
            <a:avLst/>
          </a:prstGeom>
          <a:noFill/>
        </p:spPr>
        <p:txBody>
          <a:bodyPr wrap="square">
            <a:spAutoFit/>
          </a:bodyPr>
          <a:lstStyle/>
          <a:p>
            <a:r>
              <a:rPr lang="zh-CN" altLang="en-US" dirty="0"/>
              <a:t>smartgit官网：</a:t>
            </a:r>
            <a:r>
              <a:rPr lang="zh-CN" altLang="en-US" dirty="0">
                <a:hlinkClick r:id="rId5"/>
              </a:rPr>
              <a:t>https://www.smartgit.dev/</a:t>
            </a:r>
            <a:endParaRPr lang="en-US" altLang="zh-CN" dirty="0"/>
          </a:p>
          <a:p>
            <a:endParaRPr lang="en-US" altLang="zh-CN" dirty="0"/>
          </a:p>
          <a:p>
            <a:r>
              <a:rPr lang="zh-CN" altLang="en-US" dirty="0"/>
              <a:t>其实</a:t>
            </a:r>
            <a:r>
              <a:rPr lang="en-US" altLang="zh-CN" dirty="0" err="1"/>
              <a:t>smartgit</a:t>
            </a:r>
            <a:r>
              <a:rPr lang="zh-CN" altLang="en-US" dirty="0"/>
              <a:t>软件安装时，是会自带</a:t>
            </a:r>
            <a:r>
              <a:rPr lang="en-US" altLang="zh-CN" dirty="0"/>
              <a:t>git</a:t>
            </a:r>
            <a:r>
              <a:rPr lang="zh-CN" altLang="en-US" dirty="0"/>
              <a:t>的，所以前面不装</a:t>
            </a:r>
            <a:r>
              <a:rPr lang="en-US" altLang="zh-CN" dirty="0"/>
              <a:t>git</a:t>
            </a:r>
            <a:r>
              <a:rPr lang="zh-CN" altLang="en-US" dirty="0"/>
              <a:t>也没有关系。</a:t>
            </a:r>
            <a:endParaRPr lang="en-US" altLang="zh-CN" dirty="0"/>
          </a:p>
          <a:p>
            <a:r>
              <a:rPr lang="zh-CN" altLang="en-US" dirty="0"/>
              <a:t>默认有</a:t>
            </a:r>
            <a:r>
              <a:rPr lang="en-US" altLang="zh-CN" dirty="0"/>
              <a:t>90</a:t>
            </a:r>
            <a:r>
              <a:rPr lang="zh-CN" altLang="en-US" dirty="0"/>
              <a:t>天的试用期，用其他免费的软件。申请一个开发者的认证。</a:t>
            </a:r>
          </a:p>
        </p:txBody>
      </p:sp>
    </p:spTree>
    <p:extLst>
      <p:ext uri="{BB962C8B-B14F-4D97-AF65-F5344CB8AC3E}">
        <p14:creationId xmlns:p14="http://schemas.microsoft.com/office/powerpoint/2010/main" val="122314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en-US" altLang="zh-CN" dirty="0" err="1"/>
              <a:t>SmartGit</a:t>
            </a:r>
            <a:r>
              <a:rPr lang="zh-CN" altLang="en-US" dirty="0"/>
              <a:t>账号配置</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E867CA71-92B9-41FE-B099-9774993ADBF7}"/>
              </a:ext>
            </a:extLst>
          </p:cNvPr>
          <p:cNvSpPr txBox="1"/>
          <p:nvPr/>
        </p:nvSpPr>
        <p:spPr>
          <a:xfrm>
            <a:off x="381000" y="1303867"/>
            <a:ext cx="7975600" cy="923330"/>
          </a:xfrm>
          <a:prstGeom prst="rect">
            <a:avLst/>
          </a:prstGeom>
          <a:noFill/>
        </p:spPr>
        <p:txBody>
          <a:bodyPr wrap="square" rtlCol="0">
            <a:spAutoFit/>
          </a:bodyPr>
          <a:lstStyle/>
          <a:p>
            <a:r>
              <a:rPr lang="en-US" altLang="zh-CN" dirty="0" err="1"/>
              <a:t>smartGit</a:t>
            </a:r>
            <a:r>
              <a:rPr lang="zh-CN" altLang="en-US" dirty="0"/>
              <a:t>配置操作很无脑，但讲明白会比较难。</a:t>
            </a:r>
            <a:endParaRPr lang="en-US" altLang="zh-CN" dirty="0"/>
          </a:p>
          <a:p>
            <a:r>
              <a:rPr lang="zh-CN" altLang="en-US" dirty="0"/>
              <a:t>大家在初期不要在配置上花太多精力，就跟着视频把环境配好，有什么问题等学完了，再自己琢磨。</a:t>
            </a:r>
          </a:p>
        </p:txBody>
      </p:sp>
      <p:sp>
        <p:nvSpPr>
          <p:cNvPr id="4" name="文本框 3">
            <a:extLst>
              <a:ext uri="{FF2B5EF4-FFF2-40B4-BE49-F238E27FC236}">
                <a16:creationId xmlns:a16="http://schemas.microsoft.com/office/drawing/2014/main" id="{36DF5D5D-E71B-4F3F-B387-0F3AF077F520}"/>
              </a:ext>
            </a:extLst>
          </p:cNvPr>
          <p:cNvSpPr txBox="1"/>
          <p:nvPr/>
        </p:nvSpPr>
        <p:spPr>
          <a:xfrm>
            <a:off x="381000" y="2551837"/>
            <a:ext cx="7975600" cy="1754326"/>
          </a:xfrm>
          <a:prstGeom prst="rect">
            <a:avLst/>
          </a:prstGeom>
          <a:solidFill>
            <a:schemeClr val="bg1">
              <a:lumMod val="95000"/>
            </a:schemeClr>
          </a:solidFill>
        </p:spPr>
        <p:txBody>
          <a:bodyPr wrap="square" rtlCol="0">
            <a:spAutoFit/>
          </a:bodyPr>
          <a:lstStyle/>
          <a:p>
            <a:r>
              <a:rPr lang="zh-CN" altLang="en-US" dirty="0"/>
              <a:t>配置分两种，在网上大部分是</a:t>
            </a:r>
            <a:r>
              <a:rPr lang="en-US" altLang="zh-CN" dirty="0"/>
              <a:t>SSH</a:t>
            </a:r>
            <a:r>
              <a:rPr lang="zh-CN" altLang="en-US" dirty="0"/>
              <a:t>的公钥私钥这种配置方式。我们使用的则是</a:t>
            </a:r>
            <a:r>
              <a:rPr lang="en-US" altLang="zh-CN" dirty="0"/>
              <a:t>https</a:t>
            </a:r>
            <a:r>
              <a:rPr lang="zh-CN" altLang="en-US" dirty="0"/>
              <a:t>的令牌配置方式。</a:t>
            </a:r>
            <a:endParaRPr lang="en-US" altLang="zh-CN" dirty="0"/>
          </a:p>
          <a:p>
            <a:r>
              <a:rPr lang="zh-CN" altLang="en-US" dirty="0"/>
              <a:t>配置分</a:t>
            </a:r>
            <a:r>
              <a:rPr lang="en-US" altLang="zh-CN" dirty="0"/>
              <a:t>3</a:t>
            </a:r>
            <a:r>
              <a:rPr lang="zh-CN" altLang="en-US" dirty="0"/>
              <a:t>步走：</a:t>
            </a:r>
            <a:endParaRPr lang="en-US" altLang="zh-CN" dirty="0"/>
          </a:p>
          <a:p>
            <a:pPr marL="342900" indent="-342900">
              <a:buFont typeface="+mj-lt"/>
              <a:buAutoNum type="arabicPeriod"/>
            </a:pPr>
            <a:r>
              <a:rPr lang="zh-CN" altLang="en-US" dirty="0"/>
              <a:t>拉取仓库，本地修改提交后，推送分支，会弹出</a:t>
            </a:r>
            <a:r>
              <a:rPr lang="en-US" altLang="zh-CN" dirty="0" err="1"/>
              <a:t>github</a:t>
            </a:r>
            <a:r>
              <a:rPr lang="zh-CN" altLang="en-US" dirty="0"/>
              <a:t>令牌配置窗口</a:t>
            </a:r>
            <a:endParaRPr lang="en-US" altLang="zh-CN" dirty="0"/>
          </a:p>
          <a:p>
            <a:pPr marL="342900" indent="-342900">
              <a:buFont typeface="+mj-lt"/>
              <a:buAutoNum type="arabicPeriod"/>
            </a:pPr>
            <a:r>
              <a:rPr lang="zh-CN" altLang="en-US" dirty="0"/>
              <a:t>点击生成令牌，会让你登录</a:t>
            </a:r>
            <a:r>
              <a:rPr lang="en-US" altLang="zh-CN" dirty="0" err="1"/>
              <a:t>github</a:t>
            </a:r>
            <a:r>
              <a:rPr lang="zh-CN" altLang="en-US" dirty="0"/>
              <a:t>，输入你的</a:t>
            </a:r>
            <a:r>
              <a:rPr lang="en-US" altLang="zh-CN" dirty="0" err="1"/>
              <a:t>github</a:t>
            </a:r>
            <a:r>
              <a:rPr lang="zh-CN" altLang="en-US" dirty="0"/>
              <a:t>账号密码就行</a:t>
            </a:r>
            <a:endParaRPr lang="en-US" altLang="zh-CN" dirty="0"/>
          </a:p>
          <a:p>
            <a:pPr marL="342900" indent="-342900">
              <a:buFont typeface="+mj-lt"/>
              <a:buAutoNum type="arabicPeriod"/>
            </a:pPr>
            <a:r>
              <a:rPr lang="zh-CN" altLang="en-US" dirty="0"/>
              <a:t>令牌生成成功，点击完成</a:t>
            </a:r>
          </a:p>
        </p:txBody>
      </p:sp>
    </p:spTree>
    <p:extLst>
      <p:ext uri="{BB962C8B-B14F-4D97-AF65-F5344CB8AC3E}">
        <p14:creationId xmlns:p14="http://schemas.microsoft.com/office/powerpoint/2010/main" val="102579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zh-CN" altLang="en-US" dirty="0"/>
              <a:t>创建</a:t>
            </a:r>
            <a:r>
              <a:rPr lang="en-US" altLang="zh-CN" dirty="0" err="1"/>
              <a:t>github</a:t>
            </a:r>
            <a:r>
              <a:rPr lang="zh-CN" altLang="en-US" dirty="0"/>
              <a:t>仓库</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5" name="Rectangle 2">
            <a:extLst>
              <a:ext uri="{FF2B5EF4-FFF2-40B4-BE49-F238E27FC236}">
                <a16:creationId xmlns:a16="http://schemas.microsoft.com/office/drawing/2014/main" id="{B52C525E-D507-4AA8-B643-1D49B9EEC8DC}"/>
              </a:ext>
            </a:extLst>
          </p:cNvPr>
          <p:cNvSpPr>
            <a:spLocks noChangeArrowheads="1"/>
          </p:cNvSpPr>
          <p:nvPr/>
        </p:nvSpPr>
        <p:spPr bwMode="auto">
          <a:xfrm>
            <a:off x="203200" y="1262785"/>
            <a:ext cx="6971654"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zh-CN" altLang="en-US" sz="1800" b="0" i="0" u="none" strike="noStrike" cap="none" normalizeH="0" baseline="0" dirty="0">
                <a:ln>
                  <a:noFill/>
                </a:ln>
                <a:solidFill>
                  <a:srgbClr val="333333"/>
                </a:solidFill>
                <a:effectLst/>
                <a:latin typeface="+mn-ea"/>
              </a:rPr>
              <a:t>为了大家可以实战操作，并给大家演示真实的版本管理，所以我们在</a:t>
            </a:r>
            <a:r>
              <a:rPr kumimoji="0" lang="en-US" altLang="zh-CN" sz="1800" b="0" i="0" u="none" strike="noStrike" cap="none" normalizeH="0" baseline="0" dirty="0" err="1">
                <a:ln>
                  <a:noFill/>
                </a:ln>
                <a:solidFill>
                  <a:srgbClr val="333333"/>
                </a:solidFill>
                <a:effectLst/>
                <a:latin typeface="+mn-ea"/>
              </a:rPr>
              <a:t>github</a:t>
            </a:r>
            <a:r>
              <a:rPr kumimoji="0" lang="zh-CN" altLang="en-US" sz="1800" b="0" i="0" u="none" strike="noStrike" cap="none" normalizeH="0" baseline="0" dirty="0">
                <a:ln>
                  <a:noFill/>
                </a:ln>
                <a:solidFill>
                  <a:srgbClr val="333333"/>
                </a:solidFill>
                <a:effectLst/>
                <a:latin typeface="+mn-ea"/>
              </a:rPr>
              <a:t>上创建一个项目仓库，用来存储我们</a:t>
            </a:r>
            <a:r>
              <a:rPr kumimoji="0" lang="en-US" altLang="zh-CN" sz="1800" b="0" i="0" u="none" strike="noStrike" cap="none" normalizeH="0" baseline="0" dirty="0">
                <a:ln>
                  <a:noFill/>
                </a:ln>
                <a:solidFill>
                  <a:srgbClr val="333333"/>
                </a:solidFill>
                <a:effectLst/>
                <a:latin typeface="+mn-ea"/>
              </a:rPr>
              <a:t>《</a:t>
            </a:r>
            <a:r>
              <a:rPr kumimoji="0" lang="zh-CN" altLang="en-US" sz="1800" b="0" i="0" u="none" strike="noStrike" cap="none" normalizeH="0" baseline="0" dirty="0">
                <a:ln>
                  <a:noFill/>
                </a:ln>
                <a:solidFill>
                  <a:srgbClr val="333333"/>
                </a:solidFill>
                <a:effectLst/>
                <a:latin typeface="+mn-ea"/>
              </a:rPr>
              <a:t>一分钟</a:t>
            </a:r>
            <a:r>
              <a:rPr kumimoji="0" lang="en-US" altLang="zh-CN" sz="1800" b="0" i="0" u="none" strike="noStrike" cap="none" normalizeH="0" baseline="0" dirty="0">
                <a:ln>
                  <a:noFill/>
                </a:ln>
                <a:solidFill>
                  <a:srgbClr val="333333"/>
                </a:solidFill>
                <a:effectLst/>
                <a:latin typeface="+mn-ea"/>
              </a:rPr>
              <a:t>git》</a:t>
            </a:r>
            <a:r>
              <a:rPr kumimoji="0" lang="zh-CN" altLang="en-US" sz="1800" b="0" i="0" u="none" strike="noStrike" cap="none" normalizeH="0" baseline="0" dirty="0">
                <a:ln>
                  <a:noFill/>
                </a:ln>
                <a:solidFill>
                  <a:srgbClr val="333333"/>
                </a:solidFill>
                <a:effectLst/>
                <a:latin typeface="+mn-ea"/>
              </a:rPr>
              <a:t>课程的讲义、源码、课后作业。</a:t>
            </a:r>
            <a:endParaRPr kumimoji="0" lang="en-US" altLang="zh-CN" sz="1800" b="0" i="0" u="none" strike="noStrike" cap="none" normalizeH="0" baseline="0" dirty="0">
              <a:ln>
                <a:noFill/>
              </a:ln>
              <a:solidFill>
                <a:srgbClr val="333333"/>
              </a:solidFill>
              <a:effectLst/>
              <a:latin typeface="+mn-ea"/>
            </a:endParaRPr>
          </a:p>
          <a:p>
            <a:r>
              <a:rPr kumimoji="0" lang="zh-CN" altLang="zh-CN" sz="1800" b="0" i="0" u="none" strike="noStrike" cap="none" normalizeH="0" baseline="0" dirty="0">
                <a:ln>
                  <a:noFill/>
                </a:ln>
                <a:solidFill>
                  <a:srgbClr val="333333"/>
                </a:solidFill>
                <a:effectLst/>
                <a:latin typeface="+mn-ea"/>
              </a:rPr>
              <a:t>进入github并登录，创建一份新项目仓库：</a:t>
            </a:r>
            <a:r>
              <a:rPr kumimoji="0" lang="zh-CN" altLang="zh-CN" sz="1800" b="0" i="0" u="none" strike="noStrike" cap="none" normalizeH="0" baseline="0" dirty="0">
                <a:ln>
                  <a:noFill/>
                </a:ln>
                <a:solidFill>
                  <a:srgbClr val="4183C4"/>
                </a:solidFill>
                <a:effectLst/>
                <a:latin typeface="+mn-ea"/>
                <a:hlinkClick r:id="rId4"/>
              </a:rPr>
              <a:t>https://github.com/</a:t>
            </a:r>
            <a:endParaRPr kumimoji="0" lang="zh-CN" altLang="zh-CN" sz="2800" b="0" i="0" u="none" strike="noStrike" cap="none" normalizeH="0" baseline="0" dirty="0">
              <a:ln>
                <a:noFill/>
              </a:ln>
              <a:solidFill>
                <a:schemeClr val="tx1"/>
              </a:solidFill>
              <a:effectLst/>
              <a:latin typeface="+mn-ea"/>
            </a:endParaRPr>
          </a:p>
        </p:txBody>
      </p:sp>
      <p:sp>
        <p:nvSpPr>
          <p:cNvPr id="6" name="文本框 5">
            <a:extLst>
              <a:ext uri="{FF2B5EF4-FFF2-40B4-BE49-F238E27FC236}">
                <a16:creationId xmlns:a16="http://schemas.microsoft.com/office/drawing/2014/main" id="{A33378ED-5F8A-4858-AA71-CCE7BEB7851B}"/>
              </a:ext>
            </a:extLst>
          </p:cNvPr>
          <p:cNvSpPr txBox="1"/>
          <p:nvPr/>
        </p:nvSpPr>
        <p:spPr>
          <a:xfrm>
            <a:off x="203200" y="2782567"/>
            <a:ext cx="6561667" cy="1754326"/>
          </a:xfrm>
          <a:prstGeom prst="rect">
            <a:avLst/>
          </a:prstGeom>
          <a:noFill/>
        </p:spPr>
        <p:txBody>
          <a:bodyPr wrap="square" rtlCol="0">
            <a:spAutoFit/>
          </a:bodyPr>
          <a:lstStyle/>
          <a:p>
            <a:r>
              <a:rPr lang="zh-CN" altLang="en-US" dirty="0"/>
              <a:t>仓库名称为</a:t>
            </a:r>
            <a:r>
              <a:rPr lang="en-US" altLang="zh-CN" dirty="0"/>
              <a:t>”</a:t>
            </a:r>
            <a:r>
              <a:rPr lang="en-US" altLang="zh-CN" dirty="0" err="1"/>
              <a:t>GitOneMinute</a:t>
            </a:r>
            <a:r>
              <a:rPr lang="en-US" altLang="zh-CN" dirty="0"/>
              <a:t>”</a:t>
            </a:r>
            <a:r>
              <a:rPr lang="zh-CN" altLang="en-US" dirty="0"/>
              <a:t>，仓库链接：</a:t>
            </a:r>
            <a:r>
              <a:rPr lang="en-US" altLang="zh-CN" dirty="0"/>
              <a:t> </a:t>
            </a:r>
            <a:r>
              <a:rPr lang="en-US" altLang="zh-CN" dirty="0">
                <a:hlinkClick r:id="rId5"/>
              </a:rPr>
              <a:t>https://github.com/zhouxuan2023/GitOneMinute</a:t>
            </a:r>
            <a:endParaRPr lang="en-US" altLang="zh-CN" dirty="0"/>
          </a:p>
          <a:p>
            <a:r>
              <a:rPr lang="zh-CN" altLang="en-US" dirty="0"/>
              <a:t>我们的课程主页则在网站，会同步上传</a:t>
            </a:r>
            <a:r>
              <a:rPr lang="en-US" altLang="zh-CN" dirty="0"/>
              <a:t>git</a:t>
            </a:r>
            <a:r>
              <a:rPr lang="zh-CN" altLang="en-US" dirty="0"/>
              <a:t>讲解文章：</a:t>
            </a:r>
            <a:endParaRPr lang="en-US" altLang="zh-CN" dirty="0"/>
          </a:p>
          <a:p>
            <a:r>
              <a:rPr lang="en-US" altLang="zh-CN" dirty="0">
                <a:hlinkClick r:id="rId6"/>
              </a:rPr>
              <a:t>https://www.roundvision.cc/category/git/</a:t>
            </a:r>
            <a:endParaRPr lang="en-US" altLang="zh-CN" dirty="0"/>
          </a:p>
          <a:p>
            <a:endParaRPr lang="en-US" altLang="zh-CN" dirty="0"/>
          </a:p>
          <a:p>
            <a:r>
              <a:rPr lang="zh-CN" altLang="en-US" dirty="0"/>
              <a:t>我们本课程后续所有操作，都会围绕该仓库展开。</a:t>
            </a:r>
          </a:p>
        </p:txBody>
      </p:sp>
    </p:spTree>
    <p:extLst>
      <p:ext uri="{BB962C8B-B14F-4D97-AF65-F5344CB8AC3E}">
        <p14:creationId xmlns:p14="http://schemas.microsoft.com/office/powerpoint/2010/main" val="288409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fontScale="90000"/>
          </a:bodyPr>
          <a:lstStyle/>
          <a:p>
            <a:r>
              <a:rPr lang="zh-CN" altLang="en-US" dirty="0"/>
              <a:t>克隆：拉取远程仓库到本地</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9B0A19F7-0F08-472F-B1C2-46E0AED8B0BB}"/>
              </a:ext>
            </a:extLst>
          </p:cNvPr>
          <p:cNvSpPr txBox="1"/>
          <p:nvPr/>
        </p:nvSpPr>
        <p:spPr>
          <a:xfrm>
            <a:off x="440267" y="1286933"/>
            <a:ext cx="6138764" cy="3139321"/>
          </a:xfrm>
          <a:prstGeom prst="rect">
            <a:avLst/>
          </a:prstGeom>
          <a:noFill/>
        </p:spPr>
        <p:txBody>
          <a:bodyPr wrap="square" rtlCol="0">
            <a:spAutoFit/>
          </a:bodyPr>
          <a:lstStyle/>
          <a:p>
            <a:r>
              <a:rPr lang="zh-CN" altLang="en-US" dirty="0"/>
              <a:t>我们思考一个问题：</a:t>
            </a:r>
            <a:endParaRPr lang="en-US" altLang="zh-CN" dirty="0"/>
          </a:p>
          <a:p>
            <a:r>
              <a:rPr lang="zh-CN" altLang="en-US" dirty="0"/>
              <a:t>我们在</a:t>
            </a:r>
            <a:r>
              <a:rPr lang="en-US" altLang="zh-CN" dirty="0" err="1"/>
              <a:t>github</a:t>
            </a:r>
            <a:r>
              <a:rPr lang="zh-CN" altLang="en-US" dirty="0"/>
              <a:t>上创建了一个仓库，然后干什么？</a:t>
            </a:r>
            <a:endParaRPr lang="en-US" altLang="zh-CN" dirty="0"/>
          </a:p>
          <a:p>
            <a:endParaRPr lang="en-US" altLang="zh-CN" dirty="0"/>
          </a:p>
          <a:p>
            <a:pPr marL="285750" indent="-285750">
              <a:buFont typeface="Arial" panose="020B0604020202020204" pitchFamily="34" charset="0"/>
              <a:buChar char="•"/>
            </a:pPr>
            <a:r>
              <a:rPr lang="zh-CN" altLang="en-US" dirty="0"/>
              <a:t>使用</a:t>
            </a:r>
            <a:r>
              <a:rPr lang="en-US" altLang="zh-CN" dirty="0" err="1"/>
              <a:t>smartgit</a:t>
            </a:r>
            <a:r>
              <a:rPr lang="zh-CN" altLang="en-US" dirty="0"/>
              <a:t>的克隆，将仓库拉取到本地</a:t>
            </a:r>
            <a:endParaRPr lang="en-US" altLang="zh-CN" dirty="0"/>
          </a:p>
          <a:p>
            <a:pPr marL="285750" indent="-285750">
              <a:buFont typeface="Arial" panose="020B0604020202020204" pitchFamily="34" charset="0"/>
              <a:buChar char="•"/>
            </a:pPr>
            <a:r>
              <a:rPr lang="zh-CN" altLang="en-US" dirty="0"/>
              <a:t>在本地工作区进行开发，然后再推送到</a:t>
            </a:r>
            <a:r>
              <a:rPr lang="en-US" altLang="zh-CN" dirty="0" err="1"/>
              <a:t>github</a:t>
            </a:r>
            <a:r>
              <a:rPr lang="zh-CN" altLang="en-US" dirty="0"/>
              <a:t>仓库</a:t>
            </a:r>
            <a:endParaRPr lang="en-US" altLang="zh-CN" dirty="0"/>
          </a:p>
          <a:p>
            <a:pPr marL="285750" indent="-285750">
              <a:buFont typeface="Arial" panose="020B0604020202020204" pitchFamily="34" charset="0"/>
              <a:buChar char="•"/>
            </a:pPr>
            <a:endParaRPr lang="en-US" altLang="zh-CN" dirty="0"/>
          </a:p>
          <a:p>
            <a:r>
              <a:rPr lang="zh-CN" altLang="en-US" dirty="0"/>
              <a:t>拉取到本地哪里？</a:t>
            </a:r>
            <a:endParaRPr lang="en-US" altLang="zh-CN" dirty="0"/>
          </a:p>
          <a:p>
            <a:pPr marL="285750" indent="-285750">
              <a:buFont typeface="Arial" panose="020B0604020202020204" pitchFamily="34" charset="0"/>
              <a:buChar char="•"/>
            </a:pPr>
            <a:r>
              <a:rPr lang="zh-CN" altLang="en-US" dirty="0"/>
              <a:t>拉取到本地工作目录</a:t>
            </a:r>
            <a:r>
              <a:rPr lang="en-US" altLang="zh-CN" dirty="0" err="1"/>
              <a:t>workspace_git</a:t>
            </a:r>
            <a:endParaRPr lang="en-US" altLang="zh-CN" dirty="0"/>
          </a:p>
          <a:p>
            <a:pPr marL="285750" indent="-285750">
              <a:buFont typeface="Arial" panose="020B0604020202020204" pitchFamily="34" charset="0"/>
              <a:buChar char="•"/>
            </a:pPr>
            <a:r>
              <a:rPr lang="zh-CN" altLang="en-US" dirty="0"/>
              <a:t>这个名字是任意的，但一般我们都会有一个固定的目录，存储我们所有从</a:t>
            </a:r>
            <a:r>
              <a:rPr lang="en-US" altLang="zh-CN" dirty="0" err="1"/>
              <a:t>github</a:t>
            </a:r>
            <a:r>
              <a:rPr lang="zh-CN" altLang="en-US" dirty="0"/>
              <a:t>或者</a:t>
            </a:r>
            <a:r>
              <a:rPr lang="en-US" altLang="zh-CN" dirty="0" err="1"/>
              <a:t>gitlab</a:t>
            </a:r>
            <a:r>
              <a:rPr lang="zh-CN" altLang="en-US" dirty="0"/>
              <a:t>上拉取的仓库</a:t>
            </a:r>
            <a:endParaRPr lang="en-US" altLang="zh-CN" dirty="0"/>
          </a:p>
          <a:p>
            <a:pPr marL="285750" indent="-285750">
              <a:buFont typeface="Arial" panose="020B0604020202020204" pitchFamily="34" charset="0"/>
              <a:buChar char="•"/>
            </a:pPr>
            <a:r>
              <a:rPr lang="zh-CN" altLang="en-US" dirty="0"/>
              <a:t>一般公司也是这样，大多是叫</a:t>
            </a:r>
            <a:r>
              <a:rPr lang="en-US" altLang="zh-CN" dirty="0"/>
              <a:t>projects</a:t>
            </a:r>
            <a:r>
              <a:rPr lang="zh-CN" altLang="en-US" dirty="0"/>
              <a:t>文件夹</a:t>
            </a:r>
          </a:p>
        </p:txBody>
      </p:sp>
    </p:spTree>
    <p:extLst>
      <p:ext uri="{BB962C8B-B14F-4D97-AF65-F5344CB8AC3E}">
        <p14:creationId xmlns:p14="http://schemas.microsoft.com/office/powerpoint/2010/main" val="419933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fontScale="90000"/>
          </a:bodyPr>
          <a:lstStyle/>
          <a:p>
            <a:r>
              <a:rPr lang="zh-CN" altLang="en-US" dirty="0"/>
              <a:t>完成项目初始版本的搭建</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63CE519C-8F79-4790-B94E-CB76730BFC40}"/>
              </a:ext>
            </a:extLst>
          </p:cNvPr>
          <p:cNvSpPr txBox="1"/>
          <p:nvPr/>
        </p:nvSpPr>
        <p:spPr>
          <a:xfrm>
            <a:off x="508000" y="959809"/>
            <a:ext cx="6620933" cy="2031325"/>
          </a:xfrm>
          <a:prstGeom prst="rect">
            <a:avLst/>
          </a:prstGeom>
          <a:noFill/>
        </p:spPr>
        <p:txBody>
          <a:bodyPr wrap="square" rtlCol="0">
            <a:spAutoFit/>
          </a:bodyPr>
          <a:lstStyle/>
          <a:p>
            <a:r>
              <a:rPr lang="zh-CN" altLang="en-US" dirty="0"/>
              <a:t>我们</a:t>
            </a:r>
            <a:r>
              <a:rPr lang="en-US" altLang="zh-CN" dirty="0"/>
              <a:t>”</a:t>
            </a:r>
            <a:r>
              <a:rPr lang="en-US" altLang="zh-CN" dirty="0" err="1"/>
              <a:t>GitOneMinute</a:t>
            </a:r>
            <a:r>
              <a:rPr lang="en-US" altLang="zh-CN" dirty="0"/>
              <a:t>”</a:t>
            </a:r>
            <a:r>
              <a:rPr lang="zh-CN" altLang="en-US" dirty="0"/>
              <a:t>是一个开源课程，所有它的项目结构应该是规范的：</a:t>
            </a:r>
            <a:endParaRPr lang="en-US" altLang="zh-CN" dirty="0"/>
          </a:p>
          <a:p>
            <a:pPr marL="285750" indent="-285750">
              <a:buFont typeface="Arial" panose="020B0604020202020204" pitchFamily="34" charset="0"/>
              <a:buChar char="•"/>
            </a:pPr>
            <a:r>
              <a:rPr lang="zh-CN" altLang="en-US" dirty="0"/>
              <a:t>包含</a:t>
            </a:r>
            <a:r>
              <a:rPr lang="en-US" altLang="zh-CN" dirty="0"/>
              <a:t>readme.md</a:t>
            </a:r>
            <a:r>
              <a:rPr lang="zh-CN" altLang="en-US" dirty="0"/>
              <a:t>文档，文档内容应该对项目做完整的介绍</a:t>
            </a:r>
            <a:endParaRPr lang="en-US" altLang="zh-CN" dirty="0"/>
          </a:p>
          <a:p>
            <a:pPr marL="285750" indent="-285750">
              <a:buFont typeface="Arial" panose="020B0604020202020204" pitchFamily="34" charset="0"/>
              <a:buChar char="•"/>
            </a:pPr>
            <a:r>
              <a:rPr lang="zh-CN" altLang="en-US" dirty="0"/>
              <a:t>包含</a:t>
            </a:r>
            <a:r>
              <a:rPr lang="en-US" altLang="zh-CN" dirty="0"/>
              <a:t>LICENSE</a:t>
            </a:r>
            <a:r>
              <a:rPr lang="zh-CN" altLang="en-US" dirty="0"/>
              <a:t>，这个创建仓库时就有了</a:t>
            </a:r>
            <a:endParaRPr lang="en-US" altLang="zh-CN" dirty="0"/>
          </a:p>
          <a:p>
            <a:pPr marL="285750" indent="-285750">
              <a:buFont typeface="Arial" panose="020B0604020202020204" pitchFamily="34" charset="0"/>
              <a:buChar char="•"/>
            </a:pPr>
            <a:r>
              <a:rPr lang="zh-CN" altLang="en-US" dirty="0"/>
              <a:t>包含</a:t>
            </a:r>
            <a:r>
              <a:rPr lang="en-US" altLang="zh-CN" dirty="0" err="1"/>
              <a:t>src</a:t>
            </a:r>
            <a:r>
              <a:rPr lang="zh-CN" altLang="en-US" dirty="0"/>
              <a:t>文件夹，存储所有源码</a:t>
            </a:r>
            <a:endParaRPr lang="en-US" altLang="zh-CN" dirty="0"/>
          </a:p>
          <a:p>
            <a:pPr marL="285750" indent="-285750">
              <a:buFont typeface="Arial" panose="020B0604020202020204" pitchFamily="34" charset="0"/>
              <a:buChar char="•"/>
            </a:pPr>
            <a:r>
              <a:rPr lang="zh-CN" altLang="en-US" dirty="0"/>
              <a:t>包含</a:t>
            </a:r>
            <a:r>
              <a:rPr lang="en-US" altLang="zh-CN" dirty="0"/>
              <a:t>image</a:t>
            </a:r>
            <a:r>
              <a:rPr lang="zh-CN" altLang="en-US" dirty="0"/>
              <a:t>文件夹，存储所有图片</a:t>
            </a:r>
            <a:endParaRPr lang="en-US" altLang="zh-CN" dirty="0"/>
          </a:p>
          <a:p>
            <a:pPr marL="285750" indent="-285750">
              <a:buFont typeface="Arial" panose="020B0604020202020204" pitchFamily="34" charset="0"/>
              <a:buChar char="•"/>
            </a:pPr>
            <a:r>
              <a:rPr lang="zh-CN" altLang="en-US" dirty="0"/>
              <a:t>包含</a:t>
            </a:r>
            <a:r>
              <a:rPr lang="en-US" altLang="zh-CN" dirty="0"/>
              <a:t>tutorial</a:t>
            </a:r>
            <a:r>
              <a:rPr lang="zh-CN" altLang="en-US" dirty="0"/>
              <a:t>文件夹，存储所有讲义文档</a:t>
            </a:r>
          </a:p>
        </p:txBody>
      </p:sp>
      <p:sp>
        <p:nvSpPr>
          <p:cNvPr id="5" name="文本框 4">
            <a:extLst>
              <a:ext uri="{FF2B5EF4-FFF2-40B4-BE49-F238E27FC236}">
                <a16:creationId xmlns:a16="http://schemas.microsoft.com/office/drawing/2014/main" id="{26F73329-4FCE-4C61-B1A3-5726496C4F66}"/>
              </a:ext>
            </a:extLst>
          </p:cNvPr>
          <p:cNvSpPr txBox="1"/>
          <p:nvPr/>
        </p:nvSpPr>
        <p:spPr>
          <a:xfrm>
            <a:off x="508000" y="3052418"/>
            <a:ext cx="7179733" cy="2308324"/>
          </a:xfrm>
          <a:prstGeom prst="rect">
            <a:avLst/>
          </a:prstGeom>
          <a:solidFill>
            <a:schemeClr val="bg1">
              <a:lumMod val="95000"/>
            </a:schemeClr>
          </a:solidFill>
        </p:spPr>
        <p:txBody>
          <a:bodyPr wrap="square" rtlCol="0">
            <a:spAutoFit/>
          </a:bodyPr>
          <a:lstStyle/>
          <a:p>
            <a:r>
              <a:rPr lang="zh-CN" altLang="en-US" dirty="0"/>
              <a:t>我们在</a:t>
            </a:r>
            <a:r>
              <a:rPr lang="en-US" altLang="zh-CN" dirty="0" err="1"/>
              <a:t>src</a:t>
            </a:r>
            <a:r>
              <a:rPr lang="zh-CN" altLang="en-US" dirty="0"/>
              <a:t>文件夹下放了一个简单的</a:t>
            </a:r>
            <a:r>
              <a:rPr lang="en-US" altLang="zh-CN" dirty="0"/>
              <a:t>main.cpp</a:t>
            </a:r>
            <a:r>
              <a:rPr lang="zh-CN" altLang="en-US" dirty="0"/>
              <a:t>，使用</a:t>
            </a:r>
            <a:r>
              <a:rPr lang="en-US" altLang="zh-CN" dirty="0" err="1"/>
              <a:t>Cmake</a:t>
            </a:r>
            <a:r>
              <a:rPr lang="zh-CN" altLang="en-US" dirty="0"/>
              <a:t>进行管理。</a:t>
            </a:r>
            <a:endParaRPr lang="en-US" altLang="zh-CN" dirty="0"/>
          </a:p>
          <a:p>
            <a:r>
              <a:rPr lang="zh-CN" altLang="en-US" dirty="0"/>
              <a:t>这个简单的代码实现了如下功能：</a:t>
            </a:r>
            <a:endParaRPr lang="en-US" altLang="zh-CN" dirty="0"/>
          </a:p>
          <a:p>
            <a:r>
              <a:rPr lang="zh-CN" altLang="en-US" dirty="0"/>
              <a:t>初始化一个</a:t>
            </a:r>
            <a:r>
              <a:rPr lang="en-US" altLang="zh-CN" dirty="0"/>
              <a:t>string</a:t>
            </a:r>
            <a:r>
              <a:rPr lang="zh-CN" altLang="en-US" dirty="0"/>
              <a:t>的列表，并将这个列表依次打印，字符串列表的内容遵循</a:t>
            </a:r>
            <a:endParaRPr lang="en-US" altLang="zh-CN" dirty="0"/>
          </a:p>
          <a:p>
            <a:r>
              <a:rPr lang="en-US" altLang="zh-CN" dirty="0"/>
              <a:t>“</a:t>
            </a:r>
            <a:r>
              <a:rPr lang="zh-CN" altLang="en-US" dirty="0"/>
              <a:t>你的名字 </a:t>
            </a:r>
            <a:r>
              <a:rPr lang="en-US" altLang="zh-CN" dirty="0"/>
              <a:t>hello git! </a:t>
            </a:r>
            <a:r>
              <a:rPr lang="zh-CN" altLang="en-US" dirty="0"/>
              <a:t>你学习该项目的时间戳</a:t>
            </a:r>
            <a:r>
              <a:rPr lang="en-US" altLang="zh-CN" dirty="0"/>
              <a:t>”</a:t>
            </a:r>
            <a:r>
              <a:rPr lang="zh-CN" altLang="en-US" dirty="0"/>
              <a:t>的格式</a:t>
            </a:r>
            <a:endParaRPr lang="en-US" altLang="zh-CN" dirty="0"/>
          </a:p>
          <a:p>
            <a:r>
              <a:rPr lang="zh-CN" altLang="en-US" dirty="0"/>
              <a:t>我们希望每一个学习这个课程的同学，在课程结束时，都可以在这个代码里留下自己的名字，并通过学到的</a:t>
            </a:r>
            <a:r>
              <a:rPr lang="en-US" altLang="zh-CN" dirty="0"/>
              <a:t>git</a:t>
            </a:r>
            <a:r>
              <a:rPr lang="zh-CN" altLang="en-US" dirty="0"/>
              <a:t>操作，将你的修改提交到项目</a:t>
            </a:r>
            <a:r>
              <a:rPr lang="en-US" altLang="zh-CN" dirty="0" err="1"/>
              <a:t>github</a:t>
            </a:r>
            <a:r>
              <a:rPr lang="zh-CN" altLang="en-US" dirty="0"/>
              <a:t>仓库中</a:t>
            </a:r>
          </a:p>
        </p:txBody>
      </p:sp>
    </p:spTree>
    <p:extLst>
      <p:ext uri="{BB962C8B-B14F-4D97-AF65-F5344CB8AC3E}">
        <p14:creationId xmlns:p14="http://schemas.microsoft.com/office/powerpoint/2010/main" val="151192272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TM02900720[[fn=积分]]</Template>
  <TotalTime>705</TotalTime>
  <Words>2238</Words>
  <Application>Microsoft Office PowerPoint</Application>
  <PresentationFormat>宽屏</PresentationFormat>
  <Paragraphs>165</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-apple-system</vt:lpstr>
      <vt:lpstr>Menlo</vt:lpstr>
      <vt:lpstr>quote-cjk-patch</vt:lpstr>
      <vt:lpstr>方正姚体</vt:lpstr>
      <vt:lpstr>宋体</vt:lpstr>
      <vt:lpstr>新宋体</vt:lpstr>
      <vt:lpstr>Arial</vt:lpstr>
      <vt:lpstr>Calibri</vt:lpstr>
      <vt:lpstr>Georgia Pro Cond Light</vt:lpstr>
      <vt:lpstr>Speak Pro</vt:lpstr>
      <vt:lpstr>RetrospectVTI</vt:lpstr>
      <vt:lpstr>一分钟Git入门实战</vt:lpstr>
      <vt:lpstr>课程介绍与讲师</vt:lpstr>
      <vt:lpstr>课程目录</vt:lpstr>
      <vt:lpstr>Git安装</vt:lpstr>
      <vt:lpstr>SmartGit安装</vt:lpstr>
      <vt:lpstr>SmartGit账号配置</vt:lpstr>
      <vt:lpstr>创建github仓库</vt:lpstr>
      <vt:lpstr>克隆：拉取远程仓库到本地</vt:lpstr>
      <vt:lpstr>完成项目初始版本的搭建</vt:lpstr>
      <vt:lpstr>编写项目源码</vt:lpstr>
      <vt:lpstr>项目源码构建执行</vt:lpstr>
      <vt:lpstr>进行你的第一次提交</vt:lpstr>
      <vt:lpstr>创建多个分支，合并与变基</vt:lpstr>
      <vt:lpstr>冲突与解决冲突</vt:lpstr>
      <vt:lpstr>提交整理：交互式变基与遴选</vt:lpstr>
      <vt:lpstr>Gitflow工作流模型</vt:lpstr>
      <vt:lpstr>合入申请与代码审核</vt:lpstr>
      <vt:lpstr>标签与版本号</vt:lpstr>
      <vt:lpstr>课后作业</vt:lpstr>
      <vt:lpstr>图标制作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lin</dc:creator>
  <cp:lastModifiedBy>lin</cp:lastModifiedBy>
  <cp:revision>190</cp:revision>
  <dcterms:created xsi:type="dcterms:W3CDTF">2025-09-04T23:27:33Z</dcterms:created>
  <dcterms:modified xsi:type="dcterms:W3CDTF">2025-09-19T00:12:37Z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