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258" r:id="rId2"/>
    <p:sldId id="487" r:id="rId3"/>
    <p:sldId id="626" r:id="rId4"/>
    <p:sldId id="490" r:id="rId5"/>
    <p:sldId id="484" r:id="rId6"/>
    <p:sldId id="486" r:id="rId7"/>
    <p:sldId id="493" r:id="rId8"/>
    <p:sldId id="485" r:id="rId9"/>
    <p:sldId id="503" r:id="rId10"/>
    <p:sldId id="504" r:id="rId11"/>
    <p:sldId id="506" r:id="rId12"/>
    <p:sldId id="632" r:id="rId13"/>
    <p:sldId id="508" r:id="rId14"/>
    <p:sldId id="509" r:id="rId15"/>
    <p:sldId id="510" r:id="rId16"/>
    <p:sldId id="629" r:id="rId17"/>
    <p:sldId id="514" r:id="rId18"/>
    <p:sldId id="515" r:id="rId19"/>
    <p:sldId id="516" r:id="rId20"/>
    <p:sldId id="517" r:id="rId21"/>
    <p:sldId id="518" r:id="rId22"/>
    <p:sldId id="492" r:id="rId23"/>
    <p:sldId id="542" r:id="rId24"/>
    <p:sldId id="540" r:id="rId25"/>
    <p:sldId id="519" r:id="rId26"/>
    <p:sldId id="543" r:id="rId27"/>
    <p:sldId id="563" r:id="rId28"/>
    <p:sldId id="546" r:id="rId29"/>
    <p:sldId id="559" r:id="rId30"/>
    <p:sldId id="560" r:id="rId31"/>
    <p:sldId id="561" r:id="rId32"/>
    <p:sldId id="562" r:id="rId33"/>
    <p:sldId id="544" r:id="rId34"/>
    <p:sldId id="627" r:id="rId35"/>
    <p:sldId id="567" r:id="rId36"/>
    <p:sldId id="568" r:id="rId37"/>
    <p:sldId id="569" r:id="rId38"/>
    <p:sldId id="572" r:id="rId39"/>
    <p:sldId id="573" r:id="rId40"/>
    <p:sldId id="575" r:id="rId41"/>
    <p:sldId id="576" r:id="rId42"/>
    <p:sldId id="577" r:id="rId43"/>
    <p:sldId id="598" r:id="rId44"/>
    <p:sldId id="599" r:id="rId45"/>
    <p:sldId id="600" r:id="rId46"/>
    <p:sldId id="582" r:id="rId47"/>
    <p:sldId id="583" r:id="rId48"/>
    <p:sldId id="584" r:id="rId49"/>
    <p:sldId id="585" r:id="rId50"/>
    <p:sldId id="586" r:id="rId51"/>
    <p:sldId id="587" r:id="rId52"/>
    <p:sldId id="588" r:id="rId53"/>
    <p:sldId id="589" r:id="rId54"/>
    <p:sldId id="601" r:id="rId55"/>
    <p:sldId id="592" r:id="rId56"/>
    <p:sldId id="602" r:id="rId57"/>
    <p:sldId id="594" r:id="rId58"/>
    <p:sldId id="595" r:id="rId59"/>
    <p:sldId id="596" r:id="rId60"/>
    <p:sldId id="603" r:id="rId61"/>
    <p:sldId id="625" r:id="rId62"/>
    <p:sldId id="605" r:id="rId63"/>
    <p:sldId id="606" r:id="rId64"/>
    <p:sldId id="607" r:id="rId65"/>
    <p:sldId id="604" r:id="rId66"/>
    <p:sldId id="597" r:id="rId67"/>
    <p:sldId id="623" r:id="rId68"/>
    <p:sldId id="608" r:id="rId69"/>
    <p:sldId id="609" r:id="rId70"/>
    <p:sldId id="610" r:id="rId71"/>
    <p:sldId id="611" r:id="rId72"/>
    <p:sldId id="612" r:id="rId73"/>
    <p:sldId id="613" r:id="rId74"/>
    <p:sldId id="614" r:id="rId75"/>
    <p:sldId id="615" r:id="rId76"/>
    <p:sldId id="616" r:id="rId77"/>
    <p:sldId id="617" r:id="rId78"/>
    <p:sldId id="618" r:id="rId79"/>
    <p:sldId id="619" r:id="rId80"/>
    <p:sldId id="620" r:id="rId81"/>
    <p:sldId id="621" r:id="rId82"/>
    <p:sldId id="622" r:id="rId83"/>
    <p:sldId id="630" r:id="rId84"/>
    <p:sldId id="498" r:id="rId85"/>
    <p:sldId id="500" r:id="rId86"/>
    <p:sldId id="501" r:id="rId87"/>
    <p:sldId id="628" r:id="rId88"/>
    <p:sldId id="547" r:id="rId89"/>
    <p:sldId id="548" r:id="rId90"/>
    <p:sldId id="549" r:id="rId91"/>
    <p:sldId id="550" r:id="rId92"/>
    <p:sldId id="551" r:id="rId93"/>
    <p:sldId id="552" r:id="rId94"/>
    <p:sldId id="553" r:id="rId95"/>
    <p:sldId id="554" r:id="rId96"/>
    <p:sldId id="564" r:id="rId97"/>
    <p:sldId id="555" r:id="rId98"/>
    <p:sldId id="556" r:id="rId99"/>
    <p:sldId id="557" r:id="rId100"/>
    <p:sldId id="631" r:id="rId101"/>
    <p:sldId id="633" r:id="rId102"/>
    <p:sldId id="634" r:id="rId10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071"/>
    <p:restoredTop sz="91127"/>
  </p:normalViewPr>
  <p:slideViewPr>
    <p:cSldViewPr>
      <p:cViewPr varScale="1">
        <p:scale>
          <a:sx n="112" d="100"/>
          <a:sy n="112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584" y="16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etlivestats.com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098502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Shape 1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96107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hape 24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Shape 24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2291151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125703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15822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155849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58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46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75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>
                <a:ea typeface="ＭＳ Ｐゴシック" charset="0"/>
                <a:cs typeface="ＭＳ Ｐゴシック" charset="0"/>
              </a:rPr>
              <a:t>Row vs column</a:t>
            </a: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896610A-824C-E640-895C-51CF8E6845E5}" type="slidenum">
              <a:rPr lang="en-US" sz="1200" b="0">
                <a:latin typeface="Times New Roman" charset="0"/>
              </a:rPr>
              <a:pPr eaLnBrk="1" hangingPunct="1"/>
              <a:t>58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95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38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0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7" name="Shape 9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439665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85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66769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773226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7" name="Shape 5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/>
              <a:t>DSLAM: Digital</a:t>
            </a:r>
            <a:r>
              <a:rPr lang="en-US" sz="2200" baseline="0" dirty="0"/>
              <a:t> Subscriber Line Access Multiplexer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7233316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3" name="Shape 5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96700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078043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7" name="Shape 6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/>
              <a:t>CMTS: Cable</a:t>
            </a:r>
            <a:r>
              <a:rPr lang="en-US" sz="2200" baseline="0" dirty="0"/>
              <a:t> Modem Termination System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30579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Yukun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will be responsible for two discussion sections on Friday (33832/4) and her OH will be on Monday 4-6pm.</a:t>
            </a:r>
            <a:b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</a:b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Yuanli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will be responsible for discussion on Thursday (33833) and my OH will be on Tuesday 4-6pm.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99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37690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34710407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4" name="Shape 7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5181469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0" name="Shape 7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376240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6" name="Shape 7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07264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https://www.internetlivestats.com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285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75" name="Shape 12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180680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853736-755B-554A-9366-004E68471B24}" type="slidenum">
              <a:rPr lang="en-US" sz="1200" b="0">
                <a:latin typeface="Times New Roman" charset="0"/>
              </a:rPr>
              <a:pPr eaLnBrk="1" hangingPunct="1"/>
              <a:t>89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400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C4FE38-6329-B04C-BCBE-FB1D65C42D43}" type="slidenum">
              <a:rPr lang="en-US" sz="1200" b="0">
                <a:latin typeface="Times New Roman" charset="0"/>
              </a:rPr>
              <a:pPr eaLnBrk="1" hangingPunct="1"/>
              <a:t>90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829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BE3C76-D595-8D46-A91B-86F5BF7B1C89}" type="slidenum">
              <a:rPr lang="en-US" sz="1200" b="0">
                <a:latin typeface="Times New Roman" charset="0"/>
              </a:rPr>
              <a:pPr eaLnBrk="1" hangingPunct="1"/>
              <a:t>91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officehours.it.umich.edu</a:t>
            </a:r>
            <a:r>
              <a:rPr lang="en-US" dirty="0"/>
              <a:t>/queue/1293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80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558521-12D8-B245-8229-7FDFF185F9C1}" type="slidenum">
              <a:rPr lang="en-US" sz="1200" b="0">
                <a:latin typeface="Times New Roman" charset="0"/>
              </a:rPr>
              <a:pPr eaLnBrk="1" hangingPunct="1"/>
              <a:t>92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546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16304B0-336D-0845-BF35-1E49F82C2A99}" type="slidenum">
              <a:rPr lang="en-US" sz="1200" b="0">
                <a:latin typeface="Times New Roman" charset="0"/>
              </a:rPr>
              <a:pPr eaLnBrk="1" hangingPunct="1"/>
              <a:t>93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709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94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05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95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8367559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96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5171139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A9210E-846A-734B-9296-5410C62C894F}" type="slidenum">
              <a:rPr lang="en-US" sz="1200" b="0">
                <a:latin typeface="Times New Roman" charset="0"/>
              </a:rPr>
              <a:pPr eaLnBrk="1" hangingPunct="1"/>
              <a:t>97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37263157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BE86E8E-9C73-A345-8861-F87B1D852876}" type="slidenum">
              <a:rPr lang="en-US" sz="1200" b="0">
                <a:latin typeface="Times New Roman" charset="0"/>
              </a:rPr>
              <a:pPr eaLnBrk="1" hangingPunct="1"/>
              <a:t>98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 dirty="0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34104782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F55224C-F64D-7F42-B37C-56E1D94BD4EE}" type="slidenum">
              <a:rPr lang="en-US" sz="1200" b="0">
                <a:latin typeface="Times New Roman" charset="0"/>
              </a:rPr>
              <a:pPr eaLnBrk="1" hangingPunct="1"/>
              <a:t>99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42177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727075"/>
            <a:ext cx="478155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4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64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40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Shape 41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772835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Shape 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129561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10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Shape 10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317750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January 04, 2023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04, 2023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04, 2023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January 04, 2023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Chowdhury,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b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355006"/>
              </p:ext>
            </p:extLst>
          </p:nvPr>
        </p:nvGraphicFramePr>
        <p:xfrm>
          <a:off x="685800" y="1600200"/>
          <a:ext cx="7924800" cy="414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1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2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3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4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Bonus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6187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3512C-1811-A545-AD5E-A11B96EA23EE}"/>
              </a:ext>
            </a:extLst>
          </p:cNvPr>
          <p:cNvSpPr/>
          <p:nvPr/>
        </p:nvSpPr>
        <p:spPr bwMode="auto">
          <a:xfrm>
            <a:off x="685800" y="5181600"/>
            <a:ext cx="79248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3049-0682-4544-BC5B-AAD77BDF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345E-4072-FD4B-938F-698EF714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F75BE-8C93-1C44-B383-53D862F1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8CB4-3B30-E547-AFCD-0815C0F0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30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Link bandwidth  </a:t>
            </a:r>
          </a:p>
          <a:p>
            <a:pPr lvl="1"/>
            <a:r>
              <a:rPr lang="en-US" sz="2000" dirty="0"/>
              <a:t>Number 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/>
              <a:t>Time 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/>
              <a:t>Number of bits “in flight” at any time</a:t>
            </a:r>
          </a:p>
          <a:p>
            <a:r>
              <a:rPr lang="en-US" sz="2400" dirty="0"/>
              <a:t>BDP = bandwidth × propagation delay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7563" y="2139952"/>
            <a:ext cx="146703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2266" y="2876551"/>
            <a:ext cx="24079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92784" y="2152270"/>
            <a:ext cx="240639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accent3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link:  BDP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26EBF1-CEC8-7C40-BC9D-CBAD8CF0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Same city over a slow link: 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~100Mbps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Propagation delay: ~0.1msec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BDP: 10,000bits (1.25KBytes)</a:t>
            </a:r>
          </a:p>
          <a:p>
            <a:pPr marL="0" indent="0">
              <a:buNone/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Cross-country over fast link: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~10Gbps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Propagation delay: ~10msec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BDP: 10</a:t>
            </a:r>
            <a:r>
              <a:rPr lang="en-US" baseline="30000" dirty="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bits (12.5MBytes)</a:t>
            </a:r>
          </a:p>
          <a:p>
            <a:pPr lvl="1"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BDP Examples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5B758-A620-9541-9EB3-FD832129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9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1:</a:t>
            </a:r>
            <a:r>
              <a:rPr lang="en-US" dirty="0"/>
              <a:t> measure end-to-end throughput and delay of networks (i.e., simple speed test)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2:</a:t>
            </a:r>
            <a:r>
              <a:rPr lang="en-US" dirty="0"/>
              <a:t> video streaming from CDNs (i.e., simple Netflix)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3:</a:t>
            </a:r>
            <a:r>
              <a:rPr lang="en-US" dirty="0"/>
              <a:t> reliable transport (i.e., how to transfer data over an unreliable network)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4:</a:t>
            </a:r>
            <a:r>
              <a:rPr lang="en-US" dirty="0"/>
              <a:t> router design (i.e., how do internal elements of the network work)</a:t>
            </a:r>
            <a:endParaRPr lang="en-US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All on (emulated) realistic networks using </a:t>
            </a:r>
            <a:r>
              <a:rPr lang="en-US" i="1" dirty="0">
                <a:solidFill>
                  <a:srgbClr val="0000FF"/>
                </a:solidFill>
              </a:rPr>
              <a:t>mininet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CB9BD-DAC7-2D44-BEEE-0AECB371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A8D0-6198-E24B-BDCC-32092C03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Quizzes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1CD7C36-E54E-AE4C-AF91-C10BCC1B3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~10 MCQ and solution key for each of the 20 lectures</a:t>
            </a:r>
          </a:p>
          <a:p>
            <a:r>
              <a:rPr lang="en-US" dirty="0">
                <a:solidFill>
                  <a:srgbClr val="0000FF"/>
                </a:solidFill>
              </a:rPr>
              <a:t>Made online sometime after the lecture; live for 48 hours</a:t>
            </a:r>
          </a:p>
          <a:p>
            <a:r>
              <a:rPr lang="en-US" dirty="0"/>
              <a:t>Participation counts for </a:t>
            </a:r>
            <a:r>
              <a:rPr lang="en-US" dirty="0">
                <a:solidFill>
                  <a:srgbClr val="0000FF"/>
                </a:solidFill>
              </a:rPr>
              <a:t>0.1 on top</a:t>
            </a:r>
            <a:r>
              <a:rPr lang="en-US" dirty="0"/>
              <a:t> of your final grade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 2.0</a:t>
            </a:r>
          </a:p>
          <a:p>
            <a:r>
              <a:rPr lang="en-US" dirty="0"/>
              <a:t>How well you do doesn’t matter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6280A-E452-1E4C-9CE8-35BBEDEC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281DCA4-50EC-DA4B-AA05-89C8A5D48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E8CAE0-3C59-2543-8486-B2A54BB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7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and wait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Wait-listed students will be admitted in the order of wait list</a:t>
            </a:r>
          </a:p>
          <a:p>
            <a:endParaRPr lang="en-US" altLang="x-none" dirty="0">
              <a:solidFill>
                <a:srgbClr val="0000FF"/>
              </a:solidFill>
            </a:endParaRPr>
          </a:p>
          <a:p>
            <a:r>
              <a:rPr lang="en-US" altLang="x-none" dirty="0">
                <a:solidFill>
                  <a:srgbClr val="0000FF"/>
                </a:solidFill>
              </a:rPr>
              <a:t>If you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re planning to drop, please do so soon!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5D9AD-8B01-684C-BBA7-4603FE17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3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website: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github.com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morleydragon</a:t>
            </a:r>
            <a:r>
              <a:rPr lang="en-US" dirty="0">
                <a:solidFill>
                  <a:srgbClr val="0000FF"/>
                </a:solidFill>
              </a:rPr>
              <a:t>/eecs489/</a:t>
            </a:r>
          </a:p>
          <a:p>
            <a:pPr lvl="1"/>
            <a:r>
              <a:rPr lang="en-US" dirty="0"/>
              <a:t>Assignments, lecture slides</a:t>
            </a:r>
          </a:p>
          <a:p>
            <a:r>
              <a:rPr lang="en-US" dirty="0"/>
              <a:t>Confidential content on </a:t>
            </a:r>
            <a:r>
              <a:rPr lang="en-US" dirty="0">
                <a:solidFill>
                  <a:srgbClr val="0000FF"/>
                </a:solidFill>
              </a:rPr>
              <a:t>canvas</a:t>
            </a:r>
          </a:p>
          <a:p>
            <a:r>
              <a:rPr lang="en-US" dirty="0"/>
              <a:t>Piazza for all communication</a:t>
            </a:r>
          </a:p>
          <a:p>
            <a:pPr lvl="1"/>
            <a:r>
              <a:rPr lang="en-US" dirty="0"/>
              <a:t>Sign up if you haven’t already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piazza.com</a:t>
            </a:r>
            <a:r>
              <a:rPr lang="en-US" dirty="0">
                <a:solidFill>
                  <a:srgbClr val="0000FF"/>
                </a:solidFill>
              </a:rPr>
              <a:t>/class/lc7u1gvcpzr2r6/</a:t>
            </a:r>
            <a:endParaRPr lang="en-US" dirty="0"/>
          </a:p>
          <a:p>
            <a:r>
              <a:rPr lang="en-US" dirty="0"/>
              <a:t>Assignment submission via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Start forming groups</a:t>
            </a:r>
          </a:p>
          <a:p>
            <a:pPr lvl="1"/>
            <a:r>
              <a:rPr lang="en-US" dirty="0"/>
              <a:t>Details will be sent out soon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8F79F-0619-B043-ACC9-9CEC2050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late submission, re-grade request, cheating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description in the course webpage</a:t>
            </a:r>
          </a:p>
          <a:p>
            <a:r>
              <a:rPr lang="en-US" altLang="x-none" dirty="0">
                <a:solidFill>
                  <a:srgbClr val="0000FF"/>
                </a:solidFill>
              </a:rPr>
              <a:t>Don’t cheat!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B26BA-B3EC-8F45-97DD-C377E5E6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Internet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E1E91D-47BF-674E-A595-2F109B03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78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32" name="Shape 32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33"/>
          <p:cNvSpPr>
            <a:spLocks noChangeArrowheads="1"/>
          </p:cNvSpPr>
          <p:nvPr/>
        </p:nvSpPr>
        <p:spPr bwMode="auto">
          <a:xfrm>
            <a:off x="1803400" y="6126162"/>
            <a:ext cx="2921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Windows PC</a:t>
            </a:r>
          </a:p>
        </p:txBody>
      </p:sp>
      <p:sp>
        <p:nvSpPr>
          <p:cNvPr id="34" name="Shape 34"/>
          <p:cNvSpPr>
            <a:spLocks noChangeArrowheads="1"/>
          </p:cNvSpPr>
          <p:nvPr/>
        </p:nvSpPr>
        <p:spPr bwMode="auto">
          <a:xfrm>
            <a:off x="1416050" y="5156200"/>
            <a:ext cx="20891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Linux server</a:t>
            </a:r>
          </a:p>
        </p:txBody>
      </p:sp>
      <p:sp>
        <p:nvSpPr>
          <p:cNvPr id="35" name="Shape 35"/>
          <p:cNvSpPr>
            <a:spLocks noChangeArrowheads="1"/>
          </p:cNvSpPr>
          <p:nvPr/>
        </p:nvSpPr>
        <p:spPr bwMode="auto">
          <a:xfrm>
            <a:off x="4819650" y="5164138"/>
            <a:ext cx="20891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MAC laptop</a:t>
            </a:r>
          </a:p>
        </p:txBody>
      </p:sp>
      <p:sp>
        <p:nvSpPr>
          <p:cNvPr id="36" name="Shape 36"/>
          <p:cNvSpPr>
            <a:spLocks noChangeArrowheads="1"/>
          </p:cNvSpPr>
          <p:nvPr/>
        </p:nvSpPr>
        <p:spPr bwMode="auto">
          <a:xfrm>
            <a:off x="4156075" y="1584325"/>
            <a:ext cx="23209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car navigator</a:t>
            </a:r>
          </a:p>
        </p:txBody>
      </p:sp>
      <p:sp>
        <p:nvSpPr>
          <p:cNvPr id="37" name="Shape 37"/>
          <p:cNvSpPr>
            <a:spLocks noChangeArrowheads="1"/>
          </p:cNvSpPr>
          <p:nvPr/>
        </p:nvSpPr>
        <p:spPr bwMode="auto">
          <a:xfrm>
            <a:off x="2328862" y="2414588"/>
            <a:ext cx="29289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heart pacemaker</a:t>
            </a:r>
          </a:p>
        </p:txBody>
      </p:sp>
      <p:sp>
        <p:nvSpPr>
          <p:cNvPr id="38" name="Shape 38"/>
          <p:cNvSpPr>
            <a:spLocks noChangeArrowheads="1"/>
          </p:cNvSpPr>
          <p:nvPr/>
        </p:nvSpPr>
        <p:spPr bwMode="auto">
          <a:xfrm>
            <a:off x="5738813" y="3316288"/>
            <a:ext cx="20907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smartphone</a:t>
            </a:r>
          </a:p>
        </p:txBody>
      </p:sp>
      <p:sp>
        <p:nvSpPr>
          <p:cNvPr id="39" name="Shape 39"/>
          <p:cNvSpPr>
            <a:spLocks noChangeArrowheads="1"/>
          </p:cNvSpPr>
          <p:nvPr/>
        </p:nvSpPr>
        <p:spPr bwMode="auto">
          <a:xfrm>
            <a:off x="6477000" y="4521200"/>
            <a:ext cx="12858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iPad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consists of many end-systems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FCD0AB-F0B0-8C44-A110-2412E696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4886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dvAuto="0"/>
      <p:bldP spid="34" grpId="0" advAuto="0"/>
      <p:bldP spid="35" grpId="0" advAuto="0"/>
      <p:bldP spid="36" grpId="0" advAuto="0"/>
      <p:bldP spid="37" grpId="0" advAuto="0"/>
      <p:bldP spid="38" grpId="0" advAuto="0"/>
      <p:bldP spid="39" grpId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830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57" name="Shape 57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by switches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B10F43-5EF9-3B4E-8C66-06B7D090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27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ChangeArrowheads="1"/>
          </p:cNvSpPr>
          <p:nvPr/>
        </p:nvSpPr>
        <p:spPr bwMode="auto">
          <a:xfrm>
            <a:off x="1970088" y="2343150"/>
            <a:ext cx="18399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lines</a:t>
            </a:r>
          </a:p>
        </p:txBody>
      </p:sp>
      <p:sp>
        <p:nvSpPr>
          <p:cNvPr id="36866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67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68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0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1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2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76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7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7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0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0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83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3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6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6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9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0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1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95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95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Shape 99"/>
          <p:cNvSpPr>
            <a:spLocks noChangeArrowheads="1"/>
          </p:cNvSpPr>
          <p:nvPr/>
        </p:nvSpPr>
        <p:spPr bwMode="auto">
          <a:xfrm>
            <a:off x="4030663" y="3860800"/>
            <a:ext cx="9493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fibers</a:t>
            </a:r>
          </a:p>
        </p:txBody>
      </p:sp>
      <p:sp>
        <p:nvSpPr>
          <p:cNvPr id="100" name="Shape 100"/>
          <p:cNvSpPr>
            <a:spLocks noChangeArrowheads="1"/>
          </p:cNvSpPr>
          <p:nvPr/>
        </p:nvSpPr>
        <p:spPr bwMode="auto">
          <a:xfrm>
            <a:off x="685800" y="464820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cable TV lines</a:t>
            </a:r>
          </a:p>
        </p:txBody>
      </p:sp>
      <p:sp>
        <p:nvSpPr>
          <p:cNvPr id="101" name="Shape 101"/>
          <p:cNvSpPr>
            <a:spLocks noChangeArrowheads="1"/>
          </p:cNvSpPr>
          <p:nvPr/>
        </p:nvSpPr>
        <p:spPr bwMode="auto">
          <a:xfrm>
            <a:off x="6403975" y="409575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wireless links</a:t>
            </a:r>
          </a:p>
        </p:txBody>
      </p:sp>
      <p:sp>
        <p:nvSpPr>
          <p:cNvPr id="40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links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D50BF-8369-CB44-A246-26312CAC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9680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dvAuto="0"/>
      <p:bldP spid="89" grpId="0" animBg="1"/>
      <p:bldP spid="90" grpId="0" animBg="1"/>
      <p:bldP spid="91" grpId="0" animBg="1"/>
      <p:bldP spid="99" grpId="0" advAuto="0"/>
      <p:bldP spid="100" grpId="0" advAuto="0"/>
      <p:bldP spid="101" grpId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Class policies, logistics, and roadmap</a:t>
            </a:r>
          </a:p>
          <a:p>
            <a:r>
              <a:rPr lang="en-US" dirty="0"/>
              <a:t>Overview of the basics</a:t>
            </a:r>
          </a:p>
          <a:p>
            <a:pPr lvl="1"/>
            <a:r>
              <a:rPr lang="en-US" dirty="0"/>
              <a:t>How is the network shared?</a:t>
            </a:r>
          </a:p>
          <a:p>
            <a:pPr lvl="1"/>
            <a:r>
              <a:rPr lang="en-US" dirty="0"/>
              <a:t>How do we evaluate a network?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A7110-46C5-944A-8204-D403F690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2" name="Shape 142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143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145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  <p:sp>
        <p:nvSpPr>
          <p:cNvPr id="43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4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5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by many parties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97CAE9-4B3F-AE41-A5F3-10A869A3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424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dvAuto="0"/>
      <p:bldP spid="143" grpId="0" advAuto="0"/>
      <p:bldP spid="144" grpId="0" advAuto="0"/>
      <p:bldP spid="145" grpId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Shape 152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5" name="Shape 153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6" name="Shape 154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8" name="Shape 156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9" name="Shape 157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70" name="Shape 158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9" name="Shape 159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74" name="Shape 162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75" name="Shape 163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4" name="Shape 164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78" name="Shape 166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7" name="Shape 167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0" name="Shape 168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81" name="Shape 169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0" name="Shape 17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Shape 172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3" name="Shape 173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8" name="Shape 176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89" name="Shape 177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90" name="Shape 178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92" name="Shape 180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2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182" name="Shape 182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5" name="Shape 185"/>
          <p:cNvSpPr>
            <a:spLocks noChangeAspect="1"/>
          </p:cNvSpPr>
          <p:nvPr/>
        </p:nvSpPr>
        <p:spPr>
          <a:xfrm>
            <a:off x="914400" y="4175760"/>
            <a:ext cx="251927" cy="548640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6" name="Shape 186"/>
          <p:cNvSpPr>
            <a:spLocks noChangeArrowheads="1"/>
          </p:cNvSpPr>
          <p:nvPr/>
        </p:nvSpPr>
        <p:spPr bwMode="auto">
          <a:xfrm>
            <a:off x="171469" y="4648002"/>
            <a:ext cx="819131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data</a:t>
            </a:r>
            <a:endParaRPr lang="en-US" altLang="x-none" sz="3000" b="0" dirty="0">
              <a:solidFill>
                <a:srgbClr val="0000FF"/>
              </a:solidFill>
              <a:latin typeface="Arial" charset="0"/>
              <a:sym typeface="Calibri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188" name="Picture 187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path</a:t>
            </a:r>
          </a:p>
        </p:txBody>
      </p:sp>
      <p:sp>
        <p:nvSpPr>
          <p:cNvPr id="41002" name="Shape 191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Transfers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0209D-A93C-B840-A05B-A38FAA4A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62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0.07691 0.02199 0.15399 0.04421 0.2493 0.03796 C 0.34461 0.03194 0.48628 -0.00417 0.57135 -0.03796 C 0.65625 -0.07153 0.70729 -0.11806 0.75833 -0.1643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17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 advAuto="0"/>
      <p:bldP spid="185" grpId="1" animBg="1"/>
      <p:bldP spid="186" grpId="0" advAuto="0"/>
      <p:bldP spid="188" grpId="0" advAuto="0"/>
      <p:bldP spid="190" grpId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federated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networks </a:t>
            </a:r>
            <a:r>
              <a:rPr lang="en-US" dirty="0">
                <a:solidFill>
                  <a:srgbClr val="0000FF"/>
                </a:solidFill>
              </a:rPr>
              <a:t>by the </a:t>
            </a:r>
            <a:r>
              <a:rPr lang="en-US" b="1" dirty="0">
                <a:solidFill>
                  <a:srgbClr val="0000FF"/>
                </a:solidFill>
              </a:rPr>
              <a:t>IP protocol</a:t>
            </a:r>
            <a:endParaRPr lang="en-US" dirty="0"/>
          </a:p>
          <a:p>
            <a:pPr lvl="1"/>
            <a:r>
              <a:rPr lang="en-US" i="1" dirty="0"/>
              <a:t>A common interface binds them all 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2255458" y="3200400"/>
            <a:ext cx="4633085" cy="2743200"/>
            <a:chOff x="554038" y="1527175"/>
            <a:chExt cx="7947025" cy="4705350"/>
          </a:xfrm>
        </p:grpSpPr>
        <p:sp>
          <p:nvSpPr>
            <p:cNvPr id="35" name="Shape 105"/>
            <p:cNvSpPr/>
            <p:nvPr/>
          </p:nvSpPr>
          <p:spPr>
            <a:xfrm>
              <a:off x="5106988" y="3697288"/>
              <a:ext cx="2751137" cy="160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7"/>
                  </a:cubicBezTo>
                  <a:cubicBezTo>
                    <a:pt x="12954" y="20639"/>
                    <a:pt x="6724" y="20639"/>
                    <a:pt x="2882" y="16797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06"/>
            <p:cNvSpPr/>
            <p:nvPr/>
          </p:nvSpPr>
          <p:spPr>
            <a:xfrm>
              <a:off x="2071688" y="1946275"/>
              <a:ext cx="3643312" cy="1901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Shape 107"/>
            <p:cNvSpPr/>
            <p:nvPr/>
          </p:nvSpPr>
          <p:spPr>
            <a:xfrm>
              <a:off x="1098550" y="4241800"/>
              <a:ext cx="2820988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0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1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2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3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4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8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9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2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4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5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8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2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3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4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Shape 143"/>
            <p:cNvSpPr>
              <a:spLocks noChangeArrowheads="1"/>
            </p:cNvSpPr>
            <p:nvPr/>
          </p:nvSpPr>
          <p:spPr bwMode="auto">
            <a:xfrm>
              <a:off x="4352132" y="2267311"/>
              <a:ext cx="1376361" cy="96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 dirty="0">
                  <a:solidFill>
                    <a:srgbClr val="0000FF"/>
                  </a:solidFill>
                  <a:latin typeface="Arial" charset="0"/>
                  <a:sym typeface="Calibri" charset="0"/>
                </a:rPr>
                <a:t>Google</a:t>
              </a:r>
            </a:p>
            <a:p>
              <a:pPr algn="ctr" eaLnBrk="1" hangingPunct="1"/>
              <a:r>
                <a:rPr lang="en-US" altLang="x-none" sz="1600" b="0" dirty="0">
                  <a:solidFill>
                    <a:srgbClr val="0000FF"/>
                  </a:solidFill>
                  <a:latin typeface="Arial" charset="0"/>
                  <a:sym typeface="Calibri" charset="0"/>
                </a:rPr>
                <a:t>Fiber</a:t>
              </a:r>
            </a:p>
          </p:txBody>
        </p:sp>
        <p:sp>
          <p:nvSpPr>
            <p:cNvPr id="69" name="Shape 144"/>
            <p:cNvSpPr>
              <a:spLocks noChangeArrowheads="1"/>
            </p:cNvSpPr>
            <p:nvPr/>
          </p:nvSpPr>
          <p:spPr bwMode="auto">
            <a:xfrm>
              <a:off x="2717800" y="5114150"/>
              <a:ext cx="1092199" cy="54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>
                  <a:solidFill>
                    <a:srgbClr val="0000FF"/>
                  </a:solidFill>
                  <a:latin typeface="Arial" charset="0"/>
                  <a:sym typeface="Calibri" charset="0"/>
                </a:rPr>
                <a:t>AT&amp;T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  <p:sp>
          <p:nvSpPr>
            <p:cNvPr id="70" name="Shape 145"/>
            <p:cNvSpPr>
              <a:spLocks noChangeArrowheads="1"/>
            </p:cNvSpPr>
            <p:nvPr/>
          </p:nvSpPr>
          <p:spPr bwMode="auto">
            <a:xfrm>
              <a:off x="4852987" y="4606944"/>
              <a:ext cx="1870076" cy="54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>
                  <a:solidFill>
                    <a:srgbClr val="0000FF"/>
                  </a:solidFill>
                  <a:latin typeface="Arial" charset="0"/>
                  <a:sym typeface="Calibri" charset="0"/>
                </a:rPr>
                <a:t>Comcast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67C9A-0666-D249-883B-6F4CEA66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01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Allows us to </a:t>
            </a:r>
            <a:r>
              <a:rPr lang="en-US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31A16-D3B4-7446-AE34-256C0035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1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need to share the network?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Freeform 46"/>
          <p:cNvSpPr>
            <a:spLocks noChangeAspect="1"/>
          </p:cNvSpPr>
          <p:nvPr/>
        </p:nvSpPr>
        <p:spPr>
          <a:xfrm rot="21345852">
            <a:off x="4122253" y="1507063"/>
            <a:ext cx="3762198" cy="2404265"/>
          </a:xfrm>
          <a:custGeom>
            <a:avLst/>
            <a:gdLst>
              <a:gd name="connsiteX0" fmla="*/ 59559 w 5120482"/>
              <a:gd name="connsiteY0" fmla="*/ 0 h 3144012"/>
              <a:gd name="connsiteX1" fmla="*/ 414384 w 5120482"/>
              <a:gd name="connsiteY1" fmla="*/ 1456737 h 3144012"/>
              <a:gd name="connsiteX2" fmla="*/ 3159608 w 5120482"/>
              <a:gd name="connsiteY2" fmla="*/ 3118911 h 3144012"/>
              <a:gd name="connsiteX3" fmla="*/ 5120482 w 5120482"/>
              <a:gd name="connsiteY3" fmla="*/ 2502599 h 31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482" h="3144012">
                <a:moveTo>
                  <a:pt x="59559" y="0"/>
                </a:moveTo>
                <a:cubicBezTo>
                  <a:pt x="-21366" y="468459"/>
                  <a:pt x="-102291" y="936918"/>
                  <a:pt x="414384" y="1456737"/>
                </a:cubicBezTo>
                <a:cubicBezTo>
                  <a:pt x="931059" y="1976556"/>
                  <a:pt x="2375258" y="2944601"/>
                  <a:pt x="3159608" y="3118911"/>
                </a:cubicBezTo>
                <a:cubicBezTo>
                  <a:pt x="3943958" y="3293221"/>
                  <a:pt x="5120482" y="2502599"/>
                  <a:pt x="5120482" y="2502599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0" name="Freeform 49"/>
          <p:cNvSpPr>
            <a:spLocks noChangeAspect="1"/>
          </p:cNvSpPr>
          <p:nvPr/>
        </p:nvSpPr>
        <p:spPr>
          <a:xfrm rot="21430433">
            <a:off x="2828431" y="1352269"/>
            <a:ext cx="5486400" cy="3592619"/>
          </a:xfrm>
          <a:custGeom>
            <a:avLst/>
            <a:gdLst>
              <a:gd name="connsiteX0" fmla="*/ 0 w 7301923"/>
              <a:gd name="connsiteY0" fmla="*/ 0 h 4538296"/>
              <a:gd name="connsiteX1" fmla="*/ 1512675 w 7301923"/>
              <a:gd name="connsiteY1" fmla="*/ 1662174 h 4538296"/>
              <a:gd name="connsiteX2" fmla="*/ 4818149 w 7301923"/>
              <a:gd name="connsiteY2" fmla="*/ 3567138 h 4538296"/>
              <a:gd name="connsiteX3" fmla="*/ 7301923 w 7301923"/>
              <a:gd name="connsiteY3" fmla="*/ 4538296 h 45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923" h="4538296">
                <a:moveTo>
                  <a:pt x="0" y="0"/>
                </a:moveTo>
                <a:cubicBezTo>
                  <a:pt x="354825" y="533825"/>
                  <a:pt x="709650" y="1067651"/>
                  <a:pt x="1512675" y="1662174"/>
                </a:cubicBezTo>
                <a:cubicBezTo>
                  <a:pt x="2315700" y="2256697"/>
                  <a:pt x="3853274" y="3087784"/>
                  <a:pt x="4818149" y="3567138"/>
                </a:cubicBezTo>
                <a:cubicBezTo>
                  <a:pt x="5783024" y="4046492"/>
                  <a:pt x="7000011" y="4376436"/>
                  <a:pt x="7301923" y="4538296"/>
                </a:cubicBezTo>
              </a:path>
            </a:pathLst>
          </a:custGeom>
          <a:ln w="38100" cmpd="sng">
            <a:solidFill>
              <a:srgbClr val="D3A600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1038" y="1758921"/>
            <a:ext cx="2399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FF"/>
                </a:solidFill>
              </a:rPr>
              <a:t>Switch and link resources</a:t>
            </a:r>
          </a:p>
        </p:txBody>
      </p:sp>
      <p:cxnSp>
        <p:nvCxnSpPr>
          <p:cNvPr id="41" name="Straight Arrow Connector 40"/>
          <p:cNvCxnSpPr>
            <a:stCxn id="3" idx="2"/>
            <a:endCxn id="36" idx="3"/>
          </p:cNvCxnSpPr>
          <p:nvPr/>
        </p:nvCxnSpPr>
        <p:spPr bwMode="auto">
          <a:xfrm flipH="1">
            <a:off x="4322763" y="2713028"/>
            <a:ext cx="2638012" cy="3770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>
            <a:stCxn id="3" idx="2"/>
            <a:endCxn id="38" idx="0"/>
          </p:cNvCxnSpPr>
          <p:nvPr/>
        </p:nvCxnSpPr>
        <p:spPr bwMode="auto">
          <a:xfrm flipH="1">
            <a:off x="6286501" y="2713028"/>
            <a:ext cx="674274" cy="14573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stCxn id="3" idx="2"/>
          </p:cNvCxnSpPr>
          <p:nvPr/>
        </p:nvCxnSpPr>
        <p:spPr bwMode="auto">
          <a:xfrm flipH="1">
            <a:off x="5126545" y="2713028"/>
            <a:ext cx="1834230" cy="10156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C251781C-8058-A243-8563-82A5AAA1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13" name="Shape 199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4" name="Shape 200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5" name="Shape 201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6" name="Shape 20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7" name="Shape 20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8" name="Shape 20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2" name="Shape 20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23" name="Shape 20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0" name="Shape 21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6" name="Shape 21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3" name="Shape 21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8" name="Shape 21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29" name="Shape 21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6" name="Shape 21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32" name="Shape 21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9" name="Shape 21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36" name="Shape 22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37" name="Shape 22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38" name="Shape 22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5" name="Shape 225"/>
          <p:cNvSpPr>
            <a:spLocks noChangeArrowheads="1"/>
          </p:cNvSpPr>
          <p:nvPr/>
        </p:nvSpPr>
        <p:spPr bwMode="auto">
          <a:xfrm>
            <a:off x="114300" y="3756025"/>
            <a:ext cx="325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Zoom client</a:t>
            </a:r>
          </a:p>
        </p:txBody>
      </p:sp>
      <p:sp>
        <p:nvSpPr>
          <p:cNvPr id="226" name="Shape 226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Shape 230"/>
          <p:cNvSpPr>
            <a:spLocks noChangeArrowheads="1"/>
          </p:cNvSpPr>
          <p:nvPr/>
        </p:nvSpPr>
        <p:spPr bwMode="auto">
          <a:xfrm>
            <a:off x="5946775" y="2939058"/>
            <a:ext cx="3098800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Zoom client</a:t>
            </a:r>
          </a:p>
        </p:txBody>
      </p:sp>
      <p:sp>
        <p:nvSpPr>
          <p:cNvPr id="231" name="Shape 231"/>
          <p:cNvSpPr>
            <a:spLocks noChangeArrowheads="1"/>
          </p:cNvSpPr>
          <p:nvPr/>
        </p:nvSpPr>
        <p:spPr bwMode="auto">
          <a:xfrm>
            <a:off x="152400" y="1443037"/>
            <a:ext cx="20891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Facebook server</a:t>
            </a:r>
          </a:p>
        </p:txBody>
      </p:sp>
      <p:sp>
        <p:nvSpPr>
          <p:cNvPr id="232" name="Shape 232"/>
          <p:cNvSpPr>
            <a:spLocks noChangeArrowheads="1"/>
          </p:cNvSpPr>
          <p:nvPr/>
        </p:nvSpPr>
        <p:spPr bwMode="auto">
          <a:xfrm>
            <a:off x="5776912" y="5494288"/>
            <a:ext cx="3138487" cy="99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Firefox accessing </a:t>
            </a:r>
            <a:r>
              <a:rPr lang="en-US" altLang="x-none" sz="3000" b="0" dirty="0" err="1">
                <a:solidFill>
                  <a:srgbClr val="0000FF"/>
                </a:solidFill>
                <a:latin typeface="Arial" charset="0"/>
                <a:sym typeface="Calibri" charset="0"/>
              </a:rPr>
              <a:t>F</a:t>
            </a:r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acebook</a:t>
            </a:r>
            <a:endParaRPr lang="en-US" altLang="x-none" sz="3000" b="0" dirty="0">
              <a:solidFill>
                <a:srgbClr val="0000FF"/>
              </a:solidFill>
              <a:latin typeface="Arial" charset="0"/>
              <a:sym typeface="Calibri" charset="0"/>
            </a:endParaRPr>
          </a:p>
        </p:txBody>
      </p:sp>
      <p:pic>
        <p:nvPicPr>
          <p:cNvPr id="233" name="Picture 23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8900" y="3652838"/>
            <a:ext cx="6415088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23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Shape 237"/>
          <p:cNvSpPr>
            <a:spLocks noChangeArrowheads="1"/>
          </p:cNvSpPr>
          <p:nvPr/>
        </p:nvSpPr>
        <p:spPr bwMode="auto">
          <a:xfrm>
            <a:off x="2527300" y="5867996"/>
            <a:ext cx="3100388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Fortnite client</a:t>
            </a:r>
          </a:p>
        </p:txBody>
      </p:sp>
      <p:sp>
        <p:nvSpPr>
          <p:cNvPr id="238" name="Shape 238"/>
          <p:cNvSpPr>
            <a:spLocks noChangeArrowheads="1"/>
          </p:cNvSpPr>
          <p:nvPr/>
        </p:nvSpPr>
        <p:spPr bwMode="auto">
          <a:xfrm>
            <a:off x="4114800" y="1673821"/>
            <a:ext cx="2822575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Fortnite server</a:t>
            </a:r>
          </a:p>
        </p:txBody>
      </p:sp>
      <p:pic>
        <p:nvPicPr>
          <p:cNvPr id="239" name="Picture 238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3163" y="2049463"/>
            <a:ext cx="1722437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among many services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BBCAD4-7A5D-E44D-9C49-EF1752D8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1715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dvAuto="0"/>
      <p:bldP spid="230" grpId="0" advAuto="0"/>
      <p:bldP spid="231" grpId="0" advAuto="0"/>
      <p:bldP spid="232" grpId="0" advAuto="0"/>
      <p:bldP spid="233" grpId="0" animBg="1" advAuto="0"/>
      <p:bldP spid="235" grpId="0" animBg="1" advAuto="0"/>
      <p:bldP spid="237" grpId="0" advAuto="0"/>
      <p:bldP spid="238" grpId="0" advAuto="0"/>
      <p:bldP spid="239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share 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Resource </a:t>
            </a:r>
            <a:r>
              <a:rPr lang="en-US" dirty="0">
                <a:solidFill>
                  <a:srgbClr val="0000FF"/>
                </a:solidFill>
              </a:rPr>
              <a:t>reserved</a:t>
            </a:r>
            <a:r>
              <a:rPr lang="en-US" dirty="0"/>
              <a:t> per connection</a:t>
            </a:r>
          </a:p>
          <a:p>
            <a:pPr lvl="1"/>
            <a:r>
              <a:rPr lang="en-US" dirty="0"/>
              <a:t>Admission control: per connection</a:t>
            </a:r>
          </a:p>
          <a:p>
            <a:r>
              <a:rPr lang="en-US" dirty="0"/>
              <a:t>Packet switching via statistical multiplexing</a:t>
            </a:r>
          </a:p>
          <a:p>
            <a:pPr lvl="1"/>
            <a:r>
              <a:rPr lang="en-US" dirty="0"/>
              <a:t>Packets treated independently, </a:t>
            </a:r>
            <a:r>
              <a:rPr lang="en-US" dirty="0">
                <a:solidFill>
                  <a:srgbClr val="0000FF"/>
                </a:solidFill>
              </a:rPr>
              <a:t>on-demand</a:t>
            </a:r>
          </a:p>
          <a:p>
            <a:pPr lvl="1"/>
            <a:r>
              <a:rPr lang="en-US" dirty="0"/>
              <a:t>Admission control: per packet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84C2F-B3BA-B241-AD7D-86F318B2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sz="half" idx="1"/>
          </p:nvPr>
        </p:nvSpPr>
        <p:spPr>
          <a:xfrm>
            <a:off x="236957" y="1577234"/>
            <a:ext cx="4540392" cy="4419600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/>
              <a:t>src</a:t>
            </a:r>
            <a:r>
              <a:rPr lang="en-US" sz="2800" dirty="0"/>
              <a:t> sends reservation request to </a:t>
            </a:r>
            <a:r>
              <a:rPr lang="en-US" sz="2800" dirty="0" err="1"/>
              <a:t>dst</a:t>
            </a:r>
            <a:endParaRPr lang="en-US" sz="2800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/>
              <a:t>Switches </a:t>
            </a:r>
            <a:r>
              <a:rPr lang="en-US" sz="2800" dirty="0">
                <a:solidFill>
                  <a:srgbClr val="0000FF"/>
                </a:solidFill>
              </a:rPr>
              <a:t>create</a:t>
            </a:r>
            <a:r>
              <a:rPr lang="en-US" sz="2800" dirty="0"/>
              <a:t> circuit </a:t>
            </a:r>
            <a:r>
              <a:rPr lang="en-US" sz="2800" i="1" dirty="0"/>
              <a:t>after</a:t>
            </a:r>
            <a:r>
              <a:rPr lang="en-US" sz="2800" dirty="0"/>
              <a:t> admission control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/>
              <a:t>src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sends</a:t>
            </a:r>
            <a:r>
              <a:rPr lang="en-US" sz="2800" dirty="0"/>
              <a:t> data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/>
              <a:t>src</a:t>
            </a:r>
            <a:r>
              <a:rPr lang="en-US" sz="2800" dirty="0"/>
              <a:t> sends </a:t>
            </a:r>
            <a:r>
              <a:rPr lang="en-US" sz="2800" dirty="0">
                <a:solidFill>
                  <a:srgbClr val="0000FF"/>
                </a:solidFill>
              </a:rPr>
              <a:t>teardown</a:t>
            </a:r>
            <a:r>
              <a:rPr lang="en-US" sz="2800" dirty="0"/>
              <a:t> request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800" dirty="0">
                <a:solidFill>
                  <a:srgbClr val="0000FF"/>
                </a:solidFill>
              </a:rPr>
              <a:t>More details in backup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4333262" y="2456484"/>
            <a:ext cx="4572000" cy="2707033"/>
            <a:chOff x="554038" y="1527175"/>
            <a:chExt cx="7947025" cy="4705350"/>
          </a:xfrm>
        </p:grpSpPr>
        <p:sp>
          <p:nvSpPr>
            <p:cNvPr id="13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4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5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8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9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4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7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9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3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7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8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6" name="Shape 1260"/>
          <p:cNvSpPr/>
          <p:nvPr/>
        </p:nvSpPr>
        <p:spPr>
          <a:xfrm>
            <a:off x="7695134" y="220408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47" name="Shape 1259"/>
          <p:cNvSpPr/>
          <p:nvPr/>
        </p:nvSpPr>
        <p:spPr>
          <a:xfrm>
            <a:off x="5670483" y="528955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51" name="Rectangular Callout 50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tangular Callout 51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B4F5E5-B95D-694E-829A-885D360A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  <p:bldP spid="51" grpId="0" animBg="1"/>
      <p:bldP spid="52" grpId="0" animBg="1"/>
      <p:bldP spid="53" grpId="0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</a:t>
            </a: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witching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Reservation establishes a “circuit” within a switch</a:t>
            </a:r>
          </a:p>
        </p:txBody>
      </p:sp>
      <p:sp>
        <p:nvSpPr>
          <p:cNvPr id="1244" name="Shape 1244"/>
          <p:cNvSpPr/>
          <p:nvPr/>
        </p:nvSpPr>
        <p:spPr>
          <a:xfrm>
            <a:off x="3679032" y="2723555"/>
            <a:ext cx="1785938" cy="2027039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5" name="Shape 1245"/>
          <p:cNvSpPr/>
          <p:nvPr/>
        </p:nvSpPr>
        <p:spPr>
          <a:xfrm>
            <a:off x="4095654" y="3299914"/>
            <a:ext cx="1018608" cy="697928"/>
          </a:xfrm>
          <a:prstGeom prst="line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6" name="Shape 1246"/>
          <p:cNvSpPr/>
          <p:nvPr/>
        </p:nvSpPr>
        <p:spPr>
          <a:xfrm flipV="1">
            <a:off x="2285999" y="3274826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3271713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0" name="Shape 1250"/>
          <p:cNvSpPr/>
          <p:nvPr/>
        </p:nvSpPr>
        <p:spPr>
          <a:xfrm>
            <a:off x="3920155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1" name="Shape 1251"/>
          <p:cNvSpPr/>
          <p:nvPr/>
        </p:nvSpPr>
        <p:spPr>
          <a:xfrm>
            <a:off x="4973858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950765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951456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6" name="Shape 1256"/>
          <p:cNvSpPr/>
          <p:nvPr/>
        </p:nvSpPr>
        <p:spPr>
          <a:xfrm>
            <a:off x="3911225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7" name="Shape 1257"/>
          <p:cNvSpPr/>
          <p:nvPr/>
        </p:nvSpPr>
        <p:spPr>
          <a:xfrm>
            <a:off x="4964928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54614" y="2265308"/>
            <a:ext cx="847900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/>
              <a:t>switch</a:t>
            </a:r>
          </a:p>
        </p:txBody>
      </p:sp>
      <p:sp>
        <p:nvSpPr>
          <p:cNvPr id="1259" name="Shape 1259"/>
          <p:cNvSpPr/>
          <p:nvPr/>
        </p:nvSpPr>
        <p:spPr>
          <a:xfrm>
            <a:off x="1537028" y="2997538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220361" y="3711913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1A990-0093-2945-BAB2-4674C2FA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6478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45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Predictable performance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Simple/fast switching (once circuit established)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Complexity of circuit setup/teardown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Inefficient when traffic is bursty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Circuit setup adds delay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Switch fails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</a:t>
            </a:r>
            <a:r>
              <a:rPr lang="en-US" dirty="0">
                <a:ea typeface="ＭＳ Ｐゴシック" charset="0"/>
                <a:cs typeface="ＭＳ Ｐゴシック" charset="0"/>
              </a:rPr>
              <a:t> its circuit(s) fails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12455-CDD0-A741-86B9-7F4C2043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6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E7D52C-051C-2A4B-8C9B-D0BCC249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D0D0C-1F49-D048-BBDF-A5B95899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63604D26-EB3E-A543-8E4D-2D8AEED49775}"/>
              </a:ext>
            </a:extLst>
          </p:cNvPr>
          <p:cNvSpPr txBox="1">
            <a:spLocks/>
          </p:cNvSpPr>
          <p:nvPr/>
        </p:nvSpPr>
        <p:spPr bwMode="auto">
          <a:xfrm>
            <a:off x="676274" y="5389670"/>
            <a:ext cx="7705725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q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solidFill>
                  <a:srgbClr val="0000FF"/>
                </a:solidFill>
              </a:rPr>
              <a:t>Office hours: See course webpage: </a:t>
            </a:r>
            <a:r>
              <a:rPr lang="en-US" sz="1800" b="0" kern="0" dirty="0">
                <a:solidFill>
                  <a:srgbClr val="0000FF"/>
                </a:solidFill>
              </a:rPr>
              <a:t>https://</a:t>
            </a:r>
            <a:r>
              <a:rPr lang="en-US" sz="1800" b="0" kern="0" dirty="0" err="1">
                <a:solidFill>
                  <a:srgbClr val="0000FF"/>
                </a:solidFill>
              </a:rPr>
              <a:t>github.com</a:t>
            </a:r>
            <a:r>
              <a:rPr lang="en-US" sz="1800" b="0" kern="0" dirty="0">
                <a:solidFill>
                  <a:srgbClr val="0000FF"/>
                </a:solidFill>
              </a:rPr>
              <a:t>/</a:t>
            </a:r>
            <a:r>
              <a:rPr lang="en-US" sz="1800" b="0" kern="0" dirty="0" err="1">
                <a:solidFill>
                  <a:srgbClr val="0000FF"/>
                </a:solidFill>
              </a:rPr>
              <a:t>morleydragon</a:t>
            </a:r>
            <a:r>
              <a:rPr lang="en-US" sz="1800" b="0" kern="0" dirty="0">
                <a:solidFill>
                  <a:srgbClr val="0000FF"/>
                </a:solidFill>
              </a:rPr>
              <a:t>/eecs489/</a:t>
            </a:r>
          </a:p>
          <a:p>
            <a:r>
              <a:rPr lang="en-US" b="0" kern="0" dirty="0">
                <a:solidFill>
                  <a:srgbClr val="0000FF"/>
                </a:solidFill>
              </a:rPr>
              <a:t>No office hours this week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FCE6E-CD29-7C42-96AD-7F842207F8E2}"/>
              </a:ext>
            </a:extLst>
          </p:cNvPr>
          <p:cNvSpPr txBox="1"/>
          <p:nvPr/>
        </p:nvSpPr>
        <p:spPr>
          <a:xfrm>
            <a:off x="4884420" y="4343400"/>
            <a:ext cx="3575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Yuanli</a:t>
            </a:r>
            <a:r>
              <a:rPr lang="en-US" dirty="0"/>
              <a:t> (Leo) Zhu</a:t>
            </a:r>
            <a:br>
              <a:rPr lang="en-US" dirty="0"/>
            </a:br>
            <a:r>
              <a:rPr lang="en-US" b="0" dirty="0">
                <a:solidFill>
                  <a:schemeClr val="accent6"/>
                </a:solidFill>
              </a:rPr>
              <a:t>I am</a:t>
            </a:r>
            <a:r>
              <a:rPr lang="en-US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 a second-year master student in CS. My hobby is playing </a:t>
            </a:r>
            <a:r>
              <a:rPr lang="en-US" b="0" i="0" dirty="0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Pokemon</a:t>
            </a:r>
            <a:r>
              <a:rPr lang="en-US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A0EB90-52C0-F74E-895E-2353B67681F8}"/>
              </a:ext>
            </a:extLst>
          </p:cNvPr>
          <p:cNvSpPr txBox="1"/>
          <p:nvPr/>
        </p:nvSpPr>
        <p:spPr>
          <a:xfrm>
            <a:off x="683976" y="4282922"/>
            <a:ext cx="327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Yukun</a:t>
            </a:r>
            <a:r>
              <a:rPr lang="en-US" dirty="0"/>
              <a:t> (Laura) Lou</a:t>
            </a:r>
            <a:br>
              <a:rPr lang="en-US" dirty="0"/>
            </a:br>
            <a:r>
              <a:rPr lang="en-US" b="0" dirty="0"/>
              <a:t>I am a first-year master in ECE. </a:t>
            </a:r>
            <a:br>
              <a:rPr lang="en-US" b="0" dirty="0"/>
            </a:br>
            <a:r>
              <a:rPr lang="en-US" b="0" dirty="0"/>
              <a:t>I love photography, hiking, camping and going on road trips.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E1DCBB4-C926-1144-AD20-1232B9C4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2F8315-DC97-0B43-B227-528454560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00200"/>
            <a:ext cx="3255726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23345A-F9EF-EE80-B539-B225A4BA9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403031"/>
            <a:ext cx="3276600" cy="294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4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independently</a:t>
            </a:r>
          </a:p>
        </p:txBody>
      </p:sp>
      <p:sp>
        <p:nvSpPr>
          <p:cNvPr id="1244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5999" y="2619748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30485" y="2742572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515E8-7FC6-A34B-966A-23182E80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3412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L 0.15417 -0.00231 L 0.26893 0.07083 L 0.45886 0.07523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31 L 0.15538 -0.00231 L 0.27101 0.00185 L 0.46268 0.00208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5417 -0.00232 L 0.26893 0.07083 L 0.45886 0.07523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46" grpId="0" animBg="1" advAuto="0"/>
      <p:bldP spid="1247" grpId="0" animBg="1" advAuto="0"/>
      <p:bldP spid="1248" grpId="0" animBg="1" advAuto="0"/>
      <p:bldP spid="1249" grpId="0" animBg="1" advAuto="0"/>
      <p:bldP spid="1252" grpId="0" animBg="1" advAuto="0"/>
      <p:bldP spid="1253" grpId="0" animBg="1" advAuto="0"/>
      <p:bldP spid="1254" grpId="0" animBg="1" advAuto="0"/>
      <p:bldP spid="1255" grpId="0" animBg="1" advAuto="0"/>
      <p:bldP spid="1258" grpId="0" animBg="1" advAuto="0"/>
      <p:bldP spid="1260" grpId="0" animBg="1" advAuto="0"/>
      <p:bldP spid="2" grpId="0" animBg="1"/>
      <p:bldP spid="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independently</a:t>
            </a:r>
          </a:p>
          <a:p>
            <a:r>
              <a:rPr lang="en-US" dirty="0">
                <a:solidFill>
                  <a:srgbClr val="0000FF"/>
                </a:solidFill>
              </a:rPr>
              <a:t>With buffers to absolve transient overloads</a:t>
            </a:r>
          </a:p>
        </p:txBody>
      </p:sp>
      <p:sp>
        <p:nvSpPr>
          <p:cNvPr id="29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Rectangle 1"/>
          <p:cNvSpPr/>
          <p:nvPr/>
        </p:nvSpPr>
        <p:spPr>
          <a:xfrm>
            <a:off x="2285999" y="2675563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93156" y="2726905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2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34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00FF"/>
                </a:solidFill>
              </a:rPr>
              <a:t>dst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4915" y="2926216"/>
            <a:ext cx="595792" cy="550155"/>
            <a:chOff x="6096000" y="4330700"/>
            <a:chExt cx="2031982" cy="1320800"/>
          </a:xfrm>
        </p:grpSpPr>
        <p:sp>
          <p:nvSpPr>
            <p:cNvPr id="20" name="Shape 1123"/>
            <p:cNvSpPr/>
            <p:nvPr/>
          </p:nvSpPr>
          <p:spPr>
            <a:xfrm flipH="1" flipV="1">
              <a:off x="8123810" y="4330700"/>
              <a:ext cx="10" cy="132080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1" name="Shape 1125"/>
            <p:cNvSpPr/>
            <p:nvPr/>
          </p:nvSpPr>
          <p:spPr>
            <a:xfrm>
              <a:off x="6096000" y="4354555"/>
              <a:ext cx="2031982" cy="2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2" name="Shape 1126"/>
            <p:cNvSpPr/>
            <p:nvPr/>
          </p:nvSpPr>
          <p:spPr>
            <a:xfrm>
              <a:off x="6096000" y="5625112"/>
              <a:ext cx="2029169" cy="705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F6BAE-A2D8-5E45-8255-9A8A97DA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0784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15417 -0.00231 L 0.26893 0.07083 L 0.45886 0.0752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9063 -7.40741E-7 L 0.15851 -0.05625 L 0.27049 -0.06065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4" y="-30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0.08073 -0.00115 L 0.14097 0.03866 L 0.24115 0.04144 " pathEditMode="relative" rAng="0" ptsTypes="AAAA">
                                      <p:cBhvr>
                                        <p:cTn id="16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Packet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Efficient use of network resources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Simpler to implement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Robust: can “route around trouble” 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Unpredictable performance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Requires buffer management and congestion control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615C5-4E23-1944-8F8D-6EDB5CD4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Results in unpredictability</a:t>
            </a:r>
          </a:p>
          <a:p>
            <a:pPr lvl="1"/>
            <a:r>
              <a:rPr lang="en-US" dirty="0"/>
              <a:t>Works well except for the extreme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51A19-6713-4C45-9CC2-654D3B8F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56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BA46A-FB64-9C48-B6E5-5C8E969F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44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evaluate a network?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05AA3-2D9E-7E47-895B-199E7395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3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  <a:p>
            <a:r>
              <a:rPr lang="en-US" dirty="0"/>
              <a:t>Loss </a:t>
            </a:r>
          </a:p>
          <a:p>
            <a:r>
              <a:rPr lang="en-US" dirty="0"/>
              <a:t>Throughput</a:t>
            </a:r>
          </a:p>
          <a:p>
            <a:pPr marL="222987" indent="0">
              <a:buNone/>
            </a:pPr>
            <a:r>
              <a:rPr lang="en-US" i="1" dirty="0">
                <a:solidFill>
                  <a:srgbClr val="800080"/>
                </a:solidFill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51501-78F7-4344-AD3B-09FB951C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09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send a packet from its source to destination?</a:t>
            </a:r>
          </a:p>
          <a:p>
            <a:pPr marL="222987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CC73-DA19-B74C-BBC1-93B0D931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62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Transmission delay</a:t>
            </a:r>
          </a:p>
          <a:p>
            <a:pPr lvl="1"/>
            <a:r>
              <a:rPr lang="en-US" dirty="0"/>
              <a:t>Propagation delay</a:t>
            </a:r>
          </a:p>
          <a:p>
            <a:pPr lvl="1"/>
            <a:r>
              <a:rPr lang="en-US" dirty="0"/>
              <a:t>Queuing delay</a:t>
            </a:r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3C01394-78BE-9749-B8F9-0D70B4CB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Link bandwidth  </a:t>
            </a:r>
          </a:p>
          <a:p>
            <a:pPr lvl="1"/>
            <a:r>
              <a:rPr lang="en-US" sz="2000" dirty="0"/>
              <a:t>Number 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/>
              <a:t>Time for one bit to move through the link (seconds)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7563" y="2139952"/>
            <a:ext cx="146703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2266" y="2876551"/>
            <a:ext cx="24079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92784" y="2152270"/>
            <a:ext cx="240639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accent3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link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023DE3-42BA-3042-9980-7128C93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2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Z. Morley Mao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Research: software systems and security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0000FF"/>
                </a:solidFill>
              </a:rPr>
              <a:t>Office hours: Fri 9-10AM (virtual)</a:t>
            </a:r>
            <a:endParaRPr lang="en-US" sz="2400" b="1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Queue: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officehours.it.umich.edu</a:t>
            </a:r>
            <a:r>
              <a:rPr lang="en-US" dirty="0">
                <a:solidFill>
                  <a:srgbClr val="0000FF"/>
                </a:solidFill>
              </a:rPr>
              <a:t>/queue/1293</a:t>
            </a:r>
          </a:p>
          <a:p>
            <a:pPr lvl="1"/>
            <a:r>
              <a:rPr lang="en-US" dirty="0"/>
              <a:t>Also, by appointment (pre-scheduled via email)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office hours this week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Lectures will be recorded (but not discussions)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747FA-5D3F-484B-84FB-AD04074C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Profile photo for morleymao">
            <a:extLst>
              <a:ext uri="{FF2B5EF4-FFF2-40B4-BE49-F238E27FC236}">
                <a16:creationId xmlns:a16="http://schemas.microsoft.com/office/drawing/2014/main" id="{C377CEEB-06BC-49B8-82BA-55BD7939C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3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Transmission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push all the bits of a packet into a link?</a:t>
            </a:r>
          </a:p>
          <a:p>
            <a:r>
              <a:rPr lang="en-US" dirty="0"/>
              <a:t>Packet size / Transmission rate of the link</a:t>
            </a:r>
          </a:p>
          <a:p>
            <a:pPr lvl="1"/>
            <a:r>
              <a:rPr lang="en-US" dirty="0"/>
              <a:t>E.g., 1000 bits / 100 Mbits per sec = 10</a:t>
            </a:r>
            <a:r>
              <a:rPr lang="en-US" baseline="30000" dirty="0"/>
              <a:t>-5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AE965-28BA-4A4A-A8AC-3939EC9D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60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Propagation delay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move one bit from one end of a link to the other?</a:t>
            </a:r>
          </a:p>
          <a:p>
            <a:r>
              <a:rPr lang="en-US" dirty="0"/>
              <a:t>Link length / Propagation speed of link </a:t>
            </a:r>
          </a:p>
          <a:p>
            <a:pPr lvl="1"/>
            <a:r>
              <a:rPr lang="en-US" dirty="0"/>
              <a:t>E.g., 30 kilometers / </a:t>
            </a:r>
            <a:r>
              <a:rPr lang="en-US" dirty="0">
                <a:solidFill>
                  <a:srgbClr val="0000FF"/>
                </a:solidFill>
              </a:rPr>
              <a:t>3*10</a:t>
            </a:r>
            <a:r>
              <a:rPr lang="en-US" baseline="30000" dirty="0">
                <a:solidFill>
                  <a:srgbClr val="0000FF"/>
                </a:solidFill>
              </a:rPr>
              <a:t>8</a:t>
            </a:r>
            <a:r>
              <a:rPr lang="en-US" dirty="0">
                <a:solidFill>
                  <a:srgbClr val="0000FF"/>
                </a:solidFill>
              </a:rPr>
              <a:t> meters per sec</a:t>
            </a:r>
            <a:r>
              <a:rPr lang="en-US" dirty="0"/>
              <a:t> = 10</a:t>
            </a:r>
            <a:r>
              <a:rPr lang="en-US" baseline="30000" dirty="0"/>
              <a:t>-4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0193C5-A582-484B-9136-ED4FC944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49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21914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1Mbps,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one bit = 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 dirty="0">
                  <a:solidFill>
                    <a:srgbClr val="0000FF"/>
                  </a:solidFill>
                  <a:cs typeface="Arial" charset="0"/>
                </a:rPr>
                <a:t>800 bits=800x1/10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 dirty="0">
                  <a:solidFill>
                    <a:srgbClr val="0000FF"/>
                  </a:solidFill>
                  <a:cs typeface="Arial" charset="0"/>
                </a:rPr>
                <a:t>s</a:t>
              </a:r>
              <a:br>
                <a:rPr lang="en-US" sz="1969" dirty="0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 dirty="0">
                  <a:solidFill>
                    <a:srgbClr val="0000FF"/>
                  </a:solidFill>
                  <a:cs typeface="Arial" charset="0"/>
                </a:rPr>
                <a:t>= 0.8ms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FF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rgbClr val="0000FF"/>
                  </a:solidFill>
                  <a:cs typeface="Arial" charset="0"/>
                </a:rPr>
                <a:t>Time when that</a:t>
              </a:r>
              <a:br>
                <a:rPr lang="en-US" sz="1969" dirty="0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 dirty="0">
                  <a:solidFill>
                    <a:srgbClr val="0000FF"/>
                  </a:solidFill>
                  <a:cs typeface="Arial" charset="0"/>
                </a:rPr>
                <a:t> bit reaches B</a:t>
              </a:r>
              <a:br>
                <a:rPr lang="en-US" sz="1969" dirty="0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 dirty="0">
                  <a:solidFill>
                    <a:srgbClr val="0000FF"/>
                  </a:solidFill>
                  <a:cs typeface="Arial" charset="0"/>
                </a:rPr>
                <a:t> = 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 dirty="0">
                  <a:solidFill>
                    <a:srgbClr val="0000FF"/>
                  </a:solidFill>
                  <a:cs typeface="Arial" charset="0"/>
                </a:rPr>
                <a:t>+1/10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rgbClr val="0000FF"/>
                  </a:solidFill>
                  <a:cs typeface="Arial" charset="0"/>
                </a:rPr>
                <a:t>s</a:t>
              </a:r>
              <a:br>
                <a:rPr lang="en-US" sz="1969" dirty="0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 dirty="0">
                  <a:solidFill>
                    <a:srgbClr val="0000FF"/>
                  </a:solidFill>
                  <a:cs typeface="Arial" charset="0"/>
                </a:rPr>
                <a:t>=1.001ms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The last bit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(800x1/10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)+1/10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= 1.8ms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delay</a:t>
            </a:r>
            <a:br>
              <a:rPr lang="en-US" dirty="0"/>
            </a:br>
            <a:r>
              <a:rPr lang="en-US" dirty="0"/>
              <a:t>Sending a 100-byte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7139-6823-BF45-8E3D-DA479689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22" grpId="0"/>
      <p:bldP spid="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one bit = 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800 bits=800x1/10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when that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bit reaches B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= 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+1/10</a:t>
              </a:r>
              <a:r>
                <a:rPr lang="en-US" sz="1969" baseline="30000" dirty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The last bit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(800x1/10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)+1/10</a:t>
              </a:r>
              <a:r>
                <a:rPr lang="en-US" sz="1969" baseline="30000" dirty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 dirty="0">
                  <a:solidFill>
                    <a:srgbClr val="0000FF"/>
                  </a:solidFill>
                  <a:cs typeface="Arial" charset="0"/>
                </a:rPr>
                <a:t>= 1.0008ms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delay</a:t>
            </a:r>
            <a:br>
              <a:rPr lang="en-US" dirty="0"/>
            </a:br>
            <a:r>
              <a:rPr lang="en-US" dirty="0"/>
              <a:t>Sending a 100-byte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F55A0-FE35-1347-9C4F-B60227F4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3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17"/>
          <p:cNvSpPr>
            <a:spLocks noChangeArrowheads="1"/>
          </p:cNvSpPr>
          <p:nvPr/>
        </p:nvSpPr>
        <p:spPr bwMode="auto">
          <a:xfrm rot="5400000">
            <a:off x="3990181" y="42187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35" name="AutoShape 17"/>
          <p:cNvSpPr>
            <a:spLocks noChangeArrowheads="1"/>
          </p:cNvSpPr>
          <p:nvPr/>
        </p:nvSpPr>
        <p:spPr bwMode="auto">
          <a:xfrm rot="5400000">
            <a:off x="3999325" y="3172619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9325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22556" name="Line 18"/>
          <p:cNvSpPr>
            <a:spLocks noChangeShapeType="1"/>
          </p:cNvSpPr>
          <p:nvPr/>
        </p:nvSpPr>
        <p:spPr bwMode="auto">
          <a:xfrm>
            <a:off x="27432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557" name="Line 18"/>
          <p:cNvSpPr>
            <a:spLocks noChangeShapeType="1"/>
          </p:cNvSpPr>
          <p:nvPr/>
        </p:nvSpPr>
        <p:spPr bwMode="auto">
          <a:xfrm>
            <a:off x="66294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52343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large file using 100-byte packets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9507B-D6BB-AB47-96D9-5C9982B3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Transmission delay decreases as bandwidth increases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view of a link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3622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290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1783080" y="3124200"/>
            <a:ext cx="6675120" cy="9144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0" name="Straight Connector 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3962400" y="419100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876800" y="4391055"/>
            <a:ext cx="1295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 rot="16200000">
            <a:off x="516146" y="338134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bandwidth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449735" y="3095655"/>
            <a:ext cx="0" cy="971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ight Brace 20"/>
          <p:cNvSpPr/>
          <p:nvPr/>
        </p:nvSpPr>
        <p:spPr bwMode="auto">
          <a:xfrm rot="16200000">
            <a:off x="2487507" y="2743200"/>
            <a:ext cx="274320" cy="457200"/>
          </a:xfrm>
          <a:prstGeom prst="rightBrace">
            <a:avLst>
              <a:gd name="adj1" fmla="val 28086"/>
              <a:gd name="adj2" fmla="val 5000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7199" y="245006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</a:rPr>
              <a:t>transmission delay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6864-EBC4-B94A-A558-EEAA12DE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6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Queuing delay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FEBAC-1398-FB43-BC99-63AFE71E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28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3851" y="2471741"/>
            <a:ext cx="2639336" cy="3139503"/>
            <a:chOff x="2266809" y="3515363"/>
            <a:chExt cx="3753723" cy="4465071"/>
          </a:xfrm>
        </p:grpSpPr>
        <p:sp>
          <p:nvSpPr>
            <p:cNvPr id="29" name="Rectangle 28"/>
            <p:cNvSpPr/>
            <p:nvPr/>
          </p:nvSpPr>
          <p:spPr bwMode="auto">
            <a:xfrm rot="1739168">
              <a:off x="5084516" y="505290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739168">
              <a:off x="4655538" y="4833905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739168">
              <a:off x="3497299" y="419946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1739168">
              <a:off x="2266809" y="3515363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20179596">
              <a:off x="2609431" y="7438567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20179596">
              <a:off x="5587039" y="613313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20179596">
              <a:off x="3998981" y="682936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876801" y="4038601"/>
            <a:ext cx="3276600" cy="381000"/>
            <a:chOff x="2590800" y="5943600"/>
            <a:chExt cx="3276600" cy="381000"/>
          </a:xfrm>
        </p:grpSpPr>
        <p:cxnSp>
          <p:nvCxnSpPr>
            <p:cNvPr id="94217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218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748119" y="2735405"/>
            <a:ext cx="753322" cy="425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2649575" y="5199716"/>
            <a:ext cx="901363" cy="3831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219" name="Straight Connector 16"/>
          <p:cNvCxnSpPr>
            <a:cxnSpLocks noChangeShapeType="1"/>
          </p:cNvCxnSpPr>
          <p:nvPr/>
        </p:nvCxnSpPr>
        <p:spPr bwMode="auto">
          <a:xfrm rot="1739168">
            <a:off x="1236304" y="30715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4220" name="Straight Connector 17"/>
          <p:cNvCxnSpPr>
            <a:cxnSpLocks noChangeShapeType="1"/>
          </p:cNvCxnSpPr>
          <p:nvPr/>
        </p:nvCxnSpPr>
        <p:spPr bwMode="auto">
          <a:xfrm rot="1739168">
            <a:off x="1051216" y="34056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rot="20179596">
            <a:off x="1005137" y="492501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20179596">
            <a:off x="1158117" y="527395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E097A5-09F1-404A-A62F-930229F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7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95248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9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7" y="4908984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239" name="Group 38"/>
          <p:cNvGrpSpPr>
            <a:grpSpLocks/>
          </p:cNvGrpSpPr>
          <p:nvPr/>
        </p:nvGrpSpPr>
        <p:grpSpPr bwMode="auto">
          <a:xfrm>
            <a:off x="4919663" y="4037018"/>
            <a:ext cx="3276600" cy="382587"/>
            <a:chOff x="2590800" y="5941430"/>
            <a:chExt cx="3276600" cy="383170"/>
          </a:xfrm>
        </p:grpSpPr>
        <p:cxnSp>
          <p:nvCxnSpPr>
            <p:cNvPr id="95242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3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153025" y="5943018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13300" y="594143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8862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956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181601" y="2667000"/>
            <a:ext cx="3124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No overload!</a:t>
            </a:r>
          </a:p>
        </p:txBody>
      </p:sp>
      <p:sp>
        <p:nvSpPr>
          <p:cNvPr id="28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584555" y="3816660"/>
            <a:ext cx="90136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3434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2B71-DF9C-1147-B7F1-8E54AA66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1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0" y="6020356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00"/>
                </a:solidFill>
                <a:ea typeface="Arial" charset="0"/>
                <a:cs typeface="Arial" charset="0"/>
              </a:rPr>
              <a:t>Not a rare event!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6269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0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1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9" name="Group 68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70" name="Straight Connector 6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96261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29" name="Rectangle 28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96272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3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BFAE8-E196-9945-BE70-C2D66DDF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489 in EECS curriculum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EECS 281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High-level logic ⇒ Programs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Coding skills learned in 281 are critical for 489 assignments</a:t>
            </a:r>
          </a:p>
          <a:p>
            <a:r>
              <a:rPr lang="en-US" i="1" dirty="0">
                <a:solidFill>
                  <a:srgbClr val="0000FF"/>
                </a:solidFill>
              </a:rPr>
              <a:t>EECS 482</a:t>
            </a:r>
          </a:p>
          <a:p>
            <a:pPr lvl="1"/>
            <a:r>
              <a:rPr lang="en-US" dirty="0"/>
              <a:t>How do machines work?</a:t>
            </a:r>
          </a:p>
          <a:p>
            <a:pPr lvl="1"/>
            <a:r>
              <a:rPr lang="en-US" dirty="0"/>
              <a:t>Execute programs, interact with users, etc.</a:t>
            </a:r>
          </a:p>
          <a:p>
            <a:pPr lvl="1"/>
            <a:r>
              <a:rPr lang="en-US" dirty="0"/>
              <a:t>Prior 482 experience is not needed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20C18-FC6F-324E-9799-4F807EB6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58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7290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729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9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9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7291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7292" name="Straight Arrow Connector 11"/>
          <p:cNvCxnSpPr>
            <a:cxnSpLocks noChangeShapeType="1"/>
            <a:stCxn id="97291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0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2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TextBox 4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59" name="Group 58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1"/>
          <p:cNvGrpSpPr>
            <a:grpSpLocks/>
          </p:cNvGrpSpPr>
          <p:nvPr/>
        </p:nvGrpSpPr>
        <p:grpSpPr bwMode="auto">
          <a:xfrm rot="1739168">
            <a:off x="1142605" y="3039776"/>
            <a:ext cx="3276600" cy="399498"/>
            <a:chOff x="2590800" y="5935445"/>
            <a:chExt cx="3276600" cy="399802"/>
          </a:xfrm>
        </p:grpSpPr>
        <p:sp>
          <p:nvSpPr>
            <p:cNvPr id="68" name="Rectangle 67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1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B5AB52-180A-E246-B4CE-B239BEA8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20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8314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832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8315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8316" name="Straight Arrow Connector 11"/>
          <p:cNvCxnSpPr>
            <a:cxnSpLocks noChangeShapeType="1"/>
            <a:stCxn id="98315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61" name="Group 60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471D8A-AD62-4D49-A664-2A24513C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336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7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934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338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9339" name="Straight Arrow Connector 11"/>
          <p:cNvCxnSpPr>
            <a:cxnSpLocks noChangeShapeType="1"/>
            <a:stCxn id="99338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9341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7" name="Rectangle 56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9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80B3B8-7CFC-AA41-B133-3B3DD1CB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26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DFEA05-910A-644D-BCBC-E504C487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679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overload leads to packet drop/loss</a:t>
            </a: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5400000">
            <a:off x="4381500" y="28575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5400000">
            <a:off x="4381500" y="25527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8" name="&quot;No&quot; Symbol 37"/>
          <p:cNvSpPr/>
          <p:nvPr/>
        </p:nvSpPr>
        <p:spPr bwMode="auto">
          <a:xfrm>
            <a:off x="4306837" y="2362200"/>
            <a:ext cx="457200" cy="457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CBF44-22A7-E04F-9CB4-C594C9E5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71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Depends on traffic pattern</a:t>
            </a:r>
          </a:p>
          <a:p>
            <a:pPr lvl="1"/>
            <a:r>
              <a:rPr lang="en-US" dirty="0"/>
              <a:t>Arrival rate at the queue</a:t>
            </a:r>
          </a:p>
          <a:p>
            <a:pPr lvl="1"/>
            <a:r>
              <a:rPr lang="en-US" dirty="0"/>
              <a:t>Nature of arriving traffic (bursty or not?)</a:t>
            </a:r>
          </a:p>
          <a:p>
            <a:pPr lvl="1"/>
            <a:r>
              <a:rPr lang="en-US" dirty="0"/>
              <a:t>Transmission rate of outgoing link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80F9B-53A6-F143-9245-CB9A67DA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0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Characterized with statistical measures</a:t>
            </a:r>
          </a:p>
          <a:p>
            <a:pPr lvl="1"/>
            <a:r>
              <a:rPr lang="en-US" dirty="0"/>
              <a:t>Average queuing delay</a:t>
            </a:r>
          </a:p>
          <a:p>
            <a:pPr lvl="1"/>
            <a:r>
              <a:rPr lang="en-US" dirty="0"/>
              <a:t>Variance of queuing delay</a:t>
            </a:r>
          </a:p>
          <a:p>
            <a:pPr lvl="1"/>
            <a:r>
              <a:rPr lang="en-US" dirty="0"/>
              <a:t>Probability delay exceeds a threshold value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DB69F-DA61-CF46-B65A-E72F4613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02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queueing theory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Arrival process: how packets arrive</a:t>
            </a:r>
          </a:p>
          <a:p>
            <a:pPr lvl="1"/>
            <a:r>
              <a:rPr lang="en-US" dirty="0"/>
              <a:t>Average rate A</a:t>
            </a:r>
          </a:p>
          <a:p>
            <a:pPr lvl="1"/>
            <a:endParaRPr lang="en-US" dirty="0"/>
          </a:p>
          <a:p>
            <a:r>
              <a:rPr lang="en-US" dirty="0"/>
              <a:t>W: average time packets wait in the queue</a:t>
            </a:r>
          </a:p>
          <a:p>
            <a:pPr lvl="1"/>
            <a:r>
              <a:rPr lang="en-US" dirty="0"/>
              <a:t>W for “waiting time”</a:t>
            </a:r>
          </a:p>
          <a:p>
            <a:endParaRPr lang="en-US" dirty="0"/>
          </a:p>
          <a:p>
            <a:r>
              <a:rPr lang="en-US" dirty="0"/>
              <a:t>L: average number of packets waiting in the queue</a:t>
            </a:r>
          </a:p>
          <a:p>
            <a:pPr lvl="1"/>
            <a:r>
              <a:rPr lang="en-US" dirty="0"/>
              <a:t>L for “length of queue”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8015A-C04B-A440-9529-EEA2AB54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6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Little’s Law (1961)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 = A x W</a:t>
            </a:r>
            <a:br>
              <a:rPr lang="en-US" dirty="0"/>
            </a:br>
            <a:r>
              <a:rPr lang="en-US" dirty="0"/>
              <a:t>(L: length of queue, A: average arrival rate, </a:t>
            </a:r>
            <a:br>
              <a:rPr lang="en-US" dirty="0"/>
            </a:br>
            <a:r>
              <a:rPr lang="en-US" dirty="0"/>
              <a:t>W: waiting time in queue)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Compute L: count packets in queue every second</a:t>
            </a:r>
          </a:p>
          <a:p>
            <a:endParaRPr lang="en-US" dirty="0"/>
          </a:p>
          <a:p>
            <a:r>
              <a:rPr lang="en-US" dirty="0"/>
              <a:t>Why do you care?</a:t>
            </a:r>
          </a:p>
          <a:p>
            <a:pPr lvl="1"/>
            <a:r>
              <a:rPr lang="en-US" dirty="0"/>
              <a:t>Easy to compute L, harder to compute 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A4361-5B37-334B-8897-0C956A34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4. Processing Delay</a:t>
            </a:r>
            <a:endParaRPr lang="en-US" dirty="0"/>
          </a:p>
        </p:txBody>
      </p:sp>
      <p:sp>
        <p:nvSpPr>
          <p:cNvPr id="699" name="Shape 699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0"/>
              </a:spcBef>
            </a:lvl1pPr>
          </a:lstStyle>
          <a:p>
            <a:pPr lvl="0"/>
            <a:r>
              <a:rPr lang="en-US" dirty="0"/>
              <a:t>How long does the switch take to process a  packet?</a:t>
            </a:r>
          </a:p>
          <a:p>
            <a:pPr lvl="1"/>
            <a:r>
              <a:rPr lang="en-US" dirty="0"/>
              <a:t>Negligible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79FC1-F369-994A-B5E1-32467B8C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0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How do we access </a:t>
            </a:r>
            <a:r>
              <a:rPr lang="en-US" i="1" dirty="0">
                <a:solidFill>
                  <a:srgbClr val="0000FF"/>
                </a:solidFill>
              </a:rPr>
              <a:t>most</a:t>
            </a:r>
            <a:r>
              <a:rPr lang="en-US" dirty="0">
                <a:solidFill>
                  <a:srgbClr val="0000FF"/>
                </a:solidFill>
              </a:rPr>
              <a:t> services?</a:t>
            </a:r>
          </a:p>
          <a:p>
            <a:pPr lvl="1"/>
            <a:r>
              <a:rPr lang="en-US" dirty="0"/>
              <a:t>Examples include search engines, social networks, video streaming, etc.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How do two machines communicate?</a:t>
            </a:r>
          </a:p>
          <a:p>
            <a:pPr lvl="1"/>
            <a:r>
              <a:rPr lang="en-US" dirty="0"/>
              <a:t>When they are directly connected</a:t>
            </a:r>
          </a:p>
          <a:p>
            <a:pPr lvl="1"/>
            <a:r>
              <a:rPr lang="en-US" dirty="0"/>
              <a:t>When they are not directly connected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Using a network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A773B-1E1E-AB45-B502-5EF6B5A1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1B1F7-BF7E-9A49-A35B-7CC25923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7503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9D5E-2056-194B-A101-F493B513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 Time (RTT)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80911-4B5E-2846-BF9A-91A197454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for a packet to go from a source to a destination and to come back</a:t>
            </a:r>
          </a:p>
          <a:p>
            <a:endParaRPr lang="en-US" dirty="0"/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Measuring delay is hard from one end</a:t>
            </a:r>
          </a:p>
          <a:p>
            <a:endParaRPr lang="en-US" dirty="0"/>
          </a:p>
          <a:p>
            <a:r>
              <a:rPr lang="en-US" dirty="0"/>
              <a:t>RTT/2 equals </a:t>
            </a:r>
            <a:r>
              <a:rPr lang="en-US" i="1" dirty="0"/>
              <a:t>average</a:t>
            </a:r>
            <a:r>
              <a:rPr lang="en-US" dirty="0"/>
              <a:t> end-to-end delay</a:t>
            </a:r>
          </a:p>
          <a:p>
            <a:pPr lvl="1"/>
            <a:r>
              <a:rPr lang="en-US" dirty="0"/>
              <a:t>Why not exact?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39496-470B-C94E-A8C8-8C1E5E4E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D3F6E-71B2-5644-8987-6113E63D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4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fraction of the packets sent to a destination are dropped?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C876B-9329-8247-B343-64D20B90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4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what rate is the destination receiving data from the source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1B576-03AA-4145-A102-F94EFC83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560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/>
        </p:nvSpPr>
        <p:spPr>
          <a:xfrm>
            <a:off x="3429000" y="4515329"/>
            <a:ext cx="409872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F/R  + propagation delay</a:t>
            </a:r>
          </a:p>
        </p:txBody>
      </p:sp>
      <p:sp>
        <p:nvSpPr>
          <p:cNvPr id="960" name="Shape 960"/>
          <p:cNvSpPr/>
          <p:nvPr/>
        </p:nvSpPr>
        <p:spPr>
          <a:xfrm>
            <a:off x="4000499" y="4304109"/>
            <a:ext cx="2982516" cy="89296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961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62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964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965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66" name="Shape 966"/>
          <p:cNvSpPr/>
          <p:nvPr/>
        </p:nvSpPr>
        <p:spPr>
          <a:xfrm>
            <a:off x="817959" y="1716880"/>
            <a:ext cx="49732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 bits/sec</a:t>
            </a:r>
          </a:p>
        </p:txBody>
      </p:sp>
      <p:sp>
        <p:nvSpPr>
          <p:cNvPr id="968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Average throughput = </a:t>
            </a:r>
          </a:p>
        </p:txBody>
      </p:sp>
      <p:sp>
        <p:nvSpPr>
          <p:cNvPr id="972" name="Shape 972"/>
          <p:cNvSpPr/>
          <p:nvPr/>
        </p:nvSpPr>
        <p:spPr>
          <a:xfrm>
            <a:off x="625078" y="4515329"/>
            <a:ext cx="273248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Transfer time</a:t>
            </a:r>
            <a:r>
              <a:rPr lang="en-US" sz="2531" b="0" dirty="0"/>
              <a:t> (T)</a:t>
            </a:r>
            <a:r>
              <a:rPr sz="2531" b="0" dirty="0"/>
              <a:t> =</a:t>
            </a:r>
          </a:p>
        </p:txBody>
      </p:sp>
      <p:sp>
        <p:nvSpPr>
          <p:cNvPr id="973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/>
              <a:t>ile of size F bits</a:t>
            </a:r>
          </a:p>
        </p:txBody>
      </p:sp>
      <p:sp>
        <p:nvSpPr>
          <p:cNvPr id="974" name="Shape 974"/>
          <p:cNvSpPr/>
          <p:nvPr/>
        </p:nvSpPr>
        <p:spPr>
          <a:xfrm>
            <a:off x="3910011" y="5253641"/>
            <a:ext cx="1838325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F/T </a:t>
            </a:r>
            <a:r>
              <a:rPr lang="en-US" sz="2800" b="0" dirty="0"/>
              <a:t>≈</a:t>
            </a:r>
            <a:r>
              <a:rPr lang="en-US" sz="2531" b="0" dirty="0"/>
              <a:t> R</a:t>
            </a:r>
            <a:endParaRPr sz="2531" b="0" dirty="0"/>
          </a:p>
        </p:txBody>
      </p:sp>
      <p:sp>
        <p:nvSpPr>
          <p:cNvPr id="975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/>
              <a:t>ackets of size L bits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7C9B6-0B40-6B4A-8112-0211959A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0747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0" animBg="1" advAuto="0"/>
      <p:bldP spid="960" grpId="0" animBg="1" advAuto="0"/>
      <p:bldP spid="965" grpId="0" animBg="1" advAuto="0"/>
      <p:bldP spid="966" grpId="0" animBg="1" advAuto="0"/>
      <p:bldP spid="968" grpId="0" animBg="1" advAuto="0"/>
      <p:bldP spid="972" grpId="0" animBg="1" advAuto="0"/>
      <p:bldP spid="973" grpId="0" animBg="1" advAuto="0"/>
      <p:bldP spid="974" grpId="0" animBg="1" advAuto="0"/>
      <p:bldP spid="975" grpId="0" animBg="1" advAuto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throughput</a:t>
            </a:r>
          </a:p>
        </p:txBody>
      </p:sp>
      <p:sp>
        <p:nvSpPr>
          <p:cNvPr id="5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7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8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" name="Shape 966"/>
          <p:cNvSpPr/>
          <p:nvPr/>
        </p:nvSpPr>
        <p:spPr>
          <a:xfrm>
            <a:off x="817959" y="1716880"/>
            <a:ext cx="29920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</a:t>
            </a:r>
          </a:p>
        </p:txBody>
      </p:sp>
      <p:sp>
        <p:nvSpPr>
          <p:cNvPr id="10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/>
              <a:t>ile of size F bits</a:t>
            </a:r>
          </a:p>
        </p:txBody>
      </p:sp>
      <p:sp>
        <p:nvSpPr>
          <p:cNvPr id="11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/>
              <a:t>ackets of size L bits</a:t>
            </a:r>
          </a:p>
        </p:txBody>
      </p:sp>
      <p:sp>
        <p:nvSpPr>
          <p:cNvPr id="12" name="Shape 981"/>
          <p:cNvSpPr>
            <a:spLocks noChangeAspect="1"/>
          </p:cNvSpPr>
          <p:nvPr/>
        </p:nvSpPr>
        <p:spPr>
          <a:xfrm>
            <a:off x="4114799" y="2029336"/>
            <a:ext cx="914400" cy="914400"/>
          </a:xfrm>
          <a:prstGeom prst="roundRect">
            <a:avLst>
              <a:gd name="adj" fmla="val 11538"/>
            </a:avLst>
          </a:prstGeom>
          <a:solidFill>
            <a:srgbClr val="D6D6D6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966"/>
          <p:cNvSpPr/>
          <p:nvPr/>
        </p:nvSpPr>
        <p:spPr>
          <a:xfrm>
            <a:off x="5129212" y="1716880"/>
            <a:ext cx="38623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</a:t>
            </a:r>
            <a:r>
              <a:rPr lang="en-US" sz="2531" b="0" dirty="0"/>
              <a:t>’ &gt; R</a:t>
            </a:r>
            <a:endParaRPr sz="2531" b="0" dirty="0"/>
          </a:p>
        </p:txBody>
      </p:sp>
      <p:sp>
        <p:nvSpPr>
          <p:cNvPr id="14" name="Shape 965"/>
          <p:cNvSpPr/>
          <p:nvPr/>
        </p:nvSpPr>
        <p:spPr>
          <a:xfrm flipH="1" flipV="1">
            <a:off x="5867400" y="2170709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15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Average throughput = </a:t>
            </a:r>
          </a:p>
        </p:txBody>
      </p:sp>
      <p:sp>
        <p:nvSpPr>
          <p:cNvPr id="16" name="Shape 974"/>
          <p:cNvSpPr/>
          <p:nvPr/>
        </p:nvSpPr>
        <p:spPr>
          <a:xfrm>
            <a:off x="3910012" y="5274352"/>
            <a:ext cx="21859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FF"/>
                </a:solidFill>
              </a:rPr>
              <a:t>min{</a:t>
            </a:r>
            <a:r>
              <a:rPr sz="2531" b="0">
                <a:solidFill>
                  <a:srgbClr val="0000FF"/>
                </a:solidFill>
              </a:rPr>
              <a:t>R</a:t>
            </a:r>
            <a:r>
              <a:rPr lang="en-US" sz="2531" b="0">
                <a:solidFill>
                  <a:srgbClr val="0000FF"/>
                </a:solidFill>
              </a:rPr>
              <a:t>, R’} = R</a:t>
            </a:r>
            <a:endParaRPr sz="2531" b="0" dirty="0">
              <a:solidFill>
                <a:srgbClr val="0000FF"/>
              </a:solidFill>
            </a:endParaRPr>
          </a:p>
        </p:txBody>
      </p:sp>
      <p:sp>
        <p:nvSpPr>
          <p:cNvPr id="23" name="Shape 1001"/>
          <p:cNvSpPr/>
          <p:nvPr/>
        </p:nvSpPr>
        <p:spPr>
          <a:xfrm>
            <a:off x="2840396" y="4172890"/>
            <a:ext cx="411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0" dirty="0">
                <a:solidFill>
                  <a:srgbClr val="0000FF"/>
                </a:solidFill>
              </a:rPr>
              <a:t>bottleneck link</a:t>
            </a:r>
          </a:p>
        </p:txBody>
      </p:sp>
      <p:sp>
        <p:nvSpPr>
          <p:cNvPr id="24" name="Shape 1002"/>
          <p:cNvSpPr/>
          <p:nvPr/>
        </p:nvSpPr>
        <p:spPr>
          <a:xfrm flipH="1">
            <a:off x="3912028" y="2492393"/>
            <a:ext cx="0" cy="1737360"/>
          </a:xfrm>
          <a:prstGeom prst="line">
            <a:avLst/>
          </a:prstGeom>
          <a:ln w="38100">
            <a:solidFill>
              <a:srgbClr val="0000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 b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77E310F-EF3E-5845-A38F-15C57DB9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dvAuto="0"/>
      <p:bldP spid="14" grpId="0" animBg="1" advAuto="0"/>
      <p:bldP spid="15" grpId="0" animBg="1" advAuto="0"/>
      <p:bldP spid="16" grpId="0" animBg="1" advAuto="0"/>
      <p:bldP spid="23" grpId="0" animBg="1" advAuto="0"/>
      <p:bldP spid="24" grpId="0" animBg="1" advAuto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is the network shared?</a:t>
            </a:r>
          </a:p>
          <a:p>
            <a:pPr lvl="1"/>
            <a:r>
              <a:rPr lang="en-US" dirty="0"/>
              <a:t>On-demand or via reservation</a:t>
            </a:r>
          </a:p>
          <a:p>
            <a:pPr lvl="0"/>
            <a:r>
              <a:rPr lang="en-US" dirty="0"/>
              <a:t>How do we evaluate a network? </a:t>
            </a:r>
          </a:p>
          <a:p>
            <a:pPr lvl="1"/>
            <a:r>
              <a:rPr lang="en-US" dirty="0"/>
              <a:t>Bandwidth, delay, loss, …</a:t>
            </a:r>
          </a:p>
          <a:p>
            <a:pPr lvl="0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Whatever physical infrastructure exist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See backup slides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16B4-EF89-1949-9011-D69B3A37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62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A70B7-3E67-4D4A-8338-9ABE5F58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018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network made of?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2135F7-A021-DF40-807A-9CBDE23D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999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6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47" name="Shape 142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B1798-D3E3-1140-8207-0B115B6C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7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What is a network?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of “links” that interconnect “nodes” in order to move “information” between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We will focus primarily on the Internet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038600" y="3124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3528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038600" y="47244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6482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257800" y="4267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57800" y="3505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67000" y="32766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670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667000" y="44958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35853" name="Straight Connector 14"/>
          <p:cNvCxnSpPr>
            <a:cxnSpLocks noChangeShapeType="1"/>
            <a:stCxn id="11" idx="5"/>
            <a:endCxn id="5" idx="1"/>
          </p:cNvCxnSpPr>
          <p:nvPr/>
        </p:nvCxnSpPr>
        <p:spPr bwMode="auto">
          <a:xfrm>
            <a:off x="2927350" y="3536950"/>
            <a:ext cx="469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Straight Connector 15"/>
          <p:cNvCxnSpPr>
            <a:cxnSpLocks noChangeShapeType="1"/>
            <a:stCxn id="12" idx="6"/>
            <a:endCxn id="5" idx="2"/>
          </p:cNvCxnSpPr>
          <p:nvPr/>
        </p:nvCxnSpPr>
        <p:spPr bwMode="auto">
          <a:xfrm>
            <a:off x="29718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Straight Connector 18"/>
          <p:cNvCxnSpPr>
            <a:cxnSpLocks noChangeShapeType="1"/>
            <a:stCxn id="13" idx="7"/>
            <a:endCxn id="5" idx="3"/>
          </p:cNvCxnSpPr>
          <p:nvPr/>
        </p:nvCxnSpPr>
        <p:spPr bwMode="auto">
          <a:xfrm flipV="1">
            <a:off x="2927350" y="4146550"/>
            <a:ext cx="469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Straight Connector 21"/>
          <p:cNvCxnSpPr>
            <a:cxnSpLocks noChangeShapeType="1"/>
            <a:stCxn id="6" idx="0"/>
            <a:endCxn id="7" idx="4"/>
          </p:cNvCxnSpPr>
          <p:nvPr/>
        </p:nvCxnSpPr>
        <p:spPr bwMode="auto">
          <a:xfrm flipV="1">
            <a:off x="41910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Straight Connector 24"/>
          <p:cNvCxnSpPr>
            <a:cxnSpLocks noChangeShapeType="1"/>
            <a:stCxn id="7" idx="0"/>
            <a:endCxn id="4" idx="4"/>
          </p:cNvCxnSpPr>
          <p:nvPr/>
        </p:nvCxnSpPr>
        <p:spPr bwMode="auto">
          <a:xfrm flipV="1">
            <a:off x="41910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Straight Connector 28"/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36576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Straight Connector 32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4343400" y="4038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Straight Connector 35"/>
          <p:cNvCxnSpPr>
            <a:cxnSpLocks noChangeShapeType="1"/>
            <a:stCxn id="8" idx="7"/>
            <a:endCxn id="10" idx="3"/>
          </p:cNvCxnSpPr>
          <p:nvPr/>
        </p:nvCxnSpPr>
        <p:spPr bwMode="auto">
          <a:xfrm flipV="1">
            <a:off x="4908550" y="3765550"/>
            <a:ext cx="3937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Straight Connector 38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4908550" y="4146550"/>
            <a:ext cx="3937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Straight Connector 47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3613150" y="3384550"/>
            <a:ext cx="4699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Straight Connector 50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613150" y="4146550"/>
            <a:ext cx="4699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Straight Connector 52"/>
          <p:cNvCxnSpPr>
            <a:cxnSpLocks noChangeShapeType="1"/>
            <a:stCxn id="4" idx="5"/>
            <a:endCxn id="8" idx="1"/>
          </p:cNvCxnSpPr>
          <p:nvPr/>
        </p:nvCxnSpPr>
        <p:spPr bwMode="auto">
          <a:xfrm>
            <a:off x="4298950" y="3384550"/>
            <a:ext cx="3937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6632375-0665-694B-8D83-DFC566AA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609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D2753C-6C30-8D44-9E48-36F810FD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300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14DBF2-1278-424E-A98F-FC5E1003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996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hop</a:t>
            </a:r>
          </a:p>
        </p:txBody>
      </p:sp>
      <p:sp>
        <p:nvSpPr>
          <p:cNvPr id="495" name="Shape 495"/>
          <p:cNvSpPr/>
          <p:nvPr/>
        </p:nvSpPr>
        <p:spPr>
          <a:xfrm>
            <a:off x="1443162" y="3768827"/>
            <a:ext cx="6105954" cy="20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96" name="Shape 496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7" name="Shape 497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8" name="Shape 498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499" name="Shape 499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CCC80-E59F-4A48-B74E-1987BE2A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88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4509492" y="5009554"/>
            <a:ext cx="3437930" cy="249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75000"/>
              <a:alpha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4" name="Shape 504"/>
          <p:cNvSpPr/>
          <p:nvPr/>
        </p:nvSpPr>
        <p:spPr>
          <a:xfrm flipV="1">
            <a:off x="2736504" y="3983449"/>
            <a:ext cx="1" cy="1033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5" name="Shape 505"/>
          <p:cNvSpPr/>
          <p:nvPr/>
        </p:nvSpPr>
        <p:spPr>
          <a:xfrm>
            <a:off x="5223867" y="2241351"/>
            <a:ext cx="3053954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6" name="Shape 506"/>
          <p:cNvSpPr/>
          <p:nvPr/>
        </p:nvSpPr>
        <p:spPr>
          <a:xfrm>
            <a:off x="2884289" y="3769151"/>
            <a:ext cx="3155004" cy="542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7" name="Shape 507"/>
          <p:cNvSpPr/>
          <p:nvPr/>
        </p:nvSpPr>
        <p:spPr>
          <a:xfrm>
            <a:off x="5930482" y="3767716"/>
            <a:ext cx="1677748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connect?</a:t>
            </a:r>
          </a:p>
        </p:txBody>
      </p:sp>
      <p:sp>
        <p:nvSpPr>
          <p:cNvPr id="509" name="Shape 509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10" name="Shape 510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1" name="Shape 511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512" name="Shape 512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513" name="Shape 513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4" name="Shape 514"/>
          <p:cNvSpPr/>
          <p:nvPr/>
        </p:nvSpPr>
        <p:spPr>
          <a:xfrm>
            <a:off x="1795338" y="2762258"/>
            <a:ext cx="2057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 modem</a:t>
            </a:r>
          </a:p>
        </p:txBody>
      </p:sp>
      <p:sp>
        <p:nvSpPr>
          <p:cNvPr id="515" name="Shape 515"/>
          <p:cNvSpPr/>
          <p:nvPr/>
        </p:nvSpPr>
        <p:spPr>
          <a:xfrm>
            <a:off x="5312846" y="2762258"/>
            <a:ext cx="130965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DSLAM</a:t>
            </a:r>
          </a:p>
        </p:txBody>
      </p:sp>
      <p:sp>
        <p:nvSpPr>
          <p:cNvPr id="516" name="Shape 516"/>
          <p:cNvSpPr/>
          <p:nvPr/>
        </p:nvSpPr>
        <p:spPr>
          <a:xfrm>
            <a:off x="6742373" y="2563723"/>
            <a:ext cx="1411027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central office</a:t>
            </a:r>
          </a:p>
        </p:txBody>
      </p:sp>
      <p:sp>
        <p:nvSpPr>
          <p:cNvPr id="517" name="Shape 517"/>
          <p:cNvSpPr/>
          <p:nvPr/>
        </p:nvSpPr>
        <p:spPr>
          <a:xfrm>
            <a:off x="3612211" y="3342688"/>
            <a:ext cx="173445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phone line</a:t>
            </a:r>
          </a:p>
        </p:txBody>
      </p:sp>
      <p:sp>
        <p:nvSpPr>
          <p:cNvPr id="518" name="Shape 518"/>
          <p:cNvSpPr/>
          <p:nvPr/>
        </p:nvSpPr>
        <p:spPr>
          <a:xfrm>
            <a:off x="2562820" y="493811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1199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9" name="Shape 519"/>
          <p:cNvSpPr/>
          <p:nvPr/>
        </p:nvSpPr>
        <p:spPr>
          <a:xfrm>
            <a:off x="1723430" y="5360797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</a:t>
            </a:r>
          </a:p>
        </p:txBody>
      </p:sp>
      <p:sp>
        <p:nvSpPr>
          <p:cNvPr id="520" name="Shape 520"/>
          <p:cNvSpPr/>
          <p:nvPr/>
        </p:nvSpPr>
        <p:spPr>
          <a:xfrm flipH="1" flipV="1">
            <a:off x="5914980" y="4027287"/>
            <a:ext cx="1" cy="100758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1" name="Shape 521"/>
          <p:cNvSpPr/>
          <p:nvPr/>
        </p:nvSpPr>
        <p:spPr>
          <a:xfrm>
            <a:off x="569714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2" name="Shape 522"/>
          <p:cNvSpPr/>
          <p:nvPr/>
        </p:nvSpPr>
        <p:spPr>
          <a:xfrm>
            <a:off x="5152430" y="5145354"/>
            <a:ext cx="2089547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 network</a:t>
            </a:r>
          </a:p>
        </p:txBody>
      </p:sp>
      <p:sp>
        <p:nvSpPr>
          <p:cNvPr id="523" name="Shape 52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4" name="Shape 524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5" name="Shape 525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E8ECF-0AD4-A343-998E-36C3C632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1928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 advAuto="0"/>
      <p:bldP spid="504" grpId="0" animBg="1" advAuto="0"/>
      <p:bldP spid="505" grpId="0" animBg="1" advAuto="0"/>
      <p:bldP spid="506" grpId="0" animBg="1" advAuto="0"/>
      <p:bldP spid="507" grpId="0" animBg="1" advAuto="0"/>
      <p:bldP spid="509" grpId="0" animBg="1" advAuto="0"/>
      <p:bldP spid="513" grpId="0" animBg="1" advAuto="0"/>
      <p:bldP spid="514" grpId="0" animBg="1" advAuto="0"/>
      <p:bldP spid="515" grpId="0" animBg="1" advAuto="0"/>
      <p:bldP spid="516" grpId="0" animBg="1" advAuto="0"/>
      <p:bldP spid="517" grpId="0" animBg="1" advAuto="0"/>
      <p:bldP spid="518" grpId="0" animBg="1" advAuto="0"/>
      <p:bldP spid="519" grpId="0" animBg="1" advAuto="0"/>
      <p:bldP spid="520" grpId="0" animBg="1" advAuto="0"/>
      <p:bldP spid="521" grpId="0" animBg="1" advAuto="0"/>
      <p:bldP spid="522" grpId="0" animBg="1" advAuto="0"/>
      <p:bldP spid="523" grpId="0" animBg="1" advAuto="0"/>
      <p:bldP spid="525" grpId="0" animBg="1" advAuto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Subscriber Line (DSL)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3 separate channels</a:t>
            </a:r>
          </a:p>
          <a:p>
            <a:pPr lvl="1"/>
            <a:r>
              <a:rPr lang="en-US" dirty="0"/>
              <a:t>downstream data channel</a:t>
            </a:r>
          </a:p>
          <a:p>
            <a:pPr lvl="1"/>
            <a:r>
              <a:rPr lang="en-US" dirty="0"/>
              <a:t>upstream data channel</a:t>
            </a:r>
          </a:p>
          <a:p>
            <a:pPr lvl="1"/>
            <a:r>
              <a:rPr lang="en-US" dirty="0"/>
              <a:t>2-way phone channel</a:t>
            </a:r>
          </a:p>
          <a:p>
            <a:r>
              <a:rPr lang="en-US" dirty="0"/>
              <a:t>up to 25 Mbps downstream</a:t>
            </a:r>
          </a:p>
          <a:p>
            <a:r>
              <a:rPr lang="en-US" dirty="0"/>
              <a:t>up to 2.5 Mbps upstream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F7BB-9BCC-C64D-BF6E-9A1AA290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2811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an cable provider as an ISP?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E4295D-0562-E94B-9AB7-AE91BA98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94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5241726" y="2125265"/>
            <a:ext cx="3437930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27" name="Shape 627"/>
          <p:cNvSpPr/>
          <p:nvPr/>
        </p:nvSpPr>
        <p:spPr>
          <a:xfrm>
            <a:off x="2884282" y="3765230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28" name="Shape 628"/>
          <p:cNvSpPr/>
          <p:nvPr/>
        </p:nvSpPr>
        <p:spPr>
          <a:xfrm flipV="1">
            <a:off x="6349008" y="3760221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0" name="Shape 630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1" name="Shape 631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2" name="Shape 632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633" name="Shape 633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634" name="Shape 634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5" name="Shape 635"/>
          <p:cNvSpPr/>
          <p:nvPr/>
        </p:nvSpPr>
        <p:spPr>
          <a:xfrm>
            <a:off x="1759742" y="2341432"/>
            <a:ext cx="2018110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cable modem</a:t>
            </a:r>
          </a:p>
        </p:txBody>
      </p:sp>
      <p:sp>
        <p:nvSpPr>
          <p:cNvPr id="636" name="Shape 636"/>
          <p:cNvSpPr/>
          <p:nvPr/>
        </p:nvSpPr>
        <p:spPr>
          <a:xfrm>
            <a:off x="5709615" y="2762258"/>
            <a:ext cx="1090043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CMTS</a:t>
            </a:r>
          </a:p>
        </p:txBody>
      </p:sp>
      <p:sp>
        <p:nvSpPr>
          <p:cNvPr id="637" name="Shape 637"/>
          <p:cNvSpPr/>
          <p:nvPr/>
        </p:nvSpPr>
        <p:spPr>
          <a:xfrm>
            <a:off x="6902996" y="2484256"/>
            <a:ext cx="1472803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cable head end</a:t>
            </a:r>
          </a:p>
        </p:txBody>
      </p:sp>
      <p:sp>
        <p:nvSpPr>
          <p:cNvPr id="638" name="Shape 638"/>
          <p:cNvSpPr/>
          <p:nvPr/>
        </p:nvSpPr>
        <p:spPr>
          <a:xfrm>
            <a:off x="3121283" y="3315899"/>
            <a:ext cx="1173399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copper</a:t>
            </a:r>
          </a:p>
        </p:txBody>
      </p:sp>
      <p:sp>
        <p:nvSpPr>
          <p:cNvPr id="639" name="Shape 639"/>
          <p:cNvSpPr/>
          <p:nvPr/>
        </p:nvSpPr>
        <p:spPr>
          <a:xfrm>
            <a:off x="4589858" y="3765325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0" name="Shape 640"/>
          <p:cNvSpPr/>
          <p:nvPr/>
        </p:nvSpPr>
        <p:spPr>
          <a:xfrm>
            <a:off x="597396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1" name="Shape 641"/>
          <p:cNvSpPr/>
          <p:nvPr/>
        </p:nvSpPr>
        <p:spPr>
          <a:xfrm>
            <a:off x="4947814" y="3315899"/>
            <a:ext cx="77264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fiber</a:t>
            </a:r>
          </a:p>
        </p:txBody>
      </p:sp>
      <p:sp>
        <p:nvSpPr>
          <p:cNvPr id="642" name="Shape 642"/>
          <p:cNvSpPr/>
          <p:nvPr/>
        </p:nvSpPr>
        <p:spPr>
          <a:xfrm>
            <a:off x="4420195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3" name="Shape 64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4" name="Shape 644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645" name="Shape 645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via cable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ACE6C-E8B4-A146-8F3A-91E8B65C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117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 animBg="1" advAuto="0"/>
      <p:bldP spid="627" grpId="0" animBg="1" advAuto="0"/>
      <p:bldP spid="628" grpId="0" animBg="1" advAuto="0"/>
      <p:bldP spid="630" grpId="0" animBg="1" advAuto="0"/>
      <p:bldP spid="634" grpId="0" animBg="1" advAuto="0"/>
      <p:bldP spid="635" grpId="0" animBg="1" advAuto="0"/>
      <p:bldP spid="636" grpId="0" animBg="1" advAuto="0"/>
      <p:bldP spid="637" grpId="0" animBg="1" advAuto="0"/>
      <p:bldP spid="638" grpId="0" animBg="1" advAuto="0"/>
      <p:bldP spid="639" grpId="0" animBg="1" advAuto="0"/>
      <p:bldP spid="640" grpId="0" animBg="1" advAuto="0"/>
      <p:bldP spid="641" grpId="0" animBg="1" advAuto="0"/>
      <p:bldP spid="642" grpId="0" animBg="1" advAuto="0"/>
      <p:bldP spid="643" grpId="0" animBg="1" advAuto="0"/>
      <p:bldP spid="644" grpId="0" animBg="1" advAuto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Coaxial copper &amp; fiber</a:t>
            </a:r>
          </a:p>
          <a:p>
            <a:r>
              <a:rPr lang="en-US" dirty="0"/>
              <a:t>Up to 42.8 Mbps downstream</a:t>
            </a:r>
          </a:p>
          <a:p>
            <a:r>
              <a:rPr lang="en-US" dirty="0"/>
              <a:t>Up to 30.7 Mbps upstream</a:t>
            </a:r>
          </a:p>
          <a:p>
            <a:r>
              <a:rPr lang="en-US" dirty="0"/>
              <a:t>Shared broadcast medium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984C6-D27E-7040-A8C5-462CFE39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06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means?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0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791EE-44F7-A84C-9789-AACF6E06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06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774" name="Shape 774"/>
          <p:cNvSpPr/>
          <p:nvPr/>
        </p:nvSpPr>
        <p:spPr>
          <a:xfrm flipV="1">
            <a:off x="1443162" y="3766307"/>
            <a:ext cx="6862326" cy="252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/>
          </a:p>
        </p:txBody>
      </p:sp>
      <p:sp>
        <p:nvSpPr>
          <p:cNvPr id="775" name="Shape 775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6" name="Shape 776"/>
          <p:cNvSpPr/>
          <p:nvPr/>
        </p:nvSpPr>
        <p:spPr>
          <a:xfrm>
            <a:off x="7152680" y="3446859"/>
            <a:ext cx="625078" cy="625078"/>
          </a:xfrm>
          <a:prstGeom prst="roundRect">
            <a:avLst>
              <a:gd name="adj" fmla="val 21429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7" name="Shape 777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workstation</a:t>
            </a:r>
          </a:p>
        </p:txBody>
      </p:sp>
      <p:sp>
        <p:nvSpPr>
          <p:cNvPr id="778" name="Shape 778"/>
          <p:cNvSpPr/>
          <p:nvPr/>
        </p:nvSpPr>
        <p:spPr>
          <a:xfrm>
            <a:off x="6181005" y="4127370"/>
            <a:ext cx="2571751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“aggregate” switch</a:t>
            </a:r>
          </a:p>
        </p:txBody>
      </p:sp>
      <p:sp>
        <p:nvSpPr>
          <p:cNvPr id="779" name="Shape 779"/>
          <p:cNvSpPr/>
          <p:nvPr/>
        </p:nvSpPr>
        <p:spPr>
          <a:xfrm>
            <a:off x="2402618" y="3280180"/>
            <a:ext cx="247352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Ethernet cable</a:t>
            </a:r>
          </a:p>
        </p:txBody>
      </p:sp>
      <p:sp>
        <p:nvSpPr>
          <p:cNvPr id="780" name="Shape 780"/>
          <p:cNvSpPr/>
          <p:nvPr/>
        </p:nvSpPr>
        <p:spPr>
          <a:xfrm>
            <a:off x="5357813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81" name="Shape 781"/>
          <p:cNvSpPr/>
          <p:nvPr/>
        </p:nvSpPr>
        <p:spPr>
          <a:xfrm>
            <a:off x="4782885" y="4127369"/>
            <a:ext cx="1580555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“local” switch</a:t>
            </a:r>
          </a:p>
        </p:txBody>
      </p:sp>
      <p:sp>
        <p:nvSpPr>
          <p:cNvPr id="782" name="Shape 782"/>
          <p:cNvSpPr/>
          <p:nvPr/>
        </p:nvSpPr>
        <p:spPr>
          <a:xfrm>
            <a:off x="8441354" y="3414125"/>
            <a:ext cx="37029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2B63-D9A6-F44B-8EB3-CA9B7172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356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EECS 489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(at a high level)</a:t>
            </a:r>
          </a:p>
          <a:p>
            <a:pPr lvl="1"/>
            <a:r>
              <a:rPr lang="en-US" dirty="0"/>
              <a:t>How the Internet works</a:t>
            </a:r>
          </a:p>
          <a:p>
            <a:pPr lvl="1"/>
            <a:r>
              <a:rPr lang="en-US" dirty="0"/>
              <a:t>Why it works the way it does</a:t>
            </a:r>
          </a:p>
          <a:p>
            <a:pPr lvl="1"/>
            <a:r>
              <a:rPr lang="en-US" dirty="0"/>
              <a:t>How to reason about complicated design problems</a:t>
            </a:r>
          </a:p>
          <a:p>
            <a:endParaRPr lang="en-US" dirty="0"/>
          </a:p>
          <a:p>
            <a:r>
              <a:rPr lang="en-US" dirty="0"/>
              <a:t>What it’s not about</a:t>
            </a:r>
          </a:p>
          <a:p>
            <a:pPr lvl="1"/>
            <a:r>
              <a:rPr lang="en-US" dirty="0"/>
              <a:t>How to write web services</a:t>
            </a:r>
          </a:p>
          <a:p>
            <a:pPr lvl="1"/>
            <a:r>
              <a:rPr lang="en-US" dirty="0"/>
              <a:t>How to design web pages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B2248-7B06-EC43-9C9C-1B1029EE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100 Mbps, 1 Gbps, 10 Gbps (each direction)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306EB-4650-B944-893B-49AAB6F3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014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ways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Cellular (smart phones)</a:t>
            </a:r>
          </a:p>
          <a:p>
            <a:r>
              <a:rPr lang="en-US" dirty="0"/>
              <a:t>Satellite (remote areas)</a:t>
            </a:r>
          </a:p>
          <a:p>
            <a:r>
              <a:rPr lang="en-US" dirty="0"/>
              <a:t>Fiber to the Home (home)</a:t>
            </a:r>
          </a:p>
          <a:p>
            <a:r>
              <a:rPr lang="en-US" dirty="0"/>
              <a:t>Optical carrier (Internet backbone)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649A9-FCF6-6D4F-B694-6E6D3A1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1559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WiFi?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800"/>
          <p:cNvSpPr/>
          <p:nvPr/>
        </p:nvSpPr>
        <p:spPr>
          <a:xfrm>
            <a:off x="1750218" y="5848945"/>
            <a:ext cx="1518048" cy="919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8" name="Shape 801"/>
          <p:cNvSpPr/>
          <p:nvPr/>
        </p:nvSpPr>
        <p:spPr>
          <a:xfrm>
            <a:off x="6607969" y="5232797"/>
            <a:ext cx="1580555" cy="1044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9" name="Shape 802"/>
          <p:cNvSpPr/>
          <p:nvPr/>
        </p:nvSpPr>
        <p:spPr>
          <a:xfrm>
            <a:off x="535781" y="1884164"/>
            <a:ext cx="1678782" cy="1044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5CDDB-8832-D441-83EB-81F375AC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2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8" grpId="0" animBg="1" advAuto="0"/>
      <p:bldP spid="49" grpId="0" animBg="1" advAuto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95D5-BFBC-1547-BA85-28624216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3885-8D79-B541-B228-AC3BF64F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0A956-1E93-B94E-9F05-9C5605EF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D97D9-84D5-B64A-820A-78BE6A1E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31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4.6 Billion</a:t>
            </a:r>
            <a:r>
              <a:rPr lang="en-US" dirty="0"/>
              <a:t> users</a:t>
            </a:r>
          </a:p>
          <a:p>
            <a:r>
              <a:rPr lang="en-US" dirty="0">
                <a:solidFill>
                  <a:srgbClr val="0000FF"/>
                </a:solidFill>
              </a:rPr>
              <a:t>&gt;1.8 Billion</a:t>
            </a:r>
            <a:r>
              <a:rPr lang="en-US" dirty="0"/>
              <a:t> websites</a:t>
            </a:r>
          </a:p>
          <a:p>
            <a:r>
              <a:rPr lang="en-US" dirty="0">
                <a:solidFill>
                  <a:srgbClr val="0000FF"/>
                </a:solidFill>
              </a:rPr>
              <a:t>&gt;200 Billion</a:t>
            </a:r>
            <a:r>
              <a:rPr lang="en-US" dirty="0"/>
              <a:t> emails sent per day</a:t>
            </a:r>
          </a:p>
          <a:p>
            <a:r>
              <a:rPr lang="en-US" dirty="0">
                <a:solidFill>
                  <a:srgbClr val="0000FF"/>
                </a:solidFill>
              </a:rPr>
              <a:t>&gt;2.5 Billion</a:t>
            </a:r>
            <a:r>
              <a:rPr lang="en-US" dirty="0"/>
              <a:t> smartphones</a:t>
            </a:r>
          </a:p>
          <a:p>
            <a:r>
              <a:rPr lang="en-US" dirty="0">
                <a:solidFill>
                  <a:srgbClr val="0000FF"/>
                </a:solidFill>
              </a:rPr>
              <a:t>&gt;2.7 Billion</a:t>
            </a:r>
            <a:r>
              <a:rPr lang="en-US" dirty="0"/>
              <a:t> Facebook users </a:t>
            </a:r>
          </a:p>
          <a:p>
            <a:r>
              <a:rPr lang="en-US" dirty="0">
                <a:solidFill>
                  <a:srgbClr val="0000FF"/>
                </a:solidFill>
              </a:rPr>
              <a:t>&gt;1 Billion</a:t>
            </a:r>
            <a:r>
              <a:rPr lang="en-US" dirty="0"/>
              <a:t> hours of YouTube watched per day</a:t>
            </a:r>
          </a:p>
          <a:p>
            <a:r>
              <a:rPr lang="en-US" dirty="0"/>
              <a:t>Routers that switch </a:t>
            </a:r>
            <a:r>
              <a:rPr lang="en-US" dirty="0">
                <a:solidFill>
                  <a:srgbClr val="0000FF"/>
                </a:solidFill>
              </a:rPr>
              <a:t>10 Terabits/second</a:t>
            </a:r>
          </a:p>
          <a:p>
            <a:r>
              <a:rPr lang="en-US" dirty="0"/>
              <a:t>Links that carry </a:t>
            </a:r>
            <a:r>
              <a:rPr lang="en-US" dirty="0">
                <a:solidFill>
                  <a:srgbClr val="0000FF"/>
                </a:solidFill>
              </a:rPr>
              <a:t>100 Gigabits/second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BBF36-E521-0A48-B3B6-475DE4A9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538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we found the right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really know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we do know</a:t>
            </a:r>
          </a:p>
          <a:p>
            <a:pPr lvl="1"/>
            <a:r>
              <a:rPr lang="en-US" dirty="0"/>
              <a:t>The early Internet pioneers came up with a solution that was successful beyond all imagining </a:t>
            </a:r>
          </a:p>
          <a:p>
            <a:pPr lvl="1"/>
            <a:r>
              <a:rPr lang="en-US" dirty="0"/>
              <a:t>Several enduring </a:t>
            </a:r>
            <a:r>
              <a:rPr lang="en-US" dirty="0">
                <a:solidFill>
                  <a:srgbClr val="0000FF"/>
                </a:solidFill>
              </a:rPr>
              <a:t>architectural principles and practices </a:t>
            </a:r>
            <a:r>
              <a:rPr lang="en-US" dirty="0"/>
              <a:t>emerged from their work</a:t>
            </a:r>
          </a:p>
          <a:p>
            <a:endParaRPr lang="en-US" dirty="0"/>
          </a:p>
          <a:p>
            <a:r>
              <a:rPr lang="en-US" dirty="0"/>
              <a:t>Still, it is just one design with many questions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20AF2-1B44-2E43-80DB-4F0CBE67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0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</a:rPr>
              <a:t>In how to reason through the design of a </a:t>
            </a:r>
            <a:r>
              <a:rPr lang="en-US" altLang="x-none" u="sng" dirty="0">
                <a:solidFill>
                  <a:srgbClr val="000000"/>
                </a:solidFill>
              </a:rPr>
              <a:t>very</a:t>
            </a:r>
            <a:r>
              <a:rPr lang="en-US" altLang="x-none" dirty="0">
                <a:solidFill>
                  <a:srgbClr val="000000"/>
                </a:solidFill>
              </a:rPr>
              <a:t> complex system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our goals and constraints?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s the right prioritization of goals?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How do we decompose a problem? 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Who does what? How?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the interfaces between components?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the tradeoffs between design options?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52B61-E124-1E4F-953A-0A2B2E29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9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Circuit Switching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EF913A-65A1-0149-A8E0-F5815490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128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kinds of circuits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division multiplexing</a:t>
            </a:r>
          </a:p>
          <a:p>
            <a:pPr lvl="1"/>
            <a:r>
              <a:rPr lang="en-US" dirty="0"/>
              <a:t>divide time in time slots</a:t>
            </a:r>
          </a:p>
          <a:p>
            <a:pPr lvl="1"/>
            <a:r>
              <a:rPr lang="en-US" dirty="0"/>
              <a:t>separate time slot per circuit</a:t>
            </a:r>
          </a:p>
          <a:p>
            <a:endParaRPr lang="en-US" dirty="0"/>
          </a:p>
          <a:p>
            <a:r>
              <a:rPr lang="en-US" dirty="0"/>
              <a:t>Frequency division multiplexing</a:t>
            </a:r>
          </a:p>
          <a:p>
            <a:pPr lvl="1"/>
            <a:r>
              <a:rPr lang="en-US" dirty="0"/>
              <a:t>divide frequency spectrum in </a:t>
            </a:r>
            <a:br>
              <a:rPr lang="en-US" dirty="0"/>
            </a:br>
            <a:r>
              <a:rPr lang="en-US" dirty="0"/>
              <a:t>frequency bands</a:t>
            </a:r>
          </a:p>
          <a:p>
            <a:pPr lvl="1"/>
            <a:r>
              <a:rPr lang="en-US" dirty="0"/>
              <a:t>separate frequency band per circuit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98798" y="1676400"/>
            <a:ext cx="1951376" cy="1299618"/>
            <a:chOff x="885825" y="3910013"/>
            <a:chExt cx="2879725" cy="1848346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1791117" y="5257799"/>
              <a:ext cx="1038979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time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885825" y="5330825"/>
              <a:ext cx="2879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922338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1152525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384300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614488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844675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073275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305050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535238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767013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997200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227388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455988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02462" y="3741693"/>
            <a:ext cx="2195026" cy="1439907"/>
            <a:chOff x="4923115" y="3724777"/>
            <a:chExt cx="3719235" cy="204787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5838825" y="3927475"/>
              <a:ext cx="2803525" cy="1152525"/>
              <a:chOff x="3315" y="2474"/>
              <a:chExt cx="2129" cy="726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3315" y="2474"/>
                <a:ext cx="2129" cy="121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315" y="2716"/>
                <a:ext cx="2129" cy="1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3315" y="2595"/>
                <a:ext cx="2129" cy="12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15" y="2837"/>
                <a:ext cx="2129" cy="12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315" y="2958"/>
                <a:ext cx="2129" cy="12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315" y="3079"/>
                <a:ext cx="2129" cy="121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</p:grp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5570538" y="3929063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546499" y="5272087"/>
              <a:ext cx="1192918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 dirty="0"/>
                <a:t>time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200000">
              <a:off x="4258974" y="4388918"/>
              <a:ext cx="1924633" cy="59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frequency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6032500" y="5348288"/>
              <a:ext cx="2457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E86157-DA5E-494C-80B3-5A535B66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0648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9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0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1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4" name="Line 5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7" name="Line 6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1998" name="Text Box 6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pic>
        <p:nvPicPr>
          <p:cNvPr id="4199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1" name="Rectangle 6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2" name="Rectangle 6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3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20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9FCE8-0820-E34C-957F-F75B4442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workload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assignments</a:t>
            </a:r>
          </a:p>
          <a:p>
            <a:pPr lvl="1"/>
            <a:r>
              <a:rPr lang="en-US" dirty="0"/>
              <a:t>First one is an individual assignment</a:t>
            </a:r>
          </a:p>
          <a:p>
            <a:pPr lvl="1"/>
            <a:r>
              <a:rPr lang="en-US" dirty="0"/>
              <a:t>The rest are in groups of 3</a:t>
            </a:r>
          </a:p>
          <a:p>
            <a:r>
              <a:rPr lang="en-US" dirty="0"/>
              <a:t>Exams (</a:t>
            </a:r>
            <a:r>
              <a:rPr lang="en-US" dirty="0">
                <a:solidFill>
                  <a:srgbClr val="0000FF"/>
                </a:solidFill>
              </a:rPr>
              <a:t>virtual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Midterm: Feb 22</a:t>
            </a:r>
          </a:p>
          <a:p>
            <a:pPr lvl="1"/>
            <a:r>
              <a:rPr lang="en-US" dirty="0"/>
              <a:t>Final: April 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BD255-9484-A542-A6C3-F47B7542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4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5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6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7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8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9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0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1" name="Line 59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2" name="Line 68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4043" name="Text Box 69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4044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5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6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4047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404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7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1" name="Rectangle 7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2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7D149-AC7D-EA41-9B2C-039BD312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703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2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4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5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6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7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8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9" name="Line 6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90" name="Line 7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6091" name="Text Box 7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60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0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60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80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099" name="Rectangle 81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1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101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6175C-27F3-184D-8996-FA442B70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12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0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1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2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3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4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5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6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7" name="AutoShape 17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8" name="AutoShape 60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9" name="Line 65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40" name="Line 74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8141" name="Text Box 75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81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81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81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8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49" name="Rectangle 8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E13E-F651-434D-94A2-00ECF029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02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8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9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1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2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3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4" name="AutoShape 16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5" name="AutoShape 17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6" name="AutoShape 18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8" name="AutoShape 61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9" name="Line 70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90" name="Line 79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0191" name="Text Box 80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01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01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01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8" name="Rectangle 87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199" name="Rectangle 88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2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0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2AB96-A564-7F44-9744-F22D68E2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7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6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B614A-51D9-6C40-A81A-A3F4EFCA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051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2026B-5B93-9D42-BE9A-670DFED7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23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Why the delays?</a:t>
            </a: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Oval 1"/>
          <p:cNvSpPr/>
          <p:nvPr/>
        </p:nvSpPr>
        <p:spPr bwMode="auto">
          <a:xfrm>
            <a:off x="3520440" y="3223896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257800" y="3429000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71EDE-7518-914A-B520-F81FD964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988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8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 dirty="0">
              <a:solidFill>
                <a:srgbClr val="CCFFFF"/>
              </a:solidFill>
              <a:ea typeface="PMingLiU" charset="0"/>
              <a:cs typeface="PMingLiU" charset="0"/>
            </a:endParaRPr>
          </a:p>
        </p:txBody>
      </p:sp>
      <p:sp>
        <p:nvSpPr>
          <p:cNvPr id="5734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4" name="AutoShape 54"/>
          <p:cNvSpPr>
            <a:spLocks/>
          </p:cNvSpPr>
          <p:nvPr/>
        </p:nvSpPr>
        <p:spPr bwMode="auto">
          <a:xfrm>
            <a:off x="1828800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735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8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7359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7360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61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2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3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7364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736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7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8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9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 rot="5400000">
            <a:off x="4036219" y="2135981"/>
            <a:ext cx="1066800" cy="5176838"/>
          </a:xfrm>
          <a:prstGeom prst="parallelogram">
            <a:avLst>
              <a:gd name="adj" fmla="val 45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 rot="5400000">
            <a:off x="4188619" y="2669381"/>
            <a:ext cx="762000" cy="5176838"/>
          </a:xfrm>
          <a:prstGeom prst="parallelogram">
            <a:avLst>
              <a:gd name="adj" fmla="val 620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57372" name="Line 15"/>
          <p:cNvSpPr>
            <a:spLocks noChangeShapeType="1"/>
          </p:cNvSpPr>
          <p:nvPr/>
        </p:nvSpPr>
        <p:spPr bwMode="auto">
          <a:xfrm>
            <a:off x="2005013" y="2787651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3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4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6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38089-7461-0842-8F1E-11EB8987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 advAuto="0"/>
      <p:bldP spid="36" grpId="0" animBg="1" advAuto="0"/>
      <p:bldP spid="37" grpId="0" animBg="1" advAuto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8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9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20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60421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2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3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4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5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6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7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1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2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3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0434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0435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6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7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8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0439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04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2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3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4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D5F66-960E-2C4E-816E-FAE63E02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003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8" name="AutoShape 13"/>
          <p:cNvSpPr>
            <a:spLocks noChangeArrowheads="1"/>
          </p:cNvSpPr>
          <p:nvPr/>
        </p:nvSpPr>
        <p:spPr bwMode="auto">
          <a:xfrm rot="5400000">
            <a:off x="4327526" y="1789113"/>
            <a:ext cx="541337" cy="5176838"/>
          </a:xfrm>
          <a:prstGeom prst="parallelogram">
            <a:avLst>
              <a:gd name="adj" fmla="val 719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492" i="1" dirty="0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62469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0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1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2" name="AutoShape 17"/>
          <p:cNvSpPr>
            <a:spLocks noChangeArrowheads="1"/>
          </p:cNvSpPr>
          <p:nvPr/>
        </p:nvSpPr>
        <p:spPr bwMode="auto">
          <a:xfrm rot="16200000" flipH="1">
            <a:off x="4409282" y="24090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3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4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5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8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9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80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2481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2482" name="AutoShape 85"/>
          <p:cNvSpPr>
            <a:spLocks noChangeArrowheads="1"/>
          </p:cNvSpPr>
          <p:nvPr/>
        </p:nvSpPr>
        <p:spPr bwMode="auto">
          <a:xfrm rot="5400000">
            <a:off x="4341019" y="19835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406"/>
          </a:p>
        </p:txBody>
      </p:sp>
      <p:sp>
        <p:nvSpPr>
          <p:cNvPr id="62483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4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248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248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9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0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1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Timing in circuit switching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04,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13939-1B17-E34F-93B7-B2C70442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39825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1490480348</TotalTime>
  <Pages>7</Pages>
  <Words>3207</Words>
  <Application>Microsoft Macintosh PowerPoint</Application>
  <PresentationFormat>On-screen Show (4:3)</PresentationFormat>
  <Paragraphs>843</Paragraphs>
  <Slides>102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4" baseType="lpstr">
      <vt:lpstr>PMingLiU</vt:lpstr>
      <vt:lpstr>Slack-Lato</vt:lpstr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Winter 2023</vt:lpstr>
      <vt:lpstr>Agenda</vt:lpstr>
      <vt:lpstr>GSIs</vt:lpstr>
      <vt:lpstr>Z. Morley Mao</vt:lpstr>
      <vt:lpstr>489 in EECS curriculum</vt:lpstr>
      <vt:lpstr>What is missing?</vt:lpstr>
      <vt:lpstr>What is a network? </vt:lpstr>
      <vt:lpstr>What is EECS 489 about?</vt:lpstr>
      <vt:lpstr>Class workload</vt:lpstr>
      <vt:lpstr>Grading</vt:lpstr>
      <vt:lpstr>The assignments</vt:lpstr>
      <vt:lpstr>Bonus Quizzes</vt:lpstr>
      <vt:lpstr>Enrollment and wait list</vt:lpstr>
      <vt:lpstr>Communication protocol</vt:lpstr>
      <vt:lpstr>Policies on late submission, re-grade request, cheating …</vt:lpstr>
      <vt:lpstr>Let’s Talk Internet</vt:lpstr>
      <vt:lpstr>The Internet consists of many end-systems</vt:lpstr>
      <vt:lpstr>Connected by switches</vt:lpstr>
      <vt:lpstr>And links</vt:lpstr>
      <vt:lpstr>Managed by many parties</vt:lpstr>
      <vt:lpstr>Transfers data</vt:lpstr>
      <vt:lpstr>A federated system</vt:lpstr>
      <vt:lpstr>Switched networks</vt:lpstr>
      <vt:lpstr>When do we need to share the network?</vt:lpstr>
      <vt:lpstr>Shared among many services</vt:lpstr>
      <vt:lpstr>Two ways to share switched networks</vt:lpstr>
      <vt:lpstr>Circuit switching</vt:lpstr>
      <vt:lpstr>Circuit switching</vt:lpstr>
      <vt:lpstr>Circuit switching</vt:lpstr>
      <vt:lpstr>Packet switching</vt:lpstr>
      <vt:lpstr>Packet switching</vt:lpstr>
      <vt:lpstr>Packet switching</vt:lpstr>
      <vt:lpstr>Statistical multiplexing</vt:lpstr>
      <vt:lpstr>5-minute break!</vt:lpstr>
      <vt:lpstr>How do we evaluate a network?</vt:lpstr>
      <vt:lpstr>Performance metrics</vt:lpstr>
      <vt:lpstr>Delay</vt:lpstr>
      <vt:lpstr>Delay</vt:lpstr>
      <vt:lpstr>A network link</vt:lpstr>
      <vt:lpstr>1. Transmission delay</vt:lpstr>
      <vt:lpstr>2. Propagation delay</vt:lpstr>
      <vt:lpstr>Packet delay Sending a 100-byte packet</vt:lpstr>
      <vt:lpstr>Packet delay Sending a 100-byte packet</vt:lpstr>
      <vt:lpstr>Sending a large file using 100-byte packets</vt:lpstr>
      <vt:lpstr>Pipe view of a link</vt:lpstr>
      <vt:lpstr>3. Queuing delay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Persistent overload leads to packet drop/loss</vt:lpstr>
      <vt:lpstr>Queueing delay</vt:lpstr>
      <vt:lpstr>Queueing delay</vt:lpstr>
      <vt:lpstr>Basic queueing theory terminology</vt:lpstr>
      <vt:lpstr>Little’s Law (1961)</vt:lpstr>
      <vt:lpstr>4. Processing Delay</vt:lpstr>
      <vt:lpstr>End-to-end delay</vt:lpstr>
      <vt:lpstr>Round Trip Time (RTT)</vt:lpstr>
      <vt:lpstr>Loss</vt:lpstr>
      <vt:lpstr>Throughput</vt:lpstr>
      <vt:lpstr>Throughput</vt:lpstr>
      <vt:lpstr>End-to-end throughput</vt:lpstr>
      <vt:lpstr>Summary</vt:lpstr>
      <vt:lpstr>PowerPoint Presentation</vt:lpstr>
      <vt:lpstr>What is the network made of?</vt:lpstr>
      <vt:lpstr>What is a network made of?</vt:lpstr>
      <vt:lpstr>What is a network made of?</vt:lpstr>
      <vt:lpstr>What is a network made of?</vt:lpstr>
      <vt:lpstr>The last hop</vt:lpstr>
      <vt:lpstr>How do we connect?</vt:lpstr>
      <vt:lpstr>Digital Subscriber Line (DSL)</vt:lpstr>
      <vt:lpstr>How about an cable provider as an ISP?</vt:lpstr>
      <vt:lpstr>Connecting via cable</vt:lpstr>
      <vt:lpstr>Cable</vt:lpstr>
      <vt:lpstr>Any other means?</vt:lpstr>
      <vt:lpstr>Ethernet</vt:lpstr>
      <vt:lpstr>Ethernet</vt:lpstr>
      <vt:lpstr>Many other ways</vt:lpstr>
      <vt:lpstr>Where is WiFi?</vt:lpstr>
      <vt:lpstr>PowerPoint Presentation</vt:lpstr>
      <vt:lpstr>MASSIVE Scale</vt:lpstr>
      <vt:lpstr>Have we found the right solution?</vt:lpstr>
      <vt:lpstr>The Internet is a lesson</vt:lpstr>
      <vt:lpstr>Details on Circuit Switching</vt:lpstr>
      <vt:lpstr>Many kinds of circuits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Why the delays?</vt:lpstr>
      <vt:lpstr>Timing in circuit switching </vt:lpstr>
      <vt:lpstr>Timing in circuit switching </vt:lpstr>
      <vt:lpstr>Timing in circuit switching </vt:lpstr>
      <vt:lpstr>PowerPoint Presentation</vt:lpstr>
      <vt:lpstr>A network link:  BDP</vt:lpstr>
      <vt:lpstr>BDP Examples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1284</cp:revision>
  <cp:lastPrinted>1999-09-08T17:25:07Z</cp:lastPrinted>
  <dcterms:created xsi:type="dcterms:W3CDTF">2014-01-14T18:15:50Z</dcterms:created>
  <dcterms:modified xsi:type="dcterms:W3CDTF">2023-01-08T20:35:30Z</dcterms:modified>
  <cp:category/>
</cp:coreProperties>
</file>