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49"/>
  </p:notesMasterIdLst>
  <p:handoutMasterIdLst>
    <p:handoutMasterId r:id="rId50"/>
  </p:handoutMasterIdLst>
  <p:sldIdLst>
    <p:sldId id="258" r:id="rId2"/>
    <p:sldId id="487" r:id="rId3"/>
    <p:sldId id="513" r:id="rId4"/>
    <p:sldId id="518" r:id="rId5"/>
    <p:sldId id="622" r:id="rId6"/>
    <p:sldId id="517" r:id="rId7"/>
    <p:sldId id="516" r:id="rId8"/>
    <p:sldId id="621" r:id="rId9"/>
    <p:sldId id="589" r:id="rId10"/>
    <p:sldId id="588" r:id="rId11"/>
    <p:sldId id="520" r:id="rId12"/>
    <p:sldId id="596" r:id="rId13"/>
    <p:sldId id="521" r:id="rId14"/>
    <p:sldId id="623" r:id="rId15"/>
    <p:sldId id="522" r:id="rId16"/>
    <p:sldId id="597" r:id="rId17"/>
    <p:sldId id="523" r:id="rId18"/>
    <p:sldId id="524" r:id="rId19"/>
    <p:sldId id="592" r:id="rId20"/>
    <p:sldId id="526" r:id="rId21"/>
    <p:sldId id="527" r:id="rId22"/>
    <p:sldId id="528" r:id="rId23"/>
    <p:sldId id="624" r:id="rId24"/>
    <p:sldId id="595" r:id="rId25"/>
    <p:sldId id="503" r:id="rId26"/>
    <p:sldId id="598" r:id="rId27"/>
    <p:sldId id="599" r:id="rId28"/>
    <p:sldId id="617" r:id="rId29"/>
    <p:sldId id="618" r:id="rId30"/>
    <p:sldId id="619" r:id="rId31"/>
    <p:sldId id="602" r:id="rId32"/>
    <p:sldId id="603" r:id="rId33"/>
    <p:sldId id="604" r:id="rId34"/>
    <p:sldId id="605" r:id="rId35"/>
    <p:sldId id="606" r:id="rId36"/>
    <p:sldId id="607" r:id="rId37"/>
    <p:sldId id="608" r:id="rId38"/>
    <p:sldId id="609" r:id="rId39"/>
    <p:sldId id="610" r:id="rId40"/>
    <p:sldId id="611" r:id="rId41"/>
    <p:sldId id="612" r:id="rId42"/>
    <p:sldId id="613" r:id="rId43"/>
    <p:sldId id="620" r:id="rId44"/>
    <p:sldId id="614" r:id="rId45"/>
    <p:sldId id="615" r:id="rId46"/>
    <p:sldId id="616" r:id="rId47"/>
    <p:sldId id="594" r:id="rId48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3A600"/>
    <a:srgbClr val="333399"/>
    <a:srgbClr val="FFCB05"/>
    <a:srgbClr val="FF9900"/>
    <a:srgbClr val="00274C"/>
    <a:srgbClr val="009900"/>
    <a:srgbClr val="D60093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73"/>
    <p:restoredTop sz="91408"/>
  </p:normalViewPr>
  <p:slideViewPr>
    <p:cSldViewPr>
      <p:cViewPr>
        <p:scale>
          <a:sx n="118" d="100"/>
          <a:sy n="118" d="100"/>
        </p:scale>
        <p:origin x="1248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14EF427-E3A8-D542-91D3-317F25033480}" type="slidenum">
              <a:rPr lang="en-US" sz="1100" b="0">
                <a:latin typeface="Times New Roman" charset="0"/>
              </a:rPr>
              <a:pPr/>
              <a:t>1</a:t>
            </a:fld>
            <a:endParaRPr lang="en-US" sz="1100" b="0">
              <a:latin typeface="Times New Roman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1763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DHCP: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Dynamic Host Configuration Protocol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191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E6DECEB-02F6-8C41-99F5-759492C41FD1}" type="slidenum">
              <a:rPr lang="en-US" sz="1300" b="0">
                <a:latin typeface="Times New Roman" charset="0"/>
              </a:rPr>
              <a:pPr eaLnBrk="1" hangingPunct="1"/>
              <a:t>40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7179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E7A2AF4-21A1-4549-972D-2D4D3C966DCF}" type="slidenum">
              <a:rPr lang="en-US" sz="1300" b="0">
                <a:latin typeface="Times New Roman" charset="0"/>
              </a:rPr>
              <a:pPr eaLnBrk="1" hangingPunct="1"/>
              <a:t>42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97120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60 Seconds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5462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244B183-CBA1-BA47-8281-488AF6A9CE4D}" type="slidenum">
              <a:rPr lang="en-US" sz="1300" b="0">
                <a:latin typeface="Times New Roman" charset="0"/>
              </a:rPr>
              <a:pPr eaLnBrk="1" hangingPunct="1"/>
              <a:t>44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421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92351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2A1D53B-0B65-174C-A832-8F76934966BD}" type="slidenum">
              <a:rPr lang="en-US" sz="1300" b="0">
                <a:latin typeface="Times New Roman" charset="0"/>
              </a:rPr>
              <a:pPr eaLnBrk="1" hangingPunct="1"/>
              <a:t>46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2528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755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20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6226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Transcoding = change compression rate per user</a:t>
            </a:r>
            <a:r>
              <a:rPr lang="ja-JP" altLang="en-US">
                <a:ea typeface="ＭＳ Ｐゴシック" charset="0"/>
                <a:cs typeface="ＭＳ Ｐゴシック" charset="0"/>
              </a:rPr>
              <a:t>’</a:t>
            </a:r>
            <a:r>
              <a:rPr lang="en-US">
                <a:ea typeface="ＭＳ Ｐゴシック" charset="0"/>
                <a:cs typeface="ＭＳ Ｐゴシック" charset="0"/>
              </a:rPr>
              <a:t>s bandwidth</a:t>
            </a:r>
          </a:p>
        </p:txBody>
      </p:sp>
    </p:spTree>
    <p:extLst>
      <p:ext uri="{BB962C8B-B14F-4D97-AF65-F5344CB8AC3E}">
        <p14:creationId xmlns:p14="http://schemas.microsoft.com/office/powerpoint/2010/main" val="15706595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3787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0358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ICANN: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Internet Corporation for Assigned Names and Numbers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IANA: Internet Assigned Numbers Authority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5710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4C77BAE-B1F9-894F-A30D-94797C2329C5}" type="slidenum">
              <a:rPr lang="en-US" sz="1300" b="0">
                <a:latin typeface="Times New Roman" charset="0"/>
              </a:rPr>
              <a:pPr eaLnBrk="1" hangingPunct="1"/>
              <a:t>20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0950" y="708025"/>
            <a:ext cx="4814888" cy="3611563"/>
          </a:xfrm>
          <a:solidFill>
            <a:srgbClr val="FFFFFF"/>
          </a:solidFill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564063"/>
            <a:ext cx="5429250" cy="43338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fr-FR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7446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7F5172E-D380-4348-84B1-443CFC9E7DD9}" type="slidenum">
              <a:rPr lang="en-US" sz="1300" b="0">
                <a:latin typeface="Times New Roman" charset="0"/>
              </a:rPr>
              <a:pPr eaLnBrk="1" hangingPunct="1"/>
              <a:t>22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2268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Jan 18, 2023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EECS 489 – Lecture 4</a:t>
            </a:r>
          </a:p>
        </p:txBody>
      </p:sp>
    </p:spTree>
    <p:extLst>
      <p:ext uri="{BB962C8B-B14F-4D97-AF65-F5344CB8AC3E}">
        <p14:creationId xmlns:p14="http://schemas.microsoft.com/office/powerpoint/2010/main" val="3511964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Jan 18,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00292D-9130-BA41-A2F4-8C3DF7A50D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8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Jan 18,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995D8D-2725-7449-9768-A6F305723F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46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Jan 18,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90D881-957A-7944-A8D0-1584E528B8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04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Jan 18,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F2EB77-FB6C-2244-A076-ADF097535D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20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Jan 18,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6FED86-94EF-254D-90EE-B810FE8299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2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Jan 18,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1CF967-1287-0948-92AE-55309D1961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4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Jan 18,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07A418-0CEB-9E4A-BA45-3B7D3D133E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Jan 18,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D7AD44-FDD5-3640-B5FD-B68DA213B1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5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Jan 18,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E35D2-F4F4-2848-A65C-22D2D75C67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2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Jan 18,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309860-561E-FA4E-8AD9-21F393B80F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22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750"/>
            </a:lvl1pPr>
          </a:lstStyle>
          <a:p>
            <a:r>
              <a:rPr lang="en-US"/>
              <a:t>Jan 18,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750"/>
            </a:lvl1pPr>
          </a:lstStyle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750"/>
            </a:lvl1pPr>
          </a:lstStyle>
          <a:p>
            <a:fld id="{6CABC02E-5657-E248-B9C6-199B1358382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effectLst/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Ø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57350" y="1257300"/>
            <a:ext cx="5829300" cy="2286000"/>
          </a:xfrm>
        </p:spPr>
        <p:txBody>
          <a:bodyPr/>
          <a:lstStyle/>
          <a:p>
            <a:pPr algn="ctr"/>
            <a: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>EECS 489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dirty="0"/>
              <a:t>Computer Networks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  <a:t>Winter 2023</a:t>
            </a:r>
            <a:endParaRPr lang="en-US" dirty="0">
              <a:effectLst/>
              <a:latin typeface="Arial Black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00100" y="3771900"/>
            <a:ext cx="7543800" cy="18288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Z. Morley Mao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colleagues.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DNS: Domain name system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 18,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691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names &amp; addresses</a:t>
            </a:r>
          </a:p>
        </p:txBody>
      </p:sp>
      <p:sp>
        <p:nvSpPr>
          <p:cNvPr id="1622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Machine addresses: e.g., 141.212.113.143</a:t>
            </a:r>
          </a:p>
          <a:p>
            <a:pPr lvl="1"/>
            <a:r>
              <a:rPr lang="en-US" dirty="0"/>
              <a:t>Router-usable labels for machines</a:t>
            </a:r>
          </a:p>
          <a:p>
            <a:pPr lvl="1"/>
            <a:r>
              <a:rPr lang="en-US" dirty="0"/>
              <a:t>Conforms to network structure (the “</a:t>
            </a:r>
            <a:r>
              <a:rPr lang="en-US" dirty="0">
                <a:solidFill>
                  <a:srgbClr val="0000FF"/>
                </a:solidFill>
              </a:rPr>
              <a:t>where</a:t>
            </a:r>
            <a:r>
              <a:rPr lang="en-US" dirty="0"/>
              <a:t>”)</a:t>
            </a:r>
          </a:p>
          <a:p>
            <a:r>
              <a:rPr lang="en-US" dirty="0"/>
              <a:t>Machine names: e.g., </a:t>
            </a:r>
            <a:r>
              <a:rPr lang="en-US" dirty="0" err="1"/>
              <a:t>cse.umich.edu</a:t>
            </a:r>
            <a:endParaRPr lang="en-US" dirty="0"/>
          </a:p>
          <a:p>
            <a:pPr lvl="1"/>
            <a:r>
              <a:rPr lang="en-US" dirty="0"/>
              <a:t>Human-usable labels for machines</a:t>
            </a:r>
          </a:p>
          <a:p>
            <a:pPr lvl="1"/>
            <a:r>
              <a:rPr lang="en-US" dirty="0"/>
              <a:t>Conforms to organizational structure (the “</a:t>
            </a:r>
            <a:r>
              <a:rPr lang="en-US" dirty="0">
                <a:solidFill>
                  <a:srgbClr val="0000FF"/>
                </a:solidFill>
              </a:rPr>
              <a:t>who</a:t>
            </a:r>
            <a:r>
              <a:rPr lang="en-US" dirty="0"/>
              <a:t>”)</a:t>
            </a:r>
          </a:p>
          <a:p>
            <a:r>
              <a:rPr lang="en-US" dirty="0"/>
              <a:t>The Domain Name System (DNS) is how we map from one to the other</a:t>
            </a:r>
          </a:p>
          <a:p>
            <a:pPr lvl="1"/>
            <a:r>
              <a:rPr lang="en-US" dirty="0"/>
              <a:t>A </a:t>
            </a:r>
            <a:r>
              <a:rPr lang="en-US" dirty="0">
                <a:solidFill>
                  <a:srgbClr val="0000FF"/>
                </a:solidFill>
              </a:rPr>
              <a:t>directory</a:t>
            </a:r>
            <a:r>
              <a:rPr lang="en-US" dirty="0"/>
              <a:t> service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 18,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472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2019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Convenience </a:t>
            </a:r>
          </a:p>
          <a:p>
            <a:pPr lvl="1"/>
            <a:r>
              <a:rPr lang="en-US" dirty="0"/>
              <a:t>Easier to remember</a:t>
            </a:r>
          </a:p>
          <a:p>
            <a:pPr lvl="1"/>
            <a:endParaRPr lang="en-US" dirty="0"/>
          </a:p>
          <a:p>
            <a:r>
              <a:rPr lang="en-US" dirty="0"/>
              <a:t>Provides a </a:t>
            </a:r>
            <a:r>
              <a:rPr lang="en-US" dirty="0">
                <a:solidFill>
                  <a:srgbClr val="0000FF"/>
                </a:solidFill>
              </a:rPr>
              <a:t>level of indirection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Decoupled names from addresses</a:t>
            </a:r>
          </a:p>
          <a:p>
            <a:pPr lvl="1"/>
            <a:r>
              <a:rPr lang="en-US" dirty="0"/>
              <a:t>Many uses beyond just naming a specific host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 18,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78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DNS: History</a:t>
            </a:r>
          </a:p>
        </p:txBody>
      </p:sp>
      <p:sp>
        <p:nvSpPr>
          <p:cNvPr id="1623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Initially all host-address mappings were in a </a:t>
            </a:r>
            <a:r>
              <a:rPr lang="en-US" dirty="0" err="1">
                <a:latin typeface="Lucida Console" charset="0"/>
                <a:ea typeface="Lucida Console" charset="0"/>
                <a:cs typeface="Lucida Console" charset="0"/>
              </a:rPr>
              <a:t>hosts.txt</a:t>
            </a:r>
            <a:r>
              <a:rPr lang="en-US" dirty="0"/>
              <a:t> file (in 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/</a:t>
            </a:r>
            <a:r>
              <a:rPr lang="en-US" dirty="0" err="1">
                <a:latin typeface="Lucida Console" charset="0"/>
                <a:ea typeface="Lucida Console" charset="0"/>
                <a:cs typeface="Lucida Console" charset="0"/>
              </a:rPr>
              <a:t>etc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/hosts</a:t>
            </a:r>
            <a:r>
              <a:rPr lang="en-US" dirty="0"/>
              <a:t>):</a:t>
            </a:r>
          </a:p>
          <a:p>
            <a:pPr lvl="1"/>
            <a:r>
              <a:rPr lang="en-US" dirty="0"/>
              <a:t>Maintained by the Stanford Research Institute (SRI)</a:t>
            </a:r>
          </a:p>
          <a:p>
            <a:pPr lvl="1"/>
            <a:r>
              <a:rPr lang="en-US" dirty="0"/>
              <a:t>Changes were submitted by email and updates downloaded periodically from SRI</a:t>
            </a:r>
          </a:p>
          <a:p>
            <a:r>
              <a:rPr lang="en-US" dirty="0"/>
              <a:t>As the Internet grew SRI could not handle load</a:t>
            </a:r>
          </a:p>
          <a:p>
            <a:pPr lvl="1"/>
            <a:r>
              <a:rPr lang="en-US" dirty="0"/>
              <a:t>Names were not unique anymore</a:t>
            </a:r>
          </a:p>
          <a:p>
            <a:pPr lvl="1"/>
            <a:r>
              <a:rPr lang="en-US" dirty="0"/>
              <a:t>Hosts had inaccurate copies of </a:t>
            </a:r>
            <a:r>
              <a:rPr lang="en-US" dirty="0" err="1">
                <a:latin typeface="Lucida Console" charset="0"/>
                <a:ea typeface="Lucida Console" charset="0"/>
                <a:cs typeface="Lucida Console" charset="0"/>
              </a:rPr>
              <a:t>hosts.txt</a:t>
            </a:r>
            <a:endParaRPr lang="en-US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 18,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6388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DC2011A-1D2C-944C-B415-90D071E10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DNS: History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98B2FD5-9D95-214B-AFD8-DCD0069363F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In 1983, the first stable operational DNS implementation included</a:t>
            </a:r>
          </a:p>
          <a:p>
            <a:pPr lvl="1"/>
            <a:r>
              <a:rPr lang="en-US" dirty="0"/>
              <a:t>The associated query protocol; </a:t>
            </a:r>
          </a:p>
          <a:p>
            <a:pPr lvl="1"/>
            <a:r>
              <a:rPr lang="en-US" dirty="0"/>
              <a:t>A server implementation; and </a:t>
            </a:r>
          </a:p>
          <a:p>
            <a:pPr lvl="1"/>
            <a:r>
              <a:rPr lang="en-US" dirty="0"/>
              <a:t>Initial root servers. </a:t>
            </a:r>
          </a:p>
          <a:p>
            <a:endParaRPr lang="en-US" dirty="0"/>
          </a:p>
          <a:p>
            <a:r>
              <a:rPr lang="en-US" dirty="0"/>
              <a:t>Since inception, DNS scaled from 1000s of queries/day to 10s of billions queries/day</a:t>
            </a:r>
          </a:p>
        </p:txBody>
      </p:sp>
      <p:pic>
        <p:nvPicPr>
          <p:cNvPr id="11" name="Content Placeholder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EB8B2ECE-9FAF-994E-B15E-38B1917632F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91100" y="4367"/>
            <a:ext cx="3886200" cy="6736822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F739E-A87A-F84D-A5BF-F2518A361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 18,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72D7E3-B844-6340-B16A-4A9BA041B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D62AB-84F1-B441-AF1D-9AB9D5511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588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Uniqueness: no naming conflicts</a:t>
            </a:r>
          </a:p>
          <a:p>
            <a:r>
              <a:rPr lang="en-US" dirty="0"/>
              <a:t>Scalable</a:t>
            </a:r>
          </a:p>
          <a:p>
            <a:pPr lvl="1"/>
            <a:r>
              <a:rPr lang="en-US" dirty="0"/>
              <a:t>Many names and frequent updates (secondary)</a:t>
            </a:r>
          </a:p>
          <a:p>
            <a:r>
              <a:rPr lang="en-US" dirty="0"/>
              <a:t>Distributed, autonomous administration</a:t>
            </a:r>
          </a:p>
          <a:p>
            <a:pPr lvl="1"/>
            <a:r>
              <a:rPr lang="en-US" dirty="0"/>
              <a:t>Ability to update my own (machines’) names </a:t>
            </a:r>
          </a:p>
          <a:p>
            <a:pPr lvl="1"/>
            <a:r>
              <a:rPr lang="en-US" dirty="0"/>
              <a:t>Don’t have to track everybody’s updates </a:t>
            </a:r>
          </a:p>
          <a:p>
            <a:r>
              <a:rPr lang="en-US" dirty="0"/>
              <a:t>Highly available</a:t>
            </a:r>
          </a:p>
          <a:p>
            <a:r>
              <a:rPr lang="en-US" dirty="0"/>
              <a:t>Lookups are fast</a:t>
            </a:r>
          </a:p>
          <a:p>
            <a:r>
              <a:rPr lang="en-US" dirty="0"/>
              <a:t>Perfect consistency is a </a:t>
            </a:r>
            <a:r>
              <a:rPr lang="en-US" dirty="0">
                <a:solidFill>
                  <a:srgbClr val="0000FF"/>
                </a:solidFill>
              </a:rPr>
              <a:t>non-goal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 18,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697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Partition the namespace </a:t>
            </a:r>
          </a:p>
          <a:p>
            <a:r>
              <a:rPr lang="en-US" dirty="0"/>
              <a:t>Distribute administration of each partition</a:t>
            </a:r>
          </a:p>
          <a:p>
            <a:pPr lvl="1"/>
            <a:r>
              <a:rPr lang="en-US" dirty="0"/>
              <a:t>Autonomy to update my own (machines’) names </a:t>
            </a:r>
          </a:p>
          <a:p>
            <a:pPr lvl="1"/>
            <a:r>
              <a:rPr lang="en-US" dirty="0"/>
              <a:t>Don’t have to track everybody’s updates  </a:t>
            </a:r>
          </a:p>
          <a:p>
            <a:r>
              <a:rPr lang="en-US" dirty="0"/>
              <a:t>Distribute name resolution for each partition</a:t>
            </a:r>
          </a:p>
          <a:p>
            <a:r>
              <a:rPr lang="en-US" dirty="0"/>
              <a:t>How should we partition things?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 18,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71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idea: Hierarchy</a:t>
            </a:r>
            <a:endParaRPr lang="en-US" dirty="0"/>
          </a:p>
        </p:txBody>
      </p:sp>
      <p:sp>
        <p:nvSpPr>
          <p:cNvPr id="1468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Three intertwined hierarchies </a:t>
            </a:r>
          </a:p>
          <a:p>
            <a:pPr lvl="1"/>
            <a:r>
              <a:rPr lang="en-US" dirty="0"/>
              <a:t>Hierarchical namespace</a:t>
            </a:r>
          </a:p>
          <a:p>
            <a:pPr lvl="2"/>
            <a:r>
              <a:rPr lang="en-US" dirty="0"/>
              <a:t>As opposed to original flat namespace</a:t>
            </a:r>
          </a:p>
          <a:p>
            <a:pPr lvl="1"/>
            <a:r>
              <a:rPr lang="en-US" dirty="0"/>
              <a:t>Hierarchically administered</a:t>
            </a:r>
          </a:p>
          <a:p>
            <a:pPr lvl="2"/>
            <a:r>
              <a:rPr lang="en-US" dirty="0"/>
              <a:t>As opposed to centralized </a:t>
            </a:r>
          </a:p>
          <a:p>
            <a:pPr lvl="1"/>
            <a:r>
              <a:rPr lang="en-US" dirty="0"/>
              <a:t>(Distributed) hierarchy of servers</a:t>
            </a:r>
          </a:p>
          <a:p>
            <a:pPr lvl="2"/>
            <a:r>
              <a:rPr lang="en-US" dirty="0"/>
              <a:t>As opposed to centralized storage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 18,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263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8419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namespace</a:t>
            </a:r>
          </a:p>
        </p:txBody>
      </p:sp>
      <p:sp>
        <p:nvSpPr>
          <p:cNvPr id="14694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189288" y="3200400"/>
            <a:ext cx="5954712" cy="2971800"/>
          </a:xfrm>
        </p:spPr>
        <p:txBody>
          <a:bodyPr/>
          <a:lstStyle/>
          <a:p>
            <a:pPr marL="342900" indent="-342900"/>
            <a:r>
              <a:rPr lang="ja-JP" altLang="en-US" sz="2400" dirty="0">
                <a:latin typeface="Arial"/>
              </a:rPr>
              <a:t>“</a:t>
            </a:r>
            <a:r>
              <a:rPr lang="en-US" sz="2400" dirty="0"/>
              <a:t>Top Level Domains</a:t>
            </a:r>
            <a:r>
              <a:rPr lang="ja-JP" altLang="en-US" sz="2400" dirty="0">
                <a:latin typeface="Arial"/>
              </a:rPr>
              <a:t>”</a:t>
            </a:r>
            <a:r>
              <a:rPr lang="en-US" sz="2400" dirty="0"/>
              <a:t> are at the top</a:t>
            </a:r>
          </a:p>
          <a:p>
            <a:r>
              <a:rPr lang="en-US" sz="2400" dirty="0"/>
              <a:t>Domains are subtrees</a:t>
            </a:r>
          </a:p>
          <a:p>
            <a:pPr marL="669925" lvl="1" indent="-325438"/>
            <a:r>
              <a:rPr lang="en-US" sz="2000" dirty="0"/>
              <a:t>e.g., .</a:t>
            </a:r>
            <a:r>
              <a:rPr lang="en-US" sz="2000" dirty="0" err="1"/>
              <a:t>edu</a:t>
            </a:r>
            <a:r>
              <a:rPr lang="en-US" sz="2000" dirty="0"/>
              <a:t>, </a:t>
            </a:r>
            <a:r>
              <a:rPr lang="en-US" sz="2000" dirty="0" err="1"/>
              <a:t>umich.edu</a:t>
            </a:r>
            <a:r>
              <a:rPr lang="en-US" sz="2000" dirty="0"/>
              <a:t>, </a:t>
            </a:r>
            <a:r>
              <a:rPr lang="en-US" sz="2000" dirty="0" err="1"/>
              <a:t>eecs.umich.edu</a:t>
            </a:r>
            <a:endParaRPr lang="en-US" sz="2400" dirty="0"/>
          </a:p>
          <a:p>
            <a:pPr marL="342900" indent="-342900"/>
            <a:r>
              <a:rPr lang="en-US" sz="2400" dirty="0"/>
              <a:t>Name is leaf-to-root path</a:t>
            </a:r>
          </a:p>
          <a:p>
            <a:pPr lvl="1" indent="-342900"/>
            <a:r>
              <a:rPr lang="en-US" sz="2000" dirty="0" err="1"/>
              <a:t>cse.eecs.umich.edu</a:t>
            </a:r>
            <a:endParaRPr lang="en-US" sz="2000" dirty="0"/>
          </a:p>
          <a:p>
            <a:pPr marL="342900" indent="-342900"/>
            <a:r>
              <a:rPr lang="en-US" sz="2400" dirty="0"/>
              <a:t>Depth of tree is arbitrary (limit 128)</a:t>
            </a:r>
          </a:p>
          <a:p>
            <a:pPr marL="342900" indent="-342900"/>
            <a:r>
              <a:rPr lang="en-US" sz="2400" dirty="0"/>
              <a:t>Name collisions trivially avoided</a:t>
            </a:r>
          </a:p>
          <a:p>
            <a:pPr marL="669925" lvl="1" indent="-325438"/>
            <a:r>
              <a:rPr lang="en-US" sz="2000" dirty="0"/>
              <a:t>Each domain is responsible</a:t>
            </a:r>
          </a:p>
        </p:txBody>
      </p:sp>
      <p:sp>
        <p:nvSpPr>
          <p:cNvPr id="1469444" name="Text Box 4"/>
          <p:cNvSpPr txBox="1">
            <a:spLocks noChangeArrowheads="1"/>
          </p:cNvSpPr>
          <p:nvPr/>
        </p:nvSpPr>
        <p:spPr bwMode="auto">
          <a:xfrm>
            <a:off x="4304416" y="1462033"/>
            <a:ext cx="5746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root</a:t>
            </a:r>
          </a:p>
        </p:txBody>
      </p:sp>
      <p:sp>
        <p:nvSpPr>
          <p:cNvPr id="1469445" name="Text Box 5"/>
          <p:cNvSpPr txBox="1">
            <a:spLocks noChangeArrowheads="1"/>
          </p:cNvSpPr>
          <p:nvPr/>
        </p:nvSpPr>
        <p:spPr bwMode="auto">
          <a:xfrm>
            <a:off x="1216729" y="2528833"/>
            <a:ext cx="5619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edu</a:t>
            </a:r>
          </a:p>
        </p:txBody>
      </p:sp>
      <p:sp>
        <p:nvSpPr>
          <p:cNvPr id="1469446" name="Text Box 6"/>
          <p:cNvSpPr txBox="1">
            <a:spLocks noChangeArrowheads="1"/>
          </p:cNvSpPr>
          <p:nvPr/>
        </p:nvSpPr>
        <p:spPr bwMode="auto">
          <a:xfrm>
            <a:off x="2370841" y="2546296"/>
            <a:ext cx="6127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com</a:t>
            </a:r>
          </a:p>
        </p:txBody>
      </p:sp>
      <p:sp>
        <p:nvSpPr>
          <p:cNvPr id="1469447" name="Text Box 7"/>
          <p:cNvSpPr txBox="1">
            <a:spLocks noChangeArrowheads="1"/>
          </p:cNvSpPr>
          <p:nvPr/>
        </p:nvSpPr>
        <p:spPr bwMode="auto">
          <a:xfrm>
            <a:off x="3596391" y="2528833"/>
            <a:ext cx="5492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gov</a:t>
            </a:r>
          </a:p>
        </p:txBody>
      </p:sp>
      <p:sp>
        <p:nvSpPr>
          <p:cNvPr id="1469448" name="Text Box 8"/>
          <p:cNvSpPr txBox="1">
            <a:spLocks noChangeArrowheads="1"/>
          </p:cNvSpPr>
          <p:nvPr/>
        </p:nvSpPr>
        <p:spPr bwMode="auto">
          <a:xfrm>
            <a:off x="4802891" y="2528833"/>
            <a:ext cx="4730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mil</a:t>
            </a:r>
          </a:p>
        </p:txBody>
      </p:sp>
      <p:sp>
        <p:nvSpPr>
          <p:cNvPr id="1469449" name="Text Box 9"/>
          <p:cNvSpPr txBox="1">
            <a:spLocks noChangeArrowheads="1"/>
          </p:cNvSpPr>
          <p:nvPr/>
        </p:nvSpPr>
        <p:spPr bwMode="auto">
          <a:xfrm>
            <a:off x="5666491" y="2546296"/>
            <a:ext cx="5111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dirty="0">
                <a:cs typeface="Arial" charset="0"/>
              </a:rPr>
              <a:t>org</a:t>
            </a:r>
          </a:p>
        </p:txBody>
      </p:sp>
      <p:sp>
        <p:nvSpPr>
          <p:cNvPr id="1469450" name="Text Box 10"/>
          <p:cNvSpPr txBox="1">
            <a:spLocks noChangeArrowheads="1"/>
          </p:cNvSpPr>
          <p:nvPr/>
        </p:nvSpPr>
        <p:spPr bwMode="auto">
          <a:xfrm>
            <a:off x="6511041" y="2528833"/>
            <a:ext cx="4984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net</a:t>
            </a:r>
          </a:p>
        </p:txBody>
      </p:sp>
      <p:sp>
        <p:nvSpPr>
          <p:cNvPr id="1469451" name="Text Box 11"/>
          <p:cNvSpPr txBox="1">
            <a:spLocks noChangeArrowheads="1"/>
          </p:cNvSpPr>
          <p:nvPr/>
        </p:nvSpPr>
        <p:spPr bwMode="auto">
          <a:xfrm>
            <a:off x="7374641" y="2528833"/>
            <a:ext cx="4222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uk</a:t>
            </a:r>
          </a:p>
        </p:txBody>
      </p:sp>
      <p:sp>
        <p:nvSpPr>
          <p:cNvPr id="1469452" name="Text Box 12"/>
          <p:cNvSpPr txBox="1">
            <a:spLocks noChangeArrowheads="1"/>
          </p:cNvSpPr>
          <p:nvPr/>
        </p:nvSpPr>
        <p:spPr bwMode="auto">
          <a:xfrm>
            <a:off x="8089016" y="2528833"/>
            <a:ext cx="3206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fr</a:t>
            </a:r>
          </a:p>
        </p:txBody>
      </p:sp>
      <p:sp>
        <p:nvSpPr>
          <p:cNvPr id="1469453" name="Text Box 13"/>
          <p:cNvSpPr txBox="1">
            <a:spLocks noChangeArrowheads="1"/>
          </p:cNvSpPr>
          <p:nvPr/>
        </p:nvSpPr>
        <p:spPr bwMode="auto">
          <a:xfrm>
            <a:off x="391821" y="3536896"/>
            <a:ext cx="862417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dirty="0" err="1">
                <a:cs typeface="Arial" charset="0"/>
              </a:rPr>
              <a:t>umich</a:t>
            </a:r>
            <a:endParaRPr lang="en-US" sz="1800" dirty="0">
              <a:cs typeface="Arial" charset="0"/>
            </a:endParaRPr>
          </a:p>
        </p:txBody>
      </p:sp>
      <p:sp>
        <p:nvSpPr>
          <p:cNvPr id="1469454" name="Text Box 14"/>
          <p:cNvSpPr txBox="1">
            <a:spLocks noChangeArrowheads="1"/>
          </p:cNvSpPr>
          <p:nvPr/>
        </p:nvSpPr>
        <p:spPr bwMode="auto">
          <a:xfrm>
            <a:off x="1558981" y="3519433"/>
            <a:ext cx="1118898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dirty="0" err="1">
                <a:cs typeface="Arial" charset="0"/>
              </a:rPr>
              <a:t>berkeley</a:t>
            </a:r>
            <a:endParaRPr lang="en-US" sz="1800" dirty="0">
              <a:cs typeface="Arial" charset="0"/>
            </a:endParaRPr>
          </a:p>
        </p:txBody>
      </p:sp>
      <p:sp>
        <p:nvSpPr>
          <p:cNvPr id="1469455" name="Line 15"/>
          <p:cNvSpPr>
            <a:spLocks noChangeShapeType="1"/>
          </p:cNvSpPr>
          <p:nvPr/>
        </p:nvSpPr>
        <p:spPr bwMode="auto">
          <a:xfrm flipH="1">
            <a:off x="507116" y="3824233"/>
            <a:ext cx="3048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56" name="Text Box 16"/>
          <p:cNvSpPr txBox="1">
            <a:spLocks noChangeArrowheads="1"/>
          </p:cNvSpPr>
          <p:nvPr/>
        </p:nvSpPr>
        <p:spPr bwMode="auto">
          <a:xfrm>
            <a:off x="161041" y="4281433"/>
            <a:ext cx="6635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dirty="0" err="1">
                <a:cs typeface="Arial" charset="0"/>
              </a:rPr>
              <a:t>eecs</a:t>
            </a:r>
            <a:endParaRPr lang="en-US" sz="1800" dirty="0">
              <a:cs typeface="Arial" charset="0"/>
            </a:endParaRPr>
          </a:p>
        </p:txBody>
      </p:sp>
      <p:sp>
        <p:nvSpPr>
          <p:cNvPr id="1469457" name="Line 17"/>
          <p:cNvSpPr>
            <a:spLocks noChangeShapeType="1"/>
          </p:cNvSpPr>
          <p:nvPr/>
        </p:nvSpPr>
        <p:spPr bwMode="auto">
          <a:xfrm>
            <a:off x="964316" y="3824233"/>
            <a:ext cx="228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58" name="Text Box 18"/>
          <p:cNvSpPr txBox="1">
            <a:spLocks noChangeArrowheads="1"/>
          </p:cNvSpPr>
          <p:nvPr/>
        </p:nvSpPr>
        <p:spPr bwMode="auto">
          <a:xfrm>
            <a:off x="964808" y="4298896"/>
            <a:ext cx="554641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dirty="0">
                <a:cs typeface="Arial" charset="0"/>
              </a:rPr>
              <a:t>law</a:t>
            </a:r>
          </a:p>
        </p:txBody>
      </p:sp>
      <p:sp>
        <p:nvSpPr>
          <p:cNvPr id="1469459" name="Line 19"/>
          <p:cNvSpPr>
            <a:spLocks noChangeShapeType="1"/>
          </p:cNvSpPr>
          <p:nvPr/>
        </p:nvSpPr>
        <p:spPr bwMode="auto">
          <a:xfrm>
            <a:off x="443616" y="4662433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0" name="Text Box 20"/>
          <p:cNvSpPr txBox="1">
            <a:spLocks noChangeArrowheads="1"/>
          </p:cNvSpPr>
          <p:nvPr/>
        </p:nvSpPr>
        <p:spPr bwMode="auto">
          <a:xfrm>
            <a:off x="167822" y="5195833"/>
            <a:ext cx="567465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dirty="0" err="1">
                <a:cs typeface="Arial" charset="0"/>
              </a:rPr>
              <a:t>cse</a:t>
            </a:r>
            <a:endParaRPr lang="en-US" sz="1800" dirty="0">
              <a:cs typeface="Arial" charset="0"/>
            </a:endParaRPr>
          </a:p>
        </p:txBody>
      </p:sp>
      <p:sp>
        <p:nvSpPr>
          <p:cNvPr id="1469461" name="Line 21"/>
          <p:cNvSpPr>
            <a:spLocks noChangeShapeType="1"/>
          </p:cNvSpPr>
          <p:nvPr/>
        </p:nvSpPr>
        <p:spPr bwMode="auto">
          <a:xfrm flipH="1">
            <a:off x="900816" y="2833633"/>
            <a:ext cx="5334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2" name="Line 22"/>
          <p:cNvSpPr>
            <a:spLocks noChangeShapeType="1"/>
          </p:cNvSpPr>
          <p:nvPr/>
        </p:nvSpPr>
        <p:spPr bwMode="auto">
          <a:xfrm>
            <a:off x="1510416" y="2833633"/>
            <a:ext cx="6096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3" name="Line 23"/>
          <p:cNvSpPr>
            <a:spLocks noChangeShapeType="1"/>
          </p:cNvSpPr>
          <p:nvPr/>
        </p:nvSpPr>
        <p:spPr bwMode="auto">
          <a:xfrm flipV="1">
            <a:off x="1586616" y="1766833"/>
            <a:ext cx="2971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4" name="Line 24"/>
          <p:cNvSpPr>
            <a:spLocks noChangeShapeType="1"/>
          </p:cNvSpPr>
          <p:nvPr/>
        </p:nvSpPr>
        <p:spPr bwMode="auto">
          <a:xfrm flipH="1">
            <a:off x="2653416" y="1766833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5" name="Line 25"/>
          <p:cNvSpPr>
            <a:spLocks noChangeShapeType="1"/>
          </p:cNvSpPr>
          <p:nvPr/>
        </p:nvSpPr>
        <p:spPr bwMode="auto">
          <a:xfrm flipH="1">
            <a:off x="3872616" y="1766833"/>
            <a:ext cx="685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6" name="Line 26"/>
          <p:cNvSpPr>
            <a:spLocks noChangeShapeType="1"/>
          </p:cNvSpPr>
          <p:nvPr/>
        </p:nvSpPr>
        <p:spPr bwMode="auto">
          <a:xfrm>
            <a:off x="4558416" y="1766833"/>
            <a:ext cx="533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7" name="Line 27"/>
          <p:cNvSpPr>
            <a:spLocks noChangeShapeType="1"/>
          </p:cNvSpPr>
          <p:nvPr/>
        </p:nvSpPr>
        <p:spPr bwMode="auto">
          <a:xfrm>
            <a:off x="4558416" y="1766833"/>
            <a:ext cx="13716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8" name="Line 28"/>
          <p:cNvSpPr>
            <a:spLocks noChangeShapeType="1"/>
          </p:cNvSpPr>
          <p:nvPr/>
        </p:nvSpPr>
        <p:spPr bwMode="auto">
          <a:xfrm>
            <a:off x="4558416" y="1766833"/>
            <a:ext cx="2209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9" name="Line 29"/>
          <p:cNvSpPr>
            <a:spLocks noChangeShapeType="1"/>
          </p:cNvSpPr>
          <p:nvPr/>
        </p:nvSpPr>
        <p:spPr bwMode="auto">
          <a:xfrm>
            <a:off x="4558416" y="1766833"/>
            <a:ext cx="3048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70" name="Line 30"/>
          <p:cNvSpPr>
            <a:spLocks noChangeShapeType="1"/>
          </p:cNvSpPr>
          <p:nvPr/>
        </p:nvSpPr>
        <p:spPr bwMode="auto">
          <a:xfrm>
            <a:off x="4558416" y="1766833"/>
            <a:ext cx="3594984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71" name="Text Box 31"/>
          <p:cNvSpPr txBox="1">
            <a:spLocks noChangeArrowheads="1"/>
          </p:cNvSpPr>
          <p:nvPr/>
        </p:nvSpPr>
        <p:spPr bwMode="auto">
          <a:xfrm>
            <a:off x="8763000" y="2452633"/>
            <a:ext cx="336657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33" name="Line 30"/>
          <p:cNvSpPr>
            <a:spLocks noChangeShapeType="1"/>
          </p:cNvSpPr>
          <p:nvPr/>
        </p:nvSpPr>
        <p:spPr bwMode="auto">
          <a:xfrm>
            <a:off x="4648200" y="1766833"/>
            <a:ext cx="426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 bwMode="auto">
          <a:xfrm>
            <a:off x="990600" y="2452633"/>
            <a:ext cx="6019800" cy="457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7292975" y="2452633"/>
            <a:ext cx="1143000" cy="457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Freeform 37"/>
          <p:cNvSpPr/>
          <p:nvPr/>
        </p:nvSpPr>
        <p:spPr>
          <a:xfrm>
            <a:off x="47981" y="2729015"/>
            <a:ext cx="1095019" cy="2891134"/>
          </a:xfrm>
          <a:custGeom>
            <a:avLst/>
            <a:gdLst>
              <a:gd name="connsiteX0" fmla="*/ 27600 w 1095019"/>
              <a:gd name="connsiteY0" fmla="*/ 2891134 h 2891134"/>
              <a:gd name="connsiteX1" fmla="*/ 41111 w 1095019"/>
              <a:gd name="connsiteY1" fmla="*/ 1877886 h 2891134"/>
              <a:gd name="connsiteX2" fmla="*/ 419437 w 1095019"/>
              <a:gd name="connsiteY2" fmla="*/ 959208 h 2891134"/>
              <a:gd name="connsiteX3" fmla="*/ 1095019 w 1095019"/>
              <a:gd name="connsiteY3" fmla="*/ 0 h 2891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5019" h="2891134">
                <a:moveTo>
                  <a:pt x="27600" y="2891134"/>
                </a:moveTo>
                <a:cubicBezTo>
                  <a:pt x="1702" y="2545504"/>
                  <a:pt x="-24195" y="2199874"/>
                  <a:pt x="41111" y="1877886"/>
                </a:cubicBezTo>
                <a:cubicBezTo>
                  <a:pt x="106417" y="1555898"/>
                  <a:pt x="243786" y="1272189"/>
                  <a:pt x="419437" y="959208"/>
                </a:cubicBezTo>
                <a:cubicBezTo>
                  <a:pt x="595088" y="646227"/>
                  <a:pt x="1095019" y="0"/>
                  <a:pt x="1095019" y="0"/>
                </a:cubicBezTo>
              </a:path>
            </a:pathLst>
          </a:custGeom>
          <a:ln w="28575">
            <a:solidFill>
              <a:srgbClr val="D3A600"/>
            </a:solidFill>
            <a:headEnd type="non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 18,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C8EE48-BCAA-D348-AF49-967DAFF8C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2872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9443" grpId="0" uiExpand="1" build="p"/>
      <p:bldP spid="2" grpId="0" animBg="1"/>
      <p:bldP spid="37" grpId="0" animBg="1"/>
      <p:bldP spid="3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administration</a:t>
            </a:r>
          </a:p>
        </p:txBody>
      </p:sp>
      <p:sp>
        <p:nvSpPr>
          <p:cNvPr id="1469444" name="Text Box 4"/>
          <p:cNvSpPr txBox="1">
            <a:spLocks noChangeArrowheads="1"/>
          </p:cNvSpPr>
          <p:nvPr/>
        </p:nvSpPr>
        <p:spPr bwMode="auto">
          <a:xfrm>
            <a:off x="4304416" y="1462033"/>
            <a:ext cx="5746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root</a:t>
            </a:r>
          </a:p>
        </p:txBody>
      </p:sp>
      <p:sp>
        <p:nvSpPr>
          <p:cNvPr id="1469445" name="Text Box 5"/>
          <p:cNvSpPr txBox="1">
            <a:spLocks noChangeArrowheads="1"/>
          </p:cNvSpPr>
          <p:nvPr/>
        </p:nvSpPr>
        <p:spPr bwMode="auto">
          <a:xfrm>
            <a:off x="1216729" y="2528833"/>
            <a:ext cx="5619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edu</a:t>
            </a:r>
          </a:p>
        </p:txBody>
      </p:sp>
      <p:sp>
        <p:nvSpPr>
          <p:cNvPr id="1469446" name="Text Box 6"/>
          <p:cNvSpPr txBox="1">
            <a:spLocks noChangeArrowheads="1"/>
          </p:cNvSpPr>
          <p:nvPr/>
        </p:nvSpPr>
        <p:spPr bwMode="auto">
          <a:xfrm>
            <a:off x="2370841" y="2546296"/>
            <a:ext cx="6127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com</a:t>
            </a:r>
          </a:p>
        </p:txBody>
      </p:sp>
      <p:sp>
        <p:nvSpPr>
          <p:cNvPr id="1469447" name="Text Box 7"/>
          <p:cNvSpPr txBox="1">
            <a:spLocks noChangeArrowheads="1"/>
          </p:cNvSpPr>
          <p:nvPr/>
        </p:nvSpPr>
        <p:spPr bwMode="auto">
          <a:xfrm>
            <a:off x="3596391" y="2528833"/>
            <a:ext cx="5492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gov</a:t>
            </a:r>
          </a:p>
        </p:txBody>
      </p:sp>
      <p:sp>
        <p:nvSpPr>
          <p:cNvPr id="1469448" name="Text Box 8"/>
          <p:cNvSpPr txBox="1">
            <a:spLocks noChangeArrowheads="1"/>
          </p:cNvSpPr>
          <p:nvPr/>
        </p:nvSpPr>
        <p:spPr bwMode="auto">
          <a:xfrm>
            <a:off x="4802891" y="2528833"/>
            <a:ext cx="4730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mil</a:t>
            </a:r>
          </a:p>
        </p:txBody>
      </p:sp>
      <p:sp>
        <p:nvSpPr>
          <p:cNvPr id="1469449" name="Text Box 9"/>
          <p:cNvSpPr txBox="1">
            <a:spLocks noChangeArrowheads="1"/>
          </p:cNvSpPr>
          <p:nvPr/>
        </p:nvSpPr>
        <p:spPr bwMode="auto">
          <a:xfrm>
            <a:off x="5666491" y="2546296"/>
            <a:ext cx="5111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dirty="0">
                <a:cs typeface="Arial" charset="0"/>
              </a:rPr>
              <a:t>org</a:t>
            </a:r>
          </a:p>
        </p:txBody>
      </p:sp>
      <p:sp>
        <p:nvSpPr>
          <p:cNvPr id="1469450" name="Text Box 10"/>
          <p:cNvSpPr txBox="1">
            <a:spLocks noChangeArrowheads="1"/>
          </p:cNvSpPr>
          <p:nvPr/>
        </p:nvSpPr>
        <p:spPr bwMode="auto">
          <a:xfrm>
            <a:off x="6511041" y="2528833"/>
            <a:ext cx="4984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net</a:t>
            </a:r>
          </a:p>
        </p:txBody>
      </p:sp>
      <p:sp>
        <p:nvSpPr>
          <p:cNvPr id="1469451" name="Text Box 11"/>
          <p:cNvSpPr txBox="1">
            <a:spLocks noChangeArrowheads="1"/>
          </p:cNvSpPr>
          <p:nvPr/>
        </p:nvSpPr>
        <p:spPr bwMode="auto">
          <a:xfrm>
            <a:off x="7374641" y="2528833"/>
            <a:ext cx="4222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uk</a:t>
            </a:r>
          </a:p>
        </p:txBody>
      </p:sp>
      <p:sp>
        <p:nvSpPr>
          <p:cNvPr id="1469452" name="Text Box 12"/>
          <p:cNvSpPr txBox="1">
            <a:spLocks noChangeArrowheads="1"/>
          </p:cNvSpPr>
          <p:nvPr/>
        </p:nvSpPr>
        <p:spPr bwMode="auto">
          <a:xfrm>
            <a:off x="8089016" y="2528833"/>
            <a:ext cx="3206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fr</a:t>
            </a:r>
          </a:p>
        </p:txBody>
      </p:sp>
      <p:sp>
        <p:nvSpPr>
          <p:cNvPr id="1469453" name="Text Box 13"/>
          <p:cNvSpPr txBox="1">
            <a:spLocks noChangeArrowheads="1"/>
          </p:cNvSpPr>
          <p:nvPr/>
        </p:nvSpPr>
        <p:spPr bwMode="auto">
          <a:xfrm>
            <a:off x="391821" y="3536896"/>
            <a:ext cx="862417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dirty="0" err="1">
                <a:cs typeface="Arial" charset="0"/>
              </a:rPr>
              <a:t>umich</a:t>
            </a:r>
            <a:endParaRPr lang="en-US" sz="1800" dirty="0">
              <a:cs typeface="Arial" charset="0"/>
            </a:endParaRPr>
          </a:p>
        </p:txBody>
      </p:sp>
      <p:sp>
        <p:nvSpPr>
          <p:cNvPr id="1469454" name="Text Box 14"/>
          <p:cNvSpPr txBox="1">
            <a:spLocks noChangeArrowheads="1"/>
          </p:cNvSpPr>
          <p:nvPr/>
        </p:nvSpPr>
        <p:spPr bwMode="auto">
          <a:xfrm>
            <a:off x="1558981" y="3519433"/>
            <a:ext cx="1118898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dirty="0" err="1">
                <a:cs typeface="Arial" charset="0"/>
              </a:rPr>
              <a:t>berkeley</a:t>
            </a:r>
            <a:endParaRPr lang="en-US" sz="1800" dirty="0">
              <a:cs typeface="Arial" charset="0"/>
            </a:endParaRPr>
          </a:p>
        </p:txBody>
      </p:sp>
      <p:sp>
        <p:nvSpPr>
          <p:cNvPr id="1469455" name="Line 15"/>
          <p:cNvSpPr>
            <a:spLocks noChangeShapeType="1"/>
          </p:cNvSpPr>
          <p:nvPr/>
        </p:nvSpPr>
        <p:spPr bwMode="auto">
          <a:xfrm flipH="1">
            <a:off x="507116" y="3824233"/>
            <a:ext cx="3048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56" name="Text Box 16"/>
          <p:cNvSpPr txBox="1">
            <a:spLocks noChangeArrowheads="1"/>
          </p:cNvSpPr>
          <p:nvPr/>
        </p:nvSpPr>
        <p:spPr bwMode="auto">
          <a:xfrm>
            <a:off x="161041" y="4281433"/>
            <a:ext cx="6635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dirty="0" err="1">
                <a:cs typeface="Arial" charset="0"/>
              </a:rPr>
              <a:t>eecs</a:t>
            </a:r>
            <a:endParaRPr lang="en-US" sz="1800" dirty="0">
              <a:cs typeface="Arial" charset="0"/>
            </a:endParaRPr>
          </a:p>
        </p:txBody>
      </p:sp>
      <p:sp>
        <p:nvSpPr>
          <p:cNvPr id="1469457" name="Line 17"/>
          <p:cNvSpPr>
            <a:spLocks noChangeShapeType="1"/>
          </p:cNvSpPr>
          <p:nvPr/>
        </p:nvSpPr>
        <p:spPr bwMode="auto">
          <a:xfrm>
            <a:off x="964316" y="3824233"/>
            <a:ext cx="228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58" name="Text Box 18"/>
          <p:cNvSpPr txBox="1">
            <a:spLocks noChangeArrowheads="1"/>
          </p:cNvSpPr>
          <p:nvPr/>
        </p:nvSpPr>
        <p:spPr bwMode="auto">
          <a:xfrm>
            <a:off x="964808" y="4298896"/>
            <a:ext cx="554641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dirty="0">
                <a:cs typeface="Arial" charset="0"/>
              </a:rPr>
              <a:t>law</a:t>
            </a:r>
          </a:p>
        </p:txBody>
      </p:sp>
      <p:sp>
        <p:nvSpPr>
          <p:cNvPr id="1469459" name="Line 19"/>
          <p:cNvSpPr>
            <a:spLocks noChangeShapeType="1"/>
          </p:cNvSpPr>
          <p:nvPr/>
        </p:nvSpPr>
        <p:spPr bwMode="auto">
          <a:xfrm>
            <a:off x="443616" y="4662433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0" name="Text Box 20"/>
          <p:cNvSpPr txBox="1">
            <a:spLocks noChangeArrowheads="1"/>
          </p:cNvSpPr>
          <p:nvPr/>
        </p:nvSpPr>
        <p:spPr bwMode="auto">
          <a:xfrm>
            <a:off x="167822" y="5195833"/>
            <a:ext cx="567465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dirty="0" err="1">
                <a:cs typeface="Arial" charset="0"/>
              </a:rPr>
              <a:t>cse</a:t>
            </a:r>
            <a:endParaRPr lang="en-US" sz="1800" dirty="0">
              <a:cs typeface="Arial" charset="0"/>
            </a:endParaRPr>
          </a:p>
        </p:txBody>
      </p:sp>
      <p:sp>
        <p:nvSpPr>
          <p:cNvPr id="1469461" name="Line 21"/>
          <p:cNvSpPr>
            <a:spLocks noChangeShapeType="1"/>
          </p:cNvSpPr>
          <p:nvPr/>
        </p:nvSpPr>
        <p:spPr bwMode="auto">
          <a:xfrm flipH="1">
            <a:off x="900816" y="2833633"/>
            <a:ext cx="5334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2" name="Line 22"/>
          <p:cNvSpPr>
            <a:spLocks noChangeShapeType="1"/>
          </p:cNvSpPr>
          <p:nvPr/>
        </p:nvSpPr>
        <p:spPr bwMode="auto">
          <a:xfrm>
            <a:off x="1510416" y="2833633"/>
            <a:ext cx="6096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3" name="Line 23"/>
          <p:cNvSpPr>
            <a:spLocks noChangeShapeType="1"/>
          </p:cNvSpPr>
          <p:nvPr/>
        </p:nvSpPr>
        <p:spPr bwMode="auto">
          <a:xfrm flipV="1">
            <a:off x="1586616" y="1766833"/>
            <a:ext cx="2971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4" name="Line 24"/>
          <p:cNvSpPr>
            <a:spLocks noChangeShapeType="1"/>
          </p:cNvSpPr>
          <p:nvPr/>
        </p:nvSpPr>
        <p:spPr bwMode="auto">
          <a:xfrm flipH="1">
            <a:off x="2653416" y="1766833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5" name="Line 25"/>
          <p:cNvSpPr>
            <a:spLocks noChangeShapeType="1"/>
          </p:cNvSpPr>
          <p:nvPr/>
        </p:nvSpPr>
        <p:spPr bwMode="auto">
          <a:xfrm flipH="1">
            <a:off x="3872616" y="1766833"/>
            <a:ext cx="685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6" name="Line 26"/>
          <p:cNvSpPr>
            <a:spLocks noChangeShapeType="1"/>
          </p:cNvSpPr>
          <p:nvPr/>
        </p:nvSpPr>
        <p:spPr bwMode="auto">
          <a:xfrm>
            <a:off x="4558416" y="1766833"/>
            <a:ext cx="533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7" name="Line 27"/>
          <p:cNvSpPr>
            <a:spLocks noChangeShapeType="1"/>
          </p:cNvSpPr>
          <p:nvPr/>
        </p:nvSpPr>
        <p:spPr bwMode="auto">
          <a:xfrm>
            <a:off x="4558416" y="1766833"/>
            <a:ext cx="13716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8" name="Line 28"/>
          <p:cNvSpPr>
            <a:spLocks noChangeShapeType="1"/>
          </p:cNvSpPr>
          <p:nvPr/>
        </p:nvSpPr>
        <p:spPr bwMode="auto">
          <a:xfrm>
            <a:off x="4558416" y="1766833"/>
            <a:ext cx="2209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9" name="Line 29"/>
          <p:cNvSpPr>
            <a:spLocks noChangeShapeType="1"/>
          </p:cNvSpPr>
          <p:nvPr/>
        </p:nvSpPr>
        <p:spPr bwMode="auto">
          <a:xfrm>
            <a:off x="4558416" y="1766833"/>
            <a:ext cx="3048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70" name="Line 30"/>
          <p:cNvSpPr>
            <a:spLocks noChangeShapeType="1"/>
          </p:cNvSpPr>
          <p:nvPr/>
        </p:nvSpPr>
        <p:spPr bwMode="auto">
          <a:xfrm>
            <a:off x="4558416" y="1766833"/>
            <a:ext cx="3594984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71" name="Text Box 31"/>
          <p:cNvSpPr txBox="1">
            <a:spLocks noChangeArrowheads="1"/>
          </p:cNvSpPr>
          <p:nvPr/>
        </p:nvSpPr>
        <p:spPr bwMode="auto">
          <a:xfrm>
            <a:off x="8763000" y="2452633"/>
            <a:ext cx="336657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33" name="Line 30"/>
          <p:cNvSpPr>
            <a:spLocks noChangeShapeType="1"/>
          </p:cNvSpPr>
          <p:nvPr/>
        </p:nvSpPr>
        <p:spPr bwMode="auto">
          <a:xfrm>
            <a:off x="4648200" y="1766833"/>
            <a:ext cx="426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 bwMode="auto">
          <a:xfrm>
            <a:off x="767318" y="1515295"/>
            <a:ext cx="8021041" cy="1447800"/>
          </a:xfrm>
          <a:prstGeom prst="rect">
            <a:avLst/>
          </a:prstGeom>
          <a:noFill/>
          <a:ln w="19050" cap="flat" cmpd="sng" algn="ctr">
            <a:solidFill>
              <a:srgbClr val="D3A600"/>
            </a:solidFill>
            <a:prstDash val="dash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1510416" y="3429000"/>
            <a:ext cx="1167463" cy="511834"/>
          </a:xfrm>
          <a:prstGeom prst="rect">
            <a:avLst/>
          </a:prstGeom>
          <a:noFill/>
          <a:ln w="19050" cap="flat" cmpd="sng" algn="ctr">
            <a:solidFill>
              <a:srgbClr val="D3A600"/>
            </a:solidFill>
            <a:prstDash val="dash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183586" y="3402832"/>
            <a:ext cx="1167463" cy="511834"/>
          </a:xfrm>
          <a:prstGeom prst="rect">
            <a:avLst/>
          </a:prstGeom>
          <a:noFill/>
          <a:ln w="19050" cap="flat" cmpd="sng" algn="ctr">
            <a:solidFill>
              <a:srgbClr val="D3A600"/>
            </a:solidFill>
            <a:prstDash val="dash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111147" y="4207284"/>
            <a:ext cx="789669" cy="1355315"/>
          </a:xfrm>
          <a:prstGeom prst="rect">
            <a:avLst/>
          </a:prstGeom>
          <a:noFill/>
          <a:ln w="19050" cap="flat" cmpd="sng" algn="ctr">
            <a:solidFill>
              <a:srgbClr val="D3A600"/>
            </a:solidFill>
            <a:prstDash val="dash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Rectangle 59"/>
          <p:cNvSpPr txBox="1">
            <a:spLocks noChangeArrowheads="1"/>
          </p:cNvSpPr>
          <p:nvPr/>
        </p:nvSpPr>
        <p:spPr>
          <a:xfrm>
            <a:off x="1752600" y="4343400"/>
            <a:ext cx="7347057" cy="2133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l"/>
              <a:defRPr sz="2800">
                <a:solidFill>
                  <a:schemeClr val="accent2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557213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ZapfDingbats" charset="0"/>
              <a:buChar char="u"/>
              <a:defRPr sz="2400">
                <a:solidFill>
                  <a:schemeClr val="accent2"/>
                </a:solidFill>
                <a:latin typeface="+mn-lt"/>
                <a:ea typeface="ＭＳ Ｐゴシック" charset="-128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sz="2400">
                <a:solidFill>
                  <a:schemeClr val="accent2"/>
                </a:solidFill>
                <a:latin typeface="+mn-lt"/>
                <a:ea typeface="ＭＳ Ｐゴシック" charset="-128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n"/>
              <a:defRPr sz="1200">
                <a:solidFill>
                  <a:schemeClr val="accent2"/>
                </a:solidFill>
                <a:latin typeface="+mn-lt"/>
                <a:ea typeface="ＭＳ Ｐゴシック" charset="-128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l"/>
              <a:defRPr sz="1200">
                <a:solidFill>
                  <a:schemeClr val="accent2"/>
                </a:solidFill>
                <a:latin typeface="+mn-lt"/>
                <a:ea typeface="ＭＳ Ｐゴシック" charset="-128"/>
              </a:defRPr>
            </a:lvl5pPr>
            <a:lvl6pPr marL="18859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6pPr>
            <a:lvl7pPr marL="22288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7pPr>
            <a:lvl8pPr marL="25717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8pPr>
            <a:lvl9pPr marL="29146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9pPr>
          </a:lstStyle>
          <a:p>
            <a:r>
              <a:rPr lang="en-US" sz="2400" b="0" dirty="0"/>
              <a:t>A </a:t>
            </a:r>
            <a:r>
              <a:rPr lang="en-US" sz="2400" dirty="0">
                <a:solidFill>
                  <a:srgbClr val="0000FF"/>
                </a:solidFill>
              </a:rPr>
              <a:t>zone</a:t>
            </a:r>
            <a:r>
              <a:rPr lang="en-US" sz="2400" b="0" dirty="0"/>
              <a:t> corresponds to an administrative authority that is responsible for that portion of the hierarchy</a:t>
            </a:r>
          </a:p>
          <a:p>
            <a:pPr lvl="1"/>
            <a:r>
              <a:rPr lang="en-US" sz="2000" b="0" dirty="0"/>
              <a:t>e.g., UMich controls names: *.</a:t>
            </a:r>
            <a:r>
              <a:rPr lang="en-US" sz="2000" b="0" dirty="0" err="1"/>
              <a:t>umich.edu</a:t>
            </a:r>
            <a:endParaRPr lang="en-US" sz="2000" b="0" dirty="0"/>
          </a:p>
          <a:p>
            <a:pPr lvl="1"/>
            <a:r>
              <a:rPr lang="en-US" sz="2000" b="0" dirty="0"/>
              <a:t>e.g., EECS controls names: *.</a:t>
            </a:r>
            <a:r>
              <a:rPr lang="en-US" sz="2000" b="0" dirty="0" err="1"/>
              <a:t>eecs.umich.edu</a:t>
            </a:r>
            <a:endParaRPr lang="en-US" sz="2400" b="0" dirty="0"/>
          </a:p>
          <a:p>
            <a:endParaRPr lang="en-US" sz="2400" b="0" dirty="0"/>
          </a:p>
          <a:p>
            <a:endParaRPr lang="en-US" sz="2400" b="0" dirty="0"/>
          </a:p>
          <a:p>
            <a:pPr marL="1022350" marR="0" lvl="2" indent="-350838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kern="0" dirty="0"/>
          </a:p>
        </p:txBody>
      </p:sp>
      <p:sp>
        <p:nvSpPr>
          <p:cNvPr id="4" name="TextBox 3"/>
          <p:cNvSpPr txBox="1"/>
          <p:nvPr/>
        </p:nvSpPr>
        <p:spPr>
          <a:xfrm>
            <a:off x="831798" y="1588018"/>
            <a:ext cx="1390124" cy="338554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ICANN/IANA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 18,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813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CDN: Content Distribution Network</a:t>
            </a:r>
          </a:p>
          <a:p>
            <a:r>
              <a:rPr lang="en-US" dirty="0"/>
              <a:t>DNS: Domain Name System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 18,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49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hierarchy</a:t>
            </a:r>
          </a:p>
        </p:txBody>
      </p:sp>
      <p:sp>
        <p:nvSpPr>
          <p:cNvPr id="928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Top of hierarchy: </a:t>
            </a:r>
            <a:r>
              <a:rPr lang="en-US" dirty="0">
                <a:solidFill>
                  <a:srgbClr val="0000FF"/>
                </a:solidFill>
              </a:rPr>
              <a:t>Root servers</a:t>
            </a:r>
          </a:p>
          <a:p>
            <a:pPr lvl="1"/>
            <a:r>
              <a:rPr lang="en-US" dirty="0"/>
              <a:t>Location hardwired into other servers</a:t>
            </a:r>
          </a:p>
          <a:p>
            <a:r>
              <a:rPr lang="en-US" dirty="0"/>
              <a:t>Next Level: </a:t>
            </a:r>
            <a:r>
              <a:rPr lang="en-US" dirty="0">
                <a:solidFill>
                  <a:srgbClr val="0000FF"/>
                </a:solidFill>
              </a:rPr>
              <a:t>Top-level domain (TLD) servers</a:t>
            </a:r>
          </a:p>
          <a:p>
            <a:pPr lvl="1"/>
            <a:r>
              <a:rPr lang="en-US" dirty="0"/>
              <a:t>.com, .</a:t>
            </a:r>
            <a:r>
              <a:rPr lang="en-US" dirty="0" err="1"/>
              <a:t>edu</a:t>
            </a:r>
            <a:r>
              <a:rPr lang="en-US" dirty="0"/>
              <a:t>, etc.</a:t>
            </a:r>
          </a:p>
          <a:p>
            <a:pPr lvl="1"/>
            <a:r>
              <a:rPr lang="en-US" dirty="0"/>
              <a:t>Managed professionally</a:t>
            </a:r>
          </a:p>
          <a:p>
            <a:r>
              <a:rPr lang="en-US" dirty="0"/>
              <a:t>Bottom Level: </a:t>
            </a:r>
            <a:r>
              <a:rPr lang="en-US" dirty="0">
                <a:solidFill>
                  <a:srgbClr val="0000FF"/>
                </a:solidFill>
              </a:rPr>
              <a:t>Authoritative DNS servers</a:t>
            </a:r>
          </a:p>
          <a:p>
            <a:pPr lvl="1"/>
            <a:r>
              <a:rPr lang="en-US" dirty="0"/>
              <a:t>Actually store the name-to-address mapping</a:t>
            </a:r>
          </a:p>
          <a:p>
            <a:pPr lvl="1"/>
            <a:r>
              <a:rPr lang="en-US" dirty="0"/>
              <a:t>Maintained by the corresponding administrative authority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 18,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082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8771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hierarchy</a:t>
            </a:r>
          </a:p>
        </p:txBody>
      </p:sp>
      <p:sp>
        <p:nvSpPr>
          <p:cNvPr id="14714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server stores a (small!) subset of the total DNS database </a:t>
            </a:r>
          </a:p>
          <a:p>
            <a:r>
              <a:rPr lang="en-US" dirty="0"/>
              <a:t>An authoritative  DNS server stores “</a:t>
            </a:r>
            <a:r>
              <a:rPr lang="en-US" dirty="0">
                <a:solidFill>
                  <a:srgbClr val="0000FF"/>
                </a:solidFill>
              </a:rPr>
              <a:t>resource records</a:t>
            </a:r>
            <a:r>
              <a:rPr lang="en-US" dirty="0"/>
              <a:t>” for all DNS names in the domain that it has authority for </a:t>
            </a:r>
          </a:p>
          <a:p>
            <a:r>
              <a:rPr lang="en-US" dirty="0"/>
              <a:t>Each server needs to know other servers responsible for other portions of the hierarchy</a:t>
            </a:r>
          </a:p>
          <a:p>
            <a:pPr lvl="1"/>
            <a:r>
              <a:rPr lang="en-US" dirty="0"/>
              <a:t>Every server knows the root</a:t>
            </a:r>
          </a:p>
          <a:p>
            <a:pPr lvl="1"/>
            <a:r>
              <a:rPr lang="en-US" dirty="0"/>
              <a:t>Root server knows about all top-level domains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 18,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591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1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1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1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1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1491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root</a:t>
            </a:r>
          </a:p>
        </p:txBody>
      </p:sp>
      <p:sp>
        <p:nvSpPr>
          <p:cNvPr id="7168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Located in Virginia, USA</a:t>
            </a:r>
          </a:p>
          <a:p>
            <a:r>
              <a:rPr lang="en-US" dirty="0"/>
              <a:t>How do we make the root scale?</a:t>
            </a:r>
          </a:p>
        </p:txBody>
      </p:sp>
      <p:sp>
        <p:nvSpPr>
          <p:cNvPr id="71685" name="AutoShape 4"/>
          <p:cNvSpPr>
            <a:spLocks noChangeAspect="1" noChangeArrowheads="1"/>
          </p:cNvSpPr>
          <p:nvPr/>
        </p:nvSpPr>
        <p:spPr bwMode="auto">
          <a:xfrm>
            <a:off x="457200" y="3048000"/>
            <a:ext cx="7234238" cy="364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 18,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568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68B66-1FD5-5E48-B5FA-D2D81BD94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13 DNS root servers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2696D06-C682-9047-8641-460B4D36CF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1" y="1796788"/>
            <a:ext cx="7918769" cy="402336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7D452-4F78-1044-91C6-0035CDBC0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 18,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27BB13-DC8A-A149-929C-45964E21D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E7E04-E0AE-F541-B94F-6E8AF491C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E0F8CC-4B33-4E4B-B4A3-24E1442E547C}"/>
              </a:ext>
            </a:extLst>
          </p:cNvPr>
          <p:cNvSpPr txBox="1"/>
          <p:nvPr/>
        </p:nvSpPr>
        <p:spPr>
          <a:xfrm>
            <a:off x="3946669" y="5811489"/>
            <a:ext cx="22124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https://root-</a:t>
            </a:r>
            <a:r>
              <a:rPr lang="en-US" sz="1400" dirty="0" err="1"/>
              <a:t>servers.org</a:t>
            </a:r>
            <a:r>
              <a:rPr lang="en-US" sz="14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5726855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5-minute break!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 18,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577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wrap="square" anchor="b">
            <a:normAutofit/>
          </a:bodyPr>
          <a:lstStyle/>
          <a:p>
            <a:r>
              <a:rPr lang="en-US" dirty="0"/>
              <a:t>Announcements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 wrap="square" anchor="t">
            <a:normAutofit/>
          </a:bodyPr>
          <a:lstStyle/>
          <a:p>
            <a:endParaRPr lang="en-US" dirty="0"/>
          </a:p>
          <a:p>
            <a:pPr lvl="1"/>
            <a:endParaRPr lang="en-US" sz="21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wrap="none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Jan 18, 2023</a:t>
            </a:r>
            <a:endParaRPr lang="en-US" b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wrap="none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EECS 489 – Lecture 4</a:t>
            </a:r>
            <a:endParaRPr lang="en-US" b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wrap="none" anchor="ctr">
            <a:normAutofit/>
          </a:bodyPr>
          <a:lstStyle/>
          <a:p>
            <a:pPr>
              <a:spcAft>
                <a:spcPts val="600"/>
              </a:spcAft>
            </a:pPr>
            <a:fld id="{81F2EB77-FB6C-2244-A076-ADF097535D48}" type="slidenum">
              <a:rPr lang="en-US" smtClean="0"/>
              <a:pPr>
                <a:spcAft>
                  <a:spcPts val="600"/>
                </a:spcAft>
              </a:pPr>
              <a:t>25</a:t>
            </a:fld>
            <a:endParaRPr lang="en-US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9807F3B6-0C44-FD49-99E2-1187970A6E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l"/>
              <a:defRPr sz="2100">
                <a:solidFill>
                  <a:schemeClr val="accent2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557213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Wingdings" pitchFamily="2" charset="2"/>
              <a:buChar char="Ø"/>
              <a:defRPr sz="1800">
                <a:solidFill>
                  <a:schemeClr val="accent2"/>
                </a:solidFill>
                <a:latin typeface="+mn-lt"/>
                <a:ea typeface="ＭＳ Ｐゴシック" charset="-128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sz="1500">
                <a:solidFill>
                  <a:schemeClr val="accent2"/>
                </a:solidFill>
                <a:latin typeface="+mn-lt"/>
                <a:ea typeface="ＭＳ Ｐゴシック" charset="-128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n"/>
              <a:defRPr sz="1350">
                <a:solidFill>
                  <a:schemeClr val="accent2"/>
                </a:solidFill>
                <a:latin typeface="+mn-lt"/>
                <a:ea typeface="ＭＳ Ｐゴシック" charset="-128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l"/>
              <a:defRPr sz="1350">
                <a:solidFill>
                  <a:schemeClr val="accent2"/>
                </a:solidFill>
                <a:latin typeface="+mn-lt"/>
                <a:ea typeface="ＭＳ Ｐゴシック" charset="-128"/>
              </a:defRPr>
            </a:lvl5pPr>
            <a:lvl6pPr marL="18859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350">
                <a:solidFill>
                  <a:schemeClr val="accent2"/>
                </a:solidFill>
                <a:latin typeface="+mn-lt"/>
              </a:defRPr>
            </a:lvl6pPr>
            <a:lvl7pPr marL="22288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350">
                <a:solidFill>
                  <a:schemeClr val="accent2"/>
                </a:solidFill>
                <a:latin typeface="+mn-lt"/>
              </a:defRPr>
            </a:lvl7pPr>
            <a:lvl8pPr marL="25717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350">
                <a:solidFill>
                  <a:schemeClr val="accent2"/>
                </a:solidFill>
                <a:latin typeface="+mn-lt"/>
              </a:defRPr>
            </a:lvl8pPr>
            <a:lvl9pPr marL="29146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350">
                <a:solidFill>
                  <a:schemeClr val="accent2"/>
                </a:solidFill>
                <a:latin typeface="+mn-lt"/>
              </a:defRPr>
            </a:lvl9pPr>
          </a:lstStyle>
          <a:p>
            <a:r>
              <a:rPr lang="en-US" sz="2800" b="0" kern="0" dirty="0"/>
              <a:t>Midterm Wed Feb 22 2023</a:t>
            </a:r>
          </a:p>
          <a:p>
            <a:pPr lvl="1"/>
            <a:r>
              <a:rPr lang="en-US" sz="2400" b="0" kern="0" dirty="0"/>
              <a:t>9AM and 9pm</a:t>
            </a:r>
          </a:p>
          <a:p>
            <a:r>
              <a:rPr lang="en-US" sz="2700" b="0" kern="0" dirty="0"/>
              <a:t>Assignment 1 due Fri Jan 27, 2023, 11:59 PM.</a:t>
            </a:r>
          </a:p>
          <a:p>
            <a:r>
              <a:rPr lang="en-US" sz="2700" b="0" kern="0" dirty="0"/>
              <a:t>Quiz 4 will be released today (due within 48 hours).</a:t>
            </a:r>
          </a:p>
        </p:txBody>
      </p:sp>
    </p:spTree>
    <p:extLst>
      <p:ext uri="{BB962C8B-B14F-4D97-AF65-F5344CB8AC3E}">
        <p14:creationId xmlns:p14="http://schemas.microsoft.com/office/powerpoint/2010/main" val="16778975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4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DNS records</a:t>
            </a:r>
            <a:endParaRPr lang="en-US" dirty="0"/>
          </a:p>
        </p:txBody>
      </p:sp>
      <p:sp>
        <p:nvSpPr>
          <p:cNvPr id="16343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DNS servers store </a:t>
            </a:r>
            <a:r>
              <a:rPr lang="en-US" dirty="0">
                <a:solidFill>
                  <a:srgbClr val="0000FF"/>
                </a:solidFill>
              </a:rPr>
              <a:t>resource records (RRs)</a:t>
            </a:r>
          </a:p>
          <a:p>
            <a:pPr lvl="1"/>
            <a:r>
              <a:rPr lang="en-US" dirty="0"/>
              <a:t>RR is (name, value, type, TTL)</a:t>
            </a:r>
          </a:p>
          <a:p>
            <a:r>
              <a:rPr lang="en-US" dirty="0"/>
              <a:t>Type = A: (</a:t>
            </a:r>
            <a:r>
              <a:rPr lang="en-US" dirty="0">
                <a:sym typeface="Wingdings"/>
              </a:rPr>
              <a:t> </a:t>
            </a:r>
            <a:r>
              <a:rPr lang="en-US" dirty="0">
                <a:solidFill>
                  <a:srgbClr val="0000FF"/>
                </a:solidFill>
                <a:sym typeface="Wingdings"/>
              </a:rPr>
              <a:t>A</a:t>
            </a:r>
            <a:r>
              <a:rPr lang="en-US" dirty="0">
                <a:sym typeface="Wingdings"/>
              </a:rPr>
              <a:t>ddress)</a:t>
            </a:r>
            <a:endParaRPr lang="en-US" dirty="0"/>
          </a:p>
          <a:p>
            <a:pPr lvl="1"/>
            <a:r>
              <a:rPr lang="en-US" dirty="0"/>
              <a:t>name = hostname</a:t>
            </a:r>
          </a:p>
          <a:p>
            <a:pPr lvl="1"/>
            <a:r>
              <a:rPr lang="en-US" dirty="0"/>
              <a:t>value = IP address</a:t>
            </a:r>
          </a:p>
          <a:p>
            <a:r>
              <a:rPr lang="en-US" dirty="0"/>
              <a:t>Type = NS: (</a:t>
            </a:r>
            <a:r>
              <a:rPr lang="en-US" dirty="0">
                <a:sym typeface="Wingdings"/>
              </a:rPr>
              <a:t> </a:t>
            </a:r>
            <a:r>
              <a:rPr lang="en-US" dirty="0">
                <a:solidFill>
                  <a:srgbClr val="0000FF"/>
                </a:solidFill>
                <a:sym typeface="Wingdings"/>
              </a:rPr>
              <a:t>N</a:t>
            </a:r>
            <a:r>
              <a:rPr lang="en-US" dirty="0">
                <a:sym typeface="Wingdings"/>
              </a:rPr>
              <a:t>ame </a:t>
            </a:r>
            <a:r>
              <a:rPr lang="en-US" dirty="0">
                <a:solidFill>
                  <a:srgbClr val="0000FF"/>
                </a:solidFill>
                <a:sym typeface="Wingdings"/>
              </a:rPr>
              <a:t>S</a:t>
            </a:r>
            <a:r>
              <a:rPr lang="en-US" dirty="0">
                <a:sym typeface="Wingdings"/>
              </a:rPr>
              <a:t>erver)</a:t>
            </a:r>
            <a:endParaRPr lang="en-US" dirty="0"/>
          </a:p>
          <a:p>
            <a:pPr lvl="1"/>
            <a:r>
              <a:rPr lang="en-US" dirty="0"/>
              <a:t>name = domain</a:t>
            </a:r>
          </a:p>
          <a:p>
            <a:pPr lvl="1"/>
            <a:r>
              <a:rPr lang="en-US" dirty="0"/>
              <a:t>value = name of DNS server for domain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 18,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04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records (cont’d)</a:t>
            </a:r>
          </a:p>
        </p:txBody>
      </p:sp>
      <p:sp>
        <p:nvSpPr>
          <p:cNvPr id="1636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 = CNAME: (</a:t>
            </a:r>
            <a:r>
              <a:rPr lang="en-US" dirty="0">
                <a:sym typeface="Wingdings"/>
              </a:rPr>
              <a:t> </a:t>
            </a:r>
            <a:r>
              <a:rPr lang="en-US" dirty="0">
                <a:solidFill>
                  <a:srgbClr val="0000FF"/>
                </a:solidFill>
                <a:sym typeface="Wingdings"/>
              </a:rPr>
              <a:t>C</a:t>
            </a:r>
            <a:r>
              <a:rPr lang="en-US" dirty="0">
                <a:sym typeface="Wingdings"/>
              </a:rPr>
              <a:t>anonical</a:t>
            </a:r>
            <a:r>
              <a:rPr lang="en-US" dirty="0">
                <a:solidFill>
                  <a:srgbClr val="0000FF"/>
                </a:solidFill>
                <a:sym typeface="Wingdings"/>
              </a:rPr>
              <a:t> Name</a:t>
            </a:r>
            <a:r>
              <a:rPr lang="en-US" dirty="0">
                <a:sym typeface="Wingdings"/>
              </a:rPr>
              <a:t>)</a:t>
            </a:r>
          </a:p>
          <a:p>
            <a:pPr lvl="1"/>
            <a:r>
              <a:rPr lang="en-US" dirty="0"/>
              <a:t>name = alias name for some “canonical” (real) name</a:t>
            </a:r>
          </a:p>
          <a:p>
            <a:pPr lvl="2"/>
            <a:r>
              <a:rPr lang="en-US" dirty="0"/>
              <a:t>e.g., </a:t>
            </a:r>
            <a:r>
              <a:rPr lang="en-US" dirty="0" err="1"/>
              <a:t>cse.umich.edu</a:t>
            </a:r>
            <a:r>
              <a:rPr lang="en-US" dirty="0"/>
              <a:t> is really </a:t>
            </a:r>
            <a:r>
              <a:rPr lang="en-US" dirty="0" err="1"/>
              <a:t>cse.eecs.umich.edu</a:t>
            </a:r>
            <a:endParaRPr lang="en-US" dirty="0"/>
          </a:p>
          <a:p>
            <a:pPr lvl="1"/>
            <a:r>
              <a:rPr lang="en-US" dirty="0"/>
              <a:t>value = canonical name</a:t>
            </a:r>
          </a:p>
          <a:p>
            <a:r>
              <a:rPr lang="en-US" dirty="0"/>
              <a:t>Type = MX: (</a:t>
            </a:r>
            <a:r>
              <a:rPr lang="en-US" dirty="0">
                <a:sym typeface="Wingdings"/>
              </a:rPr>
              <a:t> </a:t>
            </a:r>
            <a:r>
              <a:rPr lang="en-US" dirty="0">
                <a:solidFill>
                  <a:srgbClr val="0000FF"/>
                </a:solidFill>
                <a:sym typeface="Wingdings"/>
              </a:rPr>
              <a:t>M</a:t>
            </a:r>
            <a:r>
              <a:rPr lang="en-US" dirty="0">
                <a:sym typeface="Wingdings"/>
              </a:rPr>
              <a:t>ail </a:t>
            </a:r>
            <a:r>
              <a:rPr lang="en-US" dirty="0" err="1">
                <a:sym typeface="Wingdings"/>
              </a:rPr>
              <a:t>e</a:t>
            </a:r>
            <a:r>
              <a:rPr lang="en-US" dirty="0" err="1">
                <a:solidFill>
                  <a:srgbClr val="0000FF"/>
                </a:solidFill>
                <a:sym typeface="Wingdings"/>
              </a:rPr>
              <a:t>X</a:t>
            </a:r>
            <a:r>
              <a:rPr lang="en-US" dirty="0" err="1">
                <a:sym typeface="Wingdings"/>
              </a:rPr>
              <a:t>changer</a:t>
            </a:r>
            <a:r>
              <a:rPr lang="en-US" dirty="0">
                <a:sym typeface="Wingdings"/>
              </a:rPr>
              <a:t>)</a:t>
            </a:r>
            <a:endParaRPr lang="en-US" dirty="0"/>
          </a:p>
          <a:p>
            <a:pPr lvl="1"/>
            <a:r>
              <a:rPr lang="en-US" dirty="0"/>
              <a:t>name = domain in email address</a:t>
            </a:r>
          </a:p>
          <a:p>
            <a:pPr lvl="1"/>
            <a:r>
              <a:rPr lang="en-US" dirty="0"/>
              <a:t>value = name(s) of mail server(s)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 18,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211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Inserting Resource Records into DNS</a:t>
            </a:r>
            <a:endParaRPr lang="en-US" dirty="0"/>
          </a:p>
        </p:txBody>
      </p:sp>
      <p:sp>
        <p:nvSpPr>
          <p:cNvPr id="971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Register </a:t>
            </a:r>
            <a:r>
              <a:rPr lang="en-US" dirty="0" err="1"/>
              <a:t>foobar.com</a:t>
            </a:r>
            <a:r>
              <a:rPr lang="en-US" dirty="0"/>
              <a:t> at registrar </a:t>
            </a:r>
          </a:p>
          <a:p>
            <a:pPr lvl="1"/>
            <a:r>
              <a:rPr lang="en-US" dirty="0"/>
              <a:t>Provide registrar with names and IP addresses of your authoritative name server(s)</a:t>
            </a:r>
          </a:p>
          <a:p>
            <a:pPr lvl="1"/>
            <a:r>
              <a:rPr lang="en-US" dirty="0"/>
              <a:t>Registrar inserts RR pairs into the .com TLD server:</a:t>
            </a:r>
          </a:p>
          <a:p>
            <a:pPr lvl="2"/>
            <a:r>
              <a:rPr lang="en-US" dirty="0"/>
              <a:t>(</a:t>
            </a:r>
            <a:r>
              <a:rPr lang="en-US" dirty="0" err="1"/>
              <a:t>foobar.com</a:t>
            </a:r>
            <a:r>
              <a:rPr lang="en-US" dirty="0"/>
              <a:t>, dns1.foobar.com, NS)</a:t>
            </a:r>
          </a:p>
          <a:p>
            <a:pPr lvl="2"/>
            <a:r>
              <a:rPr lang="en-US" dirty="0"/>
              <a:t>(dns1.foobar.com, 212.44.9.129, A)</a:t>
            </a:r>
          </a:p>
          <a:p>
            <a:r>
              <a:rPr lang="en-US" dirty="0"/>
              <a:t>Store resource records in your server dns1.foobar.com</a:t>
            </a:r>
          </a:p>
          <a:p>
            <a:pPr lvl="1"/>
            <a:r>
              <a:rPr lang="en-US" dirty="0"/>
              <a:t>e.g., type A record for </a:t>
            </a:r>
            <a:r>
              <a:rPr lang="en-US" dirty="0" err="1"/>
              <a:t>www.foobar.com</a:t>
            </a:r>
            <a:endParaRPr lang="en-US" dirty="0"/>
          </a:p>
          <a:p>
            <a:pPr lvl="1"/>
            <a:r>
              <a:rPr lang="en-US" dirty="0"/>
              <a:t>e.g., type MX record for </a:t>
            </a:r>
            <a:r>
              <a:rPr lang="en-US" dirty="0" err="1"/>
              <a:t>foobar.com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 18,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96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1779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DNS (Client/App View)</a:t>
            </a:r>
            <a:endParaRPr lang="en-US" dirty="0"/>
          </a:p>
        </p:txBody>
      </p:sp>
      <p:sp>
        <p:nvSpPr>
          <p:cNvPr id="941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components</a:t>
            </a:r>
          </a:p>
          <a:p>
            <a:pPr lvl="1"/>
            <a:r>
              <a:rPr lang="en-US" dirty="0"/>
              <a:t>Local DNS servers</a:t>
            </a:r>
          </a:p>
          <a:p>
            <a:pPr lvl="1"/>
            <a:r>
              <a:rPr lang="en-US" dirty="0"/>
              <a:t>Resolver software on hosts</a:t>
            </a:r>
          </a:p>
          <a:p>
            <a:r>
              <a:rPr lang="en-US" dirty="0"/>
              <a:t>Local DNS server (“default name server”)</a:t>
            </a:r>
          </a:p>
          <a:p>
            <a:pPr lvl="1"/>
            <a:r>
              <a:rPr lang="en-US" dirty="0"/>
              <a:t>Clients configured with default server’s address OR learn it via a host configuration protocol (e.g., DHCP)</a:t>
            </a:r>
          </a:p>
          <a:p>
            <a:r>
              <a:rPr lang="en-US" dirty="0"/>
              <a:t>Client application </a:t>
            </a:r>
          </a:p>
          <a:p>
            <a:pPr lvl="1"/>
            <a:r>
              <a:rPr lang="en-US" dirty="0"/>
              <a:t>Obtain DNS name (e.g., from URL)</a:t>
            </a:r>
          </a:p>
          <a:p>
            <a:pPr lvl="1"/>
            <a:r>
              <a:rPr lang="en-US" dirty="0"/>
              <a:t>Do </a:t>
            </a:r>
            <a:r>
              <a:rPr lang="en-US" dirty="0" err="1">
                <a:solidFill>
                  <a:srgbClr val="0000FF"/>
                </a:solidFill>
                <a:latin typeface="Lucida Console" charset="0"/>
                <a:ea typeface="Lucida Console" charset="0"/>
                <a:cs typeface="Lucida Console" charset="0"/>
              </a:rPr>
              <a:t>getnameinfo</a:t>
            </a:r>
            <a:r>
              <a:rPr lang="en-US" dirty="0">
                <a:solidFill>
                  <a:srgbClr val="0000FF"/>
                </a:solidFill>
                <a:latin typeface="Lucida Console" charset="0"/>
                <a:ea typeface="Lucida Console" charset="0"/>
                <a:cs typeface="Lucida Console" charset="0"/>
              </a:rPr>
              <a:t>()</a:t>
            </a:r>
            <a:r>
              <a:rPr lang="en-US" dirty="0"/>
              <a:t> to trigger DNS request to its local DNS server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 18,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050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105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</a:t>
            </a:r>
            <a:br>
              <a:rPr lang="en-US" dirty="0"/>
            </a:br>
            <a:r>
              <a:rPr lang="en-US" dirty="0"/>
              <a:t>Improving HTTP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Optimizing connections using </a:t>
            </a:r>
            <a:r>
              <a:rPr lang="en-US" dirty="0">
                <a:solidFill>
                  <a:srgbClr val="0000FF"/>
                </a:solidFill>
              </a:rPr>
              <a:t>three “P”s</a:t>
            </a:r>
          </a:p>
          <a:p>
            <a:pPr lvl="1"/>
            <a:r>
              <a:rPr lang="en-US" dirty="0"/>
              <a:t>Persistent (latency)</a:t>
            </a:r>
          </a:p>
          <a:p>
            <a:pPr lvl="1"/>
            <a:r>
              <a:rPr lang="en-US" dirty="0"/>
              <a:t>Parallel/concurrent (bandwidth and latency)</a:t>
            </a:r>
          </a:p>
          <a:p>
            <a:pPr lvl="1"/>
            <a:r>
              <a:rPr lang="en-US" dirty="0"/>
              <a:t>Pipelined over the same connection (latency)</a:t>
            </a:r>
          </a:p>
          <a:p>
            <a:r>
              <a:rPr lang="en-US" dirty="0"/>
              <a:t>Caching</a:t>
            </a:r>
          </a:p>
          <a:p>
            <a:pPr lvl="1"/>
            <a:r>
              <a:rPr lang="en-US" dirty="0"/>
              <a:t>Forward proxy: close to clients</a:t>
            </a:r>
          </a:p>
          <a:p>
            <a:pPr lvl="1"/>
            <a:r>
              <a:rPr lang="en-US" dirty="0"/>
              <a:t>Reverse proxy: close to servers</a:t>
            </a:r>
          </a:p>
          <a:p>
            <a:r>
              <a:rPr lang="en-US" dirty="0"/>
              <a:t>Replication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Jan 18, 2023</a:t>
            </a:r>
            <a:endParaRPr lang="en-US" sz="1050" b="0" dirty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821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E93CB-1E59-1446-B9CC-A58DE97DC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BD2CD-0932-224B-B940-4980B9701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dig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nyu.edu</a:t>
            </a:r>
            <a:endParaRPr lang="en-US" sz="12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&lt;&lt;&gt;&gt;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DiG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9.10.6 &lt;&lt;&gt;&gt;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nyu.edu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global options: +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cmd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Got answer: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-&gt;&gt;HEADER&lt;&lt;- opcode: QUERY, status: NOERROR, id: 47443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flags: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qr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ra; QUERY: 1, ANSWER: 1, AUTHORITY: 0, ADDITIONAL: 1</a:t>
            </a:r>
          </a:p>
          <a:p>
            <a:pPr marL="0" indent="0">
              <a:buNone/>
            </a:pPr>
            <a:endParaRPr lang="en-US" sz="12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OPT PSEUDOSECTION: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EDNS: version: 0, flags:;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udp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512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;; QUESTION SECTION: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nyu.edu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.			IN	A</a:t>
            </a:r>
          </a:p>
          <a:p>
            <a:pPr marL="0" indent="0">
              <a:buNone/>
            </a:pP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;; ANSWER SECTION:</a:t>
            </a:r>
          </a:p>
          <a:p>
            <a:pPr marL="0" indent="0">
              <a:buNone/>
            </a:pP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nyu.edu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.		60	IN	A	216.165.47.10</a:t>
            </a:r>
          </a:p>
          <a:p>
            <a:pPr marL="0" indent="0">
              <a:buNone/>
            </a:pPr>
            <a:endParaRPr lang="en-US" sz="12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Query time: 39 msec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SERVER: 192.168.1.1#53(192.168.1.1)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WHEN: Fri Sep 10 08:21:43 EDT 2021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MSG SIZE 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rcvd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52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152F04-60AD-794D-84CF-768EEF39E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 18,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3B634-C135-B140-B8A1-2BCD1BEC7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CE0C0-F32C-4C47-9EEB-08A5BBC56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4429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resolution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089422" y="3398737"/>
            <a:ext cx="5006578" cy="3034329"/>
            <a:chOff x="1089422" y="3398737"/>
            <a:chExt cx="5006578" cy="3034329"/>
          </a:xfrm>
        </p:grpSpPr>
        <p:sp>
          <p:nvSpPr>
            <p:cNvPr id="1137" name="Shape 1137"/>
            <p:cNvSpPr/>
            <p:nvPr/>
          </p:nvSpPr>
          <p:spPr>
            <a:xfrm>
              <a:off x="1089422" y="3795118"/>
              <a:ext cx="2821782" cy="1643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EBEBEB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8" name="Shape 1138"/>
            <p:cNvSpPr/>
            <p:nvPr/>
          </p:nvSpPr>
          <p:spPr>
            <a:xfrm>
              <a:off x="1154712" y="3999005"/>
              <a:ext cx="1845373" cy="424223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9" name="Shape 1139"/>
            <p:cNvSpPr/>
            <p:nvPr/>
          </p:nvSpPr>
          <p:spPr>
            <a:xfrm flipH="1">
              <a:off x="2394028" y="4465757"/>
              <a:ext cx="637954" cy="978196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0" name="Shape 1140"/>
            <p:cNvSpPr/>
            <p:nvPr/>
          </p:nvSpPr>
          <p:spPr>
            <a:xfrm>
              <a:off x="2187773" y="5304234"/>
              <a:ext cx="357188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1" name="Shape 1141"/>
            <p:cNvSpPr/>
            <p:nvPr/>
          </p:nvSpPr>
          <p:spPr>
            <a:xfrm flipH="1">
              <a:off x="3042614" y="3398737"/>
              <a:ext cx="585068" cy="981960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2" name="Shape 1142"/>
            <p:cNvSpPr/>
            <p:nvPr/>
          </p:nvSpPr>
          <p:spPr>
            <a:xfrm flipH="1">
              <a:off x="3053246" y="4380248"/>
              <a:ext cx="1442696" cy="64245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3" name="Shape 1143"/>
            <p:cNvSpPr/>
            <p:nvPr/>
          </p:nvSpPr>
          <p:spPr>
            <a:xfrm>
              <a:off x="2821781" y="4205883"/>
              <a:ext cx="446484" cy="446484"/>
            </a:xfrm>
            <a:prstGeom prst="roundRect">
              <a:avLst>
                <a:gd name="adj" fmla="val 30000"/>
              </a:avLst>
            </a:prstGeom>
            <a:solidFill>
              <a:srgbClr val="D6D6D6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4" name="Shape 1144"/>
            <p:cNvSpPr/>
            <p:nvPr/>
          </p:nvSpPr>
          <p:spPr>
            <a:xfrm>
              <a:off x="2331152" y="5529938"/>
              <a:ext cx="3764848" cy="9031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7" tIns="35717" rIns="35717" bIns="35717" anchor="ctr">
              <a:spAutoFit/>
            </a:bodyPr>
            <a:lstStyle>
              <a:lvl1pPr>
                <a:defRPr b="1">
                  <a:solidFill>
                    <a:srgbClr val="0096FF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 algn="l">
                <a:defRPr sz="1800" b="0">
                  <a:solidFill>
                    <a:srgbClr val="000000"/>
                  </a:solidFill>
                </a:defRPr>
              </a:pPr>
              <a:r>
                <a:rPr sz="3000" dirty="0">
                  <a:latin typeface="Arial" charset="0"/>
                  <a:ea typeface="Arial" charset="0"/>
                  <a:cs typeface="Arial" charset="0"/>
                </a:rPr>
                <a:t>DNS client</a:t>
              </a:r>
              <a:br>
                <a:rPr lang="en-US" sz="3000" dirty="0">
                  <a:latin typeface="Arial" charset="0"/>
                  <a:ea typeface="Arial" charset="0"/>
                  <a:cs typeface="Arial" charset="0"/>
                </a:rPr>
              </a:br>
              <a:r>
                <a:rPr lang="en-US" sz="2400" dirty="0">
                  <a:latin typeface="Arial" charset="0"/>
                  <a:ea typeface="Arial" charset="0"/>
                  <a:cs typeface="Arial" charset="0"/>
                </a:rPr>
                <a:t>(me.cse.umich.edu)</a:t>
              </a:r>
              <a:endParaRPr sz="24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145" name="Shape 1145"/>
          <p:cNvSpPr/>
          <p:nvPr/>
        </p:nvSpPr>
        <p:spPr>
          <a:xfrm>
            <a:off x="1000125" y="3812976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46" name="Shape 1146"/>
          <p:cNvSpPr/>
          <p:nvPr/>
        </p:nvSpPr>
        <p:spPr>
          <a:xfrm>
            <a:off x="741164" y="2895600"/>
            <a:ext cx="260044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DNS server</a:t>
            </a:r>
          </a:p>
        </p:txBody>
      </p:sp>
      <p:sp>
        <p:nvSpPr>
          <p:cNvPr id="1148" name="Shape 1148"/>
          <p:cNvSpPr/>
          <p:nvPr/>
        </p:nvSpPr>
        <p:spPr>
          <a:xfrm>
            <a:off x="3750469" y="2209379"/>
            <a:ext cx="2098658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latin typeface="Arial" charset="0"/>
                <a:ea typeface="Arial" charset="0"/>
                <a:cs typeface="Arial" charset="0"/>
              </a:rPr>
              <a:t>root servers</a:t>
            </a:r>
          </a:p>
        </p:txBody>
      </p:sp>
      <p:sp>
        <p:nvSpPr>
          <p:cNvPr id="1151" name="Shape 1151"/>
          <p:cNvSpPr/>
          <p:nvPr/>
        </p:nvSpPr>
        <p:spPr>
          <a:xfrm>
            <a:off x="5096311" y="2667698"/>
            <a:ext cx="1988191" cy="843095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2" name="Shape 1152"/>
          <p:cNvSpPr/>
          <p:nvPr/>
        </p:nvSpPr>
        <p:spPr>
          <a:xfrm>
            <a:off x="7358063" y="3973711"/>
            <a:ext cx="466424" cy="795431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3" name="Shape 1153"/>
          <p:cNvSpPr/>
          <p:nvPr/>
        </p:nvSpPr>
        <p:spPr>
          <a:xfrm>
            <a:off x="741164" y="2514600"/>
            <a:ext cx="87510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local</a:t>
            </a:r>
          </a:p>
        </p:txBody>
      </p:sp>
      <p:sp>
        <p:nvSpPr>
          <p:cNvPr id="22" name="Shape 1149"/>
          <p:cNvSpPr/>
          <p:nvPr/>
        </p:nvSpPr>
        <p:spPr>
          <a:xfrm>
            <a:off x="6429375" y="3468465"/>
            <a:ext cx="2409825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sz="2500" dirty="0">
                <a:latin typeface="Arial" charset="0"/>
                <a:ea typeface="Arial" charset="0"/>
                <a:cs typeface="Arial" charset="0"/>
              </a:rPr>
              <a:t>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servers</a:t>
            </a:r>
          </a:p>
        </p:txBody>
      </p:sp>
      <p:sp>
        <p:nvSpPr>
          <p:cNvPr id="23" name="Shape 1150"/>
          <p:cNvSpPr/>
          <p:nvPr/>
        </p:nvSpPr>
        <p:spPr>
          <a:xfrm>
            <a:off x="7366992" y="4731643"/>
            <a:ext cx="1694982" cy="841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00" dirty="0" err="1">
                <a:latin typeface="Arial" charset="0"/>
                <a:ea typeface="Arial" charset="0"/>
                <a:cs typeface="Arial" charset="0"/>
              </a:rPr>
              <a:t>nyu.edu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 servers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 18,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965755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5" grpId="0" animBg="1"/>
      <p:bldP spid="1146" grpId="0" animBg="1"/>
      <p:bldP spid="115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resolution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089422" y="3398737"/>
            <a:ext cx="5006578" cy="3034329"/>
            <a:chOff x="1089422" y="3398737"/>
            <a:chExt cx="5006578" cy="3034329"/>
          </a:xfrm>
        </p:grpSpPr>
        <p:sp>
          <p:nvSpPr>
            <p:cNvPr id="1137" name="Shape 1137"/>
            <p:cNvSpPr/>
            <p:nvPr/>
          </p:nvSpPr>
          <p:spPr>
            <a:xfrm>
              <a:off x="1089422" y="3795118"/>
              <a:ext cx="2821782" cy="1643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EBEBEB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8" name="Shape 1138"/>
            <p:cNvSpPr/>
            <p:nvPr/>
          </p:nvSpPr>
          <p:spPr>
            <a:xfrm>
              <a:off x="1154712" y="3999005"/>
              <a:ext cx="1845373" cy="424223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9" name="Shape 1139"/>
            <p:cNvSpPr/>
            <p:nvPr/>
          </p:nvSpPr>
          <p:spPr>
            <a:xfrm flipH="1">
              <a:off x="2394028" y="4465757"/>
              <a:ext cx="637954" cy="978196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0" name="Shape 1140"/>
            <p:cNvSpPr/>
            <p:nvPr/>
          </p:nvSpPr>
          <p:spPr>
            <a:xfrm>
              <a:off x="2187773" y="5304234"/>
              <a:ext cx="357188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1" name="Shape 1141"/>
            <p:cNvSpPr/>
            <p:nvPr/>
          </p:nvSpPr>
          <p:spPr>
            <a:xfrm flipH="1">
              <a:off x="3042614" y="3398737"/>
              <a:ext cx="585068" cy="981960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2" name="Shape 1142"/>
            <p:cNvSpPr/>
            <p:nvPr/>
          </p:nvSpPr>
          <p:spPr>
            <a:xfrm flipH="1">
              <a:off x="3053246" y="4380248"/>
              <a:ext cx="1442696" cy="64245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3" name="Shape 1143"/>
            <p:cNvSpPr/>
            <p:nvPr/>
          </p:nvSpPr>
          <p:spPr>
            <a:xfrm>
              <a:off x="2821781" y="4205883"/>
              <a:ext cx="446484" cy="446484"/>
            </a:xfrm>
            <a:prstGeom prst="roundRect">
              <a:avLst>
                <a:gd name="adj" fmla="val 30000"/>
              </a:avLst>
            </a:prstGeom>
            <a:solidFill>
              <a:srgbClr val="D6D6D6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4" name="Shape 1144"/>
            <p:cNvSpPr/>
            <p:nvPr/>
          </p:nvSpPr>
          <p:spPr>
            <a:xfrm>
              <a:off x="2331152" y="5529938"/>
              <a:ext cx="3764848" cy="9031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7" tIns="35717" rIns="35717" bIns="35717" anchor="ctr">
              <a:spAutoFit/>
            </a:bodyPr>
            <a:lstStyle>
              <a:lvl1pPr>
                <a:defRPr b="1">
                  <a:solidFill>
                    <a:srgbClr val="0096FF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 algn="l">
                <a:defRPr sz="1800" b="0">
                  <a:solidFill>
                    <a:srgbClr val="000000"/>
                  </a:solidFill>
                </a:defRPr>
              </a:pPr>
              <a:r>
                <a:rPr sz="3000" dirty="0">
                  <a:latin typeface="Arial" charset="0"/>
                  <a:ea typeface="Arial" charset="0"/>
                  <a:cs typeface="Arial" charset="0"/>
                </a:rPr>
                <a:t>DNS client</a:t>
              </a:r>
              <a:br>
                <a:rPr lang="en-US" sz="3000" dirty="0">
                  <a:latin typeface="Arial" charset="0"/>
                  <a:ea typeface="Arial" charset="0"/>
                  <a:cs typeface="Arial" charset="0"/>
                </a:rPr>
              </a:br>
              <a:r>
                <a:rPr lang="en-US" sz="2400" dirty="0">
                  <a:latin typeface="Arial" charset="0"/>
                  <a:ea typeface="Arial" charset="0"/>
                  <a:cs typeface="Arial" charset="0"/>
                </a:rPr>
                <a:t>(me.cse.umich.edu)</a:t>
              </a:r>
              <a:endParaRPr sz="24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145" name="Shape 1145"/>
          <p:cNvSpPr/>
          <p:nvPr/>
        </p:nvSpPr>
        <p:spPr>
          <a:xfrm>
            <a:off x="1000125" y="3812976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46" name="Shape 1146"/>
          <p:cNvSpPr/>
          <p:nvPr/>
        </p:nvSpPr>
        <p:spPr>
          <a:xfrm>
            <a:off x="741164" y="2895600"/>
            <a:ext cx="260044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DNS server</a:t>
            </a:r>
          </a:p>
        </p:txBody>
      </p:sp>
      <p:sp>
        <p:nvSpPr>
          <p:cNvPr id="1148" name="Shape 1148"/>
          <p:cNvSpPr/>
          <p:nvPr/>
        </p:nvSpPr>
        <p:spPr>
          <a:xfrm>
            <a:off x="3750469" y="2209379"/>
            <a:ext cx="2098658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latin typeface="Arial" charset="0"/>
                <a:ea typeface="Arial" charset="0"/>
                <a:cs typeface="Arial" charset="0"/>
              </a:rPr>
              <a:t>root servers</a:t>
            </a:r>
          </a:p>
        </p:txBody>
      </p:sp>
      <p:sp>
        <p:nvSpPr>
          <p:cNvPr id="1151" name="Shape 1151"/>
          <p:cNvSpPr/>
          <p:nvPr/>
        </p:nvSpPr>
        <p:spPr>
          <a:xfrm>
            <a:off x="5096311" y="2667698"/>
            <a:ext cx="1988191" cy="843095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2" name="Shape 1152"/>
          <p:cNvSpPr/>
          <p:nvPr/>
        </p:nvSpPr>
        <p:spPr>
          <a:xfrm>
            <a:off x="7358063" y="3973711"/>
            <a:ext cx="466424" cy="795431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3" name="Shape 1153"/>
          <p:cNvSpPr/>
          <p:nvPr/>
        </p:nvSpPr>
        <p:spPr>
          <a:xfrm>
            <a:off x="741164" y="2514600"/>
            <a:ext cx="87510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local</a:t>
            </a:r>
          </a:p>
        </p:txBody>
      </p:sp>
      <p:sp>
        <p:nvSpPr>
          <p:cNvPr id="22" name="Shape 1149"/>
          <p:cNvSpPr/>
          <p:nvPr/>
        </p:nvSpPr>
        <p:spPr>
          <a:xfrm>
            <a:off x="6429375" y="3468465"/>
            <a:ext cx="2409825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sz="2500" dirty="0">
                <a:latin typeface="Arial" charset="0"/>
                <a:ea typeface="Arial" charset="0"/>
                <a:cs typeface="Arial" charset="0"/>
              </a:rPr>
              <a:t>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servers</a:t>
            </a:r>
          </a:p>
        </p:txBody>
      </p:sp>
      <p:sp>
        <p:nvSpPr>
          <p:cNvPr id="23" name="Shape 1150"/>
          <p:cNvSpPr/>
          <p:nvPr/>
        </p:nvSpPr>
        <p:spPr>
          <a:xfrm>
            <a:off x="7366992" y="4731643"/>
            <a:ext cx="1694982" cy="841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00" dirty="0" err="1">
                <a:latin typeface="Arial" charset="0"/>
                <a:ea typeface="Arial" charset="0"/>
                <a:cs typeface="Arial" charset="0"/>
              </a:rPr>
              <a:t>nyu.edu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 servers</a:t>
            </a:r>
          </a:p>
        </p:txBody>
      </p:sp>
      <p:sp>
        <p:nvSpPr>
          <p:cNvPr id="24" name="Shape 1147"/>
          <p:cNvSpPr/>
          <p:nvPr/>
        </p:nvSpPr>
        <p:spPr>
          <a:xfrm>
            <a:off x="1259086" y="4277320"/>
            <a:ext cx="838980" cy="1071073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ea typeface="Arial" charset="0"/>
              <a:cs typeface="Arial" charset="0"/>
            </a:endParaRPr>
          </a:p>
        </p:txBody>
      </p:sp>
      <p:sp>
        <p:nvSpPr>
          <p:cNvPr id="25" name="Shape 1154"/>
          <p:cNvSpPr/>
          <p:nvPr/>
        </p:nvSpPr>
        <p:spPr>
          <a:xfrm rot="3178774">
            <a:off x="357889" y="4930296"/>
            <a:ext cx="2206437" cy="392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lnSpc>
                <a:spcPct val="80000"/>
              </a:lnSpc>
              <a:defRPr sz="3600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b="0" dirty="0">
                <a:latin typeface="Arial" charset="0"/>
                <a:ea typeface="Arial" charset="0"/>
                <a:cs typeface="Arial" charset="0"/>
              </a:rPr>
              <a:t>www.</a:t>
            </a:r>
            <a:r>
              <a:rPr lang="en-US" sz="2500" b="0" dirty="0">
                <a:latin typeface="Arial" charset="0"/>
                <a:ea typeface="Arial" charset="0"/>
                <a:cs typeface="Arial" charset="0"/>
              </a:rPr>
              <a:t>nyu.edu?</a:t>
            </a:r>
            <a:endParaRPr sz="2500" b="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" name="Shape 1146"/>
          <p:cNvSpPr/>
          <p:nvPr/>
        </p:nvSpPr>
        <p:spPr>
          <a:xfrm>
            <a:off x="152400" y="3322370"/>
            <a:ext cx="3505200" cy="441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sz="2400" dirty="0" err="1">
                <a:latin typeface="Arial" charset="0"/>
                <a:ea typeface="Arial" charset="0"/>
                <a:cs typeface="Arial" charset="0"/>
              </a:rPr>
              <a:t>mydns.umich.edu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)</a:t>
            </a:r>
            <a:endParaRPr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 18,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791789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 advAuto="0"/>
      <p:bldP spid="25" grpId="0" animBg="1" advAuto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resolution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089422" y="3398737"/>
            <a:ext cx="5006578" cy="3034329"/>
            <a:chOff x="1089422" y="3398737"/>
            <a:chExt cx="5006578" cy="3034329"/>
          </a:xfrm>
        </p:grpSpPr>
        <p:sp>
          <p:nvSpPr>
            <p:cNvPr id="1137" name="Shape 1137"/>
            <p:cNvSpPr/>
            <p:nvPr/>
          </p:nvSpPr>
          <p:spPr>
            <a:xfrm>
              <a:off x="1089422" y="3795118"/>
              <a:ext cx="2821782" cy="1643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EBEBEB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8" name="Shape 1138"/>
            <p:cNvSpPr/>
            <p:nvPr/>
          </p:nvSpPr>
          <p:spPr>
            <a:xfrm>
              <a:off x="1154712" y="3999005"/>
              <a:ext cx="1845373" cy="424223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9" name="Shape 1139"/>
            <p:cNvSpPr/>
            <p:nvPr/>
          </p:nvSpPr>
          <p:spPr>
            <a:xfrm flipH="1">
              <a:off x="2394028" y="4465757"/>
              <a:ext cx="637954" cy="978196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0" name="Shape 1140"/>
            <p:cNvSpPr/>
            <p:nvPr/>
          </p:nvSpPr>
          <p:spPr>
            <a:xfrm>
              <a:off x="2187773" y="5304234"/>
              <a:ext cx="357188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1" name="Shape 1141"/>
            <p:cNvSpPr/>
            <p:nvPr/>
          </p:nvSpPr>
          <p:spPr>
            <a:xfrm flipH="1">
              <a:off x="3042614" y="3398737"/>
              <a:ext cx="585068" cy="981960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2" name="Shape 1142"/>
            <p:cNvSpPr/>
            <p:nvPr/>
          </p:nvSpPr>
          <p:spPr>
            <a:xfrm flipH="1">
              <a:off x="3053246" y="4380248"/>
              <a:ext cx="1442696" cy="64245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3" name="Shape 1143"/>
            <p:cNvSpPr/>
            <p:nvPr/>
          </p:nvSpPr>
          <p:spPr>
            <a:xfrm>
              <a:off x="2821781" y="4205883"/>
              <a:ext cx="446484" cy="446484"/>
            </a:xfrm>
            <a:prstGeom prst="roundRect">
              <a:avLst>
                <a:gd name="adj" fmla="val 30000"/>
              </a:avLst>
            </a:prstGeom>
            <a:solidFill>
              <a:srgbClr val="D6D6D6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4" name="Shape 1144"/>
            <p:cNvSpPr/>
            <p:nvPr/>
          </p:nvSpPr>
          <p:spPr>
            <a:xfrm>
              <a:off x="2331152" y="5529938"/>
              <a:ext cx="3764848" cy="9031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7" tIns="35717" rIns="35717" bIns="35717" anchor="ctr">
              <a:spAutoFit/>
            </a:bodyPr>
            <a:lstStyle>
              <a:lvl1pPr>
                <a:defRPr b="1">
                  <a:solidFill>
                    <a:srgbClr val="0096FF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 algn="l">
                <a:defRPr sz="1800" b="0">
                  <a:solidFill>
                    <a:srgbClr val="000000"/>
                  </a:solidFill>
                </a:defRPr>
              </a:pPr>
              <a:r>
                <a:rPr sz="3000" dirty="0">
                  <a:latin typeface="Arial" charset="0"/>
                  <a:ea typeface="Arial" charset="0"/>
                  <a:cs typeface="Arial" charset="0"/>
                </a:rPr>
                <a:t>DNS client</a:t>
              </a:r>
              <a:br>
                <a:rPr lang="en-US" sz="3000" dirty="0">
                  <a:latin typeface="Arial" charset="0"/>
                  <a:ea typeface="Arial" charset="0"/>
                  <a:cs typeface="Arial" charset="0"/>
                </a:rPr>
              </a:br>
              <a:r>
                <a:rPr lang="en-US" sz="2400" dirty="0">
                  <a:latin typeface="Arial" charset="0"/>
                  <a:ea typeface="Arial" charset="0"/>
                  <a:cs typeface="Arial" charset="0"/>
                </a:rPr>
                <a:t>(me.cse.umich.edu)</a:t>
              </a:r>
              <a:endParaRPr sz="24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145" name="Shape 1145"/>
          <p:cNvSpPr/>
          <p:nvPr/>
        </p:nvSpPr>
        <p:spPr>
          <a:xfrm>
            <a:off x="1000125" y="3812976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46" name="Shape 1146"/>
          <p:cNvSpPr/>
          <p:nvPr/>
        </p:nvSpPr>
        <p:spPr>
          <a:xfrm>
            <a:off x="741164" y="2895600"/>
            <a:ext cx="260044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DNS server</a:t>
            </a:r>
          </a:p>
        </p:txBody>
      </p:sp>
      <p:sp>
        <p:nvSpPr>
          <p:cNvPr id="1148" name="Shape 1148"/>
          <p:cNvSpPr/>
          <p:nvPr/>
        </p:nvSpPr>
        <p:spPr>
          <a:xfrm>
            <a:off x="3750469" y="2209379"/>
            <a:ext cx="2098658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root servers</a:t>
            </a:r>
          </a:p>
        </p:txBody>
      </p:sp>
      <p:sp>
        <p:nvSpPr>
          <p:cNvPr id="1151" name="Shape 1151"/>
          <p:cNvSpPr/>
          <p:nvPr/>
        </p:nvSpPr>
        <p:spPr>
          <a:xfrm>
            <a:off x="5096311" y="2667698"/>
            <a:ext cx="1988191" cy="843095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2" name="Shape 1152"/>
          <p:cNvSpPr/>
          <p:nvPr/>
        </p:nvSpPr>
        <p:spPr>
          <a:xfrm>
            <a:off x="7358063" y="3973711"/>
            <a:ext cx="466424" cy="795431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3" name="Shape 1153"/>
          <p:cNvSpPr/>
          <p:nvPr/>
        </p:nvSpPr>
        <p:spPr>
          <a:xfrm>
            <a:off x="741164" y="2514600"/>
            <a:ext cx="87510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local</a:t>
            </a:r>
          </a:p>
        </p:txBody>
      </p:sp>
      <p:sp>
        <p:nvSpPr>
          <p:cNvPr id="22" name="Shape 1149"/>
          <p:cNvSpPr/>
          <p:nvPr/>
        </p:nvSpPr>
        <p:spPr>
          <a:xfrm>
            <a:off x="6429375" y="3468465"/>
            <a:ext cx="2409825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sz="2500" dirty="0">
                <a:latin typeface="Arial" charset="0"/>
                <a:ea typeface="Arial" charset="0"/>
                <a:cs typeface="Arial" charset="0"/>
              </a:rPr>
              <a:t>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servers</a:t>
            </a:r>
          </a:p>
        </p:txBody>
      </p:sp>
      <p:sp>
        <p:nvSpPr>
          <p:cNvPr id="23" name="Shape 1150"/>
          <p:cNvSpPr/>
          <p:nvPr/>
        </p:nvSpPr>
        <p:spPr>
          <a:xfrm>
            <a:off x="7366992" y="4731643"/>
            <a:ext cx="1694982" cy="841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00" dirty="0" err="1">
                <a:latin typeface="Arial" charset="0"/>
                <a:ea typeface="Arial" charset="0"/>
                <a:cs typeface="Arial" charset="0"/>
              </a:rPr>
              <a:t>nyu.edu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 servers</a:t>
            </a:r>
          </a:p>
        </p:txBody>
      </p:sp>
      <p:sp>
        <p:nvSpPr>
          <p:cNvPr id="24" name="Shape 1147"/>
          <p:cNvSpPr/>
          <p:nvPr/>
        </p:nvSpPr>
        <p:spPr>
          <a:xfrm>
            <a:off x="1259086" y="4277320"/>
            <a:ext cx="838980" cy="1071073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ea typeface="Arial" charset="0"/>
              <a:cs typeface="Arial" charset="0"/>
            </a:endParaRPr>
          </a:p>
        </p:txBody>
      </p:sp>
      <p:sp>
        <p:nvSpPr>
          <p:cNvPr id="25" name="Shape 1154"/>
          <p:cNvSpPr/>
          <p:nvPr/>
        </p:nvSpPr>
        <p:spPr>
          <a:xfrm rot="3178774">
            <a:off x="357889" y="4930296"/>
            <a:ext cx="2206437" cy="392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lnSpc>
                <a:spcPct val="80000"/>
              </a:lnSpc>
              <a:defRPr sz="3600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b="0" dirty="0">
                <a:latin typeface="Arial" charset="0"/>
                <a:ea typeface="Arial" charset="0"/>
                <a:cs typeface="Arial" charset="0"/>
              </a:rPr>
              <a:t>www.</a:t>
            </a:r>
            <a:r>
              <a:rPr lang="en-US" sz="2500" b="0" dirty="0">
                <a:latin typeface="Arial" charset="0"/>
                <a:ea typeface="Arial" charset="0"/>
                <a:cs typeface="Arial" charset="0"/>
              </a:rPr>
              <a:t>nyu.edu?</a:t>
            </a:r>
            <a:endParaRPr sz="2500" b="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" name="Shape 1146"/>
          <p:cNvSpPr/>
          <p:nvPr/>
        </p:nvSpPr>
        <p:spPr>
          <a:xfrm>
            <a:off x="152400" y="3322370"/>
            <a:ext cx="3505200" cy="441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sz="2400" dirty="0" err="1">
                <a:latin typeface="Arial" charset="0"/>
                <a:ea typeface="Arial" charset="0"/>
                <a:cs typeface="Arial" charset="0"/>
              </a:rPr>
              <a:t>mydns.umich.edu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)</a:t>
            </a:r>
            <a:endParaRPr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7" name="Shape 1167"/>
          <p:cNvSpPr/>
          <p:nvPr/>
        </p:nvSpPr>
        <p:spPr>
          <a:xfrm flipH="1">
            <a:off x="1447100" y="2626294"/>
            <a:ext cx="2843869" cy="1245766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 18,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498273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resolution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089422" y="3398737"/>
            <a:ext cx="5006578" cy="3034329"/>
            <a:chOff x="1089422" y="3398737"/>
            <a:chExt cx="5006578" cy="3034329"/>
          </a:xfrm>
        </p:grpSpPr>
        <p:sp>
          <p:nvSpPr>
            <p:cNvPr id="1137" name="Shape 1137"/>
            <p:cNvSpPr/>
            <p:nvPr/>
          </p:nvSpPr>
          <p:spPr>
            <a:xfrm>
              <a:off x="1089422" y="3795118"/>
              <a:ext cx="2821782" cy="1643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EBEBEB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8" name="Shape 1138"/>
            <p:cNvSpPr/>
            <p:nvPr/>
          </p:nvSpPr>
          <p:spPr>
            <a:xfrm>
              <a:off x="1154712" y="3999005"/>
              <a:ext cx="1845373" cy="424223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9" name="Shape 1139"/>
            <p:cNvSpPr/>
            <p:nvPr/>
          </p:nvSpPr>
          <p:spPr>
            <a:xfrm flipH="1">
              <a:off x="2394028" y="4465757"/>
              <a:ext cx="637954" cy="978196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0" name="Shape 1140"/>
            <p:cNvSpPr/>
            <p:nvPr/>
          </p:nvSpPr>
          <p:spPr>
            <a:xfrm>
              <a:off x="2187773" y="5304234"/>
              <a:ext cx="357188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1" name="Shape 1141"/>
            <p:cNvSpPr/>
            <p:nvPr/>
          </p:nvSpPr>
          <p:spPr>
            <a:xfrm flipH="1">
              <a:off x="3042614" y="3398737"/>
              <a:ext cx="585068" cy="981960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2" name="Shape 1142"/>
            <p:cNvSpPr/>
            <p:nvPr/>
          </p:nvSpPr>
          <p:spPr>
            <a:xfrm flipH="1">
              <a:off x="3053246" y="4380248"/>
              <a:ext cx="1442696" cy="64245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3" name="Shape 1143"/>
            <p:cNvSpPr/>
            <p:nvPr/>
          </p:nvSpPr>
          <p:spPr>
            <a:xfrm>
              <a:off x="2821781" y="4205883"/>
              <a:ext cx="446484" cy="446484"/>
            </a:xfrm>
            <a:prstGeom prst="roundRect">
              <a:avLst>
                <a:gd name="adj" fmla="val 30000"/>
              </a:avLst>
            </a:prstGeom>
            <a:solidFill>
              <a:srgbClr val="D6D6D6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4" name="Shape 1144"/>
            <p:cNvSpPr/>
            <p:nvPr/>
          </p:nvSpPr>
          <p:spPr>
            <a:xfrm>
              <a:off x="2331152" y="5529938"/>
              <a:ext cx="3764848" cy="9031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7" tIns="35717" rIns="35717" bIns="35717" anchor="ctr">
              <a:spAutoFit/>
            </a:bodyPr>
            <a:lstStyle>
              <a:lvl1pPr>
                <a:defRPr b="1">
                  <a:solidFill>
                    <a:srgbClr val="0096FF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 algn="l">
                <a:defRPr sz="1800" b="0">
                  <a:solidFill>
                    <a:srgbClr val="000000"/>
                  </a:solidFill>
                </a:defRPr>
              </a:pPr>
              <a:r>
                <a:rPr sz="3000" dirty="0">
                  <a:latin typeface="Arial" charset="0"/>
                  <a:ea typeface="Arial" charset="0"/>
                  <a:cs typeface="Arial" charset="0"/>
                </a:rPr>
                <a:t>DNS client</a:t>
              </a:r>
              <a:br>
                <a:rPr lang="en-US" sz="3000" dirty="0">
                  <a:latin typeface="Arial" charset="0"/>
                  <a:ea typeface="Arial" charset="0"/>
                  <a:cs typeface="Arial" charset="0"/>
                </a:rPr>
              </a:br>
              <a:r>
                <a:rPr lang="en-US" sz="2400" dirty="0">
                  <a:latin typeface="Arial" charset="0"/>
                  <a:ea typeface="Arial" charset="0"/>
                  <a:cs typeface="Arial" charset="0"/>
                </a:rPr>
                <a:t>(me.cse.umich.edu)</a:t>
              </a:r>
              <a:endParaRPr sz="24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145" name="Shape 1145"/>
          <p:cNvSpPr/>
          <p:nvPr/>
        </p:nvSpPr>
        <p:spPr>
          <a:xfrm>
            <a:off x="1000125" y="3812976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46" name="Shape 1146"/>
          <p:cNvSpPr/>
          <p:nvPr/>
        </p:nvSpPr>
        <p:spPr>
          <a:xfrm>
            <a:off x="741164" y="2895600"/>
            <a:ext cx="260044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DNS server</a:t>
            </a:r>
          </a:p>
        </p:txBody>
      </p:sp>
      <p:sp>
        <p:nvSpPr>
          <p:cNvPr id="1148" name="Shape 1148"/>
          <p:cNvSpPr/>
          <p:nvPr/>
        </p:nvSpPr>
        <p:spPr>
          <a:xfrm>
            <a:off x="3750469" y="2209379"/>
            <a:ext cx="2098658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root servers</a:t>
            </a:r>
          </a:p>
        </p:txBody>
      </p:sp>
      <p:sp>
        <p:nvSpPr>
          <p:cNvPr id="1152" name="Shape 1152"/>
          <p:cNvSpPr/>
          <p:nvPr/>
        </p:nvSpPr>
        <p:spPr>
          <a:xfrm>
            <a:off x="7358063" y="3973711"/>
            <a:ext cx="466424" cy="795431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3" name="Shape 1153"/>
          <p:cNvSpPr/>
          <p:nvPr/>
        </p:nvSpPr>
        <p:spPr>
          <a:xfrm>
            <a:off x="741164" y="2514600"/>
            <a:ext cx="87510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local</a:t>
            </a:r>
          </a:p>
        </p:txBody>
      </p:sp>
      <p:sp>
        <p:nvSpPr>
          <p:cNvPr id="22" name="Shape 1149"/>
          <p:cNvSpPr/>
          <p:nvPr/>
        </p:nvSpPr>
        <p:spPr>
          <a:xfrm>
            <a:off x="6429375" y="3468465"/>
            <a:ext cx="2409825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sz="25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edu</a:t>
            </a:r>
            <a:r>
              <a:rPr sz="25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 servers</a:t>
            </a:r>
          </a:p>
        </p:txBody>
      </p:sp>
      <p:sp>
        <p:nvSpPr>
          <p:cNvPr id="23" name="Shape 1150"/>
          <p:cNvSpPr/>
          <p:nvPr/>
        </p:nvSpPr>
        <p:spPr>
          <a:xfrm>
            <a:off x="7366992" y="4731643"/>
            <a:ext cx="1694982" cy="841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00" dirty="0" err="1">
                <a:latin typeface="Arial" charset="0"/>
                <a:ea typeface="Arial" charset="0"/>
                <a:cs typeface="Arial" charset="0"/>
              </a:rPr>
              <a:t>nyu.edu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 servers</a:t>
            </a:r>
          </a:p>
        </p:txBody>
      </p:sp>
      <p:sp>
        <p:nvSpPr>
          <p:cNvPr id="24" name="Shape 1147"/>
          <p:cNvSpPr/>
          <p:nvPr/>
        </p:nvSpPr>
        <p:spPr>
          <a:xfrm>
            <a:off x="1259086" y="4277320"/>
            <a:ext cx="838980" cy="1071073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ea typeface="Arial" charset="0"/>
              <a:cs typeface="Arial" charset="0"/>
            </a:endParaRPr>
          </a:p>
        </p:txBody>
      </p:sp>
      <p:sp>
        <p:nvSpPr>
          <p:cNvPr id="25" name="Shape 1154"/>
          <p:cNvSpPr/>
          <p:nvPr/>
        </p:nvSpPr>
        <p:spPr>
          <a:xfrm rot="3178774">
            <a:off x="357889" y="4930296"/>
            <a:ext cx="2206437" cy="392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lnSpc>
                <a:spcPct val="80000"/>
              </a:lnSpc>
              <a:defRPr sz="3600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b="0" dirty="0">
                <a:latin typeface="Arial" charset="0"/>
                <a:ea typeface="Arial" charset="0"/>
                <a:cs typeface="Arial" charset="0"/>
              </a:rPr>
              <a:t>www.</a:t>
            </a:r>
            <a:r>
              <a:rPr lang="en-US" sz="2500" b="0" dirty="0">
                <a:latin typeface="Arial" charset="0"/>
                <a:ea typeface="Arial" charset="0"/>
                <a:cs typeface="Arial" charset="0"/>
              </a:rPr>
              <a:t>nyu.edu?</a:t>
            </a:r>
            <a:endParaRPr sz="2500" b="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" name="Shape 1146"/>
          <p:cNvSpPr/>
          <p:nvPr/>
        </p:nvSpPr>
        <p:spPr>
          <a:xfrm>
            <a:off x="152400" y="3322370"/>
            <a:ext cx="3505200" cy="441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sz="2400" dirty="0" err="1">
                <a:latin typeface="Arial" charset="0"/>
                <a:ea typeface="Arial" charset="0"/>
                <a:cs typeface="Arial" charset="0"/>
              </a:rPr>
              <a:t>mydns.umich.edu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)</a:t>
            </a:r>
            <a:endParaRPr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7" name="Shape 1167"/>
          <p:cNvSpPr/>
          <p:nvPr/>
        </p:nvSpPr>
        <p:spPr>
          <a:xfrm flipH="1">
            <a:off x="1447100" y="2626294"/>
            <a:ext cx="2843869" cy="1245766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29" name="Shape 1189"/>
          <p:cNvSpPr/>
          <p:nvPr/>
        </p:nvSpPr>
        <p:spPr>
          <a:xfrm flipH="1" flipV="1">
            <a:off x="4937670" y="2616217"/>
            <a:ext cx="2146832" cy="894576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 18,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309418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resolution: Recursive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089422" y="3398737"/>
            <a:ext cx="5006578" cy="3034329"/>
            <a:chOff x="1089422" y="3398737"/>
            <a:chExt cx="5006578" cy="3034329"/>
          </a:xfrm>
        </p:grpSpPr>
        <p:sp>
          <p:nvSpPr>
            <p:cNvPr id="1137" name="Shape 1137"/>
            <p:cNvSpPr/>
            <p:nvPr/>
          </p:nvSpPr>
          <p:spPr>
            <a:xfrm>
              <a:off x="1089422" y="3795118"/>
              <a:ext cx="2821782" cy="1643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EBEBEB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8" name="Shape 1138"/>
            <p:cNvSpPr/>
            <p:nvPr/>
          </p:nvSpPr>
          <p:spPr>
            <a:xfrm>
              <a:off x="1154712" y="3999005"/>
              <a:ext cx="1845373" cy="424223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9" name="Shape 1139"/>
            <p:cNvSpPr/>
            <p:nvPr/>
          </p:nvSpPr>
          <p:spPr>
            <a:xfrm flipH="1">
              <a:off x="2394028" y="4465757"/>
              <a:ext cx="637954" cy="978196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0" name="Shape 1140"/>
            <p:cNvSpPr/>
            <p:nvPr/>
          </p:nvSpPr>
          <p:spPr>
            <a:xfrm>
              <a:off x="2187773" y="5304234"/>
              <a:ext cx="357188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1" name="Shape 1141"/>
            <p:cNvSpPr/>
            <p:nvPr/>
          </p:nvSpPr>
          <p:spPr>
            <a:xfrm flipH="1">
              <a:off x="3042614" y="3398737"/>
              <a:ext cx="585068" cy="981960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2" name="Shape 1142"/>
            <p:cNvSpPr/>
            <p:nvPr/>
          </p:nvSpPr>
          <p:spPr>
            <a:xfrm flipH="1">
              <a:off x="3053246" y="4380248"/>
              <a:ext cx="1442696" cy="64245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3" name="Shape 1143"/>
            <p:cNvSpPr/>
            <p:nvPr/>
          </p:nvSpPr>
          <p:spPr>
            <a:xfrm>
              <a:off x="2821781" y="4205883"/>
              <a:ext cx="446484" cy="446484"/>
            </a:xfrm>
            <a:prstGeom prst="roundRect">
              <a:avLst>
                <a:gd name="adj" fmla="val 30000"/>
              </a:avLst>
            </a:prstGeom>
            <a:solidFill>
              <a:srgbClr val="D6D6D6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4" name="Shape 1144"/>
            <p:cNvSpPr/>
            <p:nvPr/>
          </p:nvSpPr>
          <p:spPr>
            <a:xfrm>
              <a:off x="2331152" y="5529938"/>
              <a:ext cx="3764848" cy="9031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7" tIns="35717" rIns="35717" bIns="35717" anchor="ctr">
              <a:spAutoFit/>
            </a:bodyPr>
            <a:lstStyle>
              <a:lvl1pPr>
                <a:defRPr b="1">
                  <a:solidFill>
                    <a:srgbClr val="0096FF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 algn="l">
                <a:defRPr sz="1800" b="0">
                  <a:solidFill>
                    <a:srgbClr val="000000"/>
                  </a:solidFill>
                </a:defRPr>
              </a:pPr>
              <a:r>
                <a:rPr sz="3000" dirty="0">
                  <a:latin typeface="Arial" charset="0"/>
                  <a:ea typeface="Arial" charset="0"/>
                  <a:cs typeface="Arial" charset="0"/>
                </a:rPr>
                <a:t>DNS client</a:t>
              </a:r>
              <a:br>
                <a:rPr lang="en-US" sz="3000" dirty="0">
                  <a:latin typeface="Arial" charset="0"/>
                  <a:ea typeface="Arial" charset="0"/>
                  <a:cs typeface="Arial" charset="0"/>
                </a:rPr>
              </a:br>
              <a:r>
                <a:rPr lang="en-US" sz="2400" dirty="0">
                  <a:latin typeface="Arial" charset="0"/>
                  <a:ea typeface="Arial" charset="0"/>
                  <a:cs typeface="Arial" charset="0"/>
                </a:rPr>
                <a:t>(me.cse.umich.edu)</a:t>
              </a:r>
              <a:endParaRPr sz="24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145" name="Shape 1145"/>
          <p:cNvSpPr/>
          <p:nvPr/>
        </p:nvSpPr>
        <p:spPr>
          <a:xfrm>
            <a:off x="1000125" y="3812976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46" name="Shape 1146"/>
          <p:cNvSpPr/>
          <p:nvPr/>
        </p:nvSpPr>
        <p:spPr>
          <a:xfrm>
            <a:off x="741164" y="2895600"/>
            <a:ext cx="260044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DNS server</a:t>
            </a:r>
          </a:p>
        </p:txBody>
      </p:sp>
      <p:sp>
        <p:nvSpPr>
          <p:cNvPr id="1148" name="Shape 1148"/>
          <p:cNvSpPr/>
          <p:nvPr/>
        </p:nvSpPr>
        <p:spPr>
          <a:xfrm>
            <a:off x="3750469" y="2209379"/>
            <a:ext cx="2098658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root servers</a:t>
            </a:r>
          </a:p>
        </p:txBody>
      </p:sp>
      <p:sp>
        <p:nvSpPr>
          <p:cNvPr id="1153" name="Shape 1153"/>
          <p:cNvSpPr/>
          <p:nvPr/>
        </p:nvSpPr>
        <p:spPr>
          <a:xfrm>
            <a:off x="741164" y="2514600"/>
            <a:ext cx="87510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local</a:t>
            </a:r>
          </a:p>
        </p:txBody>
      </p:sp>
      <p:sp>
        <p:nvSpPr>
          <p:cNvPr id="22" name="Shape 1149"/>
          <p:cNvSpPr/>
          <p:nvPr/>
        </p:nvSpPr>
        <p:spPr>
          <a:xfrm>
            <a:off x="6429375" y="3468465"/>
            <a:ext cx="2409825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sz="25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edu</a:t>
            </a:r>
            <a:r>
              <a:rPr sz="25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 servers</a:t>
            </a:r>
          </a:p>
        </p:txBody>
      </p:sp>
      <p:sp>
        <p:nvSpPr>
          <p:cNvPr id="23" name="Shape 1150"/>
          <p:cNvSpPr/>
          <p:nvPr/>
        </p:nvSpPr>
        <p:spPr>
          <a:xfrm>
            <a:off x="7366992" y="4731643"/>
            <a:ext cx="1694982" cy="841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00" dirty="0" err="1">
                <a:latin typeface="Arial" charset="0"/>
                <a:ea typeface="Arial" charset="0"/>
                <a:cs typeface="Arial" charset="0"/>
              </a:rPr>
              <a:t>nyu.edu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 servers</a:t>
            </a:r>
          </a:p>
        </p:txBody>
      </p:sp>
      <p:sp>
        <p:nvSpPr>
          <p:cNvPr id="24" name="Shape 1147"/>
          <p:cNvSpPr/>
          <p:nvPr/>
        </p:nvSpPr>
        <p:spPr>
          <a:xfrm>
            <a:off x="1259086" y="4277320"/>
            <a:ext cx="838980" cy="1071073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ea typeface="Arial" charset="0"/>
              <a:cs typeface="Arial" charset="0"/>
            </a:endParaRPr>
          </a:p>
        </p:txBody>
      </p:sp>
      <p:sp>
        <p:nvSpPr>
          <p:cNvPr id="25" name="Shape 1154"/>
          <p:cNvSpPr/>
          <p:nvPr/>
        </p:nvSpPr>
        <p:spPr>
          <a:xfrm rot="3178774">
            <a:off x="357889" y="4930296"/>
            <a:ext cx="2206437" cy="392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lnSpc>
                <a:spcPct val="80000"/>
              </a:lnSpc>
              <a:defRPr sz="3600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b="0" dirty="0">
                <a:latin typeface="Arial" charset="0"/>
                <a:ea typeface="Arial" charset="0"/>
                <a:cs typeface="Arial" charset="0"/>
              </a:rPr>
              <a:t>www.</a:t>
            </a:r>
            <a:r>
              <a:rPr lang="en-US" sz="2500" b="0" dirty="0">
                <a:latin typeface="Arial" charset="0"/>
                <a:ea typeface="Arial" charset="0"/>
                <a:cs typeface="Arial" charset="0"/>
              </a:rPr>
              <a:t>nyu.edu?</a:t>
            </a:r>
            <a:endParaRPr sz="2500" b="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" name="Shape 1146"/>
          <p:cNvSpPr/>
          <p:nvPr/>
        </p:nvSpPr>
        <p:spPr>
          <a:xfrm>
            <a:off x="152400" y="3322370"/>
            <a:ext cx="3505200" cy="441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sz="2400" dirty="0" err="1">
                <a:latin typeface="Arial" charset="0"/>
                <a:ea typeface="Arial" charset="0"/>
                <a:cs typeface="Arial" charset="0"/>
              </a:rPr>
              <a:t>mydns.umich.edu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)</a:t>
            </a:r>
            <a:endParaRPr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7" name="Shape 1167"/>
          <p:cNvSpPr/>
          <p:nvPr/>
        </p:nvSpPr>
        <p:spPr>
          <a:xfrm flipH="1">
            <a:off x="1447100" y="2626294"/>
            <a:ext cx="2843869" cy="1245766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29" name="Shape 1189"/>
          <p:cNvSpPr/>
          <p:nvPr/>
        </p:nvSpPr>
        <p:spPr>
          <a:xfrm flipH="1" flipV="1">
            <a:off x="4937670" y="2616217"/>
            <a:ext cx="2146832" cy="894576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0" name="Shape 1212"/>
          <p:cNvSpPr/>
          <p:nvPr/>
        </p:nvSpPr>
        <p:spPr>
          <a:xfrm flipH="1" flipV="1">
            <a:off x="7335095" y="3925317"/>
            <a:ext cx="487020" cy="852248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1" name="Shape 1221"/>
          <p:cNvSpPr/>
          <p:nvPr/>
        </p:nvSpPr>
        <p:spPr>
          <a:xfrm>
            <a:off x="7084502" y="3938631"/>
            <a:ext cx="518773" cy="892980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2" name="Shape 1222"/>
          <p:cNvSpPr/>
          <p:nvPr/>
        </p:nvSpPr>
        <p:spPr>
          <a:xfrm>
            <a:off x="4723804" y="2687836"/>
            <a:ext cx="2134195" cy="908942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3" name="Shape 1223"/>
          <p:cNvSpPr/>
          <p:nvPr/>
        </p:nvSpPr>
        <p:spPr>
          <a:xfrm flipV="1">
            <a:off x="1518047" y="2780949"/>
            <a:ext cx="2772922" cy="1192762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4" name="Shape 1224"/>
          <p:cNvSpPr/>
          <p:nvPr/>
        </p:nvSpPr>
        <p:spPr>
          <a:xfrm flipH="1" flipV="1">
            <a:off x="1421933" y="4240635"/>
            <a:ext cx="843095" cy="1082180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 18,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429599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 advAuto="0"/>
      <p:bldP spid="31" grpId="0" animBg="1" advAuto="0"/>
      <p:bldP spid="32" grpId="0" animBg="1" advAuto="0"/>
      <p:bldP spid="33" grpId="0" animBg="1" advAuto="0"/>
      <p:bldP spid="34" grpId="0" animBg="1" advAuto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resolution: Iterative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089422" y="3398737"/>
            <a:ext cx="5006578" cy="3034329"/>
            <a:chOff x="1089422" y="3398737"/>
            <a:chExt cx="5006578" cy="3034329"/>
          </a:xfrm>
        </p:grpSpPr>
        <p:sp>
          <p:nvSpPr>
            <p:cNvPr id="1137" name="Shape 1137"/>
            <p:cNvSpPr/>
            <p:nvPr/>
          </p:nvSpPr>
          <p:spPr>
            <a:xfrm>
              <a:off x="1089422" y="3795118"/>
              <a:ext cx="2821782" cy="1643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EBEBEB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8" name="Shape 1138"/>
            <p:cNvSpPr/>
            <p:nvPr/>
          </p:nvSpPr>
          <p:spPr>
            <a:xfrm>
              <a:off x="1154712" y="3999005"/>
              <a:ext cx="1845373" cy="424223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9" name="Shape 1139"/>
            <p:cNvSpPr/>
            <p:nvPr/>
          </p:nvSpPr>
          <p:spPr>
            <a:xfrm flipH="1">
              <a:off x="2394028" y="4465757"/>
              <a:ext cx="637954" cy="978196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0" name="Shape 1140"/>
            <p:cNvSpPr/>
            <p:nvPr/>
          </p:nvSpPr>
          <p:spPr>
            <a:xfrm>
              <a:off x="2187773" y="5304234"/>
              <a:ext cx="357188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1" name="Shape 1141"/>
            <p:cNvSpPr/>
            <p:nvPr/>
          </p:nvSpPr>
          <p:spPr>
            <a:xfrm flipH="1">
              <a:off x="3042614" y="3398737"/>
              <a:ext cx="585068" cy="981960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2" name="Shape 1142"/>
            <p:cNvSpPr/>
            <p:nvPr/>
          </p:nvSpPr>
          <p:spPr>
            <a:xfrm flipH="1">
              <a:off x="3053246" y="4380248"/>
              <a:ext cx="1442696" cy="64245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3" name="Shape 1143"/>
            <p:cNvSpPr/>
            <p:nvPr/>
          </p:nvSpPr>
          <p:spPr>
            <a:xfrm>
              <a:off x="2821781" y="4205883"/>
              <a:ext cx="446484" cy="446484"/>
            </a:xfrm>
            <a:prstGeom prst="roundRect">
              <a:avLst>
                <a:gd name="adj" fmla="val 30000"/>
              </a:avLst>
            </a:prstGeom>
            <a:solidFill>
              <a:srgbClr val="D6D6D6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4" name="Shape 1144"/>
            <p:cNvSpPr/>
            <p:nvPr/>
          </p:nvSpPr>
          <p:spPr>
            <a:xfrm>
              <a:off x="2331152" y="5529938"/>
              <a:ext cx="3764848" cy="9031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7" tIns="35717" rIns="35717" bIns="35717" anchor="ctr">
              <a:spAutoFit/>
            </a:bodyPr>
            <a:lstStyle>
              <a:lvl1pPr>
                <a:defRPr b="1">
                  <a:solidFill>
                    <a:srgbClr val="0096FF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 algn="l">
                <a:defRPr sz="1800" b="0">
                  <a:solidFill>
                    <a:srgbClr val="000000"/>
                  </a:solidFill>
                </a:defRPr>
              </a:pPr>
              <a:r>
                <a:rPr sz="3000" dirty="0">
                  <a:latin typeface="Arial" charset="0"/>
                  <a:ea typeface="Arial" charset="0"/>
                  <a:cs typeface="Arial" charset="0"/>
                </a:rPr>
                <a:t>DNS client</a:t>
              </a:r>
              <a:br>
                <a:rPr lang="en-US" sz="3000" dirty="0">
                  <a:latin typeface="Arial" charset="0"/>
                  <a:ea typeface="Arial" charset="0"/>
                  <a:cs typeface="Arial" charset="0"/>
                </a:rPr>
              </a:br>
              <a:r>
                <a:rPr lang="en-US" sz="2400" dirty="0">
                  <a:latin typeface="Arial" charset="0"/>
                  <a:ea typeface="Arial" charset="0"/>
                  <a:cs typeface="Arial" charset="0"/>
                </a:rPr>
                <a:t>(me.cse.umich.edu)</a:t>
              </a:r>
              <a:endParaRPr sz="24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145" name="Shape 1145"/>
          <p:cNvSpPr/>
          <p:nvPr/>
        </p:nvSpPr>
        <p:spPr>
          <a:xfrm>
            <a:off x="1000125" y="3812976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46" name="Shape 1146"/>
          <p:cNvSpPr/>
          <p:nvPr/>
        </p:nvSpPr>
        <p:spPr>
          <a:xfrm>
            <a:off x="741164" y="2895600"/>
            <a:ext cx="260044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DNS server</a:t>
            </a:r>
          </a:p>
        </p:txBody>
      </p:sp>
      <p:sp>
        <p:nvSpPr>
          <p:cNvPr id="1148" name="Shape 1148"/>
          <p:cNvSpPr/>
          <p:nvPr/>
        </p:nvSpPr>
        <p:spPr>
          <a:xfrm>
            <a:off x="3750469" y="2209379"/>
            <a:ext cx="2098658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latin typeface="Arial" charset="0"/>
                <a:ea typeface="Arial" charset="0"/>
                <a:cs typeface="Arial" charset="0"/>
              </a:rPr>
              <a:t>root servers</a:t>
            </a:r>
          </a:p>
        </p:txBody>
      </p:sp>
      <p:sp>
        <p:nvSpPr>
          <p:cNvPr id="1151" name="Shape 1151"/>
          <p:cNvSpPr/>
          <p:nvPr/>
        </p:nvSpPr>
        <p:spPr>
          <a:xfrm>
            <a:off x="5096311" y="2667698"/>
            <a:ext cx="1988191" cy="843095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2" name="Shape 1152"/>
          <p:cNvSpPr/>
          <p:nvPr/>
        </p:nvSpPr>
        <p:spPr>
          <a:xfrm>
            <a:off x="7358063" y="3973711"/>
            <a:ext cx="466424" cy="795431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3" name="Shape 1153"/>
          <p:cNvSpPr/>
          <p:nvPr/>
        </p:nvSpPr>
        <p:spPr>
          <a:xfrm>
            <a:off x="741164" y="2514600"/>
            <a:ext cx="87510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local</a:t>
            </a:r>
          </a:p>
        </p:txBody>
      </p:sp>
      <p:sp>
        <p:nvSpPr>
          <p:cNvPr id="22" name="Shape 1149"/>
          <p:cNvSpPr/>
          <p:nvPr/>
        </p:nvSpPr>
        <p:spPr>
          <a:xfrm>
            <a:off x="6429375" y="3468465"/>
            <a:ext cx="2409825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sz="2500" dirty="0">
                <a:latin typeface="Arial" charset="0"/>
                <a:ea typeface="Arial" charset="0"/>
                <a:cs typeface="Arial" charset="0"/>
              </a:rPr>
              <a:t>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servers</a:t>
            </a:r>
          </a:p>
        </p:txBody>
      </p:sp>
      <p:sp>
        <p:nvSpPr>
          <p:cNvPr id="23" name="Shape 1150"/>
          <p:cNvSpPr/>
          <p:nvPr/>
        </p:nvSpPr>
        <p:spPr>
          <a:xfrm>
            <a:off x="7366992" y="4731643"/>
            <a:ext cx="1694982" cy="841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00" dirty="0" err="1">
                <a:latin typeface="Arial" charset="0"/>
                <a:ea typeface="Arial" charset="0"/>
                <a:cs typeface="Arial" charset="0"/>
              </a:rPr>
              <a:t>nyu.edu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 servers</a:t>
            </a:r>
          </a:p>
        </p:txBody>
      </p:sp>
      <p:sp>
        <p:nvSpPr>
          <p:cNvPr id="21" name="Shape 1147"/>
          <p:cNvSpPr/>
          <p:nvPr/>
        </p:nvSpPr>
        <p:spPr>
          <a:xfrm>
            <a:off x="1259086" y="4277320"/>
            <a:ext cx="838980" cy="1071073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ea typeface="Arial" charset="0"/>
              <a:cs typeface="Arial" charset="0"/>
            </a:endParaRPr>
          </a:p>
        </p:txBody>
      </p:sp>
      <p:sp>
        <p:nvSpPr>
          <p:cNvPr id="24" name="Shape 1154"/>
          <p:cNvSpPr/>
          <p:nvPr/>
        </p:nvSpPr>
        <p:spPr>
          <a:xfrm rot="3178774">
            <a:off x="357889" y="4930296"/>
            <a:ext cx="2206437" cy="392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lnSpc>
                <a:spcPct val="80000"/>
              </a:lnSpc>
              <a:defRPr sz="3600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b="0" dirty="0">
                <a:latin typeface="Arial" charset="0"/>
                <a:ea typeface="Arial" charset="0"/>
                <a:cs typeface="Arial" charset="0"/>
              </a:rPr>
              <a:t>www.</a:t>
            </a:r>
            <a:r>
              <a:rPr lang="en-US" sz="2500" b="0" dirty="0">
                <a:latin typeface="Arial" charset="0"/>
                <a:ea typeface="Arial" charset="0"/>
                <a:cs typeface="Arial" charset="0"/>
              </a:rPr>
              <a:t>nyu.edu?</a:t>
            </a:r>
            <a:endParaRPr sz="2500" b="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" name="Shape 1261"/>
          <p:cNvSpPr/>
          <p:nvPr/>
        </p:nvSpPr>
        <p:spPr>
          <a:xfrm flipH="1">
            <a:off x="1447100" y="2626294"/>
            <a:ext cx="2843869" cy="1245766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27" name="Shape 1269"/>
          <p:cNvSpPr/>
          <p:nvPr/>
        </p:nvSpPr>
        <p:spPr>
          <a:xfrm flipH="1">
            <a:off x="1572936" y="3692702"/>
            <a:ext cx="4856439" cy="346598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28" name="Shape 1270"/>
          <p:cNvSpPr/>
          <p:nvPr/>
        </p:nvSpPr>
        <p:spPr>
          <a:xfrm flipV="1">
            <a:off x="1518047" y="2780949"/>
            <a:ext cx="2772922" cy="1192762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29" name="Shape 1271"/>
          <p:cNvSpPr/>
          <p:nvPr/>
        </p:nvSpPr>
        <p:spPr>
          <a:xfrm flipV="1">
            <a:off x="1547768" y="3842232"/>
            <a:ext cx="4881607" cy="335485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0" name="Shape 1272"/>
          <p:cNvSpPr/>
          <p:nvPr/>
        </p:nvSpPr>
        <p:spPr>
          <a:xfrm flipH="1" flipV="1">
            <a:off x="1547768" y="4278385"/>
            <a:ext cx="5787327" cy="720100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1" name="Shape 1273"/>
          <p:cNvSpPr/>
          <p:nvPr/>
        </p:nvSpPr>
        <p:spPr>
          <a:xfrm>
            <a:off x="1472269" y="4404220"/>
            <a:ext cx="5690532" cy="738474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2" name="Shape 1274"/>
          <p:cNvSpPr/>
          <p:nvPr/>
        </p:nvSpPr>
        <p:spPr>
          <a:xfrm flipH="1" flipV="1">
            <a:off x="1157681" y="4404219"/>
            <a:ext cx="868261" cy="1119932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 18,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068245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 advAuto="0"/>
      <p:bldP spid="24" grpId="0" animBg="1" advAuto="0"/>
      <p:bldP spid="26" grpId="0" animBg="1" advAuto="0"/>
      <p:bldP spid="27" grpId="0" animBg="1" advAuto="0"/>
      <p:bldP spid="28" grpId="0" animBg="1" advAuto="0"/>
      <p:bldP spid="29" grpId="0" animBg="1" advAuto="0"/>
      <p:bldP spid="30" grpId="0" animBg="1" advAuto="0"/>
      <p:bldP spid="31" grpId="0" animBg="1" advAuto="0"/>
      <p:bldP spid="32" grpId="0" animBg="1" advAuto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ways to resolve a name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Recursive name resolution</a:t>
            </a:r>
          </a:p>
          <a:p>
            <a:pPr lvl="1"/>
            <a:r>
              <a:rPr lang="en-US" dirty="0"/>
              <a:t>Ask server to do it for you</a:t>
            </a:r>
          </a:p>
          <a:p>
            <a:r>
              <a:rPr lang="en-US" dirty="0"/>
              <a:t>Iterative name resolution</a:t>
            </a:r>
          </a:p>
          <a:p>
            <a:pPr lvl="1"/>
            <a:r>
              <a:rPr lang="en-US" dirty="0"/>
              <a:t>Ask server who to ask next</a:t>
            </a:r>
          </a:p>
          <a:p>
            <a:r>
              <a:rPr lang="en-US" dirty="0"/>
              <a:t>The iterative example we saw is a mix of both!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 18,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005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protocol</a:t>
            </a:r>
          </a:p>
        </p:txBody>
      </p:sp>
      <p:sp>
        <p:nvSpPr>
          <p:cNvPr id="1636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Query</a:t>
            </a:r>
            <a:r>
              <a:rPr lang="en-US" dirty="0"/>
              <a:t> and </a:t>
            </a:r>
            <a:r>
              <a:rPr lang="en-US" dirty="0">
                <a:solidFill>
                  <a:srgbClr val="0000FF"/>
                </a:solidFill>
              </a:rPr>
              <a:t>Reply</a:t>
            </a:r>
            <a:r>
              <a:rPr lang="en-US" dirty="0"/>
              <a:t> messages; both with the same message format 	</a:t>
            </a:r>
          </a:p>
          <a:p>
            <a:pPr lvl="1"/>
            <a:r>
              <a:rPr lang="en-US" dirty="0"/>
              <a:t>Header: identifier, flags, etc.</a:t>
            </a:r>
          </a:p>
          <a:p>
            <a:pPr lvl="1"/>
            <a:r>
              <a:rPr lang="en-US" dirty="0"/>
              <a:t>Plus resource records</a:t>
            </a:r>
          </a:p>
          <a:p>
            <a:r>
              <a:rPr lang="en-US"/>
              <a:t>Client</a:t>
            </a:r>
            <a:r>
              <a:rPr lang="en-US" dirty="0"/>
              <a:t>–server interaction on UDP Port 53</a:t>
            </a:r>
          </a:p>
          <a:p>
            <a:pPr lvl="1"/>
            <a:r>
              <a:rPr lang="en-US" dirty="0">
                <a:sym typeface="Wingdings" charset="0"/>
              </a:rPr>
              <a:t>Spec supports TCP too, but not always implemented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 18,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092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6355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Goals: Are we there yet?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Uniqueness: No naming conflicts</a:t>
            </a:r>
          </a:p>
          <a:p>
            <a:r>
              <a:rPr lang="en-US" dirty="0"/>
              <a:t>Scalable</a:t>
            </a:r>
          </a:p>
          <a:p>
            <a:r>
              <a:rPr lang="en-US" dirty="0"/>
              <a:t>Distributed, autonomous administration</a:t>
            </a:r>
          </a:p>
          <a:p>
            <a:r>
              <a:rPr lang="en-US" dirty="0">
                <a:solidFill>
                  <a:srgbClr val="0000FF"/>
                </a:solidFill>
              </a:rPr>
              <a:t>Highly available?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 18,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80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Replicate popular Websites across many machines</a:t>
            </a:r>
          </a:p>
          <a:p>
            <a:pPr lvl="1"/>
            <a:r>
              <a:rPr lang="en-US" dirty="0"/>
              <a:t>Spreads load across servers</a:t>
            </a:r>
          </a:p>
          <a:p>
            <a:pPr lvl="1"/>
            <a:r>
              <a:rPr lang="en-US" dirty="0"/>
              <a:t>Places content closer to clients</a:t>
            </a:r>
          </a:p>
          <a:p>
            <a:pPr lvl="1"/>
            <a:r>
              <a:rPr lang="en-US" dirty="0"/>
              <a:t>Helps when content isn’t cacheable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 18, 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7699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Reliability</a:t>
            </a:r>
          </a:p>
        </p:txBody>
      </p:sp>
      <p:sp>
        <p:nvSpPr>
          <p:cNvPr id="969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Replicated</a:t>
            </a:r>
            <a:r>
              <a:rPr lang="en-US" dirty="0"/>
              <a:t> DNS servers (primary/secondary)</a:t>
            </a:r>
          </a:p>
          <a:p>
            <a:pPr lvl="1"/>
            <a:r>
              <a:rPr lang="en-US" dirty="0"/>
              <a:t>Name service available if </a:t>
            </a:r>
            <a:r>
              <a:rPr lang="en-US" dirty="0">
                <a:sym typeface="Math B" charset="0"/>
              </a:rPr>
              <a:t>at least one</a:t>
            </a:r>
            <a:r>
              <a:rPr lang="en-US" dirty="0"/>
              <a:t> replica is up</a:t>
            </a:r>
          </a:p>
          <a:p>
            <a:pPr lvl="1"/>
            <a:r>
              <a:rPr lang="en-US" dirty="0"/>
              <a:t>Queries can be load-balanced between replicas</a:t>
            </a:r>
          </a:p>
          <a:p>
            <a:r>
              <a:rPr lang="en-US" dirty="0"/>
              <a:t>Usually, UDP used for queries</a:t>
            </a:r>
          </a:p>
          <a:p>
            <a:pPr lvl="1"/>
            <a:r>
              <a:rPr lang="en-US" dirty="0"/>
              <a:t>Reliability, if needed, </a:t>
            </a:r>
            <a:r>
              <a:rPr lang="en-US" dirty="0">
                <a:sym typeface="Wingdings" charset="0"/>
              </a:rPr>
              <a:t>must be implemented on UDP</a:t>
            </a:r>
          </a:p>
          <a:p>
            <a:r>
              <a:rPr lang="en-US" dirty="0"/>
              <a:t>Try alternate servers on timeout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Exponential </a:t>
            </a:r>
            <a:r>
              <a:rPr lang="en-US" dirty="0" err="1">
                <a:solidFill>
                  <a:srgbClr val="0000FF"/>
                </a:solidFill>
              </a:rPr>
              <a:t>backoff</a:t>
            </a:r>
            <a:r>
              <a:rPr lang="en-US" dirty="0"/>
              <a:t> when retrying same server</a:t>
            </a:r>
          </a:p>
          <a:p>
            <a:r>
              <a:rPr lang="en-US" dirty="0"/>
              <a:t>Same identifier for all queries</a:t>
            </a:r>
          </a:p>
          <a:p>
            <a:pPr lvl="1"/>
            <a:r>
              <a:rPr lang="en-US" dirty="0"/>
              <a:t>Don’t care which server responds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 18,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166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9731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Goals: Are we there yet?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Uniqueness: No naming conflicts</a:t>
            </a:r>
          </a:p>
          <a:p>
            <a:r>
              <a:rPr lang="en-US" dirty="0"/>
              <a:t>Scalable</a:t>
            </a:r>
          </a:p>
          <a:p>
            <a:r>
              <a:rPr lang="en-US" dirty="0"/>
              <a:t>Distributed, autonomous administration</a:t>
            </a:r>
          </a:p>
          <a:p>
            <a:r>
              <a:rPr lang="en-US" dirty="0"/>
              <a:t>Highly available</a:t>
            </a:r>
          </a:p>
          <a:p>
            <a:r>
              <a:rPr lang="en-US" dirty="0">
                <a:solidFill>
                  <a:srgbClr val="0000FF"/>
                </a:solidFill>
              </a:rPr>
              <a:t>Fast lookups?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 18,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7025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caching</a:t>
            </a:r>
          </a:p>
        </p:txBody>
      </p:sp>
      <p:sp>
        <p:nvSpPr>
          <p:cNvPr id="951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Performing all these queries takes time</a:t>
            </a:r>
          </a:p>
          <a:p>
            <a:pPr lvl="1"/>
            <a:r>
              <a:rPr lang="en-US" dirty="0"/>
              <a:t>Up to 1-second latency before starting download</a:t>
            </a:r>
          </a:p>
          <a:p>
            <a:r>
              <a:rPr lang="en-US" dirty="0"/>
              <a:t>Caching can greatly reduce overhead</a:t>
            </a:r>
          </a:p>
          <a:p>
            <a:pPr lvl="1"/>
            <a:r>
              <a:rPr lang="en-US" dirty="0"/>
              <a:t>The top-level servers very rarely change</a:t>
            </a:r>
          </a:p>
          <a:p>
            <a:pPr lvl="1"/>
            <a:r>
              <a:rPr lang="en-US" dirty="0"/>
              <a:t>Popular sites (e.g., </a:t>
            </a:r>
            <a:r>
              <a:rPr lang="en-US" dirty="0" err="1"/>
              <a:t>www.google.com</a:t>
            </a:r>
            <a:r>
              <a:rPr lang="en-US" dirty="0"/>
              <a:t>) visited often</a:t>
            </a:r>
          </a:p>
          <a:p>
            <a:pPr lvl="1"/>
            <a:r>
              <a:rPr lang="en-US" dirty="0"/>
              <a:t>Local DNS server often has the information cached</a:t>
            </a:r>
          </a:p>
          <a:p>
            <a:r>
              <a:rPr lang="en-US" dirty="0"/>
              <a:t>How DNS caching works</a:t>
            </a:r>
          </a:p>
          <a:p>
            <a:pPr lvl="1"/>
            <a:r>
              <a:rPr lang="en-US" dirty="0"/>
              <a:t>DNS servers cache responses to queries</a:t>
            </a:r>
          </a:p>
          <a:p>
            <a:pPr lvl="1"/>
            <a:r>
              <a:rPr lang="en-US" dirty="0"/>
              <a:t>Responses include a </a:t>
            </a:r>
            <a:r>
              <a:rPr lang="ja-JP" altLang="en-US" dirty="0">
                <a:solidFill>
                  <a:srgbClr val="0000FF"/>
                </a:solidFill>
              </a:rPr>
              <a:t>“</a:t>
            </a:r>
            <a:r>
              <a:rPr lang="en-US" dirty="0">
                <a:solidFill>
                  <a:srgbClr val="0000FF"/>
                </a:solidFill>
              </a:rPr>
              <a:t>time to live</a:t>
            </a:r>
            <a:r>
              <a:rPr lang="ja-JP" altLang="en-US" dirty="0">
                <a:solidFill>
                  <a:srgbClr val="0000FF"/>
                </a:solidFill>
              </a:rPr>
              <a:t>”</a:t>
            </a:r>
            <a:r>
              <a:rPr lang="en-US" dirty="0">
                <a:solidFill>
                  <a:srgbClr val="0000FF"/>
                </a:solidFill>
              </a:rPr>
              <a:t> (TTL)</a:t>
            </a:r>
            <a:r>
              <a:rPr lang="en-US" dirty="0"/>
              <a:t> field</a:t>
            </a:r>
          </a:p>
          <a:p>
            <a:pPr lvl="1"/>
            <a:r>
              <a:rPr lang="en-US" dirty="0"/>
              <a:t>Server deletes cached entry after TTL expires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 18,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423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1299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E93CB-1E59-1446-B9CC-A58DE97DC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TTL in dig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BD2CD-0932-224B-B940-4980B9701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dig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nyu.edu</a:t>
            </a:r>
            <a:endParaRPr lang="en-US" sz="12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&lt;&lt;&gt;&gt;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DiG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9.10.6 &lt;&lt;&gt;&gt;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nyu.edu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global options: +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cmd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Got answer: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-&gt;&gt;HEADER&lt;&lt;- opcode: QUERY, status: NOERROR, id: 47443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flags: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qr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ra; QUERY: 1, ANSWER: 1, AUTHORITY: 0, ADDITIONAL: 1</a:t>
            </a:r>
          </a:p>
          <a:p>
            <a:pPr marL="0" indent="0">
              <a:buNone/>
            </a:pPr>
            <a:endParaRPr lang="en-US" sz="12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OPT PSEUDOSECTION: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EDNS: version: 0, flags:;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udp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512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;; QUESTION SECTION: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nyu.edu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.			IN	A</a:t>
            </a:r>
          </a:p>
          <a:p>
            <a:pPr marL="0" indent="0">
              <a:buNone/>
            </a:pP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;; ANSWER SECTION:</a:t>
            </a:r>
          </a:p>
          <a:p>
            <a:pPr marL="0" indent="0">
              <a:buNone/>
            </a:pP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nyu.edu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.		60	IN	A	216.165.47.10</a:t>
            </a:r>
          </a:p>
          <a:p>
            <a:pPr marL="0" indent="0">
              <a:buNone/>
            </a:pPr>
            <a:endParaRPr lang="en-US" sz="12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Query time: 39 msec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SERVER: 192.168.1.1#53(192.168.1.1)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WHEN: Fri Sep 10 08:21:43 EDT 2021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MSG SIZE 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rcvd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52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152F04-60AD-794D-84CF-768EEF39E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 18,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3B634-C135-B140-B8A1-2BCD1BEC7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CE0C0-F32C-4C47-9EEB-08A5BBC56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5127926-3251-0B4A-96A1-F7475AED26FF}"/>
              </a:ext>
            </a:extLst>
          </p:cNvPr>
          <p:cNvSpPr/>
          <p:nvPr/>
        </p:nvSpPr>
        <p:spPr bwMode="auto">
          <a:xfrm>
            <a:off x="2362200" y="4495800"/>
            <a:ext cx="609600" cy="533400"/>
          </a:xfrm>
          <a:prstGeom prst="ellipse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C8B8A1-256C-A742-BA5D-40B6DAE50534}"/>
              </a:ext>
            </a:extLst>
          </p:cNvPr>
          <p:cNvSpPr txBox="1"/>
          <p:nvPr/>
        </p:nvSpPr>
        <p:spPr>
          <a:xfrm>
            <a:off x="2667000" y="4235669"/>
            <a:ext cx="5597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TTL</a:t>
            </a:r>
          </a:p>
        </p:txBody>
      </p:sp>
    </p:spTree>
    <p:extLst>
      <p:ext uri="{BB962C8B-B14F-4D97-AF65-F5344CB8AC3E}">
        <p14:creationId xmlns:p14="http://schemas.microsoft.com/office/powerpoint/2010/main" val="2041953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Negative caching</a:t>
            </a:r>
          </a:p>
        </p:txBody>
      </p:sp>
      <p:sp>
        <p:nvSpPr>
          <p:cNvPr id="9318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Remember things that do not work</a:t>
            </a:r>
          </a:p>
          <a:p>
            <a:pPr lvl="1"/>
            <a:r>
              <a:rPr lang="en-US" dirty="0"/>
              <a:t>Misspellings like </a:t>
            </a:r>
            <a:r>
              <a:rPr lang="en-US" dirty="0" err="1"/>
              <a:t>www.google.comm</a:t>
            </a:r>
            <a:endParaRPr lang="en-US" dirty="0"/>
          </a:p>
          <a:p>
            <a:pPr lvl="1"/>
            <a:r>
              <a:rPr lang="en-US" dirty="0"/>
              <a:t>These can take a long time to fail the first time</a:t>
            </a:r>
          </a:p>
          <a:p>
            <a:pPr lvl="1"/>
            <a:r>
              <a:rPr lang="en-US" dirty="0"/>
              <a:t>Good to remember that they do not work so the failure takes less time the next time around</a:t>
            </a:r>
          </a:p>
          <a:p>
            <a:r>
              <a:rPr lang="en-US" dirty="0"/>
              <a:t>Negative caching is </a:t>
            </a:r>
            <a:r>
              <a:rPr lang="en-US" dirty="0">
                <a:solidFill>
                  <a:srgbClr val="0000FF"/>
                </a:solidFill>
              </a:rPr>
              <a:t>optional</a:t>
            </a:r>
          </a:p>
          <a:p>
            <a:pPr lvl="1"/>
            <a:r>
              <a:rPr lang="en-US" dirty="0"/>
              <a:t>Not widely implemented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 18,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780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properties of DNS</a:t>
            </a:r>
          </a:p>
        </p:txBody>
      </p:sp>
      <p:sp>
        <p:nvSpPr>
          <p:cNvPr id="16281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Administrative delegation and hierarchy enables: </a:t>
            </a:r>
          </a:p>
          <a:p>
            <a:pPr lvl="1"/>
            <a:r>
              <a:rPr lang="en-US" dirty="0"/>
              <a:t>Easy unique naming</a:t>
            </a:r>
          </a:p>
          <a:p>
            <a:pPr lvl="1"/>
            <a:r>
              <a:rPr lang="en-US" dirty="0"/>
              <a:t>“Fate sharing” for network failures</a:t>
            </a:r>
          </a:p>
          <a:p>
            <a:pPr lvl="1"/>
            <a:r>
              <a:rPr lang="en-US" dirty="0"/>
              <a:t>Reasonable trust model</a:t>
            </a:r>
          </a:p>
          <a:p>
            <a:pPr lvl="1"/>
            <a:r>
              <a:rPr lang="en-US" dirty="0"/>
              <a:t>Caching increases scalability and performance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 18,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63000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provides indirection</a:t>
            </a:r>
          </a:p>
        </p:txBody>
      </p:sp>
      <p:sp>
        <p:nvSpPr>
          <p:cNvPr id="924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Addresses can change underneath</a:t>
            </a:r>
          </a:p>
          <a:p>
            <a:pPr lvl="1"/>
            <a:r>
              <a:rPr lang="en-US" dirty="0"/>
              <a:t>Move </a:t>
            </a:r>
            <a:r>
              <a:rPr lang="en-US" dirty="0" err="1"/>
              <a:t>www.cnn.com</a:t>
            </a:r>
            <a:r>
              <a:rPr lang="en-US" dirty="0"/>
              <a:t> to 4.125.91.21</a:t>
            </a:r>
          </a:p>
          <a:p>
            <a:r>
              <a:rPr lang="en-US" dirty="0"/>
              <a:t>Name could map to multiple IP addresses</a:t>
            </a:r>
          </a:p>
          <a:p>
            <a:pPr lvl="1"/>
            <a:r>
              <a:rPr lang="en-US" dirty="0"/>
              <a:t>Load-balancing (</a:t>
            </a:r>
            <a:r>
              <a:rPr lang="en-US" dirty="0">
                <a:solidFill>
                  <a:srgbClr val="0000FF"/>
                </a:solidFill>
              </a:rPr>
              <a:t>CDN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Reducing latency by picking nearby servers (</a:t>
            </a:r>
            <a:r>
              <a:rPr lang="en-US" dirty="0">
                <a:solidFill>
                  <a:srgbClr val="0000FF"/>
                </a:solidFill>
              </a:rPr>
              <a:t>CDN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Try out</a:t>
            </a:r>
            <a:r>
              <a:rPr lang="en-US" dirty="0"/>
              <a:t>: 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dig </a:t>
            </a:r>
            <a:r>
              <a:rPr lang="en-US" dirty="0" err="1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google.com</a:t>
            </a:r>
            <a:r>
              <a:rPr lang="en-US" dirty="0"/>
              <a:t> a few times</a:t>
            </a:r>
          </a:p>
          <a:p>
            <a:r>
              <a:rPr lang="en-US" dirty="0"/>
              <a:t>Multiple names for the same address</a:t>
            </a:r>
          </a:p>
          <a:p>
            <a:pPr lvl="1"/>
            <a:r>
              <a:rPr lang="en-US" dirty="0"/>
              <a:t>E.g., many services (mail, www) on same machine </a:t>
            </a:r>
          </a:p>
          <a:p>
            <a:pPr lvl="1"/>
            <a:r>
              <a:rPr lang="en-US" dirty="0"/>
              <a:t>E.g., aliases like </a:t>
            </a:r>
            <a:r>
              <a:rPr lang="en-US" dirty="0" err="1"/>
              <a:t>www.cnn.com</a:t>
            </a:r>
            <a:r>
              <a:rPr lang="en-US" dirty="0"/>
              <a:t> and </a:t>
            </a:r>
            <a:r>
              <a:rPr lang="en-US" dirty="0" err="1"/>
              <a:t>cnn.com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 18,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832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675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CDNs improve web performance</a:t>
            </a:r>
          </a:p>
          <a:p>
            <a:pPr lvl="1"/>
            <a:r>
              <a:rPr lang="en-US" dirty="0"/>
              <a:t>Via replication and caching</a:t>
            </a:r>
          </a:p>
          <a:p>
            <a:pPr lvl="1"/>
            <a:r>
              <a:rPr lang="en-US" dirty="0"/>
              <a:t>Good server selection</a:t>
            </a:r>
          </a:p>
          <a:p>
            <a:r>
              <a:rPr lang="en-US" dirty="0"/>
              <a:t>DNS allows us to go to webpages without having to memorize IP addresses</a:t>
            </a:r>
          </a:p>
          <a:p>
            <a:pPr lvl="1"/>
            <a:r>
              <a:rPr lang="en-US" dirty="0"/>
              <a:t>Allows a level of indirection that enables many functionalities including CDN server selection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 18,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93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Distribution Networks (CDN)</a:t>
            </a:r>
          </a:p>
        </p:txBody>
      </p:sp>
      <p:sp>
        <p:nvSpPr>
          <p:cNvPr id="9933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Caching and replication as a service</a:t>
            </a:r>
          </a:p>
          <a:p>
            <a:r>
              <a:rPr lang="en-US" dirty="0"/>
              <a:t>Large-scale distributed storage infrastructure (usually) administered by one entity</a:t>
            </a:r>
          </a:p>
          <a:p>
            <a:pPr lvl="1"/>
            <a:r>
              <a:rPr lang="en-US" dirty="0"/>
              <a:t>e.g., Akamai is in 130 countries and 1700 networks</a:t>
            </a:r>
          </a:p>
          <a:p>
            <a:r>
              <a:rPr lang="en-US" dirty="0"/>
              <a:t>Combination of caching and replication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Pull</a:t>
            </a:r>
            <a:r>
              <a:rPr lang="en-US" dirty="0"/>
              <a:t>: Direct result of clients</a:t>
            </a:r>
            <a:r>
              <a:rPr lang="ja-JP" altLang="en-US" dirty="0"/>
              <a:t>’</a:t>
            </a:r>
            <a:r>
              <a:rPr lang="en-US" dirty="0"/>
              <a:t>requests (caching)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Push</a:t>
            </a:r>
            <a:r>
              <a:rPr lang="en-US" dirty="0"/>
              <a:t>: Expectation of high access rate (replication)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 18,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182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Cost-effective content delivery</a:t>
            </a:r>
          </a:p>
        </p:txBody>
      </p:sp>
      <p:sp>
        <p:nvSpPr>
          <p:cNvPr id="1092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 theme: multiple sites hosted on shared physical infrastructure </a:t>
            </a:r>
          </a:p>
          <a:p>
            <a:pPr lvl="1"/>
            <a:r>
              <a:rPr lang="en-US" dirty="0"/>
              <a:t>Efficiency of statistical multiplexing</a:t>
            </a:r>
          </a:p>
          <a:p>
            <a:pPr lvl="1"/>
            <a:r>
              <a:rPr lang="en-US" dirty="0"/>
              <a:t>Economies of scale (volume pricing, etc.)</a:t>
            </a:r>
          </a:p>
          <a:p>
            <a:pPr lvl="1"/>
            <a:r>
              <a:rPr lang="en-US" dirty="0"/>
              <a:t>Amortization of human operator costs </a:t>
            </a:r>
          </a:p>
          <a:p>
            <a:r>
              <a:rPr lang="en-US" dirty="0"/>
              <a:t>Examples: </a:t>
            </a:r>
          </a:p>
          <a:p>
            <a:pPr lvl="1"/>
            <a:r>
              <a:rPr lang="en-US" dirty="0"/>
              <a:t>CDNs</a:t>
            </a:r>
          </a:p>
          <a:p>
            <a:pPr lvl="1"/>
            <a:r>
              <a:rPr lang="en-US" dirty="0"/>
              <a:t>Web hosting companies </a:t>
            </a:r>
          </a:p>
          <a:p>
            <a:pPr lvl="1"/>
            <a:r>
              <a:rPr lang="en-US" dirty="0"/>
              <a:t>Cloud infrastructure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 18, 2023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497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261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CDN example – Akamai</a:t>
            </a:r>
          </a:p>
        </p:txBody>
      </p:sp>
      <p:sp>
        <p:nvSpPr>
          <p:cNvPr id="1092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Akamai creates new domain names for each client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solidFill>
                  <a:srgbClr val="0000FF"/>
                </a:solidFill>
              </a:rPr>
              <a:t>a128.g.akamai.net</a:t>
            </a:r>
            <a:r>
              <a:rPr lang="en-US" dirty="0"/>
              <a:t> for </a:t>
            </a:r>
            <a:r>
              <a:rPr lang="en-US" dirty="0" err="1">
                <a:solidFill>
                  <a:srgbClr val="0000FF"/>
                </a:solidFill>
              </a:rPr>
              <a:t>cnn.com</a:t>
            </a:r>
            <a:endParaRPr lang="en-US" dirty="0"/>
          </a:p>
          <a:p>
            <a:r>
              <a:rPr lang="en-US" dirty="0"/>
              <a:t>The client content provider modifies content so that embedded URLs reference new domains</a:t>
            </a:r>
          </a:p>
          <a:p>
            <a:pPr lvl="1"/>
            <a:r>
              <a:rPr lang="ja-JP" altLang="en-US" dirty="0"/>
              <a:t>“</a:t>
            </a:r>
            <a:r>
              <a:rPr lang="en-US" dirty="0" err="1"/>
              <a:t>Akamaize</a:t>
            </a:r>
            <a:r>
              <a:rPr lang="ja-JP" altLang="en-US" dirty="0"/>
              <a:t>”</a:t>
            </a:r>
            <a:r>
              <a:rPr lang="en-US" dirty="0"/>
              <a:t> content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solidFill>
                  <a:srgbClr val="0000FF"/>
                </a:solidFill>
              </a:rPr>
              <a:t>http://</a:t>
            </a:r>
            <a:r>
              <a:rPr lang="en-US" dirty="0" err="1">
                <a:solidFill>
                  <a:srgbClr val="0000FF"/>
                </a:solidFill>
              </a:rPr>
              <a:t>www.cnn.com</a:t>
            </a:r>
            <a:r>
              <a:rPr lang="en-US" dirty="0">
                <a:solidFill>
                  <a:srgbClr val="0000FF"/>
                </a:solidFill>
              </a:rPr>
              <a:t>/image-of-the-</a:t>
            </a:r>
            <a:r>
              <a:rPr lang="en-US" dirty="0" err="1">
                <a:solidFill>
                  <a:srgbClr val="0000FF"/>
                </a:solidFill>
              </a:rPr>
              <a:t>day.gif</a:t>
            </a:r>
            <a:r>
              <a:rPr lang="en-US" dirty="0"/>
              <a:t> becomes </a:t>
            </a:r>
            <a:r>
              <a:rPr lang="en-US" dirty="0">
                <a:solidFill>
                  <a:srgbClr val="0000FF"/>
                </a:solidFill>
              </a:rPr>
              <a:t>http://a128.g.akamai.net/image-of-the-</a:t>
            </a:r>
            <a:r>
              <a:rPr lang="en-US" dirty="0" err="1">
                <a:solidFill>
                  <a:srgbClr val="0000FF"/>
                </a:solidFill>
              </a:rPr>
              <a:t>day.gif</a:t>
            </a:r>
            <a:endParaRPr lang="en-US" dirty="0"/>
          </a:p>
          <a:p>
            <a:r>
              <a:rPr lang="en-US" dirty="0"/>
              <a:t>Requests now sent to CDN’s infrastructure</a:t>
            </a:r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 18, 2023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82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2611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3170C-8243-5647-85C8-529F02D36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CDN example – Akamai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B079B-3AAB-0E4C-B66E-EF6EFB5E1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 18, 2023</a:t>
            </a:r>
            <a:endParaRPr lang="en-US" sz="1050" b="0" dirty="0">
              <a:latin typeface="Times New Roman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30DDA-266C-3C4D-9077-346D08D63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FF7C9-FA5B-1B49-B814-78AC0A3FE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128EF8-508C-A84D-8346-1C063C5B1ECB}"/>
              </a:ext>
            </a:extLst>
          </p:cNvPr>
          <p:cNvSpPr txBox="1"/>
          <p:nvPr/>
        </p:nvSpPr>
        <p:spPr>
          <a:xfrm>
            <a:off x="168493" y="5940623"/>
            <a:ext cx="86707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Retrieved on Sep 10, 2021 from https://</a:t>
            </a:r>
            <a:r>
              <a:rPr lang="en-US" sz="1400" dirty="0" err="1"/>
              <a:t>www.akamai.com</a:t>
            </a:r>
            <a:r>
              <a:rPr lang="en-US" sz="1400" dirty="0"/>
              <a:t>/visualizations/media-delivery-network-map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7B7CF5D-A788-0340-894D-6CE7F303FD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1518317"/>
            <a:ext cx="8305800" cy="4382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352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direct clients to particular replicas?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Balancing load across server replicas</a:t>
            </a:r>
          </a:p>
          <a:p>
            <a:r>
              <a:rPr lang="en-US" dirty="0"/>
              <a:t>Pairing clients with nearby servers to decrease latency and overall bandwidth usage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 18,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9084"/>
      </p:ext>
    </p:extLst>
  </p:cSld>
  <p:clrMapOvr>
    <a:masterClrMapping/>
  </p:clrMapOvr>
</p:sld>
</file>

<file path=ppt/theme/theme1.xml><?xml version="1.0" encoding="utf-8"?>
<a:theme xmlns:a="http://schemas.openxmlformats.org/drawingml/2006/main" name="dbllineb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c:\msoffice\powerpnt\template\bwovrhd\dbllineb.ppt</Template>
  <TotalTime>1490459359</TotalTime>
  <Pages>7</Pages>
  <Words>2718</Words>
  <Application>Microsoft Macintosh PowerPoint</Application>
  <PresentationFormat>On-screen Show (4:3)</PresentationFormat>
  <Paragraphs>536</Paragraphs>
  <Slides>47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9" baseType="lpstr">
      <vt:lpstr>ZapfDingbats</vt:lpstr>
      <vt:lpstr>Arial</vt:lpstr>
      <vt:lpstr>Arial Black</vt:lpstr>
      <vt:lpstr>Calibri</vt:lpstr>
      <vt:lpstr>Consolas</vt:lpstr>
      <vt:lpstr>Courier New</vt:lpstr>
      <vt:lpstr>Helvetica</vt:lpstr>
      <vt:lpstr>Lucida Console</vt:lpstr>
      <vt:lpstr>Monotype Sorts</vt:lpstr>
      <vt:lpstr>Times New Roman</vt:lpstr>
      <vt:lpstr>Wingdings</vt:lpstr>
      <vt:lpstr>dbllineb</vt:lpstr>
      <vt:lpstr>EECS 489 Computer Networks  Winter 2023</vt:lpstr>
      <vt:lpstr>Agenda</vt:lpstr>
      <vt:lpstr>Recap: Improving HTTP performance</vt:lpstr>
      <vt:lpstr>Replication</vt:lpstr>
      <vt:lpstr>Content Distribution Networks (CDN)</vt:lpstr>
      <vt:lpstr> Cost-effective content delivery</vt:lpstr>
      <vt:lpstr>CDN example – Akamai</vt:lpstr>
      <vt:lpstr>CDN example – Akamai</vt:lpstr>
      <vt:lpstr>Why direct clients to particular replicas?</vt:lpstr>
      <vt:lpstr>DNS: Domain name system</vt:lpstr>
      <vt:lpstr>Internet names &amp; addresses</vt:lpstr>
      <vt:lpstr>Why?</vt:lpstr>
      <vt:lpstr>DNS: History</vt:lpstr>
      <vt:lpstr>DNS: History</vt:lpstr>
      <vt:lpstr>Goals</vt:lpstr>
      <vt:lpstr>How?</vt:lpstr>
      <vt:lpstr>Key idea: Hierarchy</vt:lpstr>
      <vt:lpstr>Hierarchical namespace</vt:lpstr>
      <vt:lpstr>Hierarchical administration</vt:lpstr>
      <vt:lpstr>Server hierarchy</vt:lpstr>
      <vt:lpstr>Server hierarchy</vt:lpstr>
      <vt:lpstr>DNS root</vt:lpstr>
      <vt:lpstr>13 DNS root servers</vt:lpstr>
      <vt:lpstr>5-minute break!</vt:lpstr>
      <vt:lpstr>Announcements</vt:lpstr>
      <vt:lpstr>DNS records</vt:lpstr>
      <vt:lpstr>DNS records (cont’d)</vt:lpstr>
      <vt:lpstr>Inserting Resource Records into DNS</vt:lpstr>
      <vt:lpstr>Using DNS (Client/App View)</vt:lpstr>
      <vt:lpstr>dig</vt:lpstr>
      <vt:lpstr>Name resolution</vt:lpstr>
      <vt:lpstr>Name resolution</vt:lpstr>
      <vt:lpstr>Name resolution</vt:lpstr>
      <vt:lpstr>Name resolution</vt:lpstr>
      <vt:lpstr>Name resolution: Recursive</vt:lpstr>
      <vt:lpstr>Name resolution: Iterative</vt:lpstr>
      <vt:lpstr>Two ways to resolve a name</vt:lpstr>
      <vt:lpstr>DNS protocol</vt:lpstr>
      <vt:lpstr>Goals: Are we there yet?</vt:lpstr>
      <vt:lpstr>Reliability</vt:lpstr>
      <vt:lpstr>Goals: Are we there yet?</vt:lpstr>
      <vt:lpstr>DNS caching</vt:lpstr>
      <vt:lpstr>TTL in dig output</vt:lpstr>
      <vt:lpstr>Negative caching</vt:lpstr>
      <vt:lpstr>Important properties of DNS</vt:lpstr>
      <vt:lpstr>DNS provides indirection</vt:lpstr>
      <vt:lpstr>Summary</vt:lpstr>
    </vt:vector>
  </TitlesOfParts>
  <Manager/>
  <Company>UC Riverside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Mao, Z</cp:lastModifiedBy>
  <cp:revision>1378</cp:revision>
  <cp:lastPrinted>2023-01-18T11:16:07Z</cp:lastPrinted>
  <dcterms:created xsi:type="dcterms:W3CDTF">2014-01-14T18:15:50Z</dcterms:created>
  <dcterms:modified xsi:type="dcterms:W3CDTF">2023-01-18T13:55:47Z</dcterms:modified>
  <cp:category/>
</cp:coreProperties>
</file>