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12"/>
  </p:notesMasterIdLst>
  <p:sldIdLst>
    <p:sldId id="256" r:id="rId2"/>
    <p:sldId id="260" r:id="rId3"/>
    <p:sldId id="261" r:id="rId4"/>
    <p:sldId id="285" r:id="rId5"/>
    <p:sldId id="284" r:id="rId6"/>
    <p:sldId id="264" r:id="rId7"/>
    <p:sldId id="281" r:id="rId8"/>
    <p:sldId id="282" r:id="rId9"/>
    <p:sldId id="283" r:id="rId10"/>
    <p:sldId id="28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image" Target="../media/image4.wmf"/><Relationship Id="rId1" Type="http://schemas.openxmlformats.org/officeDocument/2006/relationships/image" Target="../media/image3.wmf"/><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 Id="rId9"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376953-BEC4-4092-8D42-9D6A92E26D44}" type="datetimeFigureOut">
              <a:rPr lang="zh-CN" altLang="en-US" smtClean="0"/>
              <a:t>2020/11/16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6408FD-CFF7-43FC-9852-40B2FFA8EA3C}" type="slidenum">
              <a:rPr lang="zh-CN" altLang="en-US" smtClean="0"/>
              <a:t>‹#›</a:t>
            </a:fld>
            <a:endParaRPr lang="zh-CN" altLang="en-US"/>
          </a:p>
        </p:txBody>
      </p:sp>
    </p:spTree>
    <p:extLst>
      <p:ext uri="{BB962C8B-B14F-4D97-AF65-F5344CB8AC3E}">
        <p14:creationId xmlns:p14="http://schemas.microsoft.com/office/powerpoint/2010/main" val="4029545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2023421-9879-4576-8D73-F1FAE561070E}" type="slidenum">
              <a:rPr lang="zh-CN" altLang="en-US" smtClean="0"/>
              <a:t>3</a:t>
            </a:fld>
            <a:endParaRPr lang="zh-CN" altLang="en-US"/>
          </a:p>
        </p:txBody>
      </p:sp>
    </p:spTree>
    <p:extLst>
      <p:ext uri="{BB962C8B-B14F-4D97-AF65-F5344CB8AC3E}">
        <p14:creationId xmlns:p14="http://schemas.microsoft.com/office/powerpoint/2010/main" val="2026833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CN" altLang="en-US"/>
              <a:t>单击此处编辑母版标题样式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36955CBD-A8A9-4BE2-AA1D-ACE848D458B9}" type="datetimeFigureOut">
              <a:rPr lang="zh-CN" altLang="en-US" smtClean="0"/>
              <a:t>2020/11/16</a:t>
            </a:fld>
            <a:endParaRPr lang="zh-CN" altLang="en-US"/>
          </a:p>
        </p:txBody>
      </p:sp>
      <p:sp>
        <p:nvSpPr>
          <p:cNvPr id="5" name="Footer Placeholder 4"/>
          <p:cNvSpPr>
            <a:spLocks noGrp="1"/>
          </p:cNvSpPr>
          <p:nvPr>
            <p:ph type="ftr" sz="quarter" idx="11"/>
          </p:nvPr>
        </p:nvSpPr>
        <p:spPr>
          <a:xfrm>
            <a:off x="2416500" y="329307"/>
            <a:ext cx="4973915" cy="309201"/>
          </a:xfrm>
        </p:spPr>
        <p:txBody>
          <a:bodyPr/>
          <a:lstStyle/>
          <a:p>
            <a:endParaRPr lang="zh-CN" altLang="en-US"/>
          </a:p>
        </p:txBody>
      </p:sp>
      <p:sp>
        <p:nvSpPr>
          <p:cNvPr id="6" name="Slide Number Placeholder 5"/>
          <p:cNvSpPr>
            <a:spLocks noGrp="1"/>
          </p:cNvSpPr>
          <p:nvPr>
            <p:ph type="sldNum" sz="quarter" idx="12"/>
          </p:nvPr>
        </p:nvSpPr>
        <p:spPr>
          <a:xfrm>
            <a:off x="1437664" y="798973"/>
            <a:ext cx="811019" cy="503578"/>
          </a:xfrm>
        </p:spPr>
        <p:txBody>
          <a:bodyPr/>
          <a:lstStyle/>
          <a:p>
            <a:fld id="{EEDF8825-5C99-4F0D-873C-65CB2CE11116}" type="slidenum">
              <a:rPr lang="zh-CN" altLang="en-US" smtClean="0"/>
              <a:t>‹#›</a:t>
            </a:fld>
            <a:endParaRPr lang="zh-CN" alt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06939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6955CBD-A8A9-4BE2-AA1D-ACE848D458B9}" type="datetimeFigureOut">
              <a:rPr lang="zh-CN" altLang="en-US" smtClean="0"/>
              <a:t>2020/11/16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DF8825-5C99-4F0D-873C-65CB2CE11116}" type="slidenum">
              <a:rPr lang="zh-CN" altLang="en-US" smtClean="0"/>
              <a:t>‹#›</a:t>
            </a:fld>
            <a:endParaRPr lang="zh-CN" alt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65730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6955CBD-A8A9-4BE2-AA1D-ACE848D458B9}" type="datetimeFigureOut">
              <a:rPr lang="zh-CN" altLang="en-US" smtClean="0"/>
              <a:t>2020/11/16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DF8825-5C99-4F0D-873C-65CB2CE11116}" type="slidenum">
              <a:rPr lang="zh-CN" altLang="en-US" smtClean="0"/>
              <a:t>‹#›</a:t>
            </a:fld>
            <a:endParaRPr lang="zh-CN" alt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763804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585421-8BBD-416E-841B-B2F3F1DCD64E}"/>
              </a:ext>
            </a:extLst>
          </p:cNvPr>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E33A02B-82CC-4175-8E78-F86FD8EAFC8C}"/>
              </a:ext>
            </a:extLst>
          </p:cNvPr>
          <p:cNvSpPr>
            <a:spLocks noGrp="1"/>
          </p:cNvSpPr>
          <p:nvPr>
            <p:ph type="body" sz="half" idx="1"/>
          </p:nvPr>
        </p:nvSpPr>
        <p:spPr>
          <a:xfrm>
            <a:off x="609600" y="1600201"/>
            <a:ext cx="53848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242ED81-92AB-4476-8228-83F22150A208}"/>
              </a:ext>
            </a:extLst>
          </p:cNvPr>
          <p:cNvSpPr>
            <a:spLocks noGrp="1"/>
          </p:cNvSpPr>
          <p:nvPr>
            <p:ph sz="half" idx="2"/>
          </p:nvPr>
        </p:nvSpPr>
        <p:spPr>
          <a:xfrm>
            <a:off x="6197600" y="1600201"/>
            <a:ext cx="53848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60E0128-CDF7-483F-84F9-19927108114E}"/>
              </a:ext>
            </a:extLst>
          </p:cNvPr>
          <p:cNvSpPr>
            <a:spLocks noGrp="1"/>
          </p:cNvSpPr>
          <p:nvPr>
            <p:ph type="dt" sz="half" idx="10"/>
          </p:nvPr>
        </p:nvSpPr>
        <p:spPr>
          <a:xfrm>
            <a:off x="609600" y="6245225"/>
            <a:ext cx="2844800" cy="476250"/>
          </a:xfrm>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DD78CD23-F9B1-4043-B3C9-CF784D32AB8A}"/>
              </a:ext>
            </a:extLst>
          </p:cNvPr>
          <p:cNvSpPr>
            <a:spLocks noGrp="1"/>
          </p:cNvSpPr>
          <p:nvPr>
            <p:ph type="ftr" sz="quarter" idx="11"/>
          </p:nvPr>
        </p:nvSpPr>
        <p:spPr>
          <a:xfrm>
            <a:off x="4165600" y="6245225"/>
            <a:ext cx="3860800" cy="476250"/>
          </a:xfrm>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36C57183-513A-46AC-A802-C42BAE2F40F6}"/>
              </a:ext>
            </a:extLst>
          </p:cNvPr>
          <p:cNvSpPr>
            <a:spLocks noGrp="1"/>
          </p:cNvSpPr>
          <p:nvPr>
            <p:ph type="sldNum" sz="quarter" idx="12"/>
          </p:nvPr>
        </p:nvSpPr>
        <p:spPr>
          <a:xfrm>
            <a:off x="8737600" y="6245225"/>
            <a:ext cx="2844800" cy="476250"/>
          </a:xfrm>
        </p:spPr>
        <p:txBody>
          <a:bodyPr/>
          <a:lstStyle>
            <a:lvl1pPr>
              <a:defRPr/>
            </a:lvl1pPr>
          </a:lstStyle>
          <a:p>
            <a:fld id="{E6756E0D-C347-4C0E-AFB2-7AB3EBC342F5}" type="slidenum">
              <a:rPr lang="en-US" altLang="zh-CN"/>
              <a:pPr/>
              <a:t>‹#›</a:t>
            </a:fld>
            <a:endParaRPr lang="en-US" altLang="zh-CN"/>
          </a:p>
        </p:txBody>
      </p:sp>
    </p:spTree>
    <p:extLst>
      <p:ext uri="{BB962C8B-B14F-4D97-AF65-F5344CB8AC3E}">
        <p14:creationId xmlns:p14="http://schemas.microsoft.com/office/powerpoint/2010/main" val="38592658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4868CE-3A36-4547-9F24-2AE7C0A957E6}"/>
              </a:ext>
            </a:extLst>
          </p:cNvPr>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82C5211-B844-416C-8F88-23D5403AC16B}"/>
              </a:ext>
            </a:extLst>
          </p:cNvPr>
          <p:cNvSpPr>
            <a:spLocks noGrp="1"/>
          </p:cNvSpPr>
          <p:nvPr>
            <p:ph type="body" sz="half" idx="1"/>
          </p:nvPr>
        </p:nvSpPr>
        <p:spPr>
          <a:xfrm>
            <a:off x="609600" y="1600201"/>
            <a:ext cx="53848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55536AA-F42A-4B2E-87D1-ACB0DF9FC918}"/>
              </a:ext>
            </a:extLst>
          </p:cNvPr>
          <p:cNvSpPr>
            <a:spLocks noGrp="1"/>
          </p:cNvSpPr>
          <p:nvPr>
            <p:ph sz="quarter" idx="2"/>
          </p:nvPr>
        </p:nvSpPr>
        <p:spPr>
          <a:xfrm>
            <a:off x="6197600" y="1600200"/>
            <a:ext cx="5384800" cy="21859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内容占位符 4">
            <a:extLst>
              <a:ext uri="{FF2B5EF4-FFF2-40B4-BE49-F238E27FC236}">
                <a16:creationId xmlns:a16="http://schemas.microsoft.com/office/drawing/2014/main" id="{127191EB-A05F-4BCC-9C20-5B1AF7468ACC}"/>
              </a:ext>
            </a:extLst>
          </p:cNvPr>
          <p:cNvSpPr>
            <a:spLocks noGrp="1"/>
          </p:cNvSpPr>
          <p:nvPr>
            <p:ph sz="quarter" idx="3"/>
          </p:nvPr>
        </p:nvSpPr>
        <p:spPr>
          <a:xfrm>
            <a:off x="6197600" y="3938589"/>
            <a:ext cx="5384800" cy="21875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日期占位符 5">
            <a:extLst>
              <a:ext uri="{FF2B5EF4-FFF2-40B4-BE49-F238E27FC236}">
                <a16:creationId xmlns:a16="http://schemas.microsoft.com/office/drawing/2014/main" id="{622A0D0B-F889-4A91-8F98-1AAC00391C62}"/>
              </a:ext>
            </a:extLst>
          </p:cNvPr>
          <p:cNvSpPr>
            <a:spLocks noGrp="1"/>
          </p:cNvSpPr>
          <p:nvPr>
            <p:ph type="dt" sz="half" idx="10"/>
          </p:nvPr>
        </p:nvSpPr>
        <p:spPr>
          <a:xfrm>
            <a:off x="609600" y="6245225"/>
            <a:ext cx="2844800" cy="476250"/>
          </a:xfrm>
        </p:spPr>
        <p:txBody>
          <a:bodyPr/>
          <a:lstStyle>
            <a:lvl1pPr>
              <a:defRPr/>
            </a:lvl1pPr>
          </a:lstStyle>
          <a:p>
            <a:endParaRPr lang="en-US" altLang="zh-CN"/>
          </a:p>
        </p:txBody>
      </p:sp>
      <p:sp>
        <p:nvSpPr>
          <p:cNvPr id="7" name="页脚占位符 6">
            <a:extLst>
              <a:ext uri="{FF2B5EF4-FFF2-40B4-BE49-F238E27FC236}">
                <a16:creationId xmlns:a16="http://schemas.microsoft.com/office/drawing/2014/main" id="{A8EBD690-35A2-4CE8-9844-FA5BA7BEEFF0}"/>
              </a:ext>
            </a:extLst>
          </p:cNvPr>
          <p:cNvSpPr>
            <a:spLocks noGrp="1"/>
          </p:cNvSpPr>
          <p:nvPr>
            <p:ph type="ftr" sz="quarter" idx="11"/>
          </p:nvPr>
        </p:nvSpPr>
        <p:spPr>
          <a:xfrm>
            <a:off x="4165600" y="6245225"/>
            <a:ext cx="3860800" cy="476250"/>
          </a:xfrm>
        </p:spPr>
        <p:txBody>
          <a:bodyPr/>
          <a:lstStyle>
            <a:lvl1pPr>
              <a:defRPr/>
            </a:lvl1pPr>
          </a:lstStyle>
          <a:p>
            <a:endParaRPr lang="en-US" altLang="zh-CN"/>
          </a:p>
        </p:txBody>
      </p:sp>
      <p:sp>
        <p:nvSpPr>
          <p:cNvPr id="8" name="灯片编号占位符 7">
            <a:extLst>
              <a:ext uri="{FF2B5EF4-FFF2-40B4-BE49-F238E27FC236}">
                <a16:creationId xmlns:a16="http://schemas.microsoft.com/office/drawing/2014/main" id="{3D5AEA7F-A77A-4B63-9162-EEC3DBABD941}"/>
              </a:ext>
            </a:extLst>
          </p:cNvPr>
          <p:cNvSpPr>
            <a:spLocks noGrp="1"/>
          </p:cNvSpPr>
          <p:nvPr>
            <p:ph type="sldNum" sz="quarter" idx="12"/>
          </p:nvPr>
        </p:nvSpPr>
        <p:spPr>
          <a:xfrm>
            <a:off x="8737600" y="6245225"/>
            <a:ext cx="2844800" cy="476250"/>
          </a:xfrm>
        </p:spPr>
        <p:txBody>
          <a:bodyPr/>
          <a:lstStyle>
            <a:lvl1pPr>
              <a:defRPr/>
            </a:lvl1pPr>
          </a:lstStyle>
          <a:p>
            <a:fld id="{47D510F8-F7AD-4873-8518-BA014BB06A2D}" type="slidenum">
              <a:rPr lang="en-US" altLang="zh-CN"/>
              <a:pPr/>
              <a:t>‹#›</a:t>
            </a:fld>
            <a:endParaRPr lang="en-US" altLang="zh-CN"/>
          </a:p>
        </p:txBody>
      </p:sp>
    </p:spTree>
    <p:extLst>
      <p:ext uri="{BB962C8B-B14F-4D97-AF65-F5344CB8AC3E}">
        <p14:creationId xmlns:p14="http://schemas.microsoft.com/office/powerpoint/2010/main" val="3470294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6955CBD-A8A9-4BE2-AA1D-ACE848D458B9}" type="datetimeFigureOut">
              <a:rPr lang="zh-CN" altLang="en-US" smtClean="0"/>
              <a:t>2020/11/16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DF8825-5C99-4F0D-873C-65CB2CE11116}" type="slidenum">
              <a:rPr lang="zh-CN" altLang="en-US" smtClean="0"/>
              <a:t>‹#›</a:t>
            </a:fld>
            <a:endParaRPr lang="zh-CN" alt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9127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6955CBD-A8A9-4BE2-AA1D-ACE848D458B9}" type="datetimeFigureOut">
              <a:rPr lang="zh-CN" altLang="en-US" smtClean="0"/>
              <a:t>2020/11/16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DF8825-5C99-4F0D-873C-65CB2CE11116}" type="slidenum">
              <a:rPr lang="zh-CN" altLang="en-US" smtClean="0"/>
              <a:t>‹#›</a:t>
            </a:fld>
            <a:endParaRPr lang="zh-CN" alt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8652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36955CBD-A8A9-4BE2-AA1D-ACE848D458B9}" type="datetimeFigureOut">
              <a:rPr lang="zh-CN" altLang="en-US" smtClean="0"/>
              <a:t>2020/11/16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DF8825-5C99-4F0D-873C-65CB2CE11116}" type="slidenum">
              <a:rPr lang="zh-CN" altLang="en-US" smtClean="0"/>
              <a:t>‹#›</a:t>
            </a:fld>
            <a:endParaRPr lang="zh-CN" alt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466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447191" y="2824269"/>
            <a:ext cx="4645152" cy="264445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412362" y="2821491"/>
            <a:ext cx="4645152" cy="263737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36955CBD-A8A9-4BE2-AA1D-ACE848D458B9}" type="datetimeFigureOut">
              <a:rPr lang="zh-CN" altLang="en-US" smtClean="0"/>
              <a:t>2020/11/16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EDF8825-5C99-4F0D-873C-65CB2CE11116}" type="slidenum">
              <a:rPr lang="zh-CN" altLang="en-US" smtClean="0"/>
              <a:t>‹#›</a:t>
            </a:fld>
            <a:endParaRPr lang="zh-CN" alt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5096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36955CBD-A8A9-4BE2-AA1D-ACE848D458B9}" type="datetimeFigureOut">
              <a:rPr lang="zh-CN" altLang="en-US" smtClean="0"/>
              <a:t>2020/11/16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EDF8825-5C99-4F0D-873C-65CB2CE11116}" type="slidenum">
              <a:rPr lang="zh-CN" altLang="en-US" smtClean="0"/>
              <a:t>‹#›</a:t>
            </a:fld>
            <a:endParaRPr lang="zh-CN" alt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79350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955CBD-A8A9-4BE2-AA1D-ACE848D458B9}" type="datetimeFigureOut">
              <a:rPr lang="zh-CN" altLang="en-US" smtClean="0"/>
              <a:t>2020/11/16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EDF8825-5C99-4F0D-873C-65CB2CE11116}" type="slidenum">
              <a:rPr lang="zh-CN" altLang="en-US" smtClean="0"/>
              <a:t>‹#›</a:t>
            </a:fld>
            <a:endParaRPr lang="zh-CN" altLang="en-US"/>
          </a:p>
        </p:txBody>
      </p:sp>
    </p:spTree>
    <p:extLst>
      <p:ext uri="{BB962C8B-B14F-4D97-AF65-F5344CB8AC3E}">
        <p14:creationId xmlns:p14="http://schemas.microsoft.com/office/powerpoint/2010/main" val="3644097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6955CBD-A8A9-4BE2-AA1D-ACE848D458B9}" type="datetimeFigureOut">
              <a:rPr lang="zh-CN" altLang="en-US" smtClean="0"/>
              <a:t>2020/11/16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DF8825-5C99-4F0D-873C-65CB2CE11116}" type="slidenum">
              <a:rPr lang="zh-CN" altLang="en-US" smtClean="0"/>
              <a:t>‹#›</a:t>
            </a:fld>
            <a:endParaRPr lang="zh-CN" alt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955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6955CBD-A8A9-4BE2-AA1D-ACE848D458B9}" type="datetimeFigureOut">
              <a:rPr lang="zh-CN" altLang="en-US" smtClean="0"/>
              <a:t>2020/11/16</a:t>
            </a:fld>
            <a:endParaRPr lang="zh-CN" altLang="en-US"/>
          </a:p>
        </p:txBody>
      </p:sp>
      <p:sp>
        <p:nvSpPr>
          <p:cNvPr id="6" name="Footer Placeholder 5"/>
          <p:cNvSpPr>
            <a:spLocks noGrp="1"/>
          </p:cNvSpPr>
          <p:nvPr>
            <p:ph type="ftr" sz="quarter" idx="11"/>
          </p:nvPr>
        </p:nvSpPr>
        <p:spPr>
          <a:xfrm>
            <a:off x="1447382" y="318640"/>
            <a:ext cx="5541004" cy="320931"/>
          </a:xfrm>
        </p:spPr>
        <p:txBody>
          <a:bodyPr/>
          <a:lstStyle/>
          <a:p>
            <a:endParaRPr lang="zh-CN" altLang="en-US"/>
          </a:p>
        </p:txBody>
      </p:sp>
      <p:sp>
        <p:nvSpPr>
          <p:cNvPr id="7" name="Slide Number Placeholder 6"/>
          <p:cNvSpPr>
            <a:spLocks noGrp="1"/>
          </p:cNvSpPr>
          <p:nvPr>
            <p:ph type="sldNum" sz="quarter" idx="12"/>
          </p:nvPr>
        </p:nvSpPr>
        <p:spPr/>
        <p:txBody>
          <a:bodyPr/>
          <a:lstStyle/>
          <a:p>
            <a:fld id="{EEDF8825-5C99-4F0D-873C-65CB2CE11116}" type="slidenum">
              <a:rPr lang="zh-CN" altLang="en-US" smtClean="0"/>
              <a:t>‹#›</a:t>
            </a:fld>
            <a:endParaRPr lang="zh-CN" alt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00541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5">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6955CBD-A8A9-4BE2-AA1D-ACE848D458B9}" type="datetimeFigureOut">
              <a:rPr lang="zh-CN" altLang="en-US" smtClean="0"/>
              <a:t>2020/11/16</a:t>
            </a:fld>
            <a:endParaRPr lang="zh-CN" alt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EDF8825-5C99-4F0D-873C-65CB2CE11116}" type="slidenum">
              <a:rPr lang="zh-CN" altLang="en-US" smtClean="0"/>
              <a:t>‹#›</a:t>
            </a:fld>
            <a:endParaRPr lang="zh-CN" alt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609905"/>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7.wmf"/><Relationship Id="rId18" Type="http://schemas.openxmlformats.org/officeDocument/2006/relationships/oleObject" Target="../embeddings/oleObject9.bin"/><Relationship Id="rId3" Type="http://schemas.openxmlformats.org/officeDocument/2006/relationships/notesSlide" Target="../notesSlides/notesSlide1.xml"/><Relationship Id="rId21" Type="http://schemas.openxmlformats.org/officeDocument/2006/relationships/image" Target="../media/image11.wmf"/><Relationship Id="rId7" Type="http://schemas.openxmlformats.org/officeDocument/2006/relationships/image" Target="../media/image4.wmf"/><Relationship Id="rId12" Type="http://schemas.openxmlformats.org/officeDocument/2006/relationships/oleObject" Target="../embeddings/oleObject6.bin"/><Relationship Id="rId17" Type="http://schemas.openxmlformats.org/officeDocument/2006/relationships/image" Target="../media/image9.wmf"/><Relationship Id="rId2" Type="http://schemas.openxmlformats.org/officeDocument/2006/relationships/slideLayout" Target="../slideLayouts/slideLayout13.xml"/><Relationship Id="rId16" Type="http://schemas.openxmlformats.org/officeDocument/2006/relationships/oleObject" Target="../embeddings/oleObject8.bin"/><Relationship Id="rId20" Type="http://schemas.openxmlformats.org/officeDocument/2006/relationships/oleObject" Target="../embeddings/oleObject10.bin"/><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6.wmf"/><Relationship Id="rId5" Type="http://schemas.openxmlformats.org/officeDocument/2006/relationships/image" Target="../media/image3.wmf"/><Relationship Id="rId15" Type="http://schemas.openxmlformats.org/officeDocument/2006/relationships/image" Target="../media/image8.wmf"/><Relationship Id="rId10" Type="http://schemas.openxmlformats.org/officeDocument/2006/relationships/oleObject" Target="../embeddings/oleObject5.bin"/><Relationship Id="rId19" Type="http://schemas.openxmlformats.org/officeDocument/2006/relationships/image" Target="../media/image10.wmf"/><Relationship Id="rId4" Type="http://schemas.openxmlformats.org/officeDocument/2006/relationships/oleObject" Target="../embeddings/oleObject2.bin"/><Relationship Id="rId9" Type="http://schemas.openxmlformats.org/officeDocument/2006/relationships/image" Target="../media/image5.wmf"/><Relationship Id="rId14" Type="http://schemas.openxmlformats.org/officeDocument/2006/relationships/oleObject" Target="../embeddings/oleObject7.bin"/></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image" Target="../media/image10.png"/><Relationship Id="rId7"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1.bin"/><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9.wmf"/></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3.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2.wmf"/><Relationship Id="rId5" Type="http://schemas.openxmlformats.org/officeDocument/2006/relationships/oleObject" Target="../embeddings/oleObject13.bin"/><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8" Type="http://schemas.openxmlformats.org/officeDocument/2006/relationships/image" Target="../media/image2.wmf"/><Relationship Id="rId3" Type="http://schemas.openxmlformats.org/officeDocument/2006/relationships/oleObject" Target="../embeddings/oleObject14.bin"/><Relationship Id="rId7"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image" Target="../media/image16.png"/><Relationship Id="rId5" Type="http://schemas.openxmlformats.org/officeDocument/2006/relationships/image" Target="../media/image15.emf"/><Relationship Id="rId4" Type="http://schemas.openxmlformats.org/officeDocument/2006/relationships/image" Target="../media/image14.wmf"/><Relationship Id="rId9" Type="http://schemas.openxmlformats.org/officeDocument/2006/relationships/image" Target="../media/image17.emf"/></Relationships>
</file>

<file path=ppt/slides/_rels/slide7.x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image" Target="../media/image19.png"/><Relationship Id="rId7" Type="http://schemas.openxmlformats.org/officeDocument/2006/relationships/image" Target="../media/image23.emf"/><Relationship Id="rId2" Type="http://schemas.openxmlformats.org/officeDocument/2006/relationships/image" Target="../media/image18.png"/><Relationship Id="rId1" Type="http://schemas.openxmlformats.org/officeDocument/2006/relationships/slideLayout" Target="../slideLayouts/slideLayout12.xml"/><Relationship Id="rId6" Type="http://schemas.openxmlformats.org/officeDocument/2006/relationships/image" Target="../media/image22.emf"/><Relationship Id="rId5" Type="http://schemas.openxmlformats.org/officeDocument/2006/relationships/image" Target="../media/image21.emf"/><Relationship Id="rId4" Type="http://schemas.openxmlformats.org/officeDocument/2006/relationships/image" Target="../media/image20.emf"/></Relationships>
</file>

<file path=ppt/slides/_rels/slide8.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12.xml"/><Relationship Id="rId4" Type="http://schemas.openxmlformats.org/officeDocument/2006/relationships/image" Target="../media/image27.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2.xml"/><Relationship Id="rId1" Type="http://schemas.openxmlformats.org/officeDocument/2006/relationships/vmlDrawing" Target="../drawings/vmlDrawing6.vml"/><Relationship Id="rId4" Type="http://schemas.openxmlformats.org/officeDocument/2006/relationships/image" Target="../media/image2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D2AC7D-8F56-4422-BB8F-76991AED4C68}"/>
              </a:ext>
            </a:extLst>
          </p:cNvPr>
          <p:cNvSpPr>
            <a:spLocks noGrp="1"/>
          </p:cNvSpPr>
          <p:nvPr>
            <p:ph type="ctrTitle"/>
          </p:nvPr>
        </p:nvSpPr>
        <p:spPr/>
        <p:txBody>
          <a:bodyPr/>
          <a:lstStyle/>
          <a:p>
            <a:r>
              <a:rPr lang="zh-CN" altLang="en-US" dirty="0"/>
              <a:t>连续时间线性时不变系统的结构分解</a:t>
            </a:r>
          </a:p>
        </p:txBody>
      </p:sp>
      <p:sp>
        <p:nvSpPr>
          <p:cNvPr id="3" name="副标题 2">
            <a:extLst>
              <a:ext uri="{FF2B5EF4-FFF2-40B4-BE49-F238E27FC236}">
                <a16:creationId xmlns:a16="http://schemas.microsoft.com/office/drawing/2014/main" id="{729A70F6-5A5D-4193-B1FB-C0DC0DFD7AFF}"/>
              </a:ext>
            </a:extLst>
          </p:cNvPr>
          <p:cNvSpPr>
            <a:spLocks noGrp="1"/>
          </p:cNvSpPr>
          <p:nvPr>
            <p:ph type="subTitle" idx="1"/>
          </p:nvPr>
        </p:nvSpPr>
        <p:spPr>
          <a:xfrm>
            <a:off x="1524000" y="3509963"/>
            <a:ext cx="9144000" cy="1655762"/>
          </a:xfrm>
        </p:spPr>
        <p:txBody>
          <a:bodyPr>
            <a:normAutofit/>
          </a:bodyPr>
          <a:lstStyle/>
          <a:p>
            <a:r>
              <a:rPr lang="zh-CN" altLang="en-US" sz="3600" b="1" dirty="0">
                <a:solidFill>
                  <a:srgbClr val="002060"/>
                </a:solidFill>
              </a:rPr>
              <a:t>按能控性的系统结构分解</a:t>
            </a:r>
            <a:endParaRPr lang="en-US" altLang="zh-CN" sz="3600" b="1" dirty="0">
              <a:solidFill>
                <a:srgbClr val="002060"/>
              </a:solidFill>
            </a:endParaRPr>
          </a:p>
          <a:p>
            <a:r>
              <a:rPr lang="en-US" altLang="zh-CN" sz="2000" b="1" dirty="0">
                <a:solidFill>
                  <a:srgbClr val="002060"/>
                </a:solidFill>
              </a:rPr>
              <a:t>                                                                                            20201100398  </a:t>
            </a:r>
            <a:r>
              <a:rPr lang="zh-CN" altLang="en-US" sz="2000" b="1" dirty="0">
                <a:solidFill>
                  <a:srgbClr val="002060"/>
                </a:solidFill>
              </a:rPr>
              <a:t>王贵发</a:t>
            </a:r>
          </a:p>
        </p:txBody>
      </p:sp>
    </p:spTree>
    <p:extLst>
      <p:ext uri="{BB962C8B-B14F-4D97-AF65-F5344CB8AC3E}">
        <p14:creationId xmlns:p14="http://schemas.microsoft.com/office/powerpoint/2010/main" val="3682922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641F803C-C123-4AD4-8AF4-3B24FA053463}"/>
              </a:ext>
            </a:extLst>
          </p:cNvPr>
          <p:cNvSpPr>
            <a:spLocks noGrp="1"/>
          </p:cNvSpPr>
          <p:nvPr>
            <p:ph type="ctrTitle"/>
          </p:nvPr>
        </p:nvSpPr>
        <p:spPr/>
        <p:txBody>
          <a:bodyPr/>
          <a:lstStyle/>
          <a:p>
            <a:endParaRPr lang="zh-CN" altLang="en-US" dirty="0"/>
          </a:p>
        </p:txBody>
      </p:sp>
      <p:sp>
        <p:nvSpPr>
          <p:cNvPr id="6" name="副标题 5">
            <a:extLst>
              <a:ext uri="{FF2B5EF4-FFF2-40B4-BE49-F238E27FC236}">
                <a16:creationId xmlns:a16="http://schemas.microsoft.com/office/drawing/2014/main" id="{89CCE69A-D10A-4957-9190-312C577BF697}"/>
              </a:ext>
            </a:extLst>
          </p:cNvPr>
          <p:cNvSpPr>
            <a:spLocks noGrp="1"/>
          </p:cNvSpPr>
          <p:nvPr>
            <p:ph type="subTitle" idx="1"/>
          </p:nvPr>
        </p:nvSpPr>
        <p:spPr/>
        <p:txBody>
          <a:bodyPr/>
          <a:lstStyle/>
          <a:p>
            <a:endParaRPr lang="zh-CN" altLang="en-US"/>
          </a:p>
        </p:txBody>
      </p:sp>
      <p:sp>
        <p:nvSpPr>
          <p:cNvPr id="7" name="矩形 6">
            <a:extLst>
              <a:ext uri="{FF2B5EF4-FFF2-40B4-BE49-F238E27FC236}">
                <a16:creationId xmlns:a16="http://schemas.microsoft.com/office/drawing/2014/main" id="{768970E6-4E89-40C0-9C78-7AA6019E75C1}"/>
              </a:ext>
            </a:extLst>
          </p:cNvPr>
          <p:cNvSpPr/>
          <p:nvPr/>
        </p:nvSpPr>
        <p:spPr>
          <a:xfrm>
            <a:off x="5152599" y="2607874"/>
            <a:ext cx="1886801" cy="923330"/>
          </a:xfrm>
          <a:prstGeom prst="rect">
            <a:avLst/>
          </a:prstGeom>
          <a:noFill/>
        </p:spPr>
        <p:txBody>
          <a:bodyPr wrap="square" lIns="91440" tIns="45720" rIns="91440" bIns="45720">
            <a:spAutoFit/>
          </a:bodyPr>
          <a:lstStyle/>
          <a:p>
            <a:pPr algn="ctr"/>
            <a:r>
              <a:rPr lang="zh-CN" alt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谢谢</a:t>
            </a:r>
          </a:p>
        </p:txBody>
      </p:sp>
    </p:spTree>
    <p:extLst>
      <p:ext uri="{BB962C8B-B14F-4D97-AF65-F5344CB8AC3E}">
        <p14:creationId xmlns:p14="http://schemas.microsoft.com/office/powerpoint/2010/main" val="1523564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5">
            <a:extLst>
              <a:ext uri="{FF2B5EF4-FFF2-40B4-BE49-F238E27FC236}">
                <a16:creationId xmlns:a16="http://schemas.microsoft.com/office/drawing/2014/main" id="{B0A93C77-2C81-44C7-9917-B711D7A01C5A}"/>
              </a:ext>
            </a:extLst>
          </p:cNvPr>
          <p:cNvSpPr>
            <a:spLocks noGrp="1" noChangeArrowheads="1"/>
          </p:cNvSpPr>
          <p:nvPr>
            <p:ph type="title"/>
          </p:nvPr>
        </p:nvSpPr>
        <p:spPr/>
        <p:txBody>
          <a:bodyPr/>
          <a:lstStyle/>
          <a:p>
            <a:r>
              <a:rPr lang="zh-CN" altLang="en-US" b="1" dirty="0">
                <a:ea typeface="仿宋_GB2312" pitchFamily="49" charset="-122"/>
              </a:rPr>
              <a:t>线性定常系统能控性结构分解</a:t>
            </a:r>
          </a:p>
        </p:txBody>
      </p:sp>
      <p:graphicFrame>
        <p:nvGraphicFramePr>
          <p:cNvPr id="8196" name="Object 4">
            <a:extLst>
              <a:ext uri="{FF2B5EF4-FFF2-40B4-BE49-F238E27FC236}">
                <a16:creationId xmlns:a16="http://schemas.microsoft.com/office/drawing/2014/main" id="{87923EB6-7BBA-459D-90D1-363E4763B2E8}"/>
              </a:ext>
            </a:extLst>
          </p:cNvPr>
          <p:cNvGraphicFramePr>
            <a:graphicFrameLocks noGrp="1" noChangeAspect="1"/>
          </p:cNvGraphicFramePr>
          <p:nvPr>
            <p:ph sz="half" idx="2"/>
          </p:nvPr>
        </p:nvGraphicFramePr>
        <p:xfrm>
          <a:off x="4872038" y="2276475"/>
          <a:ext cx="1944687" cy="1044575"/>
        </p:xfrm>
        <a:graphic>
          <a:graphicData uri="http://schemas.openxmlformats.org/presentationml/2006/ole">
            <mc:AlternateContent xmlns:mc="http://schemas.openxmlformats.org/markup-compatibility/2006">
              <mc:Choice xmlns:v="urn:schemas-microsoft-com:vml" Requires="v">
                <p:oleObj spid="_x0000_s1051" name="Equation" r:id="rId3" imgW="850680" imgH="457200" progId="Equation.DSMT4">
                  <p:embed/>
                </p:oleObj>
              </mc:Choice>
              <mc:Fallback>
                <p:oleObj name="Equation" r:id="rId3" imgW="850680" imgH="457200" progId="Equation.DSMT4">
                  <p:embed/>
                  <p:pic>
                    <p:nvPicPr>
                      <p:cNvPr id="8196" name="Object 4">
                        <a:extLst>
                          <a:ext uri="{FF2B5EF4-FFF2-40B4-BE49-F238E27FC236}">
                            <a16:creationId xmlns:a16="http://schemas.microsoft.com/office/drawing/2014/main" id="{87923EB6-7BBA-459D-90D1-363E4763B2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2038" y="2276475"/>
                        <a:ext cx="1944687" cy="1044575"/>
                      </a:xfrm>
                      <a:prstGeom prst="rect">
                        <a:avLst/>
                      </a:prstGeom>
                      <a:noFill/>
                      <a:ln>
                        <a:noFill/>
                      </a:ln>
                      <a:effectLst/>
                      <a:extLst>
                        <a:ext uri="{909E8E84-426E-40DD-AFC4-6F175D3DCCD1}">
                          <a14:hiddenFill xmlns:a14="http://schemas.microsoft.com/office/drawing/2010/main">
                            <a:solidFill>
                              <a:srgbClr val="B9FFB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9" name="Rectangle 7">
            <a:extLst>
              <a:ext uri="{FF2B5EF4-FFF2-40B4-BE49-F238E27FC236}">
                <a16:creationId xmlns:a16="http://schemas.microsoft.com/office/drawing/2014/main" id="{670EB8DF-7272-46A7-AC5C-D0CA073C2852}"/>
              </a:ext>
            </a:extLst>
          </p:cNvPr>
          <p:cNvSpPr>
            <a:spLocks noChangeArrowheads="1"/>
          </p:cNvSpPr>
          <p:nvPr/>
        </p:nvSpPr>
        <p:spPr bwMode="auto">
          <a:xfrm>
            <a:off x="1883569" y="1628776"/>
            <a:ext cx="8424862" cy="439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FontTx/>
              <a:buNone/>
            </a:pPr>
            <a:r>
              <a:rPr lang="zh-CN" altLang="en-US" b="1" dirty="0">
                <a:ea typeface="仿宋_GB2312" pitchFamily="49" charset="-122"/>
              </a:rPr>
              <a:t>考虑不完全能控线性定常系统</a:t>
            </a:r>
          </a:p>
          <a:p>
            <a:endParaRPr lang="zh-CN" altLang="en-US" b="1" dirty="0">
              <a:ea typeface="仿宋_GB2312" pitchFamily="49" charset="-122"/>
            </a:endParaRPr>
          </a:p>
          <a:p>
            <a:pPr algn="ctr">
              <a:buFontTx/>
              <a:buNone/>
            </a:pPr>
            <a:endParaRPr lang="zh-CN" altLang="en-US" b="1" dirty="0">
              <a:ea typeface="仿宋_GB2312" pitchFamily="49" charset="-122"/>
            </a:endParaRPr>
          </a:p>
          <a:p>
            <a:pPr>
              <a:buFontTx/>
              <a:buNone/>
            </a:pPr>
            <a:r>
              <a:rPr lang="zh-CN" altLang="en-US" b="1" dirty="0">
                <a:ea typeface="仿宋_GB2312" pitchFamily="49" charset="-122"/>
              </a:rPr>
              <a:t>   进行系统的能控性分解，首先要选取非奇异矩阵。下面给出具体的算法。</a:t>
            </a:r>
            <a:endParaRPr lang="zh-CN" altLang="en-US" b="1" dirty="0">
              <a:latin typeface="仿宋_GB2312" pitchFamily="49" charset="-122"/>
              <a:ea typeface="仿宋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199">
                                            <p:txEl>
                                              <p:pRg st="0" end="0"/>
                                            </p:txEl>
                                          </p:spTgt>
                                        </p:tgtEl>
                                        <p:attrNameLst>
                                          <p:attrName>style.visibility</p:attrName>
                                        </p:attrNameLst>
                                      </p:cBhvr>
                                      <p:to>
                                        <p:strVal val="visible"/>
                                      </p:to>
                                    </p:set>
                                    <p:animEffect transition="in" filter="blinds(horizontal)">
                                      <p:cBhvr>
                                        <p:cTn id="7" dur="500"/>
                                        <p:tgtEl>
                                          <p:spTgt spid="81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8196"/>
                                        </p:tgtEl>
                                        <p:attrNameLst>
                                          <p:attrName>style.visibility</p:attrName>
                                        </p:attrNameLst>
                                      </p:cBhvr>
                                      <p:to>
                                        <p:strVal val="visible"/>
                                      </p:to>
                                    </p:set>
                                    <p:animEffect transition="in" filter="box(in)">
                                      <p:cBhvr>
                                        <p:cTn id="12" dur="500"/>
                                        <p:tgtEl>
                                          <p:spTgt spid="81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199">
                                            <p:txEl>
                                              <p:pRg st="3" end="3"/>
                                            </p:txEl>
                                          </p:spTgt>
                                        </p:tgtEl>
                                        <p:attrNameLst>
                                          <p:attrName>style.visibility</p:attrName>
                                        </p:attrNameLst>
                                      </p:cBhvr>
                                      <p:to>
                                        <p:strVal val="visible"/>
                                      </p:to>
                                    </p:set>
                                    <p:animEffect transition="in" filter="blinds(horizontal)">
                                      <p:cBhvr>
                                        <p:cTn id="17" dur="500"/>
                                        <p:tgtEl>
                                          <p:spTgt spid="81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8" name="Rectangle 8">
            <a:extLst>
              <a:ext uri="{FF2B5EF4-FFF2-40B4-BE49-F238E27FC236}">
                <a16:creationId xmlns:a16="http://schemas.microsoft.com/office/drawing/2014/main" id="{5AD4676B-86F7-417E-A027-5825031B7CB0}"/>
              </a:ext>
            </a:extLst>
          </p:cNvPr>
          <p:cNvSpPr>
            <a:spLocks noGrp="1" noChangeArrowheads="1"/>
          </p:cNvSpPr>
          <p:nvPr>
            <p:ph type="title"/>
          </p:nvPr>
        </p:nvSpPr>
        <p:spPr>
          <a:xfrm>
            <a:off x="609600" y="122238"/>
            <a:ext cx="10972800" cy="1295400"/>
          </a:xfrm>
          <a:ln w="57150"/>
        </p:spPr>
        <p:style>
          <a:lnRef idx="2">
            <a:schemeClr val="accent6"/>
          </a:lnRef>
          <a:fillRef idx="1">
            <a:schemeClr val="lt1"/>
          </a:fillRef>
          <a:effectRef idx="0">
            <a:schemeClr val="accent6"/>
          </a:effectRef>
          <a:fontRef idx="minor">
            <a:schemeClr val="dk1"/>
          </a:fontRef>
        </p:style>
        <p:txBody>
          <a:bodyPr>
            <a:normAutofit/>
          </a:bodyPr>
          <a:lstStyle/>
          <a:p>
            <a:br>
              <a:rPr lang="en-US" altLang="zh-CN" sz="2400" dirty="0">
                <a:solidFill>
                  <a:srgbClr val="0070C0"/>
                </a:solidFill>
              </a:rPr>
            </a:br>
            <a:r>
              <a:rPr lang="zh-CN" altLang="en-US" sz="2400" dirty="0">
                <a:solidFill>
                  <a:srgbClr val="0070C0"/>
                </a:solidFill>
              </a:rPr>
              <a:t>对不完全能控系统引入线性非奇异变换不改变系统的不能控程度，这一属性正式讨论系统结构分解的基本依据</a:t>
            </a:r>
            <a:endParaRPr lang="zh-CN" altLang="zh-CN" sz="2400" dirty="0">
              <a:solidFill>
                <a:srgbClr val="0070C0"/>
              </a:solidFill>
            </a:endParaRPr>
          </a:p>
        </p:txBody>
      </p:sp>
      <p:grpSp>
        <p:nvGrpSpPr>
          <p:cNvPr id="10254" name="Group 14">
            <a:extLst>
              <a:ext uri="{FF2B5EF4-FFF2-40B4-BE49-F238E27FC236}">
                <a16:creationId xmlns:a16="http://schemas.microsoft.com/office/drawing/2014/main" id="{E6057C09-B243-42A4-9A09-2A827ACE444E}"/>
              </a:ext>
            </a:extLst>
          </p:cNvPr>
          <p:cNvGrpSpPr>
            <a:grpSpLocks/>
          </p:cNvGrpSpPr>
          <p:nvPr/>
        </p:nvGrpSpPr>
        <p:grpSpPr bwMode="auto">
          <a:xfrm>
            <a:off x="1765300" y="1412875"/>
            <a:ext cx="7715250" cy="1728788"/>
            <a:chOff x="158" y="981"/>
            <a:chExt cx="4860" cy="1089"/>
          </a:xfrm>
        </p:grpSpPr>
        <p:graphicFrame>
          <p:nvGraphicFramePr>
            <p:cNvPr id="10244" name="Object 4">
              <a:extLst>
                <a:ext uri="{FF2B5EF4-FFF2-40B4-BE49-F238E27FC236}">
                  <a16:creationId xmlns:a16="http://schemas.microsoft.com/office/drawing/2014/main" id="{B8C7F015-19D7-4B0C-AF2A-6B2BB82A2A23}"/>
                </a:ext>
              </a:extLst>
            </p:cNvPr>
            <p:cNvGraphicFramePr>
              <a:graphicFrameLocks noChangeAspect="1"/>
            </p:cNvGraphicFramePr>
            <p:nvPr>
              <p:extLst>
                <p:ext uri="{D42A27DB-BD31-4B8C-83A1-F6EECF244321}">
                  <p14:modId xmlns:p14="http://schemas.microsoft.com/office/powerpoint/2010/main" val="1062619575"/>
                </p:ext>
              </p:extLst>
            </p:nvPr>
          </p:nvGraphicFramePr>
          <p:xfrm>
            <a:off x="2672" y="1301"/>
            <a:ext cx="2346" cy="320"/>
          </p:xfrm>
          <a:graphic>
            <a:graphicData uri="http://schemas.openxmlformats.org/presentationml/2006/ole">
              <mc:AlternateContent xmlns:mc="http://schemas.openxmlformats.org/markup-compatibility/2006">
                <mc:Choice xmlns:v="urn:schemas-microsoft-com:vml" Requires="v">
                  <p:oleObj spid="_x0000_s2282" name="Equation" r:id="rId4" imgW="1765080" imgH="241200" progId="Equation.DSMT4">
                    <p:embed/>
                  </p:oleObj>
                </mc:Choice>
                <mc:Fallback>
                  <p:oleObj name="Equation" r:id="rId4" imgW="1765080" imgH="241200" progId="Equation.DSMT4">
                    <p:embed/>
                    <p:pic>
                      <p:nvPicPr>
                        <p:cNvPr id="10244" name="Object 4">
                          <a:extLst>
                            <a:ext uri="{FF2B5EF4-FFF2-40B4-BE49-F238E27FC236}">
                              <a16:creationId xmlns:a16="http://schemas.microsoft.com/office/drawing/2014/main" id="{B8C7F015-19D7-4B0C-AF2A-6B2BB82A2A23}"/>
                            </a:ext>
                          </a:extLst>
                        </p:cNvPr>
                        <p:cNvPicPr>
                          <a:picLocks noChangeAspect="1" noChangeArrowheads="1"/>
                        </p:cNvPicPr>
                        <p:nvPr/>
                      </p:nvPicPr>
                      <p:blipFill>
                        <a:blip r:embed="rId5"/>
                        <a:srcRect/>
                        <a:stretch>
                          <a:fillRect/>
                        </a:stretch>
                      </p:blipFill>
                      <p:spPr bwMode="auto">
                        <a:xfrm>
                          <a:off x="2672" y="1301"/>
                          <a:ext cx="2346" cy="320"/>
                        </a:xfrm>
                        <a:prstGeom prst="rect">
                          <a:avLst/>
                        </a:prstGeom>
                        <a:noFill/>
                        <a:ln>
                          <a:noFill/>
                        </a:ln>
                        <a:effectLst/>
                        <a:extLst>
                          <a:ext uri="{909E8E84-426E-40DD-AFC4-6F175D3DCCD1}">
                            <a14:hiddenFill xmlns:a14="http://schemas.microsoft.com/office/drawing/2010/main">
                              <a:solidFill>
                                <a:srgbClr val="B9FFB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7" name="Object 7">
              <a:extLst>
                <a:ext uri="{FF2B5EF4-FFF2-40B4-BE49-F238E27FC236}">
                  <a16:creationId xmlns:a16="http://schemas.microsoft.com/office/drawing/2014/main" id="{56E61C0B-3923-4C3C-9951-8F30A765044F}"/>
                </a:ext>
              </a:extLst>
            </p:cNvPr>
            <p:cNvGraphicFramePr>
              <a:graphicFrameLocks noChangeAspect="1"/>
            </p:cNvGraphicFramePr>
            <p:nvPr/>
          </p:nvGraphicFramePr>
          <p:xfrm>
            <a:off x="1066" y="1661"/>
            <a:ext cx="998" cy="299"/>
          </p:xfrm>
          <a:graphic>
            <a:graphicData uri="http://schemas.openxmlformats.org/presentationml/2006/ole">
              <mc:AlternateContent xmlns:mc="http://schemas.openxmlformats.org/markup-compatibility/2006">
                <mc:Choice xmlns:v="urn:schemas-microsoft-com:vml" Requires="v">
                  <p:oleObj spid="_x0000_s2283" name="Equation" r:id="rId6" imgW="761760" imgH="228600" progId="Equation.DSMT4">
                    <p:embed/>
                  </p:oleObj>
                </mc:Choice>
                <mc:Fallback>
                  <p:oleObj name="Equation" r:id="rId6" imgW="761760" imgH="228600" progId="Equation.DSMT4">
                    <p:embed/>
                    <p:pic>
                      <p:nvPicPr>
                        <p:cNvPr id="10247" name="Object 7">
                          <a:extLst>
                            <a:ext uri="{FF2B5EF4-FFF2-40B4-BE49-F238E27FC236}">
                              <a16:creationId xmlns:a16="http://schemas.microsoft.com/office/drawing/2014/main" id="{56E61C0B-3923-4C3C-9951-8F30A765044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6" y="1661"/>
                          <a:ext cx="998" cy="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50" name="Rectangle 10">
              <a:extLst>
                <a:ext uri="{FF2B5EF4-FFF2-40B4-BE49-F238E27FC236}">
                  <a16:creationId xmlns:a16="http://schemas.microsoft.com/office/drawing/2014/main" id="{B3D4EBBB-4C67-4A5E-8D49-762D2FC3E4A7}"/>
                </a:ext>
              </a:extLst>
            </p:cNvPr>
            <p:cNvSpPr>
              <a:spLocks noChangeArrowheads="1"/>
            </p:cNvSpPr>
            <p:nvPr/>
          </p:nvSpPr>
          <p:spPr bwMode="auto">
            <a:xfrm>
              <a:off x="158" y="981"/>
              <a:ext cx="4860" cy="1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r>
                <a:rPr lang="zh-CN" altLang="en-US" b="1" dirty="0">
                  <a:ea typeface="仿宋_GB2312" pitchFamily="49" charset="-122"/>
                </a:rPr>
                <a:t>算法（能控性结构分解的求取）</a:t>
              </a:r>
            </a:p>
            <a:p>
              <a:pPr>
                <a:buFontTx/>
                <a:buAutoNum type="arabicPeriod"/>
              </a:pPr>
              <a:r>
                <a:rPr lang="zh-CN" altLang="en-US" b="1" dirty="0">
                  <a:ea typeface="仿宋_GB2312" pitchFamily="49" charset="-122"/>
                </a:rPr>
                <a:t>列写系统的能控性矩阵 </a:t>
              </a:r>
            </a:p>
            <a:p>
              <a:pPr>
                <a:buFontTx/>
                <a:buNone/>
              </a:pPr>
              <a:r>
                <a:rPr lang="zh-CN" altLang="en-US" b="1" dirty="0">
                  <a:ea typeface="仿宋_GB2312" pitchFamily="49" charset="-122"/>
                </a:rPr>
                <a:t>   并求出                </a:t>
              </a:r>
              <a:r>
                <a:rPr lang="en-US" altLang="zh-CN" dirty="0">
                  <a:latin typeface="+mn-ea"/>
                  <a:ea typeface="+mn-ea"/>
                </a:rPr>
                <a:t>&lt;</a:t>
              </a:r>
              <a:r>
                <a:rPr lang="en-US" altLang="zh-CN" dirty="0">
                  <a:latin typeface="仿宋" panose="02010609060101010101" pitchFamily="49" charset="-122"/>
                  <a:ea typeface="仿宋" panose="02010609060101010101" pitchFamily="49" charset="-122"/>
                </a:rPr>
                <a:t>n</a:t>
              </a:r>
              <a:r>
                <a:rPr lang="zh-CN" altLang="en-US" b="1" dirty="0">
                  <a:latin typeface="仿宋" panose="02010609060101010101" pitchFamily="49" charset="-122"/>
                  <a:ea typeface="仿宋" panose="02010609060101010101" pitchFamily="49" charset="-122"/>
                </a:rPr>
                <a:t> </a:t>
              </a:r>
              <a:r>
                <a:rPr lang="zh-CN" altLang="en-US" b="1" dirty="0">
                  <a:ea typeface="仿宋_GB2312"/>
                </a:rPr>
                <a:t> </a:t>
              </a:r>
              <a:r>
                <a:rPr lang="zh-CN" altLang="en-US" b="1" dirty="0">
                  <a:ea typeface="仿宋_GB2312" pitchFamily="49" charset="-122"/>
                </a:rPr>
                <a:t>。</a:t>
              </a:r>
            </a:p>
          </p:txBody>
        </p:sp>
      </p:grpSp>
      <p:grpSp>
        <p:nvGrpSpPr>
          <p:cNvPr id="10274" name="Group 34">
            <a:extLst>
              <a:ext uri="{FF2B5EF4-FFF2-40B4-BE49-F238E27FC236}">
                <a16:creationId xmlns:a16="http://schemas.microsoft.com/office/drawing/2014/main" id="{B5F4125D-93F1-4B97-AF23-030CD6F07D71}"/>
              </a:ext>
            </a:extLst>
          </p:cNvPr>
          <p:cNvGrpSpPr>
            <a:grpSpLocks/>
          </p:cNvGrpSpPr>
          <p:nvPr/>
        </p:nvGrpSpPr>
        <p:grpSpPr bwMode="auto">
          <a:xfrm>
            <a:off x="1765300" y="2997200"/>
            <a:ext cx="8218488" cy="1943100"/>
            <a:chOff x="158" y="1979"/>
            <a:chExt cx="5177" cy="1224"/>
          </a:xfrm>
        </p:grpSpPr>
        <p:sp>
          <p:nvSpPr>
            <p:cNvPr id="10252" name="Rectangle 12">
              <a:extLst>
                <a:ext uri="{FF2B5EF4-FFF2-40B4-BE49-F238E27FC236}">
                  <a16:creationId xmlns:a16="http://schemas.microsoft.com/office/drawing/2014/main" id="{A18D000E-5E97-434D-9D03-AD9416296198}"/>
                </a:ext>
              </a:extLst>
            </p:cNvPr>
            <p:cNvSpPr>
              <a:spLocks noChangeArrowheads="1"/>
            </p:cNvSpPr>
            <p:nvPr/>
          </p:nvSpPr>
          <p:spPr bwMode="auto">
            <a:xfrm>
              <a:off x="158" y="1979"/>
              <a:ext cx="5177" cy="1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a:spcBef>
                  <a:spcPct val="20000"/>
                </a:spcBef>
                <a:buChar char="•"/>
                <a:defRPr sz="2800">
                  <a:solidFill>
                    <a:schemeClr val="tx1"/>
                  </a:solidFill>
                  <a:latin typeface="Arial" panose="020B0604020202020204" pitchFamily="34" charset="0"/>
                  <a:ea typeface="宋体" panose="02010600030101010101" pitchFamily="2" charset="-122"/>
                </a:defRPr>
              </a:lvl1pPr>
              <a:lvl2pPr marL="914400" indent="-457200">
                <a:spcBef>
                  <a:spcPct val="20000"/>
                </a:spcBef>
                <a:buChar char="–"/>
                <a:defRPr sz="2400">
                  <a:solidFill>
                    <a:schemeClr val="tx1"/>
                  </a:solidFill>
                  <a:latin typeface="Arial" panose="020B0604020202020204" pitchFamily="34" charset="0"/>
                  <a:ea typeface="宋体" panose="02010600030101010101" pitchFamily="2" charset="-122"/>
                </a:defRPr>
              </a:lvl2pPr>
              <a:lvl3pPr marL="1295400" indent="-381000">
                <a:spcBef>
                  <a:spcPct val="20000"/>
                </a:spcBef>
                <a:buChar char="•"/>
                <a:defRPr sz="2000">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a:solidFill>
                    <a:schemeClr val="tx1"/>
                  </a:solidFill>
                  <a:latin typeface="Arial" panose="020B0604020202020204" pitchFamily="34" charset="0"/>
                  <a:ea typeface="宋体" panose="02010600030101010101" pitchFamily="2" charset="-122"/>
                </a:defRPr>
              </a:lvl4pPr>
              <a:lvl5pPr marL="2171700" indent="-342900">
                <a:spcBef>
                  <a:spcPct val="20000"/>
                </a:spcBef>
                <a:buChar char="»"/>
                <a:defRPr>
                  <a:solidFill>
                    <a:schemeClr val="tx1"/>
                  </a:solidFill>
                  <a:latin typeface="Arial" panose="020B0604020202020204" pitchFamily="34" charset="0"/>
                  <a:ea typeface="宋体" panose="02010600030101010101" pitchFamily="2" charset="-122"/>
                </a:defRPr>
              </a:lvl5pPr>
              <a:lvl6pPr marL="2628900" indent="-342900"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marL="3086100" indent="-342900"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marL="3543300" indent="-342900"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marL="4000500" indent="-342900"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buFontTx/>
                <a:buNone/>
              </a:pPr>
              <a:r>
                <a:rPr lang="en-US" altLang="zh-CN" b="1" dirty="0">
                  <a:ea typeface="仿宋_GB2312" pitchFamily="49" charset="-122"/>
                </a:rPr>
                <a:t>2. </a:t>
              </a:r>
              <a:r>
                <a:rPr lang="zh-CN" altLang="en-US" b="1" dirty="0">
                  <a:ea typeface="仿宋_GB2312" pitchFamily="49" charset="-122"/>
                </a:rPr>
                <a:t>在能控矩阵中任意取</a:t>
              </a:r>
              <a:r>
                <a:rPr lang="en-US" altLang="zh-CN" dirty="0">
                  <a:latin typeface="Times New Roman" panose="02020603050405020304" pitchFamily="18" charset="0"/>
                  <a:ea typeface="仿宋_GB2312" pitchFamily="49" charset="-122"/>
                </a:rPr>
                <a:t>k</a:t>
              </a:r>
              <a:r>
                <a:rPr lang="zh-CN" altLang="en-US" b="1" dirty="0">
                  <a:ea typeface="仿宋_GB2312" pitchFamily="49" charset="-122"/>
                </a:rPr>
                <a:t>个线性无关的列向量：</a:t>
              </a:r>
            </a:p>
            <a:p>
              <a:pPr>
                <a:buFontTx/>
                <a:buNone/>
              </a:pPr>
              <a:r>
                <a:rPr lang="zh-CN" altLang="en-US" b="1" dirty="0">
                  <a:ea typeface="仿宋_GB2312" pitchFamily="49" charset="-122"/>
                </a:rPr>
                <a:t>                  ，再在    中任意选取</a:t>
              </a:r>
              <a:r>
                <a:rPr lang="en-US" altLang="zh-CN" dirty="0">
                  <a:latin typeface="Times New Roman" panose="02020603050405020304" pitchFamily="18" charset="0"/>
                  <a:ea typeface="仿宋_GB2312" pitchFamily="49" charset="-122"/>
                </a:rPr>
                <a:t>(n-k)</a:t>
              </a:r>
              <a:r>
                <a:rPr lang="zh-CN" altLang="en-US" b="1" dirty="0">
                  <a:ea typeface="仿宋_GB2312" pitchFamily="49" charset="-122"/>
                </a:rPr>
                <a:t>个列向量：</a:t>
              </a:r>
            </a:p>
            <a:p>
              <a:pPr>
                <a:buFontTx/>
                <a:buNone/>
              </a:pPr>
              <a:r>
                <a:rPr lang="zh-CN" altLang="en-US" b="1" dirty="0">
                  <a:ea typeface="仿宋_GB2312" pitchFamily="49" charset="-122"/>
                </a:rPr>
                <a:t>                       ，使得矩阵                                      是可逆的。</a:t>
              </a:r>
            </a:p>
          </p:txBody>
        </p:sp>
        <p:graphicFrame>
          <p:nvGraphicFramePr>
            <p:cNvPr id="10265" name="Object 25">
              <a:extLst>
                <a:ext uri="{FF2B5EF4-FFF2-40B4-BE49-F238E27FC236}">
                  <a16:creationId xmlns:a16="http://schemas.microsoft.com/office/drawing/2014/main" id="{BF7CBBC2-15AA-454C-9766-DEBFB392CD6F}"/>
                </a:ext>
              </a:extLst>
            </p:cNvPr>
            <p:cNvGraphicFramePr>
              <a:graphicFrameLocks noChangeAspect="1"/>
            </p:cNvGraphicFramePr>
            <p:nvPr/>
          </p:nvGraphicFramePr>
          <p:xfrm>
            <a:off x="391" y="2296"/>
            <a:ext cx="998" cy="335"/>
          </p:xfrm>
          <a:graphic>
            <a:graphicData uri="http://schemas.openxmlformats.org/presentationml/2006/ole">
              <mc:AlternateContent xmlns:mc="http://schemas.openxmlformats.org/markup-compatibility/2006">
                <mc:Choice xmlns:v="urn:schemas-microsoft-com:vml" Requires="v">
                  <p:oleObj spid="_x0000_s2284" name="Equation" r:id="rId8" imgW="723600" imgH="241200" progId="Equation.DSMT4">
                    <p:embed/>
                  </p:oleObj>
                </mc:Choice>
                <mc:Fallback>
                  <p:oleObj name="Equation" r:id="rId8" imgW="723600" imgH="241200" progId="Equation.DSMT4">
                    <p:embed/>
                    <p:pic>
                      <p:nvPicPr>
                        <p:cNvPr id="10265" name="Object 25">
                          <a:extLst>
                            <a:ext uri="{FF2B5EF4-FFF2-40B4-BE49-F238E27FC236}">
                              <a16:creationId xmlns:a16="http://schemas.microsoft.com/office/drawing/2014/main" id="{BF7CBBC2-15AA-454C-9766-DEBFB392CD6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1" y="2296"/>
                          <a:ext cx="998" cy="3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71" name="Object 31">
              <a:extLst>
                <a:ext uri="{FF2B5EF4-FFF2-40B4-BE49-F238E27FC236}">
                  <a16:creationId xmlns:a16="http://schemas.microsoft.com/office/drawing/2014/main" id="{3D0F3EA6-BAB1-4461-831C-2F9C137FBE30}"/>
                </a:ext>
              </a:extLst>
            </p:cNvPr>
            <p:cNvGraphicFramePr>
              <a:graphicFrameLocks noChangeAspect="1"/>
            </p:cNvGraphicFramePr>
            <p:nvPr/>
          </p:nvGraphicFramePr>
          <p:xfrm>
            <a:off x="2008" y="2301"/>
            <a:ext cx="280" cy="265"/>
          </p:xfrm>
          <a:graphic>
            <a:graphicData uri="http://schemas.openxmlformats.org/presentationml/2006/ole">
              <mc:AlternateContent xmlns:mc="http://schemas.openxmlformats.org/markup-compatibility/2006">
                <mc:Choice xmlns:v="urn:schemas-microsoft-com:vml" Requires="v">
                  <p:oleObj spid="_x0000_s2285" name="Equation" r:id="rId10" imgW="203040" imgH="190440" progId="Equation.DSMT4">
                    <p:embed/>
                  </p:oleObj>
                </mc:Choice>
                <mc:Fallback>
                  <p:oleObj name="Equation" r:id="rId10" imgW="203040" imgH="190440" progId="Equation.DSMT4">
                    <p:embed/>
                    <p:pic>
                      <p:nvPicPr>
                        <p:cNvPr id="10271" name="Object 31">
                          <a:extLst>
                            <a:ext uri="{FF2B5EF4-FFF2-40B4-BE49-F238E27FC236}">
                              <a16:creationId xmlns:a16="http://schemas.microsoft.com/office/drawing/2014/main" id="{3D0F3EA6-BAB1-4461-831C-2F9C137FBE3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08" y="2301"/>
                          <a:ext cx="280" cy="2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72" name="Object 32">
              <a:extLst>
                <a:ext uri="{FF2B5EF4-FFF2-40B4-BE49-F238E27FC236}">
                  <a16:creationId xmlns:a16="http://schemas.microsoft.com/office/drawing/2014/main" id="{E0C4F284-8956-44B4-B52D-B4FC6A9CA585}"/>
                </a:ext>
              </a:extLst>
            </p:cNvPr>
            <p:cNvGraphicFramePr>
              <a:graphicFrameLocks noChangeAspect="1"/>
            </p:cNvGraphicFramePr>
            <p:nvPr/>
          </p:nvGraphicFramePr>
          <p:xfrm>
            <a:off x="383" y="2614"/>
            <a:ext cx="1278" cy="335"/>
          </p:xfrm>
          <a:graphic>
            <a:graphicData uri="http://schemas.openxmlformats.org/presentationml/2006/ole">
              <mc:AlternateContent xmlns:mc="http://schemas.openxmlformats.org/markup-compatibility/2006">
                <mc:Choice xmlns:v="urn:schemas-microsoft-com:vml" Requires="v">
                  <p:oleObj spid="_x0000_s2286" name="Equation" r:id="rId12" imgW="927000" imgH="241200" progId="Equation.DSMT4">
                    <p:embed/>
                  </p:oleObj>
                </mc:Choice>
                <mc:Fallback>
                  <p:oleObj name="Equation" r:id="rId12" imgW="927000" imgH="241200" progId="Equation.DSMT4">
                    <p:embed/>
                    <p:pic>
                      <p:nvPicPr>
                        <p:cNvPr id="10272" name="Object 32">
                          <a:extLst>
                            <a:ext uri="{FF2B5EF4-FFF2-40B4-BE49-F238E27FC236}">
                              <a16:creationId xmlns:a16="http://schemas.microsoft.com/office/drawing/2014/main" id="{E0C4F284-8956-44B4-B52D-B4FC6A9CA58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3" y="2614"/>
                          <a:ext cx="1278" cy="3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73" name="Object 33">
              <a:extLst>
                <a:ext uri="{FF2B5EF4-FFF2-40B4-BE49-F238E27FC236}">
                  <a16:creationId xmlns:a16="http://schemas.microsoft.com/office/drawing/2014/main" id="{4005E6CA-52BF-498E-8D4D-2BB58D943349}"/>
                </a:ext>
              </a:extLst>
            </p:cNvPr>
            <p:cNvGraphicFramePr>
              <a:graphicFrameLocks noChangeAspect="1"/>
            </p:cNvGraphicFramePr>
            <p:nvPr>
              <p:extLst>
                <p:ext uri="{D42A27DB-BD31-4B8C-83A1-F6EECF244321}">
                  <p14:modId xmlns:p14="http://schemas.microsoft.com/office/powerpoint/2010/main" val="3036131431"/>
                </p:ext>
              </p:extLst>
            </p:nvPr>
          </p:nvGraphicFramePr>
          <p:xfrm>
            <a:off x="2747" y="2627"/>
            <a:ext cx="2524" cy="353"/>
          </p:xfrm>
          <a:graphic>
            <a:graphicData uri="http://schemas.openxmlformats.org/presentationml/2006/ole">
              <mc:AlternateContent xmlns:mc="http://schemas.openxmlformats.org/markup-compatibility/2006">
                <mc:Choice xmlns:v="urn:schemas-microsoft-com:vml" Requires="v">
                  <p:oleObj spid="_x0000_s2287" name="Equation" r:id="rId14" imgW="1993680" imgH="253800" progId="Equation.DSMT4">
                    <p:embed/>
                  </p:oleObj>
                </mc:Choice>
                <mc:Fallback>
                  <p:oleObj name="Equation" r:id="rId14" imgW="1993680" imgH="253800" progId="Equation.DSMT4">
                    <p:embed/>
                    <p:pic>
                      <p:nvPicPr>
                        <p:cNvPr id="10273" name="Object 33">
                          <a:extLst>
                            <a:ext uri="{FF2B5EF4-FFF2-40B4-BE49-F238E27FC236}">
                              <a16:creationId xmlns:a16="http://schemas.microsoft.com/office/drawing/2014/main" id="{4005E6CA-52BF-498E-8D4D-2BB58D943349}"/>
                            </a:ext>
                          </a:extLst>
                        </p:cNvPr>
                        <p:cNvPicPr>
                          <a:picLocks noChangeAspect="1" noChangeArrowheads="1"/>
                        </p:cNvPicPr>
                        <p:nvPr/>
                      </p:nvPicPr>
                      <p:blipFill>
                        <a:blip r:embed="rId15"/>
                        <a:srcRect/>
                        <a:stretch>
                          <a:fillRect/>
                        </a:stretch>
                      </p:blipFill>
                      <p:spPr bwMode="auto">
                        <a:xfrm>
                          <a:off x="2747" y="2627"/>
                          <a:ext cx="2524" cy="353"/>
                        </a:xfrm>
                        <a:prstGeom prst="rect">
                          <a:avLst/>
                        </a:prstGeom>
                        <a:noFill/>
                        <a:ln>
                          <a:noFill/>
                        </a:ln>
                        <a:effectLst/>
                      </p:spPr>
                    </p:pic>
                  </p:oleObj>
                </mc:Fallback>
              </mc:AlternateContent>
            </a:graphicData>
          </a:graphic>
        </p:graphicFrame>
      </p:grpSp>
      <p:grpSp>
        <p:nvGrpSpPr>
          <p:cNvPr id="10295" name="Group 55">
            <a:extLst>
              <a:ext uri="{FF2B5EF4-FFF2-40B4-BE49-F238E27FC236}">
                <a16:creationId xmlns:a16="http://schemas.microsoft.com/office/drawing/2014/main" id="{31B1FCB5-55C6-40D8-A04D-CA6B0D6BC660}"/>
              </a:ext>
            </a:extLst>
          </p:cNvPr>
          <p:cNvGrpSpPr>
            <a:grpSpLocks/>
          </p:cNvGrpSpPr>
          <p:nvPr/>
        </p:nvGrpSpPr>
        <p:grpSpPr bwMode="auto">
          <a:xfrm>
            <a:off x="1765300" y="5051426"/>
            <a:ext cx="7143751" cy="584200"/>
            <a:chOff x="152" y="3182"/>
            <a:chExt cx="4500" cy="368"/>
          </a:xfrm>
        </p:grpSpPr>
        <p:sp>
          <p:nvSpPr>
            <p:cNvPr id="10276" name="Rectangle 36">
              <a:extLst>
                <a:ext uri="{FF2B5EF4-FFF2-40B4-BE49-F238E27FC236}">
                  <a16:creationId xmlns:a16="http://schemas.microsoft.com/office/drawing/2014/main" id="{D38BF39D-4B20-4F39-A6B9-7B318C2D5B74}"/>
                </a:ext>
              </a:extLst>
            </p:cNvPr>
            <p:cNvSpPr>
              <a:spLocks noChangeArrowheads="1"/>
            </p:cNvSpPr>
            <p:nvPr/>
          </p:nvSpPr>
          <p:spPr bwMode="auto">
            <a:xfrm>
              <a:off x="152" y="3182"/>
              <a:ext cx="3130"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a:spcBef>
                  <a:spcPct val="20000"/>
                </a:spcBef>
                <a:buChar char="•"/>
                <a:defRPr sz="2800">
                  <a:solidFill>
                    <a:schemeClr val="tx1"/>
                  </a:solidFill>
                  <a:latin typeface="Arial" panose="020B0604020202020204" pitchFamily="34" charset="0"/>
                  <a:ea typeface="宋体" panose="02010600030101010101" pitchFamily="2" charset="-122"/>
                </a:defRPr>
              </a:lvl1pPr>
              <a:lvl2pPr marL="914400" indent="-457200">
                <a:spcBef>
                  <a:spcPct val="20000"/>
                </a:spcBef>
                <a:buChar char="–"/>
                <a:defRPr sz="2400">
                  <a:solidFill>
                    <a:schemeClr val="tx1"/>
                  </a:solidFill>
                  <a:latin typeface="Arial" panose="020B0604020202020204" pitchFamily="34" charset="0"/>
                  <a:ea typeface="宋体" panose="02010600030101010101" pitchFamily="2" charset="-122"/>
                </a:defRPr>
              </a:lvl2pPr>
              <a:lvl3pPr marL="1295400" indent="-381000">
                <a:spcBef>
                  <a:spcPct val="20000"/>
                </a:spcBef>
                <a:buChar char="•"/>
                <a:defRPr sz="2000">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a:solidFill>
                    <a:schemeClr val="tx1"/>
                  </a:solidFill>
                  <a:latin typeface="Arial" panose="020B0604020202020204" pitchFamily="34" charset="0"/>
                  <a:ea typeface="宋体" panose="02010600030101010101" pitchFamily="2" charset="-122"/>
                </a:defRPr>
              </a:lvl4pPr>
              <a:lvl5pPr marL="2171700" indent="-342900">
                <a:spcBef>
                  <a:spcPct val="20000"/>
                </a:spcBef>
                <a:buChar char="»"/>
                <a:defRPr>
                  <a:solidFill>
                    <a:schemeClr val="tx1"/>
                  </a:solidFill>
                  <a:latin typeface="Arial" panose="020B0604020202020204" pitchFamily="34" charset="0"/>
                  <a:ea typeface="宋体" panose="02010600030101010101" pitchFamily="2" charset="-122"/>
                </a:defRPr>
              </a:lvl5pPr>
              <a:lvl6pPr marL="2628900" indent="-342900"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marL="3086100" indent="-342900"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marL="3543300" indent="-342900"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marL="4000500" indent="-342900"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buFontTx/>
                <a:buNone/>
              </a:pPr>
              <a:r>
                <a:rPr lang="en-US" altLang="zh-CN" b="1" dirty="0">
                  <a:ea typeface="仿宋_GB2312" pitchFamily="49" charset="-122"/>
                </a:rPr>
                <a:t>3. </a:t>
              </a:r>
              <a:r>
                <a:rPr lang="zh-CN" altLang="en-US" b="1" dirty="0">
                  <a:ea typeface="仿宋_GB2312" pitchFamily="49" charset="-122"/>
                </a:rPr>
                <a:t>按下列方式组成变换矩阵，</a:t>
              </a:r>
            </a:p>
          </p:txBody>
        </p:sp>
        <p:graphicFrame>
          <p:nvGraphicFramePr>
            <p:cNvPr id="10280" name="Object 40">
              <a:extLst>
                <a:ext uri="{FF2B5EF4-FFF2-40B4-BE49-F238E27FC236}">
                  <a16:creationId xmlns:a16="http://schemas.microsoft.com/office/drawing/2014/main" id="{E33AB239-46FD-4C1E-A2FF-F1DFD89FC0F0}"/>
                </a:ext>
              </a:extLst>
            </p:cNvPr>
            <p:cNvGraphicFramePr>
              <a:graphicFrameLocks noChangeAspect="1"/>
            </p:cNvGraphicFramePr>
            <p:nvPr>
              <p:extLst>
                <p:ext uri="{D42A27DB-BD31-4B8C-83A1-F6EECF244321}">
                  <p14:modId xmlns:p14="http://schemas.microsoft.com/office/powerpoint/2010/main" val="3887565643"/>
                </p:ext>
              </p:extLst>
            </p:nvPr>
          </p:nvGraphicFramePr>
          <p:xfrm>
            <a:off x="3055" y="3198"/>
            <a:ext cx="1597" cy="352"/>
          </p:xfrm>
          <a:graphic>
            <a:graphicData uri="http://schemas.openxmlformats.org/presentationml/2006/ole">
              <mc:AlternateContent xmlns:mc="http://schemas.openxmlformats.org/markup-compatibility/2006">
                <mc:Choice xmlns:v="urn:schemas-microsoft-com:vml" Requires="v">
                  <p:oleObj spid="_x0000_s2288" name="Equation" r:id="rId16" imgW="1600200" imgH="304560" progId="Equation.DSMT4">
                    <p:embed/>
                  </p:oleObj>
                </mc:Choice>
                <mc:Fallback>
                  <p:oleObj name="Equation" r:id="rId16" imgW="1600200" imgH="304560" progId="Equation.DSMT4">
                    <p:embed/>
                    <p:pic>
                      <p:nvPicPr>
                        <p:cNvPr id="10280" name="Object 40">
                          <a:extLst>
                            <a:ext uri="{FF2B5EF4-FFF2-40B4-BE49-F238E27FC236}">
                              <a16:creationId xmlns:a16="http://schemas.microsoft.com/office/drawing/2014/main" id="{E33AB239-46FD-4C1E-A2FF-F1DFD89FC0F0}"/>
                            </a:ext>
                          </a:extLst>
                        </p:cNvPr>
                        <p:cNvPicPr>
                          <a:picLocks noChangeAspect="1" noChangeArrowheads="1"/>
                        </p:cNvPicPr>
                        <p:nvPr/>
                      </p:nvPicPr>
                      <p:blipFill>
                        <a:blip r:embed="rId17"/>
                        <a:srcRect/>
                        <a:stretch>
                          <a:fillRect/>
                        </a:stretch>
                      </p:blipFill>
                      <p:spPr bwMode="auto">
                        <a:xfrm>
                          <a:off x="3055" y="3198"/>
                          <a:ext cx="1597" cy="3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0296" name="Group 56">
            <a:extLst>
              <a:ext uri="{FF2B5EF4-FFF2-40B4-BE49-F238E27FC236}">
                <a16:creationId xmlns:a16="http://schemas.microsoft.com/office/drawing/2014/main" id="{26415CD2-FD5D-4D9F-B5DB-BC269161A8DD}"/>
              </a:ext>
            </a:extLst>
          </p:cNvPr>
          <p:cNvGrpSpPr>
            <a:grpSpLocks/>
          </p:cNvGrpSpPr>
          <p:nvPr/>
        </p:nvGrpSpPr>
        <p:grpSpPr bwMode="auto">
          <a:xfrm>
            <a:off x="1784350" y="5732463"/>
            <a:ext cx="4352925" cy="576262"/>
            <a:chOff x="164" y="3611"/>
            <a:chExt cx="2742" cy="363"/>
          </a:xfrm>
        </p:grpSpPr>
        <p:sp>
          <p:nvSpPr>
            <p:cNvPr id="10291" name="Rectangle 51">
              <a:extLst>
                <a:ext uri="{FF2B5EF4-FFF2-40B4-BE49-F238E27FC236}">
                  <a16:creationId xmlns:a16="http://schemas.microsoft.com/office/drawing/2014/main" id="{EBDAD2B3-5DEB-4C85-97F1-7F8B90A515ED}"/>
                </a:ext>
              </a:extLst>
            </p:cNvPr>
            <p:cNvSpPr>
              <a:spLocks noChangeArrowheads="1"/>
            </p:cNvSpPr>
            <p:nvPr/>
          </p:nvSpPr>
          <p:spPr bwMode="auto">
            <a:xfrm>
              <a:off x="164" y="3611"/>
              <a:ext cx="1270"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a:spcBef>
                  <a:spcPct val="20000"/>
                </a:spcBef>
                <a:buChar char="•"/>
                <a:defRPr sz="2800">
                  <a:solidFill>
                    <a:schemeClr val="tx1"/>
                  </a:solidFill>
                  <a:latin typeface="Arial" panose="020B0604020202020204" pitchFamily="34" charset="0"/>
                  <a:ea typeface="宋体" panose="02010600030101010101" pitchFamily="2" charset="-122"/>
                </a:defRPr>
              </a:lvl1pPr>
              <a:lvl2pPr marL="914400" indent="-457200">
                <a:spcBef>
                  <a:spcPct val="20000"/>
                </a:spcBef>
                <a:buChar char="–"/>
                <a:defRPr sz="2400">
                  <a:solidFill>
                    <a:schemeClr val="tx1"/>
                  </a:solidFill>
                  <a:latin typeface="Arial" panose="020B0604020202020204" pitchFamily="34" charset="0"/>
                  <a:ea typeface="宋体" panose="02010600030101010101" pitchFamily="2" charset="-122"/>
                </a:defRPr>
              </a:lvl2pPr>
              <a:lvl3pPr marL="1295400" indent="-381000">
                <a:spcBef>
                  <a:spcPct val="20000"/>
                </a:spcBef>
                <a:buChar char="•"/>
                <a:defRPr sz="2000">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a:solidFill>
                    <a:schemeClr val="tx1"/>
                  </a:solidFill>
                  <a:latin typeface="Arial" panose="020B0604020202020204" pitchFamily="34" charset="0"/>
                  <a:ea typeface="宋体" panose="02010600030101010101" pitchFamily="2" charset="-122"/>
                </a:defRPr>
              </a:lvl4pPr>
              <a:lvl5pPr marL="2171700" indent="-342900">
                <a:spcBef>
                  <a:spcPct val="20000"/>
                </a:spcBef>
                <a:buChar char="»"/>
                <a:defRPr>
                  <a:solidFill>
                    <a:schemeClr val="tx1"/>
                  </a:solidFill>
                  <a:latin typeface="Arial" panose="020B0604020202020204" pitchFamily="34" charset="0"/>
                  <a:ea typeface="宋体" panose="02010600030101010101" pitchFamily="2" charset="-122"/>
                </a:defRPr>
              </a:lvl5pPr>
              <a:lvl6pPr marL="2628900" indent="-342900"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marL="3086100" indent="-342900"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marL="3543300" indent="-342900"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marL="4000500" indent="-342900"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buFontTx/>
                <a:buNone/>
              </a:pPr>
              <a:r>
                <a:rPr lang="en-US" altLang="zh-CN" b="1" dirty="0">
                  <a:ea typeface="仿宋_GB2312" pitchFamily="49" charset="-122"/>
                </a:rPr>
                <a:t>4. </a:t>
              </a:r>
              <a:r>
                <a:rPr lang="zh-CN" altLang="en-US" b="1" dirty="0">
                  <a:ea typeface="仿宋_GB2312" pitchFamily="49" charset="-122"/>
                </a:rPr>
                <a:t>计算</a:t>
              </a:r>
            </a:p>
          </p:txBody>
        </p:sp>
        <p:graphicFrame>
          <p:nvGraphicFramePr>
            <p:cNvPr id="10292" name="Object 52">
              <a:extLst>
                <a:ext uri="{FF2B5EF4-FFF2-40B4-BE49-F238E27FC236}">
                  <a16:creationId xmlns:a16="http://schemas.microsoft.com/office/drawing/2014/main" id="{91469F72-DEC2-4539-84A5-4FFAE84E4882}"/>
                </a:ext>
              </a:extLst>
            </p:cNvPr>
            <p:cNvGraphicFramePr>
              <a:graphicFrameLocks noChangeAspect="1"/>
            </p:cNvGraphicFramePr>
            <p:nvPr>
              <p:extLst>
                <p:ext uri="{D42A27DB-BD31-4B8C-83A1-F6EECF244321}">
                  <p14:modId xmlns:p14="http://schemas.microsoft.com/office/powerpoint/2010/main" val="421930516"/>
                </p:ext>
              </p:extLst>
            </p:nvPr>
          </p:nvGraphicFramePr>
          <p:xfrm>
            <a:off x="1363" y="3611"/>
            <a:ext cx="1543" cy="327"/>
          </p:xfrm>
          <a:graphic>
            <a:graphicData uri="http://schemas.openxmlformats.org/presentationml/2006/ole">
              <mc:AlternateContent xmlns:mc="http://schemas.openxmlformats.org/markup-compatibility/2006">
                <mc:Choice xmlns:v="urn:schemas-microsoft-com:vml" Requires="v">
                  <p:oleObj spid="_x0000_s2289" name="Equation" r:id="rId18" imgW="1231560" imgH="228600" progId="Equation.DSMT4">
                    <p:embed/>
                  </p:oleObj>
                </mc:Choice>
                <mc:Fallback>
                  <p:oleObj name="Equation" r:id="rId18" imgW="1231560" imgH="228600" progId="Equation.DSMT4">
                    <p:embed/>
                    <p:pic>
                      <p:nvPicPr>
                        <p:cNvPr id="10292" name="Object 52">
                          <a:extLst>
                            <a:ext uri="{FF2B5EF4-FFF2-40B4-BE49-F238E27FC236}">
                              <a16:creationId xmlns:a16="http://schemas.microsoft.com/office/drawing/2014/main" id="{91469F72-DEC2-4539-84A5-4FFAE84E4882}"/>
                            </a:ext>
                          </a:extLst>
                        </p:cNvPr>
                        <p:cNvPicPr>
                          <a:picLocks noChangeAspect="1" noChangeArrowheads="1"/>
                        </p:cNvPicPr>
                        <p:nvPr/>
                      </p:nvPicPr>
                      <p:blipFill>
                        <a:blip r:embed="rId19"/>
                        <a:srcRect/>
                        <a:stretch>
                          <a:fillRect/>
                        </a:stretch>
                      </p:blipFill>
                      <p:spPr bwMode="auto">
                        <a:xfrm>
                          <a:off x="1363" y="3611"/>
                          <a:ext cx="154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0" name="文本框 19">
            <a:extLst>
              <a:ext uri="{FF2B5EF4-FFF2-40B4-BE49-F238E27FC236}">
                <a16:creationId xmlns:a16="http://schemas.microsoft.com/office/drawing/2014/main" id="{2B12C481-B811-4A19-A82B-7BAF4A9A1472}"/>
              </a:ext>
            </a:extLst>
          </p:cNvPr>
          <p:cNvSpPr txBox="1"/>
          <p:nvPr/>
        </p:nvSpPr>
        <p:spPr>
          <a:xfrm>
            <a:off x="3047260" y="3246553"/>
            <a:ext cx="6094520" cy="369332"/>
          </a:xfrm>
          <a:prstGeom prst="rect">
            <a:avLst/>
          </a:prstGeom>
          <a:noFill/>
        </p:spPr>
        <p:txBody>
          <a:bodyPr wrap="square">
            <a:spAutoFit/>
          </a:bodyPr>
          <a:lstStyle/>
          <a:p>
            <a:endParaRPr lang="zh-CN" altLang="en-US" dirty="0"/>
          </a:p>
        </p:txBody>
      </p:sp>
      <p:graphicFrame>
        <p:nvGraphicFramePr>
          <p:cNvPr id="5" name="Object 4">
            <a:extLst>
              <a:ext uri="{FF2B5EF4-FFF2-40B4-BE49-F238E27FC236}">
                <a16:creationId xmlns:a16="http://schemas.microsoft.com/office/drawing/2014/main" id="{94CAA1F4-59D7-41E4-8C22-5F26224D3836}"/>
              </a:ext>
            </a:extLst>
          </p:cNvPr>
          <p:cNvGraphicFramePr>
            <a:graphicFrameLocks noChangeAspect="1"/>
          </p:cNvGraphicFramePr>
          <p:nvPr>
            <p:extLst>
              <p:ext uri="{D42A27DB-BD31-4B8C-83A1-F6EECF244321}">
                <p14:modId xmlns:p14="http://schemas.microsoft.com/office/powerpoint/2010/main" val="434215916"/>
              </p:ext>
            </p:extLst>
          </p:nvPr>
        </p:nvGraphicFramePr>
        <p:xfrm>
          <a:off x="1281906" y="65088"/>
          <a:ext cx="8948738" cy="508000"/>
        </p:xfrm>
        <a:graphic>
          <a:graphicData uri="http://schemas.openxmlformats.org/presentationml/2006/ole">
            <mc:AlternateContent xmlns:mc="http://schemas.openxmlformats.org/markup-compatibility/2006">
              <mc:Choice xmlns:v="urn:schemas-microsoft-com:vml" Requires="v">
                <p:oleObj spid="_x0000_s2290" name="Equation" r:id="rId20" imgW="4241520" imgH="241200" progId="Equation.DSMT4">
                  <p:embed/>
                </p:oleObj>
              </mc:Choice>
              <mc:Fallback>
                <p:oleObj name="Equation" r:id="rId20" imgW="4241520" imgH="241200" progId="Equation.DSMT4">
                  <p:embed/>
                  <p:pic>
                    <p:nvPicPr>
                      <p:cNvPr id="10244" name="Object 4">
                        <a:extLst>
                          <a:ext uri="{FF2B5EF4-FFF2-40B4-BE49-F238E27FC236}">
                            <a16:creationId xmlns:a16="http://schemas.microsoft.com/office/drawing/2014/main" id="{B8C7F015-19D7-4B0C-AF2A-6B2BB82A2A23}"/>
                          </a:ext>
                        </a:extLst>
                      </p:cNvPr>
                      <p:cNvPicPr>
                        <a:picLocks noChangeAspect="1" noChangeArrowheads="1"/>
                      </p:cNvPicPr>
                      <p:nvPr/>
                    </p:nvPicPr>
                    <p:blipFill>
                      <a:blip r:embed="rId21"/>
                      <a:srcRect/>
                      <a:stretch>
                        <a:fillRect/>
                      </a:stretch>
                    </p:blipFill>
                    <p:spPr bwMode="auto">
                      <a:xfrm>
                        <a:off x="1281906" y="65088"/>
                        <a:ext cx="8948738" cy="508000"/>
                      </a:xfrm>
                      <a:prstGeom prst="rect">
                        <a:avLst/>
                      </a:prstGeom>
                      <a:noFill/>
                      <a:ln>
                        <a:noFill/>
                      </a:ln>
                      <a:effectLst/>
                      <a:extLst>
                        <a:ext uri="{909E8E84-426E-40DD-AFC4-6F175D3DCCD1}">
                          <a14:hiddenFill xmlns:a14="http://schemas.microsoft.com/office/drawing/2010/main">
                            <a:solidFill>
                              <a:srgbClr val="B9FFB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254"/>
                                        </p:tgtEl>
                                        <p:attrNameLst>
                                          <p:attrName>style.visibility</p:attrName>
                                        </p:attrNameLst>
                                      </p:cBhvr>
                                      <p:to>
                                        <p:strVal val="visible"/>
                                      </p:to>
                                    </p:set>
                                    <p:anim calcmode="lin" valueType="num">
                                      <p:cBhvr additive="base">
                                        <p:cTn id="7" dur="500" fill="hold"/>
                                        <p:tgtEl>
                                          <p:spTgt spid="10254"/>
                                        </p:tgtEl>
                                        <p:attrNameLst>
                                          <p:attrName>ppt_x</p:attrName>
                                        </p:attrNameLst>
                                      </p:cBhvr>
                                      <p:tavLst>
                                        <p:tav tm="0">
                                          <p:val>
                                            <p:strVal val="#ppt_x"/>
                                          </p:val>
                                        </p:tav>
                                        <p:tav tm="100000">
                                          <p:val>
                                            <p:strVal val="#ppt_x"/>
                                          </p:val>
                                        </p:tav>
                                      </p:tavLst>
                                    </p:anim>
                                    <p:anim calcmode="lin" valueType="num">
                                      <p:cBhvr additive="base">
                                        <p:cTn id="8" dur="500" fill="hold"/>
                                        <p:tgtEl>
                                          <p:spTgt spid="1025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10274"/>
                                        </p:tgtEl>
                                        <p:attrNameLst>
                                          <p:attrName>style.visibility</p:attrName>
                                        </p:attrNameLst>
                                      </p:cBhvr>
                                      <p:to>
                                        <p:strVal val="visible"/>
                                      </p:to>
                                    </p:set>
                                    <p:animEffect transition="in" filter="blinds(horizontal)">
                                      <p:cBhvr>
                                        <p:cTn id="13" dur="500"/>
                                        <p:tgtEl>
                                          <p:spTgt spid="1027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0295"/>
                                        </p:tgtEl>
                                        <p:attrNameLst>
                                          <p:attrName>style.visibility</p:attrName>
                                        </p:attrNameLst>
                                      </p:cBhvr>
                                      <p:to>
                                        <p:strVal val="visible"/>
                                      </p:to>
                                    </p:set>
                                    <p:anim calcmode="lin" valueType="num">
                                      <p:cBhvr additive="base">
                                        <p:cTn id="18" dur="500" fill="hold"/>
                                        <p:tgtEl>
                                          <p:spTgt spid="10295"/>
                                        </p:tgtEl>
                                        <p:attrNameLst>
                                          <p:attrName>ppt_x</p:attrName>
                                        </p:attrNameLst>
                                      </p:cBhvr>
                                      <p:tavLst>
                                        <p:tav tm="0">
                                          <p:val>
                                            <p:strVal val="#ppt_x"/>
                                          </p:val>
                                        </p:tav>
                                        <p:tav tm="100000">
                                          <p:val>
                                            <p:strVal val="#ppt_x"/>
                                          </p:val>
                                        </p:tav>
                                      </p:tavLst>
                                    </p:anim>
                                    <p:anim calcmode="lin" valueType="num">
                                      <p:cBhvr additive="base">
                                        <p:cTn id="19" dur="500" fill="hold"/>
                                        <p:tgtEl>
                                          <p:spTgt spid="1029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0296"/>
                                        </p:tgtEl>
                                        <p:attrNameLst>
                                          <p:attrName>style.visibility</p:attrName>
                                        </p:attrNameLst>
                                      </p:cBhvr>
                                      <p:to>
                                        <p:strVal val="visible"/>
                                      </p:to>
                                    </p:set>
                                    <p:anim calcmode="lin" valueType="num">
                                      <p:cBhvr additive="base">
                                        <p:cTn id="24" dur="500" fill="hold"/>
                                        <p:tgtEl>
                                          <p:spTgt spid="10296"/>
                                        </p:tgtEl>
                                        <p:attrNameLst>
                                          <p:attrName>ppt_x</p:attrName>
                                        </p:attrNameLst>
                                      </p:cBhvr>
                                      <p:tavLst>
                                        <p:tav tm="0">
                                          <p:val>
                                            <p:strVal val="#ppt_x"/>
                                          </p:val>
                                        </p:tav>
                                        <p:tav tm="100000">
                                          <p:val>
                                            <p:strVal val="#ppt_x"/>
                                          </p:val>
                                        </p:tav>
                                      </p:tavLst>
                                    </p:anim>
                                    <p:anim calcmode="lin" valueType="num">
                                      <p:cBhvr additive="base">
                                        <p:cTn id="25" dur="500" fill="hold"/>
                                        <p:tgtEl>
                                          <p:spTgt spid="10296"/>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ppt_x"/>
                                          </p:val>
                                        </p:tav>
                                        <p:tav tm="100000">
                                          <p:val>
                                            <p:strVal val="#ppt_x"/>
                                          </p:val>
                                        </p:tav>
                                      </p:tavLst>
                                    </p:anim>
                                    <p:anim calcmode="lin" valueType="num">
                                      <p:cBhvr additive="base">
                                        <p:cTn id="3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0248"/>
                                        </p:tgtEl>
                                        <p:attrNameLst>
                                          <p:attrName>style.visibility</p:attrName>
                                        </p:attrNameLst>
                                      </p:cBhvr>
                                      <p:to>
                                        <p:strVal val="visible"/>
                                      </p:to>
                                    </p:set>
                                    <p:anim calcmode="lin" valueType="num">
                                      <p:cBhvr additive="base">
                                        <p:cTn id="36" dur="500" fill="hold"/>
                                        <p:tgtEl>
                                          <p:spTgt spid="10248"/>
                                        </p:tgtEl>
                                        <p:attrNameLst>
                                          <p:attrName>ppt_x</p:attrName>
                                        </p:attrNameLst>
                                      </p:cBhvr>
                                      <p:tavLst>
                                        <p:tav tm="0">
                                          <p:val>
                                            <p:strVal val="#ppt_x"/>
                                          </p:val>
                                        </p:tav>
                                        <p:tav tm="100000">
                                          <p:val>
                                            <p:strVal val="#ppt_x"/>
                                          </p:val>
                                        </p:tav>
                                      </p:tavLst>
                                    </p:anim>
                                    <p:anim calcmode="lin" valueType="num">
                                      <p:cBhvr additive="base">
                                        <p:cTn id="37" dur="500" fill="hold"/>
                                        <p:tgtEl>
                                          <p:spTgt spid="102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流程图: 可选过程 4">
            <a:extLst>
              <a:ext uri="{FF2B5EF4-FFF2-40B4-BE49-F238E27FC236}">
                <a16:creationId xmlns:a16="http://schemas.microsoft.com/office/drawing/2014/main" id="{FD6C206A-1A02-489E-ACBD-761933537391}"/>
              </a:ext>
            </a:extLst>
          </p:cNvPr>
          <p:cNvSpPr/>
          <p:nvPr/>
        </p:nvSpPr>
        <p:spPr>
          <a:xfrm>
            <a:off x="6689969" y="404547"/>
            <a:ext cx="4423508" cy="1533668"/>
          </a:xfrm>
          <a:prstGeom prst="flowChartAlternateProcess">
            <a:avLst/>
          </a:prstGeom>
          <a:solidFill>
            <a:schemeClr val="accent5">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标题 5">
            <a:extLst>
              <a:ext uri="{FF2B5EF4-FFF2-40B4-BE49-F238E27FC236}">
                <a16:creationId xmlns:a16="http://schemas.microsoft.com/office/drawing/2014/main" id="{6249D8FB-696F-48B1-BF03-93135DB9058C}"/>
              </a:ext>
            </a:extLst>
          </p:cNvPr>
          <p:cNvSpPr>
            <a:spLocks noGrp="1"/>
          </p:cNvSpPr>
          <p:nvPr>
            <p:ph type="title"/>
          </p:nvPr>
        </p:nvSpPr>
        <p:spPr/>
        <p:txBody>
          <a:bodyPr/>
          <a:lstStyle/>
          <a:p>
            <a:endParaRPr lang="zh-CN" altLang="en-US" dirty="0"/>
          </a:p>
        </p:txBody>
      </p:sp>
      <p:sp>
        <p:nvSpPr>
          <p:cNvPr id="7" name="内容占位符 6">
            <a:extLst>
              <a:ext uri="{FF2B5EF4-FFF2-40B4-BE49-F238E27FC236}">
                <a16:creationId xmlns:a16="http://schemas.microsoft.com/office/drawing/2014/main" id="{16B9F72D-8163-4AC9-BD2E-7BC70A5D600A}"/>
              </a:ext>
            </a:extLst>
          </p:cNvPr>
          <p:cNvSpPr>
            <a:spLocks noGrp="1"/>
          </p:cNvSpPr>
          <p:nvPr>
            <p:ph idx="1"/>
          </p:nvPr>
        </p:nvSpPr>
        <p:spPr/>
        <p:txBody>
          <a:bodyPr>
            <a:normAutofit fontScale="92500" lnSpcReduction="10000"/>
          </a:bodyPr>
          <a:lstStyle/>
          <a:p>
            <a:pPr marL="342900" indent="-342900">
              <a:spcBef>
                <a:spcPct val="20000"/>
              </a:spcBef>
              <a:buNone/>
            </a:pPr>
            <a:r>
              <a:rPr lang="zh-CN" altLang="en-US" sz="3200" b="1" dirty="0">
                <a:latin typeface="Arial" panose="020B0604020202020204" pitchFamily="34" charset="0"/>
                <a:ea typeface="仿宋_GB2312" pitchFamily="49" charset="-122"/>
              </a:rPr>
              <a:t>结论</a:t>
            </a:r>
            <a:r>
              <a:rPr lang="en-US" altLang="zh-CN" sz="3200" b="1" dirty="0">
                <a:latin typeface="Arial" panose="020B0604020202020204" pitchFamily="34" charset="0"/>
                <a:ea typeface="仿宋_GB2312" pitchFamily="49" charset="-122"/>
              </a:rPr>
              <a:t>4.63</a:t>
            </a:r>
            <a:r>
              <a:rPr lang="en-US" altLang="zh-CN" dirty="0">
                <a:latin typeface="Arial" panose="020B0604020202020204" pitchFamily="34" charset="0"/>
                <a:ea typeface="仿宋_GB2312" pitchFamily="49" charset="-122"/>
              </a:rPr>
              <a:t>[</a:t>
            </a:r>
            <a:r>
              <a:rPr lang="zh-CN" altLang="en-US" dirty="0">
                <a:latin typeface="Arial" panose="020B0604020202020204" pitchFamily="34" charset="0"/>
                <a:ea typeface="仿宋_GB2312" pitchFamily="49" charset="-122"/>
              </a:rPr>
              <a:t>变换阵性质</a:t>
            </a:r>
            <a:r>
              <a:rPr lang="en-US" altLang="zh-CN" dirty="0">
                <a:latin typeface="Arial" panose="020B0604020202020204" pitchFamily="34" charset="0"/>
                <a:ea typeface="仿宋_GB2312" pitchFamily="49" charset="-122"/>
              </a:rPr>
              <a:t>]</a:t>
            </a:r>
            <a:r>
              <a:rPr lang="zh-CN" altLang="en-US" dirty="0">
                <a:latin typeface="Arial" panose="020B0604020202020204" pitchFamily="34" charset="0"/>
                <a:ea typeface="仿宋_GB2312" pitchFamily="49" charset="-122"/>
              </a:rPr>
              <a:t>对于变换矩阵</a:t>
            </a:r>
            <a:r>
              <a:rPr lang="en-US" altLang="zh-CN" dirty="0">
                <a:latin typeface="Arial" panose="020B0604020202020204" pitchFamily="34" charset="0"/>
                <a:ea typeface="仿宋_GB2312" pitchFamily="49" charset="-122"/>
              </a:rPr>
              <a:t>Q</a:t>
            </a:r>
            <a:r>
              <a:rPr lang="zh-CN" altLang="en-US" dirty="0">
                <a:latin typeface="Arial" panose="020B0604020202020204" pitchFamily="34" charset="0"/>
                <a:ea typeface="仿宋_GB2312" pitchFamily="49" charset="-122"/>
              </a:rPr>
              <a:t>和逆矩阵</a:t>
            </a:r>
            <a:r>
              <a:rPr lang="en-US" altLang="zh-CN" dirty="0">
                <a:latin typeface="Arial" panose="020B0604020202020204" pitchFamily="34" charset="0"/>
                <a:ea typeface="仿宋_GB2312" pitchFamily="49" charset="-122"/>
              </a:rPr>
              <a:t>P,</a:t>
            </a:r>
            <a:r>
              <a:rPr lang="zh-CN" altLang="en-US" dirty="0">
                <a:latin typeface="Arial" panose="020B0604020202020204" pitchFamily="34" charset="0"/>
                <a:ea typeface="仿宋_GB2312" pitchFamily="49" charset="-122"/>
              </a:rPr>
              <a:t>成立：</a:t>
            </a:r>
            <a:endParaRPr lang="en-US" altLang="zh-CN" dirty="0">
              <a:latin typeface="Arial" panose="020B0604020202020204" pitchFamily="34" charset="0"/>
              <a:ea typeface="仿宋_GB2312" pitchFamily="49" charset="-122"/>
            </a:endParaRPr>
          </a:p>
          <a:p>
            <a:pPr marL="342900" indent="-342900">
              <a:spcBef>
                <a:spcPct val="20000"/>
              </a:spcBef>
              <a:buNone/>
            </a:pPr>
            <a:endParaRPr lang="en-US" altLang="zh-CN" dirty="0">
              <a:latin typeface="Arial" panose="020B0604020202020204" pitchFamily="34" charset="0"/>
              <a:ea typeface="仿宋_GB2312" pitchFamily="49" charset="-122"/>
            </a:endParaRPr>
          </a:p>
          <a:p>
            <a:pPr marL="342900" indent="-342900">
              <a:spcBef>
                <a:spcPct val="20000"/>
              </a:spcBef>
              <a:buNone/>
            </a:pPr>
            <a:endParaRPr lang="en-US" altLang="zh-CN" dirty="0">
              <a:latin typeface="Arial" panose="020B0604020202020204" pitchFamily="34" charset="0"/>
              <a:ea typeface="仿宋_GB2312" pitchFamily="49" charset="-122"/>
            </a:endParaRPr>
          </a:p>
          <a:p>
            <a:pPr marL="342900" indent="-342900">
              <a:spcBef>
                <a:spcPct val="20000"/>
              </a:spcBef>
              <a:buNone/>
            </a:pPr>
            <a:r>
              <a:rPr lang="zh-CN" altLang="en-US" sz="3200" b="1" dirty="0">
                <a:latin typeface="Arial" panose="020B0604020202020204" pitchFamily="34" charset="0"/>
                <a:ea typeface="仿宋_GB2312" pitchFamily="49" charset="-122"/>
              </a:rPr>
              <a:t>结论</a:t>
            </a:r>
            <a:r>
              <a:rPr lang="en-US" altLang="zh-CN" sz="3200" b="1" dirty="0">
                <a:latin typeface="Arial" panose="020B0604020202020204" pitchFamily="34" charset="0"/>
                <a:ea typeface="仿宋_GB2312" pitchFamily="49" charset="-122"/>
              </a:rPr>
              <a:t>4.64</a:t>
            </a:r>
            <a:r>
              <a:rPr lang="en-US" altLang="zh-CN" dirty="0">
                <a:latin typeface="Arial" panose="020B0604020202020204" pitchFamily="34" charset="0"/>
                <a:ea typeface="仿宋_GB2312" pitchFamily="49" charset="-122"/>
              </a:rPr>
              <a:t>[</a:t>
            </a:r>
            <a:r>
              <a:rPr lang="zh-CN" altLang="en-US" dirty="0">
                <a:latin typeface="Arial" panose="020B0604020202020204" pitchFamily="34" charset="0"/>
                <a:ea typeface="仿宋_GB2312" pitchFamily="49" charset="-122"/>
              </a:rPr>
              <a:t>变换阵性质</a:t>
            </a:r>
            <a:r>
              <a:rPr lang="en-US" altLang="zh-CN" dirty="0">
                <a:latin typeface="Arial" panose="020B0604020202020204" pitchFamily="34" charset="0"/>
                <a:ea typeface="仿宋_GB2312" pitchFamily="49" charset="-122"/>
              </a:rPr>
              <a:t>]</a:t>
            </a:r>
            <a:r>
              <a:rPr lang="zh-CN" altLang="en-US" dirty="0">
                <a:latin typeface="Arial" panose="020B0604020202020204" pitchFamily="34" charset="0"/>
                <a:ea typeface="仿宋_GB2312" pitchFamily="49" charset="-122"/>
              </a:rPr>
              <a:t>对于变换矩阵</a:t>
            </a:r>
            <a:r>
              <a:rPr lang="en-US" altLang="zh-CN" dirty="0">
                <a:latin typeface="Arial" panose="020B0604020202020204" pitchFamily="34" charset="0"/>
                <a:ea typeface="仿宋_GB2312" pitchFamily="49" charset="-122"/>
              </a:rPr>
              <a:t>Q</a:t>
            </a:r>
            <a:r>
              <a:rPr lang="zh-CN" altLang="en-US" dirty="0">
                <a:latin typeface="Arial" panose="020B0604020202020204" pitchFamily="34" charset="0"/>
                <a:ea typeface="仿宋_GB2312" pitchFamily="49" charset="-122"/>
              </a:rPr>
              <a:t>和逆矩阵</a:t>
            </a:r>
            <a:r>
              <a:rPr lang="en-US" altLang="zh-CN" dirty="0">
                <a:latin typeface="Arial" panose="020B0604020202020204" pitchFamily="34" charset="0"/>
                <a:ea typeface="仿宋_GB2312" pitchFamily="49" charset="-122"/>
              </a:rPr>
              <a:t>P,</a:t>
            </a:r>
            <a:r>
              <a:rPr lang="zh-CN" altLang="en-US" dirty="0">
                <a:latin typeface="Arial" panose="020B0604020202020204" pitchFamily="34" charset="0"/>
                <a:ea typeface="仿宋_GB2312" pitchFamily="49" charset="-122"/>
              </a:rPr>
              <a:t>成立：</a:t>
            </a:r>
            <a:endParaRPr lang="en-US" altLang="zh-CN" dirty="0">
              <a:latin typeface="Arial" panose="020B0604020202020204" pitchFamily="34" charset="0"/>
              <a:ea typeface="仿宋_GB2312" pitchFamily="49" charset="-122"/>
            </a:endParaRPr>
          </a:p>
          <a:p>
            <a:pPr marL="342900" indent="-342900">
              <a:spcBef>
                <a:spcPct val="20000"/>
              </a:spcBef>
              <a:buNone/>
            </a:pPr>
            <a:endParaRPr lang="en-US" altLang="zh-CN" dirty="0">
              <a:latin typeface="Arial" panose="020B0604020202020204" pitchFamily="34" charset="0"/>
              <a:ea typeface="仿宋_GB2312" pitchFamily="49" charset="-122"/>
            </a:endParaRPr>
          </a:p>
          <a:p>
            <a:pPr marL="342900" indent="-342900">
              <a:spcBef>
                <a:spcPct val="20000"/>
              </a:spcBef>
              <a:buNone/>
            </a:pPr>
            <a:endParaRPr lang="en-US" altLang="zh-CN" dirty="0">
              <a:latin typeface="Arial" panose="020B0604020202020204" pitchFamily="34" charset="0"/>
              <a:ea typeface="仿宋_GB2312" pitchFamily="49" charset="-122"/>
            </a:endParaRPr>
          </a:p>
          <a:p>
            <a:pPr marL="342900" indent="-342900">
              <a:spcBef>
                <a:spcPct val="20000"/>
              </a:spcBef>
              <a:buNone/>
            </a:pPr>
            <a:r>
              <a:rPr lang="zh-CN" altLang="en-US" sz="3200" b="1" dirty="0">
                <a:latin typeface="Arial" panose="020B0604020202020204" pitchFamily="34" charset="0"/>
                <a:ea typeface="仿宋_GB2312" pitchFamily="49" charset="-122"/>
              </a:rPr>
              <a:t>结论</a:t>
            </a:r>
            <a:r>
              <a:rPr lang="en-US" altLang="zh-CN" sz="3200" b="1" dirty="0">
                <a:latin typeface="Arial" panose="020B0604020202020204" pitchFamily="34" charset="0"/>
                <a:ea typeface="仿宋_GB2312" pitchFamily="49" charset="-122"/>
              </a:rPr>
              <a:t>4.65</a:t>
            </a:r>
            <a:r>
              <a:rPr lang="en-US" altLang="zh-CN" dirty="0">
                <a:latin typeface="Arial" panose="020B0604020202020204" pitchFamily="34" charset="0"/>
                <a:ea typeface="仿宋_GB2312" pitchFamily="49" charset="-122"/>
              </a:rPr>
              <a:t>[</a:t>
            </a:r>
            <a:r>
              <a:rPr lang="zh-CN" altLang="en-US" dirty="0">
                <a:latin typeface="Arial" panose="020B0604020202020204" pitchFamily="34" charset="0"/>
                <a:ea typeface="仿宋_GB2312" pitchFamily="49" charset="-122"/>
              </a:rPr>
              <a:t>变换阵性质</a:t>
            </a:r>
            <a:r>
              <a:rPr lang="en-US" altLang="zh-CN" dirty="0">
                <a:latin typeface="Arial" panose="020B0604020202020204" pitchFamily="34" charset="0"/>
                <a:ea typeface="仿宋_GB2312" pitchFamily="49" charset="-122"/>
              </a:rPr>
              <a:t>]</a:t>
            </a:r>
            <a:r>
              <a:rPr lang="zh-CN" altLang="en-US" dirty="0">
                <a:latin typeface="Arial" panose="020B0604020202020204" pitchFamily="34" charset="0"/>
                <a:ea typeface="仿宋_GB2312" pitchFamily="49" charset="-122"/>
              </a:rPr>
              <a:t>对于逆矩阵</a:t>
            </a:r>
            <a:r>
              <a:rPr lang="en-US" altLang="zh-CN" dirty="0">
                <a:latin typeface="Arial" panose="020B0604020202020204" pitchFamily="34" charset="0"/>
                <a:ea typeface="仿宋_GB2312" pitchFamily="49" charset="-122"/>
              </a:rPr>
              <a:t>P</a:t>
            </a:r>
            <a:r>
              <a:rPr lang="zh-CN" altLang="en-US" dirty="0">
                <a:latin typeface="Arial" panose="020B0604020202020204" pitchFamily="34" charset="0"/>
                <a:ea typeface="仿宋_GB2312" pitchFamily="49" charset="-122"/>
              </a:rPr>
              <a:t>和输入矩阵</a:t>
            </a:r>
            <a:r>
              <a:rPr lang="en-US" altLang="zh-CN" dirty="0">
                <a:latin typeface="Arial" panose="020B0604020202020204" pitchFamily="34" charset="0"/>
                <a:ea typeface="仿宋_GB2312" pitchFamily="49" charset="-122"/>
              </a:rPr>
              <a:t>B,</a:t>
            </a:r>
            <a:r>
              <a:rPr lang="zh-CN" altLang="en-US" dirty="0">
                <a:latin typeface="Arial" panose="020B0604020202020204" pitchFamily="34" charset="0"/>
                <a:ea typeface="仿宋_GB2312" pitchFamily="49" charset="-122"/>
              </a:rPr>
              <a:t>成立：</a:t>
            </a:r>
            <a:endParaRPr lang="en-US" altLang="zh-CN" dirty="0">
              <a:latin typeface="Arial" panose="020B0604020202020204" pitchFamily="34" charset="0"/>
              <a:ea typeface="仿宋_GB2312" pitchFamily="49" charset="-122"/>
            </a:endParaRPr>
          </a:p>
          <a:p>
            <a:endParaRPr lang="zh-CN" altLang="en-US" dirty="0"/>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7887EB18-55C1-4FA6-B7A9-211C31C30FC1}"/>
                  </a:ext>
                </a:extLst>
              </p:cNvPr>
              <p:cNvSpPr txBox="1"/>
              <p:nvPr/>
            </p:nvSpPr>
            <p:spPr>
              <a:xfrm>
                <a:off x="2452457" y="2517745"/>
                <a:ext cx="6094520" cy="52277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en-US" sz="2400" b="1" i="1" smtClean="0">
                              <a:solidFill>
                                <a:srgbClr val="FF0000"/>
                              </a:solidFill>
                              <a:latin typeface="Cambria Math" panose="02040503050406030204" pitchFamily="18" charset="0"/>
                            </a:rPr>
                          </m:ctrlPr>
                        </m:sSubSupPr>
                        <m:e>
                          <m:r>
                            <a:rPr lang="zh-CN" altLang="en-US" sz="2400" b="1" i="1">
                              <a:solidFill>
                                <a:srgbClr val="FF0000"/>
                              </a:solidFill>
                              <a:latin typeface="Cambria Math" panose="02040503050406030204" pitchFamily="18" charset="0"/>
                            </a:rPr>
                            <m:t>𝒑</m:t>
                          </m:r>
                        </m:e>
                        <m:sub>
                          <m:r>
                            <a:rPr lang="zh-CN" altLang="en-US" sz="2400" b="1" i="1">
                              <a:solidFill>
                                <a:srgbClr val="FF0000"/>
                              </a:solidFill>
                              <a:latin typeface="Cambria Math" panose="02040503050406030204" pitchFamily="18" charset="0"/>
                            </a:rPr>
                            <m:t>𝒊</m:t>
                          </m:r>
                        </m:sub>
                        <m:sup>
                          <m:r>
                            <a:rPr lang="zh-CN" altLang="en-US" sz="2400" b="1" i="1">
                              <a:solidFill>
                                <a:srgbClr val="FF0000"/>
                              </a:solidFill>
                              <a:latin typeface="Cambria Math" panose="02040503050406030204" pitchFamily="18" charset="0"/>
                            </a:rPr>
                            <m:t>𝑻</m:t>
                          </m:r>
                        </m:sup>
                      </m:sSubSup>
                      <m:sSub>
                        <m:sSubPr>
                          <m:ctrlPr>
                            <a:rPr lang="zh-CN" altLang="en-US" sz="2400" b="1" i="1">
                              <a:solidFill>
                                <a:srgbClr val="FF0000"/>
                              </a:solidFill>
                              <a:latin typeface="Cambria Math" panose="02040503050406030204" pitchFamily="18" charset="0"/>
                            </a:rPr>
                          </m:ctrlPr>
                        </m:sSubPr>
                        <m:e>
                          <m:r>
                            <a:rPr lang="zh-CN" altLang="en-US" sz="2400" b="1" i="1">
                              <a:solidFill>
                                <a:srgbClr val="FF0000"/>
                              </a:solidFill>
                              <a:latin typeface="Cambria Math" panose="02040503050406030204" pitchFamily="18" charset="0"/>
                            </a:rPr>
                            <m:t>𝒒</m:t>
                          </m:r>
                        </m:e>
                        <m:sub>
                          <m:r>
                            <a:rPr lang="zh-CN" altLang="en-US" sz="2400" b="1" i="1">
                              <a:solidFill>
                                <a:srgbClr val="FF0000"/>
                              </a:solidFill>
                              <a:latin typeface="Cambria Math" panose="02040503050406030204" pitchFamily="18" charset="0"/>
                            </a:rPr>
                            <m:t>𝒋</m:t>
                          </m:r>
                        </m:sub>
                      </m:sSub>
                      <m:r>
                        <a:rPr lang="zh-CN" altLang="en-US" sz="2400" b="1" i="0">
                          <a:solidFill>
                            <a:srgbClr val="FF0000"/>
                          </a:solidFill>
                          <a:latin typeface="Cambria Math" panose="02040503050406030204" pitchFamily="18" charset="0"/>
                        </a:rPr>
                        <m:t>=</m:t>
                      </m:r>
                      <m:r>
                        <a:rPr lang="zh-CN" altLang="en-US" sz="2400" b="1" i="0">
                          <a:solidFill>
                            <a:srgbClr val="FF0000"/>
                          </a:solidFill>
                          <a:latin typeface="Cambria Math" panose="02040503050406030204" pitchFamily="18" charset="0"/>
                        </a:rPr>
                        <m:t>𝟎</m:t>
                      </m:r>
                      <m:r>
                        <a:rPr lang="zh-CN" altLang="en-US" sz="2400" b="1" i="0">
                          <a:solidFill>
                            <a:srgbClr val="FF0000"/>
                          </a:solidFill>
                          <a:latin typeface="Cambria Math" panose="02040503050406030204" pitchFamily="18" charset="0"/>
                        </a:rPr>
                        <m:t>,∀</m:t>
                      </m:r>
                      <m:r>
                        <a:rPr lang="zh-CN" altLang="en-US" sz="2400" b="1" i="1">
                          <a:solidFill>
                            <a:srgbClr val="FF0000"/>
                          </a:solidFill>
                          <a:latin typeface="Cambria Math" panose="02040503050406030204" pitchFamily="18" charset="0"/>
                        </a:rPr>
                        <m:t>𝒊</m:t>
                      </m:r>
                      <m:r>
                        <a:rPr lang="zh-CN" altLang="en-US" sz="2400" b="1" i="0">
                          <a:solidFill>
                            <a:srgbClr val="FF0000"/>
                          </a:solidFill>
                          <a:latin typeface="Cambria Math" panose="02040503050406030204" pitchFamily="18" charset="0"/>
                        </a:rPr>
                        <m:t>≠</m:t>
                      </m:r>
                      <m:r>
                        <a:rPr lang="zh-CN" altLang="en-US" sz="2400" b="1" i="1">
                          <a:solidFill>
                            <a:srgbClr val="FF0000"/>
                          </a:solidFill>
                          <a:latin typeface="Cambria Math" panose="02040503050406030204" pitchFamily="18" charset="0"/>
                        </a:rPr>
                        <m:t>𝒋</m:t>
                      </m:r>
                    </m:oMath>
                  </m:oMathPara>
                </a14:m>
                <a:endParaRPr lang="zh-CN" altLang="en-US" sz="2400" b="1" dirty="0"/>
              </a:p>
            </p:txBody>
          </p:sp>
        </mc:Choice>
        <mc:Fallback xmlns="">
          <p:sp>
            <p:nvSpPr>
              <p:cNvPr id="9" name="文本框 8">
                <a:extLst>
                  <a:ext uri="{FF2B5EF4-FFF2-40B4-BE49-F238E27FC236}">
                    <a16:creationId xmlns:a16="http://schemas.microsoft.com/office/drawing/2014/main" id="{7887EB18-55C1-4FA6-B7A9-211C31C30FC1}"/>
                  </a:ext>
                </a:extLst>
              </p:cNvPr>
              <p:cNvSpPr txBox="1">
                <a:spLocks noRot="1" noChangeAspect="1" noMove="1" noResize="1" noEditPoints="1" noAdjustHandles="1" noChangeArrowheads="1" noChangeShapeType="1" noTextEdit="1"/>
              </p:cNvSpPr>
              <p:nvPr/>
            </p:nvSpPr>
            <p:spPr>
              <a:xfrm>
                <a:off x="2452457" y="2517745"/>
                <a:ext cx="6094520" cy="52277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6E9D3422-29B4-4301-8903-5B958DB0AE67}"/>
                  </a:ext>
                </a:extLst>
              </p:cNvPr>
              <p:cNvSpPr txBox="1"/>
              <p:nvPr/>
            </p:nvSpPr>
            <p:spPr>
              <a:xfrm>
                <a:off x="2541234" y="4001294"/>
                <a:ext cx="6094520" cy="52277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en-US" sz="2400" b="1" i="1">
                              <a:solidFill>
                                <a:srgbClr val="FF0000"/>
                              </a:solidFill>
                              <a:latin typeface="Cambria Math" panose="02040503050406030204" pitchFamily="18" charset="0"/>
                            </a:rPr>
                          </m:ctrlPr>
                        </m:sSubSupPr>
                        <m:e>
                          <m:r>
                            <a:rPr lang="zh-CN" altLang="en-US" sz="2400" b="1" i="1">
                              <a:solidFill>
                                <a:srgbClr val="FF0000"/>
                              </a:solidFill>
                              <a:latin typeface="Cambria Math" panose="02040503050406030204" pitchFamily="18" charset="0"/>
                            </a:rPr>
                            <m:t>𝒑</m:t>
                          </m:r>
                        </m:e>
                        <m:sub>
                          <m:r>
                            <a:rPr lang="zh-CN" altLang="en-US" sz="2400" b="1" i="1">
                              <a:solidFill>
                                <a:srgbClr val="FF0000"/>
                              </a:solidFill>
                              <a:latin typeface="Cambria Math" panose="02040503050406030204" pitchFamily="18" charset="0"/>
                            </a:rPr>
                            <m:t>𝒊</m:t>
                          </m:r>
                        </m:sub>
                        <m:sup>
                          <m:r>
                            <a:rPr lang="zh-CN" altLang="en-US" sz="2400" b="1" i="1">
                              <a:solidFill>
                                <a:srgbClr val="FF0000"/>
                              </a:solidFill>
                              <a:latin typeface="Cambria Math" panose="02040503050406030204" pitchFamily="18" charset="0"/>
                            </a:rPr>
                            <m:t>𝑻</m:t>
                          </m:r>
                        </m:sup>
                      </m:sSubSup>
                      <m:r>
                        <a:rPr lang="zh-CN" altLang="en-US" sz="2400" b="1" i="1">
                          <a:solidFill>
                            <a:srgbClr val="FF0000"/>
                          </a:solidFill>
                          <a:latin typeface="Cambria Math" panose="02040503050406030204" pitchFamily="18" charset="0"/>
                        </a:rPr>
                        <m:t>𝑨</m:t>
                      </m:r>
                      <m:sSub>
                        <m:sSubPr>
                          <m:ctrlPr>
                            <a:rPr lang="zh-CN" altLang="en-US" sz="2400" b="1" i="1">
                              <a:solidFill>
                                <a:srgbClr val="FF0000"/>
                              </a:solidFill>
                              <a:latin typeface="Cambria Math" panose="02040503050406030204" pitchFamily="18" charset="0"/>
                            </a:rPr>
                          </m:ctrlPr>
                        </m:sSubPr>
                        <m:e>
                          <m:r>
                            <a:rPr lang="zh-CN" altLang="en-US" sz="2400" b="1" i="1">
                              <a:solidFill>
                                <a:srgbClr val="FF0000"/>
                              </a:solidFill>
                              <a:latin typeface="Cambria Math" panose="02040503050406030204" pitchFamily="18" charset="0"/>
                            </a:rPr>
                            <m:t>𝒒</m:t>
                          </m:r>
                        </m:e>
                        <m:sub>
                          <m:r>
                            <a:rPr lang="zh-CN" altLang="en-US" sz="2400" b="1" i="1">
                              <a:solidFill>
                                <a:srgbClr val="FF0000"/>
                              </a:solidFill>
                              <a:latin typeface="Cambria Math" panose="02040503050406030204" pitchFamily="18" charset="0"/>
                            </a:rPr>
                            <m:t>𝒋</m:t>
                          </m:r>
                        </m:sub>
                      </m:sSub>
                      <m:r>
                        <a:rPr lang="zh-CN" altLang="en-US" sz="2400" b="1" i="1">
                          <a:solidFill>
                            <a:srgbClr val="FF0000"/>
                          </a:solidFill>
                          <a:latin typeface="Cambria Math" panose="02040503050406030204" pitchFamily="18" charset="0"/>
                        </a:rPr>
                        <m:t>=</m:t>
                      </m:r>
                      <m:r>
                        <a:rPr lang="zh-CN" altLang="en-US" sz="2400" b="1" i="1">
                          <a:solidFill>
                            <a:srgbClr val="FF0000"/>
                          </a:solidFill>
                          <a:latin typeface="Cambria Math" panose="02040503050406030204" pitchFamily="18" charset="0"/>
                        </a:rPr>
                        <m:t>𝟎</m:t>
                      </m:r>
                      <m:r>
                        <a:rPr lang="zh-CN" altLang="en-US" sz="2400" b="1" i="1">
                          <a:solidFill>
                            <a:srgbClr val="FF0000"/>
                          </a:solidFill>
                          <a:latin typeface="Cambria Math" panose="02040503050406030204" pitchFamily="18" charset="0"/>
                        </a:rPr>
                        <m:t>,∀</m:t>
                      </m:r>
                      <m:r>
                        <a:rPr lang="zh-CN" altLang="en-US" sz="2400" b="1" i="1">
                          <a:solidFill>
                            <a:srgbClr val="FF0000"/>
                          </a:solidFill>
                          <a:latin typeface="Cambria Math" panose="02040503050406030204" pitchFamily="18" charset="0"/>
                        </a:rPr>
                        <m:t>𝒊</m:t>
                      </m:r>
                      <m:r>
                        <a:rPr lang="zh-CN" altLang="en-US" sz="2400" b="1" i="1">
                          <a:solidFill>
                            <a:srgbClr val="FF0000"/>
                          </a:solidFill>
                          <a:latin typeface="Cambria Math" panose="02040503050406030204" pitchFamily="18" charset="0"/>
                        </a:rPr>
                        <m:t>=</m:t>
                      </m:r>
                      <m:r>
                        <a:rPr lang="zh-CN" altLang="en-US" sz="2400" b="1" i="1">
                          <a:solidFill>
                            <a:srgbClr val="FF0000"/>
                          </a:solidFill>
                          <a:latin typeface="Cambria Math" panose="02040503050406030204" pitchFamily="18" charset="0"/>
                        </a:rPr>
                        <m:t>𝒌</m:t>
                      </m:r>
                      <m:r>
                        <a:rPr lang="zh-CN" altLang="en-US" sz="2400" b="1" i="1">
                          <a:solidFill>
                            <a:srgbClr val="FF0000"/>
                          </a:solidFill>
                          <a:latin typeface="Cambria Math" panose="02040503050406030204" pitchFamily="18" charset="0"/>
                        </a:rPr>
                        <m:t>+</m:t>
                      </m:r>
                      <m:r>
                        <a:rPr lang="zh-CN" altLang="en-US" sz="2400" b="1" i="1">
                          <a:solidFill>
                            <a:srgbClr val="FF0000"/>
                          </a:solidFill>
                          <a:latin typeface="Cambria Math" panose="02040503050406030204" pitchFamily="18" charset="0"/>
                        </a:rPr>
                        <m:t>𝟏</m:t>
                      </m:r>
                      <m:r>
                        <a:rPr lang="zh-CN" altLang="en-US" sz="2400" b="1" i="1">
                          <a:solidFill>
                            <a:srgbClr val="FF0000"/>
                          </a:solidFill>
                          <a:latin typeface="Cambria Math" panose="02040503050406030204" pitchFamily="18" charset="0"/>
                        </a:rPr>
                        <m:t>,⋯,</m:t>
                      </m:r>
                      <m:r>
                        <a:rPr lang="zh-CN" altLang="en-US" sz="2400" b="1" i="1">
                          <a:solidFill>
                            <a:srgbClr val="FF0000"/>
                          </a:solidFill>
                          <a:latin typeface="Cambria Math" panose="02040503050406030204" pitchFamily="18" charset="0"/>
                        </a:rPr>
                        <m:t>𝒏</m:t>
                      </m:r>
                      <m:r>
                        <a:rPr lang="zh-CN" altLang="en-US" sz="2400" b="1" i="1">
                          <a:solidFill>
                            <a:srgbClr val="FF0000"/>
                          </a:solidFill>
                          <a:latin typeface="Cambria Math" panose="02040503050406030204" pitchFamily="18" charset="0"/>
                        </a:rPr>
                        <m:t>;∀</m:t>
                      </m:r>
                      <m:r>
                        <a:rPr lang="zh-CN" altLang="en-US" sz="2400" b="1" i="1">
                          <a:solidFill>
                            <a:srgbClr val="FF0000"/>
                          </a:solidFill>
                          <a:latin typeface="Cambria Math" panose="02040503050406030204" pitchFamily="18" charset="0"/>
                        </a:rPr>
                        <m:t>𝒋</m:t>
                      </m:r>
                      <m:r>
                        <a:rPr lang="zh-CN" altLang="en-US" sz="2400" b="1" i="1">
                          <a:solidFill>
                            <a:srgbClr val="FF0000"/>
                          </a:solidFill>
                          <a:latin typeface="Cambria Math" panose="02040503050406030204" pitchFamily="18" charset="0"/>
                        </a:rPr>
                        <m:t>=</m:t>
                      </m:r>
                      <m:r>
                        <a:rPr lang="zh-CN" altLang="en-US" sz="2400" b="1" i="1">
                          <a:solidFill>
                            <a:srgbClr val="FF0000"/>
                          </a:solidFill>
                          <a:latin typeface="Cambria Math" panose="02040503050406030204" pitchFamily="18" charset="0"/>
                        </a:rPr>
                        <m:t>𝟏</m:t>
                      </m:r>
                      <m:r>
                        <a:rPr lang="zh-CN" altLang="en-US" sz="2400" b="1" i="1">
                          <a:solidFill>
                            <a:srgbClr val="FF0000"/>
                          </a:solidFill>
                          <a:latin typeface="Cambria Math" panose="02040503050406030204" pitchFamily="18" charset="0"/>
                        </a:rPr>
                        <m:t>,</m:t>
                      </m:r>
                      <m:r>
                        <a:rPr lang="zh-CN" altLang="en-US" sz="2400" b="1" i="1">
                          <a:solidFill>
                            <a:srgbClr val="FF0000"/>
                          </a:solidFill>
                          <a:latin typeface="Cambria Math" panose="02040503050406030204" pitchFamily="18" charset="0"/>
                        </a:rPr>
                        <m:t>𝟐</m:t>
                      </m:r>
                      <m:r>
                        <a:rPr lang="zh-CN" altLang="en-US" sz="2400" b="1" i="1">
                          <a:solidFill>
                            <a:srgbClr val="FF0000"/>
                          </a:solidFill>
                          <a:latin typeface="Cambria Math" panose="02040503050406030204" pitchFamily="18" charset="0"/>
                        </a:rPr>
                        <m:t>,⋯,</m:t>
                      </m:r>
                      <m:r>
                        <a:rPr lang="zh-CN" altLang="en-US" sz="2400" b="1" i="1">
                          <a:solidFill>
                            <a:srgbClr val="FF0000"/>
                          </a:solidFill>
                          <a:latin typeface="Cambria Math" panose="02040503050406030204" pitchFamily="18" charset="0"/>
                        </a:rPr>
                        <m:t>𝒏</m:t>
                      </m:r>
                    </m:oMath>
                  </m:oMathPara>
                </a14:m>
                <a:endParaRPr lang="zh-CN" altLang="en-US" sz="2400" b="1" i="1" dirty="0">
                  <a:solidFill>
                    <a:srgbClr val="FF0000"/>
                  </a:solidFill>
                  <a:latin typeface="Cambria Math" panose="02040503050406030204" pitchFamily="18" charset="0"/>
                </a:endParaRPr>
              </a:p>
            </p:txBody>
          </p:sp>
        </mc:Choice>
        <mc:Fallback xmlns="">
          <p:sp>
            <p:nvSpPr>
              <p:cNvPr id="11" name="文本框 10">
                <a:extLst>
                  <a:ext uri="{FF2B5EF4-FFF2-40B4-BE49-F238E27FC236}">
                    <a16:creationId xmlns:a16="http://schemas.microsoft.com/office/drawing/2014/main" id="{6E9D3422-29B4-4301-8903-5B958DB0AE67}"/>
                  </a:ext>
                </a:extLst>
              </p:cNvPr>
              <p:cNvSpPr txBox="1">
                <a:spLocks noRot="1" noChangeAspect="1" noMove="1" noResize="1" noEditPoints="1" noAdjustHandles="1" noChangeArrowheads="1" noChangeShapeType="1" noTextEdit="1"/>
              </p:cNvSpPr>
              <p:nvPr/>
            </p:nvSpPr>
            <p:spPr>
              <a:xfrm>
                <a:off x="2541234" y="4001294"/>
                <a:ext cx="6094520" cy="52277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14290ED9-B077-4D02-8263-DD802D28DE71}"/>
                  </a:ext>
                </a:extLst>
              </p:cNvPr>
              <p:cNvSpPr txBox="1"/>
              <p:nvPr/>
            </p:nvSpPr>
            <p:spPr>
              <a:xfrm>
                <a:off x="2701030" y="5419947"/>
                <a:ext cx="6094520" cy="48186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en-US" sz="2400" b="1" i="1">
                              <a:solidFill>
                                <a:srgbClr val="FF0000"/>
                              </a:solidFill>
                              <a:latin typeface="Cambria Math" panose="02040503050406030204" pitchFamily="18" charset="0"/>
                            </a:rPr>
                          </m:ctrlPr>
                        </m:sSubSupPr>
                        <m:e>
                          <m:r>
                            <a:rPr lang="zh-CN" altLang="en-US" sz="2400" b="1" i="1">
                              <a:solidFill>
                                <a:srgbClr val="FF0000"/>
                              </a:solidFill>
                              <a:latin typeface="Cambria Math" panose="02040503050406030204" pitchFamily="18" charset="0"/>
                            </a:rPr>
                            <m:t>𝒑</m:t>
                          </m:r>
                        </m:e>
                        <m:sub>
                          <m:r>
                            <a:rPr lang="zh-CN" altLang="en-US" sz="2400" b="1" i="1">
                              <a:solidFill>
                                <a:srgbClr val="FF0000"/>
                              </a:solidFill>
                              <a:latin typeface="Cambria Math" panose="02040503050406030204" pitchFamily="18" charset="0"/>
                            </a:rPr>
                            <m:t>𝒊</m:t>
                          </m:r>
                        </m:sub>
                        <m:sup>
                          <m:r>
                            <a:rPr lang="zh-CN" altLang="en-US" sz="2400" b="1" i="1">
                              <a:solidFill>
                                <a:srgbClr val="FF0000"/>
                              </a:solidFill>
                              <a:latin typeface="Cambria Math" panose="02040503050406030204" pitchFamily="18" charset="0"/>
                            </a:rPr>
                            <m:t>𝑻</m:t>
                          </m:r>
                        </m:sup>
                      </m:sSubSup>
                      <m:r>
                        <a:rPr lang="zh-CN" altLang="en-US" sz="2400" b="1" i="1">
                          <a:solidFill>
                            <a:srgbClr val="FF0000"/>
                          </a:solidFill>
                          <a:latin typeface="Cambria Math" panose="02040503050406030204" pitchFamily="18" charset="0"/>
                        </a:rPr>
                        <m:t>𝑩</m:t>
                      </m:r>
                      <m:r>
                        <a:rPr lang="zh-CN" altLang="en-US" sz="2400" b="1" i="1">
                          <a:solidFill>
                            <a:srgbClr val="FF0000"/>
                          </a:solidFill>
                          <a:latin typeface="Cambria Math" panose="02040503050406030204" pitchFamily="18" charset="0"/>
                        </a:rPr>
                        <m:t>=</m:t>
                      </m:r>
                      <m:r>
                        <a:rPr lang="zh-CN" altLang="en-US" sz="2400" b="1" i="1">
                          <a:solidFill>
                            <a:srgbClr val="FF0000"/>
                          </a:solidFill>
                          <a:latin typeface="Cambria Math" panose="02040503050406030204" pitchFamily="18" charset="0"/>
                        </a:rPr>
                        <m:t>𝟎</m:t>
                      </m:r>
                      <m:r>
                        <a:rPr lang="zh-CN" altLang="en-US" sz="2400" b="1" i="1">
                          <a:solidFill>
                            <a:srgbClr val="FF0000"/>
                          </a:solidFill>
                          <a:latin typeface="Cambria Math" panose="02040503050406030204" pitchFamily="18" charset="0"/>
                        </a:rPr>
                        <m:t>,∀</m:t>
                      </m:r>
                      <m:r>
                        <a:rPr lang="zh-CN" altLang="en-US" sz="2400" b="1" i="1">
                          <a:solidFill>
                            <a:srgbClr val="FF0000"/>
                          </a:solidFill>
                          <a:latin typeface="Cambria Math" panose="02040503050406030204" pitchFamily="18" charset="0"/>
                        </a:rPr>
                        <m:t>𝒊</m:t>
                      </m:r>
                      <m:r>
                        <a:rPr lang="zh-CN" altLang="en-US" sz="2400" b="1" i="1">
                          <a:solidFill>
                            <a:srgbClr val="FF0000"/>
                          </a:solidFill>
                          <a:latin typeface="Cambria Math" panose="02040503050406030204" pitchFamily="18" charset="0"/>
                        </a:rPr>
                        <m:t>=</m:t>
                      </m:r>
                      <m:r>
                        <a:rPr lang="zh-CN" altLang="en-US" sz="2400" b="1" i="1">
                          <a:solidFill>
                            <a:srgbClr val="FF0000"/>
                          </a:solidFill>
                          <a:latin typeface="Cambria Math" panose="02040503050406030204" pitchFamily="18" charset="0"/>
                        </a:rPr>
                        <m:t>𝒌</m:t>
                      </m:r>
                      <m:r>
                        <a:rPr lang="zh-CN" altLang="en-US" sz="2400" b="1" i="1">
                          <a:solidFill>
                            <a:srgbClr val="FF0000"/>
                          </a:solidFill>
                          <a:latin typeface="Cambria Math" panose="02040503050406030204" pitchFamily="18" charset="0"/>
                        </a:rPr>
                        <m:t>+</m:t>
                      </m:r>
                      <m:r>
                        <a:rPr lang="zh-CN" altLang="en-US" sz="2400" b="1" i="1">
                          <a:solidFill>
                            <a:srgbClr val="FF0000"/>
                          </a:solidFill>
                          <a:latin typeface="Cambria Math" panose="02040503050406030204" pitchFamily="18" charset="0"/>
                        </a:rPr>
                        <m:t>𝟏</m:t>
                      </m:r>
                      <m:r>
                        <a:rPr lang="zh-CN" altLang="en-US" sz="2400" b="1" i="1">
                          <a:solidFill>
                            <a:srgbClr val="FF0000"/>
                          </a:solidFill>
                          <a:latin typeface="Cambria Math" panose="02040503050406030204" pitchFamily="18" charset="0"/>
                        </a:rPr>
                        <m:t>,⋯,</m:t>
                      </m:r>
                      <m:r>
                        <a:rPr lang="zh-CN" altLang="en-US" sz="2400" b="1" i="1">
                          <a:solidFill>
                            <a:srgbClr val="FF0000"/>
                          </a:solidFill>
                          <a:latin typeface="Cambria Math" panose="02040503050406030204" pitchFamily="18" charset="0"/>
                        </a:rPr>
                        <m:t>𝒏</m:t>
                      </m:r>
                    </m:oMath>
                  </m:oMathPara>
                </a14:m>
                <a:endParaRPr lang="zh-CN" altLang="en-US" sz="2400" b="1" i="1" dirty="0">
                  <a:solidFill>
                    <a:srgbClr val="FF0000"/>
                  </a:solidFill>
                  <a:latin typeface="Cambria Math" panose="02040503050406030204" pitchFamily="18" charset="0"/>
                </a:endParaRPr>
              </a:p>
            </p:txBody>
          </p:sp>
        </mc:Choice>
        <mc:Fallback xmlns="">
          <p:sp>
            <p:nvSpPr>
              <p:cNvPr id="13" name="文本框 12">
                <a:extLst>
                  <a:ext uri="{FF2B5EF4-FFF2-40B4-BE49-F238E27FC236}">
                    <a16:creationId xmlns:a16="http://schemas.microsoft.com/office/drawing/2014/main" id="{14290ED9-B077-4D02-8263-DD802D28DE71}"/>
                  </a:ext>
                </a:extLst>
              </p:cNvPr>
              <p:cNvSpPr txBox="1">
                <a:spLocks noRot="1" noChangeAspect="1" noMove="1" noResize="1" noEditPoints="1" noAdjustHandles="1" noChangeArrowheads="1" noChangeShapeType="1" noTextEdit="1"/>
              </p:cNvSpPr>
              <p:nvPr/>
            </p:nvSpPr>
            <p:spPr>
              <a:xfrm>
                <a:off x="2701030" y="5419947"/>
                <a:ext cx="6094520" cy="481863"/>
              </a:xfrm>
              <a:prstGeom prst="rect">
                <a:avLst/>
              </a:prstGeom>
              <a:blipFill>
                <a:blip r:embed="rId5"/>
                <a:stretch>
                  <a:fillRect/>
                </a:stretch>
              </a:blipFill>
            </p:spPr>
            <p:txBody>
              <a:bodyPr/>
              <a:lstStyle/>
              <a:p>
                <a:r>
                  <a:rPr lang="zh-CN" altLang="en-US">
                    <a:noFill/>
                  </a:rPr>
                  <a:t> </a:t>
                </a:r>
              </a:p>
            </p:txBody>
          </p:sp>
        </mc:Fallback>
      </mc:AlternateContent>
      <p:graphicFrame>
        <p:nvGraphicFramePr>
          <p:cNvPr id="2" name="Object 33">
            <a:extLst>
              <a:ext uri="{FF2B5EF4-FFF2-40B4-BE49-F238E27FC236}">
                <a16:creationId xmlns:a16="http://schemas.microsoft.com/office/drawing/2014/main" id="{30D0E743-FDDB-428E-ACFA-0E2E1B8033BD}"/>
              </a:ext>
            </a:extLst>
          </p:cNvPr>
          <p:cNvGraphicFramePr>
            <a:graphicFrameLocks noChangeAspect="1"/>
          </p:cNvGraphicFramePr>
          <p:nvPr>
            <p:extLst>
              <p:ext uri="{D42A27DB-BD31-4B8C-83A1-F6EECF244321}">
                <p14:modId xmlns:p14="http://schemas.microsoft.com/office/powerpoint/2010/main" val="3751636797"/>
              </p:ext>
            </p:extLst>
          </p:nvPr>
        </p:nvGraphicFramePr>
        <p:xfrm>
          <a:off x="6894465" y="622354"/>
          <a:ext cx="4006850" cy="560388"/>
        </p:xfrm>
        <a:graphic>
          <a:graphicData uri="http://schemas.openxmlformats.org/presentationml/2006/ole">
            <mc:AlternateContent xmlns:mc="http://schemas.openxmlformats.org/markup-compatibility/2006">
              <mc:Choice xmlns:v="urn:schemas-microsoft-com:vml" Requires="v">
                <p:oleObj spid="_x0000_s7188" name="Equation" r:id="rId6" imgW="1993680" imgH="253800" progId="Equation.DSMT4">
                  <p:embed/>
                </p:oleObj>
              </mc:Choice>
              <mc:Fallback>
                <p:oleObj name="Equation" r:id="rId6" imgW="1993680" imgH="253800" progId="Equation.DSMT4">
                  <p:embed/>
                  <p:pic>
                    <p:nvPicPr>
                      <p:cNvPr id="10273" name="Object 33">
                        <a:extLst>
                          <a:ext uri="{FF2B5EF4-FFF2-40B4-BE49-F238E27FC236}">
                            <a16:creationId xmlns:a16="http://schemas.microsoft.com/office/drawing/2014/main" id="{4005E6CA-52BF-498E-8D4D-2BB58D943349}"/>
                          </a:ext>
                        </a:extLst>
                      </p:cNvPr>
                      <p:cNvPicPr>
                        <a:picLocks noChangeAspect="1" noChangeArrowheads="1"/>
                      </p:cNvPicPr>
                      <p:nvPr/>
                    </p:nvPicPr>
                    <p:blipFill>
                      <a:blip r:embed="rId7"/>
                      <a:srcRect/>
                      <a:stretch>
                        <a:fillRect/>
                      </a:stretch>
                    </p:blipFill>
                    <p:spPr bwMode="auto">
                      <a:xfrm>
                        <a:off x="6894465" y="622354"/>
                        <a:ext cx="4006850" cy="560388"/>
                      </a:xfrm>
                      <a:prstGeom prst="rect">
                        <a:avLst/>
                      </a:prstGeom>
                      <a:noFill/>
                      <a:ln>
                        <a:noFill/>
                      </a:ln>
                      <a:effectLst/>
                    </p:spPr>
                  </p:pic>
                </p:oleObj>
              </mc:Fallback>
            </mc:AlternateContent>
          </a:graphicData>
        </a:graphic>
      </p:graphicFrame>
      <p:graphicFrame>
        <p:nvGraphicFramePr>
          <p:cNvPr id="3" name="Object 40">
            <a:extLst>
              <a:ext uri="{FF2B5EF4-FFF2-40B4-BE49-F238E27FC236}">
                <a16:creationId xmlns:a16="http://schemas.microsoft.com/office/drawing/2014/main" id="{82026E60-5E70-4AE1-9EE6-312FC2422E0A}"/>
              </a:ext>
            </a:extLst>
          </p:cNvPr>
          <p:cNvGraphicFramePr>
            <a:graphicFrameLocks noChangeAspect="1"/>
          </p:cNvGraphicFramePr>
          <p:nvPr>
            <p:extLst>
              <p:ext uri="{D42A27DB-BD31-4B8C-83A1-F6EECF244321}">
                <p14:modId xmlns:p14="http://schemas.microsoft.com/office/powerpoint/2010/main" val="3486679726"/>
              </p:ext>
            </p:extLst>
          </p:nvPr>
        </p:nvGraphicFramePr>
        <p:xfrm>
          <a:off x="7700962" y="1300428"/>
          <a:ext cx="2535238" cy="558800"/>
        </p:xfrm>
        <a:graphic>
          <a:graphicData uri="http://schemas.openxmlformats.org/presentationml/2006/ole">
            <mc:AlternateContent xmlns:mc="http://schemas.openxmlformats.org/markup-compatibility/2006">
              <mc:Choice xmlns:v="urn:schemas-microsoft-com:vml" Requires="v">
                <p:oleObj spid="_x0000_s7189" name="Equation" r:id="rId8" imgW="1600200" imgH="304560" progId="Equation.DSMT4">
                  <p:embed/>
                </p:oleObj>
              </mc:Choice>
              <mc:Fallback>
                <p:oleObj name="Equation" r:id="rId8" imgW="1600200" imgH="304560" progId="Equation.DSMT4">
                  <p:embed/>
                  <p:pic>
                    <p:nvPicPr>
                      <p:cNvPr id="10280" name="Object 40">
                        <a:extLst>
                          <a:ext uri="{FF2B5EF4-FFF2-40B4-BE49-F238E27FC236}">
                            <a16:creationId xmlns:a16="http://schemas.microsoft.com/office/drawing/2014/main" id="{E33AB239-46FD-4C1E-A2FF-F1DFD89FC0F0}"/>
                          </a:ext>
                        </a:extLst>
                      </p:cNvPr>
                      <p:cNvPicPr>
                        <a:picLocks noChangeAspect="1" noChangeArrowheads="1"/>
                      </p:cNvPicPr>
                      <p:nvPr/>
                    </p:nvPicPr>
                    <p:blipFill>
                      <a:blip r:embed="rId9"/>
                      <a:srcRect/>
                      <a:stretch>
                        <a:fillRect/>
                      </a:stretch>
                    </p:blipFill>
                    <p:spPr bwMode="auto">
                      <a:xfrm>
                        <a:off x="7700962" y="1300428"/>
                        <a:ext cx="2535238"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010611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 calcmode="lin" valueType="num">
                                      <p:cBhvr additive="base">
                                        <p:cTn id="1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fade">
                                      <p:cBhvr>
                                        <p:cTn id="31" dur="1000"/>
                                        <p:tgtEl>
                                          <p:spTgt spid="7">
                                            <p:txEl>
                                              <p:pRg st="6" end="6"/>
                                            </p:txEl>
                                          </p:spTgt>
                                        </p:tgtEl>
                                      </p:cBhvr>
                                    </p:animEffect>
                                    <p:anim calcmode="lin" valueType="num">
                                      <p:cBhvr>
                                        <p:cTn id="32"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1000"/>
                                        <p:tgtEl>
                                          <p:spTgt spid="13"/>
                                        </p:tgtEl>
                                      </p:cBhvr>
                                    </p:animEffect>
                                    <p:anim calcmode="lin" valueType="num">
                                      <p:cBhvr>
                                        <p:cTn id="39" dur="1000" fill="hold"/>
                                        <p:tgtEl>
                                          <p:spTgt spid="13"/>
                                        </p:tgtEl>
                                        <p:attrNameLst>
                                          <p:attrName>ppt_x</p:attrName>
                                        </p:attrNameLst>
                                      </p:cBhvr>
                                      <p:tavLst>
                                        <p:tav tm="0">
                                          <p:val>
                                            <p:strVal val="#ppt_x"/>
                                          </p:val>
                                        </p:tav>
                                        <p:tav tm="100000">
                                          <p:val>
                                            <p:strVal val="#ppt_x"/>
                                          </p:val>
                                        </p:tav>
                                      </p:tavLst>
                                    </p:anim>
                                    <p:anim calcmode="lin" valueType="num">
                                      <p:cBhvr>
                                        <p:cTn id="4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0083724F-3C6D-4A99-9777-8930B336F823}"/>
              </a:ext>
            </a:extLst>
          </p:cNvPr>
          <p:cNvSpPr>
            <a:spLocks noGrp="1" noChangeArrowheads="1"/>
          </p:cNvSpPr>
          <p:nvPr>
            <p:ph type="title"/>
          </p:nvPr>
        </p:nvSpPr>
        <p:spPr/>
        <p:txBody>
          <a:bodyPr/>
          <a:lstStyle/>
          <a:p>
            <a:endParaRPr lang="zh-CN" altLang="zh-CN"/>
          </a:p>
        </p:txBody>
      </p:sp>
      <p:grpSp>
        <p:nvGrpSpPr>
          <p:cNvPr id="18448" name="Group 16">
            <a:extLst>
              <a:ext uri="{FF2B5EF4-FFF2-40B4-BE49-F238E27FC236}">
                <a16:creationId xmlns:a16="http://schemas.microsoft.com/office/drawing/2014/main" id="{E58D686F-1EF7-40D4-A548-9304927CB372}"/>
              </a:ext>
            </a:extLst>
          </p:cNvPr>
          <p:cNvGrpSpPr>
            <a:grpSpLocks/>
          </p:cNvGrpSpPr>
          <p:nvPr/>
        </p:nvGrpSpPr>
        <p:grpSpPr bwMode="auto">
          <a:xfrm>
            <a:off x="1660294" y="90488"/>
            <a:ext cx="8135938" cy="1728787"/>
            <a:chOff x="125" y="-9"/>
            <a:chExt cx="5125" cy="1089"/>
          </a:xfrm>
        </p:grpSpPr>
        <mc:AlternateContent xmlns:mc="http://schemas.openxmlformats.org/markup-compatibility/2006" xmlns:a14="http://schemas.microsoft.com/office/drawing/2010/main">
          <mc:Choice Requires="a14">
            <p:sp>
              <p:nvSpPr>
                <p:cNvPr id="18437" name="Object 5">
                  <a:extLst>
                    <a:ext uri="{FF2B5EF4-FFF2-40B4-BE49-F238E27FC236}">
                      <a16:creationId xmlns:a16="http://schemas.microsoft.com/office/drawing/2014/main" id="{139D7E47-0D9A-4DFB-A50A-BAE16E933761}"/>
                    </a:ext>
                  </a:extLst>
                </p:cNvPr>
                <p:cNvSpPr txBox="1"/>
                <p:nvPr/>
              </p:nvSpPr>
              <p:spPr bwMode="auto">
                <a:xfrm>
                  <a:off x="3100" y="302"/>
                  <a:ext cx="971" cy="278"/>
                </a:xfrm>
                <a:prstGeom prst="rect">
                  <a:avLst/>
                </a:prstGeom>
                <a:noFill/>
                <a:ln>
                  <a:noFill/>
                </a:ln>
              </p:spPr>
              <p:txBody>
                <a:bodyPr>
                  <a:normAutofit fontScale="92500"/>
                </a:bodyPr>
                <a:lstStyle/>
                <a:p>
                  <a:pPr/>
                  <a14:m>
                    <m:oMathPara xmlns:m="http://schemas.openxmlformats.org/officeDocument/2006/math">
                      <m:oMathParaPr>
                        <m:jc m:val="left"/>
                      </m:oMathParaPr>
                      <m:oMath xmlns:m="http://schemas.openxmlformats.org/officeDocument/2006/math">
                        <m:acc>
                          <m:accPr>
                            <m:chr m:val="̄"/>
                            <m:ctrlPr>
                              <a:rPr lang="zh-CN" altLang="en-US" sz="2400" i="1" smtClean="0">
                                <a:solidFill>
                                  <a:srgbClr val="FF0000"/>
                                </a:solidFill>
                                <a:latin typeface="Cambria Math" panose="02040503050406030204" pitchFamily="18" charset="0"/>
                              </a:rPr>
                            </m:ctrlPr>
                          </m:accPr>
                          <m:e>
                            <m:r>
                              <a:rPr lang="zh-CN" altLang="en-US" sz="2400" i="1">
                                <a:solidFill>
                                  <a:srgbClr val="FF0000"/>
                                </a:solidFill>
                                <a:latin typeface="Cambria Math" panose="02040503050406030204" pitchFamily="18" charset="0"/>
                              </a:rPr>
                              <m:t>𝑥</m:t>
                            </m:r>
                          </m:e>
                        </m:acc>
                        <m:r>
                          <a:rPr lang="zh-CN" altLang="en-US" sz="2400" i="1">
                            <a:solidFill>
                              <a:srgbClr val="FF0000"/>
                            </a:solidFill>
                            <a:latin typeface="Cambria Math" panose="02040503050406030204" pitchFamily="18" charset="0"/>
                          </a:rPr>
                          <m:t>=</m:t>
                        </m:r>
                        <m:r>
                          <a:rPr lang="en-US" altLang="zh-CN" sz="2400" b="0" i="1" smtClean="0">
                            <a:solidFill>
                              <a:srgbClr val="FF0000"/>
                            </a:solidFill>
                            <a:latin typeface="Cambria Math" panose="02040503050406030204" pitchFamily="18" charset="0"/>
                          </a:rPr>
                          <m:t>𝑃</m:t>
                        </m:r>
                        <m:r>
                          <a:rPr lang="zh-CN" altLang="en-US" sz="2400" i="1">
                            <a:solidFill>
                              <a:srgbClr val="FF0000"/>
                            </a:solidFill>
                            <a:latin typeface="Cambria Math" panose="02040503050406030204" pitchFamily="18" charset="0"/>
                          </a:rPr>
                          <m:t>𝑥</m:t>
                        </m:r>
                      </m:oMath>
                    </m:oMathPara>
                  </a14:m>
                  <a:endParaRPr lang="zh-CN" altLang="en-US" sz="2400" dirty="0"/>
                </a:p>
              </p:txBody>
            </p:sp>
          </mc:Choice>
          <mc:Fallback xmlns="">
            <p:sp>
              <p:nvSpPr>
                <p:cNvPr id="18437" name="Object 5">
                  <a:extLst>
                    <a:ext uri="{FF2B5EF4-FFF2-40B4-BE49-F238E27FC236}">
                      <a16:creationId xmlns:a16="http://schemas.microsoft.com/office/drawing/2014/main" id="{139D7E47-0D9A-4DFB-A50A-BAE16E933761}"/>
                    </a:ext>
                  </a:extLst>
                </p:cNvPr>
                <p:cNvSpPr txBox="1">
                  <a:spLocks noRot="1" noChangeAspect="1" noMove="1" noResize="1" noEditPoints="1" noAdjustHandles="1" noChangeArrowheads="1" noChangeShapeType="1" noTextEdit="1"/>
                </p:cNvSpPr>
                <p:nvPr/>
              </p:nvSpPr>
              <p:spPr bwMode="auto">
                <a:xfrm>
                  <a:off x="3100" y="302"/>
                  <a:ext cx="971" cy="278"/>
                </a:xfrm>
                <a:prstGeom prst="rect">
                  <a:avLst/>
                </a:prstGeom>
                <a:blipFill>
                  <a:blip r:embed="rId3"/>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438" name="Object 6">
                  <a:extLst>
                    <a:ext uri="{FF2B5EF4-FFF2-40B4-BE49-F238E27FC236}">
                      <a16:creationId xmlns:a16="http://schemas.microsoft.com/office/drawing/2014/main" id="{1A8A2731-AF2E-48E3-BFFE-27FEE141F1B2}"/>
                    </a:ext>
                  </a:extLst>
                </p:cNvPr>
                <p:cNvSpPr txBox="1"/>
                <p:nvPr/>
              </p:nvSpPr>
              <p:spPr bwMode="auto">
                <a:xfrm>
                  <a:off x="940" y="559"/>
                  <a:ext cx="764" cy="299"/>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400" i="1">
                            <a:solidFill>
                              <a:srgbClr val="000000"/>
                            </a:solidFill>
                            <a:latin typeface="Cambria Math" panose="02040503050406030204" pitchFamily="18" charset="0"/>
                          </a:rPr>
                          <m:t>(</m:t>
                        </m:r>
                        <m:acc>
                          <m:accPr>
                            <m:chr m:val="̄"/>
                            <m:ctrlPr>
                              <a:rPr lang="zh-CN" altLang="en-US" sz="2400" i="1">
                                <a:solidFill>
                                  <a:srgbClr val="000000"/>
                                </a:solidFill>
                                <a:latin typeface="Cambria Math" panose="02040503050406030204" pitchFamily="18" charset="0"/>
                              </a:rPr>
                            </m:ctrlPr>
                          </m:accPr>
                          <m:e>
                            <m:r>
                              <a:rPr lang="zh-CN" altLang="en-US" sz="2400" i="1">
                                <a:solidFill>
                                  <a:srgbClr val="000000"/>
                                </a:solidFill>
                                <a:latin typeface="Cambria Math" panose="02040503050406030204" pitchFamily="18" charset="0"/>
                              </a:rPr>
                              <m:t>𝐴</m:t>
                            </m:r>
                          </m:e>
                        </m:acc>
                        <m:r>
                          <a:rPr lang="zh-CN" altLang="en-US" sz="2400" i="1">
                            <a:solidFill>
                              <a:srgbClr val="000000"/>
                            </a:solidFill>
                            <a:latin typeface="Cambria Math" panose="02040503050406030204" pitchFamily="18" charset="0"/>
                          </a:rPr>
                          <m:t>,</m:t>
                        </m:r>
                        <m:acc>
                          <m:accPr>
                            <m:chr m:val="̄"/>
                            <m:ctrlPr>
                              <a:rPr lang="zh-CN" altLang="en-US" sz="2400" i="1">
                                <a:solidFill>
                                  <a:srgbClr val="000000"/>
                                </a:solidFill>
                                <a:latin typeface="Cambria Math" panose="02040503050406030204" pitchFamily="18" charset="0"/>
                              </a:rPr>
                            </m:ctrlPr>
                          </m:accPr>
                          <m:e>
                            <m:r>
                              <a:rPr lang="zh-CN" altLang="en-US" sz="2400" i="1">
                                <a:solidFill>
                                  <a:srgbClr val="000000"/>
                                </a:solidFill>
                                <a:latin typeface="Cambria Math" panose="02040503050406030204" pitchFamily="18" charset="0"/>
                              </a:rPr>
                              <m:t>𝐵</m:t>
                            </m:r>
                          </m:e>
                        </m:acc>
                        <m:r>
                          <a:rPr lang="zh-CN" altLang="en-US" sz="2400" i="1">
                            <a:solidFill>
                              <a:srgbClr val="000000"/>
                            </a:solidFill>
                            <a:latin typeface="Cambria Math" panose="02040503050406030204" pitchFamily="18" charset="0"/>
                          </a:rPr>
                          <m:t>)</m:t>
                        </m:r>
                      </m:oMath>
                    </m:oMathPara>
                  </a14:m>
                  <a:endParaRPr lang="zh-CN" altLang="en-US" sz="2400" dirty="0"/>
                </a:p>
              </p:txBody>
            </p:sp>
          </mc:Choice>
          <mc:Fallback xmlns="">
            <p:sp>
              <p:nvSpPr>
                <p:cNvPr id="18438" name="Object 6">
                  <a:extLst>
                    <a:ext uri="{FF2B5EF4-FFF2-40B4-BE49-F238E27FC236}">
                      <a16:creationId xmlns:a16="http://schemas.microsoft.com/office/drawing/2014/main" id="{1A8A2731-AF2E-48E3-BFFE-27FEE141F1B2}"/>
                    </a:ext>
                  </a:extLst>
                </p:cNvPr>
                <p:cNvSpPr txBox="1">
                  <a:spLocks noRot="1" noChangeAspect="1" noMove="1" noResize="1" noEditPoints="1" noAdjustHandles="1" noChangeArrowheads="1" noChangeShapeType="1" noTextEdit="1"/>
                </p:cNvSpPr>
                <p:nvPr/>
              </p:nvSpPr>
              <p:spPr bwMode="auto">
                <a:xfrm>
                  <a:off x="940" y="559"/>
                  <a:ext cx="764" cy="299"/>
                </a:xfrm>
                <a:prstGeom prst="rect">
                  <a:avLst/>
                </a:prstGeom>
                <a:blipFill>
                  <a:blip r:embed="rId4"/>
                  <a:stretch>
                    <a:fillRect l="-4523" b="-16667"/>
                  </a:stretch>
                </a:blipFill>
                <a:ln>
                  <a:noFill/>
                </a:ln>
                <a:effectLst/>
              </p:spPr>
              <p:txBody>
                <a:bodyPr/>
                <a:lstStyle/>
                <a:p>
                  <a:r>
                    <a:rPr lang="zh-CN" altLang="en-US">
                      <a:noFill/>
                    </a:rPr>
                    <a:t> </a:t>
                  </a:r>
                </a:p>
              </p:txBody>
            </p:sp>
          </mc:Fallback>
        </mc:AlternateContent>
        <p:sp>
          <p:nvSpPr>
            <p:cNvPr id="18439" name="Rectangle 7">
              <a:extLst>
                <a:ext uri="{FF2B5EF4-FFF2-40B4-BE49-F238E27FC236}">
                  <a16:creationId xmlns:a16="http://schemas.microsoft.com/office/drawing/2014/main" id="{95CF5E93-269A-4E68-9358-912C8CDF54A2}"/>
                </a:ext>
              </a:extLst>
            </p:cNvPr>
            <p:cNvSpPr>
              <a:spLocks noChangeArrowheads="1"/>
            </p:cNvSpPr>
            <p:nvPr/>
          </p:nvSpPr>
          <p:spPr bwMode="auto">
            <a:xfrm>
              <a:off x="125" y="-9"/>
              <a:ext cx="5125" cy="1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r>
                <a:rPr lang="zh-CN" altLang="en-US" b="1" dirty="0">
                  <a:ea typeface="仿宋_GB2312" pitchFamily="49" charset="-122"/>
                </a:rPr>
                <a:t>结论</a:t>
              </a:r>
              <a:r>
                <a:rPr lang="en-US" altLang="zh-CN" b="1" dirty="0">
                  <a:ea typeface="仿宋_GB2312" pitchFamily="49" charset="-122"/>
                </a:rPr>
                <a:t>4.66</a:t>
              </a:r>
              <a:r>
                <a:rPr lang="zh-CN" altLang="en-US" b="1" dirty="0">
                  <a:ea typeface="仿宋_GB2312" pitchFamily="49" charset="-122"/>
                </a:rPr>
                <a:t>：对不完全能控的系统，利用上述算法求取系统在线性非奇异变换           下的代数等价系统             ，具有如下的能控性分解的规范表达形式，即</a:t>
              </a:r>
            </a:p>
          </p:txBody>
        </p:sp>
      </p:grpSp>
      <p:grpSp>
        <p:nvGrpSpPr>
          <p:cNvPr id="18455" name="Group 23">
            <a:extLst>
              <a:ext uri="{FF2B5EF4-FFF2-40B4-BE49-F238E27FC236}">
                <a16:creationId xmlns:a16="http://schemas.microsoft.com/office/drawing/2014/main" id="{DDBB5CF8-4184-4323-9ABE-0688A0A934F4}"/>
              </a:ext>
            </a:extLst>
          </p:cNvPr>
          <p:cNvGrpSpPr>
            <a:grpSpLocks/>
          </p:cNvGrpSpPr>
          <p:nvPr/>
        </p:nvGrpSpPr>
        <p:grpSpPr bwMode="auto">
          <a:xfrm>
            <a:off x="2424115" y="4481271"/>
            <a:ext cx="6840537" cy="1074738"/>
            <a:chOff x="295" y="3249"/>
            <a:chExt cx="4309" cy="677"/>
          </a:xfrm>
        </p:grpSpPr>
        <p:graphicFrame>
          <p:nvGraphicFramePr>
            <p:cNvPr id="18456" name="Object 24">
              <a:extLst>
                <a:ext uri="{FF2B5EF4-FFF2-40B4-BE49-F238E27FC236}">
                  <a16:creationId xmlns:a16="http://schemas.microsoft.com/office/drawing/2014/main" id="{8467A901-E825-459E-85A8-F8AA3314CA83}"/>
                </a:ext>
              </a:extLst>
            </p:cNvPr>
            <p:cNvGraphicFramePr>
              <a:graphicFrameLocks noChangeAspect="1"/>
            </p:cNvGraphicFramePr>
            <p:nvPr/>
          </p:nvGraphicFramePr>
          <p:xfrm>
            <a:off x="1202" y="3249"/>
            <a:ext cx="3402" cy="677"/>
          </p:xfrm>
          <a:graphic>
            <a:graphicData uri="http://schemas.openxmlformats.org/presentationml/2006/ole">
              <mc:AlternateContent xmlns:mc="http://schemas.openxmlformats.org/markup-compatibility/2006">
                <mc:Choice xmlns:v="urn:schemas-microsoft-com:vml" Requires="v">
                  <p:oleObj spid="_x0000_s3129" name="Equation" r:id="rId5" imgW="2743200" imgH="507960" progId="Equation.DSMT4">
                    <p:embed/>
                  </p:oleObj>
                </mc:Choice>
                <mc:Fallback>
                  <p:oleObj name="Equation" r:id="rId5" imgW="2743200" imgH="507960" progId="Equation.DSMT4">
                    <p:embed/>
                    <p:pic>
                      <p:nvPicPr>
                        <p:cNvPr id="18456" name="Object 24">
                          <a:extLst>
                            <a:ext uri="{FF2B5EF4-FFF2-40B4-BE49-F238E27FC236}">
                              <a16:creationId xmlns:a16="http://schemas.microsoft.com/office/drawing/2014/main" id="{8467A901-E825-459E-85A8-F8AA3314CA8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2" y="3249"/>
                          <a:ext cx="3402" cy="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57" name="Rectangle 25">
              <a:extLst>
                <a:ext uri="{FF2B5EF4-FFF2-40B4-BE49-F238E27FC236}">
                  <a16:creationId xmlns:a16="http://schemas.microsoft.com/office/drawing/2014/main" id="{08EB4519-6F53-4D9A-BFE4-AB2A3C8A7C99}"/>
                </a:ext>
              </a:extLst>
            </p:cNvPr>
            <p:cNvSpPr>
              <a:spLocks noChangeArrowheads="1"/>
            </p:cNvSpPr>
            <p:nvPr/>
          </p:nvSpPr>
          <p:spPr bwMode="auto">
            <a:xfrm>
              <a:off x="295" y="3249"/>
              <a:ext cx="1088"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buFontTx/>
                <a:buNone/>
              </a:pPr>
              <a:r>
                <a:rPr lang="zh-CN" altLang="en-US" b="1">
                  <a:ea typeface="仿宋_GB2312" pitchFamily="49" charset="-122"/>
                </a:rPr>
                <a:t>式中，</a:t>
              </a:r>
            </a:p>
          </p:txBody>
        </p:sp>
      </p:grpSp>
      <p:pic>
        <p:nvPicPr>
          <p:cNvPr id="2" name="图片 1">
            <a:extLst>
              <a:ext uri="{FF2B5EF4-FFF2-40B4-BE49-F238E27FC236}">
                <a16:creationId xmlns:a16="http://schemas.microsoft.com/office/drawing/2014/main" id="{E6EFE814-3447-4E69-8A85-D9BCAA0D3317}"/>
              </a:ext>
            </a:extLst>
          </p:cNvPr>
          <p:cNvPicPr>
            <a:picLocks noChangeAspect="1"/>
          </p:cNvPicPr>
          <p:nvPr/>
        </p:nvPicPr>
        <p:blipFill>
          <a:blip r:embed="rId7"/>
          <a:stretch>
            <a:fillRect/>
          </a:stretch>
        </p:blipFill>
        <p:spPr>
          <a:xfrm>
            <a:off x="3851910" y="2297430"/>
            <a:ext cx="4488180" cy="22631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18455"/>
                                        </p:tgtEl>
                                        <p:attrNameLst>
                                          <p:attrName>style.visibility</p:attrName>
                                        </p:attrNameLst>
                                      </p:cBhvr>
                                      <p:to>
                                        <p:strVal val="visible"/>
                                      </p:to>
                                    </p:set>
                                    <p:animEffect transition="in" filter="diamond(in)">
                                      <p:cBhvr>
                                        <p:cTn id="7" dur="2000"/>
                                        <p:tgtEl>
                                          <p:spTgt spid="184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卷形: 水平 1">
            <a:extLst>
              <a:ext uri="{FF2B5EF4-FFF2-40B4-BE49-F238E27FC236}">
                <a16:creationId xmlns:a16="http://schemas.microsoft.com/office/drawing/2014/main" id="{2FE2A43E-D362-4406-A377-F76C15E244E3}"/>
              </a:ext>
            </a:extLst>
          </p:cNvPr>
          <p:cNvSpPr/>
          <p:nvPr/>
        </p:nvSpPr>
        <p:spPr>
          <a:xfrm>
            <a:off x="9761415" y="1757362"/>
            <a:ext cx="2008554" cy="1671637"/>
          </a:xfrm>
          <a:prstGeom prst="horizontalScroll">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5603" name="Rectangle 3">
            <a:extLst>
              <a:ext uri="{FF2B5EF4-FFF2-40B4-BE49-F238E27FC236}">
                <a16:creationId xmlns:a16="http://schemas.microsoft.com/office/drawing/2014/main" id="{B611E1F1-15CC-4B91-A640-137ED95BC14B}"/>
              </a:ext>
            </a:extLst>
          </p:cNvPr>
          <p:cNvSpPr>
            <a:spLocks noGrp="1" noChangeArrowheads="1"/>
          </p:cNvSpPr>
          <p:nvPr>
            <p:ph type="body" sz="half" idx="1"/>
          </p:nvPr>
        </p:nvSpPr>
        <p:spPr>
          <a:xfrm>
            <a:off x="1703389" y="115889"/>
            <a:ext cx="8218487" cy="676275"/>
          </a:xfrm>
        </p:spPr>
        <p:txBody>
          <a:bodyPr/>
          <a:lstStyle/>
          <a:p>
            <a:pPr eaLnBrk="1" hangingPunct="1">
              <a:buFontTx/>
              <a:buNone/>
            </a:pPr>
            <a:r>
              <a:rPr lang="zh-CN" altLang="en-US" b="1">
                <a:latin typeface="仿宋_GB2312" pitchFamily="49" charset="-122"/>
                <a:ea typeface="仿宋_GB2312" pitchFamily="49" charset="-122"/>
              </a:rPr>
              <a:t>例</a:t>
            </a:r>
            <a:r>
              <a:rPr lang="en-US" altLang="zh-CN" b="1">
                <a:latin typeface="仿宋_GB2312" pitchFamily="49" charset="-122"/>
                <a:ea typeface="仿宋_GB2312" pitchFamily="49" charset="-122"/>
              </a:rPr>
              <a:t>4.24  </a:t>
            </a:r>
            <a:r>
              <a:rPr lang="zh-CN" altLang="en-US" b="1">
                <a:latin typeface="仿宋_GB2312" pitchFamily="49" charset="-122"/>
                <a:ea typeface="仿宋_GB2312" pitchFamily="49" charset="-122"/>
              </a:rPr>
              <a:t>给定连续时间线性时不变系统：</a:t>
            </a:r>
          </a:p>
        </p:txBody>
      </p:sp>
      <p:graphicFrame>
        <p:nvGraphicFramePr>
          <p:cNvPr id="25604" name="Object 4">
            <a:extLst>
              <a:ext uri="{FF2B5EF4-FFF2-40B4-BE49-F238E27FC236}">
                <a16:creationId xmlns:a16="http://schemas.microsoft.com/office/drawing/2014/main" id="{312D75F4-C2EF-4C50-BCA2-63322BBB5219}"/>
              </a:ext>
            </a:extLst>
          </p:cNvPr>
          <p:cNvGraphicFramePr>
            <a:graphicFrameLocks noGrp="1" noChangeAspect="1"/>
          </p:cNvGraphicFramePr>
          <p:nvPr>
            <p:ph sz="half" idx="2"/>
            <p:extLst>
              <p:ext uri="{D42A27DB-BD31-4B8C-83A1-F6EECF244321}">
                <p14:modId xmlns:p14="http://schemas.microsoft.com/office/powerpoint/2010/main" val="4095789958"/>
              </p:ext>
            </p:extLst>
          </p:nvPr>
        </p:nvGraphicFramePr>
        <p:xfrm>
          <a:off x="1984375" y="687388"/>
          <a:ext cx="4100513" cy="1892300"/>
        </p:xfrm>
        <a:graphic>
          <a:graphicData uri="http://schemas.openxmlformats.org/presentationml/2006/ole">
            <mc:AlternateContent xmlns:mc="http://schemas.openxmlformats.org/markup-compatibility/2006">
              <mc:Choice xmlns:v="urn:schemas-microsoft-com:vml" Requires="v">
                <p:oleObj spid="_x0000_s4130" name="Equation" r:id="rId3" imgW="1651000" imgH="762000" progId="Equation.DSMT4">
                  <p:embed/>
                </p:oleObj>
              </mc:Choice>
              <mc:Fallback>
                <p:oleObj name="Equation" r:id="rId3" imgW="1651000" imgH="762000" progId="Equation.DSMT4">
                  <p:embed/>
                  <p:pic>
                    <p:nvPicPr>
                      <p:cNvPr id="25604" name="Object 4">
                        <a:extLst>
                          <a:ext uri="{FF2B5EF4-FFF2-40B4-BE49-F238E27FC236}">
                            <a16:creationId xmlns:a16="http://schemas.microsoft.com/office/drawing/2014/main" id="{312D75F4-C2EF-4C50-BCA2-63322BBB52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4375" y="687388"/>
                        <a:ext cx="4100513" cy="189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6" name="文本框 2">
            <a:extLst>
              <a:ext uri="{FF2B5EF4-FFF2-40B4-BE49-F238E27FC236}">
                <a16:creationId xmlns:a16="http://schemas.microsoft.com/office/drawing/2014/main" id="{26014498-FFF7-4F0C-ADF4-2C6F2700A148}"/>
              </a:ext>
            </a:extLst>
          </p:cNvPr>
          <p:cNvSpPr txBox="1">
            <a:spLocks noChangeArrowheads="1"/>
          </p:cNvSpPr>
          <p:nvPr/>
        </p:nvSpPr>
        <p:spPr bwMode="auto">
          <a:xfrm>
            <a:off x="6213476" y="1344613"/>
            <a:ext cx="12239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t>n=3</a:t>
            </a:r>
            <a:endParaRPr lang="zh-CN" altLang="en-US" sz="2400"/>
          </a:p>
        </p:txBody>
      </p:sp>
      <p:sp>
        <p:nvSpPr>
          <p:cNvPr id="3077" name="文本框 3">
            <a:extLst>
              <a:ext uri="{FF2B5EF4-FFF2-40B4-BE49-F238E27FC236}">
                <a16:creationId xmlns:a16="http://schemas.microsoft.com/office/drawing/2014/main" id="{D132A2FD-BC57-4C8C-AB82-B221957A9DE6}"/>
              </a:ext>
            </a:extLst>
          </p:cNvPr>
          <p:cNvSpPr txBox="1">
            <a:spLocks noChangeArrowheads="1"/>
          </p:cNvSpPr>
          <p:nvPr/>
        </p:nvSpPr>
        <p:spPr bwMode="auto">
          <a:xfrm>
            <a:off x="7461250" y="1344613"/>
            <a:ext cx="14430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dirty="0"/>
              <a:t>rank=2</a:t>
            </a:r>
            <a:endParaRPr lang="zh-CN" altLang="en-US" sz="2400" dirty="0"/>
          </a:p>
        </p:txBody>
      </p:sp>
      <p:sp>
        <p:nvSpPr>
          <p:cNvPr id="3078" name="文本框 32">
            <a:extLst>
              <a:ext uri="{FF2B5EF4-FFF2-40B4-BE49-F238E27FC236}">
                <a16:creationId xmlns:a16="http://schemas.microsoft.com/office/drawing/2014/main" id="{F1AED0E1-EC82-4588-BDA9-26FBD94CABE7}"/>
              </a:ext>
            </a:extLst>
          </p:cNvPr>
          <p:cNvSpPr txBox="1">
            <a:spLocks noChangeArrowheads="1"/>
          </p:cNvSpPr>
          <p:nvPr/>
        </p:nvSpPr>
        <p:spPr bwMode="auto">
          <a:xfrm>
            <a:off x="3810000" y="3246439"/>
            <a:ext cx="4572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079" name="文本框 34">
            <a:extLst>
              <a:ext uri="{FF2B5EF4-FFF2-40B4-BE49-F238E27FC236}">
                <a16:creationId xmlns:a16="http://schemas.microsoft.com/office/drawing/2014/main" id="{1E4AF3A3-C792-4236-AA31-CAF243E07CEB}"/>
              </a:ext>
            </a:extLst>
          </p:cNvPr>
          <p:cNvSpPr txBox="1">
            <a:spLocks noChangeArrowheads="1"/>
          </p:cNvSpPr>
          <p:nvPr/>
        </p:nvSpPr>
        <p:spPr bwMode="auto">
          <a:xfrm>
            <a:off x="3810000" y="3246439"/>
            <a:ext cx="4572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080" name="文本框 36">
            <a:extLst>
              <a:ext uri="{FF2B5EF4-FFF2-40B4-BE49-F238E27FC236}">
                <a16:creationId xmlns:a16="http://schemas.microsoft.com/office/drawing/2014/main" id="{13E11326-DEB4-4470-BD54-E5B789BF35FF}"/>
              </a:ext>
            </a:extLst>
          </p:cNvPr>
          <p:cNvSpPr txBox="1">
            <a:spLocks noChangeArrowheads="1"/>
          </p:cNvSpPr>
          <p:nvPr/>
        </p:nvSpPr>
        <p:spPr bwMode="auto">
          <a:xfrm>
            <a:off x="3810000" y="3246439"/>
            <a:ext cx="4572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081" name="文本框 38">
            <a:extLst>
              <a:ext uri="{FF2B5EF4-FFF2-40B4-BE49-F238E27FC236}">
                <a16:creationId xmlns:a16="http://schemas.microsoft.com/office/drawing/2014/main" id="{84134AF2-635C-4267-93BF-A3425296A5DF}"/>
              </a:ext>
            </a:extLst>
          </p:cNvPr>
          <p:cNvSpPr txBox="1">
            <a:spLocks noChangeArrowheads="1"/>
          </p:cNvSpPr>
          <p:nvPr/>
        </p:nvSpPr>
        <p:spPr bwMode="auto">
          <a:xfrm>
            <a:off x="3810000" y="3246439"/>
            <a:ext cx="4572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pic>
        <p:nvPicPr>
          <p:cNvPr id="3082" name="图片 29">
            <a:extLst>
              <a:ext uri="{FF2B5EF4-FFF2-40B4-BE49-F238E27FC236}">
                <a16:creationId xmlns:a16="http://schemas.microsoft.com/office/drawing/2014/main" id="{0EB5FE7D-A616-4495-AD79-2F21244174A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4826" y="3246439"/>
            <a:ext cx="6265863" cy="176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3" name="文本框 31">
            <a:extLst>
              <a:ext uri="{FF2B5EF4-FFF2-40B4-BE49-F238E27FC236}">
                <a16:creationId xmlns:a16="http://schemas.microsoft.com/office/drawing/2014/main" id="{AB7A7E0F-7919-45CC-BFF7-DE236EF504B8}"/>
              </a:ext>
            </a:extLst>
          </p:cNvPr>
          <p:cNvSpPr txBox="1">
            <a:spLocks noChangeArrowheads="1"/>
          </p:cNvSpPr>
          <p:nvPr/>
        </p:nvSpPr>
        <p:spPr bwMode="auto">
          <a:xfrm>
            <a:off x="1703389" y="2733676"/>
            <a:ext cx="53292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b="1" dirty="0"/>
              <a:t>解：首先，由</a:t>
            </a:r>
            <a:r>
              <a:rPr lang="en-US" altLang="zh-CN" sz="2400" b="1" dirty="0"/>
              <a:t>rank=2</a:t>
            </a:r>
            <a:r>
              <a:rPr lang="zh-CN" altLang="en-US" sz="2400" b="1" dirty="0"/>
              <a:t>，只需判断</a:t>
            </a:r>
          </a:p>
        </p:txBody>
      </p:sp>
      <p:sp>
        <p:nvSpPr>
          <p:cNvPr id="3084" name="文本框 33">
            <a:extLst>
              <a:ext uri="{FF2B5EF4-FFF2-40B4-BE49-F238E27FC236}">
                <a16:creationId xmlns:a16="http://schemas.microsoft.com/office/drawing/2014/main" id="{FEDA281F-FA08-4EFF-8DC6-E3DFB63CEDB4}"/>
              </a:ext>
            </a:extLst>
          </p:cNvPr>
          <p:cNvSpPr txBox="1">
            <a:spLocks noChangeArrowheads="1"/>
          </p:cNvSpPr>
          <p:nvPr/>
        </p:nvSpPr>
        <p:spPr bwMode="auto">
          <a:xfrm>
            <a:off x="1774826" y="5281613"/>
            <a:ext cx="79930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b="1"/>
              <a:t>即知系统不完全能控，且分解后能控分状态     为二维。</a:t>
            </a:r>
          </a:p>
        </p:txBody>
      </p:sp>
      <p:sp>
        <p:nvSpPr>
          <p:cNvPr id="52" name="文本框 51">
            <a:extLst>
              <a:ext uri="{FF2B5EF4-FFF2-40B4-BE49-F238E27FC236}">
                <a16:creationId xmlns:a16="http://schemas.microsoft.com/office/drawing/2014/main" id="{6073DED9-1810-4B8A-9AAB-10B5FCB6063A}"/>
              </a:ext>
            </a:extLst>
          </p:cNvPr>
          <p:cNvSpPr txBox="1">
            <a:spLocks noRot="1" noChangeAspect="1" noMove="1" noResize="1" noEditPoints="1" noAdjustHandles="1" noChangeArrowheads="1" noChangeShapeType="1" noTextEdit="1"/>
          </p:cNvSpPr>
          <p:nvPr/>
        </p:nvSpPr>
        <p:spPr>
          <a:xfrm>
            <a:off x="5591944" y="5175755"/>
            <a:ext cx="4572000" cy="567720"/>
          </a:xfrm>
          <a:prstGeom prst="rect">
            <a:avLst/>
          </a:prstGeom>
          <a:blipFill>
            <a:blip r:embed="rId6"/>
            <a:stretch>
              <a:fillRect/>
            </a:stretch>
          </a:blipFill>
        </p:spPr>
        <p:txBody>
          <a:bodyPr/>
          <a:lstStyle/>
          <a:p>
            <a:pPr>
              <a:defRPr/>
            </a:pPr>
            <a:r>
              <a:rPr lang="zh-CN" altLang="en-US">
                <a:noFill/>
              </a:rPr>
              <a:t> </a:t>
            </a:r>
          </a:p>
        </p:txBody>
      </p:sp>
      <p:graphicFrame>
        <p:nvGraphicFramePr>
          <p:cNvPr id="14" name="Object 4">
            <a:extLst>
              <a:ext uri="{FF2B5EF4-FFF2-40B4-BE49-F238E27FC236}">
                <a16:creationId xmlns:a16="http://schemas.microsoft.com/office/drawing/2014/main" id="{62FBED75-A630-438B-8188-D5588B622377}"/>
              </a:ext>
            </a:extLst>
          </p:cNvPr>
          <p:cNvGraphicFramePr>
            <a:graphicFrameLocks noChangeAspect="1"/>
          </p:cNvGraphicFramePr>
          <p:nvPr>
            <p:extLst>
              <p:ext uri="{D42A27DB-BD31-4B8C-83A1-F6EECF244321}">
                <p14:modId xmlns:p14="http://schemas.microsoft.com/office/powerpoint/2010/main" val="553828041"/>
              </p:ext>
            </p:extLst>
          </p:nvPr>
        </p:nvGraphicFramePr>
        <p:xfrm>
          <a:off x="9880600" y="2064055"/>
          <a:ext cx="1944687" cy="1044575"/>
        </p:xfrm>
        <a:graphic>
          <a:graphicData uri="http://schemas.openxmlformats.org/presentationml/2006/ole">
            <mc:AlternateContent xmlns:mc="http://schemas.openxmlformats.org/markup-compatibility/2006">
              <mc:Choice xmlns:v="urn:schemas-microsoft-com:vml" Requires="v">
                <p:oleObj spid="_x0000_s4131" name="Equation" r:id="rId7" imgW="850680" imgH="457200" progId="Equation.DSMT4">
                  <p:embed/>
                </p:oleObj>
              </mc:Choice>
              <mc:Fallback>
                <p:oleObj name="Equation" r:id="rId7" imgW="850680" imgH="457200" progId="Equation.DSMT4">
                  <p:embed/>
                  <p:pic>
                    <p:nvPicPr>
                      <p:cNvPr id="21" name="Object 4">
                        <a:extLst>
                          <a:ext uri="{FF2B5EF4-FFF2-40B4-BE49-F238E27FC236}">
                            <a16:creationId xmlns:a16="http://schemas.microsoft.com/office/drawing/2014/main" id="{86D3F373-DC81-4C33-93A7-F958DC0D1CC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880600" y="2064055"/>
                        <a:ext cx="1944687" cy="1044575"/>
                      </a:xfrm>
                      <a:prstGeom prst="rect">
                        <a:avLst/>
                      </a:prstGeom>
                      <a:noFill/>
                      <a:ln>
                        <a:noFill/>
                      </a:ln>
                      <a:effectLst/>
                      <a:extLst>
                        <a:ext uri="{909E8E84-426E-40DD-AFC4-6F175D3DCCD1}">
                          <a14:hiddenFill xmlns:a14="http://schemas.microsoft.com/office/drawing/2010/main">
                            <a:solidFill>
                              <a:srgbClr val="B9FFB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8" name="图片 27">
            <a:extLst>
              <a:ext uri="{FF2B5EF4-FFF2-40B4-BE49-F238E27FC236}">
                <a16:creationId xmlns:a16="http://schemas.microsoft.com/office/drawing/2014/main" id="{366904AA-3745-48EC-AB78-1A85C0D7CEE4}"/>
              </a:ext>
            </a:extLst>
          </p:cNvPr>
          <p:cNvPicPr>
            <a:picLocks noChangeAspect="1"/>
          </p:cNvPicPr>
          <p:nvPr/>
        </p:nvPicPr>
        <p:blipFill>
          <a:blip r:embed="rId9"/>
          <a:stretch>
            <a:fillRect/>
          </a:stretch>
        </p:blipFill>
        <p:spPr>
          <a:xfrm>
            <a:off x="8883894" y="1290492"/>
            <a:ext cx="1861342" cy="5677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blinds(horizontal)">
                                      <p:cBhvr>
                                        <p:cTn id="7" dur="500"/>
                                        <p:tgtEl>
                                          <p:spTgt spid="2560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5604"/>
                                        </p:tgtEl>
                                        <p:attrNameLst>
                                          <p:attrName>style.visibility</p:attrName>
                                        </p:attrNameLst>
                                      </p:cBhvr>
                                      <p:to>
                                        <p:strVal val="visible"/>
                                      </p:to>
                                    </p:set>
                                    <p:animEffect transition="in" filter="blinds(horizontal)">
                                      <p:cBhvr>
                                        <p:cTn id="10" dur="500"/>
                                        <p:tgtEl>
                                          <p:spTgt spid="25604"/>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box(in)">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文本框 5">
            <a:extLst>
              <a:ext uri="{FF2B5EF4-FFF2-40B4-BE49-F238E27FC236}">
                <a16:creationId xmlns:a16="http://schemas.microsoft.com/office/drawing/2014/main" id="{071EA6A1-DDC7-4A66-A19C-B248B02EC10D}"/>
              </a:ext>
            </a:extLst>
          </p:cNvPr>
          <p:cNvSpPr txBox="1">
            <a:spLocks noChangeArrowheads="1"/>
          </p:cNvSpPr>
          <p:nvPr/>
        </p:nvSpPr>
        <p:spPr bwMode="auto">
          <a:xfrm>
            <a:off x="2135188" y="549275"/>
            <a:ext cx="80645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b="1"/>
              <a:t>进而，在能控性阵     中任取两个线性无关列向量，在除     以外三维状态空间中任取一个列向量使与取定的两个列向量线性无关，有</a:t>
            </a:r>
          </a:p>
        </p:txBody>
      </p:sp>
      <p:sp>
        <p:nvSpPr>
          <p:cNvPr id="8" name="文本框 7">
            <a:extLst>
              <a:ext uri="{FF2B5EF4-FFF2-40B4-BE49-F238E27FC236}">
                <a16:creationId xmlns:a16="http://schemas.microsoft.com/office/drawing/2014/main" id="{C364386D-0719-4879-B65C-250FE6F84D33}"/>
              </a:ext>
            </a:extLst>
          </p:cNvPr>
          <p:cNvSpPr txBox="1">
            <a:spLocks noRot="1" noChangeAspect="1" noMove="1" noResize="1" noEditPoints="1" noAdjustHandles="1" noChangeArrowheads="1" noChangeShapeType="1" noTextEdit="1"/>
          </p:cNvSpPr>
          <p:nvPr/>
        </p:nvSpPr>
        <p:spPr>
          <a:xfrm>
            <a:off x="2639616" y="548680"/>
            <a:ext cx="4572000" cy="461665"/>
          </a:xfrm>
          <a:prstGeom prst="rect">
            <a:avLst/>
          </a:prstGeom>
          <a:blipFill>
            <a:blip r:embed="rId2"/>
            <a:stretch>
              <a:fillRect b="-15789"/>
            </a:stretch>
          </a:blipFill>
        </p:spPr>
        <p:txBody>
          <a:bodyPr/>
          <a:lstStyle/>
          <a:p>
            <a:pPr>
              <a:defRPr/>
            </a:pPr>
            <a:r>
              <a:rPr lang="zh-CN" altLang="en-US">
                <a:noFill/>
              </a:rPr>
              <a:t> </a:t>
            </a:r>
          </a:p>
        </p:txBody>
      </p:sp>
      <p:sp>
        <p:nvSpPr>
          <p:cNvPr id="10" name="文本框 9">
            <a:extLst>
              <a:ext uri="{FF2B5EF4-FFF2-40B4-BE49-F238E27FC236}">
                <a16:creationId xmlns:a16="http://schemas.microsoft.com/office/drawing/2014/main" id="{B3F7442C-3E88-46EC-97E9-FF91D8E73554}"/>
              </a:ext>
            </a:extLst>
          </p:cNvPr>
          <p:cNvSpPr txBox="1">
            <a:spLocks noRot="1" noChangeAspect="1" noMove="1" noResize="1" noEditPoints="1" noAdjustHandles="1" noChangeArrowheads="1" noChangeShapeType="1" noTextEdit="1"/>
          </p:cNvSpPr>
          <p:nvPr/>
        </p:nvSpPr>
        <p:spPr>
          <a:xfrm>
            <a:off x="7608168" y="512649"/>
            <a:ext cx="4572000" cy="461665"/>
          </a:xfrm>
          <a:prstGeom prst="rect">
            <a:avLst/>
          </a:prstGeom>
          <a:blipFill>
            <a:blip r:embed="rId3"/>
            <a:stretch>
              <a:fillRect b="-15789"/>
            </a:stretch>
          </a:blipFill>
        </p:spPr>
        <p:txBody>
          <a:bodyPr/>
          <a:lstStyle/>
          <a:p>
            <a:pPr>
              <a:defRPr/>
            </a:pPr>
            <a:r>
              <a:rPr lang="zh-CN" altLang="en-US">
                <a:noFill/>
              </a:rPr>
              <a:t> </a:t>
            </a:r>
          </a:p>
        </p:txBody>
      </p:sp>
      <p:pic>
        <p:nvPicPr>
          <p:cNvPr id="4101" name="图片 13">
            <a:extLst>
              <a:ext uri="{FF2B5EF4-FFF2-40B4-BE49-F238E27FC236}">
                <a16:creationId xmlns:a16="http://schemas.microsoft.com/office/drawing/2014/main" id="{95B513FB-8792-4944-BF1E-61C814B45D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5539" y="1774826"/>
            <a:ext cx="1241425" cy="143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图片 21">
            <a:extLst>
              <a:ext uri="{FF2B5EF4-FFF2-40B4-BE49-F238E27FC236}">
                <a16:creationId xmlns:a16="http://schemas.microsoft.com/office/drawing/2014/main" id="{E535A90B-4E3D-4234-9100-7D0ED43205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91064" y="1628776"/>
            <a:ext cx="1241425" cy="157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图片 27">
            <a:extLst>
              <a:ext uri="{FF2B5EF4-FFF2-40B4-BE49-F238E27FC236}">
                <a16:creationId xmlns:a16="http://schemas.microsoft.com/office/drawing/2014/main" id="{9C2C02E2-2D78-4770-BCC5-1B48B331D21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04089" y="1679576"/>
            <a:ext cx="1239837"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4" name="文本框 29">
            <a:extLst>
              <a:ext uri="{FF2B5EF4-FFF2-40B4-BE49-F238E27FC236}">
                <a16:creationId xmlns:a16="http://schemas.microsoft.com/office/drawing/2014/main" id="{E9EF847E-F149-4D5D-9528-E5538DD90A35}"/>
              </a:ext>
            </a:extLst>
          </p:cNvPr>
          <p:cNvSpPr txBox="1">
            <a:spLocks noChangeArrowheads="1"/>
          </p:cNvSpPr>
          <p:nvPr/>
        </p:nvSpPr>
        <p:spPr bwMode="auto">
          <a:xfrm>
            <a:off x="1900238" y="3321051"/>
            <a:ext cx="80645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b="1"/>
              <a:t>基此，组成变换矩阵</a:t>
            </a:r>
            <a:r>
              <a:rPr lang="en-US" altLang="zh-CN" sz="2400" b="1"/>
              <a:t>Q,</a:t>
            </a:r>
            <a:r>
              <a:rPr lang="zh-CN" altLang="en-US" sz="2400" b="1"/>
              <a:t>并求取其逆矩阵</a:t>
            </a:r>
            <a:r>
              <a:rPr lang="en-US" altLang="zh-CN" sz="2400" b="1"/>
              <a:t>P</a:t>
            </a:r>
            <a:r>
              <a:rPr lang="zh-CN" altLang="en-US" sz="2400" b="1"/>
              <a:t>，有</a:t>
            </a:r>
          </a:p>
        </p:txBody>
      </p:sp>
      <p:pic>
        <p:nvPicPr>
          <p:cNvPr id="4105" name="图片 37">
            <a:extLst>
              <a:ext uri="{FF2B5EF4-FFF2-40B4-BE49-F238E27FC236}">
                <a16:creationId xmlns:a16="http://schemas.microsoft.com/office/drawing/2014/main" id="{908DFFBB-1F54-4ECC-8A98-F8D1CA5E4B0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0238" y="4008439"/>
            <a:ext cx="2951162" cy="154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图片 41">
            <a:extLst>
              <a:ext uri="{FF2B5EF4-FFF2-40B4-BE49-F238E27FC236}">
                <a16:creationId xmlns:a16="http://schemas.microsoft.com/office/drawing/2014/main" id="{7718B637-456C-465A-AFD2-930B4CF883F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51451" y="4084639"/>
            <a:ext cx="1978025" cy="139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文本框 5">
            <a:extLst>
              <a:ext uri="{FF2B5EF4-FFF2-40B4-BE49-F238E27FC236}">
                <a16:creationId xmlns:a16="http://schemas.microsoft.com/office/drawing/2014/main" id="{56828CF1-FE5A-46FE-B85E-C66A685F7421}"/>
              </a:ext>
            </a:extLst>
          </p:cNvPr>
          <p:cNvSpPr txBox="1">
            <a:spLocks noChangeArrowheads="1"/>
          </p:cNvSpPr>
          <p:nvPr/>
        </p:nvSpPr>
        <p:spPr bwMode="auto">
          <a:xfrm>
            <a:off x="1774825" y="333376"/>
            <a:ext cx="80660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b="1"/>
              <a:t>最后，通过计算，得到</a:t>
            </a:r>
            <a:endParaRPr lang="en-US" altLang="zh-CN" sz="2400" b="1"/>
          </a:p>
        </p:txBody>
      </p:sp>
      <p:pic>
        <p:nvPicPr>
          <p:cNvPr id="5123" name="图片 9">
            <a:extLst>
              <a:ext uri="{FF2B5EF4-FFF2-40B4-BE49-F238E27FC236}">
                <a16:creationId xmlns:a16="http://schemas.microsoft.com/office/drawing/2014/main" id="{D15E3ABB-B07D-4701-BE60-7D66187487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1951" y="981076"/>
            <a:ext cx="7845425" cy="154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图片 13">
            <a:extLst>
              <a:ext uri="{FF2B5EF4-FFF2-40B4-BE49-F238E27FC236}">
                <a16:creationId xmlns:a16="http://schemas.microsoft.com/office/drawing/2014/main" id="{74F7A002-4610-45F9-8DFC-3EBBDEF52D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1951" y="2997201"/>
            <a:ext cx="5256213" cy="142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图片 17">
            <a:extLst>
              <a:ext uri="{FF2B5EF4-FFF2-40B4-BE49-F238E27FC236}">
                <a16:creationId xmlns:a16="http://schemas.microsoft.com/office/drawing/2014/main" id="{0DD34B2D-42C2-42D8-A039-3AEBC49506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1951" y="4926013"/>
            <a:ext cx="5349875" cy="142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5">
            <a:extLst>
              <a:ext uri="{FF2B5EF4-FFF2-40B4-BE49-F238E27FC236}">
                <a16:creationId xmlns:a16="http://schemas.microsoft.com/office/drawing/2014/main" id="{834C5CEE-BDDC-4E41-AB99-6503602D5118}"/>
              </a:ext>
            </a:extLst>
          </p:cNvPr>
          <p:cNvSpPr txBox="1">
            <a:spLocks noChangeArrowheads="1"/>
          </p:cNvSpPr>
          <p:nvPr/>
        </p:nvSpPr>
        <p:spPr bwMode="auto">
          <a:xfrm>
            <a:off x="1774825" y="333376"/>
            <a:ext cx="80660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b="1"/>
              <a:t>从而，系统按能控性的结构分解式为：</a:t>
            </a:r>
            <a:endParaRPr lang="en-US" altLang="zh-CN" sz="2400" b="1"/>
          </a:p>
        </p:txBody>
      </p:sp>
      <p:graphicFrame>
        <p:nvGraphicFramePr>
          <p:cNvPr id="19" name="Object 7">
            <a:extLst>
              <a:ext uri="{FF2B5EF4-FFF2-40B4-BE49-F238E27FC236}">
                <a16:creationId xmlns:a16="http://schemas.microsoft.com/office/drawing/2014/main" id="{FA1A95CF-6B31-46FF-B0A0-6388279073A4}"/>
              </a:ext>
            </a:extLst>
          </p:cNvPr>
          <p:cNvGraphicFramePr>
            <a:graphicFrameLocks noGrp="1" noChangeAspect="1"/>
          </p:cNvGraphicFramePr>
          <p:nvPr>
            <p:ph sz="half" idx="2"/>
          </p:nvPr>
        </p:nvGraphicFramePr>
        <p:xfrm>
          <a:off x="1992313" y="1270000"/>
          <a:ext cx="5178425" cy="3094038"/>
        </p:xfrm>
        <a:graphic>
          <a:graphicData uri="http://schemas.openxmlformats.org/presentationml/2006/ole">
            <mc:AlternateContent xmlns:mc="http://schemas.openxmlformats.org/markup-compatibility/2006">
              <mc:Choice xmlns:v="urn:schemas-microsoft-com:vml" Requires="v">
                <p:oleObj spid="_x0000_s6168" name="Equation" r:id="rId3" imgW="2082800" imgH="1244600" progId="Equation.DSMT4">
                  <p:embed/>
                </p:oleObj>
              </mc:Choice>
              <mc:Fallback>
                <p:oleObj name="Equation" r:id="rId3" imgW="2082800" imgH="1244600" progId="Equation.DSMT4">
                  <p:embed/>
                  <p:pic>
                    <p:nvPicPr>
                      <p:cNvPr id="19" name="Object 7">
                        <a:extLst>
                          <a:ext uri="{FF2B5EF4-FFF2-40B4-BE49-F238E27FC236}">
                            <a16:creationId xmlns:a16="http://schemas.microsoft.com/office/drawing/2014/main" id="{FA1A95CF-6B31-46FF-B0A0-6388279073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2313" y="1270000"/>
                        <a:ext cx="5178425" cy="30940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checkerboard(across)">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画廊">
  <a:themeElements>
    <a:clrScheme name="画廊">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画廊">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画廊">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207</TotalTime>
  <Words>422</Words>
  <Application>Microsoft Office PowerPoint</Application>
  <PresentationFormat>宽屏</PresentationFormat>
  <Paragraphs>45</Paragraphs>
  <Slides>10</Slides>
  <Notes>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10</vt:i4>
      </vt:variant>
    </vt:vector>
  </HeadingPairs>
  <TitlesOfParts>
    <vt:vector size="19" baseType="lpstr">
      <vt:lpstr>等线</vt:lpstr>
      <vt:lpstr>仿宋</vt:lpstr>
      <vt:lpstr>仿宋_GB2312</vt:lpstr>
      <vt:lpstr>Arial</vt:lpstr>
      <vt:lpstr>Cambria Math</vt:lpstr>
      <vt:lpstr>Gill Sans MT</vt:lpstr>
      <vt:lpstr>Times New Roman</vt:lpstr>
      <vt:lpstr>画廊</vt:lpstr>
      <vt:lpstr>Equation</vt:lpstr>
      <vt:lpstr>连续时间线性时不变系统的结构分解</vt:lpstr>
      <vt:lpstr>线性定常系统能控性结构分解</vt:lpstr>
      <vt:lpstr> 对不完全能控系统引入线性非奇异变换不改变系统的不能控程度，这一属性正式讨论系统结构分解的基本依据</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连续时间线性时不变系统的结构分解</dc:title>
  <dc:creator>ASUS</dc:creator>
  <cp:lastModifiedBy>ASUS</cp:lastModifiedBy>
  <cp:revision>21</cp:revision>
  <dcterms:created xsi:type="dcterms:W3CDTF">2020-11-15T12:06:56Z</dcterms:created>
  <dcterms:modified xsi:type="dcterms:W3CDTF">2020-11-16T14:23:06Z</dcterms:modified>
</cp:coreProperties>
</file>