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76672"/>
                <a:ext cx="8496944" cy="568863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ts val="3800"/>
                  </a:lnSpc>
                  <a:buNone/>
                </a:pPr>
                <a:r>
                  <a:rPr lang="zh-CN" altLang="en-US" sz="2400" dirty="0" smtClean="0"/>
                  <a:t>例题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：</a:t>
                </a:r>
                <a:r>
                  <a:rPr lang="zh-CN" altLang="zh-CN" sz="2400" dirty="0" smtClean="0"/>
                  <a:t>某</a:t>
                </a:r>
                <a:r>
                  <a:rPr lang="zh-CN" altLang="zh-CN" sz="2400" dirty="0"/>
                  <a:t>调幅电路如图（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）和（</a:t>
                </a:r>
                <a:r>
                  <a:rPr lang="en-US" altLang="zh-CN" sz="2400" dirty="0"/>
                  <a:t>b</a:t>
                </a:r>
                <a:r>
                  <a:rPr lang="zh-CN" altLang="zh-CN" sz="2400" dirty="0"/>
                  <a:t>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伏安特性相同。均为自原点出发，斜率为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α</m:t>
                        </m:r>
                      </m:sub>
                    </m:sSub>
                  </m:oMath>
                </a14:m>
                <a:r>
                  <a:rPr lang="zh-CN" altLang="zh-CN" sz="2400" dirty="0"/>
                  <a:t>的直线。设：</a:t>
                </a:r>
              </a:p>
              <a:p>
                <a:pPr marL="0" indent="0">
                  <a:lnSpc>
                    <a:spcPts val="3800"/>
                  </a:lnSpc>
                  <a:buNone/>
                </a:pPr>
                <a:r>
                  <a:rPr lang="zh-CN" altLang="zh-CN" sz="2400" dirty="0"/>
                  <a:t>调制电压：</a:t>
                </a:r>
                <a14:m>
                  <m:oMath xmlns:m="http://schemas.openxmlformats.org/officeDocument/2006/math">
                    <m:r>
                      <a:rPr lang="zh-CN" altLang="zh-CN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sub>
                        </m:sSub>
                        <m:r>
                          <a:rPr lang="en-US" altLang="zh-CN" sz="24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  <m:r>
                          <a:rPr lang="en-US" altLang="zh-CN" sz="2400">
                            <a:latin typeface="Cambria Math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cosΩt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载波</a:t>
                </a:r>
                <a:r>
                  <a:rPr lang="zh-CN" altLang="zh-CN" sz="2400" dirty="0"/>
                  <a:t>电压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a:rPr lang="en-US" altLang="zh-CN" sz="24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  <m:r>
                          <a:rPr lang="en-US" altLang="zh-CN" sz="2400">
                            <a:latin typeface="Cambria Math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cost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sz="2400" dirty="0" smtClean="0"/>
                  <a:t>;   </a:t>
                </a:r>
                <a:r>
                  <a:rPr lang="zh-CN" altLang="zh-CN" sz="2400" dirty="0" smtClean="0"/>
                  <a:t>且</a:t>
                </a:r>
                <a:r>
                  <a:rPr lang="zh-CN" altLang="zh-CN" sz="2400" dirty="0"/>
                  <a:t>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cm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≫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Ωm</m:t>
                        </m:r>
                      </m:sub>
                    </m:sSub>
                  </m:oMath>
                </a14:m>
                <a:r>
                  <a:rPr lang="zh-CN" altLang="zh-CN" sz="2400" dirty="0"/>
                  <a:t>。 试分析</a:t>
                </a:r>
                <a:r>
                  <a:rPr lang="zh-CN" altLang="zh-CN" sz="2400" dirty="0" smtClean="0"/>
                  <a:t>这</a:t>
                </a:r>
                <a:r>
                  <a:rPr lang="zh-CN" altLang="en-US" sz="2400" dirty="0" smtClean="0"/>
                  <a:t>二</a:t>
                </a:r>
                <a:r>
                  <a:rPr lang="zh-CN" altLang="zh-CN" sz="2400" dirty="0" smtClean="0"/>
                  <a:t>个</a:t>
                </a:r>
                <a:r>
                  <a:rPr lang="zh-CN" altLang="zh-CN" sz="2400" dirty="0"/>
                  <a:t>电路是否能实现振幅调制作用？输出电流中含有哪些频率成分</a:t>
                </a:r>
                <a:r>
                  <a:rPr lang="zh-CN" altLang="zh-CN" sz="2400" dirty="0" smtClean="0"/>
                  <a:t>？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76672"/>
                <a:ext cx="8496944" cy="5688632"/>
              </a:xfrm>
              <a:blipFill rotWithShape="1">
                <a:blip r:embed="rId2" cstate="print"/>
                <a:stretch>
                  <a:fillRect l="-933" r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0" y="3789040"/>
            <a:ext cx="36576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03" y="3846190"/>
            <a:ext cx="35623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691680" y="5589240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557412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(b)</a:t>
            </a: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402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55576" y="620688"/>
                <a:ext cx="7776864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=930.5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本振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=930.5+465=1395.5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当混频器的非线性特性项中有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次方项，产生的干扰进入中</a:t>
                </a:r>
                <a:r>
                  <a:rPr lang="zh-CN" altLang="zh-CN" dirty="0" smtClean="0"/>
                  <a:t>放</a:t>
                </a:r>
                <a:r>
                  <a:rPr lang="zh-CN" altLang="en-US" dirty="0"/>
                  <a:t>，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/>
                          </a:rPr>
                          <m:t>               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=465.5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  <m:r>
                      <a:rPr lang="en-US" altLang="zh-CN">
                        <a:latin typeface="Cambria Math"/>
                      </a:rPr>
                      <m:t>=2×930.5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1395.5=465.5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检波器的非线性性将</a:t>
                </a:r>
                <a:r>
                  <a:rPr lang="en-US" altLang="zh-CN" dirty="0"/>
                  <a:t>465.5kHz</a:t>
                </a:r>
                <a:r>
                  <a:rPr lang="zh-CN" altLang="zh-CN" dirty="0" smtClean="0"/>
                  <a:t>和</a:t>
                </a:r>
                <a:r>
                  <a:rPr lang="zh-CN" altLang="en-US" dirty="0" smtClean="0"/>
                  <a:t>正常</a:t>
                </a:r>
                <a:r>
                  <a:rPr lang="zh-CN" altLang="zh-CN" dirty="0" smtClean="0"/>
                  <a:t>的</a:t>
                </a:r>
                <a:r>
                  <a:rPr lang="en-US" altLang="zh-CN" dirty="0" smtClean="0"/>
                  <a:t>465kHz</a:t>
                </a:r>
                <a:r>
                  <a:rPr lang="zh-CN" altLang="zh-CN" dirty="0" smtClean="0"/>
                  <a:t>混频</a:t>
                </a:r>
                <a:r>
                  <a:rPr lang="zh-CN" altLang="zh-CN" dirty="0"/>
                  <a:t>（二次混频）产生：</a:t>
                </a:r>
                <a:r>
                  <a:rPr lang="en-US" altLang="zh-CN" dirty="0"/>
                  <a:t>0.5kHz</a:t>
                </a:r>
                <a:r>
                  <a:rPr lang="zh-CN" altLang="zh-CN" dirty="0" smtClean="0"/>
                  <a:t>的</a:t>
                </a:r>
                <a:r>
                  <a:rPr lang="zh-CN" altLang="en-US" dirty="0" smtClean="0"/>
                  <a:t>音</a:t>
                </a:r>
                <a:r>
                  <a:rPr lang="zh-CN" altLang="zh-CN" dirty="0" smtClean="0"/>
                  <a:t>频</a:t>
                </a:r>
                <a:r>
                  <a:rPr lang="zh-CN" altLang="zh-CN" dirty="0"/>
                  <a:t>干扰，即哨声。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20688"/>
                <a:ext cx="7776864" cy="240065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05" b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364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41338" y="549275"/>
            <a:ext cx="7920037" cy="5616575"/>
          </a:xfrm>
        </p:spPr>
        <p:txBody>
          <a:bodyPr/>
          <a:lstStyle/>
          <a:p>
            <a:pPr algn="just"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频率合成器方案如图，推导出</a:t>
            </a:r>
            <a:r>
              <a:rPr lang="en-US" altLang="zh-CN" sz="2400" dirty="0" err="1" smtClean="0"/>
              <a:t>f</a:t>
            </a:r>
            <a:r>
              <a:rPr lang="en-US" altLang="zh-CN" sz="2400" baseline="-25000" dirty="0" err="1" smtClean="0"/>
              <a:t>o</a:t>
            </a:r>
            <a:r>
              <a:rPr lang="zh-CN" altLang="en-US" sz="2400" dirty="0" smtClean="0"/>
              <a:t>的表达式，写出</a:t>
            </a:r>
            <a:r>
              <a:rPr lang="en-US" altLang="zh-CN" sz="2400" dirty="0" err="1" smtClean="0"/>
              <a:t>f</a:t>
            </a:r>
            <a:r>
              <a:rPr lang="en-US" altLang="zh-CN" sz="2400" baseline="-25000" dirty="0" err="1" smtClean="0"/>
              <a:t>o</a:t>
            </a:r>
            <a:r>
              <a:rPr lang="zh-CN" altLang="en-US" sz="2400" dirty="0" smtClean="0"/>
              <a:t>的频率范围和频率间隔，共有多少频率点？</a:t>
            </a:r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endParaRPr lang="zh-CN" altLang="en-US" sz="2400" dirty="0" smtClean="0"/>
          </a:p>
          <a:p>
            <a:pPr algn="just" eaLnBrk="1" hangingPunct="1"/>
            <a:r>
              <a:rPr lang="zh-CN" altLang="en-US" sz="2400" dirty="0" smtClean="0"/>
              <a:t>解：</a:t>
            </a:r>
          </a:p>
          <a:p>
            <a:pPr algn="just" eaLnBrk="1" hangingPunct="1"/>
            <a:r>
              <a:rPr lang="zh-CN" altLang="en-US" sz="2400" dirty="0" smtClean="0"/>
              <a:t>（1）由</a:t>
            </a:r>
          </a:p>
          <a:p>
            <a:pPr algn="just" eaLnBrk="1" hangingPunct="1"/>
            <a:endParaRPr lang="zh-CN" altLang="en-US" sz="2400" dirty="0" smtClean="0"/>
          </a:p>
        </p:txBody>
      </p:sp>
      <p:graphicFrame>
        <p:nvGraphicFramePr>
          <p:cNvPr id="7171" name="图片 79"/>
          <p:cNvGraphicFramePr>
            <a:graphicFrameLocks noChangeAspect="1"/>
          </p:cNvGraphicFramePr>
          <p:nvPr/>
        </p:nvGraphicFramePr>
        <p:xfrm>
          <a:off x="1476375" y="1666875"/>
          <a:ext cx="5316538" cy="2986088"/>
        </p:xfrm>
        <a:graphic>
          <a:graphicData uri="http://schemas.openxmlformats.org/presentationml/2006/ole">
            <p:oleObj spid="_x0000_s1026" r:id="rId3" imgW="6888600" imgH="3856680" progId="Visio.Drawing.11">
              <p:embed/>
            </p:oleObj>
          </a:graphicData>
        </a:graphic>
      </p:graphicFrame>
      <p:graphicFrame>
        <p:nvGraphicFramePr>
          <p:cNvPr id="7172" name="图片 54"/>
          <p:cNvGraphicFramePr>
            <a:graphicFrameLocks noChangeAspect="1"/>
          </p:cNvGraphicFramePr>
          <p:nvPr/>
        </p:nvGraphicFramePr>
        <p:xfrm>
          <a:off x="1920875" y="5300663"/>
          <a:ext cx="1412875" cy="528637"/>
        </p:xfrm>
        <a:graphic>
          <a:graphicData uri="http://schemas.openxmlformats.org/presentationml/2006/ole">
            <p:oleObj spid="_x0000_s1027" r:id="rId4" imgW="1055743" imgH="394101" progId="Equation.3">
              <p:embed/>
            </p:oleObj>
          </a:graphicData>
        </a:graphic>
      </p:graphicFrame>
      <p:graphicFrame>
        <p:nvGraphicFramePr>
          <p:cNvPr id="7173" name="图片 55"/>
          <p:cNvGraphicFramePr>
            <a:graphicFrameLocks noChangeAspect="1"/>
          </p:cNvGraphicFramePr>
          <p:nvPr/>
        </p:nvGraphicFramePr>
        <p:xfrm>
          <a:off x="3649663" y="5229225"/>
          <a:ext cx="1047750" cy="644525"/>
        </p:xfrm>
        <a:graphic>
          <a:graphicData uri="http://schemas.openxmlformats.org/presentationml/2006/ole">
            <p:oleObj spid="_x0000_s1028" name="公式" r:id="rId5" imgW="723600" imgH="444240" progId="Equation.3">
              <p:embed/>
            </p:oleObj>
          </a:graphicData>
        </a:graphic>
      </p:graphicFrame>
      <p:graphicFrame>
        <p:nvGraphicFramePr>
          <p:cNvPr id="7174" name="图片 56"/>
          <p:cNvGraphicFramePr>
            <a:graphicFrameLocks noChangeAspect="1"/>
          </p:cNvGraphicFramePr>
          <p:nvPr/>
        </p:nvGraphicFramePr>
        <p:xfrm>
          <a:off x="4933950" y="5302250"/>
          <a:ext cx="1914525" cy="411163"/>
        </p:xfrm>
        <a:graphic>
          <a:graphicData uri="http://schemas.openxmlformats.org/presentationml/2006/ole">
            <p:oleObj spid="_x0000_s1029" r:id="rId6" imgW="1068362" imgH="228961" progId="Equation.3">
              <p:embed/>
            </p:oleObj>
          </a:graphicData>
        </a:graphic>
      </p:graphicFrame>
      <p:graphicFrame>
        <p:nvGraphicFramePr>
          <p:cNvPr id="7175" name="图片 57"/>
          <p:cNvGraphicFramePr>
            <a:graphicFrameLocks noChangeAspect="1"/>
          </p:cNvGraphicFramePr>
          <p:nvPr/>
        </p:nvGraphicFramePr>
        <p:xfrm>
          <a:off x="6877050" y="5302250"/>
          <a:ext cx="1806575" cy="374650"/>
        </p:xfrm>
        <a:graphic>
          <a:graphicData uri="http://schemas.openxmlformats.org/presentationml/2006/ole">
            <p:oleObj spid="_x0000_s1030" r:id="rId7" imgW="1041530" imgH="215725" progId="Equation.3">
              <p:embed/>
            </p:oleObj>
          </a:graphicData>
        </a:graphic>
      </p:graphicFrame>
      <p:sp>
        <p:nvSpPr>
          <p:cNvPr id="7176" name="TextBox 1"/>
          <p:cNvSpPr txBox="1">
            <a:spLocks noChangeArrowheads="1"/>
          </p:cNvSpPr>
          <p:nvPr/>
        </p:nvSpPr>
        <p:spPr bwMode="auto">
          <a:xfrm>
            <a:off x="4067175" y="2276475"/>
            <a:ext cx="1296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N</a:t>
            </a:r>
            <a:r>
              <a:rPr lang="en-US" altLang="zh-CN" sz="1400" baseline="-25000"/>
              <a:t>1</a:t>
            </a:r>
            <a:r>
              <a:rPr lang="en-US" altLang="zh-CN" sz="1400"/>
              <a:t>=140-198</a:t>
            </a:r>
            <a:endParaRPr lang="zh-CN" altLang="en-US" sz="1400"/>
          </a:p>
        </p:txBody>
      </p:sp>
      <p:sp>
        <p:nvSpPr>
          <p:cNvPr id="7177" name="TextBox 2"/>
          <p:cNvSpPr txBox="1">
            <a:spLocks noChangeArrowheads="1"/>
          </p:cNvSpPr>
          <p:nvPr/>
        </p:nvSpPr>
        <p:spPr bwMode="auto">
          <a:xfrm>
            <a:off x="2627313" y="3789363"/>
            <a:ext cx="1223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N</a:t>
            </a:r>
            <a:r>
              <a:rPr lang="en-US" altLang="zh-CN" sz="1400" baseline="-25000"/>
              <a:t>2</a:t>
            </a:r>
            <a:r>
              <a:rPr lang="en-US" altLang="zh-CN" sz="1400"/>
              <a:t>=300-399</a:t>
            </a:r>
            <a:endParaRPr lang="zh-CN" altLang="en-US" sz="1400"/>
          </a:p>
        </p:txBody>
      </p:sp>
      <p:sp>
        <p:nvSpPr>
          <p:cNvPr id="7178" name="TextBox 3"/>
          <p:cNvSpPr txBox="1">
            <a:spLocks noChangeArrowheads="1"/>
          </p:cNvSpPr>
          <p:nvPr/>
        </p:nvSpPr>
        <p:spPr bwMode="auto">
          <a:xfrm>
            <a:off x="4427538" y="3808413"/>
            <a:ext cx="720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PLL-2</a:t>
            </a:r>
            <a:endParaRPr lang="zh-CN" altLang="en-US" sz="1400"/>
          </a:p>
        </p:txBody>
      </p:sp>
      <p:sp>
        <p:nvSpPr>
          <p:cNvPr id="7179" name="TextBox 4"/>
          <p:cNvSpPr txBox="1">
            <a:spLocks noChangeArrowheads="1"/>
          </p:cNvSpPr>
          <p:nvPr/>
        </p:nvSpPr>
        <p:spPr bwMode="auto">
          <a:xfrm>
            <a:off x="5795963" y="242887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PLL-1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41338" y="549275"/>
            <a:ext cx="7920037" cy="5616575"/>
          </a:xfrm>
        </p:spPr>
        <p:txBody>
          <a:bodyPr/>
          <a:lstStyle/>
          <a:p>
            <a:pPr algn="just" eaLnBrk="1" hangingPunct="1"/>
            <a:endParaRPr lang="zh-CN" altLang="en-US" sz="2400" smtClean="0"/>
          </a:p>
          <a:p>
            <a:pPr algn="just" eaLnBrk="1" hangingPunct="1"/>
            <a:r>
              <a:rPr lang="zh-CN" altLang="en-US" sz="2400" smtClean="0"/>
              <a:t>（2）由</a:t>
            </a:r>
          </a:p>
          <a:p>
            <a:pPr algn="just" eaLnBrk="1" hangingPunct="1"/>
            <a:endParaRPr lang="zh-CN" altLang="en-US" sz="2400" smtClean="0"/>
          </a:p>
          <a:p>
            <a:pPr algn="just" eaLnBrk="1" hangingPunct="1"/>
            <a:endParaRPr lang="zh-CN" altLang="en-US" sz="2400" smtClean="0"/>
          </a:p>
          <a:p>
            <a:pPr algn="just" eaLnBrk="1" hangingPunct="1"/>
            <a:r>
              <a:rPr lang="zh-CN" altLang="en-US" sz="2400" smtClean="0"/>
              <a:t>相关数：5900个</a:t>
            </a:r>
          </a:p>
          <a:p>
            <a:pPr algn="just" eaLnBrk="1" hangingPunct="1"/>
            <a:r>
              <a:rPr lang="zh-CN" altLang="en-US" sz="2400" smtClean="0"/>
              <a:t>          ：</a:t>
            </a:r>
            <a:r>
              <a:rPr lang="zh-CN" altLang="en-US" sz="2000" smtClean="0"/>
              <a:t>0.005MHz=5KHz</a:t>
            </a:r>
          </a:p>
          <a:p>
            <a:pPr algn="just" eaLnBrk="1" hangingPunct="1"/>
            <a:r>
              <a:rPr lang="zh-CN" altLang="en-US" sz="2400" smtClean="0"/>
              <a:t>范围：71.5~71.995M  </a:t>
            </a:r>
            <a:endParaRPr lang="en-US" altLang="zh-CN" sz="2400" smtClean="0"/>
          </a:p>
          <a:p>
            <a:pPr algn="just" eaLnBrk="1" hangingPunct="1"/>
            <a:r>
              <a:rPr lang="en-US" altLang="zh-CN" sz="2400" smtClean="0"/>
              <a:t>          </a:t>
            </a:r>
            <a:r>
              <a:rPr lang="zh-CN" altLang="en-US" sz="2400" smtClean="0"/>
              <a:t> 72.5~72.995M  </a:t>
            </a:r>
            <a:endParaRPr lang="en-US" altLang="zh-CN" sz="2400" smtClean="0"/>
          </a:p>
          <a:p>
            <a:pPr algn="just" eaLnBrk="1" hangingPunct="1"/>
            <a:r>
              <a:rPr lang="en-US" altLang="zh-CN" sz="2400" smtClean="0"/>
              <a:t>             .</a:t>
            </a:r>
          </a:p>
          <a:p>
            <a:pPr algn="just" eaLnBrk="1" hangingPunct="1"/>
            <a:r>
              <a:rPr lang="en-US" altLang="zh-CN" sz="2400" smtClean="0"/>
              <a:t>             .</a:t>
            </a:r>
          </a:p>
          <a:p>
            <a:pPr algn="just" eaLnBrk="1" hangingPunct="1"/>
            <a:endParaRPr lang="en-US" altLang="zh-CN" sz="2400" smtClean="0"/>
          </a:p>
          <a:p>
            <a:pPr algn="just" eaLnBrk="1" hangingPunct="1"/>
            <a:r>
              <a:rPr lang="en-US" altLang="zh-CN" sz="2400" smtClean="0"/>
              <a:t>          </a:t>
            </a:r>
            <a:r>
              <a:rPr lang="zh-CN" altLang="en-US" sz="2400" smtClean="0"/>
              <a:t>100.5~100.995M</a:t>
            </a:r>
          </a:p>
        </p:txBody>
      </p:sp>
      <p:graphicFrame>
        <p:nvGraphicFramePr>
          <p:cNvPr id="8195" name="图片 54"/>
          <p:cNvGraphicFramePr>
            <a:graphicFrameLocks noChangeAspect="1"/>
          </p:cNvGraphicFramePr>
          <p:nvPr/>
        </p:nvGraphicFramePr>
        <p:xfrm>
          <a:off x="1763713" y="908050"/>
          <a:ext cx="2544762" cy="657225"/>
        </p:xfrm>
        <a:graphic>
          <a:graphicData uri="http://schemas.openxmlformats.org/presentationml/2006/ole">
            <p:oleObj spid="_x0000_s2050" name="公式" r:id="rId3" imgW="1574640" imgH="406080" progId="Equation.3">
              <p:embed/>
            </p:oleObj>
          </a:graphicData>
        </a:graphic>
      </p:graphicFrame>
      <p:graphicFrame>
        <p:nvGraphicFramePr>
          <p:cNvPr id="8196" name="图片 55"/>
          <p:cNvGraphicFramePr>
            <a:graphicFrameLocks noChangeAspect="1"/>
          </p:cNvGraphicFramePr>
          <p:nvPr/>
        </p:nvGraphicFramePr>
        <p:xfrm>
          <a:off x="4643438" y="908050"/>
          <a:ext cx="1584325" cy="619125"/>
        </p:xfrm>
        <a:graphic>
          <a:graphicData uri="http://schemas.openxmlformats.org/presentationml/2006/ole">
            <p:oleObj spid="_x0000_s2051" r:id="rId4" imgW="1106583" imgH="432321" progId="Equation.3">
              <p:embed/>
            </p:oleObj>
          </a:graphicData>
        </a:graphic>
      </p:graphicFrame>
      <p:graphicFrame>
        <p:nvGraphicFramePr>
          <p:cNvPr id="8197" name="图片 60"/>
          <p:cNvGraphicFramePr>
            <a:graphicFrameLocks noChangeAspect="1"/>
          </p:cNvGraphicFramePr>
          <p:nvPr/>
        </p:nvGraphicFramePr>
        <p:xfrm>
          <a:off x="6372225" y="981075"/>
          <a:ext cx="2009775" cy="365125"/>
        </p:xfrm>
        <a:graphic>
          <a:graphicData uri="http://schemas.openxmlformats.org/presentationml/2006/ole">
            <p:oleObj spid="_x0000_s2052" r:id="rId5" imgW="1259103" imgH="228961" progId="Equation.3">
              <p:embed/>
            </p:oleObj>
          </a:graphicData>
        </a:graphic>
      </p:graphicFrame>
      <p:graphicFrame>
        <p:nvGraphicFramePr>
          <p:cNvPr id="8198" name="图片 66"/>
          <p:cNvGraphicFramePr>
            <a:graphicFrameLocks noChangeAspect="1"/>
          </p:cNvGraphicFramePr>
          <p:nvPr/>
        </p:nvGraphicFramePr>
        <p:xfrm>
          <a:off x="828675" y="1773238"/>
          <a:ext cx="7543800" cy="457200"/>
        </p:xfrm>
        <a:graphic>
          <a:graphicData uri="http://schemas.openxmlformats.org/presentationml/2006/ole">
            <p:oleObj spid="_x0000_s2053" r:id="rId6" imgW="3771720" imgH="228600" progId="Equation.3">
              <p:embed/>
            </p:oleObj>
          </a:graphicData>
        </a:graphic>
      </p:graphicFrame>
      <p:graphicFrame>
        <p:nvGraphicFramePr>
          <p:cNvPr id="8199" name="图片 65"/>
          <p:cNvGraphicFramePr>
            <a:graphicFrameLocks noChangeAspect="1"/>
          </p:cNvGraphicFramePr>
          <p:nvPr/>
        </p:nvGraphicFramePr>
        <p:xfrm>
          <a:off x="900113" y="2781300"/>
          <a:ext cx="503237" cy="363538"/>
        </p:xfrm>
        <a:graphic>
          <a:graphicData uri="http://schemas.openxmlformats.org/presentationml/2006/ole">
            <p:oleObj spid="_x0000_s2054" r:id="rId7" imgW="229958" imgH="16585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解：电流方向如</a:t>
                </a:r>
                <a:r>
                  <a:rPr lang="zh-CN" altLang="zh-CN" sz="2400" dirty="0" smtClean="0"/>
                  <a:t>图。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a)</a:t>
                </a:r>
                <a:r>
                  <a:rPr lang="zh-CN" altLang="zh-CN" sz="2400" dirty="0" smtClean="0"/>
                  <a:t>图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a:rPr lang="zh-CN" altLang="zh-CN" sz="2400">
                          <a:latin typeface="Cambria Math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t</m:t>
                      </m:r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  <m:r>
                        <a:rPr lang="en-US" altLang="zh-CN" sz="24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a:rPr lang="zh-CN" altLang="zh-CN" sz="2400">
                          <a:latin typeface="Cambria Math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t</m:t>
                      </m:r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  <m:r>
                        <a:rPr lang="en-US" altLang="zh-CN" sz="24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lnSpc>
                    <a:spcPts val="3800"/>
                  </a:lnSpc>
                  <a:buNone/>
                </a:pPr>
                <a:r>
                  <a:rPr lang="zh-CN" altLang="zh-CN" sz="2400" dirty="0"/>
                  <a:t>次级回路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i</m:t>
                    </m:r>
                    <m:r>
                      <a:rPr lang="en-US" altLang="zh-CN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400" dirty="0"/>
                  <a:t>  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所以实现</a:t>
                </a:r>
                <a:r>
                  <a:rPr lang="zh-CN" altLang="zh-CN" sz="2400" dirty="0" smtClean="0"/>
                  <a:t>不能</a:t>
                </a:r>
                <a:r>
                  <a:rPr lang="zh-CN" altLang="zh-CN" sz="2400" dirty="0"/>
                  <a:t>调幅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lnSpc>
                    <a:spcPts val="3800"/>
                  </a:lnSpc>
                  <a:buNone/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zh-CN" sz="2400" dirty="0"/>
                  <a:t>）图</a:t>
                </a:r>
                <a:r>
                  <a:rPr lang="en-US" altLang="zh-CN" sz="2400" dirty="0"/>
                  <a:t>  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rgbClr val="FF0000"/>
                    </a:solidFill>
                  </a:rPr>
                  <a:t>上下半</a:t>
                </a:r>
                <a:r>
                  <a:rPr lang="zh-CN" altLang="zh-CN" sz="2400" dirty="0" smtClean="0">
                    <a:solidFill>
                      <a:srgbClr val="FF0000"/>
                    </a:solidFill>
                  </a:rPr>
                  <a:t>周期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轮流</a:t>
                </a:r>
                <a:r>
                  <a:rPr lang="zh-CN" altLang="zh-CN" sz="2400" dirty="0" smtClean="0"/>
                  <a:t>导</a:t>
                </a:r>
                <a:r>
                  <a:rPr lang="zh-CN" altLang="zh-CN" sz="2400" dirty="0"/>
                  <a:t>通，所以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/>
                  <a:t>开关函数为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开关函数为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e>
                    </m:d>
                  </m:oMath>
                </a14:m>
                <a:r>
                  <a:rPr lang="zh-CN" altLang="zh-CN" sz="2400" dirty="0"/>
                  <a:t>。 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a:rPr lang="zh-CN" altLang="zh-CN" sz="2400">
                          <a:latin typeface="Cambria Math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t</m:t>
                      </m:r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  <m:r>
                        <a:rPr lang="en-US" altLang="zh-CN" sz="24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π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a:rPr lang="zh-CN" altLang="zh-CN" sz="2400">
                          <a:latin typeface="Cambria Math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t</m:t>
                      </m:r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  <m:r>
                        <a:rPr lang="en-US" altLang="zh-CN" sz="24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次级回路电流：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i</m:t>
                    </m:r>
                    <m:r>
                      <a:rPr lang="en-US" altLang="zh-CN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zh-CN" sz="2400" dirty="0" smtClean="0"/>
              </a:p>
              <a:p>
                <a:endParaRPr lang="zh-CN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 cstate="print"/>
                <a:stretch>
                  <a:fillRect l="-889" t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48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i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K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/>
                            </a:rPr>
                            <m:t>                    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π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</m:t>
                    </m:r>
                    <m:r>
                      <a:rPr lang="en-US" altLang="zh-CN" sz="240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  <m:r>
                      <a:rPr lang="en-US" altLang="zh-CN" sz="2400">
                        <a:latin typeface="Cambria Math"/>
                      </a:rPr>
                      <m:t>+…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  <m:r>
                      <a:rPr lang="en-US" altLang="zh-CN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</m:t>
                    </m:r>
                    <m:r>
                      <a:rPr lang="en-US" altLang="zh-CN" sz="240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a:rPr lang="en-US" altLang="zh-CN" sz="2400">
                        <a:latin typeface="Cambria Math"/>
                      </a:rPr>
                      <m:t>…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</m:t>
                    </m:r>
                    <m:r>
                      <a:rPr lang="en-US" altLang="zh-CN" sz="240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  <m:r>
                      <a:rPr lang="en-US" altLang="zh-CN" sz="2400">
                        <a:latin typeface="Cambria Math"/>
                      </a:rPr>
                      <m:t>+…</m:t>
                    </m:r>
                  </m:oMath>
                </a14:m>
                <a:endParaRPr lang="zh-CN" altLang="zh-CN" sz="2400" dirty="0"/>
              </a:p>
              <a:p>
                <a:r>
                  <a:rPr lang="en-US" altLang="zh-CN" sz="2400" dirty="0"/>
                  <a:t>i</a:t>
                </a:r>
                <a:r>
                  <a:rPr lang="zh-CN" altLang="zh-CN" sz="2400" dirty="0"/>
                  <a:t>中的频率量为：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:r>
                  <a:rPr lang="en-US" altLang="zh-CN" sz="2400" dirty="0"/>
                  <a:t>……</a:t>
                </a:r>
                <a:endParaRPr lang="zh-CN" altLang="zh-CN" sz="2400" dirty="0"/>
              </a:p>
              <a:p>
                <a:r>
                  <a:rPr lang="zh-CN" altLang="zh-CN" sz="2400" dirty="0"/>
                  <a:t>带通滤波的取出，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zh-CN" altLang="zh-CN" sz="2400">
                        <a:latin typeface="Cambria Math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sz="2400" dirty="0"/>
                  <a:t>  </a:t>
                </a:r>
                <a:r>
                  <a:rPr lang="zh-CN" altLang="zh-CN" sz="2400" dirty="0"/>
                  <a:t>双边带。实现双边带调幅。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 cstate="print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66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624"/>
            <a:ext cx="4342857" cy="212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95603" y="2060848"/>
                <a:ext cx="7704856" cy="4514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zh-CN" b="1" dirty="0" smtClean="0"/>
                  <a:t>         </a:t>
                </a:r>
                <a:r>
                  <a:rPr lang="zh-CN" altLang="zh-CN" b="1" dirty="0" smtClean="0"/>
                  <a:t>二极管</a:t>
                </a:r>
                <a:r>
                  <a:rPr lang="zh-CN" altLang="zh-CN" b="1" dirty="0"/>
                  <a:t>平衡电路如图，根据平衡电路的原理说明下列几种情况下，能产生什么输出信号，应使用什么样的滤波器。</a:t>
                </a:r>
              </a:p>
              <a:p>
                <a:r>
                  <a:rPr lang="en-US" altLang="zh-CN" dirty="0"/>
                  <a:t>(1)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r>
                  <a:rPr lang="en-US" altLang="zh-CN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/>
                          </a:rPr>
                          <m:t>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         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(2)              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t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>
                          <a:latin typeface="Cambria Math"/>
                        </a:rPr>
                        <m:t>        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≫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Ω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(3)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cosΩt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     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(4)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s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f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sinΩt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  </m:t>
                    </m:r>
                    <m:r>
                      <a:rPr lang="zh-CN" altLang="en-US" b="0" i="1" smtClean="0">
                        <a:latin typeface="Cambria Math"/>
                      </a:rPr>
                      <m:t>；</m:t>
                    </m:r>
                    <m:r>
                      <a:rPr lang="en-US" altLang="zh-CN" i="1">
                        <a:latin typeface="Cambria Math"/>
                      </a:rPr>
                      <m:t>                 </m:t>
                    </m:r>
                  </m:oMath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              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(5)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   </m:t>
                    </m:r>
                    <m:r>
                      <a:rPr lang="zh-CN" altLang="en-US" b="0" i="1" smtClean="0">
                        <a:latin typeface="Cambria Math"/>
                      </a:rPr>
                      <m:t>；</m:t>
                    </m:r>
                    <m:r>
                      <a:rPr lang="en-US" altLang="zh-CN">
                        <a:latin typeface="Cambria Math"/>
                      </a:rPr>
                      <m:t>                            </m:t>
                    </m:r>
                  </m:oMath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                 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(6)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   </m:t>
                    </m:r>
                    <m:r>
                      <a:rPr lang="zh-CN" altLang="en-US" b="0" i="1" smtClean="0">
                        <a:latin typeface="Cambria Math"/>
                      </a:rPr>
                      <m:t>；</m:t>
                    </m:r>
                    <m:r>
                      <a:rPr lang="en-US" altLang="zh-CN">
                        <a:latin typeface="Cambria Math"/>
                      </a:rPr>
                      <m:t>              </m:t>
                    </m:r>
                  </m:oMath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              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≫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Ω</m:t>
                      </m:r>
                      <m:r>
                        <a:rPr lang="en-US" altLang="zh-CN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3" y="2060848"/>
                <a:ext cx="7704856" cy="451405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9087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93949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</a:t>
            </a:r>
            <a:r>
              <a:rPr lang="en-US" altLang="zh-CN" sz="2000" baseline="-25000" dirty="0" smtClean="0"/>
              <a:t>0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966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5536" y="548680"/>
                <a:ext cx="8496944" cy="3649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zh-CN" dirty="0" smtClean="0"/>
                  <a:t>复习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     </a:t>
                </a:r>
                <a:r>
                  <a:rPr lang="zh-CN" altLang="en-US" dirty="0" smtClean="0"/>
                  <a:t>；</a:t>
                </a:r>
                <a:r>
                  <a:rPr lang="zh-CN" altLang="zh-CN" dirty="0" smtClean="0"/>
                  <a:t>为</a:t>
                </a:r>
                <a:r>
                  <a:rPr lang="zh-CN" altLang="zh-CN" dirty="0"/>
                  <a:t>分析简化，忽略输出对二极管的作用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>
                  <a:lnSpc>
                    <a:spcPts val="2800"/>
                  </a:lnSpc>
                </a:pPr>
                <a:r>
                  <a:rPr lang="zh-CN" altLang="zh-CN" dirty="0"/>
                  <a:t>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pPr>
                  <a:lnSpc>
                    <a:spcPts val="2800"/>
                  </a:lnSpc>
                </a:pPr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≫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，二极管工作于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zh-CN" dirty="0"/>
                  <a:t>频率下的开关状态：</a:t>
                </a:r>
              </a:p>
              <a:p>
                <a:pPr>
                  <a:lnSpc>
                    <a:spcPts val="2800"/>
                  </a:lnSpc>
                </a:pPr>
                <a:r>
                  <a:rPr lang="zh-CN" altLang="zh-CN" dirty="0" smtClean="0"/>
                  <a:t>所以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2800"/>
                  </a:lnSpc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2800"/>
                  </a:lnSpc>
                </a:pPr>
                <a:r>
                  <a:rPr lang="en-US" altLang="zh-CN" dirty="0" smtClean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r>
                      <a:rPr lang="en-US" altLang="zh-CN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+…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π</m:t>
                          </m:r>
                        </m:den>
                      </m:f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sub>
                      </m:sSub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zh-CN" altLang="zh-CN">
                                  <a:latin typeface="Cambria Math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Ω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π</m:t>
                          </m:r>
                        </m:den>
                      </m:f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sub>
                      </m:sSub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zh-CN" altLang="zh-CN">
                                  <a:latin typeface="Cambria Math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Ω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2800"/>
                  </a:lnSpc>
                </a:pPr>
                <a:r>
                  <a:rPr lang="zh-CN" altLang="zh-CN" dirty="0"/>
                  <a:t>用</a:t>
                </a:r>
                <a:r>
                  <a:rPr lang="zh-CN" altLang="zh-CN" dirty="0" smtClean="0"/>
                  <a:t>滤波</a:t>
                </a:r>
                <a:r>
                  <a:rPr lang="zh-CN" altLang="en-US" dirty="0"/>
                  <a:t>器</a:t>
                </a:r>
                <a:r>
                  <a:rPr lang="zh-CN" altLang="zh-CN" dirty="0" smtClean="0"/>
                  <a:t>取出</a:t>
                </a:r>
                <a:r>
                  <a:rPr lang="zh-CN" altLang="zh-CN" dirty="0"/>
                  <a:t>第二项，中心频率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zh-CN" dirty="0"/>
                  <a:t>带通带宽是</a:t>
                </a:r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r>
                  <a:rPr lang="zh-CN" altLang="zh-CN" dirty="0"/>
                  <a:t>。则输出信号时双边带调幅波。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8680"/>
                <a:ext cx="8496944" cy="364971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46" r="-574" b="-1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79512" y="4198397"/>
                <a:ext cx="8496944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dirty="0" smtClean="0"/>
                  <a:t> (</a:t>
                </a:r>
                <a:r>
                  <a:rPr lang="en-US" altLang="zh-CN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；这是</a:t>
                </a:r>
                <a:r>
                  <a:rPr lang="en-US" altLang="zh-CN" dirty="0"/>
                  <a:t>(1)</a:t>
                </a:r>
                <a:r>
                  <a:rPr lang="zh-CN" altLang="en-US" dirty="0" smtClean="0"/>
                  <a:t>的答案。</a:t>
                </a:r>
                <a:endParaRPr lang="zh-CN" altLang="zh-CN" dirty="0"/>
              </a:p>
              <a:p>
                <a:pPr>
                  <a:lnSpc>
                    <a:spcPts val="3000"/>
                  </a:lnSpc>
                </a:pPr>
                <a:r>
                  <a:rPr lang="en-US" altLang="zh-CN" dirty="0"/>
                  <a:t>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</m:oMath>
                </a14:m>
                <a:r>
                  <a:rPr lang="en-US" altLang="zh-CN" dirty="0"/>
                  <a:t>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000"/>
                  </a:lnSpc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这是以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r>
                  <a:rPr lang="zh-CN" altLang="zh-CN" dirty="0"/>
                  <a:t>为频率的开关函数工作。</a:t>
                </a:r>
              </a:p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r>
                        <a:rPr lang="en-US" altLang="zh-CN">
                          <a:latin typeface="Cambria Math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Ωt</m:t>
                      </m:r>
                      <m:r>
                        <a:rPr lang="en-US" altLang="zh-CN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3000"/>
                  </a:lnSpc>
                </a:pPr>
                <a:r>
                  <a:rPr lang="en-US" altLang="zh-CN" dirty="0"/>
                  <a:t>   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cosΩt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]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98397"/>
                <a:ext cx="8496944" cy="240065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66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5536" y="332656"/>
                <a:ext cx="8280920" cy="2330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cosΩt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>
                                  <a:latin typeface="Cambria Math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</m:t>
                          </m:r>
                          <m:r>
                            <a:rPr lang="en-US" altLang="zh-CN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Ωt</m:t>
                          </m:r>
                          <m:r>
                            <a:rPr lang="en-US" altLang="zh-CN">
                              <a:latin typeface="Cambria Math"/>
                            </a:rPr>
                            <m:t>+…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⋅ 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zh-CN" altLang="zh-CN">
                                  <a:latin typeface="Cambria Math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Ω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zh-CN" altLang="en-US" dirty="0" smtClean="0"/>
                  <a:t>有</a:t>
                </a:r>
                <a:r>
                  <a:rPr lang="zh-CN" altLang="zh-CN" dirty="0" smtClean="0"/>
                  <a:t>一</a:t>
                </a:r>
                <a:r>
                  <a:rPr lang="zh-CN" altLang="zh-CN" dirty="0"/>
                  <a:t>个载频，二个边频，应该是普通调幅波。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mcosΩt</m:t>
                      </m:r>
                      <m:r>
                        <a:rPr lang="en-US" altLang="zh-CN">
                          <a:latin typeface="Cambria Math"/>
                        </a:rPr>
                        <m:t>)⋅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用中心频率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zh-CN" dirty="0"/>
                  <a:t>，带宽</a:t>
                </a:r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r>
                  <a:rPr lang="zh-CN" altLang="zh-CN" dirty="0"/>
                  <a:t>的带通滤波器。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656"/>
                <a:ext cx="8280920" cy="233083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63" b="-3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9552" y="2597801"/>
                <a:ext cx="828092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CN" altLang="zh-CN" dirty="0" smtClean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cosΩt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 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>
                  <a:lnSpc>
                    <a:spcPts val="3200"/>
                  </a:lnSpc>
                </a:pPr>
                <a:r>
                  <a:rPr lang="zh-CN" altLang="zh-CN" dirty="0" smtClean="0"/>
                  <a:t>参考</a:t>
                </a:r>
                <a:r>
                  <a:rPr lang="en-US" altLang="zh-CN" dirty="0"/>
                  <a:t>(2)</a:t>
                </a:r>
                <a:r>
                  <a:rPr lang="zh-CN" altLang="zh-CN" dirty="0" smtClean="0"/>
                  <a:t>的</a:t>
                </a:r>
                <a:r>
                  <a:rPr lang="zh-CN" altLang="zh-CN" dirty="0"/>
                  <a:t>答案：这里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CN" altLang="zh-CN" dirty="0"/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zh-CN" dirty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zh-CN" dirty="0"/>
                  <a:t>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r>
                  <a:rPr lang="zh-CN" altLang="zh-CN" dirty="0" smtClean="0"/>
                  <a:t>。用</a:t>
                </a:r>
                <a:r>
                  <a:rPr lang="zh-CN" altLang="zh-CN" dirty="0"/>
                  <a:t>带通滤波器的取出减项为：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)⋅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r>
                      <a:rPr lang="en-US" altLang="zh-CN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  </a:t>
                </a:r>
                <a:endParaRPr lang="zh-CN" altLang="zh-CN" dirty="0"/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mcosΩt</m:t>
                      </m:r>
                      <m:r>
                        <a:rPr lang="en-US" altLang="zh-CN">
                          <a:latin typeface="Cambria Math"/>
                        </a:rPr>
                        <m:t>)⋅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3200"/>
                  </a:lnSpc>
                </a:pPr>
                <a:r>
                  <a:rPr lang="zh-CN" altLang="zh-CN" dirty="0"/>
                  <a:t>所以是平衡混频的输出差频（中频）</a:t>
                </a:r>
                <a:r>
                  <a:rPr lang="zh-CN" altLang="zh-CN" dirty="0" smtClean="0"/>
                  <a:t>。用</a:t>
                </a:r>
                <a:r>
                  <a:rPr lang="zh-CN" altLang="zh-CN" dirty="0"/>
                  <a:t>中心频率为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/>
                  <a:t>，带宽为</a:t>
                </a:r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r>
                  <a:rPr lang="zh-CN" altLang="zh-CN" dirty="0"/>
                  <a:t>的带通滤波器。</a:t>
                </a:r>
              </a:p>
              <a:p>
                <a:pPr>
                  <a:lnSpc>
                    <a:spcPts val="32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s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f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sinΩt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           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              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200"/>
                  </a:lnSpc>
                </a:pPr>
                <a:r>
                  <a:rPr lang="en-US" altLang="zh-CN" dirty="0" smtClean="0"/>
                  <a:t>         u</a:t>
                </a:r>
                <a:r>
                  <a:rPr lang="en-US" altLang="zh-CN" baseline="-25000" dirty="0" smtClean="0"/>
                  <a:t>1</a:t>
                </a:r>
                <a:r>
                  <a:rPr lang="zh-CN" altLang="zh-CN" dirty="0"/>
                  <a:t>是调频信号，载频是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 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2</a:t>
                </a:r>
                <a:r>
                  <a:rPr lang="zh-CN" altLang="zh-CN" dirty="0"/>
                  <a:t>是本振信号，频率是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CN" altLang="zh-CN" dirty="0" smtClean="0"/>
                  <a:t>。相对</a:t>
                </a:r>
                <a:r>
                  <a:rPr lang="zh-CN" altLang="zh-CN" dirty="0"/>
                  <a:t>于（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）是一样的 。取差频。还是平衡混频的。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r>
                      <a:rPr lang="en-US" altLang="zh-CN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sinΩt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200"/>
                  </a:lnSpc>
                </a:pP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用</a:t>
                </a:r>
                <a:r>
                  <a:rPr lang="zh-CN" altLang="zh-CN" dirty="0"/>
                  <a:t>带通滤波器，中心频率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/>
                  <a:t>，带宽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2(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+1 )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97801"/>
                <a:ext cx="8280920" cy="378565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663" r="-3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66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43608" y="476672"/>
                <a:ext cx="7992888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altLang="zh-CN" dirty="0" smtClean="0"/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  (</a:t>
                </a:r>
                <a:r>
                  <a:rPr lang="zh-CN" altLang="zh-CN" dirty="0"/>
                  <a:t>双边带调幅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</m:oMath>
                </a14:m>
                <a:r>
                  <a:rPr lang="zh-CN" altLang="zh-CN" dirty="0"/>
                  <a:t>当作常数，用滤波器</a:t>
                </a:r>
                <a:r>
                  <a:rPr lang="zh-CN" altLang="zh-CN" dirty="0" smtClean="0"/>
                  <a:t>取出</a:t>
                </a:r>
                <a:r>
                  <a:rPr lang="zh-CN" altLang="en-US" dirty="0" smtClean="0"/>
                  <a:t>减</a:t>
                </a:r>
                <a:r>
                  <a:rPr lang="zh-CN" altLang="zh-CN" dirty="0" smtClean="0"/>
                  <a:t>项</a:t>
                </a:r>
                <a:r>
                  <a:rPr lang="zh-CN" altLang="zh-CN" dirty="0"/>
                  <a:t>：</a:t>
                </a:r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是平衡混频器。滤波器的中心频率是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/>
                  <a:t>。带宽是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    </a:t>
                </a:r>
                <a:r>
                  <a:rPr lang="zh-CN" altLang="zh-CN" dirty="0"/>
                  <a:t>是（</a:t>
                </a:r>
                <a:r>
                  <a:rPr lang="en-US" altLang="zh-CN" dirty="0"/>
                  <a:t>5</a:t>
                </a:r>
                <a:r>
                  <a:rPr lang="zh-CN" altLang="zh-CN" dirty="0"/>
                  <a:t>）答案。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本振和载频一样，</a:t>
                </a:r>
                <a:r>
                  <a:rPr lang="en-US" altLang="zh-CN" dirty="0"/>
                  <a:t>cos0=1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同步解调的滤波器是低通滤波器，带宽略大于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76672"/>
                <a:ext cx="7992888" cy="517064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66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27584" y="587966"/>
                <a:ext cx="7992888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3:  </a:t>
                </a:r>
                <a:r>
                  <a:rPr lang="zh-CN" altLang="zh-CN" dirty="0" smtClean="0"/>
                  <a:t>混频器</a:t>
                </a:r>
                <a:r>
                  <a:rPr lang="zh-CN" altLang="zh-CN" dirty="0"/>
                  <a:t>的本振电压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，写出下列情况下的输入输出中频电压表达式</a:t>
                </a:r>
                <a:r>
                  <a:rPr lang="zh-CN" altLang="zh-CN" dirty="0" smtClean="0"/>
                  <a:t>。（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AM  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DSB  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SSB  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FM  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5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PM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(1)AM</a:t>
                </a:r>
                <a:r>
                  <a:rPr lang="zh-CN" altLang="zh-CN" dirty="0"/>
                  <a:t>（普通调幅</a:t>
                </a:r>
                <a:r>
                  <a:rPr lang="zh-CN" altLang="zh-CN" dirty="0" smtClean="0"/>
                  <a:t>）</a:t>
                </a:r>
                <a:r>
                  <a:rPr lang="en-US" altLang="zh-CN" dirty="0" smtClean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 smtClean="0"/>
                  <a:t>                    </a:t>
                </a:r>
                <a:r>
                  <a:rPr lang="zh-CN" altLang="zh-CN" dirty="0" smtClean="0"/>
                  <a:t>所以 </a:t>
                </a:r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(2) DSB</a:t>
                </a:r>
                <a:r>
                  <a:rPr lang="zh-CN" altLang="zh-CN" dirty="0"/>
                  <a:t>（双边带调幅）</a:t>
                </a:r>
                <a:r>
                  <a:rPr lang="en-US" altLang="zh-CN" dirty="0" smtClean="0"/>
                  <a:t>: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t</m:t>
                    </m:r>
                  </m:oMath>
                </a14:m>
                <a:endParaRPr lang="zh-CN" altLang="zh-CN" dirty="0" smtClean="0"/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(3)SSB </a:t>
                </a:r>
                <a:r>
                  <a:rPr lang="zh-CN" altLang="zh-CN" dirty="0"/>
                  <a:t>（单边带调幅）</a:t>
                </a:r>
                <a:r>
                  <a:rPr lang="en-US" altLang="zh-CN" dirty="0" smtClean="0"/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r>
                      <a:rPr lang="en-US" altLang="zh-CN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r>
                        <a:rPr lang="en-US" altLang="zh-CN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Ω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(4)FM </a:t>
                </a:r>
                <a:r>
                  <a:rPr lang="zh-CN" altLang="zh-CN" dirty="0"/>
                  <a:t>（调频）</a:t>
                </a:r>
                <a:r>
                  <a:rPr lang="en-US" altLang="zh-CN" dirty="0" smtClean="0"/>
                  <a:t>   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r>
                      <a:rPr lang="en-US" altLang="zh-CN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sinΩt</m:t>
                    </m:r>
                    <m:r>
                      <a:rPr lang="en-US" altLang="zh-CN">
                        <a:latin typeface="Cambria Math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r>
                        <a:rPr lang="en-US" altLang="zh-CN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sinΩt</m:t>
                      </m:r>
                      <m:r>
                        <a:rPr lang="en-US" altLang="zh-CN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(5)PM </a:t>
                </a:r>
                <a:r>
                  <a:rPr lang="zh-CN" altLang="zh-CN" dirty="0"/>
                  <a:t>（调相）</a:t>
                </a:r>
                <a:r>
                  <a:rPr lang="en-US" altLang="zh-CN" dirty="0" smtClean="0"/>
                  <a:t>  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  <m:r>
                      <a:rPr lang="en-US" altLang="zh-CN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cosΩt</m:t>
                    </m:r>
                    <m:r>
                      <a:rPr lang="en-US" altLang="zh-CN">
                        <a:latin typeface="Cambria Math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</m:t>
                      </m:r>
                      <m:r>
                        <a:rPr lang="en-US" altLang="zh-CN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cosΩt</m:t>
                      </m:r>
                      <m:r>
                        <a:rPr lang="en-US" altLang="zh-CN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7966"/>
                <a:ext cx="7992888" cy="563231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963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3568" y="134188"/>
                <a:ext cx="8136904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有</a:t>
                </a:r>
                <a:r>
                  <a:rPr lang="zh-CN" altLang="zh-CN" dirty="0"/>
                  <a:t>一超外差机，中频</a:t>
                </a:r>
                <a:r>
                  <a:rPr lang="en-US" altLang="zh-CN" dirty="0"/>
                  <a:t>465kHz</a:t>
                </a:r>
                <a:r>
                  <a:rPr lang="zh-CN" altLang="zh-CN" dirty="0"/>
                  <a:t>。出现下列现象时，</a:t>
                </a:r>
                <a:r>
                  <a:rPr lang="zh-CN" altLang="zh-CN" dirty="0" smtClean="0"/>
                  <a:t>指出</a:t>
                </a:r>
                <a:r>
                  <a:rPr lang="zh-CN" altLang="en-US" dirty="0" smtClean="0"/>
                  <a:t>是什么</a:t>
                </a:r>
                <a:r>
                  <a:rPr lang="zh-CN" altLang="zh-CN" dirty="0" smtClean="0"/>
                  <a:t>干扰及</a:t>
                </a:r>
                <a:r>
                  <a:rPr lang="zh-CN" altLang="en-US" dirty="0" smtClean="0"/>
                  <a:t>其原因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(1)</a:t>
                </a:r>
                <a:r>
                  <a:rPr lang="zh-CN" altLang="zh-CN" dirty="0"/>
                  <a:t>当调谐到</a:t>
                </a:r>
                <a:r>
                  <a:rPr lang="en-US" altLang="zh-CN" dirty="0"/>
                  <a:t>580kHz</a:t>
                </a:r>
                <a:r>
                  <a:rPr lang="zh-CN" altLang="zh-CN" dirty="0"/>
                  <a:t>时，可听到</a:t>
                </a:r>
                <a:r>
                  <a:rPr lang="en-US" altLang="zh-CN" dirty="0"/>
                  <a:t>1510kHz</a:t>
                </a:r>
                <a:r>
                  <a:rPr lang="zh-CN" altLang="zh-CN" dirty="0"/>
                  <a:t>的电台声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(2)</a:t>
                </a:r>
                <a:r>
                  <a:rPr lang="zh-CN" altLang="zh-CN" dirty="0"/>
                  <a:t>当调谐到</a:t>
                </a:r>
                <a:r>
                  <a:rPr lang="en-US" altLang="zh-CN" dirty="0"/>
                  <a:t>1165kHz</a:t>
                </a:r>
                <a:r>
                  <a:rPr lang="zh-CN" altLang="zh-CN" dirty="0"/>
                  <a:t>时，可听到</a:t>
                </a:r>
                <a:r>
                  <a:rPr lang="en-US" altLang="zh-CN" dirty="0"/>
                  <a:t>1047.5kHz</a:t>
                </a:r>
                <a:r>
                  <a:rPr lang="zh-CN" altLang="zh-CN" dirty="0"/>
                  <a:t>的电台声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(3)</a:t>
                </a:r>
                <a:r>
                  <a:rPr lang="zh-CN" altLang="zh-CN" dirty="0"/>
                  <a:t>当调谐到</a:t>
                </a:r>
                <a:r>
                  <a:rPr lang="en-US" altLang="zh-CN" dirty="0"/>
                  <a:t>930.5kHz</a:t>
                </a:r>
                <a:r>
                  <a:rPr lang="zh-CN" altLang="zh-CN" dirty="0"/>
                  <a:t>时，有</a:t>
                </a:r>
                <a:r>
                  <a:rPr lang="en-US" altLang="zh-CN" dirty="0"/>
                  <a:t>0.5kHz</a:t>
                </a:r>
                <a:r>
                  <a:rPr lang="zh-CN" altLang="zh-CN" dirty="0"/>
                  <a:t>的哨叫声。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 </a:t>
                </a:r>
                <a:r>
                  <a:rPr lang="zh-CN" altLang="zh-CN" dirty="0" smtClean="0"/>
                  <a:t>解</a:t>
                </a:r>
                <a:r>
                  <a:rPr lang="zh-CN" altLang="zh-CN" dirty="0"/>
                  <a:t>：</a:t>
                </a:r>
                <a:r>
                  <a:rPr lang="en-US" altLang="zh-CN" dirty="0"/>
                  <a:t>(1)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=580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  </a:t>
                </a:r>
                <a:r>
                  <a:rPr lang="zh-CN" altLang="zh-CN" dirty="0"/>
                  <a:t>本振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Z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=580+465=1045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当混频器的输入回路特性不好，干扰信号强时，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=1510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输入，非线性特性的二次方产生满足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=465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zh-CN" dirty="0"/>
                  <a:t>的项，即镜像干扰；</a:t>
                </a:r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=465+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=465+1045=1510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，是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=580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的镜像干扰。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altLang="zh-CN" dirty="0"/>
                  <a:t>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=1165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=1165+465=1630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.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当混频的输入回路选择特性不好，干扰信号时强台时，非线性的特性的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次方项产生满足：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  </m:t>
                    </m:r>
                    <m:r>
                      <a:rPr lang="zh-CN" altLang="zh-CN">
                        <a:latin typeface="Cambria Math"/>
                      </a:rPr>
                      <m:t>的项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zh-CN" dirty="0"/>
              </a:p>
              <a:p>
                <a:pPr>
                  <a:lnSpc>
                    <a:spcPts val="3600"/>
                  </a:lnSpc>
                </a:pPr>
                <a:r>
                  <a:rPr lang="zh-CN" altLang="zh-CN" dirty="0"/>
                  <a:t>所以 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465+1630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=1047.5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188"/>
                <a:ext cx="8136904" cy="563231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99" r="-2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249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</Words>
  <Application>Microsoft Office PowerPoint</Application>
  <PresentationFormat>全屏显示(4:3)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Visio.Drawing.11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apple</cp:lastModifiedBy>
  <cp:revision>15</cp:revision>
  <dcterms:modified xsi:type="dcterms:W3CDTF">2014-11-27T09:22:54Z</dcterms:modified>
</cp:coreProperties>
</file>