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3568" y="620688"/>
                <a:ext cx="7560840" cy="4131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/>
                  <a:t>6</a:t>
                </a:r>
                <a:r>
                  <a:rPr lang="zh-CN" altLang="en-US" b="1" dirty="0" smtClean="0"/>
                  <a:t>：</a:t>
                </a:r>
                <a:r>
                  <a:rPr lang="zh-CN" altLang="zh-CN" dirty="0" smtClean="0"/>
                  <a:t>已知：混频晶体三极管的正向传输特性为</a:t>
                </a:r>
                <a:r>
                  <a:rPr lang="zh-CN" altLang="en-US" dirty="0" smtClean="0"/>
                  <a:t>：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a</m:t>
                        </m:r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oe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be</m:t>
                        </m:r>
                      </m:sub>
                      <m:sup>
                        <m:r>
                          <a:rPr lang="en-US" altLang="zh-CN" b="0" i="0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/>
                      </a:rPr>
                      <m:t>     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be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/>
                          </a:rPr>
                          <m:t>,    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zh-CN" altLang="zh-CN" dirty="0"/>
                  <a:t>为</a:t>
                </a:r>
                <a:r>
                  <a:rPr lang="zh-CN" altLang="zh-CN" dirty="0" smtClean="0"/>
                  <a:t>静态</a:t>
                </a:r>
                <a:r>
                  <a:rPr lang="zh-CN" altLang="en-US" dirty="0"/>
                  <a:t>偏</a:t>
                </a:r>
                <a:r>
                  <a:rPr lang="zh-CN" altLang="zh-CN" dirty="0" smtClean="0"/>
                  <a:t>压</a:t>
                </a:r>
                <a:r>
                  <a:rPr lang="zh-CN" altLang="en-US" dirty="0" smtClean="0"/>
                  <a:t>；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zh-CN" dirty="0"/>
                  <a:t>为本振</a:t>
                </a:r>
                <a:r>
                  <a:rPr lang="zh-CN" altLang="zh-CN" dirty="0" smtClean="0"/>
                  <a:t>电压</a:t>
                </a:r>
                <a:r>
                  <a:rPr lang="zh-CN" altLang="en-US" dirty="0" smtClean="0"/>
                  <a:t>，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zh-CN" dirty="0"/>
                  <a:t>为输入</a:t>
                </a:r>
                <a:r>
                  <a:rPr lang="zh-CN" altLang="zh-CN" dirty="0" smtClean="0"/>
                  <a:t>电压</a:t>
                </a:r>
                <a:r>
                  <a:rPr lang="zh-CN" altLang="en-US" dirty="0" smtClean="0"/>
                  <a:t>，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r>
                  <a:rPr lang="zh-CN" altLang="zh-CN" dirty="0"/>
                  <a:t>，中频频率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zh-CN" altLang="zh-CN" dirty="0"/>
                  <a:t>试求变频跨导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zh-CN" altLang="zh-CN" dirty="0"/>
                  <a:t>解：由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r>
                  <a:rPr lang="zh-CN" altLang="zh-CN" dirty="0"/>
                  <a:t>可以看成的工作点随大信号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zh-CN" altLang="zh-CN" dirty="0"/>
                  <a:t>变化，对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来说是线性时变关系。求出时变跨导</a:t>
                </a:r>
                <a:r>
                  <a:rPr lang="en-US" altLang="zh-CN" dirty="0"/>
                  <a:t>g(t) </a:t>
                </a:r>
                <a:r>
                  <a:rPr lang="zh-CN" altLang="zh-CN" dirty="0"/>
                  <a:t>，从而有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g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zh-CN" dirty="0"/>
                  <a:t>，而变频跨导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0688"/>
                <a:ext cx="7560840" cy="4131900"/>
              </a:xfrm>
              <a:prstGeom prst="rect">
                <a:avLst/>
              </a:prstGeom>
              <a:blipFill rotWithShape="1">
                <a:blip r:embed="rId2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8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71600" y="548680"/>
                <a:ext cx="7272808" cy="2504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800"/>
                  </a:lnSpc>
                </a:pPr>
                <a:r>
                  <a:rPr lang="zh-CN" altLang="zh-CN" dirty="0"/>
                  <a:t>时变</a:t>
                </a:r>
                <a:r>
                  <a:rPr lang="zh-CN" altLang="zh-CN" dirty="0" smtClean="0"/>
                  <a:t>跨导</a:t>
                </a:r>
                <a:r>
                  <a:rPr lang="en-US" altLang="zh-CN" dirty="0" smtClean="0"/>
                  <a:t>: g(t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  <m:r>
                          <a:rPr lang="en-US" altLang="zh-CN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Q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dirty="0"/>
                  <a:t>=2b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be</m:t>
                        </m:r>
                      </m:sub>
                    </m:sSub>
                  </m:oMath>
                </a14:m>
                <a:r>
                  <a:rPr lang="en-US" altLang="zh-CN" dirty="0"/>
                  <a:t>+3c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be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:pPr>
                  <a:lnSpc>
                    <a:spcPts val="3800"/>
                  </a:lnSpc>
                </a:pPr>
                <a:r>
                  <a:rPr lang="en-US" altLang="zh-CN" dirty="0"/>
                  <a:t>           =2b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i="1" smtClean="0">
                                <a:latin typeface="Cambria Math"/>
                              </a:rPr>
                              <m:t>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)+3c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2</a:t>
                </a:r>
                <a:endParaRPr lang="zh-CN" altLang="zh-CN" dirty="0"/>
              </a:p>
              <a:p>
                <a:pPr>
                  <a:lnSpc>
                    <a:spcPts val="3800"/>
                  </a:lnSpc>
                </a:pPr>
                <a:r>
                  <a:rPr lang="en-US" altLang="zh-CN" baseline="30000" dirty="0"/>
                  <a:t>                  </a:t>
                </a:r>
                <a:r>
                  <a:rPr lang="en-US" altLang="zh-CN" dirty="0"/>
                  <a:t>=2b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zh-CN" dirty="0"/>
                  <a:t>+2b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𝑐𝑜𝑠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zh-CN" altLang="en-US" i="1">
                        <a:latin typeface="Cambria Math"/>
                      </a:rPr>
                      <m:t>𝟂</m:t>
                    </m:r>
                    <m:r>
                      <a:rPr lang="en-US" altLang="zh-CN" i="1" baseline="-25000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)+</m:t>
                    </m:r>
                  </m:oMath>
                </a14:m>
                <a:r>
                  <a:rPr lang="en-US" altLang="zh-CN" dirty="0"/>
                  <a:t>3c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+6c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800"/>
                  </a:lnSpc>
                </a:pPr>
                <a:r>
                  <a:rPr lang="en-US" altLang="zh-CN" dirty="0"/>
                  <a:t>            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Lm</m:t>
                            </m:r>
                          </m:sub>
                          <m:sup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c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</m:t>
                            </m:r>
                          </m:sub>
                        </m:sSub>
                      </m:e>
                    </m:func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800"/>
                  </a:lnSpc>
                </a:pPr>
                <a:r>
                  <a:rPr lang="zh-CN" altLang="zh-CN" dirty="0"/>
                  <a:t>变频跨导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(2b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r>
                  <a:rPr lang="en-US" altLang="zh-CN" dirty="0"/>
                  <a:t>+6c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r>
                  <a:rPr lang="en-US" altLang="zh-CN" dirty="0"/>
                  <a:t>)=b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r>
                  <a:rPr lang="en-US" altLang="zh-CN" dirty="0"/>
                  <a:t>+3c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8680"/>
                <a:ext cx="7272808" cy="250485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71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30334"/>
            <a:ext cx="45910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71600" y="404664"/>
                <a:ext cx="7560840" cy="278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/>
                  <a:t>7</a:t>
                </a:r>
                <a:r>
                  <a:rPr lang="zh-CN" altLang="en-US" dirty="0" smtClean="0"/>
                  <a:t>：</a:t>
                </a:r>
                <a:r>
                  <a:rPr lang="zh-CN" altLang="en-US" dirty="0" smtClean="0"/>
                  <a:t>乘</a:t>
                </a:r>
                <a:r>
                  <a:rPr lang="zh-CN" altLang="zh-CN" dirty="0" smtClean="0"/>
                  <a:t>积</a:t>
                </a:r>
                <a:r>
                  <a:rPr lang="zh-CN" altLang="zh-CN" dirty="0"/>
                  <a:t>型混频器，相</a:t>
                </a:r>
                <a:r>
                  <a:rPr lang="en-US" altLang="zh-CN" dirty="0"/>
                  <a:t>  </a:t>
                </a:r>
                <a:r>
                  <a:rPr lang="zh-CN" altLang="zh-CN" dirty="0"/>
                  <a:t>特性为：</a:t>
                </a:r>
                <a:r>
                  <a:rPr lang="en-US" altLang="zh-CN" dirty="0"/>
                  <a:t>i=k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:r>
                  <a:rPr lang="zh-CN" altLang="zh-CN" dirty="0"/>
                  <a:t>，若：</a:t>
                </a:r>
                <a:r>
                  <a:rPr lang="en-US" altLang="zh-CN" dirty="0"/>
                  <a:t>k=0.1mA/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；</a:t>
                </a: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altLang="zh-CN" dirty="0"/>
                  <a:t>9.2</a:t>
                </a:r>
                <a:r>
                  <a:rPr lang="zh-CN" altLang="zh-C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t)(v)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(t)=0.01(1+0.5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(6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  <m:r>
                          <a:rPr lang="en-US" altLang="zh-CN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</m:oMath>
                </a14:m>
                <a:r>
                  <a:rPr lang="zh-CN" altLang="zh-C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t)(v)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zh-CN" altLang="zh-CN" dirty="0"/>
                  <a:t>试求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dirty="0"/>
                  <a:t>(1)</a:t>
                </a:r>
                <a:r>
                  <a:rPr lang="zh-CN" altLang="zh-CN" dirty="0"/>
                  <a:t>变频跨导</a:t>
                </a:r>
                <a:r>
                  <a:rPr lang="zh-CN" altLang="zh-CN" dirty="0" smtClean="0"/>
                  <a:t>；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2)</a:t>
                </a:r>
                <a:r>
                  <a:rPr lang="zh-CN" altLang="zh-CN" dirty="0"/>
                  <a:t>为保证信号</a:t>
                </a:r>
                <a:r>
                  <a:rPr lang="zh-CN" altLang="zh-CN" dirty="0" smtClean="0"/>
                  <a:t>传输</a:t>
                </a:r>
                <a:r>
                  <a:rPr lang="zh-CN" altLang="en-US" dirty="0" smtClean="0"/>
                  <a:t>，</a:t>
                </a:r>
                <a:r>
                  <a:rPr lang="zh-CN" altLang="zh-CN" dirty="0" smtClean="0"/>
                  <a:t>带通滤波器</a:t>
                </a:r>
                <a:r>
                  <a:rPr lang="zh-CN" altLang="zh-CN" dirty="0"/>
                  <a:t>的中心频率（中频</a:t>
                </a:r>
                <a:r>
                  <a:rPr lang="zh-CN" altLang="zh-CN" dirty="0" smtClean="0"/>
                  <a:t>取</a:t>
                </a:r>
                <a:r>
                  <a:rPr lang="zh-CN" altLang="en-US" dirty="0"/>
                  <a:t>差频</a:t>
                </a:r>
                <a:r>
                  <a:rPr lang="zh-CN" altLang="zh-CN" dirty="0" smtClean="0"/>
                  <a:t>）</a:t>
                </a:r>
                <a:r>
                  <a:rPr lang="zh-CN" altLang="zh-CN" dirty="0"/>
                  <a:t>为多少？带宽？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4664"/>
                <a:ext cx="7560840" cy="2785378"/>
              </a:xfrm>
              <a:prstGeom prst="rect">
                <a:avLst/>
              </a:prstGeom>
              <a:blipFill rotWithShape="1">
                <a:blip r:embed="rId3"/>
                <a:stretch>
                  <a:fillRect l="-645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7584" y="4077072"/>
                <a:ext cx="7776864" cy="2336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zh-CN" altLang="zh-CN" dirty="0" smtClean="0"/>
                  <a:t>解</a:t>
                </a:r>
                <a:r>
                  <a:rPr lang="en-US" altLang="zh-CN" dirty="0"/>
                  <a:t>:</a:t>
                </a:r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(t)=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Sm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</m:oMath>
                </a14:m>
                <a:r>
                  <a:rPr lang="zh-CN" altLang="zh-CN" dirty="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t)(v)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dirty="0"/>
                  <a:t>(1) i= 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zh-CN" dirty="0"/>
                  <a:t>(t)=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k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)t+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k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)t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zh-CN" altLang="zh-CN" dirty="0" smtClean="0"/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 smtClean="0"/>
                  <a:t>差频，</a:t>
                </a:r>
                <a:r>
                  <a:rPr lang="zh-CN" altLang="zh-CN" dirty="0"/>
                  <a:t>则：</a:t>
                </a: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k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Sm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)t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zh-CN" altLang="zh-CN" dirty="0"/>
                  <a:t>变频跨导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Sm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Lm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×0.1×</m:t>
                    </m:r>
                  </m:oMath>
                </a14:m>
                <a:r>
                  <a:rPr lang="en-US" altLang="zh-CN" dirty="0"/>
                  <a:t>1=0.05ms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77072"/>
                <a:ext cx="7776864" cy="233692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404664"/>
                <a:ext cx="8352928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en-US" altLang="zh-CN" dirty="0"/>
                  <a:t>(2)</a:t>
                </a:r>
                <a:r>
                  <a:rPr lang="zh-CN" altLang="zh-CN" dirty="0"/>
                  <a:t>中心频率：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dirty="0"/>
                  <a:t>[9.2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  <m:r>
                          <a:rPr lang="en-US" altLang="zh-CN">
                            <a:latin typeface="Cambria Math"/>
                          </a:rPr>
                          <m:t>×10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]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en-US" altLang="zh-CN" dirty="0"/>
                  <a:t>             =(1.465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dirty="0"/>
                  <a:t>1)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=465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(HZ)</a:t>
                </a:r>
                <a:endParaRPr lang="zh-CN" altLang="zh-CN" dirty="0"/>
              </a:p>
              <a:p>
                <a:pPr>
                  <a:lnSpc>
                    <a:spcPts val="3500"/>
                  </a:lnSpc>
                </a:pPr>
                <a:r>
                  <a:rPr lang="zh-CN" altLang="zh-CN" dirty="0"/>
                  <a:t>带宽</a:t>
                </a:r>
                <a:r>
                  <a:rPr lang="en-US" altLang="zh-CN" dirty="0"/>
                  <a:t>:B=2F=2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=6kHZ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352928" cy="143885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84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0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39552" y="476672"/>
                <a:ext cx="8424936" cy="5593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/>
                  <a:t>8</a:t>
                </a:r>
                <a:r>
                  <a:rPr lang="zh-CN" altLang="en-US" dirty="0" smtClean="0"/>
                  <a:t>：</a:t>
                </a:r>
                <a:r>
                  <a:rPr lang="zh-CN" altLang="zh-CN" dirty="0" smtClean="0"/>
                  <a:t>已知</a:t>
                </a:r>
                <a:r>
                  <a:rPr lang="zh-CN" altLang="zh-CN" dirty="0"/>
                  <a:t>鉴频器输入信号：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FM</m:t>
                        </m:r>
                      </m:sub>
                    </m:sSub>
                  </m:oMath>
                </a14:m>
                <a:r>
                  <a:rPr lang="en-US" altLang="zh-CN" dirty="0"/>
                  <a:t>=3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>
                                <a:latin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π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} </m:t>
                        </m:r>
                      </m:e>
                    </m:func>
                  </m:oMath>
                </a14:m>
                <a:r>
                  <a:rPr lang="en-US" altLang="zh-CN" dirty="0"/>
                  <a:t>(v)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鉴频特性的鉴频跨导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mV</m:t>
                    </m:r>
                    <m:r>
                      <a:rPr lang="en-US" altLang="zh-CN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kHz</m:t>
                    </m:r>
                  </m:oMath>
                </a14:m>
                <a:r>
                  <a:rPr lang="zh-CN" altLang="zh-CN" dirty="0"/>
                  <a:t>，线性鉴频范围大于</a:t>
                </a:r>
                <a:r>
                  <a:rPr lang="en-US" altLang="zh-CN" dirty="0" smtClean="0"/>
                  <a:t>2∆fm</a:t>
                </a:r>
                <a:r>
                  <a:rPr lang="zh-CN" altLang="zh-CN" dirty="0" smtClean="0"/>
                  <a:t>，</a:t>
                </a:r>
                <a:endParaRPr lang="en-US" altLang="zh-CN" dirty="0" smtClean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 smtClean="0"/>
                  <a:t>求</a:t>
                </a:r>
                <a:r>
                  <a:rPr lang="zh-CN" altLang="zh-CN" dirty="0"/>
                  <a:t>鉴频输出电压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r>
                  <a:rPr lang="zh-CN" altLang="zh-CN" dirty="0" smtClean="0"/>
                  <a:t>此</a:t>
                </a:r>
                <a:r>
                  <a:rPr lang="zh-CN" altLang="zh-CN" dirty="0"/>
                  <a:t>题，知鉴频跨导后，根据输入调频信号确定鉴频输出电压</a:t>
                </a:r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解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/>
                      </a:rPr>
                      <m:t>：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已知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FM</m:t>
                        </m:r>
                      </m:sub>
                    </m:sSub>
                  </m:oMath>
                </a14:m>
                <a:r>
                  <a:rPr lang="en-US" altLang="zh-CN" dirty="0"/>
                  <a:t>=3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/>
                              </a:rPr>
                              <m:t>{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>
                                <a:latin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π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} </m:t>
                        </m:r>
                      </m:e>
                    </m:func>
                  </m:oMath>
                </a14:m>
                <a:r>
                  <a:rPr lang="en-US" altLang="zh-CN" dirty="0"/>
                  <a:t>(v)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 smtClean="0"/>
                  <a:t>其中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dirty="0"/>
                  <a:t>=10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F=1kHz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则最大</a:t>
                </a:r>
                <a:r>
                  <a:rPr lang="zh-CN" altLang="zh-CN" dirty="0" smtClean="0"/>
                  <a:t>频偏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/>
                  <a:t>F=10kHz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调频波峰时</a:t>
                </a:r>
                <a:r>
                  <a:rPr lang="zh-CN" altLang="zh-CN" dirty="0" smtClean="0"/>
                  <a:t>角频率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w(t)=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 smtClean="0"/>
                  <a:t>则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 </a:t>
                </a:r>
                <a:r>
                  <a:rPr lang="en-US" altLang="zh-CN" dirty="0"/>
                  <a:t>f(t)=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鉴频器输出电压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为：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en-US" altLang="zh-CN" dirty="0"/>
                  <a:t>             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5×</m:t>
                    </m:r>
                    <m:r>
                      <a:rPr lang="en-US" altLang="zh-CN" b="0" i="0" smtClean="0">
                        <a:latin typeface="Cambria Math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 (mv)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en-US" altLang="zh-CN" dirty="0"/>
                  <a:t>             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50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  (mv</a:t>
                </a:r>
                <a:r>
                  <a:rPr lang="en-US" altLang="zh-CN" dirty="0" smtClean="0"/>
                  <a:t>)</a:t>
                </a:r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8424936" cy="5593839"/>
              </a:xfrm>
              <a:prstGeom prst="rect">
                <a:avLst/>
              </a:prstGeom>
              <a:blipFill rotWithShape="1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547395"/>
            <a:ext cx="3960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9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鉴频</a:t>
            </a:r>
            <a:r>
              <a:rPr lang="zh-CN" altLang="zh-CN" dirty="0"/>
              <a:t>特性如图：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2" y="188639"/>
            <a:ext cx="4383346" cy="2236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849" y="1052736"/>
                <a:ext cx="7776864" cy="5593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鉴频的输出电压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=1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(v)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）鉴频跨导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  <m:r>
                      <a:rPr lang="zh-CN" altLang="zh-CN">
                        <a:latin typeface="Cambria Math"/>
                      </a:rPr>
                      <m:t>；</m:t>
                    </m:r>
                  </m:oMath>
                </a14:m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）写出输入信号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FM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:r>
                  <a:rPr lang="zh-CN" altLang="zh-CN" dirty="0"/>
                  <a:t>和原调制信号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:r>
                  <a:rPr lang="zh-CN" altLang="zh-CN" dirty="0"/>
                  <a:t>的表达式；</a:t>
                </a:r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解：鉴频输出电压为：</a:t>
                </a:r>
                <a:r>
                  <a:rPr lang="en-US" altLang="zh-CN" dirty="0"/>
                  <a:t>1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(v)</a:t>
                </a:r>
                <a:r>
                  <a:rPr lang="zh-CN" altLang="zh-CN" dirty="0"/>
                  <a:t>，在鉴频特性的线性范围内</a:t>
                </a:r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om</m:t>
                            </m:r>
                          </m:sub>
                        </m:sSub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0.01</m:t>
                    </m:r>
                  </m:oMath>
                </a14:m>
                <a:r>
                  <a:rPr lang="en-US" altLang="zh-CN" dirty="0"/>
                  <a:t>(v/Hz)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FM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dirty="0"/>
                  <a:t>(t)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峰时频率偏移：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∆</m:t>
                    </m:r>
                  </m:oMath>
                </a14:m>
                <a:r>
                  <a:rPr lang="en-US" altLang="zh-CN" dirty="0"/>
                  <a:t>f(t)=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D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(kHz)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瞬时频率：</a:t>
                </a:r>
                <a:r>
                  <a:rPr lang="en-US" altLang="zh-CN" dirty="0"/>
                  <a:t>f(t)=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∆</m:t>
                    </m:r>
                  </m:oMath>
                </a14:m>
                <a:r>
                  <a:rPr lang="en-US" altLang="zh-CN" dirty="0"/>
                  <a:t>f(t)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瞬时相位：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θ</m:t>
                    </m:r>
                    <m:r>
                      <a:rPr lang="en-US" altLang="zh-CN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>
                        <a:latin typeface="Cambria Math"/>
                      </a:rPr>
                      <m:t>)=2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t+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  <m:e>
                        <m:r>
                          <a:rPr lang="en-US" altLang="zh-CN">
                            <a:latin typeface="Cambria Math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err="1"/>
                  <a:t>dt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/>
                  <a:t>t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dirty="0"/>
                  <a:t>50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  <m:r>
                          <a:rPr lang="en-US" altLang="zh-CN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FM</m:t>
                        </m:r>
                      </m:sub>
                    </m:sSub>
                  </m:oMath>
                </a14:m>
                <a:r>
                  <a:rPr lang="en-US" altLang="zh-CN" dirty="0"/>
                  <a:t>(t)=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cm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t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50</m:t>
                    </m:r>
                    <m:func>
                      <m:funcPr>
                        <m:ctrlPr>
                          <a:rPr lang="zh-CN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>
                            <a:latin typeface="Cambria Math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  <m:r>
                          <a:rPr lang="en-US" altLang="zh-CN"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  <m:r>
                          <a:rPr lang="en-US" altLang="zh-CN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) (v)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dirty="0"/>
                  <a:t>(t)=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Ωm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     </m:t>
                    </m:r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f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=50kHz/v</a:t>
                </a:r>
                <a:endParaRPr lang="zh-CN" altLang="zh-CN" dirty="0"/>
              </a:p>
              <a:p>
                <a:pPr>
                  <a:lnSpc>
                    <a:spcPts val="3300"/>
                  </a:lnSpc>
                </a:pPr>
                <a:r>
                  <a:rPr lang="zh-CN" altLang="zh-CN" dirty="0"/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zh-CN" dirty="0"/>
                  <a:t>(t)=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altLang="zh-CN">
                            <a:latin typeface="Cambria Math"/>
                          </a:rPr>
                          <m:t>50</m:t>
                        </m:r>
                      </m:den>
                    </m:f>
                    <m: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cos</m:t>
                    </m:r>
                  </m:oMath>
                </a14:m>
                <a:r>
                  <a:rPr lang="en-US" altLang="zh-CN" dirty="0"/>
                  <a:t>(4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π</m:t>
                    </m:r>
                    <m:r>
                      <a:rPr lang="en-US" altLang="zh-CN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t) (v)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9" y="1052736"/>
                <a:ext cx="7776864" cy="559383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04248" y="2606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</a:t>
            </a:r>
            <a:r>
              <a:rPr lang="en-US" altLang="zh-CN" baseline="-25000" dirty="0" smtClean="0"/>
              <a:t>O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78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1495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</dc:creator>
  <cp:lastModifiedBy>apple</cp:lastModifiedBy>
  <cp:revision>15</cp:revision>
  <dcterms:created xsi:type="dcterms:W3CDTF">2014-11-26T14:23:10Z</dcterms:created>
  <dcterms:modified xsi:type="dcterms:W3CDTF">2014-11-27T09:27:40Z</dcterms:modified>
</cp:coreProperties>
</file>