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72152" y="701860"/>
                <a:ext cx="8292335" cy="3312368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ts val="3500"/>
                  </a:lnSpc>
                </a:pPr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10</a:t>
                </a:r>
                <a:r>
                  <a:rPr lang="zh-CN" altLang="en-US" sz="2400" dirty="0" smtClean="0"/>
                  <a:t>：</a:t>
                </a:r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r>
                  <a:rPr lang="zh-CN" altLang="zh-CN" sz="2400" dirty="0"/>
                  <a:t>二极管检波电路如图（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），</a:t>
                </a:r>
                <a:r>
                  <a:rPr lang="en-US" altLang="zh-CN" sz="2400" dirty="0"/>
                  <a:t>(b)</a:t>
                </a:r>
                <a:r>
                  <a:rPr lang="zh-CN" altLang="zh-CN" sz="2400" dirty="0"/>
                  <a:t>，二极管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导</a:t>
                </a:r>
                <a:r>
                  <a:rPr lang="zh-CN" altLang="en-US" sz="2400" dirty="0" smtClean="0"/>
                  <a:t>通电阻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=80</a:t>
                </a:r>
                <a:r>
                  <a:rPr lang="zh-CN" altLang="zh-CN" sz="2400" dirty="0"/>
                  <a:t>Ω</a:t>
                </a:r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 sz="2400" dirty="0"/>
                  <a:t>=0,</a:t>
                </a:r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r>
                  <a:rPr lang="en-US" altLang="zh-CN" sz="2400" dirty="0"/>
                  <a:t>R=5k</a:t>
                </a:r>
                <a:r>
                  <a:rPr lang="zh-CN" altLang="zh-CN" sz="2400" dirty="0"/>
                  <a:t>Ω</a:t>
                </a:r>
                <a:r>
                  <a:rPr lang="en-US" altLang="zh-CN" sz="2400" dirty="0"/>
                  <a:t>,C=0.01</a:t>
                </a:r>
                <a:r>
                  <a:rPr lang="zh-CN" altLang="zh-CN" sz="2400" dirty="0"/>
                  <a:t>μ</a:t>
                </a:r>
                <a:r>
                  <a:rPr lang="en-US" altLang="zh-CN" sz="2400" dirty="0"/>
                  <a:t>F, </a:t>
                </a:r>
                <a:r>
                  <a:rPr lang="en-US" altLang="zh-CN" sz="2400" dirty="0" smtClean="0"/>
                  <a:t>C</a:t>
                </a:r>
                <a:r>
                  <a:rPr lang="en-US" altLang="zh-CN" sz="2400" baseline="-25000" dirty="0" smtClean="0"/>
                  <a:t>C</a:t>
                </a:r>
                <a:r>
                  <a:rPr lang="en-US" altLang="zh-CN" sz="2400" dirty="0" smtClean="0"/>
                  <a:t>=20</a:t>
                </a:r>
                <a:r>
                  <a:rPr lang="zh-CN" altLang="zh-CN" sz="2400" dirty="0"/>
                  <a:t>μ</a:t>
                </a:r>
                <a:r>
                  <a:rPr lang="en-US" altLang="zh-CN" sz="2400" dirty="0"/>
                  <a:t>F,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zh-CN" sz="2400" dirty="0"/>
                  <a:t>=10 k</a:t>
                </a:r>
                <a:r>
                  <a:rPr lang="zh-CN" altLang="zh-CN" sz="2400" dirty="0"/>
                  <a:t>Ω</a:t>
                </a:r>
                <a:r>
                  <a:rPr lang="en-US" altLang="zh-CN" sz="2400" dirty="0"/>
                  <a:t>,</a:t>
                </a:r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r>
                  <a:rPr lang="zh-CN" altLang="zh-CN" sz="2400" dirty="0"/>
                  <a:t>若输入：（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=1.5cos2</a:t>
                </a:r>
                <a:r>
                  <a:rPr lang="zh-CN" altLang="zh-CN" sz="2400" dirty="0"/>
                  <a:t>π×</a:t>
                </a:r>
                <a:r>
                  <a:rPr lang="en-US" altLang="zh-CN" sz="2400" dirty="0"/>
                  <a:t>465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r>
                  <a:rPr lang="en-US" altLang="zh-CN" sz="2400" dirty="0"/>
                  <a:t>       </a:t>
                </a: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=1.5(1+0.7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 )cos2</a:t>
                </a:r>
                <a:r>
                  <a:rPr lang="zh-CN" altLang="zh-CN" sz="2400" dirty="0"/>
                  <a:t>π×</a:t>
                </a:r>
                <a:r>
                  <a:rPr lang="en-US" altLang="zh-CN" sz="2400" dirty="0"/>
                  <a:t>465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r>
                  <a:rPr lang="zh-CN" altLang="zh-CN" sz="2400" dirty="0"/>
                  <a:t>试分别求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id</m:t>
                        </m:r>
                      </m:sub>
                    </m:sSub>
                  </m:oMath>
                </a14:m>
                <a:r>
                  <a:rPr lang="zh-CN" altLang="zh-CN" sz="2400" dirty="0"/>
                  <a:t>，判断是否产生负峰切割失真和惰性失真</a:t>
                </a:r>
                <a:br>
                  <a:rPr lang="zh-CN" altLang="zh-CN" sz="2400" dirty="0"/>
                </a:br>
                <a:r>
                  <a:rPr lang="zh-CN" altLang="zh-CN" sz="2400" dirty="0"/>
                  <a:t/>
                </a:r>
                <a:br>
                  <a:rPr lang="zh-CN" altLang="zh-CN" sz="2400" dirty="0"/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72152" y="701860"/>
                <a:ext cx="8292335" cy="3312368"/>
              </a:xfrm>
              <a:blipFill rotWithShape="1">
                <a:blip r:embed="rId2"/>
                <a:stretch>
                  <a:fillRect l="-1102" t="-19301" r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8782" y="3861048"/>
            <a:ext cx="7232848" cy="2497832"/>
          </a:xfrm>
        </p:spPr>
        <p:txBody>
          <a:bodyPr/>
          <a:lstStyle/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l"/>
            <a:r>
              <a:rPr lang="en-US" altLang="zh-CN" sz="2000" dirty="0" smtClean="0"/>
              <a:t>                            </a:t>
            </a:r>
            <a:r>
              <a:rPr lang="zh-CN" altLang="zh-CN" sz="2000" dirty="0" smtClean="0"/>
              <a:t>图</a:t>
            </a:r>
            <a:r>
              <a:rPr lang="zh-CN" altLang="zh-CN" sz="2000" dirty="0"/>
              <a:t>（</a:t>
            </a:r>
            <a:r>
              <a:rPr lang="en-US" altLang="zh-CN" sz="2000" dirty="0"/>
              <a:t>a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                                              </a:t>
            </a:r>
            <a:r>
              <a:rPr lang="zh-CN" altLang="zh-CN" sz="2000" dirty="0" smtClean="0"/>
              <a:t>图</a:t>
            </a:r>
            <a:r>
              <a:rPr lang="zh-CN" altLang="zh-CN" sz="2000" dirty="0"/>
              <a:t>（</a:t>
            </a:r>
            <a:r>
              <a:rPr lang="en-US" altLang="zh-CN" sz="2000" dirty="0"/>
              <a:t>b</a:t>
            </a:r>
            <a:r>
              <a:rPr lang="zh-CN" altLang="zh-CN" sz="2000" dirty="0"/>
              <a:t>）</a:t>
            </a:r>
          </a:p>
          <a:p>
            <a:pPr algn="l"/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25336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056"/>
            <a:ext cx="3048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8465" y="489508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07974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/>
                  <a:t>计算：</a:t>
                </a:r>
                <a:r>
                  <a:rPr lang="en-US" altLang="zh-CN" sz="2400" dirty="0"/>
                  <a:t>g</a:t>
                </a:r>
                <a:r>
                  <a:rPr lang="en-US" altLang="zh-CN" sz="2400" baseline="-25000" dirty="0"/>
                  <a:t>0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Q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L</a:t>
                </a:r>
                <a:r>
                  <a:rPr lang="en-US" altLang="zh-CN" sz="2400" baseline="-25000" dirty="0" smtClean="0"/>
                  <a:t>31</a:t>
                </a:r>
                <a:r>
                  <a:rPr lang="zh-CN" altLang="en-US" sz="2400" dirty="0" smtClean="0"/>
                  <a:t>的空载损耗</a:t>
                </a:r>
                <a:r>
                  <a:rPr lang="zh-CN" altLang="zh-CN" sz="2400" dirty="0" smtClean="0"/>
                  <a:t>电导</a:t>
                </a:r>
                <a:r>
                  <a:rPr lang="zh-CN" altLang="zh-CN" sz="2400" dirty="0"/>
                  <a:t>。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zh-CN" sz="2400">
                            <a:latin typeface="Cambria Math"/>
                          </a:rPr>
                          <m:t>（</m:t>
                        </m:r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  <m:r>
                          <a:rPr lang="en-US" altLang="zh-CN" sz="2400">
                            <a:latin typeface="Cambria Math"/>
                          </a:rPr>
                          <m:t>×10.7×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zh-CN" altLang="zh-CN" sz="2400">
                            <a:latin typeface="Cambria Math"/>
                          </a:rPr>
                          <m:t>）</m:t>
                        </m:r>
                        <m:r>
                          <a:rPr lang="en-US" altLang="zh-CN" sz="2400">
                            <a:latin typeface="Cambria Math"/>
                          </a:rPr>
                          <m:t>×4×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>
                            <a:latin typeface="Cambria Math"/>
                          </a:rPr>
                          <m:t>×80</m:t>
                        </m:r>
                      </m:den>
                    </m:f>
                    <m:r>
                      <a:rPr lang="en-US" altLang="zh-CN" sz="2400">
                        <a:latin typeface="Cambria Math"/>
                      </a:rPr>
                      <m:t>=46</m:t>
                    </m:r>
                    <m:r>
                      <a:rPr lang="en-US" altLang="zh-CN" sz="2400" b="0" i="0" smtClean="0">
                        <a:latin typeface="Cambria Math"/>
                      </a:rPr>
                      <m:t>.5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μs</m:t>
                    </m:r>
                  </m:oMath>
                </a14:m>
                <a:r>
                  <a:rPr lang="en-US" altLang="zh-CN" sz="24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sz="2400">
                        <a:latin typeface="Cambria Math"/>
                      </a:rPr>
                      <m:t>=0.4</m:t>
                    </m:r>
                    <m:r>
                      <a:rPr lang="en-US" altLang="zh-CN" sz="2400" b="0" i="1" smtClean="0">
                        <a:latin typeface="Cambria Math"/>
                      </a:rPr>
                      <m:t>           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45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sz="2400">
                        <a:latin typeface="Cambria Math"/>
                      </a:rPr>
                      <m:t>=0.5</m:t>
                    </m:r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g</a:t>
                </a:r>
                <a:r>
                  <a:rPr lang="el-GR" altLang="zh-CN" sz="2400" baseline="-25000" dirty="0" smtClean="0"/>
                  <a:t>Σ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oe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den>
                    </m:f>
                    <m:r>
                      <a:rPr lang="en-US" altLang="zh-CN" sz="240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id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/>
                  <a:t>            (R</a:t>
                </a:r>
                <a:r>
                  <a:rPr lang="en-US" altLang="zh-CN" sz="2400" baseline="-25000" dirty="0"/>
                  <a:t>id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CN" sz="2400" dirty="0" smtClean="0"/>
                  <a:t>) ;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0.4</m:t>
                          </m:r>
                        </m:e>
                        <m:sup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×200×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+46.5×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+333.3×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0.5</m:t>
                          </m:r>
                        </m:e>
                        <m:sup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/>
                            </a:rPr>
                            <m:t>5×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=</a:t>
                </a:r>
                <a:r>
                  <a:rPr lang="en-US" altLang="zh-CN" sz="2400" dirty="0"/>
                  <a:t>461.8(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μs</m:t>
                    </m:r>
                  </m:oMath>
                </a14:m>
                <a:r>
                  <a:rPr lang="en-US" altLang="zh-CN" sz="2400" dirty="0"/>
                  <a:t>)  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|A</a:t>
                </a:r>
                <a:r>
                  <a:rPr lang="en-US" altLang="zh-CN" sz="2400" baseline="-25000" dirty="0"/>
                  <a:t>u0</a:t>
                </a:r>
                <a:r>
                  <a:rPr lang="en-US" altLang="zh-CN" sz="2400" dirty="0"/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fe</m:t>
                            </m:r>
                          </m:sub>
                        </m:sSub>
                        <m:r>
                          <a:rPr lang="en-US" altLang="zh-CN" sz="2400">
                            <a:latin typeface="Cambria Math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0.4×0.5×45×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461.8×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>
                        <a:latin typeface="Cambria Math"/>
                      </a:rPr>
                      <m:t>=19.49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所以 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45</m:t>
                        </m:r>
                      </m:sub>
                    </m:sSub>
                  </m:oMath>
                </a14:m>
                <a:r>
                  <a:rPr lang="en-US" altLang="zh-CN" sz="2400" dirty="0"/>
                  <a:t>|=|A</a:t>
                </a:r>
                <a:r>
                  <a:rPr lang="en-US" altLang="zh-CN" sz="2400" baseline="-25000" dirty="0"/>
                  <a:t>u0</a:t>
                </a:r>
                <a:r>
                  <a:rPr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im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CN" sz="2400">
                        <a:latin typeface="Cambria Math"/>
                      </a:rPr>
                      <m:t>=19.49×0.1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1+0.3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cos</m:t>
                        </m:r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  <m:r>
                          <a:rPr lang="en-US" altLang="zh-CN" sz="240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V</m:t>
                        </m:r>
                      </m:e>
                    </m:d>
                  </m:oMath>
                </a14:m>
                <a:endParaRPr lang="en-US" altLang="zh-CN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=1.949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/>
                            </a:rPr>
                            <m:t>1+0.3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cos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π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     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V</m:t>
                      </m:r>
                      <m:r>
                        <a:rPr lang="en-US" altLang="zh-CN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 cstate="print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(2) </a:t>
                </a:r>
                <a:r>
                  <a:rPr lang="zh-CN" altLang="zh-CN" sz="2400" dirty="0"/>
                  <a:t>检波的计算。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θ</m:t>
                    </m:r>
                    <m:r>
                      <a:rPr lang="en-US" altLang="zh-CN" sz="240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zh-CN" altLang="zh-CN" sz="2400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π</m:t>
                            </m:r>
                            <m:r>
                              <a:rPr lang="en-US" altLang="zh-CN" sz="2400">
                                <a:latin typeface="Cambria Math"/>
                              </a:rPr>
                              <m:t>×100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/>
                              </a:rPr>
                              <m:t>10×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>
                        <a:latin typeface="Cambria Math"/>
                      </a:rPr>
                      <m:t>=0.455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rad</m:t>
                    </m:r>
                    <m:r>
                      <a:rPr lang="en-US" altLang="zh-CN" sz="24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26.07</m:t>
                        </m:r>
                      </m:e>
                      <m:sup>
                        <m:r>
                          <a:rPr lang="zh-CN" altLang="zh-CN" sz="2400">
                            <a:latin typeface="Cambria Math"/>
                          </a:rPr>
                          <m:t>。</m:t>
                        </m:r>
                      </m:sup>
                    </m:sSup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cosθ</m:t>
                    </m:r>
                    <m:r>
                      <a:rPr lang="en-US" altLang="zh-CN" sz="2400">
                        <a:latin typeface="Cambria Math"/>
                      </a:rPr>
                      <m:t>=0.898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45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/>
                      </a:rPr>
                      <m:t>=</m:t>
                    </m:r>
                    <m:r>
                      <a:rPr lang="en-US" altLang="zh-CN" sz="2400">
                        <a:latin typeface="Cambria Math"/>
                      </a:rPr>
                      <m:t>0.898×1.949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1+0.3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cos</m:t>
                        </m:r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  <m:r>
                          <a:rPr lang="en-US" altLang="zh-CN" sz="240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     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V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=1.75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1+0.3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cos</m:t>
                        </m:r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  <m:r>
                          <a:rPr lang="en-US" altLang="zh-CN" sz="240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V</m:t>
                    </m:r>
                    <m:r>
                      <a:rPr lang="en-US" altLang="zh-CN" sz="2400">
                        <a:latin typeface="Cambria Math"/>
                      </a:rPr>
                      <m:t>)</m:t>
                    </m:r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 cstate="print"/>
                <a:stretch>
                  <a:fillRect l="-1111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3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59766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(2) </a:t>
                </a:r>
                <a:r>
                  <a:rPr lang="zh-CN" altLang="zh-CN" dirty="0"/>
                  <a:t>检波的计算。</a:t>
                </a:r>
              </a:p>
              <a:p>
                <a:pPr marL="0" indent="0" eaLnBrk="0" hangingPunc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θ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en-US" altLang="zh-CN" sz="240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>
                                  <a:latin typeface="Cambria Math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π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×100</m:t>
                              </m:r>
                            </m:num>
                            <m:den>
                              <m:r>
                                <a:rPr lang="en-US" altLang="zh-CN" sz="2400">
                                  <a:latin typeface="Cambria Math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400">
                          <a:latin typeface="Cambria Math"/>
                        </a:rPr>
                        <m:t>=0.455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rad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26.07</m:t>
                          </m:r>
                        </m:e>
                        <m:sup>
                          <m:r>
                            <a:rPr lang="zh-CN" altLang="zh-CN" sz="2400">
                              <a:latin typeface="Cambria Math"/>
                            </a:rPr>
                            <m:t>。</m:t>
                          </m:r>
                        </m:sup>
                      </m:sSup>
                    </m:oMath>
                  </m:oMathPara>
                </a14:m>
                <a:endParaRPr lang="en-US" altLang="zh-CN" sz="2400" i="1" dirty="0" smtClean="0"/>
              </a:p>
              <a:p>
                <a:pPr marL="0" indent="0" eaLnBrk="0" hangingPunc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d</m:t>
                          </m:r>
                        </m:sub>
                      </m:sSub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cosθ</m:t>
                      </m:r>
                      <m:r>
                        <a:rPr lang="en-US" altLang="zh-CN" sz="2400">
                          <a:latin typeface="Cambria Math"/>
                        </a:rPr>
                        <m:t>=0.898</m:t>
                      </m:r>
                    </m:oMath>
                  </m:oMathPara>
                </a14:m>
                <a:endParaRPr lang="en-US" altLang="zh-CN" sz="2400" i="1" dirty="0" smtClean="0"/>
              </a:p>
              <a:p>
                <a:pPr marL="0" indent="0" eaLnBrk="0" hangingPunc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d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/>
                                </a:rPr>
                                <m:t>45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=0.898×1.949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/>
                            </a:rPr>
                            <m:t>1+0.3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cos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π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V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=1.75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/>
                            </a:rPr>
                            <m:t>1+0.3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cos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π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V</m:t>
                      </m:r>
                      <m:r>
                        <a:rPr lang="en-US" altLang="zh-CN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5976664"/>
              </a:xfrm>
              <a:blipFill rotWithShape="1">
                <a:blip r:embed="rId2" cstate="print"/>
                <a:stretch>
                  <a:fillRect l="-1926" t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4"/>
                <a:ext cx="8229600" cy="5865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/>
                  <a:t>解：对图（</a:t>
                </a:r>
                <a:r>
                  <a:rPr lang="en-US" altLang="zh-CN" sz="2400" dirty="0"/>
                  <a:t>a</a:t>
                </a:r>
                <a:r>
                  <a:rPr lang="zh-CN" altLang="zh-CN" sz="2400" dirty="0" smtClean="0"/>
                  <a:t>）</a:t>
                </a:r>
              </a:p>
              <a:p>
                <a:pPr marL="0" lvl="0" indent="0">
                  <a:buNone/>
                </a:pPr>
                <a:r>
                  <a:rPr lang="en-US" altLang="zh-CN" sz="2400" dirty="0" smtClean="0"/>
                  <a:t>        </a:t>
                </a:r>
                <a:r>
                  <a:rPr lang="zh-CN" altLang="zh-CN" sz="2400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=1.5cos2</a:t>
                </a:r>
                <a:r>
                  <a:rPr lang="zh-CN" altLang="zh-CN" sz="2400" dirty="0"/>
                  <a:t>π×</a:t>
                </a:r>
                <a:r>
                  <a:rPr lang="en-US" altLang="zh-CN" sz="2400" dirty="0"/>
                  <a:t>465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r>
                  <a:rPr lang="zh-CN" altLang="zh-CN" sz="2400" dirty="0"/>
                  <a:t>，是等幅波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</a:t>
                </a:r>
                <a:r>
                  <a:rPr lang="zh-CN" altLang="zh-CN" sz="2400" dirty="0" smtClean="0"/>
                  <a:t>θ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zh-CN" sz="2400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zh-CN" altLang="zh-CN" sz="2400">
                                <a:latin typeface="Cambria Math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R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zh-CN" sz="2400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zh-CN" altLang="zh-CN" sz="2400">
                                <a:latin typeface="Cambria Math"/>
                              </a:rPr>
                              <m:t>π</m:t>
                            </m:r>
                            <m:r>
                              <a:rPr lang="zh-CN" altLang="zh-CN" sz="2400">
                                <a:latin typeface="Cambria Math"/>
                              </a:rPr>
                              <m:t>×80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/>
                              </a:rPr>
                              <m:t>5000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dirty="0"/>
                  <a:t> =0.532rad=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30.49</m:t>
                        </m:r>
                      </m:e>
                      <m:sup>
                        <m:r>
                          <a:rPr lang="zh-CN" altLang="zh-CN" sz="2400">
                            <a:latin typeface="Cambria Math"/>
                          </a:rPr>
                          <m:t>。</m:t>
                        </m:r>
                      </m:sup>
                    </m:sSup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 err="1"/>
                  <a:t>cos</a:t>
                </a:r>
                <a:r>
                  <a:rPr lang="zh-CN" altLang="zh-CN" sz="2400" dirty="0"/>
                  <a:t>θ</a:t>
                </a:r>
                <a:r>
                  <a:rPr lang="en-US" altLang="zh-CN" sz="2400" dirty="0"/>
                  <a:t>=0.862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im</m:t>
                        </m:r>
                      </m:sub>
                    </m:sSub>
                    <m:r>
                      <a:rPr lang="zh-CN" altLang="zh-CN" sz="240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=1.5</m:t>
                    </m:r>
                  </m:oMath>
                </a14:m>
                <a:r>
                  <a:rPr lang="zh-CN" altLang="zh-CN" sz="2400" dirty="0"/>
                  <a:t>×</a:t>
                </a:r>
                <a:r>
                  <a:rPr lang="en-US" altLang="zh-CN" sz="2400" dirty="0"/>
                  <a:t>0.862=1.293(v)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CN" sz="2400" dirty="0"/>
                  <a:t>=2.5k</a:t>
                </a:r>
                <a:r>
                  <a:rPr lang="zh-CN" altLang="zh-CN" sz="2400" dirty="0"/>
                  <a:t>Ω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14:m>
                  <m:oMath xmlns:m="http://schemas.openxmlformats.org/officeDocument/2006/math">
                    <m:r>
                      <a:rPr lang="zh-CN" altLang="zh-CN" sz="2400">
                        <a:latin typeface="Cambria Math"/>
                      </a:rPr>
                      <m:t>∵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t</m:t>
                    </m:r>
                    <m:r>
                      <a:rPr lang="en-US" altLang="zh-CN" sz="24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400" dirty="0"/>
                  <a:t>是等幅波，∴</a:t>
                </a:r>
                <a:r>
                  <a:rPr lang="en-US" altLang="zh-CN" sz="2400" dirty="0"/>
                  <a:t>m=0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不</a:t>
                </a:r>
                <a:r>
                  <a:rPr lang="zh-CN" altLang="zh-CN" sz="2400" dirty="0"/>
                  <a:t>产生惰性失真条件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cΩ</m:t>
                        </m:r>
                      </m:sub>
                    </m:sSub>
                  </m:oMath>
                </a14:m>
                <a:r>
                  <a:rPr lang="en-US" altLang="zh-CN" sz="2400" dirty="0"/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永远成立，不失真。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不</a:t>
                </a:r>
                <a:r>
                  <a:rPr lang="zh-CN" altLang="zh-CN" sz="2400" dirty="0"/>
                  <a:t>产生负峰切割失真条件</a:t>
                </a:r>
                <a:r>
                  <a:rPr lang="en-US" altLang="zh-CN" sz="2400" dirty="0"/>
                  <a:t>m≤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对于（</a:t>
                </a:r>
                <a:r>
                  <a:rPr lang="en-US" altLang="zh-CN" sz="2400" dirty="0"/>
                  <a:t>a</a:t>
                </a:r>
                <a:r>
                  <a:rPr lang="zh-CN" altLang="zh-CN" sz="24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sz="2400" dirty="0"/>
                  <a:t>=R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条件</a:t>
                </a:r>
                <a:r>
                  <a:rPr lang="zh-CN" altLang="zh-CN" sz="2400" dirty="0"/>
                  <a:t>成立，不产生负峰切割</a:t>
                </a:r>
                <a:r>
                  <a:rPr lang="zh-CN" altLang="zh-CN" sz="2400" dirty="0" smtClean="0"/>
                  <a:t>失真</a:t>
                </a:r>
                <a:r>
                  <a:rPr lang="zh-CN" altLang="en-US" sz="2400" dirty="0" smtClean="0"/>
                  <a:t>。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4"/>
                <a:ext cx="8229600" cy="5865515"/>
              </a:xfrm>
              <a:blipFill rotWithShape="1">
                <a:blip r:embed="rId2" cstate="print"/>
                <a:stretch>
                  <a:fillRect l="-1185" t="-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1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229600" cy="5976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=1.5(1+0.7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 )cos2</a:t>
                </a:r>
                <a:r>
                  <a:rPr lang="zh-CN" altLang="zh-CN" sz="2400" dirty="0"/>
                  <a:t>π×</a:t>
                </a:r>
                <a:r>
                  <a:rPr lang="en-US" altLang="zh-CN" sz="2400" dirty="0"/>
                  <a:t>465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</a:t>
                </a:r>
                <a:r>
                  <a:rPr lang="zh-CN" altLang="zh-CN" sz="2400" dirty="0" smtClean="0"/>
                  <a:t>因为</a:t>
                </a:r>
                <a:r>
                  <a:rPr lang="zh-CN" altLang="zh-CN" sz="2400" dirty="0"/>
                  <a:t>电路不变，θ不变。 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=0.862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im</m:t>
                        </m:r>
                      </m:sub>
                    </m:sSub>
                    <m:r>
                      <a:rPr lang="zh-CN" altLang="zh-CN" sz="240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=0.862</a:t>
                </a:r>
                <a:r>
                  <a:rPr lang="zh-CN" altLang="zh-CN" sz="2400" dirty="0"/>
                  <a:t>×</a:t>
                </a:r>
                <a:r>
                  <a:rPr lang="en-US" altLang="zh-CN" sz="2400" dirty="0"/>
                  <a:t>1.5(1+0.7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 )(v)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=</a:t>
                </a:r>
                <a:r>
                  <a:rPr lang="en-US" altLang="zh-CN" sz="2400" dirty="0"/>
                  <a:t>1.293+0.905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CN" sz="2400" dirty="0"/>
                  <a:t>=2.5k</a:t>
                </a:r>
                <a:r>
                  <a:rPr lang="zh-CN" altLang="zh-CN" sz="2400" dirty="0"/>
                  <a:t>Ω</a:t>
                </a:r>
                <a:r>
                  <a:rPr lang="en-US" altLang="zh-CN" sz="2400" dirty="0"/>
                  <a:t>(</a:t>
                </a:r>
                <a:r>
                  <a:rPr lang="zh-CN" altLang="zh-CN" sz="2400" dirty="0"/>
                  <a:t>电路不变</a:t>
                </a:r>
                <a:r>
                  <a:rPr lang="en-US" altLang="zh-CN" sz="2400" dirty="0"/>
                  <a:t>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判断</a:t>
                </a:r>
                <a:r>
                  <a:rPr lang="zh-CN" altLang="zh-CN" sz="2400" dirty="0"/>
                  <a:t>惰性失真：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RC</a:t>
                </a:r>
                <a:r>
                  <a:rPr lang="el-GR" altLang="zh-CN" sz="2400" dirty="0" smtClean="0"/>
                  <a:t>Ω</a:t>
                </a:r>
                <a:r>
                  <a:rPr lang="en-US" altLang="zh-CN" sz="2400" dirty="0" smtClean="0"/>
                  <a:t>=5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zh-CN" sz="2400" dirty="0"/>
                  <a:t>×</a:t>
                </a:r>
                <a:r>
                  <a:rPr lang="en-US" altLang="zh-CN" sz="2400" dirty="0"/>
                  <a:t>0.01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zh-CN" altLang="zh-CN" sz="24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CN" sz="2400" dirty="0"/>
                  <a:t>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=0.628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/>
                                  </a:rPr>
                                  <m:t>0.7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0.7</m:t>
                        </m:r>
                      </m:den>
                    </m:f>
                  </m:oMath>
                </a14:m>
                <a:r>
                  <a:rPr lang="en-US" altLang="zh-CN" sz="2400" dirty="0"/>
                  <a:t>=1.02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       </m:t>
                        </m:r>
                        <m:r>
                          <a:rPr lang="zh-CN" altLang="zh-CN" sz="2400">
                            <a:latin typeface="Cambria Math"/>
                          </a:rPr>
                          <m:t>满足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cΩ</m:t>
                        </m:r>
                      </m:sub>
                    </m:sSub>
                  </m:oMath>
                </a14:m>
                <a:r>
                  <a:rPr lang="en-US" altLang="zh-CN" sz="2400" dirty="0"/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zh-CN" altLang="zh-CN" sz="2400" dirty="0"/>
                  <a:t>，不产生惰性失真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</a:t>
                </a:r>
                <a:r>
                  <a:rPr lang="zh-CN" altLang="zh-CN" sz="2400" dirty="0" smtClean="0"/>
                  <a:t>判断</a:t>
                </a:r>
                <a:r>
                  <a:rPr lang="zh-CN" altLang="zh-CN" sz="2400" dirty="0"/>
                  <a:t>负峰切割失真：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sz="2400" dirty="0"/>
                  <a:t>=R </a:t>
                </a:r>
                <a:r>
                  <a:rPr lang="zh-CN" altLang="zh-CN" sz="2400" dirty="0"/>
                  <a:t>∴同上不产生负峰切割失真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229600" cy="5976664"/>
              </a:xfrm>
              <a:blipFill rotWithShape="1">
                <a:blip r:embed="rId2" cstate="print"/>
                <a:stretch>
                  <a:fillRect l="-1185" t="-1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6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/>
                  <a:t>对图（</a:t>
                </a:r>
                <a:r>
                  <a:rPr lang="en-US" altLang="zh-CN" sz="2400" dirty="0"/>
                  <a:t>b</a:t>
                </a:r>
                <a:r>
                  <a:rPr lang="zh-CN" altLang="zh-CN" sz="2400" dirty="0"/>
                  <a:t>）</a:t>
                </a:r>
              </a:p>
              <a:p>
                <a:pPr marL="0" lv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）</a:t>
                </a:r>
                <a:r>
                  <a:rPr lang="zh-CN" altLang="zh-CN" sz="2400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=1.5cos2</a:t>
                </a:r>
                <a:r>
                  <a:rPr lang="zh-CN" altLang="zh-CN" sz="2400" dirty="0"/>
                  <a:t>π×</a:t>
                </a:r>
                <a:r>
                  <a:rPr lang="en-US" altLang="zh-CN" sz="2400" dirty="0"/>
                  <a:t>465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</a:p>
              <a:p>
                <a:pPr marL="0" lvl="0" indent="0">
                  <a:buNone/>
                </a:pPr>
                <a:r>
                  <a:rPr lang="en-US" altLang="zh-CN" sz="2400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latin typeface="Cambria Math"/>
                          </a:rPr>
                          <m:t>θ</m:t>
                        </m:r>
                        <m:r>
                          <a:rPr lang="en-US" altLang="zh-CN" sz="2400">
                            <a:latin typeface="Cambria Math"/>
                          </a:rPr>
                          <m:t>=30.49</m:t>
                        </m:r>
                      </m:e>
                      <m:sup>
                        <m:r>
                          <a:rPr lang="zh-CN" altLang="zh-CN" sz="2400">
                            <a:latin typeface="Cambria Math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zh-CN" sz="2400" dirty="0"/>
                  <a:t>不变同</a:t>
                </a:r>
                <a:r>
                  <a:rPr lang="en-US" altLang="zh-CN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 err="1"/>
                  <a:t>cos</a:t>
                </a:r>
                <a:r>
                  <a:rPr lang="zh-CN" altLang="zh-CN" sz="2400" dirty="0"/>
                  <a:t>θ</a:t>
                </a:r>
                <a:r>
                  <a:rPr lang="en-US" altLang="zh-CN" sz="2400" dirty="0"/>
                  <a:t>=0.862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im</m:t>
                        </m:r>
                      </m:sub>
                    </m:sSub>
                    <m:r>
                      <a:rPr lang="zh-CN" altLang="zh-CN" sz="240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=1.5</m:t>
                    </m:r>
                  </m:oMath>
                </a14:m>
                <a:r>
                  <a:rPr lang="zh-CN" altLang="zh-CN" sz="2400" dirty="0"/>
                  <a:t>×</a:t>
                </a:r>
                <a:r>
                  <a:rPr lang="en-US" altLang="zh-CN" sz="2400" dirty="0"/>
                  <a:t>0.862=1.293(v)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=0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v</m:t>
                        </m:r>
                      </m:e>
                    </m:d>
                    <m:r>
                      <a:rPr lang="zh-CN" altLang="zh-CN" sz="2400">
                        <a:latin typeface="Cambria Math"/>
                      </a:rPr>
                      <m:t>等幅波输入</m:t>
                    </m:r>
                  </m:oMath>
                </a14:m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CN" sz="2400" dirty="0"/>
                  <a:t>=2.5k</a:t>
                </a:r>
                <a:r>
                  <a:rPr lang="zh-CN" altLang="zh-CN" sz="2400" dirty="0"/>
                  <a:t>Ω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</a:t>
                </a:r>
                <a:r>
                  <a:rPr lang="zh-CN" altLang="zh-CN" sz="2400" dirty="0" smtClean="0"/>
                  <a:t>判断</a:t>
                </a:r>
                <a:r>
                  <a:rPr lang="zh-CN" altLang="zh-CN" sz="2400" dirty="0"/>
                  <a:t>惰性失真：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</a:t>
                </a:r>
                <a:r>
                  <a:rPr lang="zh-CN" altLang="zh-CN" sz="2400" dirty="0" smtClean="0"/>
                  <a:t>当</a:t>
                </a:r>
                <a:r>
                  <a:rPr lang="en-US" altLang="zh-CN" sz="2400" dirty="0"/>
                  <a:t>m=0</a:t>
                </a:r>
                <a:r>
                  <a:rPr lang="zh-CN" altLang="zh-CN" sz="2400" dirty="0"/>
                  <a:t>时 </a:t>
                </a:r>
                <a:r>
                  <a:rPr lang="en-US" altLang="zh-CN" sz="2400" dirty="0"/>
                  <a:t>RC</a:t>
                </a:r>
                <a:r>
                  <a:rPr lang="el-GR" altLang="zh-CN" sz="2400" dirty="0"/>
                  <a:t>Ω</a:t>
                </a:r>
                <a:r>
                  <a:rPr lang="en-US" altLang="zh-CN" sz="2400" dirty="0" smtClean="0"/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不产生惰性失真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</a:t>
                </a:r>
                <a:r>
                  <a:rPr lang="zh-CN" altLang="zh-CN" sz="2400" dirty="0" smtClean="0"/>
                  <a:t>判断</a:t>
                </a:r>
                <a:r>
                  <a:rPr lang="zh-CN" altLang="zh-CN" sz="2400" dirty="0"/>
                  <a:t>负峰切割失真：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m</a:t>
                </a:r>
                <a:r>
                  <a:rPr lang="en-US" altLang="zh-CN" sz="2400" dirty="0"/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zh-CN" altLang="zh-CN" sz="2400" dirty="0"/>
                  <a:t>成立，因此不产生负峰切割失真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=1.5(1+0.7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 )cos2</a:t>
                </a:r>
                <a:r>
                  <a:rPr lang="zh-CN" altLang="zh-CN" sz="2400" dirty="0"/>
                  <a:t>π×</a:t>
                </a:r>
                <a:r>
                  <a:rPr lang="en-US" altLang="zh-CN" sz="2400" dirty="0"/>
                  <a:t>465</a:t>
                </a:r>
                <a:r>
                  <a:rPr lang="zh-CN" altLang="zh-CN" sz="2400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 err="1"/>
                  <a:t>cos</a:t>
                </a:r>
                <a:r>
                  <a:rPr lang="zh-CN" altLang="zh-CN" sz="2400" dirty="0"/>
                  <a:t>θ</a:t>
                </a:r>
                <a:r>
                  <a:rPr lang="en-US" altLang="zh-CN" sz="2400" dirty="0"/>
                  <a:t>=0.862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im</m:t>
                        </m:r>
                      </m:sub>
                    </m:sSub>
                    <m:r>
                      <a:rPr lang="zh-CN" altLang="zh-CN" sz="240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=0.862</a:t>
                </a:r>
                <a:r>
                  <a:rPr lang="zh-CN" altLang="zh-CN" sz="2400" dirty="0"/>
                  <a:t>×</a:t>
                </a:r>
                <a:r>
                  <a:rPr lang="en-US" altLang="zh-CN" sz="2400" dirty="0"/>
                  <a:t>1.5(1+0.7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 )(v)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  =</a:t>
                </a:r>
                <a:r>
                  <a:rPr lang="en-US" altLang="zh-CN" sz="2400" dirty="0"/>
                  <a:t>1.293+0.905 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=0.905</m:t>
                    </m:r>
                  </m:oMath>
                </a14:m>
                <a:r>
                  <a:rPr lang="en-US" altLang="zh-CN" sz="2400" dirty="0"/>
                  <a:t>cos4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 cstate="print"/>
                <a:stretch>
                  <a:fillRect l="-889" t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6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id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CN" sz="2400" dirty="0"/>
                  <a:t>=2.5k</a:t>
                </a:r>
                <a:r>
                  <a:rPr lang="zh-CN" altLang="zh-CN" sz="2400" dirty="0"/>
                  <a:t>Ω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smtClean="0"/>
                  <a:t>      </a:t>
                </a:r>
                <a:r>
                  <a:rPr lang="zh-CN" altLang="zh-CN" sz="2400" dirty="0"/>
                  <a:t>判断惰性失真：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RC</a:t>
                </a:r>
                <a:r>
                  <a:rPr lang="el-GR" altLang="zh-CN" sz="2400" dirty="0" smtClean="0"/>
                  <a:t>Ω</a:t>
                </a:r>
                <a:r>
                  <a:rPr lang="en-US" altLang="zh-CN" sz="2400" dirty="0" smtClean="0"/>
                  <a:t>=0.628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sz="2400" dirty="0"/>
                  <a:t>=1.02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因为</a:t>
                </a:r>
                <a:r>
                  <a:rPr lang="en-US" altLang="zh-CN" sz="2400" dirty="0"/>
                  <a:t>RC</a:t>
                </a:r>
                <a:r>
                  <a:rPr lang="el-GR" altLang="zh-CN" sz="2400" dirty="0"/>
                  <a:t>Ω</a:t>
                </a:r>
                <a:r>
                  <a:rPr lang="en-US" altLang="zh-CN" sz="2400" dirty="0" smtClean="0"/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因此不产生惰性</a:t>
                </a:r>
                <a:r>
                  <a:rPr lang="zh-CN" altLang="zh-CN" sz="2400" dirty="0" smtClean="0"/>
                  <a:t>失真</a:t>
                </a:r>
                <a:r>
                  <a:rPr lang="en-US" altLang="zh-CN" sz="2400" dirty="0" smtClean="0"/>
                  <a:t>;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</a:t>
                </a:r>
                <a:r>
                  <a:rPr lang="zh-CN" altLang="zh-CN" sz="2400" dirty="0" smtClean="0"/>
                  <a:t>判断</a:t>
                </a:r>
                <a:r>
                  <a:rPr lang="zh-CN" altLang="zh-CN" sz="2400" dirty="0"/>
                  <a:t>负峰切割失真：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O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CN" sz="2400" dirty="0"/>
                  <a:t>=5K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sz="2400" dirty="0"/>
                  <a:t>=5K/110K=3.33 K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Ω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/>
                          </a:rPr>
                          <m:t>3.33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altLang="zh-CN" sz="240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k</m:t>
                        </m:r>
                      </m:den>
                    </m:f>
                  </m:oMath>
                </a14:m>
                <a:r>
                  <a:rPr lang="en-US" altLang="zh-CN" sz="2400" dirty="0"/>
                  <a:t>=0.667</a:t>
                </a:r>
                <a:r>
                  <a:rPr lang="zh-CN" altLang="zh-CN" sz="2400" dirty="0"/>
                  <a:t>＜</a:t>
                </a:r>
                <a:r>
                  <a:rPr lang="en-US" altLang="zh-CN" sz="2400" dirty="0"/>
                  <a:t>m=0.7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smtClean="0"/>
                  <a:t>      </a:t>
                </a:r>
                <a:r>
                  <a:rPr lang="zh-CN" altLang="zh-CN" sz="2400" dirty="0"/>
                  <a:t>产生负峰切割失真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m</a:t>
                </a:r>
                <a:r>
                  <a:rPr lang="zh-CN" altLang="zh-CN" sz="2400" dirty="0"/>
                  <a:t>＜</a:t>
                </a:r>
                <a:r>
                  <a:rPr lang="en-US" altLang="zh-CN" sz="2400" dirty="0"/>
                  <a:t>0.667 </a:t>
                </a:r>
                <a:r>
                  <a:rPr lang="zh-CN" altLang="zh-CN" sz="2400" dirty="0"/>
                  <a:t>不产生失真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m=0.7</a:t>
                </a:r>
                <a:r>
                  <a:rPr lang="zh-CN" altLang="zh-CN" sz="2400" dirty="0"/>
                  <a:t>＞</a:t>
                </a:r>
                <a:r>
                  <a:rPr lang="en-US" altLang="zh-CN" sz="2400" dirty="0"/>
                  <a:t>0.667 </a:t>
                </a:r>
                <a:r>
                  <a:rPr lang="zh-CN" altLang="zh-CN" sz="2400" dirty="0"/>
                  <a:t>产生失真。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7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/>
                  <a:t>例</a:t>
                </a:r>
                <a:r>
                  <a:rPr lang="en-US" altLang="zh-CN" sz="2400" dirty="0" smtClean="0"/>
                  <a:t>11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</a:t>
                </a:r>
                <a:r>
                  <a:rPr lang="zh-CN" altLang="zh-CN" sz="2400" dirty="0"/>
                  <a:t>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=2(1+0.3cos2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t )cos2</a:t>
                </a:r>
                <a:r>
                  <a:rPr lang="zh-CN" altLang="zh-CN" sz="2400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dirty="0"/>
                  <a:t>t(v)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=80</a:t>
                </a:r>
                <a:r>
                  <a:rPr lang="zh-CN" altLang="zh-CN" sz="2400" dirty="0"/>
                  <a:t>Ω</a:t>
                </a:r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b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2400" dirty="0"/>
                  <a:t>=0,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</a:t>
                </a:r>
                <a:r>
                  <a:rPr lang="zh-CN" altLang="zh-CN" sz="2400" dirty="0"/>
                  <a:t>试求：</a:t>
                </a:r>
                <a:r>
                  <a:rPr lang="en-US" altLang="zh-CN" sz="2400" dirty="0"/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sz="2400" dirty="0"/>
                  <a:t>  (2)</a:t>
                </a:r>
                <a:r>
                  <a:rPr lang="zh-CN" altLang="zh-CN" sz="2400" dirty="0"/>
                  <a:t>检波输入电阻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id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                                                                                                                                                   </a:t>
                </a:r>
                <a:endParaRPr lang="zh-CN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</a:t>
                </a:r>
                <a:r>
                  <a:rPr lang="zh-CN" altLang="zh-CN" sz="2400" dirty="0" smtClean="0"/>
                  <a:t>如</a:t>
                </a:r>
                <a:r>
                  <a:rPr lang="zh-CN" altLang="zh-CN" sz="2400" dirty="0"/>
                  <a:t>图</a:t>
                </a:r>
                <a:r>
                  <a:rPr lang="en-US" altLang="zh-CN" sz="2400" dirty="0"/>
                  <a:t>C</a:t>
                </a:r>
                <a:r>
                  <a:rPr lang="zh-CN" altLang="zh-CN" sz="2400" dirty="0"/>
                  <a:t>所示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1111" t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06" y="2486048"/>
            <a:ext cx="4324350" cy="178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059833" y="4271030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图（</a:t>
            </a:r>
            <a:r>
              <a:rPr lang="en-US" altLang="zh-CN" dirty="0"/>
              <a:t>C</a:t>
            </a:r>
            <a:r>
              <a:rPr lang="zh-CN" altLang="zh-CN" dirty="0"/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040" y="3573016"/>
            <a:ext cx="1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解：</a:t>
                </a:r>
                <a:r>
                  <a:rPr lang="en-US" altLang="zh-CN" dirty="0"/>
                  <a:t>A:</a:t>
                </a:r>
                <a:r>
                  <a:rPr lang="zh-CN" altLang="zh-CN" dirty="0"/>
                  <a:t>检波输出电压 ，传输系数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err="1"/>
                  <a:t>cos</a:t>
                </a:r>
                <a:r>
                  <a:rPr lang="zh-CN" altLang="zh-CN" dirty="0"/>
                  <a:t>θ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en-US" altLang="zh-CN" dirty="0" smtClean="0"/>
                  <a:t>     </a:t>
                </a:r>
                <a:r>
                  <a:rPr lang="zh-CN" altLang="zh-CN" dirty="0"/>
                  <a:t>θ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zh-CN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zh-CN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zh-CN" altLang="zh-CN">
                                <a:latin typeface="Cambria Math"/>
                              </a:rPr>
                              <m:t>π</m:t>
                            </m:r>
                            <m:r>
                              <a:rPr lang="zh-CN" altLang="zh-CN">
                                <a:latin typeface="Cambria Math"/>
                              </a:rPr>
                              <m:t>×80</m:t>
                            </m:r>
                          </m:num>
                          <m:den>
                            <m:r>
                              <a:rPr lang="en-US" altLang="zh-CN">
                                <a:latin typeface="Cambria Math"/>
                              </a:rPr>
                              <m:t>510+4700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=0.525rad=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30.1</m:t>
                        </m:r>
                      </m:e>
                      <m:sup>
                        <m:r>
                          <a:rPr lang="zh-CN" altLang="zh-CN">
                            <a:latin typeface="Cambria Math"/>
                          </a:rPr>
                          <m:t>。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err="1"/>
                  <a:t>cos</a:t>
                </a:r>
                <a:r>
                  <a:rPr lang="zh-CN" altLang="zh-CN" dirty="0"/>
                  <a:t>θ</a:t>
                </a:r>
                <a:r>
                  <a:rPr lang="en-US" altLang="zh-CN" dirty="0"/>
                  <a:t>=0.865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im</m:t>
                        </m:r>
                      </m:sub>
                    </m:sSub>
                    <m:r>
                      <a:rPr lang="zh-CN" altLang="zh-CN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dirty="0"/>
                  <a:t>==1.73+0.519 cos2</a:t>
                </a:r>
                <a:r>
                  <a:rPr lang="zh-CN" altLang="zh-CN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t(v)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zh-CN" dirty="0"/>
                  <a:t>：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直流</a:t>
                </a:r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/>
                      </a:rPr>
                      <m:t>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分压，为</a:t>
                </a:r>
                <a:r>
                  <a:rPr lang="en-US" altLang="zh-CN" dirty="0"/>
                  <a:t>1.73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4700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510+4700</m:t>
                        </m:r>
                      </m:den>
                    </m:f>
                  </m:oMath>
                </a14:m>
                <a:r>
                  <a:rPr lang="en-US" altLang="zh-CN" dirty="0"/>
                  <a:t>=1.56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）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交流</a:t>
                </a:r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CN" altLang="zh-CN" dirty="0"/>
                  <a:t>分</a:t>
                </a:r>
                <a:r>
                  <a:rPr lang="zh-CN" altLang="zh-CN" dirty="0" smtClean="0"/>
                  <a:t>压</a:t>
                </a:r>
                <a:r>
                  <a:rPr lang="zh-CN" altLang="en-US" dirty="0" smtClean="0"/>
                  <a:t>，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交流</a:t>
                </a:r>
                <a:r>
                  <a:rPr lang="en-US" altLang="zh-CN" dirty="0"/>
                  <a:t>=0.519 cos2</a:t>
                </a:r>
                <a:r>
                  <a:rPr lang="zh-CN" altLang="zh-CN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t(v) </a:t>
                </a:r>
                <a:r>
                  <a:rPr lang="zh-CN" altLang="zh-CN" dirty="0"/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∥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=</a:t>
                </a:r>
                <a:r>
                  <a:rPr lang="en-US" altLang="zh-CN" dirty="0"/>
                  <a:t>0.448 cos2</a:t>
                </a:r>
                <a:r>
                  <a:rPr lang="zh-CN" altLang="zh-CN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t(v)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因此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dirty="0"/>
                  <a:t>=1.56+0.448cos2</a:t>
                </a:r>
                <a:r>
                  <a:rPr lang="zh-CN" altLang="zh-CN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t(v)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=(</a:t>
                </a:r>
                <a:r>
                  <a:rPr lang="zh-CN" altLang="zh-CN" dirty="0"/>
                  <a:t>交流</a:t>
                </a:r>
                <a:r>
                  <a:rPr lang="en-US" altLang="zh-CN" dirty="0"/>
                  <a:t>)=0.448cos2</a:t>
                </a:r>
                <a:r>
                  <a:rPr lang="zh-CN" altLang="zh-CN" dirty="0"/>
                  <a:t>π×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t(v)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id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（</a:t>
                </a:r>
                <a:r>
                  <a:rPr lang="en-US" altLang="zh-CN" dirty="0"/>
                  <a:t>0.51+4.7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=2.605 k</a:t>
                </a:r>
                <a:r>
                  <a:rPr lang="zh-CN" altLang="zh-CN" dirty="0"/>
                  <a:t>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  <a:blipFill rotWithShape="1">
                <a:blip r:embed="rId2" cstate="print"/>
                <a:stretch>
                  <a:fillRect l="-889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8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507288" cy="5649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/>
                  <a:t>例</a:t>
                </a:r>
                <a:r>
                  <a:rPr lang="en-US" altLang="zh-CN" sz="2400" dirty="0" smtClean="0"/>
                  <a:t>12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:r>
                  <a:rPr lang="zh-CN" altLang="zh-CN" sz="2400" dirty="0"/>
                  <a:t>知</a:t>
                </a:r>
                <a:r>
                  <a:rPr lang="zh-CN" altLang="zh-CN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zh-CN" sz="2400" dirty="0" smtClean="0"/>
                  <a:t>放大器</a:t>
                </a:r>
                <a:r>
                  <a:rPr lang="zh-CN" altLang="zh-CN" sz="2400" dirty="0"/>
                  <a:t>的谐振频率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=10.7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MHz</m:t>
                    </m:r>
                  </m:oMath>
                </a14:m>
                <a:r>
                  <a:rPr lang="zh-CN" altLang="zh-CN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>
                        <a:latin typeface="Cambria Math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μH</m:t>
                    </m:r>
                  </m:oMath>
                </a14:m>
                <a:r>
                  <a:rPr lang="en-US" altLang="zh-CN" sz="2400" dirty="0"/>
                  <a:t> ,Q</a:t>
                </a:r>
                <a:r>
                  <a:rPr lang="en-US" altLang="zh-CN" sz="2400" baseline="-25000" dirty="0"/>
                  <a:t>0</a:t>
                </a:r>
                <a:r>
                  <a:rPr lang="en-US" altLang="zh-CN" sz="2400" dirty="0"/>
                  <a:t>=80 ,  </a:t>
                </a:r>
                <a:r>
                  <a:rPr lang="en-US" altLang="zh-CN" sz="2400" dirty="0" smtClean="0"/>
                  <a:t>     N</a:t>
                </a:r>
                <a:r>
                  <a:rPr lang="en-US" altLang="zh-CN" sz="2400" baseline="-25000" dirty="0" smtClean="0"/>
                  <a:t>13</a:t>
                </a:r>
                <a:r>
                  <a:rPr lang="en-US" altLang="zh-CN" sz="2400" dirty="0" smtClean="0"/>
                  <a:t>=10</a:t>
                </a:r>
                <a:r>
                  <a:rPr lang="en-US" altLang="zh-CN" sz="2400" dirty="0"/>
                  <a:t>, N</a:t>
                </a:r>
                <a:r>
                  <a:rPr lang="en-US" altLang="zh-CN" sz="2400" baseline="-25000" dirty="0"/>
                  <a:t>12</a:t>
                </a:r>
                <a:r>
                  <a:rPr lang="en-US" altLang="zh-CN" sz="2400" dirty="0"/>
                  <a:t>=4,  N</a:t>
                </a:r>
                <a:r>
                  <a:rPr lang="en-US" altLang="zh-CN" sz="2400" baseline="-25000" dirty="0"/>
                  <a:t>45</a:t>
                </a:r>
                <a:r>
                  <a:rPr lang="en-US" altLang="zh-CN" sz="2400" dirty="0"/>
                  <a:t>=5</a:t>
                </a:r>
                <a:r>
                  <a:rPr lang="zh-CN" altLang="zh-CN" sz="2400" dirty="0"/>
                  <a:t>。</a:t>
                </a:r>
              </a:p>
              <a:p>
                <a:pPr marL="0" indent="0" algn="ctr">
                  <a:buNone/>
                </a:pP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晶体管</a:t>
                </a:r>
                <a:r>
                  <a:rPr lang="zh-CN" altLang="zh-CN" sz="2400" dirty="0" smtClean="0"/>
                  <a:t>：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err="1" smtClean="0"/>
                  <a:t>g</a:t>
                </a:r>
                <a:r>
                  <a:rPr lang="en-US" altLang="zh-CN" sz="2400" baseline="-25000" dirty="0" err="1" smtClean="0"/>
                  <a:t>ie</a:t>
                </a:r>
                <a:r>
                  <a:rPr lang="en-US" altLang="zh-CN" sz="2400" dirty="0" smtClean="0"/>
                  <a:t>=2860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μ</m:t>
                    </m:r>
                  </m:oMath>
                </a14:m>
                <a:r>
                  <a:rPr lang="en-US" altLang="zh-CN" sz="2400" dirty="0" smtClean="0"/>
                  <a:t>s</a:t>
                </a:r>
                <a:r>
                  <a:rPr lang="zh-CN" altLang="zh-CN" sz="2400" dirty="0"/>
                  <a:t>，</a:t>
                </a:r>
                <a:r>
                  <a:rPr lang="en-US" altLang="zh-CN" sz="2400" dirty="0" err="1"/>
                  <a:t>C</a:t>
                </a:r>
                <a:r>
                  <a:rPr lang="en-US" altLang="zh-CN" sz="2400" baseline="-25000" dirty="0" err="1"/>
                  <a:t>ie</a:t>
                </a:r>
                <a:r>
                  <a:rPr lang="en-US" altLang="zh-CN" sz="2400" dirty="0"/>
                  <a:t>=18pF</a:t>
                </a:r>
                <a:r>
                  <a:rPr lang="zh-CN" altLang="zh-CN" sz="2400" dirty="0"/>
                  <a:t>；</a:t>
                </a:r>
                <a:r>
                  <a:rPr lang="en-US" altLang="zh-CN" sz="2400" dirty="0" err="1"/>
                  <a:t>g</a:t>
                </a:r>
                <a:r>
                  <a:rPr lang="en-US" altLang="zh-CN" sz="2400" baseline="-25000" dirty="0" err="1"/>
                  <a:t>oe</a:t>
                </a:r>
                <a:r>
                  <a:rPr lang="en-US" altLang="zh-CN" sz="2400" dirty="0"/>
                  <a:t>=200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μs</m:t>
                    </m:r>
                  </m:oMath>
                </a14:m>
                <a:r>
                  <a:rPr lang="en-US" altLang="zh-CN" sz="2400" dirty="0"/>
                  <a:t> . C</a:t>
                </a:r>
                <a:r>
                  <a:rPr lang="en-US" altLang="zh-CN" sz="2400" baseline="-25000" dirty="0"/>
                  <a:t>oe</a:t>
                </a:r>
                <a:r>
                  <a:rPr lang="en-US" altLang="zh-CN" sz="2400" dirty="0"/>
                  <a:t>=7pF</a:t>
                </a:r>
                <a:r>
                  <a:rPr lang="en-US" altLang="zh-CN" sz="2400" dirty="0" smtClean="0"/>
                  <a:t>;|</a:t>
                </a:r>
                <a:r>
                  <a:rPr lang="en-US" altLang="zh-CN" sz="2400" dirty="0" err="1" smtClean="0"/>
                  <a:t>y</a:t>
                </a:r>
                <a:r>
                  <a:rPr lang="en-US" altLang="zh-CN" sz="2400" baseline="-25000" dirty="0" err="1" smtClean="0"/>
                  <a:t>fe</a:t>
                </a:r>
                <a:r>
                  <a:rPr lang="en-US" altLang="zh-CN" sz="2400" dirty="0"/>
                  <a:t>|=</a:t>
                </a:r>
                <a:r>
                  <a:rPr lang="en-US" altLang="zh-CN" sz="2400" dirty="0" smtClean="0"/>
                  <a:t>45ms;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fe</m:t>
                        </m:r>
                      </m:sub>
                    </m:sSub>
                    <m:r>
                      <a:rPr lang="en-US" altLang="zh-CN" sz="2400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/>
                          </a:rPr>
                          <m:t>54</m:t>
                        </m:r>
                      </m:e>
                      <m:sup>
                        <m:r>
                          <a:rPr lang="zh-CN" altLang="zh-CN" sz="2400">
                            <a:latin typeface="Cambria Math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zh-CN" sz="2400" dirty="0"/>
                  <a:t>，</a:t>
                </a:r>
                <a:r>
                  <a:rPr lang="en-US" altLang="zh-CN" sz="2400" dirty="0" err="1"/>
                  <a:t>y</a:t>
                </a:r>
                <a:r>
                  <a:rPr lang="en-US" altLang="zh-CN" sz="2400" baseline="-25000" dirty="0" err="1"/>
                  <a:t>re</a:t>
                </a:r>
                <a:r>
                  <a:rPr lang="en-US" altLang="zh-CN" sz="2400" dirty="0"/>
                  <a:t>=0.   </a:t>
                </a:r>
                <a:r>
                  <a:rPr lang="zh-CN" altLang="zh-CN" sz="2400" dirty="0"/>
                  <a:t>二极管导通电阻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r</a:t>
                </a:r>
                <a:r>
                  <a:rPr lang="en-US" altLang="zh-CN" sz="2400" baseline="-25000" dirty="0" err="1"/>
                  <a:t>d</a:t>
                </a:r>
                <a:r>
                  <a:rPr lang="en-US" altLang="zh-CN" sz="2400" dirty="0"/>
                  <a:t>=100,V</a:t>
                </a:r>
                <a:r>
                  <a:rPr lang="en-US" altLang="zh-CN" sz="2400" baseline="-25000" dirty="0"/>
                  <a:t>bz</a:t>
                </a:r>
                <a:r>
                  <a:rPr lang="en-US" altLang="zh-CN" sz="2400" dirty="0"/>
                  <a:t>=0.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507288" cy="5649491"/>
              </a:xfrm>
              <a:blipFill rotWithShape="1">
                <a:blip r:embed="rId2"/>
                <a:stretch>
                  <a:fillRect l="-1074" t="-1294" r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58388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35896" y="587727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图（</a:t>
            </a:r>
            <a:r>
              <a:rPr lang="en-US" altLang="zh-CN" dirty="0"/>
              <a:t>D</a:t>
            </a:r>
            <a:r>
              <a:rPr lang="zh-CN" altLang="zh-CN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0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其他</a:t>
                </a:r>
                <a:r>
                  <a:rPr lang="zh-CN" altLang="zh-CN" sz="2400" dirty="0" smtClean="0"/>
                  <a:t>参数</a:t>
                </a:r>
                <a:r>
                  <a:rPr lang="zh-CN" altLang="zh-CN" sz="2400" dirty="0"/>
                  <a:t>如上图（</a:t>
                </a:r>
                <a:r>
                  <a:rPr lang="en-US" altLang="zh-CN" sz="2400" dirty="0"/>
                  <a:t>D</a:t>
                </a:r>
                <a:r>
                  <a:rPr lang="zh-CN" altLang="zh-CN" sz="2400" dirty="0"/>
                  <a:t>）所示。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若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=0.1</m:t>
                    </m:r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1+0.3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cos</m:t>
                        </m:r>
                        <m:r>
                          <a:rPr lang="en-US" altLang="zh-CN" sz="24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π</m:t>
                        </m:r>
                        <m:r>
                          <a:rPr lang="en-US" altLang="zh-CN" sz="240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  <m:func>
                      <m:funcPr>
                        <m:ctrlPr>
                          <a:rPr lang="zh-CN" altLang="zh-CN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π</m:t>
                            </m:r>
                            <m:r>
                              <a:rPr lang="en-US" altLang="zh-CN" sz="2400">
                                <a:latin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/>
                                  </a:rPr>
                                  <m:t>10.7×10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/>
                      </a:rPr>
                      <m:t>  (</m:t>
                    </m:r>
                    <m:r>
                      <a:rPr lang="en-US" altLang="zh-CN" sz="2400" i="1">
                        <a:latin typeface="Cambria Math"/>
                      </a:rPr>
                      <m:t>𝑉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zh-CN" sz="2400" dirty="0"/>
                  <a:t>试求检波器的输出电压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2400" dirty="0"/>
                  <a:t> =</a:t>
                </a:r>
                <a:r>
                  <a:rPr lang="zh-CN" altLang="zh-CN" sz="2400" dirty="0"/>
                  <a:t>？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本题：是一个放大检波电路。考虑检波的等效输入电阻</a:t>
                </a:r>
                <a:r>
                  <a:rPr lang="en-US" altLang="zh-CN" sz="2400" dirty="0"/>
                  <a:t>R</a:t>
                </a:r>
                <a:r>
                  <a:rPr lang="en-US" altLang="zh-CN" sz="2400" baseline="-25000" dirty="0"/>
                  <a:t>id</a:t>
                </a:r>
                <a:r>
                  <a:rPr lang="zh-CN" altLang="zh-CN" sz="2400" dirty="0"/>
                  <a:t>的应用和检波器的计算。（即先求</a:t>
                </a:r>
                <a:r>
                  <a:rPr lang="en-US" altLang="zh-CN" sz="2400" dirty="0"/>
                  <a:t>u</a:t>
                </a:r>
                <a:r>
                  <a:rPr lang="en-US" altLang="zh-CN" sz="2400" baseline="-25000" dirty="0"/>
                  <a:t>45</a:t>
                </a:r>
                <a:r>
                  <a:rPr lang="zh-CN" altLang="zh-CN" sz="2400" dirty="0"/>
                  <a:t>的表达式，是一个调幅信号）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解</a:t>
                </a:r>
                <a:r>
                  <a:rPr lang="zh-CN" altLang="zh-CN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 cstate="print"/>
                <a:stretch>
                  <a:fillRect l="-1111" t="-1278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48196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1726</Words>
  <Application>Microsoft Office PowerPoint</Application>
  <PresentationFormat>全屏显示(4:3)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例10： 二极管检波电路如图（a），(b)，二极管的导通电阻r_d=80Ω,V_bz=0, R=5kΩ,C=0.01μF, CC=20μF,R_L=10 kΩ, 若输入：（1）u_i=1.5cos2π×465×〖10〗^3t(v)                  （2）u_i=1.5(1+0.7 cos4π×〖10〗^3t )cos2π×465×〖10〗^3t(v) 试分别求u_A，u_B,〖  R〗_id，判断是否产生负峰切割失真和惰性失真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例6.2 二极管检波电路如图（a），(b)，二极管导通电阻r_d=80Ω,V_b2=0, R=5kΩ,C=0.01μF, =20μF,R_L=10 kΩ, 若输入：（1）u_i=1.5cos2π×465×〖10〗^3t(v)                   （2）u_i=1.5(1+0.7 cos4π×〖10〗^3t )cos2π×465×〖10〗^3t(v) 试分别求u_A，u_B,R_id，判断是否产生负峰切割失真和惰性失真  </dc:title>
  <cp:lastModifiedBy>apple</cp:lastModifiedBy>
  <cp:revision>20</cp:revision>
  <dcterms:modified xsi:type="dcterms:W3CDTF">2014-11-27T09:28:58Z</dcterms:modified>
</cp:coreProperties>
</file>