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330" r:id="rId2"/>
    <p:sldId id="682" r:id="rId3"/>
    <p:sldId id="686" r:id="rId4"/>
    <p:sldId id="578" r:id="rId5"/>
    <p:sldId id="645" r:id="rId6"/>
    <p:sldId id="647" r:id="rId7"/>
    <p:sldId id="648" r:id="rId8"/>
    <p:sldId id="683" r:id="rId9"/>
    <p:sldId id="650" r:id="rId10"/>
    <p:sldId id="651" r:id="rId11"/>
    <p:sldId id="684" r:id="rId12"/>
    <p:sldId id="654" r:id="rId13"/>
    <p:sldId id="657" r:id="rId14"/>
    <p:sldId id="658" r:id="rId15"/>
    <p:sldId id="659" r:id="rId16"/>
    <p:sldId id="655" r:id="rId17"/>
    <p:sldId id="656" r:id="rId18"/>
    <p:sldId id="660" r:id="rId19"/>
    <p:sldId id="661" r:id="rId20"/>
    <p:sldId id="663" r:id="rId21"/>
    <p:sldId id="664" r:id="rId22"/>
    <p:sldId id="665" r:id="rId23"/>
    <p:sldId id="666" r:id="rId24"/>
    <p:sldId id="667" r:id="rId25"/>
    <p:sldId id="668" r:id="rId26"/>
    <p:sldId id="669" r:id="rId27"/>
    <p:sldId id="670" r:id="rId28"/>
    <p:sldId id="671" r:id="rId29"/>
    <p:sldId id="677" r:id="rId30"/>
    <p:sldId id="672" r:id="rId31"/>
    <p:sldId id="673" r:id="rId32"/>
    <p:sldId id="674" r:id="rId33"/>
    <p:sldId id="675" r:id="rId34"/>
    <p:sldId id="685" r:id="rId35"/>
    <p:sldId id="676" r:id="rId36"/>
    <p:sldId id="678" r:id="rId37"/>
    <p:sldId id="679" r:id="rId38"/>
    <p:sldId id="680" r:id="rId39"/>
    <p:sldId id="681" r:id="rId40"/>
    <p:sldId id="516" r:id="rId41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rgbClr val="3366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rgbClr val="3366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rgbClr val="3366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rgbClr val="3366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rgbClr val="3366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rgbClr val="3366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rgbClr val="3366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rgbClr val="3366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rgbClr val="3366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0000"/>
    <a:srgbClr val="336600"/>
    <a:srgbClr val="99FFCC"/>
    <a:srgbClr val="003300"/>
    <a:srgbClr val="000066"/>
    <a:srgbClr val="CC3300"/>
    <a:srgbClr val="6600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55" autoAdjust="0"/>
    <p:restoredTop sz="94021" autoAdjust="0"/>
  </p:normalViewPr>
  <p:slideViewPr>
    <p:cSldViewPr>
      <p:cViewPr varScale="1">
        <p:scale>
          <a:sx n="103" d="100"/>
          <a:sy n="103" d="100"/>
        </p:scale>
        <p:origin x="1602" y="3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emf"/><Relationship Id="rId1" Type="http://schemas.openxmlformats.org/officeDocument/2006/relationships/image" Target="../media/image41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wmf"/><Relationship Id="rId1" Type="http://schemas.openxmlformats.org/officeDocument/2006/relationships/image" Target="../media/image47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image" Target="../media/image57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Relationship Id="rId4" Type="http://schemas.openxmlformats.org/officeDocument/2006/relationships/image" Target="../media/image20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7" Type="http://schemas.openxmlformats.org/officeDocument/2006/relationships/image" Target="../media/image40.emf"/><Relationship Id="rId2" Type="http://schemas.openxmlformats.org/officeDocument/2006/relationships/image" Target="../media/image35.emf"/><Relationship Id="rId1" Type="http://schemas.openxmlformats.org/officeDocument/2006/relationships/image" Target="../media/image34.emf"/><Relationship Id="rId6" Type="http://schemas.openxmlformats.org/officeDocument/2006/relationships/image" Target="../media/image39.wmf"/><Relationship Id="rId5" Type="http://schemas.openxmlformats.org/officeDocument/2006/relationships/image" Target="../media/image38.emf"/><Relationship Id="rId4" Type="http://schemas.openxmlformats.org/officeDocument/2006/relationships/image" Target="../media/image3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F641B2E1-134A-4D90-9CA8-FBAAED64E39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spcBef>
                <a:spcPct val="20000"/>
              </a:spcBef>
              <a:buFontTx/>
              <a:buChar char="•"/>
              <a:defRPr sz="1300">
                <a:latin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ADDDFB42-C049-4028-8E6D-C8652F18196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spcBef>
                <a:spcPct val="20000"/>
              </a:spcBef>
              <a:buFontTx/>
              <a:buChar char="•"/>
              <a:defRPr sz="1300">
                <a:latin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3B8E996A-340C-478D-94EB-05EDB930394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spcBef>
                <a:spcPct val="20000"/>
              </a:spcBef>
              <a:buFontTx/>
              <a:buChar char="•"/>
              <a:defRPr sz="1300">
                <a:latin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3" name="Rectangle 5">
            <a:extLst>
              <a:ext uri="{FF2B5EF4-FFF2-40B4-BE49-F238E27FC236}">
                <a16:creationId xmlns:a16="http://schemas.microsoft.com/office/drawing/2014/main" id="{166929D2-969C-447F-8444-D58A0FAA687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spcBef>
                <a:spcPct val="20000"/>
              </a:spcBef>
              <a:buFontTx/>
              <a:buChar char="•"/>
              <a:defRPr sz="1300">
                <a:latin typeface="宋体" panose="02010600030101010101" pitchFamily="2" charset="-122"/>
              </a:defRPr>
            </a:lvl1pPr>
          </a:lstStyle>
          <a:p>
            <a:pPr>
              <a:defRPr/>
            </a:pPr>
            <a:fld id="{E654301D-EA40-40C1-AAFD-93A8C456F5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9AF5C44C-B5E4-41B7-817B-0E7BEF6C906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7F379428-DC81-4C9F-B83C-605D0087C9C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DE2FB5F7-2582-4273-8754-DF06DDDC5CF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7253D5BC-4B7D-4A22-8C7E-B595945CFBD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7654" name="Rectangle 6">
            <a:extLst>
              <a:ext uri="{FF2B5EF4-FFF2-40B4-BE49-F238E27FC236}">
                <a16:creationId xmlns:a16="http://schemas.microsoft.com/office/drawing/2014/main" id="{E598EAFD-7829-4853-BF64-07EBBCA5427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5" name="Rectangle 7">
            <a:extLst>
              <a:ext uri="{FF2B5EF4-FFF2-40B4-BE49-F238E27FC236}">
                <a16:creationId xmlns:a16="http://schemas.microsoft.com/office/drawing/2014/main" id="{0529D37B-5BAA-4A3E-AA83-96AC6080BB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DE04E41-6F33-4E3B-A82A-7925688630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>
            <a:extLst>
              <a:ext uri="{FF2B5EF4-FFF2-40B4-BE49-F238E27FC236}">
                <a16:creationId xmlns:a16="http://schemas.microsoft.com/office/drawing/2014/main" id="{EDEECC67-C587-481F-859B-9873873147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5539" name="备注占位符 2">
            <a:extLst>
              <a:ext uri="{FF2B5EF4-FFF2-40B4-BE49-F238E27FC236}">
                <a16:creationId xmlns:a16="http://schemas.microsoft.com/office/drawing/2014/main" id="{543F0808-7B7D-45D2-B5D6-B551EEC05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40" name="灯片编号占位符 3">
            <a:extLst>
              <a:ext uri="{FF2B5EF4-FFF2-40B4-BE49-F238E27FC236}">
                <a16:creationId xmlns:a16="http://schemas.microsoft.com/office/drawing/2014/main" id="{51A74B4F-BF40-42C2-892D-D495AA07BF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C5C371D-7DC2-42EC-9429-95A877C2E988}" type="slidenum">
              <a:rPr lang="en-US" altLang="zh-CN" smtClean="0"/>
              <a:pPr>
                <a:spcBef>
                  <a:spcPct val="0"/>
                </a:spcBef>
              </a:pPr>
              <a:t>40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268168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55960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70259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38943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99940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46185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76531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94881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4312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40493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66575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8">
            <a:extLst>
              <a:ext uri="{FF2B5EF4-FFF2-40B4-BE49-F238E27FC236}">
                <a16:creationId xmlns:a16="http://schemas.microsoft.com/office/drawing/2014/main" id="{8CD8EAFD-6A5E-4B6E-8C7D-8CF634DA58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5791200"/>
            <a:ext cx="472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rgbClr val="3366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3366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3366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3366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3366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3366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3366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3366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3366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zh-CN" altLang="zh-CN">
              <a:latin typeface="宋体" panose="02010600030101010101" pitchFamily="2" charset="-122"/>
            </a:endParaRPr>
          </a:p>
        </p:txBody>
      </p:sp>
      <p:sp>
        <p:nvSpPr>
          <p:cNvPr id="1027" name="Text Box 9">
            <a:extLst>
              <a:ext uri="{FF2B5EF4-FFF2-40B4-BE49-F238E27FC236}">
                <a16:creationId xmlns:a16="http://schemas.microsoft.com/office/drawing/2014/main" id="{EF3FF2D6-02B5-4451-8EF9-F524A17842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867400"/>
            <a:ext cx="510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rgbClr val="3366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3366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3366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3366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3366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3366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3366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3366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3366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CN" altLang="zh-CN">
              <a:latin typeface="宋体" panose="02010600030101010101" pitchFamily="2" charset="-122"/>
            </a:endParaRPr>
          </a:p>
        </p:txBody>
      </p:sp>
      <p:sp>
        <p:nvSpPr>
          <p:cNvPr id="1028" name="Text Box 10">
            <a:extLst>
              <a:ext uri="{FF2B5EF4-FFF2-40B4-BE49-F238E27FC236}">
                <a16:creationId xmlns:a16="http://schemas.microsoft.com/office/drawing/2014/main" id="{C3828CFA-4C3E-49C8-B1DE-1A73B8C1D2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00" y="6650038"/>
            <a:ext cx="90932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800" b="1">
                <a:solidFill>
                  <a:srgbClr val="3366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3366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3366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3366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3366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3366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3366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3366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3366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200" b="0">
                <a:solidFill>
                  <a:srgbClr val="33CCCC"/>
                </a:solidFill>
                <a:latin typeface="Monotype Corsiva" panose="03010101010201010101" pitchFamily="66" charset="0"/>
              </a:rPr>
              <a:t>Wei , dongxing   </a:t>
            </a:r>
            <a:r>
              <a:rPr lang="en-US" altLang="zh-CN" sz="1000" b="0">
                <a:solidFill>
                  <a:srgbClr val="33CCCC"/>
                </a:solidFill>
                <a:latin typeface="Tahoma" panose="020B0604030504040204" pitchFamily="34" charset="0"/>
              </a:rPr>
              <a:t>Institute of Communication Technology, School of information and communication Engineering , Dalian Univ. of Tech. (DUT),  P. R. China.</a:t>
            </a:r>
          </a:p>
        </p:txBody>
      </p:sp>
      <p:sp>
        <p:nvSpPr>
          <p:cNvPr id="1029" name="Text Box 11">
            <a:extLst>
              <a:ext uri="{FF2B5EF4-FFF2-40B4-BE49-F238E27FC236}">
                <a16:creationId xmlns:a16="http://schemas.microsoft.com/office/drawing/2014/main" id="{2419C84C-5A46-4C14-BBD6-95C888E9F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88" y="-26988"/>
            <a:ext cx="652303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>
            <a:spAutoFit/>
          </a:bodyPr>
          <a:lstStyle>
            <a:lvl1pPr>
              <a:defRPr kumimoji="1" sz="2800" b="1">
                <a:solidFill>
                  <a:srgbClr val="3366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3366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3366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3366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3366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3366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3366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3366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3366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1200" b="0">
                <a:solidFill>
                  <a:srgbClr val="80808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大连理工大学 电子信息与电气工程学部 信息与通信工程学院 通信技术研究所</a:t>
            </a:r>
          </a:p>
        </p:txBody>
      </p:sp>
      <p:sp>
        <p:nvSpPr>
          <p:cNvPr id="1030" name="Rectangle 13">
            <a:extLst>
              <a:ext uri="{FF2B5EF4-FFF2-40B4-BE49-F238E27FC236}">
                <a16:creationId xmlns:a16="http://schemas.microsoft.com/office/drawing/2014/main" id="{F3C15AF2-22D2-4B30-91D6-F2FCF59F6A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1" name="Rectangle 14">
            <a:extLst>
              <a:ext uri="{FF2B5EF4-FFF2-40B4-BE49-F238E27FC236}">
                <a16:creationId xmlns:a16="http://schemas.microsoft.com/office/drawing/2014/main" id="{630563A5-0CFB-43D9-8BB8-170780593E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1032" name="图片 8" descr="banner.jpg">
            <a:extLst>
              <a:ext uri="{FF2B5EF4-FFF2-40B4-BE49-F238E27FC236}">
                <a16:creationId xmlns:a16="http://schemas.microsoft.com/office/drawing/2014/main" id="{FC0D2007-8F28-43DC-90AC-D85C6301DE9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4763"/>
            <a:ext cx="3587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image" Target="../media/image16.jpeg"/><Relationship Id="rId7" Type="http://schemas.openxmlformats.org/officeDocument/2006/relationships/image" Target="../media/image1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20.emf"/><Relationship Id="rId5" Type="http://schemas.openxmlformats.org/officeDocument/2006/relationships/image" Target="../media/image17.e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1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4.e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7" Type="http://schemas.openxmlformats.org/officeDocument/2006/relationships/image" Target="../media/image28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7.e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7" Type="http://schemas.openxmlformats.org/officeDocument/2006/relationships/image" Target="../media/image3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31.emf"/><Relationship Id="rId4" Type="http://schemas.openxmlformats.org/officeDocument/2006/relationships/oleObject" Target="../embeddings/oleObject21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13" Type="http://schemas.openxmlformats.org/officeDocument/2006/relationships/oleObject" Target="../embeddings/oleObject28.bin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38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0.e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35.e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29.bin"/><Relationship Id="rId10" Type="http://schemas.openxmlformats.org/officeDocument/2006/relationships/image" Target="../media/image37.emf"/><Relationship Id="rId4" Type="http://schemas.openxmlformats.org/officeDocument/2006/relationships/image" Target="../media/image34.e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39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2.e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4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7" Type="http://schemas.openxmlformats.org/officeDocument/2006/relationships/image" Target="../media/image46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4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47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52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7" Type="http://schemas.openxmlformats.org/officeDocument/2006/relationships/image" Target="../media/image5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8.e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57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&#21880;&#21483;&#38899;.wav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64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66.png"/><Relationship Id="rId4" Type="http://schemas.openxmlformats.org/officeDocument/2006/relationships/image" Target="../media/image65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46.jpeg"/><Relationship Id="rId4" Type="http://schemas.openxmlformats.org/officeDocument/2006/relationships/image" Target="../media/image67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4" Type="http://schemas.openxmlformats.org/officeDocument/2006/relationships/hyperlink" Target="Chapter7%20&#21453;&#39304;&#25511;&#21046;&#30005;&#36335;&#19982;&#39057;&#29575;&#21512;&#25104;&#25216;&#26415;%20Feedback%20controlled%20circuits%20and%20frequency-synthesis%20techniques.pptx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7.emf"/><Relationship Id="rId4" Type="http://schemas.openxmlformats.org/officeDocument/2006/relationships/image" Target="../media/image4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slide" Target="slide40.xml"/><Relationship Id="rId4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7C36123B-B529-4C34-8314-3B03662735C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1437" y="261938"/>
            <a:ext cx="8172971" cy="1476702"/>
          </a:xfrm>
        </p:spPr>
        <p:txBody>
          <a:bodyPr/>
          <a:lstStyle/>
          <a:p>
            <a:pPr algn="l" eaLnBrk="1" hangingPunct="1"/>
            <a:r>
              <a:rPr lang="en-US" altLang="zh-CN" sz="36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6  </a:t>
            </a:r>
            <a:r>
              <a:rPr lang="zh-CN" altLang="en-US" sz="36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变频器 混频器</a:t>
            </a:r>
            <a:r>
              <a:rPr lang="en-US" altLang="en-US" sz="36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 </a:t>
            </a:r>
            <a:br>
              <a:rPr lang="en-US" altLang="en-US" sz="36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</a:br>
            <a:r>
              <a:rPr lang="en-US" altLang="zh-CN" sz="36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Frequency Converters</a:t>
            </a:r>
            <a:r>
              <a:rPr lang="zh-CN" altLang="en-US" sz="36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，</a:t>
            </a:r>
            <a:r>
              <a:rPr lang="en-US" altLang="zh-CN" sz="36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   Mixer</a:t>
            </a:r>
            <a:br>
              <a:rPr lang="en-US" altLang="zh-CN" sz="36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</a:br>
            <a:r>
              <a:rPr lang="en-US" altLang="zh-CN" sz="3600" b="1" dirty="0">
                <a:solidFill>
                  <a:schemeClr val="accent1"/>
                </a:solidFill>
                <a:latin typeface="+mn-lt"/>
                <a:ea typeface="仿宋" panose="02010609060101010101" pitchFamily="49" charset="-122"/>
              </a:rPr>
              <a:t>P173</a:t>
            </a:r>
            <a:r>
              <a:rPr lang="en-US" altLang="zh-CN" sz="36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      </a:t>
            </a:r>
            <a:r>
              <a:rPr lang="en-US" altLang="zh-CN" sz="3600" b="1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</a:rPr>
              <a:t>P177</a:t>
            </a:r>
            <a:r>
              <a:rPr lang="en-US" altLang="zh-CN" sz="36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     P184</a:t>
            </a:r>
            <a:endParaRPr lang="zh-CN" altLang="en-US" sz="3600" b="1" dirty="0">
              <a:solidFill>
                <a:srgbClr val="0000FF"/>
              </a:solidFill>
              <a:latin typeface="+mn-lt"/>
              <a:ea typeface="仿宋" panose="02010609060101010101" pitchFamily="49" charset="-122"/>
            </a:endParaRPr>
          </a:p>
        </p:txBody>
      </p:sp>
      <p:sp>
        <p:nvSpPr>
          <p:cNvPr id="4099" name="Text Box 22">
            <a:extLst>
              <a:ext uri="{FF2B5EF4-FFF2-40B4-BE49-F238E27FC236}">
                <a16:creationId xmlns:a16="http://schemas.microsoft.com/office/drawing/2014/main" id="{6FC42F99-4647-467A-B024-88ADB8CF5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528" y="1903011"/>
            <a:ext cx="882015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723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8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变频，或混频，它使信号由一个频率变换为另一个频率，是超外差设备中的关键部件，也是许多电子设备、测量仪表的主要部分。</a:t>
            </a:r>
          </a:p>
        </p:txBody>
      </p:sp>
      <p:sp>
        <p:nvSpPr>
          <p:cNvPr id="4100" name="Text Box 22">
            <a:extLst>
              <a:ext uri="{FF2B5EF4-FFF2-40B4-BE49-F238E27FC236}">
                <a16:creationId xmlns:a16="http://schemas.microsoft.com/office/drawing/2014/main" id="{6FE2CBCA-64E5-49CE-A7B5-EC2DEF1EC0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" y="3503473"/>
            <a:ext cx="896302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723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8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变频是频率变换的过程。变频前后信号的调制规律不变。既然产生频率变化，应该是由非线性器件完成的。</a:t>
            </a:r>
          </a:p>
        </p:txBody>
      </p:sp>
      <p:sp>
        <p:nvSpPr>
          <p:cNvPr id="4101" name="Text Box 22">
            <a:extLst>
              <a:ext uri="{FF2B5EF4-FFF2-40B4-BE49-F238E27FC236}">
                <a16:creationId xmlns:a16="http://schemas.microsoft.com/office/drawing/2014/main" id="{1EDEE75F-7696-4ABC-A42E-D70692F4D1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3" y="4457560"/>
            <a:ext cx="8929689" cy="2037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8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        如果一个非线性器件</a:t>
            </a:r>
            <a:r>
              <a:rPr lang="zh-CN" altLang="en-US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</a:rPr>
              <a:t>既能</a:t>
            </a:r>
            <a:r>
              <a:rPr lang="zh-CN" altLang="en-US" sz="28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产生本振信号，又能完成频率变换，则称为</a:t>
            </a:r>
            <a:r>
              <a:rPr lang="zh-CN" altLang="en-US" sz="2800" dirty="0">
                <a:solidFill>
                  <a:srgbClr val="C00000"/>
                </a:solidFill>
                <a:latin typeface="+mn-lt"/>
                <a:ea typeface="仿宋" panose="02010609060101010101" pitchFamily="49" charset="-122"/>
              </a:rPr>
              <a:t>变频器</a:t>
            </a:r>
            <a:r>
              <a:rPr lang="zh-CN" altLang="en-US" sz="2800" dirty="0">
                <a:solidFill>
                  <a:srgbClr val="7030A0"/>
                </a:solidFill>
                <a:latin typeface="+mn-lt"/>
                <a:ea typeface="仿宋" panose="02010609060101010101" pitchFamily="49" charset="-122"/>
              </a:rPr>
              <a:t>。 </a:t>
            </a:r>
            <a:r>
              <a:rPr lang="en-US" altLang="zh-CN" sz="2800" b="1" dirty="0">
                <a:solidFill>
                  <a:schemeClr val="accent1"/>
                </a:solidFill>
                <a:latin typeface="+mn-lt"/>
                <a:ea typeface="仿宋" panose="02010609060101010101" pitchFamily="49" charset="-122"/>
              </a:rPr>
              <a:t>P174    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</a:rPr>
              <a:t>P178</a:t>
            </a:r>
            <a:endParaRPr lang="en-US" altLang="zh-CN" sz="2800" dirty="0">
              <a:solidFill>
                <a:srgbClr val="7030A0"/>
              </a:solidFill>
              <a:latin typeface="+mn-lt"/>
              <a:ea typeface="仿宋" panose="02010609060101010101" pitchFamily="49" charset="-122"/>
            </a:endParaRPr>
          </a:p>
          <a:p>
            <a:pPr eaLnBrk="1" hangingPunct="1">
              <a:buFontTx/>
              <a:buNone/>
            </a:pPr>
            <a:r>
              <a:rPr lang="zh-CN" altLang="en-US" sz="28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        如果一个非线性器件</a:t>
            </a:r>
            <a:r>
              <a:rPr lang="zh-CN" altLang="en-US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</a:rPr>
              <a:t>只能</a:t>
            </a:r>
            <a:r>
              <a:rPr lang="zh-CN" altLang="en-US" sz="28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完成频率变换，本振信号是由另外的器件产生的，则称之为</a:t>
            </a:r>
            <a:r>
              <a:rPr lang="zh-CN" altLang="en-US" sz="2800" dirty="0">
                <a:solidFill>
                  <a:srgbClr val="C00000"/>
                </a:solidFill>
                <a:latin typeface="+mn-lt"/>
                <a:ea typeface="仿宋" panose="02010609060101010101" pitchFamily="49" charset="-122"/>
              </a:rPr>
              <a:t>混频器</a:t>
            </a:r>
            <a:r>
              <a:rPr lang="zh-CN" altLang="en-US" sz="2800" dirty="0">
                <a:solidFill>
                  <a:srgbClr val="7030A0"/>
                </a:solidFill>
                <a:latin typeface="+mn-lt"/>
                <a:ea typeface="仿宋" panose="02010609060101010101" pitchFamily="49" charset="-122"/>
              </a:rPr>
              <a:t>。</a:t>
            </a:r>
            <a:r>
              <a:rPr lang="en-US" altLang="zh-CN" sz="2800" b="1" dirty="0">
                <a:solidFill>
                  <a:schemeClr val="accent1"/>
                </a:solidFill>
                <a:latin typeface="+mn-lt"/>
                <a:ea typeface="仿宋" panose="02010609060101010101" pitchFamily="49" charset="-122"/>
              </a:rPr>
              <a:t> P174  </a:t>
            </a:r>
            <a:r>
              <a:rPr lang="zh-CN" altLang="en-US" sz="2800" dirty="0">
                <a:solidFill>
                  <a:srgbClr val="7030A0"/>
                </a:solidFill>
                <a:latin typeface="+mn-lt"/>
                <a:ea typeface="仿宋" panose="02010609060101010101" pitchFamily="49" charset="-12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</a:rPr>
              <a:t>P178</a:t>
            </a:r>
            <a:endParaRPr lang="zh-CN" altLang="en-US" sz="2800" dirty="0">
              <a:solidFill>
                <a:srgbClr val="7030A0"/>
              </a:solidFill>
              <a:latin typeface="+mn-lt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2">
            <a:extLst>
              <a:ext uri="{FF2B5EF4-FFF2-40B4-BE49-F238E27FC236}">
                <a16:creationId xmlns:a16="http://schemas.microsoft.com/office/drawing/2014/main" id="{7B4D35D8-BE32-4ED9-B337-F4295DEA2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731611"/>
            <a:ext cx="2696989" cy="3945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图片 2">
            <a:extLst>
              <a:ext uri="{FF2B5EF4-FFF2-40B4-BE49-F238E27FC236}">
                <a16:creationId xmlns:a16="http://schemas.microsoft.com/office/drawing/2014/main" id="{549EBFD8-3214-4A59-AACB-E03A91C12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981" y="116632"/>
            <a:ext cx="3753727" cy="2639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Rectangle 2">
            <a:extLst>
              <a:ext uri="{FF2B5EF4-FFF2-40B4-BE49-F238E27FC236}">
                <a16:creationId xmlns:a16="http://schemas.microsoft.com/office/drawing/2014/main" id="{D5AC773A-8F1F-486D-B56F-F92D4DD37D0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7223125" cy="381000"/>
          </a:xfrm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6.3.2  </a:t>
            </a:r>
            <a:r>
              <a:rPr lang="zh-CN" altLang="en-US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变频原理  </a:t>
            </a:r>
            <a:r>
              <a:rPr lang="en-US" altLang="zh-CN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(P179)</a:t>
            </a:r>
            <a:endParaRPr lang="zh-CN" altLang="en-US" sz="2800" b="1" dirty="0">
              <a:solidFill>
                <a:srgbClr val="0000FF"/>
              </a:solidFill>
              <a:latin typeface="+mn-lt"/>
              <a:ea typeface="仿宋" panose="02010609060101010101" pitchFamily="49" charset="-122"/>
            </a:endParaRPr>
          </a:p>
        </p:txBody>
      </p:sp>
      <p:sp>
        <p:nvSpPr>
          <p:cNvPr id="12292" name="Text Box 6">
            <a:extLst>
              <a:ext uri="{FF2B5EF4-FFF2-40B4-BE49-F238E27FC236}">
                <a16:creationId xmlns:a16="http://schemas.microsoft.com/office/drawing/2014/main" id="{C24145EB-0FC4-4685-9CBC-4DACB9D35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2938"/>
            <a:ext cx="5220072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 </a:t>
            </a:r>
            <a:r>
              <a:rPr lang="en-US" altLang="zh-CN" sz="2400" i="1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v</a:t>
            </a:r>
            <a:r>
              <a:rPr lang="en-US" altLang="zh-CN" sz="2400" baseline="-250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s</a:t>
            </a:r>
            <a:r>
              <a:rPr lang="en-US" altLang="zh-CN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, </a:t>
            </a:r>
            <a:r>
              <a:rPr lang="en-US" altLang="zh-CN" sz="2400" i="1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v</a:t>
            </a:r>
            <a:r>
              <a:rPr lang="en-US" altLang="zh-CN" sz="2400" baseline="-250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0</a:t>
            </a:r>
            <a:r>
              <a:rPr lang="en-US" altLang="zh-CN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, </a:t>
            </a:r>
            <a:r>
              <a:rPr lang="en-US" altLang="zh-CN" sz="2400" i="1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V</a:t>
            </a:r>
            <a:r>
              <a:rPr lang="en-US" altLang="zh-CN" sz="2400" baseline="-250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BB</a:t>
            </a:r>
            <a:r>
              <a:rPr lang="zh-CN" altLang="en-US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都加到</a:t>
            </a:r>
            <a:r>
              <a:rPr lang="en-US" altLang="zh-CN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be</a:t>
            </a:r>
            <a:r>
              <a:rPr lang="zh-CN" altLang="en-US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结上。利用</a:t>
            </a:r>
            <a:r>
              <a:rPr lang="en-US" altLang="zh-CN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be</a:t>
            </a:r>
            <a:r>
              <a:rPr lang="zh-CN" altLang="en-US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结的非线性，在晶体管混频器的输出电流中产生许多组合频率分量。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       其中存在</a:t>
            </a:r>
            <a:r>
              <a:rPr lang="zh-CN" altLang="en-US" sz="2400" i="1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</a:t>
            </a:r>
            <a:r>
              <a:rPr lang="en-US" altLang="zh-CN" sz="2400" baseline="-25000" dirty="0" err="1">
                <a:solidFill>
                  <a:srgbClr val="000066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en-US" altLang="zh-CN" sz="2400" baseline="-250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= </a:t>
            </a:r>
            <a:r>
              <a:rPr lang="zh-CN" altLang="en-US" sz="2400" i="1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</a:t>
            </a:r>
            <a:r>
              <a:rPr lang="en-US" altLang="zh-CN" sz="2400" baseline="-250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0</a:t>
            </a:r>
            <a:r>
              <a:rPr lang="en-US" altLang="zh-CN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 </a:t>
            </a:r>
            <a:r>
              <a:rPr lang="en-US" altLang="zh-CN" sz="2400" i="1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</a:t>
            </a:r>
            <a:r>
              <a:rPr lang="en-US" altLang="zh-CN" sz="2400" baseline="-250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s</a:t>
            </a:r>
            <a:r>
              <a:rPr lang="en-US" altLang="zh-CN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 </a:t>
            </a:r>
            <a:r>
              <a:rPr lang="zh-CN" altLang="en-US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，用</a:t>
            </a:r>
            <a:r>
              <a:rPr lang="en-US" altLang="zh-CN" sz="2400" i="1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LC</a:t>
            </a:r>
            <a:r>
              <a:rPr lang="zh-CN" altLang="en-US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回路取出来。</a:t>
            </a:r>
          </a:p>
        </p:txBody>
      </p:sp>
      <p:sp>
        <p:nvSpPr>
          <p:cNvPr id="12293" name="Text Box 14">
            <a:extLst>
              <a:ext uri="{FF2B5EF4-FFF2-40B4-BE49-F238E27FC236}">
                <a16:creationId xmlns:a16="http://schemas.microsoft.com/office/drawing/2014/main" id="{F1016097-7653-4B5E-AF6A-8939C4A1E2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09" y="2615268"/>
            <a:ext cx="4607099" cy="1379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偏置可认为是：</a:t>
            </a:r>
            <a:endParaRPr lang="en-US" altLang="zh-CN" sz="2400" dirty="0">
              <a:solidFill>
                <a:srgbClr val="660066"/>
              </a:solidFill>
              <a:latin typeface="+mn-lt"/>
              <a:ea typeface="仿宋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V</a:t>
            </a:r>
            <a:r>
              <a:rPr lang="en-US" altLang="zh-CN" sz="240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B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(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t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)=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V</a:t>
            </a:r>
            <a:r>
              <a:rPr lang="en-US" altLang="zh-CN" sz="240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BB 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+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v</a:t>
            </a:r>
            <a:r>
              <a:rPr lang="en-US" altLang="zh-CN" sz="240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0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=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V</a:t>
            </a:r>
            <a:r>
              <a:rPr lang="en-US" altLang="zh-CN" sz="240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BB 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+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V</a:t>
            </a:r>
            <a:r>
              <a:rPr lang="en-US" altLang="zh-CN" sz="240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0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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cos(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</a:t>
            </a:r>
            <a:r>
              <a:rPr lang="en-US" altLang="zh-CN" sz="240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0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t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) </a:t>
            </a:r>
            <a:r>
              <a:rPr lang="zh-CN" altLang="en-US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（时变偏置电压）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  </a:t>
            </a:r>
            <a:endParaRPr lang="zh-CN" altLang="en-US" sz="2400" dirty="0">
              <a:solidFill>
                <a:srgbClr val="660066"/>
              </a:solidFill>
              <a:latin typeface="+mn-lt"/>
              <a:ea typeface="仿宋" panose="02010609060101010101" pitchFamily="49" charset="-122"/>
            </a:endParaRPr>
          </a:p>
        </p:txBody>
      </p:sp>
      <p:sp>
        <p:nvSpPr>
          <p:cNvPr id="12294" name="Text Box 15">
            <a:extLst>
              <a:ext uri="{FF2B5EF4-FFF2-40B4-BE49-F238E27FC236}">
                <a16:creationId xmlns:a16="http://schemas.microsoft.com/office/drawing/2014/main" id="{3EB57D4F-DD51-465F-B19C-67AD0ED99D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431" y="3994813"/>
            <a:ext cx="3204667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则：</a:t>
            </a:r>
            <a:r>
              <a:rPr lang="en-US" altLang="zh-CN" sz="2400" i="1" dirty="0" err="1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v</a:t>
            </a:r>
            <a:r>
              <a:rPr lang="en-US" altLang="zh-CN" sz="2400" baseline="-25000" dirty="0" err="1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BE</a:t>
            </a:r>
            <a:r>
              <a:rPr lang="en-US" altLang="zh-CN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=</a:t>
            </a:r>
            <a:r>
              <a:rPr lang="en-US" altLang="zh-CN" sz="2400" i="1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 v</a:t>
            </a:r>
            <a:r>
              <a:rPr lang="en-US" altLang="zh-CN" sz="2400" baseline="-250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s </a:t>
            </a:r>
            <a:r>
              <a:rPr lang="en-US" altLang="zh-CN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+</a:t>
            </a:r>
            <a:r>
              <a:rPr lang="zh-CN" altLang="en-US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 </a:t>
            </a:r>
            <a:r>
              <a:rPr lang="en-US" altLang="zh-CN" sz="2400" i="1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V</a:t>
            </a:r>
            <a:r>
              <a:rPr lang="en-US" altLang="zh-CN" sz="2400" baseline="-250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B</a:t>
            </a:r>
            <a:r>
              <a:rPr lang="en-US" altLang="zh-CN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(</a:t>
            </a:r>
            <a:r>
              <a:rPr lang="en-US" altLang="zh-CN" sz="2400" i="1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t</a:t>
            </a:r>
            <a:r>
              <a:rPr lang="en-US" altLang="zh-CN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)</a:t>
            </a:r>
            <a:r>
              <a:rPr lang="zh-CN" altLang="en-US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 </a:t>
            </a: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F7265110-7EAC-4271-9E92-C55571368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3700" y="184150"/>
            <a:ext cx="2239963" cy="5572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  <a:cs typeface="+mj-cs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  <a:cs typeface="+mj-cs"/>
              </a:rPr>
              <a:t>P179   </a:t>
            </a:r>
            <a:r>
              <a:rPr lang="en-US" altLang="zh-CN" dirty="0">
                <a:solidFill>
                  <a:schemeClr val="accent2"/>
                </a:solidFill>
                <a:latin typeface="+mn-lt"/>
                <a:ea typeface="仿宋" panose="02010609060101010101" pitchFamily="49" charset="-122"/>
                <a:cs typeface="+mj-cs"/>
              </a:rPr>
              <a:t>P186</a:t>
            </a:r>
            <a:endParaRPr lang="zh-CN" altLang="en-US" dirty="0">
              <a:solidFill>
                <a:schemeClr val="accent2"/>
              </a:solidFill>
              <a:latin typeface="+mn-lt"/>
              <a:ea typeface="仿宋" panose="02010609060101010101" pitchFamily="49" charset="-122"/>
              <a:cs typeface="+mj-cs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E872C312-7B47-4506-8131-B54AA17544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8657" y="5441597"/>
            <a:ext cx="1656184" cy="33855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sz="2000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  <a:cs typeface="+mj-cs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  <a:cs typeface="+mj-cs"/>
              </a:rPr>
              <a:t>P180    </a:t>
            </a:r>
            <a:r>
              <a:rPr lang="en-US" altLang="zh-CN" sz="2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cs typeface="+mj-cs"/>
              </a:rPr>
              <a:t>P187</a:t>
            </a:r>
            <a:endParaRPr lang="zh-CN" altLang="en-US" sz="2000" dirty="0">
              <a:solidFill>
                <a:srgbClr val="0000FF"/>
              </a:solidFill>
              <a:latin typeface="+mn-lt"/>
              <a:ea typeface="仿宋" panose="02010609060101010101" pitchFamily="49" charset="-122"/>
              <a:cs typeface="+mj-cs"/>
            </a:endParaRPr>
          </a:p>
        </p:txBody>
      </p:sp>
      <p:sp>
        <p:nvSpPr>
          <p:cNvPr id="17" name="Text Box 15">
            <a:extLst>
              <a:ext uri="{FF2B5EF4-FFF2-40B4-BE49-F238E27FC236}">
                <a16:creationId xmlns:a16="http://schemas.microsoft.com/office/drawing/2014/main" id="{0DD83342-96BB-45E7-8A56-A79432FC3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09" y="4679749"/>
            <a:ext cx="5810692" cy="1534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其中</a:t>
            </a:r>
            <a:r>
              <a:rPr lang="en-US" altLang="zh-CN" sz="2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, </a:t>
            </a:r>
            <a:r>
              <a:rPr lang="en-US" altLang="zh-CN" sz="20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V</a:t>
            </a:r>
            <a:r>
              <a:rPr lang="en-US" altLang="zh-CN" sz="2000" baseline="-25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0 </a:t>
            </a:r>
            <a:r>
              <a:rPr lang="en-US" altLang="zh-CN" sz="2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&gt;&gt;</a:t>
            </a:r>
            <a:r>
              <a:rPr lang="en-US" altLang="zh-CN" sz="20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 </a:t>
            </a:r>
            <a:r>
              <a:rPr lang="en-US" altLang="zh-CN" sz="2000" i="1" dirty="0" err="1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V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sm</a:t>
            </a:r>
            <a:r>
              <a:rPr lang="en-US" altLang="zh-CN" sz="2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 ,</a:t>
            </a:r>
            <a:r>
              <a:rPr lang="zh-CN" altLang="en-US" sz="2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此时，晶体管工作在</a:t>
            </a:r>
            <a:r>
              <a:rPr lang="zh-CN" altLang="en-US" sz="2000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</a:rPr>
              <a:t>线性时变状态</a:t>
            </a:r>
            <a:r>
              <a:rPr lang="zh-CN" altLang="en-US" sz="2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，见右图。</a:t>
            </a:r>
            <a:endParaRPr lang="en-US" altLang="zh-CN" sz="2000" dirty="0">
              <a:solidFill>
                <a:srgbClr val="0000FF"/>
              </a:solidFill>
              <a:latin typeface="+mn-lt"/>
              <a:ea typeface="仿宋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即</a:t>
            </a:r>
            <a:r>
              <a:rPr lang="en-US" altLang="zh-CN" sz="20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v</a:t>
            </a:r>
            <a:r>
              <a:rPr lang="en-US" altLang="zh-CN" sz="2000" baseline="-25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s</a:t>
            </a:r>
            <a:r>
              <a:rPr lang="zh-CN" altLang="en-US" sz="2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很小，相当于线性区，</a:t>
            </a:r>
            <a:endParaRPr lang="en-US" altLang="zh-CN" sz="2000" dirty="0">
              <a:solidFill>
                <a:srgbClr val="0000FF"/>
              </a:solidFill>
              <a:latin typeface="+mn-lt"/>
              <a:ea typeface="仿宋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而</a:t>
            </a:r>
            <a:r>
              <a:rPr lang="en-US" altLang="zh-CN" sz="20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v</a:t>
            </a:r>
            <a:r>
              <a:rPr lang="en-US" altLang="zh-CN" sz="2000" baseline="-25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0</a:t>
            </a:r>
            <a:r>
              <a:rPr lang="zh-CN" altLang="en-US" sz="2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很大使晶体管工作点在移动，产生了非线性。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33778017-4FA0-40E4-A473-FD1E859682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0225" y="2174399"/>
            <a:ext cx="1980483" cy="5572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sz="2400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  <a:cs typeface="+mj-cs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  <a:cs typeface="+mj-cs"/>
              </a:rPr>
              <a:t>P179   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cs typeface="+mj-cs"/>
              </a:rPr>
              <a:t>P186</a:t>
            </a:r>
            <a:endParaRPr lang="zh-CN" altLang="en-US" sz="2400" dirty="0">
              <a:solidFill>
                <a:srgbClr val="0000FF"/>
              </a:solidFill>
              <a:latin typeface="+mn-lt"/>
              <a:ea typeface="仿宋" panose="02010609060101010101" pitchFamily="49" charset="-122"/>
              <a:cs typeface="+mj-cs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F99F324A-E898-4D81-8129-965E2BACA6C5}"/>
              </a:ext>
            </a:extLst>
          </p:cNvPr>
          <p:cNvCxnSpPr>
            <a:cxnSpLocks/>
          </p:cNvCxnSpPr>
          <p:nvPr/>
        </p:nvCxnSpPr>
        <p:spPr bwMode="auto">
          <a:xfrm>
            <a:off x="7539568" y="2924944"/>
            <a:ext cx="0" cy="1836204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B26943E-9AA4-44E0-86EC-FC678A8EFE97}"/>
              </a:ext>
            </a:extLst>
          </p:cNvPr>
          <p:cNvCxnSpPr>
            <a:cxnSpLocks/>
          </p:cNvCxnSpPr>
          <p:nvPr/>
        </p:nvCxnSpPr>
        <p:spPr bwMode="auto">
          <a:xfrm>
            <a:off x="6315432" y="6093296"/>
            <a:ext cx="1224136" cy="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2A53469E-A4E9-4552-BFF2-D4D267D73E1D}"/>
              </a:ext>
            </a:extLst>
          </p:cNvPr>
          <p:cNvSpPr/>
          <p:nvPr/>
        </p:nvSpPr>
        <p:spPr>
          <a:xfrm>
            <a:off x="6628393" y="6014323"/>
            <a:ext cx="4651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i="1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</a:rPr>
              <a:t>V</a:t>
            </a:r>
            <a:r>
              <a:rPr lang="en-US" altLang="zh-CN" sz="1400" baseline="-25000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</a:rPr>
              <a:t>BB</a:t>
            </a:r>
            <a:endParaRPr lang="zh-CN" altLang="en-US" sz="1400" dirty="0">
              <a:solidFill>
                <a:srgbClr val="FF0000"/>
              </a:solidFill>
              <a:latin typeface="+mn-lt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图片 2">
            <a:extLst>
              <a:ext uri="{FF2B5EF4-FFF2-40B4-BE49-F238E27FC236}">
                <a16:creationId xmlns:a16="http://schemas.microsoft.com/office/drawing/2014/main" id="{549EBFD8-3214-4A59-AACB-E03A91C12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37838"/>
            <a:ext cx="3753727" cy="2639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Rectangle 2">
            <a:extLst>
              <a:ext uri="{FF2B5EF4-FFF2-40B4-BE49-F238E27FC236}">
                <a16:creationId xmlns:a16="http://schemas.microsoft.com/office/drawing/2014/main" id="{D5AC773A-8F1F-486D-B56F-F92D4DD37D0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7223125" cy="381000"/>
          </a:xfrm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6.3.2  </a:t>
            </a:r>
            <a:r>
              <a:rPr lang="zh-CN" altLang="en-US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变频原理 </a:t>
            </a:r>
            <a:r>
              <a:rPr lang="en-US" altLang="zh-CN" sz="2800" b="1" dirty="0">
                <a:solidFill>
                  <a:srgbClr val="00B050"/>
                </a:solidFill>
                <a:latin typeface="+mn-lt"/>
                <a:ea typeface="仿宋" panose="02010609060101010101" pitchFamily="49" charset="-122"/>
              </a:rPr>
              <a:t>P175</a:t>
            </a:r>
            <a:r>
              <a:rPr lang="en-US" altLang="zh-CN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 </a:t>
            </a:r>
            <a:endParaRPr lang="zh-CN" altLang="en-US" sz="2800" b="1" dirty="0">
              <a:solidFill>
                <a:srgbClr val="0000FF"/>
              </a:solidFill>
              <a:latin typeface="+mn-lt"/>
              <a:ea typeface="仿宋" panose="02010609060101010101" pitchFamily="49" charset="-122"/>
            </a:endParaRPr>
          </a:p>
        </p:txBody>
      </p:sp>
      <p:sp>
        <p:nvSpPr>
          <p:cNvPr id="12295" name="Text Box 16">
            <a:extLst>
              <a:ext uri="{FF2B5EF4-FFF2-40B4-BE49-F238E27FC236}">
                <a16:creationId xmlns:a16="http://schemas.microsoft.com/office/drawing/2014/main" id="{596957B0-A3DC-4391-A475-D12948C55E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92" y="725005"/>
            <a:ext cx="4817740" cy="101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三极管的转移特性为</a:t>
            </a:r>
            <a:r>
              <a:rPr lang="en-US" altLang="zh-CN" sz="2800" i="1" dirty="0" err="1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i</a:t>
            </a:r>
            <a:r>
              <a:rPr lang="en-US" altLang="zh-CN" sz="2400" baseline="-25000" dirty="0" err="1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c</a:t>
            </a:r>
            <a:r>
              <a:rPr lang="en-US" altLang="zh-CN" sz="28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=</a:t>
            </a:r>
            <a:r>
              <a:rPr lang="en-US" altLang="zh-CN" sz="28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f</a:t>
            </a:r>
            <a:r>
              <a:rPr lang="en-US" altLang="zh-CN" sz="28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(</a:t>
            </a:r>
            <a:r>
              <a:rPr lang="en-US" altLang="zh-CN" sz="2800" i="1" dirty="0" err="1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v</a:t>
            </a:r>
            <a:r>
              <a:rPr lang="en-US" altLang="zh-CN" sz="2400" baseline="-25000" dirty="0" err="1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BE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) 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，在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V</a:t>
            </a:r>
            <a:r>
              <a:rPr lang="en-US" altLang="zh-CN" sz="240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B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(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t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)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上展开泰勒级数，取前两项：</a:t>
            </a:r>
          </a:p>
        </p:txBody>
      </p:sp>
      <p:graphicFrame>
        <p:nvGraphicFramePr>
          <p:cNvPr id="12296" name="Object 8">
            <a:extLst>
              <a:ext uri="{FF2B5EF4-FFF2-40B4-BE49-F238E27FC236}">
                <a16:creationId xmlns:a16="http://schemas.microsoft.com/office/drawing/2014/main" id="{452AD25F-ED3F-4844-9DBD-35BE3A64AB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3112284"/>
              </p:ext>
            </p:extLst>
          </p:nvPr>
        </p:nvGraphicFramePr>
        <p:xfrm>
          <a:off x="240782" y="2212377"/>
          <a:ext cx="4331218" cy="731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66" name="公式" r:id="rId4" imgW="2644362" imgH="396345" progId="Equation.3">
                  <p:embed/>
                </p:oleObj>
              </mc:Choice>
              <mc:Fallback>
                <p:oleObj name="公式" r:id="rId4" imgW="2644362" imgH="396345" progId="Equation.3">
                  <p:embed/>
                  <p:pic>
                    <p:nvPicPr>
                      <p:cNvPr id="12296" name="Object 8">
                        <a:extLst>
                          <a:ext uri="{FF2B5EF4-FFF2-40B4-BE49-F238E27FC236}">
                            <a16:creationId xmlns:a16="http://schemas.microsoft.com/office/drawing/2014/main" id="{452AD25F-ED3F-4844-9DBD-35BE3A64AB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782" y="2212377"/>
                        <a:ext cx="4331218" cy="7312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>
            <a:extLst>
              <a:ext uri="{FF2B5EF4-FFF2-40B4-BE49-F238E27FC236}">
                <a16:creationId xmlns:a16="http://schemas.microsoft.com/office/drawing/2014/main" id="{B394D304-57F9-4243-915B-F77762A06B36}"/>
              </a:ext>
            </a:extLst>
          </p:cNvPr>
          <p:cNvGrpSpPr/>
          <p:nvPr/>
        </p:nvGrpSpPr>
        <p:grpSpPr>
          <a:xfrm>
            <a:off x="114300" y="3087549"/>
            <a:ext cx="8815388" cy="550565"/>
            <a:chOff x="114300" y="3087549"/>
            <a:chExt cx="8815388" cy="550565"/>
          </a:xfrm>
        </p:grpSpPr>
        <p:graphicFrame>
          <p:nvGraphicFramePr>
            <p:cNvPr id="12297" name="Object 12">
              <a:extLst>
                <a:ext uri="{FF2B5EF4-FFF2-40B4-BE49-F238E27FC236}">
                  <a16:creationId xmlns:a16="http://schemas.microsoft.com/office/drawing/2014/main" id="{75733EA5-9AAE-4183-914A-3301B502C03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90182891"/>
                </p:ext>
              </p:extLst>
            </p:nvPr>
          </p:nvGraphicFramePr>
          <p:xfrm>
            <a:off x="2010598" y="3087549"/>
            <a:ext cx="1973262" cy="546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267" name="公式" r:id="rId6" imgW="906706" imgH="205740" progId="Equation.3">
                    <p:embed/>
                  </p:oleObj>
                </mc:Choice>
                <mc:Fallback>
                  <p:oleObj name="公式" r:id="rId6" imgW="906706" imgH="205740" progId="Equation.3">
                    <p:embed/>
                    <p:pic>
                      <p:nvPicPr>
                        <p:cNvPr id="12297" name="Object 12">
                          <a:extLst>
                            <a:ext uri="{FF2B5EF4-FFF2-40B4-BE49-F238E27FC236}">
                              <a16:creationId xmlns:a16="http://schemas.microsoft.com/office/drawing/2014/main" id="{75733EA5-9AAE-4183-914A-3301B502C03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0598" y="3087549"/>
                          <a:ext cx="1973262" cy="5461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298" name="Text Box 11">
              <a:extLst>
                <a:ext uri="{FF2B5EF4-FFF2-40B4-BE49-F238E27FC236}">
                  <a16:creationId xmlns:a16="http://schemas.microsoft.com/office/drawing/2014/main" id="{62923A62-9ED0-4CFC-B233-52C422F9F8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300" y="3176449"/>
              <a:ext cx="881538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dirty="0">
                  <a:solidFill>
                    <a:srgbClr val="000066"/>
                  </a:solidFill>
                  <a:latin typeface="+mn-lt"/>
                  <a:ea typeface="仿宋" panose="02010609060101010101" pitchFamily="49" charset="-122"/>
                </a:rPr>
                <a:t>上式中第</a:t>
              </a:r>
              <a:r>
                <a:rPr lang="en-US" altLang="zh-CN" sz="2400" dirty="0">
                  <a:solidFill>
                    <a:srgbClr val="000066"/>
                  </a:solidFill>
                  <a:latin typeface="+mn-lt"/>
                  <a:ea typeface="仿宋" panose="02010609060101010101" pitchFamily="49" charset="-122"/>
                </a:rPr>
                <a:t>1</a:t>
              </a:r>
              <a:r>
                <a:rPr lang="zh-CN" altLang="en-US" sz="2400" dirty="0">
                  <a:solidFill>
                    <a:srgbClr val="000066"/>
                  </a:solidFill>
                  <a:latin typeface="+mn-lt"/>
                  <a:ea typeface="仿宋" panose="02010609060101010101" pitchFamily="49" charset="-122"/>
                </a:rPr>
                <a:t>项                            称等效集电极电流，是一个变量。</a:t>
              </a:r>
            </a:p>
          </p:txBody>
        </p:sp>
      </p:grpSp>
      <p:sp>
        <p:nvSpPr>
          <p:cNvPr id="12299" name="AutoShape 13">
            <a:extLst>
              <a:ext uri="{FF2B5EF4-FFF2-40B4-BE49-F238E27FC236}">
                <a16:creationId xmlns:a16="http://schemas.microsoft.com/office/drawing/2014/main" id="{BB82D56A-953B-4AAB-9DB3-CAB15D315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7062" y="4001983"/>
            <a:ext cx="3786188" cy="508000"/>
          </a:xfrm>
          <a:prstGeom prst="wedgeRoundRectCallout">
            <a:avLst>
              <a:gd name="adj1" fmla="val -76394"/>
              <a:gd name="adj2" fmla="val -132451"/>
              <a:gd name="adj3" fmla="val 16667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   相当于变化的静态电流</a:t>
            </a: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F7265110-7EAC-4271-9E92-C55571368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3700" y="184150"/>
            <a:ext cx="2239963" cy="5572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  <a:cs typeface="+mj-cs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  <a:cs typeface="+mj-cs"/>
              </a:rPr>
              <a:t>P179   </a:t>
            </a:r>
            <a:r>
              <a:rPr lang="en-US" altLang="zh-CN" dirty="0">
                <a:solidFill>
                  <a:schemeClr val="accent2"/>
                </a:solidFill>
                <a:latin typeface="+mn-lt"/>
                <a:ea typeface="仿宋" panose="02010609060101010101" pitchFamily="49" charset="-122"/>
                <a:cs typeface="+mj-cs"/>
              </a:rPr>
              <a:t>P186</a:t>
            </a:r>
            <a:endParaRPr lang="zh-CN" altLang="en-US" dirty="0">
              <a:solidFill>
                <a:schemeClr val="accent2"/>
              </a:solidFill>
              <a:latin typeface="+mn-lt"/>
              <a:ea typeface="仿宋" panose="02010609060101010101" pitchFamily="49" charset="-122"/>
              <a:cs typeface="+mj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AD7ECBD-FB57-4BC6-9E08-471B51DDAE21}"/>
              </a:ext>
            </a:extLst>
          </p:cNvPr>
          <p:cNvSpPr/>
          <p:nvPr/>
        </p:nvSpPr>
        <p:spPr>
          <a:xfrm>
            <a:off x="4644008" y="2324505"/>
            <a:ext cx="9637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</a:rPr>
              <a:t>(***)</a:t>
            </a:r>
            <a:endParaRPr lang="zh-CN" altLang="en-US" dirty="0">
              <a:solidFill>
                <a:srgbClr val="FF0000"/>
              </a:solidFill>
              <a:latin typeface="+mn-lt"/>
              <a:ea typeface="仿宋" panose="02010609060101010101" pitchFamily="49" charset="-122"/>
            </a:endParaRPr>
          </a:p>
        </p:txBody>
      </p:sp>
      <p:graphicFrame>
        <p:nvGraphicFramePr>
          <p:cNvPr id="15" name="Object 20">
            <a:extLst>
              <a:ext uri="{FF2B5EF4-FFF2-40B4-BE49-F238E27FC236}">
                <a16:creationId xmlns:a16="http://schemas.microsoft.com/office/drawing/2014/main" id="{00BF5201-BF3B-4F0F-A95A-389375838E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4800104"/>
              </p:ext>
            </p:extLst>
          </p:nvPr>
        </p:nvGraphicFramePr>
        <p:xfrm>
          <a:off x="271463" y="4956134"/>
          <a:ext cx="7951787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68" name="公式" r:id="rId8" imgW="4625384" imgH="205740" progId="Equation.3">
                  <p:embed/>
                </p:oleObj>
              </mc:Choice>
              <mc:Fallback>
                <p:oleObj name="公式" r:id="rId8" imgW="4625384" imgH="205740" progId="Equation.3">
                  <p:embed/>
                  <p:pic>
                    <p:nvPicPr>
                      <p:cNvPr id="13317" name="Object 20">
                        <a:extLst>
                          <a:ext uri="{FF2B5EF4-FFF2-40B4-BE49-F238E27FC236}">
                            <a16:creationId xmlns:a16="http://schemas.microsoft.com/office/drawing/2014/main" id="{16334EA9-6FB2-4018-98EA-AF72FBF81C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3" y="4956134"/>
                        <a:ext cx="7951787" cy="4254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1">
            <a:extLst>
              <a:ext uri="{FF2B5EF4-FFF2-40B4-BE49-F238E27FC236}">
                <a16:creationId xmlns:a16="http://schemas.microsoft.com/office/drawing/2014/main" id="{EC07DD89-CBB3-42CC-8CB8-6853EB8AE2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448424"/>
              </p:ext>
            </p:extLst>
          </p:nvPr>
        </p:nvGraphicFramePr>
        <p:xfrm>
          <a:off x="3924300" y="5432384"/>
          <a:ext cx="2746375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69" name="公式" r:id="rId10" imgW="1386810" imgH="396345" progId="Equation.3">
                  <p:embed/>
                </p:oleObj>
              </mc:Choice>
              <mc:Fallback>
                <p:oleObj name="公式" r:id="rId10" imgW="1386810" imgH="396345" progId="Equation.3">
                  <p:embed/>
                  <p:pic>
                    <p:nvPicPr>
                      <p:cNvPr id="13318" name="Object 21">
                        <a:extLst>
                          <a:ext uri="{FF2B5EF4-FFF2-40B4-BE49-F238E27FC236}">
                            <a16:creationId xmlns:a16="http://schemas.microsoft.com/office/drawing/2014/main" id="{138DD23E-1376-4071-AC59-797833608E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5432384"/>
                        <a:ext cx="2746375" cy="8048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22">
            <a:extLst>
              <a:ext uri="{FF2B5EF4-FFF2-40B4-BE49-F238E27FC236}">
                <a16:creationId xmlns:a16="http://schemas.microsoft.com/office/drawing/2014/main" id="{848FC166-C7D0-42F8-A730-A86120F99D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494172"/>
            <a:ext cx="6983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等效集电极电流不是余弦波形，用付氏级数分解：</a:t>
            </a:r>
          </a:p>
        </p:txBody>
      </p:sp>
      <p:sp>
        <p:nvSpPr>
          <p:cNvPr id="18" name="Text Box 23">
            <a:extLst>
              <a:ext uri="{FF2B5EF4-FFF2-40B4-BE49-F238E27FC236}">
                <a16:creationId xmlns:a16="http://schemas.microsoft.com/office/drawing/2014/main" id="{7F6872CF-A276-421D-B8AA-4787E7B77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299" y="5569981"/>
            <a:ext cx="49291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式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(***)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泰勒级数的第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2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项：</a:t>
            </a:r>
          </a:p>
        </p:txBody>
      </p:sp>
      <p:sp>
        <p:nvSpPr>
          <p:cNvPr id="19" name="Text Box 24">
            <a:extLst>
              <a:ext uri="{FF2B5EF4-FFF2-40B4-BE49-F238E27FC236}">
                <a16:creationId xmlns:a16="http://schemas.microsoft.com/office/drawing/2014/main" id="{E63E1F87-DB55-4A87-8511-36ED103011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6180097"/>
            <a:ext cx="66436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g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(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t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)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为时变跨导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,  </a:t>
            </a:r>
            <a:r>
              <a:rPr lang="zh-CN" altLang="en-US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表示</a:t>
            </a:r>
            <a:r>
              <a:rPr lang="en-US" altLang="zh-CN" sz="2400" i="1" dirty="0" err="1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v</a:t>
            </a:r>
            <a:r>
              <a:rPr lang="en-US" altLang="zh-CN" sz="2400" baseline="-25000" dirty="0" err="1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BE</a:t>
            </a:r>
            <a:r>
              <a:rPr lang="zh-CN" altLang="en-US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对</a:t>
            </a:r>
            <a:r>
              <a:rPr lang="en-US" altLang="zh-CN" sz="2400" i="1" dirty="0" err="1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i</a:t>
            </a:r>
            <a:r>
              <a:rPr lang="en-US" altLang="zh-CN" sz="2400" baseline="-25000" dirty="0" err="1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c</a:t>
            </a:r>
            <a:r>
              <a:rPr lang="zh-CN" altLang="en-US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的控制能力。</a:t>
            </a:r>
          </a:p>
        </p:txBody>
      </p:sp>
    </p:spTree>
    <p:extLst>
      <p:ext uri="{BB962C8B-B14F-4D97-AF65-F5344CB8AC3E}">
        <p14:creationId xmlns:p14="http://schemas.microsoft.com/office/powerpoint/2010/main" val="3766566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4">
            <a:extLst>
              <a:ext uri="{FF2B5EF4-FFF2-40B4-BE49-F238E27FC236}">
                <a16:creationId xmlns:a16="http://schemas.microsoft.com/office/drawing/2014/main" id="{3ECD22BB-C772-4E55-977F-1DCD2EA407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7321236"/>
              </p:ext>
            </p:extLst>
          </p:nvPr>
        </p:nvGraphicFramePr>
        <p:xfrm>
          <a:off x="228600" y="2706688"/>
          <a:ext cx="7283450" cy="339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21" name="公式" r:id="rId3" imgW="4320466" imgH="1988820" progId="Equation.3">
                  <p:embed/>
                </p:oleObj>
              </mc:Choice>
              <mc:Fallback>
                <p:oleObj name="公式" r:id="rId3" imgW="4320466" imgH="19888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706688"/>
                        <a:ext cx="7283450" cy="33956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9" name="Rectangle 2">
            <a:extLst>
              <a:ext uri="{FF2B5EF4-FFF2-40B4-BE49-F238E27FC236}">
                <a16:creationId xmlns:a16="http://schemas.microsoft.com/office/drawing/2014/main" id="{E206686D-1C9C-4F38-8BAF-553852B109D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7223125" cy="381000"/>
          </a:xfrm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6.3.2  </a:t>
            </a:r>
            <a:r>
              <a:rPr lang="zh-CN" altLang="en-US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变频原理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1CCDF368-61F5-46B7-8ED9-89761F0F6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2675" y="4738688"/>
            <a:ext cx="3036888" cy="719137"/>
          </a:xfrm>
          <a:prstGeom prst="rect">
            <a:avLst/>
          </a:prstGeom>
          <a:solidFill>
            <a:srgbClr val="FF0000">
              <a:alpha val="30196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>
              <a:solidFill>
                <a:srgbClr val="336600"/>
              </a:solidFill>
              <a:latin typeface="+mn-lt"/>
              <a:ea typeface="仿宋" panose="02010609060101010101" pitchFamily="49" charset="-122"/>
            </a:endParaRPr>
          </a:p>
        </p:txBody>
      </p:sp>
      <p:graphicFrame>
        <p:nvGraphicFramePr>
          <p:cNvPr id="14341" name="Object 6">
            <a:extLst>
              <a:ext uri="{FF2B5EF4-FFF2-40B4-BE49-F238E27FC236}">
                <a16:creationId xmlns:a16="http://schemas.microsoft.com/office/drawing/2014/main" id="{567FED3E-11FD-4FD5-B0A3-B57334827C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5076040"/>
              </p:ext>
            </p:extLst>
          </p:nvPr>
        </p:nvGraphicFramePr>
        <p:xfrm>
          <a:off x="1285875" y="1658938"/>
          <a:ext cx="4673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22" name="公式" r:id="rId5" imgW="2278365" imgH="159862" progId="Equation.3">
                  <p:embed/>
                </p:oleObj>
              </mc:Choice>
              <mc:Fallback>
                <p:oleObj name="公式" r:id="rId5" imgW="2278365" imgH="15986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1658938"/>
                        <a:ext cx="4673600" cy="457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Text Box 7">
            <a:extLst>
              <a:ext uri="{FF2B5EF4-FFF2-40B4-BE49-F238E27FC236}">
                <a16:creationId xmlns:a16="http://schemas.microsoft.com/office/drawing/2014/main" id="{9A5949AA-E54E-41E7-89FE-DB26B1BC4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809" y="620688"/>
            <a:ext cx="8929687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g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(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t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)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也是一个随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v</a:t>
            </a:r>
            <a:r>
              <a:rPr lang="en-US" altLang="zh-CN" sz="240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0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(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t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)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变化，按晶体管的转移特性曲线变化的量，波形和</a:t>
            </a:r>
            <a:r>
              <a:rPr lang="en-US" altLang="zh-CN" sz="2800" i="1" dirty="0" err="1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i</a:t>
            </a:r>
            <a:r>
              <a:rPr lang="en-US" altLang="zh-CN" sz="2400" baseline="-25000" dirty="0" err="1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c</a:t>
            </a:r>
            <a:r>
              <a:rPr lang="en-US" altLang="zh-CN" sz="28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(</a:t>
            </a:r>
            <a:r>
              <a:rPr lang="en-US" altLang="zh-CN" sz="28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t</a:t>
            </a:r>
            <a:r>
              <a:rPr lang="en-US" altLang="zh-CN" sz="28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)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的一样，也是一个非线性余弦波。用付氏级数分解：</a:t>
            </a:r>
          </a:p>
        </p:txBody>
      </p:sp>
      <p:sp>
        <p:nvSpPr>
          <p:cNvPr id="14343" name="Text Box 10">
            <a:extLst>
              <a:ext uri="{FF2B5EF4-FFF2-40B4-BE49-F238E27FC236}">
                <a16:creationId xmlns:a16="http://schemas.microsoft.com/office/drawing/2014/main" id="{F3E4726F-1283-49A2-9446-66955A4C1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3" y="2125663"/>
            <a:ext cx="3600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40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∴混频器集电极电流为：</a:t>
            </a:r>
            <a:endParaRPr lang="zh-CN" altLang="en-US" sz="2400" b="0">
              <a:solidFill>
                <a:srgbClr val="660066"/>
              </a:solidFill>
              <a:latin typeface="+mn-lt"/>
              <a:ea typeface="仿宋" panose="02010609060101010101" pitchFamily="49" charset="-122"/>
            </a:endParaRPr>
          </a:p>
        </p:txBody>
      </p:sp>
      <p:sp>
        <p:nvSpPr>
          <p:cNvPr id="14344" name="Text Box 14">
            <a:extLst>
              <a:ext uri="{FF2B5EF4-FFF2-40B4-BE49-F238E27FC236}">
                <a16:creationId xmlns:a16="http://schemas.microsoft.com/office/drawing/2014/main" id="{B0BD237B-EC94-4A2F-B9EA-245341602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9013" y="4407726"/>
            <a:ext cx="107156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(6-43)</a:t>
            </a:r>
            <a:endParaRPr lang="zh-CN" altLang="en-US" sz="2400" dirty="0">
              <a:solidFill>
                <a:srgbClr val="0000FF"/>
              </a:solidFill>
              <a:latin typeface="+mn-lt"/>
              <a:ea typeface="仿宋" panose="02010609060101010101" pitchFamily="49" charset="-122"/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48C8BE11-7B07-4502-AE3B-668E6DDD0C48}"/>
              </a:ext>
            </a:extLst>
          </p:cNvPr>
          <p:cNvSpPr/>
          <p:nvPr/>
        </p:nvSpPr>
        <p:spPr bwMode="auto">
          <a:xfrm>
            <a:off x="1115616" y="1628800"/>
            <a:ext cx="792088" cy="504056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rgbClr val="336600"/>
              </a:solidFill>
              <a:effectLst/>
              <a:latin typeface="+mn-lt"/>
              <a:ea typeface="仿宋" panose="02010609060101010101" pitchFamily="49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9C7E7798-C8D6-4F71-8EA4-05E2B8BF3D79}"/>
              </a:ext>
            </a:extLst>
          </p:cNvPr>
          <p:cNvSpPr/>
          <p:nvPr/>
        </p:nvSpPr>
        <p:spPr bwMode="auto">
          <a:xfrm>
            <a:off x="2843808" y="2613001"/>
            <a:ext cx="1710294" cy="888007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rgbClr val="336600"/>
              </a:solidFill>
              <a:effectLst/>
              <a:latin typeface="+mn-lt"/>
              <a:ea typeface="仿宋" panose="02010609060101010101" pitchFamily="49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579A42A-CD13-4E02-914A-3C8EFFBACFBF}"/>
              </a:ext>
            </a:extLst>
          </p:cNvPr>
          <p:cNvSpPr/>
          <p:nvPr/>
        </p:nvSpPr>
        <p:spPr bwMode="auto">
          <a:xfrm>
            <a:off x="395536" y="3837396"/>
            <a:ext cx="4392488" cy="496863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rgbClr val="336600"/>
              </a:solidFill>
              <a:effectLst/>
              <a:latin typeface="+mn-lt"/>
              <a:ea typeface="仿宋" panose="02010609060101010101" pitchFamily="49" charset="-122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5BB8B724-842B-47E7-9B23-394F335D9C8E}"/>
              </a:ext>
            </a:extLst>
          </p:cNvPr>
          <p:cNvCxnSpPr>
            <a:stCxn id="2" idx="5"/>
            <a:endCxn id="11" idx="1"/>
          </p:cNvCxnSpPr>
          <p:nvPr/>
        </p:nvCxnSpPr>
        <p:spPr bwMode="auto">
          <a:xfrm>
            <a:off x="1791705" y="2059039"/>
            <a:ext cx="1302570" cy="684008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5092D20-8D2B-41CD-8E0D-4BFA0FFFAABD}"/>
              </a:ext>
            </a:extLst>
          </p:cNvPr>
          <p:cNvCxnSpPr>
            <a:cxnSpLocks/>
          </p:cNvCxnSpPr>
          <p:nvPr/>
        </p:nvCxnSpPr>
        <p:spPr bwMode="auto">
          <a:xfrm flipH="1">
            <a:off x="2411760" y="3239910"/>
            <a:ext cx="504056" cy="597486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/>
          </a:ln>
          <a:effectLst/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325EB0DD-66CD-4AA9-95CF-C27FDC3B9AC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7223125" cy="381000"/>
          </a:xfrm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6.3.2  </a:t>
            </a:r>
            <a:r>
              <a:rPr lang="zh-CN" altLang="en-US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变频原理</a:t>
            </a:r>
          </a:p>
        </p:txBody>
      </p:sp>
      <p:graphicFrame>
        <p:nvGraphicFramePr>
          <p:cNvPr id="15363" name="Object 4">
            <a:extLst>
              <a:ext uri="{FF2B5EF4-FFF2-40B4-BE49-F238E27FC236}">
                <a16:creationId xmlns:a16="http://schemas.microsoft.com/office/drawing/2014/main" id="{F2D4705D-F046-4D5C-ABE7-C63CF2E81F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5152418"/>
              </p:ext>
            </p:extLst>
          </p:nvPr>
        </p:nvGraphicFramePr>
        <p:xfrm>
          <a:off x="2270125" y="777875"/>
          <a:ext cx="5291138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9" name="公式" r:id="rId3" imgW="2910929" imgH="358035" progId="Equation.3">
                  <p:embed/>
                </p:oleObj>
              </mc:Choice>
              <mc:Fallback>
                <p:oleObj name="公式" r:id="rId3" imgW="2910929" imgH="35803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0125" y="777875"/>
                        <a:ext cx="5291138" cy="7064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6">
            <a:extLst>
              <a:ext uri="{FF2B5EF4-FFF2-40B4-BE49-F238E27FC236}">
                <a16:creationId xmlns:a16="http://schemas.microsoft.com/office/drawing/2014/main" id="{D688CA6E-AFAE-4873-819B-A796112D94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4303780"/>
              </p:ext>
            </p:extLst>
          </p:nvPr>
        </p:nvGraphicFramePr>
        <p:xfrm>
          <a:off x="627063" y="2465388"/>
          <a:ext cx="7366000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90" name="公式" r:id="rId5" imgW="3779757" imgH="358035" progId="Equation.3">
                  <p:embed/>
                </p:oleObj>
              </mc:Choice>
              <mc:Fallback>
                <p:oleObj name="公式" r:id="rId5" imgW="3779757" imgH="35803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063" y="2465388"/>
                        <a:ext cx="7366000" cy="7191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7">
            <a:extLst>
              <a:ext uri="{FF2B5EF4-FFF2-40B4-BE49-F238E27FC236}">
                <a16:creationId xmlns:a16="http://schemas.microsoft.com/office/drawing/2014/main" id="{61AC757D-C67E-4D73-A1C0-1954B89324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9467125"/>
              </p:ext>
            </p:extLst>
          </p:nvPr>
        </p:nvGraphicFramePr>
        <p:xfrm>
          <a:off x="1393825" y="4424363"/>
          <a:ext cx="3490913" cy="91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91" name="公式" r:id="rId7" imgW="1691729" imgH="396345" progId="Equation.3">
                  <p:embed/>
                </p:oleObj>
              </mc:Choice>
              <mc:Fallback>
                <p:oleObj name="公式" r:id="rId7" imgW="1691729" imgH="396345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3825" y="4424363"/>
                        <a:ext cx="3490913" cy="9128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Rectangle 8">
            <a:extLst>
              <a:ext uri="{FF2B5EF4-FFF2-40B4-BE49-F238E27FC236}">
                <a16:creationId xmlns:a16="http://schemas.microsoft.com/office/drawing/2014/main" id="{0EC60D4E-F865-446D-883C-22432FE68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50" y="908050"/>
            <a:ext cx="29511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zh-CN" altLang="en-US" sz="240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取出中频分量：</a:t>
            </a:r>
          </a:p>
        </p:txBody>
      </p:sp>
      <p:sp>
        <p:nvSpPr>
          <p:cNvPr id="15367" name="Rectangle 9">
            <a:extLst>
              <a:ext uri="{FF2B5EF4-FFF2-40B4-BE49-F238E27FC236}">
                <a16:creationId xmlns:a16="http://schemas.microsoft.com/office/drawing/2014/main" id="{4F5F6A8F-9F04-43D8-8F4F-8BD78A203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363" y="1407273"/>
            <a:ext cx="6408738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  <a:buFontTx/>
              <a:buNone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设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R</a:t>
            </a:r>
            <a:r>
              <a:rPr lang="en-US" altLang="zh-CN" sz="240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P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为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LC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负载在</a:t>
            </a:r>
            <a:r>
              <a:rPr lang="zh-CN" altLang="en-US" sz="24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</a:t>
            </a:r>
            <a:r>
              <a:rPr lang="en-US" altLang="zh-CN" sz="2400" baseline="-25000" dirty="0" err="1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= </a:t>
            </a:r>
            <a:r>
              <a:rPr lang="zh-CN" altLang="en-US" sz="24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</a:t>
            </a:r>
            <a:r>
              <a:rPr lang="en-US" altLang="zh-CN" sz="240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0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 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</a:t>
            </a:r>
            <a:r>
              <a:rPr lang="en-US" altLang="zh-CN" sz="240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s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上的谐振电阻</a:t>
            </a:r>
          </a:p>
        </p:txBody>
      </p:sp>
      <p:sp>
        <p:nvSpPr>
          <p:cNvPr id="15368" name="Rectangle 10">
            <a:extLst>
              <a:ext uri="{FF2B5EF4-FFF2-40B4-BE49-F238E27FC236}">
                <a16:creationId xmlns:a16="http://schemas.microsoft.com/office/drawing/2014/main" id="{88D0116D-BE7A-457D-810F-68C0EAD73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00" y="2000250"/>
            <a:ext cx="511333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  <a:buFontTx/>
              <a:buNone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则负载回路两端获得的中频电压为：</a:t>
            </a:r>
          </a:p>
        </p:txBody>
      </p:sp>
      <p:sp>
        <p:nvSpPr>
          <p:cNvPr id="15369" name="Rectangle 11">
            <a:extLst>
              <a:ext uri="{FF2B5EF4-FFF2-40B4-BE49-F238E27FC236}">
                <a16:creationId xmlns:a16="http://schemas.microsoft.com/office/drawing/2014/main" id="{915B4AA6-7612-4638-AC5A-278C69A0E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50" y="3841750"/>
            <a:ext cx="57150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  <a:buFontTx/>
              <a:buNone/>
            </a:pPr>
            <a:r>
              <a:rPr lang="zh-CN" altLang="en-US" sz="28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定义一个重要参数：</a:t>
            </a:r>
            <a:r>
              <a:rPr lang="zh-CN" altLang="en-US" sz="28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混频跨导</a:t>
            </a:r>
          </a:p>
        </p:txBody>
      </p:sp>
      <p:sp>
        <p:nvSpPr>
          <p:cNvPr id="15370" name="Rectangle 12">
            <a:extLst>
              <a:ext uri="{FF2B5EF4-FFF2-40B4-BE49-F238E27FC236}">
                <a16:creationId xmlns:a16="http://schemas.microsoft.com/office/drawing/2014/main" id="{1F5CDDC8-4BB4-486E-931D-F1AB5326B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550" y="5414963"/>
            <a:ext cx="7529513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  <a:buFontTx/>
              <a:buNone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表示基极输入电压对输出中频电流的控制能力。</a:t>
            </a:r>
          </a:p>
        </p:txBody>
      </p:sp>
      <p:sp>
        <p:nvSpPr>
          <p:cNvPr id="15371" name="Rectangle 10">
            <a:extLst>
              <a:ext uri="{FF2B5EF4-FFF2-40B4-BE49-F238E27FC236}">
                <a16:creationId xmlns:a16="http://schemas.microsoft.com/office/drawing/2014/main" id="{BC9AA7D6-4157-4549-97A4-882F7556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0800" y="3230563"/>
            <a:ext cx="650081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  <a:buFontTx/>
              <a:buNone/>
            </a:pPr>
            <a:r>
              <a:rPr lang="en-US" altLang="zh-CN" sz="2400" i="1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g</a:t>
            </a:r>
            <a:r>
              <a:rPr lang="en-US" altLang="zh-CN" sz="2400" baseline="-2500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1</a:t>
            </a:r>
            <a:r>
              <a:rPr lang="zh-CN" altLang="en-US" sz="240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为晶体管非线性跨导中的基波跨导分量</a:t>
            </a:r>
          </a:p>
        </p:txBody>
      </p:sp>
      <p:sp>
        <p:nvSpPr>
          <p:cNvPr id="15372" name="Rectangle 10">
            <a:extLst>
              <a:ext uri="{FF2B5EF4-FFF2-40B4-BE49-F238E27FC236}">
                <a16:creationId xmlns:a16="http://schemas.microsoft.com/office/drawing/2014/main" id="{9AC80B54-CBD5-45B8-891D-C5728C030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363" y="5937250"/>
            <a:ext cx="6659909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  <a:buFontTx/>
              <a:buNone/>
            </a:pPr>
            <a:r>
              <a:rPr lang="en-US" altLang="zh-CN" sz="2400" i="1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I</a:t>
            </a:r>
            <a:r>
              <a:rPr lang="en-US" altLang="zh-CN" sz="2400" baseline="-250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i</a:t>
            </a:r>
            <a:r>
              <a:rPr lang="zh-CN" altLang="en-US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为中频信号电流振幅</a:t>
            </a:r>
            <a:r>
              <a:rPr lang="en-US" altLang="zh-CN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,</a:t>
            </a:r>
            <a:r>
              <a:rPr lang="en-US" altLang="zh-CN" sz="2400" i="1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V</a:t>
            </a:r>
            <a:r>
              <a:rPr lang="en-US" altLang="zh-CN" sz="2400" baseline="-250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s</a:t>
            </a:r>
            <a:r>
              <a:rPr lang="zh-CN" altLang="en-US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为输入信号电压振幅。</a:t>
            </a:r>
          </a:p>
        </p:txBody>
      </p:sp>
      <p:sp>
        <p:nvSpPr>
          <p:cNvPr id="15373" name="Text Box 14">
            <a:extLst>
              <a:ext uri="{FF2B5EF4-FFF2-40B4-BE49-F238E27FC236}">
                <a16:creationId xmlns:a16="http://schemas.microsoft.com/office/drawing/2014/main" id="{583B2E3B-831F-49B6-9218-D68C1C8624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4600" y="863600"/>
            <a:ext cx="1263650" cy="496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(6-44)</a:t>
            </a:r>
            <a:endParaRPr lang="zh-CN" altLang="en-US" sz="2400">
              <a:solidFill>
                <a:srgbClr val="0000FF"/>
              </a:solidFill>
              <a:latin typeface="+mn-lt"/>
              <a:ea typeface="仿宋" panose="02010609060101010101" pitchFamily="49" charset="-122"/>
            </a:endParaRPr>
          </a:p>
        </p:txBody>
      </p:sp>
      <p:sp>
        <p:nvSpPr>
          <p:cNvPr id="15374" name="Text Box 14">
            <a:extLst>
              <a:ext uri="{FF2B5EF4-FFF2-40B4-BE49-F238E27FC236}">
                <a16:creationId xmlns:a16="http://schemas.microsoft.com/office/drawing/2014/main" id="{68C62432-D178-42AA-8632-D8F267C7A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6096" y="4594225"/>
            <a:ext cx="1263650" cy="496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(6-47)</a:t>
            </a:r>
            <a:endParaRPr lang="zh-CN" altLang="en-US" sz="2400" dirty="0">
              <a:solidFill>
                <a:srgbClr val="0000FF"/>
              </a:solidFill>
              <a:latin typeface="+mn-lt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17BD8734-F023-4683-8CD4-07486A63848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7223125" cy="381000"/>
          </a:xfrm>
        </p:spPr>
        <p:txBody>
          <a:bodyPr/>
          <a:lstStyle/>
          <a:p>
            <a:pPr algn="l" eaLnBrk="1" hangingPunct="1"/>
            <a:r>
              <a:rPr lang="en-US" altLang="zh-CN" sz="2800" b="1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6.3.2  </a:t>
            </a:r>
            <a:r>
              <a:rPr lang="zh-CN" altLang="en-US" sz="2800" b="1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变频原理</a:t>
            </a:r>
          </a:p>
        </p:txBody>
      </p:sp>
      <p:graphicFrame>
        <p:nvGraphicFramePr>
          <p:cNvPr id="16387" name="Object 16">
            <a:extLst>
              <a:ext uri="{FF2B5EF4-FFF2-40B4-BE49-F238E27FC236}">
                <a16:creationId xmlns:a16="http://schemas.microsoft.com/office/drawing/2014/main" id="{5DD04FD1-8067-4D00-B5FE-FD206248A8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1243165"/>
              </p:ext>
            </p:extLst>
          </p:nvPr>
        </p:nvGraphicFramePr>
        <p:xfrm>
          <a:off x="3932238" y="3579237"/>
          <a:ext cx="2000250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75" name="公式" r:id="rId3" imgW="945058" imgH="396345" progId="Equation.3">
                  <p:embed/>
                </p:oleObj>
              </mc:Choice>
              <mc:Fallback>
                <p:oleObj name="公式" r:id="rId3" imgW="945058" imgH="396345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2238" y="3579237"/>
                        <a:ext cx="2000250" cy="9064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8" name="Text Box 17">
            <a:extLst>
              <a:ext uri="{FF2B5EF4-FFF2-40B4-BE49-F238E27FC236}">
                <a16:creationId xmlns:a16="http://schemas.microsoft.com/office/drawing/2014/main" id="{D45E32F7-873D-4381-978C-BBB7B93C77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642938"/>
            <a:ext cx="4392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40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用</a:t>
            </a:r>
            <a:r>
              <a:rPr lang="en-US" altLang="zh-CN" sz="2400" i="1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g</a:t>
            </a:r>
            <a:r>
              <a:rPr lang="en-US" altLang="zh-CN" sz="2400" baseline="-2500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c</a:t>
            </a:r>
            <a:r>
              <a:rPr lang="zh-CN" altLang="en-US" sz="240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画出混频器的等效电路：</a:t>
            </a:r>
          </a:p>
        </p:txBody>
      </p:sp>
      <p:sp>
        <p:nvSpPr>
          <p:cNvPr id="16389" name="Text Box 19">
            <a:extLst>
              <a:ext uri="{FF2B5EF4-FFF2-40B4-BE49-F238E27FC236}">
                <a16:creationId xmlns:a16="http://schemas.microsoft.com/office/drawing/2014/main" id="{CEACE6A0-314D-4FDA-8C92-1128B3907F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8827" y="1476665"/>
            <a:ext cx="3816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400" i="1" dirty="0" err="1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g</a:t>
            </a:r>
            <a:r>
              <a:rPr lang="en-US" altLang="zh-CN" sz="2800" baseline="-25000" dirty="0" err="1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ie</a:t>
            </a:r>
            <a:r>
              <a:rPr lang="zh-CN" altLang="en-US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：混频器的输入电导  ；</a:t>
            </a:r>
          </a:p>
        </p:txBody>
      </p:sp>
      <p:sp>
        <p:nvSpPr>
          <p:cNvPr id="16390" name="Text Box 20">
            <a:extLst>
              <a:ext uri="{FF2B5EF4-FFF2-40B4-BE49-F238E27FC236}">
                <a16:creationId xmlns:a16="http://schemas.microsoft.com/office/drawing/2014/main" id="{4E39AD83-7726-4F3C-8CC9-26E740F75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5802" y="2610618"/>
            <a:ext cx="3889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400" i="1" dirty="0" err="1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g</a:t>
            </a:r>
            <a:r>
              <a:rPr lang="en-US" altLang="zh-CN" sz="2400" baseline="-25000" dirty="0" err="1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L</a:t>
            </a:r>
            <a:r>
              <a:rPr lang="zh-CN" altLang="en-US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 ：混频器的负载电导；</a:t>
            </a:r>
          </a:p>
        </p:txBody>
      </p:sp>
      <p:sp>
        <p:nvSpPr>
          <p:cNvPr id="16391" name="Text Box 23">
            <a:extLst>
              <a:ext uri="{FF2B5EF4-FFF2-40B4-BE49-F238E27FC236}">
                <a16:creationId xmlns:a16="http://schemas.microsoft.com/office/drawing/2014/main" id="{D892F5CD-1B32-473F-B5B5-AEFC4C738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8" y="3760787"/>
            <a:ext cx="39608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混频器的中频电压振幅为：</a:t>
            </a:r>
          </a:p>
        </p:txBody>
      </p:sp>
      <p:graphicFrame>
        <p:nvGraphicFramePr>
          <p:cNvPr id="16392" name="Object 24">
            <a:extLst>
              <a:ext uri="{FF2B5EF4-FFF2-40B4-BE49-F238E27FC236}">
                <a16:creationId xmlns:a16="http://schemas.microsoft.com/office/drawing/2014/main" id="{54A36FFF-19A4-4A2D-B441-7E9183052B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0376734"/>
              </p:ext>
            </p:extLst>
          </p:nvPr>
        </p:nvGraphicFramePr>
        <p:xfrm>
          <a:off x="781472" y="4960917"/>
          <a:ext cx="6644605" cy="797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76" name="公式" r:id="rId5" imgW="3619722" imgH="403913" progId="Equation.3">
                  <p:embed/>
                </p:oleObj>
              </mc:Choice>
              <mc:Fallback>
                <p:oleObj name="公式" r:id="rId5" imgW="3619722" imgH="403913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472" y="4960917"/>
                        <a:ext cx="6644605" cy="79729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3" name="Text Box 25">
            <a:extLst>
              <a:ext uri="{FF2B5EF4-FFF2-40B4-BE49-F238E27FC236}">
                <a16:creationId xmlns:a16="http://schemas.microsoft.com/office/drawing/2014/main" id="{9A9994CA-A6F5-4560-AF2A-A4179A363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8" y="4257099"/>
            <a:ext cx="295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混频器电压增益为：</a:t>
            </a:r>
          </a:p>
        </p:txBody>
      </p:sp>
      <p:sp>
        <p:nvSpPr>
          <p:cNvPr id="16394" name="Text Box 26">
            <a:extLst>
              <a:ext uri="{FF2B5EF4-FFF2-40B4-BE49-F238E27FC236}">
                <a16:creationId xmlns:a16="http://schemas.microsoft.com/office/drawing/2014/main" id="{3917C363-432E-4EA2-92FE-9FBBFCC923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377" y="6008687"/>
            <a:ext cx="551211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可见，混频跨导</a:t>
            </a:r>
            <a:r>
              <a:rPr lang="en-US" altLang="zh-CN" sz="2400" i="1" dirty="0" err="1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g</a:t>
            </a:r>
            <a:r>
              <a:rPr lang="en-US" altLang="zh-CN" sz="2400" baseline="-25000" dirty="0" err="1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c</a:t>
            </a:r>
            <a:r>
              <a:rPr lang="zh-CN" altLang="en-US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越大，</a:t>
            </a:r>
            <a:r>
              <a:rPr lang="en-US" altLang="zh-CN" sz="2400" i="1" dirty="0" err="1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A</a:t>
            </a:r>
            <a:r>
              <a:rPr lang="en-US" altLang="zh-CN" sz="2400" baseline="-25000" dirty="0" err="1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vc</a:t>
            </a:r>
            <a:r>
              <a:rPr lang="zh-CN" altLang="en-US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越大。</a:t>
            </a:r>
          </a:p>
        </p:txBody>
      </p:sp>
      <p:sp>
        <p:nvSpPr>
          <p:cNvPr id="16395" name="Text Box 29">
            <a:extLst>
              <a:ext uri="{FF2B5EF4-FFF2-40B4-BE49-F238E27FC236}">
                <a16:creationId xmlns:a16="http://schemas.microsoft.com/office/drawing/2014/main" id="{B202FC02-A84B-441E-B8A3-72B9FC05C8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2060575"/>
            <a:ext cx="3743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 i="1" dirty="0" err="1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g</a:t>
            </a:r>
            <a:r>
              <a:rPr lang="en-US" altLang="zh-CN" sz="2800" baseline="-25000" dirty="0" err="1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oc</a:t>
            </a:r>
            <a:r>
              <a:rPr lang="zh-CN" altLang="en-US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：混频器的输出电导；</a:t>
            </a:r>
          </a:p>
        </p:txBody>
      </p:sp>
      <p:sp>
        <p:nvSpPr>
          <p:cNvPr id="16396" name="Text Box 14">
            <a:extLst>
              <a:ext uri="{FF2B5EF4-FFF2-40B4-BE49-F238E27FC236}">
                <a16:creationId xmlns:a16="http://schemas.microsoft.com/office/drawing/2014/main" id="{B4950002-CDE9-4C00-A5D3-B6CD7DEB54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328" y="5068836"/>
            <a:ext cx="1263650" cy="496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(6-53)</a:t>
            </a:r>
            <a:endParaRPr lang="zh-CN" altLang="en-US" sz="2400" dirty="0">
              <a:solidFill>
                <a:srgbClr val="0000FF"/>
              </a:solidFill>
              <a:latin typeface="+mn-lt"/>
              <a:ea typeface="仿宋" panose="02010609060101010101" pitchFamily="49" charset="-122"/>
            </a:endParaRPr>
          </a:p>
        </p:txBody>
      </p:sp>
      <p:pic>
        <p:nvPicPr>
          <p:cNvPr id="16397" name="图片 2">
            <a:extLst>
              <a:ext uri="{FF2B5EF4-FFF2-40B4-BE49-F238E27FC236}">
                <a16:creationId xmlns:a16="http://schemas.microsoft.com/office/drawing/2014/main" id="{1A3C3654-8D7B-4FAF-B98D-F854744F5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88" y="1101725"/>
            <a:ext cx="3565525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54D041EC-1271-4BE3-AA90-399B4E682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1888" y="1046163"/>
            <a:ext cx="2232025" cy="5572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  <a:cs typeface="+mj-cs"/>
              </a:rPr>
              <a:t>P183   </a:t>
            </a:r>
            <a:r>
              <a:rPr lang="en-US" altLang="zh-CN" dirty="0">
                <a:solidFill>
                  <a:schemeClr val="accent6"/>
                </a:solidFill>
                <a:latin typeface="+mn-lt"/>
                <a:ea typeface="仿宋" panose="02010609060101010101" pitchFamily="49" charset="-122"/>
                <a:cs typeface="+mj-cs"/>
              </a:rPr>
              <a:t>P190</a:t>
            </a:r>
            <a:endParaRPr lang="zh-CN" altLang="en-US" dirty="0">
              <a:solidFill>
                <a:schemeClr val="accent6"/>
              </a:solidFill>
              <a:latin typeface="+mn-lt"/>
              <a:ea typeface="仿宋" panose="02010609060101010101" pitchFamily="49" charset="-122"/>
              <a:cs typeface="+mj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DFB41E35-ECCC-4FD1-9C54-2A1F85B347D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7223125" cy="381000"/>
          </a:xfrm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6.3.2  </a:t>
            </a:r>
            <a:r>
              <a:rPr lang="zh-CN" altLang="en-US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变频原理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A0A26DD2-E015-45B8-8CF7-3479A7529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25" y="3286125"/>
            <a:ext cx="820896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当</a:t>
            </a:r>
            <a:r>
              <a:rPr lang="en-US" altLang="zh-CN" sz="2400" i="1" dirty="0" err="1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g</a:t>
            </a:r>
            <a:r>
              <a:rPr lang="en-US" altLang="zh-CN" sz="2400" baseline="-25000" dirty="0" err="1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L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=</a:t>
            </a:r>
            <a:r>
              <a:rPr lang="en-US" altLang="zh-CN" sz="2400" i="1" dirty="0" err="1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g</a:t>
            </a:r>
            <a:r>
              <a:rPr lang="en-US" altLang="zh-CN" sz="2400" baseline="-25000" dirty="0" err="1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oc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时，输出端</a:t>
            </a:r>
            <a:r>
              <a:rPr lang="zh-CN" altLang="en-US" sz="2400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</a:rPr>
              <a:t>匹配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，混频器功率增益最大，即：</a:t>
            </a:r>
            <a:endParaRPr lang="zh-CN" altLang="en-US" sz="2400" b="0" dirty="0">
              <a:solidFill>
                <a:srgbClr val="660066"/>
              </a:solidFill>
              <a:latin typeface="+mn-lt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413" name="Object 10">
                <a:extLst>
                  <a:ext uri="{FF2B5EF4-FFF2-40B4-BE49-F238E27FC236}">
                    <a16:creationId xmlns:a16="http://schemas.microsoft.com/office/drawing/2014/main" id="{1085A094-1ECA-4AC3-98A4-F094936915B9}"/>
                  </a:ext>
                </a:extLst>
              </p:cNvPr>
              <p:cNvSpPr txBox="1"/>
              <p:nvPr/>
            </p:nvSpPr>
            <p:spPr bwMode="auto">
              <a:xfrm>
                <a:off x="399599" y="1122997"/>
                <a:ext cx="7081838" cy="201771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400" i="1" dirty="0">
                          <a:solidFill>
                            <a:srgbClr val="660066"/>
                          </a:solidFill>
                          <a:latin typeface="+mn-lt"/>
                          <a:ea typeface="仿宋" panose="02010609060101010101" pitchFamily="49" charset="-122"/>
                        </a:rPr>
                        <m:t>A</m:t>
                      </m:r>
                      <m:r>
                        <m:rPr>
                          <m:nor/>
                        </m:rPr>
                        <a:rPr lang="en-US" altLang="zh-CN" sz="2400" baseline="-25000" dirty="0">
                          <a:solidFill>
                            <a:srgbClr val="660066"/>
                          </a:solidFill>
                          <a:latin typeface="+mn-lt"/>
                          <a:ea typeface="仿宋" panose="02010609060101010101" pitchFamily="49" charset="-122"/>
                        </a:rPr>
                        <m:t>pc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+mn-lt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+mn-lt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+mn-lt"/>
                            </a:rPr>
                            <m:t>混频器输出中频信号功率</m:t>
                          </m:r>
                        </m:num>
                        <m:den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+mn-lt"/>
                            </a:rPr>
                            <m:t>混频器输入高频信号功率</m:t>
                          </m:r>
                        </m:den>
                      </m:f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+mn-lt"/>
                        </a:rPr>
                        <m:t>＝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+mn-lt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zh-CN" sz="2400" i="1" dirty="0">
                              <a:solidFill>
                                <a:srgbClr val="660066"/>
                              </a:solidFill>
                              <a:latin typeface="+mn-lt"/>
                              <a:ea typeface="仿宋" panose="02010609060101010101" pitchFamily="49" charset="-122"/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 altLang="zh-CN" sz="2400" baseline="-25000" dirty="0">
                              <a:solidFill>
                                <a:srgbClr val="660066"/>
                              </a:solidFill>
                              <a:latin typeface="+mn-lt"/>
                              <a:ea typeface="仿宋" panose="02010609060101010101" pitchFamily="49" charset="-122"/>
                            </a:rPr>
                            <m:t>i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altLang="zh-CN" sz="2400" i="1" dirty="0">
                              <a:solidFill>
                                <a:srgbClr val="660066"/>
                              </a:solidFill>
                              <a:latin typeface="+mn-lt"/>
                              <a:ea typeface="仿宋" panose="02010609060101010101" pitchFamily="49" charset="-122"/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 altLang="zh-CN" sz="2400" baseline="-25000" dirty="0">
                              <a:solidFill>
                                <a:srgbClr val="660066"/>
                              </a:solidFill>
                              <a:latin typeface="+mn-lt"/>
                              <a:ea typeface="仿宋" panose="02010609060101010101" pitchFamily="49" charset="-122"/>
                            </a:rPr>
                            <m:t>s</m:t>
                          </m:r>
                        </m:den>
                      </m:f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+mn-lt"/>
                        </a:rPr>
                        <m:t>=</m:t>
                      </m:r>
                      <m:f>
                        <m:fPr>
                          <m:ctrlPr>
                            <a:rPr lang="zh-CN" altLang="en-US" sz="2400" i="1" smtClean="0">
                              <a:solidFill>
                                <a:srgbClr val="000000"/>
                              </a:solidFill>
                              <a:latin typeface="+mn-lt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+mn-lt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altLang="zh-CN" sz="2400" b="1" i="1" dirty="0" smtClean="0">
                                  <a:solidFill>
                                    <a:srgbClr val="660066"/>
                                  </a:solidFill>
                                  <a:latin typeface="+mn-lt"/>
                                  <a:ea typeface="仿宋" panose="02010609060101010101" pitchFamily="49" charset="-122"/>
                                </a:rPr>
                                <m:t>V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baseline="-25000" dirty="0">
                                  <a:solidFill>
                                    <a:srgbClr val="660066"/>
                                  </a:solidFill>
                                  <a:latin typeface="+mn-lt"/>
                                  <a:ea typeface="仿宋" panose="02010609060101010101" pitchFamily="49" charset="-122"/>
                                </a:rPr>
                                <m:t>i</m:t>
                              </m:r>
                            </m:e>
                            <m:sup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+mn-lt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+mn-lt"/>
                            </a:rPr>
                            <m:t>⋅</m:t>
                          </m:r>
                          <m:r>
                            <m:rPr>
                              <m:nor/>
                            </m:rPr>
                            <a:rPr lang="en-US" altLang="zh-CN" sz="2400" i="1" dirty="0">
                              <a:solidFill>
                                <a:srgbClr val="660066"/>
                              </a:solidFill>
                              <a:latin typeface="+mn-lt"/>
                              <a:ea typeface="仿宋" panose="02010609060101010101" pitchFamily="49" charset="-122"/>
                            </a:rPr>
                            <m:t>g</m:t>
                          </m:r>
                          <m:r>
                            <m:rPr>
                              <m:nor/>
                            </m:rPr>
                            <a:rPr lang="en-US" altLang="zh-CN" sz="2400" baseline="-25000" dirty="0">
                              <a:solidFill>
                                <a:srgbClr val="660066"/>
                              </a:solidFill>
                              <a:latin typeface="+mn-lt"/>
                              <a:ea typeface="仿宋" panose="02010609060101010101" pitchFamily="49" charset="-122"/>
                            </a:rPr>
                            <m:t>L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+mn-lt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altLang="zh-CN" sz="2400" b="1" i="1" dirty="0" smtClean="0">
                                  <a:solidFill>
                                    <a:srgbClr val="660066"/>
                                  </a:solidFill>
                                  <a:latin typeface="+mn-lt"/>
                                  <a:ea typeface="仿宋" panose="02010609060101010101" pitchFamily="49" charset="-122"/>
                                </a:rPr>
                                <m:t>V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baseline="-25000" dirty="0">
                                  <a:solidFill>
                                    <a:srgbClr val="660066"/>
                                  </a:solidFill>
                                  <a:latin typeface="+mn-lt"/>
                                  <a:ea typeface="仿宋" panose="02010609060101010101" pitchFamily="49" charset="-122"/>
                                </a:rPr>
                                <m:t>s</m:t>
                              </m:r>
                            </m:e>
                            <m:sup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+mn-lt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+mn-lt"/>
                            </a:rPr>
                            <m:t>⋅</m:t>
                          </m:r>
                          <m:r>
                            <m:rPr>
                              <m:nor/>
                            </m:rPr>
                            <a:rPr lang="en-US" altLang="zh-CN" sz="2400" i="1" dirty="0">
                              <a:solidFill>
                                <a:srgbClr val="000066"/>
                              </a:solidFill>
                              <a:latin typeface="+mn-lt"/>
                              <a:ea typeface="仿宋" panose="02010609060101010101" pitchFamily="49" charset="-122"/>
                            </a:rPr>
                            <m:t>g</m:t>
                          </m:r>
                          <m:r>
                            <m:rPr>
                              <m:nor/>
                            </m:rPr>
                            <a:rPr lang="en-US" altLang="zh-CN" sz="2400" baseline="-25000" dirty="0">
                              <a:solidFill>
                                <a:srgbClr val="000066"/>
                              </a:solidFill>
                              <a:latin typeface="+mn-lt"/>
                              <a:ea typeface="仿宋" panose="02010609060101010101" pitchFamily="49" charset="-122"/>
                            </a:rPr>
                            <m:t>ie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+mn-lt"/>
                        </a:rPr>
                        <m:t>=(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+mn-lt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zh-CN" sz="2400" i="1" dirty="0">
                              <a:solidFill>
                                <a:srgbClr val="000066"/>
                              </a:solidFill>
                              <a:latin typeface="+mn-lt"/>
                              <a:ea typeface="仿宋" panose="02010609060101010101" pitchFamily="49" charset="-122"/>
                            </a:rPr>
                            <m:t>g</m:t>
                          </m:r>
                          <m:r>
                            <m:rPr>
                              <m:nor/>
                            </m:rPr>
                            <a:rPr lang="en-US" altLang="zh-CN" baseline="-25000" dirty="0">
                              <a:solidFill>
                                <a:srgbClr val="660066"/>
                              </a:solidFill>
                              <a:latin typeface="+mn-lt"/>
                              <a:ea typeface="仿宋" panose="02010609060101010101" pitchFamily="49" charset="-122"/>
                            </a:rPr>
                            <m:t>c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altLang="zh-CN" i="1" dirty="0">
                              <a:solidFill>
                                <a:srgbClr val="660066"/>
                              </a:solidFill>
                              <a:latin typeface="+mn-lt"/>
                              <a:ea typeface="仿宋" panose="02010609060101010101" pitchFamily="49" charset="-122"/>
                            </a:rPr>
                            <m:t>g</m:t>
                          </m:r>
                          <m:r>
                            <m:rPr>
                              <m:nor/>
                            </m:rPr>
                            <a:rPr lang="en-US" altLang="zh-CN" baseline="-25000" dirty="0">
                              <a:solidFill>
                                <a:srgbClr val="660066"/>
                              </a:solidFill>
                              <a:latin typeface="+mn-lt"/>
                              <a:ea typeface="仿宋" panose="02010609060101010101" pitchFamily="49" charset="-122"/>
                            </a:rPr>
                            <m:t>oc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+mn-lt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altLang="zh-CN" i="1" dirty="0">
                              <a:solidFill>
                                <a:srgbClr val="660066"/>
                              </a:solidFill>
                              <a:latin typeface="+mn-lt"/>
                              <a:ea typeface="仿宋" panose="02010609060101010101" pitchFamily="49" charset="-122"/>
                            </a:rPr>
                            <m:t>g</m:t>
                          </m:r>
                          <m:r>
                            <m:rPr>
                              <m:nor/>
                            </m:rPr>
                            <a:rPr lang="en-US" altLang="zh-CN" baseline="-25000" dirty="0">
                              <a:solidFill>
                                <a:srgbClr val="660066"/>
                              </a:solidFill>
                              <a:latin typeface="+mn-lt"/>
                              <a:ea typeface="仿宋" panose="02010609060101010101" pitchFamily="49" charset="-122"/>
                            </a:rPr>
                            <m:t>L</m:t>
                          </m:r>
                        </m:den>
                      </m:f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+mn-lt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+mn-lt"/>
                            </a:rPr>
                            <m:t>)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+mn-lt"/>
                            </a:rPr>
                            <m:t>2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+mn-lt"/>
                        </a:rPr>
                        <m:t>⋅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+mn-lt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zh-CN" i="1" dirty="0">
                              <a:solidFill>
                                <a:srgbClr val="660066"/>
                              </a:solidFill>
                              <a:latin typeface="+mn-lt"/>
                              <a:ea typeface="仿宋" panose="02010609060101010101" pitchFamily="49" charset="-122"/>
                            </a:rPr>
                            <m:t>g</m:t>
                          </m:r>
                          <m:r>
                            <m:rPr>
                              <m:nor/>
                            </m:rPr>
                            <a:rPr lang="en-US" altLang="zh-CN" baseline="-25000" dirty="0">
                              <a:solidFill>
                                <a:srgbClr val="660066"/>
                              </a:solidFill>
                              <a:latin typeface="+mn-lt"/>
                              <a:ea typeface="仿宋" panose="02010609060101010101" pitchFamily="49" charset="-122"/>
                            </a:rPr>
                            <m:t>L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altLang="zh-CN" sz="2400" i="1" dirty="0">
                              <a:solidFill>
                                <a:srgbClr val="000066"/>
                              </a:solidFill>
                              <a:latin typeface="+mn-lt"/>
                              <a:ea typeface="仿宋" panose="02010609060101010101" pitchFamily="49" charset="-122"/>
                            </a:rPr>
                            <m:t>g</m:t>
                          </m:r>
                          <m:r>
                            <m:rPr>
                              <m:nor/>
                            </m:rPr>
                            <a:rPr lang="en-US" altLang="zh-CN" baseline="-25000" dirty="0">
                              <a:solidFill>
                                <a:srgbClr val="000066"/>
                              </a:solidFill>
                              <a:latin typeface="+mn-lt"/>
                              <a:ea typeface="仿宋" panose="02010609060101010101" pitchFamily="49" charset="-122"/>
                            </a:rPr>
                            <m:t>ie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+mn-lt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+mn-lt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altLang="zh-CN" i="1" dirty="0">
                              <a:solidFill>
                                <a:srgbClr val="660066"/>
                              </a:solidFill>
                              <a:latin typeface="+mn-lt"/>
                              <a:ea typeface="仿宋" panose="02010609060101010101" pitchFamily="49" charset="-122"/>
                            </a:rPr>
                            <m:t>A</m:t>
                          </m:r>
                          <m:r>
                            <m:rPr>
                              <m:nor/>
                            </m:rPr>
                            <a:rPr lang="en-US" altLang="zh-CN" baseline="-25000" dirty="0">
                              <a:solidFill>
                                <a:srgbClr val="660066"/>
                              </a:solidFill>
                              <a:latin typeface="+mn-lt"/>
                              <a:ea typeface="仿宋" panose="02010609060101010101" pitchFamily="49" charset="-122"/>
                            </a:rPr>
                            <m:t>u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+mn-lt"/>
                            </a:rPr>
                            <m:t>2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+mn-lt"/>
                        </a:rPr>
                        <m:t>⋅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+mn-lt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zh-CN" i="1" dirty="0">
                              <a:solidFill>
                                <a:srgbClr val="660066"/>
                              </a:solidFill>
                              <a:latin typeface="+mn-lt"/>
                              <a:ea typeface="仿宋" panose="02010609060101010101" pitchFamily="49" charset="-122"/>
                            </a:rPr>
                            <m:t>g</m:t>
                          </m:r>
                          <m:r>
                            <m:rPr>
                              <m:nor/>
                            </m:rPr>
                            <a:rPr lang="en-US" altLang="zh-CN" baseline="-25000" dirty="0">
                              <a:solidFill>
                                <a:srgbClr val="660066"/>
                              </a:solidFill>
                              <a:latin typeface="+mn-lt"/>
                              <a:ea typeface="仿宋" panose="02010609060101010101" pitchFamily="49" charset="-122"/>
                            </a:rPr>
                            <m:t>L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altLang="zh-CN" sz="2400" i="1" dirty="0">
                              <a:solidFill>
                                <a:srgbClr val="000066"/>
                              </a:solidFill>
                              <a:latin typeface="+mn-lt"/>
                              <a:ea typeface="仿宋" panose="02010609060101010101" pitchFamily="49" charset="-122"/>
                            </a:rPr>
                            <m:t>g</m:t>
                          </m:r>
                          <m:r>
                            <m:rPr>
                              <m:nor/>
                            </m:rPr>
                            <a:rPr lang="en-US" altLang="zh-CN" baseline="-25000" dirty="0">
                              <a:solidFill>
                                <a:srgbClr val="000066"/>
                              </a:solidFill>
                              <a:latin typeface="+mn-lt"/>
                              <a:ea typeface="仿宋" panose="02010609060101010101" pitchFamily="49" charset="-122"/>
                            </a:rPr>
                            <m:t>ie</m:t>
                          </m:r>
                        </m:den>
                      </m:f>
                    </m:oMath>
                  </m:oMathPara>
                </a14:m>
                <a:endParaRPr lang="zh-CN" altLang="en-US" dirty="0">
                  <a:latin typeface="+mn-lt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17413" name="Object 10">
                <a:extLst>
                  <a:ext uri="{FF2B5EF4-FFF2-40B4-BE49-F238E27FC236}">
                    <a16:creationId xmlns:a16="http://schemas.microsoft.com/office/drawing/2014/main" id="{1085A094-1ECA-4AC3-98A4-F094936915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9599" y="1122997"/>
                <a:ext cx="7081838" cy="20177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14" name="Text Box 11">
            <a:extLst>
              <a:ext uri="{FF2B5EF4-FFF2-40B4-BE49-F238E27FC236}">
                <a16:creationId xmlns:a16="http://schemas.microsoft.com/office/drawing/2014/main" id="{24E764F5-21FE-431C-B193-DE6A22A2B0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642938"/>
            <a:ext cx="3959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混频器的功率增益为：</a:t>
            </a:r>
          </a:p>
        </p:txBody>
      </p:sp>
      <p:sp>
        <p:nvSpPr>
          <p:cNvPr id="17415" name="Rectangle 12">
            <a:extLst>
              <a:ext uri="{FF2B5EF4-FFF2-40B4-BE49-F238E27FC236}">
                <a16:creationId xmlns:a16="http://schemas.microsoft.com/office/drawing/2014/main" id="{DAABA4CB-0906-44BD-BF20-E6D2BA515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25" y="5337175"/>
            <a:ext cx="8623275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      可见，</a:t>
            </a:r>
            <a:r>
              <a:rPr lang="en-US" altLang="zh-CN" sz="2400" i="1" dirty="0" err="1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A</a:t>
            </a:r>
            <a:r>
              <a:rPr lang="en-US" altLang="zh-CN" sz="2400" baseline="-25000" dirty="0" err="1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pmax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只与混频器跨导</a:t>
            </a:r>
            <a:r>
              <a:rPr lang="en-US" altLang="zh-CN" sz="2400" i="1" dirty="0" err="1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g</a:t>
            </a:r>
            <a:r>
              <a:rPr lang="en-US" altLang="zh-CN" sz="2400" baseline="-25000" dirty="0" err="1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c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，输入电导</a:t>
            </a:r>
            <a:r>
              <a:rPr lang="en-US" altLang="zh-CN" sz="2400" i="1" dirty="0" err="1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g</a:t>
            </a:r>
            <a:r>
              <a:rPr lang="en-US" altLang="zh-CN" sz="2400" baseline="-25000" dirty="0" err="1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ie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以及输出电导</a:t>
            </a:r>
            <a:r>
              <a:rPr lang="en-US" altLang="zh-CN" sz="2400" i="1" dirty="0" err="1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g</a:t>
            </a:r>
            <a:r>
              <a:rPr lang="en-US" altLang="zh-CN" sz="2400" baseline="-25000" dirty="0" err="1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oc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有关，而与混频器输出回路元件参数无关。</a:t>
            </a:r>
            <a:endParaRPr lang="zh-CN" altLang="en-US" sz="2400" b="0" dirty="0">
              <a:solidFill>
                <a:srgbClr val="660066"/>
              </a:solidFill>
              <a:latin typeface="+mn-lt"/>
              <a:ea typeface="仿宋" panose="02010609060101010101" pitchFamily="49" charset="-122"/>
            </a:endParaRPr>
          </a:p>
        </p:txBody>
      </p:sp>
      <p:sp>
        <p:nvSpPr>
          <p:cNvPr id="17416" name="Text Box 14">
            <a:extLst>
              <a:ext uri="{FF2B5EF4-FFF2-40B4-BE49-F238E27FC236}">
                <a16:creationId xmlns:a16="http://schemas.microsoft.com/office/drawing/2014/main" id="{C1BE92E2-3EB7-44E0-82F7-7B75A2E78B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525" y="4087813"/>
            <a:ext cx="1263650" cy="496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(6-55)</a:t>
            </a:r>
            <a:endParaRPr lang="zh-CN" altLang="en-US" sz="2400">
              <a:solidFill>
                <a:srgbClr val="0000FF"/>
              </a:solidFill>
              <a:latin typeface="+mn-lt"/>
              <a:ea typeface="仿宋" panose="02010609060101010101" pitchFamily="49" charset="-122"/>
            </a:endParaRPr>
          </a:p>
        </p:txBody>
      </p:sp>
      <p:sp>
        <p:nvSpPr>
          <p:cNvPr id="17417" name="Text Box 14">
            <a:extLst>
              <a:ext uri="{FF2B5EF4-FFF2-40B4-BE49-F238E27FC236}">
                <a16:creationId xmlns:a16="http://schemas.microsoft.com/office/drawing/2014/main" id="{23B11749-3DD1-4F84-B9DD-8482D9F13D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6096" y="2298700"/>
            <a:ext cx="1263650" cy="496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(6-54)</a:t>
            </a:r>
            <a:endParaRPr lang="zh-CN" altLang="en-US" sz="2400" dirty="0">
              <a:solidFill>
                <a:srgbClr val="0000FF"/>
              </a:solidFill>
              <a:latin typeface="+mn-lt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Object 10">
                <a:extLst>
                  <a:ext uri="{FF2B5EF4-FFF2-40B4-BE49-F238E27FC236}">
                    <a16:creationId xmlns:a16="http://schemas.microsoft.com/office/drawing/2014/main" id="{1BE9AC9F-85A9-4001-A437-7CA3D8AB08EC}"/>
                  </a:ext>
                </a:extLst>
              </p:cNvPr>
              <p:cNvSpPr txBox="1"/>
              <p:nvPr/>
            </p:nvSpPr>
            <p:spPr bwMode="auto">
              <a:xfrm>
                <a:off x="1548061" y="3990321"/>
                <a:ext cx="4176464" cy="8109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400" b="0" i="1" dirty="0" smtClean="0">
                          <a:solidFill>
                            <a:srgbClr val="336600"/>
                          </a:solidFill>
                          <a:latin typeface="+mn-lt"/>
                          <a:ea typeface="仿宋" panose="02010609060101010101" pitchFamily="49" charset="-122"/>
                        </a:rPr>
                        <m:t>A</m:t>
                      </m:r>
                      <m:r>
                        <m:rPr>
                          <m:nor/>
                        </m:rPr>
                        <a:rPr lang="en-US" altLang="zh-CN" sz="2400" b="0" baseline="-25000" dirty="0" smtClean="0">
                          <a:solidFill>
                            <a:srgbClr val="336600"/>
                          </a:solidFill>
                          <a:latin typeface="+mn-lt"/>
                          <a:ea typeface="仿宋" panose="02010609060101010101" pitchFamily="49" charset="-122"/>
                        </a:rPr>
                        <m:t>p</m:t>
                      </m:r>
                      <m:r>
                        <m:rPr>
                          <m:nor/>
                        </m:rPr>
                        <a:rPr lang="en-US" altLang="zh-CN" sz="2400" b="0" i="0" baseline="-25000" dirty="0" smtClean="0">
                          <a:solidFill>
                            <a:srgbClr val="336600"/>
                          </a:solidFill>
                          <a:latin typeface="+mn-lt"/>
                          <a:ea typeface="仿宋" panose="02010609060101010101" pitchFamily="49" charset="-122"/>
                        </a:rPr>
                        <m:t>max</m:t>
                      </m:r>
                      <m:r>
                        <a:rPr lang="zh-CN" altLang="en-US" sz="2400" b="0" i="1">
                          <a:solidFill>
                            <a:srgbClr val="336600"/>
                          </a:solidFill>
                          <a:latin typeface="+mn-lt"/>
                        </a:rPr>
                        <m:t>=</m:t>
                      </m:r>
                      <m:f>
                        <m:fPr>
                          <m:ctrlPr>
                            <a:rPr lang="zh-CN" altLang="en-US" sz="2400" b="0" i="1">
                              <a:solidFill>
                                <a:srgbClr val="336600"/>
                              </a:solidFill>
                              <a:latin typeface="+mn-lt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zh-CN" sz="2400" b="0" i="1" dirty="0">
                              <a:solidFill>
                                <a:srgbClr val="336600"/>
                              </a:solidFill>
                              <a:latin typeface="+mn-lt"/>
                              <a:ea typeface="仿宋" panose="02010609060101010101" pitchFamily="49" charset="-122"/>
                            </a:rPr>
                            <m:t>g</m:t>
                          </m:r>
                          <m:r>
                            <m:rPr>
                              <m:nor/>
                            </m:rPr>
                            <a:rPr lang="en-US" altLang="zh-CN" sz="2400" b="0" baseline="-25000" dirty="0">
                              <a:solidFill>
                                <a:srgbClr val="336600"/>
                              </a:solidFill>
                              <a:latin typeface="+mn-lt"/>
                              <a:ea typeface="仿宋" panose="02010609060101010101" pitchFamily="49" charset="-122"/>
                            </a:rPr>
                            <m:t>c</m:t>
                          </m:r>
                          <m:r>
                            <m:rPr>
                              <m:nor/>
                            </m:rPr>
                            <a:rPr lang="en-US" altLang="zh-CN" sz="2400" b="0" baseline="30000" dirty="0">
                              <a:solidFill>
                                <a:srgbClr val="336600"/>
                              </a:solidFill>
                              <a:latin typeface="+mn-lt"/>
                              <a:ea typeface="仿宋" panose="02010609060101010101" pitchFamily="49" charset="-122"/>
                            </a:rPr>
                            <m:t>2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altLang="zh-CN" sz="2400" b="0" dirty="0">
                              <a:solidFill>
                                <a:srgbClr val="336600"/>
                              </a:solidFill>
                              <a:latin typeface="+mn-lt"/>
                              <a:ea typeface="仿宋" panose="02010609060101010101" pitchFamily="49" charset="-122"/>
                            </a:rPr>
                            <m:t>4</m:t>
                          </m:r>
                          <m:r>
                            <m:rPr>
                              <m:nor/>
                            </m:rPr>
                            <a:rPr lang="en-US" altLang="zh-CN" sz="2400" b="0" i="1" dirty="0">
                              <a:solidFill>
                                <a:srgbClr val="336600"/>
                              </a:solidFill>
                              <a:latin typeface="+mn-lt"/>
                              <a:ea typeface="仿宋" panose="02010609060101010101" pitchFamily="49" charset="-122"/>
                            </a:rPr>
                            <m:t>g</m:t>
                          </m:r>
                          <m:r>
                            <m:rPr>
                              <m:nor/>
                            </m:rPr>
                            <a:rPr lang="en-US" altLang="zh-CN" sz="2400" b="0" baseline="-25000" dirty="0">
                              <a:solidFill>
                                <a:srgbClr val="336600"/>
                              </a:solidFill>
                              <a:latin typeface="+mn-lt"/>
                              <a:ea typeface="仿宋" panose="02010609060101010101" pitchFamily="49" charset="-122"/>
                            </a:rPr>
                            <m:t>oc</m:t>
                          </m:r>
                          <m:r>
                            <m:rPr>
                              <m:nor/>
                            </m:rPr>
                            <a:rPr lang="en-US" altLang="zh-CN" sz="2400" b="0" baseline="30000" dirty="0">
                              <a:solidFill>
                                <a:srgbClr val="336600"/>
                              </a:solidFill>
                              <a:latin typeface="+mn-lt"/>
                              <a:ea typeface="仿宋" panose="02010609060101010101" pitchFamily="49" charset="-122"/>
                            </a:rPr>
                            <m:t>2</m:t>
                          </m:r>
                        </m:den>
                      </m:f>
                      <m:r>
                        <a:rPr lang="zh-CN" altLang="en-US" sz="2400" b="0" i="1">
                          <a:solidFill>
                            <a:srgbClr val="336600"/>
                          </a:solidFill>
                          <a:latin typeface="+mn-lt"/>
                        </a:rPr>
                        <m:t>⋅</m:t>
                      </m:r>
                      <m:f>
                        <m:fPr>
                          <m:ctrlPr>
                            <a:rPr lang="zh-CN" altLang="en-US" sz="2400" b="0" i="1">
                              <a:solidFill>
                                <a:srgbClr val="336600"/>
                              </a:solidFill>
                              <a:latin typeface="+mn-lt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zh-CN" sz="2400" b="0" i="1" dirty="0">
                              <a:solidFill>
                                <a:srgbClr val="336600"/>
                              </a:solidFill>
                              <a:latin typeface="+mn-lt"/>
                              <a:ea typeface="仿宋" panose="02010609060101010101" pitchFamily="49" charset="-122"/>
                            </a:rPr>
                            <m:t>g</m:t>
                          </m:r>
                          <m:r>
                            <m:rPr>
                              <m:nor/>
                            </m:rPr>
                            <a:rPr lang="en-US" altLang="zh-CN" sz="2400" b="0" baseline="-25000" dirty="0">
                              <a:solidFill>
                                <a:srgbClr val="336600"/>
                              </a:solidFill>
                              <a:latin typeface="+mn-lt"/>
                              <a:ea typeface="仿宋" panose="02010609060101010101" pitchFamily="49" charset="-122"/>
                            </a:rPr>
                            <m:t>oc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altLang="zh-CN" sz="2400" b="0" i="1" dirty="0">
                              <a:solidFill>
                                <a:srgbClr val="336600"/>
                              </a:solidFill>
                              <a:latin typeface="+mn-lt"/>
                              <a:ea typeface="仿宋" panose="02010609060101010101" pitchFamily="49" charset="-122"/>
                            </a:rPr>
                            <m:t>g</m:t>
                          </m:r>
                          <m:r>
                            <m:rPr>
                              <m:nor/>
                            </m:rPr>
                            <a:rPr lang="en-US" altLang="zh-CN" sz="2400" b="0" baseline="-25000" dirty="0">
                              <a:solidFill>
                                <a:srgbClr val="336600"/>
                              </a:solidFill>
                              <a:latin typeface="+mn-lt"/>
                              <a:ea typeface="仿宋" panose="02010609060101010101" pitchFamily="49" charset="-122"/>
                            </a:rPr>
                            <m:t>ie</m:t>
                          </m:r>
                        </m:den>
                      </m:f>
                      <m:r>
                        <a:rPr lang="zh-CN" altLang="en-US" sz="2400" b="0" i="1">
                          <a:solidFill>
                            <a:srgbClr val="336600"/>
                          </a:solidFill>
                          <a:latin typeface="+mn-lt"/>
                        </a:rPr>
                        <m:t>=</m:t>
                      </m:r>
                      <m:f>
                        <m:fPr>
                          <m:ctrlPr>
                            <a:rPr lang="zh-CN" altLang="en-US" sz="2400" b="0" i="1">
                              <a:solidFill>
                                <a:srgbClr val="336600"/>
                              </a:solidFill>
                              <a:latin typeface="+mn-lt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zh-CN" sz="2400" b="0" i="1" dirty="0">
                              <a:solidFill>
                                <a:srgbClr val="336600"/>
                              </a:solidFill>
                              <a:latin typeface="+mn-lt"/>
                              <a:ea typeface="仿宋" panose="02010609060101010101" pitchFamily="49" charset="-122"/>
                            </a:rPr>
                            <m:t>g</m:t>
                          </m:r>
                          <m:r>
                            <m:rPr>
                              <m:nor/>
                            </m:rPr>
                            <a:rPr lang="en-US" altLang="zh-CN" sz="2400" b="0" baseline="-25000" dirty="0">
                              <a:solidFill>
                                <a:srgbClr val="336600"/>
                              </a:solidFill>
                              <a:latin typeface="+mn-lt"/>
                              <a:ea typeface="仿宋" panose="02010609060101010101" pitchFamily="49" charset="-122"/>
                            </a:rPr>
                            <m:t>c</m:t>
                          </m:r>
                          <m:r>
                            <m:rPr>
                              <m:nor/>
                            </m:rPr>
                            <a:rPr lang="en-US" altLang="zh-CN" sz="2400" b="0" baseline="30000" dirty="0">
                              <a:solidFill>
                                <a:srgbClr val="336600"/>
                              </a:solidFill>
                              <a:latin typeface="+mn-lt"/>
                              <a:ea typeface="仿宋" panose="02010609060101010101" pitchFamily="49" charset="-122"/>
                            </a:rPr>
                            <m:t>2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altLang="zh-CN" sz="2400" b="0" dirty="0">
                              <a:solidFill>
                                <a:srgbClr val="336600"/>
                              </a:solidFill>
                              <a:latin typeface="+mn-lt"/>
                              <a:ea typeface="仿宋" panose="02010609060101010101" pitchFamily="49" charset="-122"/>
                            </a:rPr>
                            <m:t>4</m:t>
                          </m:r>
                          <m:r>
                            <m:rPr>
                              <m:nor/>
                            </m:rPr>
                            <a:rPr lang="en-US" altLang="zh-CN" sz="2400" b="0" i="1" dirty="0">
                              <a:solidFill>
                                <a:srgbClr val="336600"/>
                              </a:solidFill>
                              <a:latin typeface="+mn-lt"/>
                              <a:ea typeface="仿宋" panose="02010609060101010101" pitchFamily="49" charset="-122"/>
                            </a:rPr>
                            <m:t>g</m:t>
                          </m:r>
                          <m:r>
                            <m:rPr>
                              <m:nor/>
                            </m:rPr>
                            <a:rPr lang="en-US" altLang="zh-CN" sz="2400" b="0" baseline="-25000" dirty="0">
                              <a:solidFill>
                                <a:srgbClr val="336600"/>
                              </a:solidFill>
                              <a:latin typeface="+mn-lt"/>
                              <a:ea typeface="仿宋" panose="02010609060101010101" pitchFamily="49" charset="-122"/>
                            </a:rPr>
                            <m:t>oc</m:t>
                          </m:r>
                          <m:r>
                            <m:rPr>
                              <m:nor/>
                            </m:rPr>
                            <a:rPr lang="en-US" altLang="zh-CN" sz="2400" b="0" baseline="30000" dirty="0">
                              <a:solidFill>
                                <a:srgbClr val="336600"/>
                              </a:solidFill>
                              <a:latin typeface="+mn-lt"/>
                              <a:ea typeface="仿宋" panose="02010609060101010101" pitchFamily="49" charset="-122"/>
                            </a:rPr>
                            <m:t>2</m:t>
                          </m:r>
                          <m:r>
                            <a:rPr lang="zh-CN" altLang="en-US" sz="2400" b="0" i="1">
                              <a:solidFill>
                                <a:srgbClr val="336600"/>
                              </a:solidFill>
                              <a:latin typeface="+mn-lt"/>
                            </a:rPr>
                            <m:t>⋅</m:t>
                          </m:r>
                          <m:r>
                            <m:rPr>
                              <m:nor/>
                            </m:rPr>
                            <a:rPr lang="en-US" altLang="zh-CN" sz="2400" b="0" i="1" dirty="0">
                              <a:solidFill>
                                <a:srgbClr val="336600"/>
                              </a:solidFill>
                              <a:latin typeface="+mn-lt"/>
                              <a:ea typeface="仿宋" panose="02010609060101010101" pitchFamily="49" charset="-122"/>
                            </a:rPr>
                            <m:t>g</m:t>
                          </m:r>
                          <m:r>
                            <m:rPr>
                              <m:nor/>
                            </m:rPr>
                            <a:rPr lang="en-US" altLang="zh-CN" sz="2400" b="0" baseline="-25000" dirty="0">
                              <a:solidFill>
                                <a:srgbClr val="336600"/>
                              </a:solidFill>
                              <a:latin typeface="+mn-lt"/>
                              <a:ea typeface="仿宋" panose="02010609060101010101" pitchFamily="49" charset="-122"/>
                            </a:rPr>
                            <m:t>ie</m:t>
                          </m:r>
                        </m:den>
                      </m:f>
                    </m:oMath>
                  </m:oMathPara>
                </a14:m>
                <a:endParaRPr lang="zh-CN" altLang="en-US" sz="2400" b="0" dirty="0">
                  <a:solidFill>
                    <a:srgbClr val="336600"/>
                  </a:solidFill>
                  <a:latin typeface="+mn-lt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14" name="Object 10">
                <a:extLst>
                  <a:ext uri="{FF2B5EF4-FFF2-40B4-BE49-F238E27FC236}">
                    <a16:creationId xmlns:a16="http://schemas.microsoft.com/office/drawing/2014/main" id="{1BE9AC9F-85A9-4001-A437-7CA3D8AB0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48061" y="3990321"/>
                <a:ext cx="4176464" cy="810931"/>
              </a:xfrm>
              <a:prstGeom prst="rect">
                <a:avLst/>
              </a:prstGeom>
              <a:blipFill>
                <a:blip r:embed="rId3"/>
                <a:stretch>
                  <a:fillRect t="-75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图片 15" descr="ImagE2.jpg">
            <a:extLst>
              <a:ext uri="{FF2B5EF4-FFF2-40B4-BE49-F238E27FC236}">
                <a16:creationId xmlns:a16="http://schemas.microsoft.com/office/drawing/2014/main" id="{8C6B99DC-5D49-47C9-A277-D79114F8CC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928813"/>
            <a:ext cx="5500688" cy="304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Rectangle 2">
            <a:extLst>
              <a:ext uri="{FF2B5EF4-FFF2-40B4-BE49-F238E27FC236}">
                <a16:creationId xmlns:a16="http://schemas.microsoft.com/office/drawing/2014/main" id="{1E08A9AD-3D85-4378-8546-A3AE6FBA4E0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7223125" cy="3810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6.4   </a:t>
            </a:r>
            <a:r>
              <a:rPr lang="zh-CN" altLang="en-US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二极管混频器  </a:t>
            </a:r>
            <a:r>
              <a:rPr lang="en-US" altLang="zh-CN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(</a:t>
            </a:r>
            <a:r>
              <a:rPr lang="en-US" altLang="zh-CN" sz="2800" b="1" dirty="0">
                <a:solidFill>
                  <a:srgbClr val="00B050"/>
                </a:solidFill>
                <a:latin typeface="+mn-lt"/>
                <a:ea typeface="仿宋" panose="02010609060101010101" pitchFamily="49" charset="-122"/>
              </a:rPr>
              <a:t>P183      </a:t>
            </a:r>
            <a:r>
              <a:rPr lang="en-US" altLang="zh-CN" sz="2800" b="1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</a:rPr>
              <a:t>P187</a:t>
            </a:r>
            <a:r>
              <a:rPr lang="en-US" altLang="zh-CN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        P194)</a:t>
            </a:r>
            <a:endParaRPr lang="zh-CN" altLang="en-US" sz="2800" b="1" dirty="0">
              <a:solidFill>
                <a:srgbClr val="0000FF"/>
              </a:solidFill>
              <a:latin typeface="+mn-lt"/>
              <a:ea typeface="仿宋" panose="02010609060101010101" pitchFamily="49" charset="-122"/>
            </a:endParaRP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14996433-E9F0-41FA-8DBE-23B2EFB0C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692150"/>
            <a:ext cx="64754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6.4.1 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二极管混频器分析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(</a:t>
            </a:r>
            <a:r>
              <a:rPr lang="en-US" altLang="zh-CN" sz="2400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</a:rPr>
              <a:t>P187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        P194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)</a:t>
            </a:r>
            <a:endParaRPr lang="zh-CN" altLang="en-US" sz="2400" dirty="0">
              <a:solidFill>
                <a:srgbClr val="660066"/>
              </a:solidFill>
              <a:latin typeface="+mn-lt"/>
              <a:ea typeface="仿宋" panose="02010609060101010101" pitchFamily="49" charset="-122"/>
            </a:endParaRPr>
          </a:p>
        </p:txBody>
      </p:sp>
      <p:sp>
        <p:nvSpPr>
          <p:cNvPr id="18437" name="AutoShape 6">
            <a:extLst>
              <a:ext uri="{FF2B5EF4-FFF2-40B4-BE49-F238E27FC236}">
                <a16:creationId xmlns:a16="http://schemas.microsoft.com/office/drawing/2014/main" id="{FD03FF28-9EED-45F4-A3DD-12B649AFD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9857" y="2048797"/>
            <a:ext cx="1655763" cy="1584325"/>
          </a:xfrm>
          <a:prstGeom prst="wedgeRoundRectCallout">
            <a:avLst>
              <a:gd name="adj1" fmla="val -112830"/>
              <a:gd name="adj2" fmla="val 2166"/>
              <a:gd name="adj3" fmla="val 16667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bg1"/>
                </a:solidFill>
                <a:latin typeface="+mn-lt"/>
                <a:ea typeface="仿宋" panose="02010609060101010101" pitchFamily="49" charset="-122"/>
              </a:rPr>
              <a:t>      </a:t>
            </a:r>
          </a:p>
        </p:txBody>
      </p:sp>
      <p:sp>
        <p:nvSpPr>
          <p:cNvPr id="18438" name="AutoShape 7">
            <a:extLst>
              <a:ext uri="{FF2B5EF4-FFF2-40B4-BE49-F238E27FC236}">
                <a16:creationId xmlns:a16="http://schemas.microsoft.com/office/drawing/2014/main" id="{7F377051-5D1D-4330-9A78-102FFF2DA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65400"/>
            <a:ext cx="1571625" cy="1149350"/>
          </a:xfrm>
          <a:prstGeom prst="wedgeRoundRectCallout">
            <a:avLst>
              <a:gd name="adj1" fmla="val 113903"/>
              <a:gd name="adj2" fmla="val -18116"/>
              <a:gd name="adj3" fmla="val 16667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bg1"/>
                </a:solidFill>
                <a:latin typeface="+mn-lt"/>
                <a:ea typeface="仿宋" panose="02010609060101010101" pitchFamily="49" charset="-122"/>
              </a:rPr>
              <a:t>      </a:t>
            </a:r>
          </a:p>
        </p:txBody>
      </p:sp>
      <p:sp>
        <p:nvSpPr>
          <p:cNvPr id="18439" name="Text Box 8">
            <a:extLst>
              <a:ext uri="{FF2B5EF4-FFF2-40B4-BE49-F238E27FC236}">
                <a16:creationId xmlns:a16="http://schemas.microsoft.com/office/drawing/2014/main" id="{CECC8635-64E1-48EC-9E5A-7212AF0F5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565400"/>
            <a:ext cx="16922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i="1">
                <a:solidFill>
                  <a:srgbClr val="7030A0"/>
                </a:solidFill>
                <a:latin typeface="+mn-lt"/>
                <a:ea typeface="仿宋" panose="02010609060101010101" pitchFamily="49" charset="-122"/>
              </a:rPr>
              <a:t>C</a:t>
            </a:r>
            <a:r>
              <a:rPr lang="en-US" altLang="zh-CN" sz="2400" baseline="-25000">
                <a:solidFill>
                  <a:srgbClr val="7030A0"/>
                </a:solidFill>
                <a:latin typeface="+mn-lt"/>
                <a:ea typeface="仿宋" panose="02010609060101010101" pitchFamily="49" charset="-122"/>
              </a:rPr>
              <a:t>1</a:t>
            </a:r>
            <a:r>
              <a:rPr lang="en-US" altLang="zh-CN" sz="2400" i="1">
                <a:solidFill>
                  <a:srgbClr val="7030A0"/>
                </a:solidFill>
                <a:latin typeface="+mn-lt"/>
                <a:ea typeface="仿宋" panose="02010609060101010101" pitchFamily="49" charset="-122"/>
              </a:rPr>
              <a:t>L</a:t>
            </a:r>
            <a:r>
              <a:rPr lang="en-US" altLang="zh-CN" sz="2400" baseline="-25000">
                <a:solidFill>
                  <a:srgbClr val="7030A0"/>
                </a:solidFill>
                <a:latin typeface="+mn-lt"/>
                <a:ea typeface="仿宋" panose="02010609060101010101" pitchFamily="49" charset="-122"/>
              </a:rPr>
              <a:t>1</a:t>
            </a:r>
            <a:r>
              <a:rPr lang="en-US" altLang="zh-CN" sz="2400">
                <a:solidFill>
                  <a:srgbClr val="7030A0"/>
                </a:solidFill>
                <a:latin typeface="+mn-lt"/>
                <a:ea typeface="仿宋" panose="02010609060101010101" pitchFamily="49" charset="-122"/>
              </a:rPr>
              <a:t>:</a:t>
            </a:r>
            <a:r>
              <a:rPr lang="zh-CN" altLang="en-US" sz="2400">
                <a:solidFill>
                  <a:srgbClr val="7030A0"/>
                </a:solidFill>
                <a:latin typeface="+mn-lt"/>
                <a:ea typeface="仿宋" panose="02010609060101010101" pitchFamily="49" charset="-122"/>
              </a:rPr>
              <a:t>输入回路，调谐于</a:t>
            </a:r>
            <a:r>
              <a:rPr lang="en-US" altLang="zh-CN" sz="2400" i="1">
                <a:solidFill>
                  <a:srgbClr val="7030A0"/>
                </a:solidFill>
                <a:latin typeface="+mn-lt"/>
                <a:ea typeface="仿宋" panose="02010609060101010101" pitchFamily="49" charset="-122"/>
              </a:rPr>
              <a:t>f</a:t>
            </a:r>
            <a:r>
              <a:rPr lang="en-US" altLang="zh-CN" sz="2400" baseline="-25000">
                <a:solidFill>
                  <a:srgbClr val="7030A0"/>
                </a:solidFill>
                <a:latin typeface="+mn-lt"/>
                <a:ea typeface="仿宋" panose="02010609060101010101" pitchFamily="49" charset="-122"/>
              </a:rPr>
              <a:t>s  </a:t>
            </a:r>
            <a:r>
              <a:rPr lang="zh-CN" altLang="en-US" sz="2400">
                <a:solidFill>
                  <a:srgbClr val="7030A0"/>
                </a:solidFill>
                <a:latin typeface="+mn-lt"/>
                <a:ea typeface="仿宋" panose="02010609060101010101" pitchFamily="49" charset="-122"/>
              </a:rPr>
              <a:t>上；</a:t>
            </a:r>
          </a:p>
        </p:txBody>
      </p:sp>
      <p:sp>
        <p:nvSpPr>
          <p:cNvPr id="18440" name="Rectangle 9">
            <a:extLst>
              <a:ext uri="{FF2B5EF4-FFF2-40B4-BE49-F238E27FC236}">
                <a16:creationId xmlns:a16="http://schemas.microsoft.com/office/drawing/2014/main" id="{146BBE77-046C-4A8C-9E0C-523B1FE20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3285" y="4076700"/>
            <a:ext cx="14205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i="1" dirty="0">
                <a:solidFill>
                  <a:srgbClr val="7030A0"/>
                </a:solidFill>
                <a:latin typeface="+mn-lt"/>
                <a:ea typeface="仿宋" panose="02010609060101010101" pitchFamily="49" charset="-122"/>
              </a:rPr>
              <a:t>f</a:t>
            </a:r>
            <a:r>
              <a:rPr lang="en-US" altLang="zh-CN" sz="2400" baseline="-25000" dirty="0">
                <a:solidFill>
                  <a:srgbClr val="7030A0"/>
                </a:solidFill>
                <a:latin typeface="+mn-lt"/>
                <a:ea typeface="仿宋" panose="02010609060101010101" pitchFamily="49" charset="-122"/>
              </a:rPr>
              <a:t>0</a:t>
            </a:r>
            <a:r>
              <a:rPr lang="en-US" altLang="zh-CN" sz="2400" dirty="0">
                <a:solidFill>
                  <a:srgbClr val="7030A0"/>
                </a:solidFill>
                <a:latin typeface="+mn-lt"/>
                <a:ea typeface="仿宋" panose="02010609060101010101" pitchFamily="49" charset="-122"/>
              </a:rPr>
              <a:t>:</a:t>
            </a:r>
            <a:r>
              <a:rPr lang="zh-CN" altLang="en-US" sz="2400" dirty="0">
                <a:solidFill>
                  <a:srgbClr val="7030A0"/>
                </a:solidFill>
                <a:latin typeface="+mn-lt"/>
                <a:ea typeface="仿宋" panose="02010609060101010101" pitchFamily="49" charset="-122"/>
              </a:rPr>
              <a:t>本振；</a:t>
            </a:r>
          </a:p>
        </p:txBody>
      </p:sp>
      <p:sp>
        <p:nvSpPr>
          <p:cNvPr id="18441" name="Rectangle 10">
            <a:extLst>
              <a:ext uri="{FF2B5EF4-FFF2-40B4-BE49-F238E27FC236}">
                <a16:creationId xmlns:a16="http://schemas.microsoft.com/office/drawing/2014/main" id="{7450C1BD-954A-4A8B-B803-1FA4858C6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0288" y="2060575"/>
            <a:ext cx="15128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i="1">
                <a:solidFill>
                  <a:srgbClr val="7030A0"/>
                </a:solidFill>
                <a:latin typeface="+mn-lt"/>
                <a:ea typeface="仿宋" panose="02010609060101010101" pitchFamily="49" charset="-122"/>
              </a:rPr>
              <a:t>C</a:t>
            </a:r>
            <a:r>
              <a:rPr lang="en-US" altLang="zh-CN" sz="2400" baseline="-25000">
                <a:solidFill>
                  <a:srgbClr val="7030A0"/>
                </a:solidFill>
                <a:latin typeface="+mn-lt"/>
                <a:ea typeface="仿宋" panose="02010609060101010101" pitchFamily="49" charset="-122"/>
              </a:rPr>
              <a:t>2</a:t>
            </a:r>
            <a:r>
              <a:rPr lang="en-US" altLang="zh-CN" sz="2400" i="1">
                <a:solidFill>
                  <a:srgbClr val="7030A0"/>
                </a:solidFill>
                <a:latin typeface="+mn-lt"/>
                <a:ea typeface="仿宋" panose="02010609060101010101" pitchFamily="49" charset="-122"/>
              </a:rPr>
              <a:t>L</a:t>
            </a:r>
            <a:r>
              <a:rPr lang="en-US" altLang="zh-CN" sz="2400" baseline="-25000">
                <a:solidFill>
                  <a:srgbClr val="7030A0"/>
                </a:solidFill>
                <a:latin typeface="+mn-lt"/>
                <a:ea typeface="仿宋" panose="02010609060101010101" pitchFamily="49" charset="-122"/>
              </a:rPr>
              <a:t>2</a:t>
            </a:r>
            <a:r>
              <a:rPr lang="en-US" altLang="zh-CN" sz="2400">
                <a:solidFill>
                  <a:srgbClr val="7030A0"/>
                </a:solidFill>
                <a:latin typeface="+mn-lt"/>
                <a:ea typeface="仿宋" panose="02010609060101010101" pitchFamily="49" charset="-122"/>
              </a:rPr>
              <a:t>:</a:t>
            </a:r>
            <a:r>
              <a:rPr lang="zh-CN" altLang="en-US" sz="2400">
                <a:solidFill>
                  <a:srgbClr val="7030A0"/>
                </a:solidFill>
                <a:latin typeface="+mn-lt"/>
                <a:ea typeface="仿宋" panose="02010609060101010101" pitchFamily="49" charset="-122"/>
              </a:rPr>
              <a:t>输出回路</a:t>
            </a:r>
            <a:r>
              <a:rPr lang="en-US" altLang="zh-CN" sz="2400">
                <a:solidFill>
                  <a:srgbClr val="7030A0"/>
                </a:solidFill>
                <a:latin typeface="+mn-lt"/>
                <a:ea typeface="仿宋" panose="02010609060101010101" pitchFamily="49" charset="-122"/>
              </a:rPr>
              <a:t>,</a:t>
            </a:r>
            <a:r>
              <a:rPr lang="zh-CN" altLang="en-US" sz="2400">
                <a:solidFill>
                  <a:srgbClr val="7030A0"/>
                </a:solidFill>
                <a:latin typeface="+mn-lt"/>
                <a:ea typeface="仿宋" panose="02010609060101010101" pitchFamily="49" charset="-122"/>
              </a:rPr>
              <a:t>调谐于</a:t>
            </a:r>
            <a:r>
              <a:rPr lang="en-US" altLang="zh-CN" sz="2400" i="1">
                <a:solidFill>
                  <a:srgbClr val="7030A0"/>
                </a:solidFill>
                <a:latin typeface="+mn-lt"/>
                <a:ea typeface="仿宋" panose="02010609060101010101" pitchFamily="49" charset="-122"/>
              </a:rPr>
              <a:t>f</a:t>
            </a:r>
            <a:r>
              <a:rPr lang="en-US" altLang="zh-CN" sz="2400" baseline="-25000">
                <a:solidFill>
                  <a:srgbClr val="7030A0"/>
                </a:solidFill>
                <a:latin typeface="+mn-lt"/>
                <a:ea typeface="仿宋" panose="02010609060101010101" pitchFamily="49" charset="-122"/>
              </a:rPr>
              <a:t>i</a:t>
            </a:r>
            <a:r>
              <a:rPr lang="zh-CN" altLang="en-US" sz="2400">
                <a:solidFill>
                  <a:srgbClr val="7030A0"/>
                </a:solidFill>
                <a:latin typeface="+mn-lt"/>
                <a:ea typeface="仿宋" panose="02010609060101010101" pitchFamily="49" charset="-122"/>
              </a:rPr>
              <a:t>上；</a:t>
            </a:r>
          </a:p>
        </p:txBody>
      </p:sp>
      <p:sp>
        <p:nvSpPr>
          <p:cNvPr id="18442" name="Text Box 11">
            <a:extLst>
              <a:ext uri="{FF2B5EF4-FFF2-40B4-BE49-F238E27FC236}">
                <a16:creationId xmlns:a16="http://schemas.microsoft.com/office/drawing/2014/main" id="{3EEEBCE6-5A04-4585-98A1-47A10A31A4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055688"/>
            <a:ext cx="8785225" cy="904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7030A0"/>
                </a:solidFill>
                <a:latin typeface="+mn-lt"/>
                <a:ea typeface="仿宋" panose="02010609060101010101" pitchFamily="49" charset="-122"/>
              </a:rPr>
              <a:t>         利用二极管的非线性器件，电路简单，工作效率高，噪声低，混频增益小于</a:t>
            </a:r>
            <a:r>
              <a:rPr lang="en-US" altLang="zh-CN" sz="2400" dirty="0">
                <a:solidFill>
                  <a:srgbClr val="7030A0"/>
                </a:solidFill>
                <a:latin typeface="+mn-lt"/>
                <a:ea typeface="仿宋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7030A0"/>
                </a:solidFill>
                <a:latin typeface="+mn-lt"/>
                <a:ea typeface="仿宋" panose="02010609060101010101" pitchFamily="49" charset="-122"/>
              </a:rPr>
              <a:t>。</a:t>
            </a:r>
            <a:r>
              <a:rPr lang="zh-CN" altLang="en-US" sz="2400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</a:rPr>
              <a:t>分小信号、大信号混频两类  同教材</a:t>
            </a:r>
            <a:r>
              <a:rPr lang="en-US" altLang="zh-CN" sz="2400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</a:rPr>
              <a:t>6.2</a:t>
            </a:r>
            <a:r>
              <a:rPr lang="zh-CN" altLang="en-US" sz="2400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</a:rPr>
              <a:t>节</a:t>
            </a:r>
          </a:p>
        </p:txBody>
      </p:sp>
      <p:graphicFrame>
        <p:nvGraphicFramePr>
          <p:cNvPr id="18443" name="Object 13">
            <a:extLst>
              <a:ext uri="{FF2B5EF4-FFF2-40B4-BE49-F238E27FC236}">
                <a16:creationId xmlns:a16="http://schemas.microsoft.com/office/drawing/2014/main" id="{37600CE8-D56F-43D3-848F-7B3FC4AA46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5889137"/>
              </p:ext>
            </p:extLst>
          </p:nvPr>
        </p:nvGraphicFramePr>
        <p:xfrm>
          <a:off x="765175" y="5399088"/>
          <a:ext cx="588962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28" name="公式" r:id="rId4" imgW="2621162" imgH="198173" progId="Equation.3">
                  <p:embed/>
                </p:oleObj>
              </mc:Choice>
              <mc:Fallback>
                <p:oleObj name="公式" r:id="rId4" imgW="2621162" imgH="198173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175" y="5399088"/>
                        <a:ext cx="5889625" cy="5683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4" name="Object 14">
            <a:extLst>
              <a:ext uri="{FF2B5EF4-FFF2-40B4-BE49-F238E27FC236}">
                <a16:creationId xmlns:a16="http://schemas.microsoft.com/office/drawing/2014/main" id="{D4F65A2E-BD3A-46CA-93B6-2B9018B7D4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2703570"/>
              </p:ext>
            </p:extLst>
          </p:nvPr>
        </p:nvGraphicFramePr>
        <p:xfrm>
          <a:off x="360363" y="6062663"/>
          <a:ext cx="5291137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29" name="公式" r:id="rId6" imgW="2544932" imgH="198173" progId="Equation.3">
                  <p:embed/>
                </p:oleObj>
              </mc:Choice>
              <mc:Fallback>
                <p:oleObj name="公式" r:id="rId6" imgW="2544932" imgH="198173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363" y="6062663"/>
                        <a:ext cx="5291137" cy="5524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5" name="Text Box 15">
            <a:extLst>
              <a:ext uri="{FF2B5EF4-FFF2-40B4-BE49-F238E27FC236}">
                <a16:creationId xmlns:a16="http://schemas.microsoft.com/office/drawing/2014/main" id="{3FF2900B-CB0D-475A-9D39-A8BE3E11B0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38" y="4941888"/>
            <a:ext cx="37449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400">
                <a:solidFill>
                  <a:schemeClr val="bg1"/>
                </a:solidFill>
                <a:latin typeface="+mn-lt"/>
                <a:ea typeface="仿宋" panose="02010609060101010101" pitchFamily="49" charset="-122"/>
              </a:rPr>
              <a:t>二极管</a:t>
            </a:r>
            <a:r>
              <a:rPr lang="en-US" altLang="zh-CN" sz="2400" i="1">
                <a:solidFill>
                  <a:schemeClr val="bg1"/>
                </a:solidFill>
                <a:latin typeface="+mn-lt"/>
                <a:ea typeface="仿宋" panose="02010609060101010101" pitchFamily="49" charset="-122"/>
              </a:rPr>
              <a:t>D</a:t>
            </a:r>
            <a:r>
              <a:rPr lang="zh-CN" altLang="en-US" sz="2400">
                <a:solidFill>
                  <a:schemeClr val="bg1"/>
                </a:solidFill>
                <a:latin typeface="+mn-lt"/>
                <a:ea typeface="仿宋" panose="02010609060101010101" pitchFamily="49" charset="-122"/>
              </a:rPr>
              <a:t>两端的电压为：</a:t>
            </a:r>
          </a:p>
        </p:txBody>
      </p:sp>
      <p:sp>
        <p:nvSpPr>
          <p:cNvPr id="18446" name="Text Box 16">
            <a:extLst>
              <a:ext uri="{FF2B5EF4-FFF2-40B4-BE49-F238E27FC236}">
                <a16:creationId xmlns:a16="http://schemas.microsoft.com/office/drawing/2014/main" id="{F7E63D47-2815-44A2-A976-D817642CDD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6094413"/>
            <a:ext cx="2520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400">
                <a:solidFill>
                  <a:srgbClr val="7030A0"/>
                </a:solidFill>
                <a:latin typeface="+mn-lt"/>
                <a:ea typeface="仿宋" panose="02010609060101010101" pitchFamily="49" charset="-122"/>
              </a:rPr>
              <a:t>为时变偏置电压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EEDDF929-97EB-4BA0-8D2F-29C4E98FE9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3550" y="4106863"/>
            <a:ext cx="5481638" cy="8683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>
                <a:solidFill>
                  <a:srgbClr val="7030A0"/>
                </a:solidFill>
                <a:latin typeface="+mn-lt"/>
                <a:ea typeface="仿宋" panose="02010609060101010101" pitchFamily="49" charset="-122"/>
                <a:cs typeface="+mj-cs"/>
              </a:rPr>
              <a:t>旧 </a:t>
            </a:r>
            <a:r>
              <a:rPr lang="en-US" altLang="zh-CN" dirty="0">
                <a:solidFill>
                  <a:srgbClr val="7030A0"/>
                </a:solidFill>
                <a:latin typeface="+mn-lt"/>
                <a:ea typeface="仿宋" panose="02010609060101010101" pitchFamily="49" charset="-122"/>
                <a:cs typeface="+mj-cs"/>
              </a:rPr>
              <a:t>P283   </a:t>
            </a:r>
            <a:r>
              <a:rPr lang="zh-CN" altLang="en-US" dirty="0">
                <a:solidFill>
                  <a:srgbClr val="7030A0"/>
                </a:solidFill>
                <a:latin typeface="+mn-lt"/>
                <a:ea typeface="仿宋" panose="02010609060101010101" pitchFamily="49" charset="-122"/>
                <a:cs typeface="+mj-cs"/>
              </a:rPr>
              <a:t>比较本图与图</a:t>
            </a:r>
            <a:r>
              <a:rPr lang="en-US" altLang="zh-CN" dirty="0">
                <a:solidFill>
                  <a:srgbClr val="7030A0"/>
                </a:solidFill>
                <a:latin typeface="+mn-lt"/>
                <a:ea typeface="仿宋" panose="02010609060101010101" pitchFamily="49" charset="-122"/>
                <a:cs typeface="+mj-cs"/>
              </a:rPr>
              <a:t>6-9    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  <a:cs typeface="+mj-cs"/>
              </a:rPr>
              <a:t>P150</a:t>
            </a:r>
          </a:p>
          <a:p>
            <a:pPr algn="r">
              <a:defRPr/>
            </a:pPr>
            <a:r>
              <a:rPr lang="en-US" altLang="zh-CN" dirty="0">
                <a:solidFill>
                  <a:srgbClr val="7030A0"/>
                </a:solidFill>
                <a:latin typeface="+mn-lt"/>
                <a:ea typeface="仿宋" panose="02010609060101010101" pitchFamily="49" charset="-122"/>
                <a:cs typeface="+mj-cs"/>
              </a:rPr>
              <a:t> P157 </a:t>
            </a:r>
          </a:p>
          <a:p>
            <a:pPr algn="r">
              <a:defRPr/>
            </a:pPr>
            <a:endParaRPr lang="zh-CN" altLang="en-US" dirty="0">
              <a:solidFill>
                <a:srgbClr val="7030A0"/>
              </a:solidFill>
              <a:latin typeface="+mn-lt"/>
              <a:ea typeface="仿宋" panose="02010609060101010101" pitchFamily="49" charset="-122"/>
              <a:cs typeface="+mj-cs"/>
            </a:endParaRP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F310B4BC-B8DD-4B9B-863D-A55814FE77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0325" y="3302000"/>
            <a:ext cx="612775" cy="557213"/>
          </a:xfrm>
          <a:prstGeom prst="rect">
            <a:avLst/>
          </a:prstGeom>
          <a:solidFill>
            <a:schemeClr val="bg1"/>
          </a:solidFill>
          <a:ln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2000" i="1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  <a:cs typeface="+mj-cs"/>
              </a:rPr>
              <a:t>V</a:t>
            </a:r>
            <a:r>
              <a:rPr lang="en-US" altLang="zh-CN" sz="2000" baseline="-25000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  <a:cs typeface="+mj-cs"/>
              </a:rPr>
              <a:t>BB</a:t>
            </a:r>
            <a:endParaRPr lang="zh-CN" altLang="en-US" sz="2000" baseline="-25000" dirty="0">
              <a:solidFill>
                <a:schemeClr val="tx1"/>
              </a:solidFill>
              <a:latin typeface="+mn-lt"/>
              <a:ea typeface="仿宋" panose="02010609060101010101" pitchFamily="49" charset="-122"/>
              <a:cs typeface="+mj-cs"/>
            </a:endParaRPr>
          </a:p>
        </p:txBody>
      </p:sp>
      <p:sp>
        <p:nvSpPr>
          <p:cNvPr id="18449" name="AutoShape 5">
            <a:extLst>
              <a:ext uri="{FF2B5EF4-FFF2-40B4-BE49-F238E27FC236}">
                <a16:creationId xmlns:a16="http://schemas.microsoft.com/office/drawing/2014/main" id="{C2D40682-B255-4EDB-A836-6A9D7D91F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188" y="4005263"/>
            <a:ext cx="1223962" cy="666750"/>
          </a:xfrm>
          <a:prstGeom prst="wedgeRoundRectCallout">
            <a:avLst>
              <a:gd name="adj1" fmla="val -304088"/>
              <a:gd name="adj2" fmla="val -114764"/>
              <a:gd name="adj3" fmla="val 16667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bg1"/>
                </a:solidFill>
                <a:latin typeface="+mn-lt"/>
                <a:ea typeface="仿宋" panose="02010609060101010101" pitchFamily="49" charset="-122"/>
              </a:rPr>
              <a:t>      </a:t>
            </a: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71FE31B9-212B-4D71-B034-E8359F61E4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8363" y="2501900"/>
            <a:ext cx="431800" cy="373063"/>
          </a:xfrm>
          <a:prstGeom prst="rect">
            <a:avLst/>
          </a:prstGeom>
          <a:solidFill>
            <a:schemeClr val="bg1"/>
          </a:solidFill>
          <a:ln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2000" i="1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  <a:cs typeface="+mj-cs"/>
              </a:rPr>
              <a:t>v</a:t>
            </a:r>
            <a:r>
              <a:rPr lang="en-US" altLang="zh-CN" sz="2000" baseline="-25000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  <a:cs typeface="+mj-cs"/>
              </a:rPr>
              <a:t>s</a:t>
            </a:r>
            <a:endParaRPr lang="zh-CN" altLang="en-US" sz="2000" baseline="-25000" dirty="0">
              <a:solidFill>
                <a:schemeClr val="tx1"/>
              </a:solidFill>
              <a:latin typeface="+mn-lt"/>
              <a:ea typeface="仿宋" panose="02010609060101010101" pitchFamily="49" charset="-122"/>
              <a:cs typeface="+mj-cs"/>
            </a:endParaRP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A5A19993-1922-4458-9304-6CFE20F41C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5380" y="2490531"/>
            <a:ext cx="422684" cy="374650"/>
          </a:xfrm>
          <a:prstGeom prst="rect">
            <a:avLst/>
          </a:prstGeom>
          <a:solidFill>
            <a:schemeClr val="bg1"/>
          </a:solidFill>
          <a:ln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2000" i="1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  <a:cs typeface="+mj-cs"/>
              </a:rPr>
              <a:t>v</a:t>
            </a:r>
            <a:r>
              <a:rPr lang="en-US" altLang="zh-CN" sz="2000" baseline="-25000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  <a:cs typeface="+mj-cs"/>
              </a:rPr>
              <a:t>i</a:t>
            </a:r>
            <a:endParaRPr lang="zh-CN" altLang="en-US" sz="2000" baseline="-25000" dirty="0">
              <a:solidFill>
                <a:schemeClr val="tx1"/>
              </a:solidFill>
              <a:latin typeface="+mn-lt"/>
              <a:ea typeface="仿宋" panose="02010609060101010101" pitchFamily="49" charset="-122"/>
              <a:cs typeface="+mj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9CBB64FE-3E1C-40CA-B045-A6856B0E466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7655768" cy="381000"/>
          </a:xfrm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6.4.1 </a:t>
            </a:r>
            <a:r>
              <a:rPr lang="zh-CN" altLang="en-US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二极管混频器分析 </a:t>
            </a:r>
            <a:r>
              <a:rPr lang="en-US" altLang="zh-CN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(</a:t>
            </a:r>
            <a:r>
              <a:rPr lang="en-US" altLang="zh-CN" sz="2800" b="1" dirty="0">
                <a:solidFill>
                  <a:srgbClr val="00B050"/>
                </a:solidFill>
                <a:latin typeface="+mn-lt"/>
                <a:ea typeface="仿宋" panose="02010609060101010101" pitchFamily="49" charset="-122"/>
              </a:rPr>
              <a:t>P183  </a:t>
            </a:r>
            <a:r>
              <a:rPr lang="en-US" altLang="zh-CN" sz="2800" b="1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</a:rPr>
              <a:t>P187</a:t>
            </a:r>
            <a:r>
              <a:rPr lang="en-US" altLang="zh-CN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        P194) </a:t>
            </a:r>
            <a:endParaRPr lang="zh-CN" altLang="en-US" sz="2800" b="1" dirty="0">
              <a:solidFill>
                <a:srgbClr val="0000FF"/>
              </a:solidFill>
              <a:latin typeface="+mn-lt"/>
              <a:ea typeface="仿宋" panose="02010609060101010101" pitchFamily="49" charset="-122"/>
            </a:endParaRPr>
          </a:p>
        </p:txBody>
      </p:sp>
      <p:graphicFrame>
        <p:nvGraphicFramePr>
          <p:cNvPr id="19459" name="Object 3">
            <a:extLst>
              <a:ext uri="{FF2B5EF4-FFF2-40B4-BE49-F238E27FC236}">
                <a16:creationId xmlns:a16="http://schemas.microsoft.com/office/drawing/2014/main" id="{15E120DB-0E15-49A6-884B-424DDC05DC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2572062"/>
              </p:ext>
            </p:extLst>
          </p:nvPr>
        </p:nvGraphicFramePr>
        <p:xfrm>
          <a:off x="3617913" y="657225"/>
          <a:ext cx="406876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38" name="公式" r:id="rId3" imgW="2088028" imgH="198173" progId="Equation.3">
                  <p:embed/>
                </p:oleObj>
              </mc:Choice>
              <mc:Fallback>
                <p:oleObj name="公式" r:id="rId3" imgW="2088028" imgH="198173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7913" y="657225"/>
                        <a:ext cx="4068762" cy="4889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6">
            <a:extLst>
              <a:ext uri="{FF2B5EF4-FFF2-40B4-BE49-F238E27FC236}">
                <a16:creationId xmlns:a16="http://schemas.microsoft.com/office/drawing/2014/main" id="{FE7DDC18-063A-42BA-BEF4-3F59CC6DB2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0640643"/>
              </p:ext>
            </p:extLst>
          </p:nvPr>
        </p:nvGraphicFramePr>
        <p:xfrm>
          <a:off x="1151744" y="1790998"/>
          <a:ext cx="5395887" cy="79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39" name="公式" r:id="rId5" imgW="2568132" imgH="358035" progId="Equation.3">
                  <p:embed/>
                </p:oleObj>
              </mc:Choice>
              <mc:Fallback>
                <p:oleObj name="公式" r:id="rId5" imgW="2568132" imgH="35803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1744" y="1790998"/>
                        <a:ext cx="5395887" cy="7903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1" name="Text Box 7">
            <a:extLst>
              <a:ext uri="{FF2B5EF4-FFF2-40B4-BE49-F238E27FC236}">
                <a16:creationId xmlns:a16="http://schemas.microsoft.com/office/drawing/2014/main" id="{2C8E6290-54BB-479A-9C5E-B64C0C82C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42938"/>
            <a:ext cx="3671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二极管的伏安特性为：</a:t>
            </a:r>
          </a:p>
        </p:txBody>
      </p:sp>
      <p:sp>
        <p:nvSpPr>
          <p:cNvPr id="19462" name="Text Box 8">
            <a:extLst>
              <a:ext uri="{FF2B5EF4-FFF2-40B4-BE49-F238E27FC236}">
                <a16:creationId xmlns:a16="http://schemas.microsoft.com/office/drawing/2014/main" id="{2F7180F1-D547-4EEB-88B3-A8BD31F9CA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" y="1219200"/>
            <a:ext cx="7777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在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v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=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V</a:t>
            </a:r>
            <a:r>
              <a:rPr lang="en-US" altLang="zh-CN" sz="240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B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(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t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)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上对（</a:t>
            </a:r>
            <a:r>
              <a:rPr lang="en-US" altLang="zh-CN" sz="2400" i="1" dirty="0" err="1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v</a:t>
            </a:r>
            <a:r>
              <a:rPr lang="en-US" altLang="zh-CN" sz="2400" baseline="-25000" dirty="0" err="1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s</a:t>
            </a:r>
            <a:r>
              <a:rPr lang="en-US" altLang="zh-CN" sz="2400" dirty="0" err="1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</a:t>
            </a:r>
            <a:r>
              <a:rPr lang="en-US" altLang="zh-CN" sz="2400" i="1" dirty="0" err="1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v</a:t>
            </a:r>
            <a:r>
              <a:rPr lang="en-US" altLang="zh-CN" sz="2400" baseline="-25000" dirty="0" err="1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i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）展开泰勒级数，忽略高次项得：</a:t>
            </a:r>
          </a:p>
        </p:txBody>
      </p:sp>
      <p:graphicFrame>
        <p:nvGraphicFramePr>
          <p:cNvPr id="19463" name="Object 9">
            <a:extLst>
              <a:ext uri="{FF2B5EF4-FFF2-40B4-BE49-F238E27FC236}">
                <a16:creationId xmlns:a16="http://schemas.microsoft.com/office/drawing/2014/main" id="{3BE0BE0C-B82C-40DE-8138-D591B2FFD1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7477765"/>
              </p:ext>
            </p:extLst>
          </p:nvPr>
        </p:nvGraphicFramePr>
        <p:xfrm>
          <a:off x="1858963" y="2849563"/>
          <a:ext cx="1395412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40" name="公式" r:id="rId7" imgW="678017" imgH="205740" progId="Equation.3">
                  <p:embed/>
                </p:oleObj>
              </mc:Choice>
              <mc:Fallback>
                <p:oleObj name="公式" r:id="rId7" imgW="678017" imgH="2057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8963" y="2849563"/>
                        <a:ext cx="1395412" cy="5064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Object 10">
            <a:extLst>
              <a:ext uri="{FF2B5EF4-FFF2-40B4-BE49-F238E27FC236}">
                <a16:creationId xmlns:a16="http://schemas.microsoft.com/office/drawing/2014/main" id="{D3C68411-EA0D-427A-8A92-B56CFCCD7A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4373646"/>
              </p:ext>
            </p:extLst>
          </p:nvPr>
        </p:nvGraphicFramePr>
        <p:xfrm>
          <a:off x="4052888" y="2708275"/>
          <a:ext cx="1425575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41" name="公式" r:id="rId9" imgW="754247" imgH="358035" progId="Equation.3">
                  <p:embed/>
                </p:oleObj>
              </mc:Choice>
              <mc:Fallback>
                <p:oleObj name="公式" r:id="rId9" imgW="754247" imgH="358035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2888" y="2708275"/>
                        <a:ext cx="1425575" cy="7334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5" name="Object 11">
            <a:extLst>
              <a:ext uri="{FF2B5EF4-FFF2-40B4-BE49-F238E27FC236}">
                <a16:creationId xmlns:a16="http://schemas.microsoft.com/office/drawing/2014/main" id="{3EEEE31F-AFA4-429A-A9AD-99E369100F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7535343"/>
              </p:ext>
            </p:extLst>
          </p:nvPr>
        </p:nvGraphicFramePr>
        <p:xfrm>
          <a:off x="949325" y="3857625"/>
          <a:ext cx="56388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42" name="公式" r:id="rId11" imgW="3078539" imgH="205740" progId="Equation.3">
                  <p:embed/>
                </p:oleObj>
              </mc:Choice>
              <mc:Fallback>
                <p:oleObj name="公式" r:id="rId11" imgW="3078539" imgH="2057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9325" y="3857625"/>
                        <a:ext cx="5638800" cy="4778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6" name="Text Box 12">
            <a:extLst>
              <a:ext uri="{FF2B5EF4-FFF2-40B4-BE49-F238E27FC236}">
                <a16:creationId xmlns:a16="http://schemas.microsoft.com/office/drawing/2014/main" id="{9D459E1A-BE8D-440E-B747-2EB6E42C5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063" y="2803525"/>
            <a:ext cx="10795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其中：</a:t>
            </a:r>
          </a:p>
        </p:txBody>
      </p:sp>
      <p:sp>
        <p:nvSpPr>
          <p:cNvPr id="19467" name="Text Box 13">
            <a:extLst>
              <a:ext uri="{FF2B5EF4-FFF2-40B4-BE49-F238E27FC236}">
                <a16:creationId xmlns:a16="http://schemas.microsoft.com/office/drawing/2014/main" id="{929CAC6A-C3F1-4B0F-A6F1-F3BA3819BC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6450" y="2874963"/>
            <a:ext cx="503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和</a:t>
            </a:r>
          </a:p>
        </p:txBody>
      </p:sp>
      <p:sp>
        <p:nvSpPr>
          <p:cNvPr id="19468" name="Text Box 14">
            <a:extLst>
              <a:ext uri="{FF2B5EF4-FFF2-40B4-BE49-F238E27FC236}">
                <a16:creationId xmlns:a16="http://schemas.microsoft.com/office/drawing/2014/main" id="{4DE20280-A0B9-4D23-B7E0-8E047B1D45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063" y="3379788"/>
            <a:ext cx="6338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都是非余弦波形，用付氏级数分解，得：</a:t>
            </a:r>
          </a:p>
        </p:txBody>
      </p:sp>
      <p:graphicFrame>
        <p:nvGraphicFramePr>
          <p:cNvPr id="19469" name="Object 17">
            <a:extLst>
              <a:ext uri="{FF2B5EF4-FFF2-40B4-BE49-F238E27FC236}">
                <a16:creationId xmlns:a16="http://schemas.microsoft.com/office/drawing/2014/main" id="{40C97014-8D2A-4EC8-9253-0CAA6471A3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1261337"/>
              </p:ext>
            </p:extLst>
          </p:nvPr>
        </p:nvGraphicFramePr>
        <p:xfrm>
          <a:off x="1196975" y="5816600"/>
          <a:ext cx="5286375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43" name="公式" r:id="rId13" imgW="2616200" imgH="406400" progId="Equation.3">
                  <p:embed/>
                </p:oleObj>
              </mc:Choice>
              <mc:Fallback>
                <p:oleObj name="公式" r:id="rId13" imgW="2616200" imgH="4064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6975" y="5816600"/>
                        <a:ext cx="5286375" cy="819150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0" name="Text Box 18">
            <a:extLst>
              <a:ext uri="{FF2B5EF4-FFF2-40B4-BE49-F238E27FC236}">
                <a16:creationId xmlns:a16="http://schemas.microsoft.com/office/drawing/2014/main" id="{8EC6F761-F090-4836-BA92-CE18A25E29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63" y="5359400"/>
            <a:ext cx="5113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∴二极管混频器得输出电流为：</a:t>
            </a:r>
          </a:p>
        </p:txBody>
      </p:sp>
      <p:graphicFrame>
        <p:nvGraphicFramePr>
          <p:cNvPr id="19471" name="Object 11">
            <a:extLst>
              <a:ext uri="{FF2B5EF4-FFF2-40B4-BE49-F238E27FC236}">
                <a16:creationId xmlns:a16="http://schemas.microsoft.com/office/drawing/2014/main" id="{1C4CAB8E-1C07-4A38-B747-04AFE0288F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6270277"/>
              </p:ext>
            </p:extLst>
          </p:nvPr>
        </p:nvGraphicFramePr>
        <p:xfrm>
          <a:off x="949325" y="4425950"/>
          <a:ext cx="5911850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44" name="公式" r:id="rId15" imgW="3230998" imgH="449790" progId="Equation.3">
                  <p:embed/>
                </p:oleObj>
              </mc:Choice>
              <mc:Fallback>
                <p:oleObj name="公式" r:id="rId15" imgW="3230998" imgH="44979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9325" y="4425950"/>
                        <a:ext cx="5911850" cy="9318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0CA01229-13F3-46A3-9BA5-6EA57855D33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7223125" cy="381000"/>
          </a:xfrm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6.4.1 </a:t>
            </a:r>
            <a:r>
              <a:rPr lang="zh-CN" altLang="en-US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二极管混频器分析</a:t>
            </a:r>
          </a:p>
        </p:txBody>
      </p:sp>
      <p:graphicFrame>
        <p:nvGraphicFramePr>
          <p:cNvPr id="20483" name="Object 3">
            <a:extLst>
              <a:ext uri="{FF2B5EF4-FFF2-40B4-BE49-F238E27FC236}">
                <a16:creationId xmlns:a16="http://schemas.microsoft.com/office/drawing/2014/main" id="{064464AE-20DA-499B-88D5-54C0F9C59C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7961239"/>
              </p:ext>
            </p:extLst>
          </p:nvPr>
        </p:nvGraphicFramePr>
        <p:xfrm>
          <a:off x="1263650" y="2382838"/>
          <a:ext cx="5508625" cy="155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3" name="公式" r:id="rId3" imgW="2948807" imgH="792690" progId="Equation.3">
                  <p:embed/>
                </p:oleObj>
              </mc:Choice>
              <mc:Fallback>
                <p:oleObj name="公式" r:id="rId3" imgW="2948807" imgH="79269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3650" y="2382838"/>
                        <a:ext cx="5508625" cy="15573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4" name="Text Box 5">
            <a:extLst>
              <a:ext uri="{FF2B5EF4-FFF2-40B4-BE49-F238E27FC236}">
                <a16:creationId xmlns:a16="http://schemas.microsoft.com/office/drawing/2014/main" id="{91DA96F7-1306-43D5-8148-30FD5330B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150" y="833438"/>
            <a:ext cx="7848600" cy="1481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       代入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f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(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v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)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和           及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由于第二项的乘积关系，可见  二极管混频器电流</a:t>
            </a:r>
            <a:r>
              <a:rPr lang="en-US" altLang="zh-CN" sz="2400" i="1" dirty="0" err="1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i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中有无数个组合频率分量，其中的中频频率分量为：</a:t>
            </a:r>
          </a:p>
        </p:txBody>
      </p:sp>
      <p:graphicFrame>
        <p:nvGraphicFramePr>
          <p:cNvPr id="20485" name="Object 6">
            <a:extLst>
              <a:ext uri="{FF2B5EF4-FFF2-40B4-BE49-F238E27FC236}">
                <a16:creationId xmlns:a16="http://schemas.microsoft.com/office/drawing/2014/main" id="{4462333A-5FC3-44A5-ACF4-5EC6095DAE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1948640"/>
              </p:ext>
            </p:extLst>
          </p:nvPr>
        </p:nvGraphicFramePr>
        <p:xfrm>
          <a:off x="2555875" y="695325"/>
          <a:ext cx="708025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4" name="公式" r:id="rId5" imgW="350372" imgH="358035" progId="Equation.3">
                  <p:embed/>
                </p:oleObj>
              </mc:Choice>
              <mc:Fallback>
                <p:oleObj name="公式" r:id="rId5" imgW="350372" imgH="35803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695325"/>
                        <a:ext cx="708025" cy="7223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7">
            <a:extLst>
              <a:ext uri="{FF2B5EF4-FFF2-40B4-BE49-F238E27FC236}">
                <a16:creationId xmlns:a16="http://schemas.microsoft.com/office/drawing/2014/main" id="{DD28918F-CE36-420D-81C6-6F966C7922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9144653"/>
              </p:ext>
            </p:extLst>
          </p:nvPr>
        </p:nvGraphicFramePr>
        <p:xfrm>
          <a:off x="3735388" y="898525"/>
          <a:ext cx="47085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5" name="公式" r:id="rId7" imgW="2730500" imgH="241300" progId="Equation.3">
                  <p:embed/>
                </p:oleObj>
              </mc:Choice>
              <mc:Fallback>
                <p:oleObj name="公式" r:id="rId7" imgW="2730500" imgH="241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5388" y="898525"/>
                        <a:ext cx="4708525" cy="447675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7" name="Text Box 8">
            <a:extLst>
              <a:ext uri="{FF2B5EF4-FFF2-40B4-BE49-F238E27FC236}">
                <a16:creationId xmlns:a16="http://schemas.microsoft.com/office/drawing/2014/main" id="{5D6095E6-7C9E-43F6-92DE-FBDB7F34D2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4284663"/>
            <a:ext cx="8229600" cy="1481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        输出回路采用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C</a:t>
            </a:r>
            <a:r>
              <a:rPr lang="en-US" altLang="zh-CN" sz="240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2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L</a:t>
            </a:r>
            <a:r>
              <a:rPr lang="en-US" altLang="zh-CN" sz="240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2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调谐回路作负载，</a:t>
            </a:r>
            <a:endParaRPr lang="en-US" altLang="zh-CN" sz="2400" dirty="0">
              <a:solidFill>
                <a:srgbClr val="660066"/>
              </a:solidFill>
              <a:latin typeface="+mn-lt"/>
              <a:ea typeface="仿宋" panose="02010609060101010101" pitchFamily="49" charset="-122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        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且调谐于中频</a:t>
            </a:r>
            <a:r>
              <a:rPr lang="zh-CN" altLang="en-US" sz="24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</a:t>
            </a:r>
            <a:r>
              <a:rPr lang="en-US" altLang="zh-CN" sz="2400" baseline="-25000" dirty="0" err="1">
                <a:solidFill>
                  <a:srgbClr val="0000FF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= </a:t>
            </a:r>
            <a:r>
              <a:rPr lang="zh-CN" altLang="en-US" sz="24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</a:t>
            </a:r>
            <a:r>
              <a:rPr lang="en-US" altLang="zh-CN" sz="2400" baseline="-25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0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 </a:t>
            </a:r>
            <a:r>
              <a:rPr lang="en-US" altLang="zh-CN" sz="24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</a:t>
            </a:r>
            <a:r>
              <a:rPr lang="en-US" altLang="zh-CN" sz="2400" baseline="-25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s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，</a:t>
            </a:r>
            <a:endParaRPr lang="en-US" altLang="zh-CN" sz="2400" dirty="0">
              <a:solidFill>
                <a:srgbClr val="660066"/>
              </a:solidFill>
              <a:latin typeface="+mn-lt"/>
              <a:ea typeface="仿宋" panose="02010609060101010101" pitchFamily="49" charset="-122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        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因此负载回路两端得到一个中频电压输出。</a:t>
            </a:r>
          </a:p>
        </p:txBody>
      </p:sp>
      <p:sp>
        <p:nvSpPr>
          <p:cNvPr id="20488" name="AutoShape 10">
            <a:extLst>
              <a:ext uri="{FF2B5EF4-FFF2-40B4-BE49-F238E27FC236}">
                <a16:creationId xmlns:a16="http://schemas.microsoft.com/office/drawing/2014/main" id="{42C66C0D-B2BA-4919-B050-1A7AA6C35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3281363"/>
            <a:ext cx="1152525" cy="647700"/>
          </a:xfrm>
          <a:prstGeom prst="wedgeRoundRectCallout">
            <a:avLst>
              <a:gd name="adj1" fmla="val -145593"/>
              <a:gd name="adj2" fmla="val -100491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CC3300"/>
                </a:solidFill>
                <a:latin typeface="+mn-lt"/>
                <a:ea typeface="仿宋" panose="02010609060101010101" pitchFamily="49" charset="-122"/>
              </a:rPr>
              <a:t>中频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>
            <a:extLst>
              <a:ext uri="{FF2B5EF4-FFF2-40B4-BE49-F238E27FC236}">
                <a16:creationId xmlns:a16="http://schemas.microsoft.com/office/drawing/2014/main" id="{7F383530-716C-464A-9A61-B4B6E5D8F9B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375848" cy="3810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6.4.2  </a:t>
            </a:r>
            <a:r>
              <a:rPr lang="zh-CN" altLang="en-US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二极管平衡混频器（</a:t>
            </a:r>
            <a:r>
              <a:rPr lang="en-US" altLang="zh-CN" sz="2800" b="1" dirty="0">
                <a:solidFill>
                  <a:srgbClr val="00B050"/>
                </a:solidFill>
                <a:latin typeface="+mn-lt"/>
                <a:ea typeface="仿宋" panose="02010609060101010101" pitchFamily="49" charset="-122"/>
              </a:rPr>
              <a:t> P183    </a:t>
            </a:r>
            <a:r>
              <a:rPr lang="en-US" altLang="zh-CN" sz="2800" b="1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</a:rPr>
              <a:t>P187 </a:t>
            </a:r>
            <a:r>
              <a:rPr lang="en-US" altLang="zh-CN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        P194</a:t>
            </a:r>
            <a:r>
              <a:rPr lang="zh-CN" altLang="en-US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）</a:t>
            </a:r>
          </a:p>
        </p:txBody>
      </p:sp>
      <p:sp>
        <p:nvSpPr>
          <p:cNvPr id="21508" name="Text Box 5">
            <a:extLst>
              <a:ext uri="{FF2B5EF4-FFF2-40B4-BE49-F238E27FC236}">
                <a16:creationId xmlns:a16="http://schemas.microsoft.com/office/drawing/2014/main" id="{673D8E0D-8EF8-44F4-8305-FC4693F973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571500"/>
            <a:ext cx="8534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     由于混合出许多组合频率分量，都是干扰源，为了减少干扰，采用二极管平衡混频器和二极管环形混频器。</a:t>
            </a:r>
          </a:p>
        </p:txBody>
      </p:sp>
      <p:sp>
        <p:nvSpPr>
          <p:cNvPr id="21509" name="Text Box 7">
            <a:extLst>
              <a:ext uri="{FF2B5EF4-FFF2-40B4-BE49-F238E27FC236}">
                <a16:creationId xmlns:a16="http://schemas.microsoft.com/office/drawing/2014/main" id="{0489F0D6-C2F8-4D50-924D-146D50A39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6525" y="1357313"/>
            <a:ext cx="3892550" cy="1570037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CC3300"/>
                </a:solidFill>
                <a:latin typeface="+mn-lt"/>
                <a:ea typeface="仿宋" panose="02010609060101010101" pitchFamily="49" charset="-122"/>
              </a:rPr>
              <a:t>        上、下部分必须对称，</a:t>
            </a:r>
            <a:r>
              <a:rPr lang="en-US" altLang="zh-CN" sz="2400" i="1" dirty="0">
                <a:solidFill>
                  <a:srgbClr val="CC3300"/>
                </a:solidFill>
                <a:latin typeface="+mn-lt"/>
                <a:ea typeface="仿宋" panose="02010609060101010101" pitchFamily="49" charset="-122"/>
              </a:rPr>
              <a:t>V</a:t>
            </a:r>
            <a:r>
              <a:rPr lang="en-US" altLang="zh-CN" sz="2400" baseline="-25000" dirty="0">
                <a:solidFill>
                  <a:srgbClr val="CC3300"/>
                </a:solidFill>
                <a:latin typeface="+mn-lt"/>
                <a:ea typeface="仿宋" panose="02010609060101010101" pitchFamily="49" charset="-122"/>
              </a:rPr>
              <a:t>o</a:t>
            </a:r>
            <a:r>
              <a:rPr lang="zh-CN" altLang="en-US" sz="2400" dirty="0">
                <a:solidFill>
                  <a:srgbClr val="CC3300"/>
                </a:solidFill>
                <a:latin typeface="+mn-lt"/>
                <a:ea typeface="仿宋" panose="02010609060101010101" pitchFamily="49" charset="-122"/>
              </a:rPr>
              <a:t>的幅度必须足够大，这时两个二极管工作在受</a:t>
            </a:r>
            <a:r>
              <a:rPr lang="en-US" altLang="zh-CN" sz="2400" i="1" dirty="0">
                <a:solidFill>
                  <a:srgbClr val="CC3300"/>
                </a:solidFill>
                <a:latin typeface="+mn-lt"/>
                <a:ea typeface="仿宋" panose="02010609060101010101" pitchFamily="49" charset="-122"/>
              </a:rPr>
              <a:t>V</a:t>
            </a:r>
            <a:r>
              <a:rPr lang="en-US" altLang="zh-CN" sz="2400" baseline="-25000" dirty="0">
                <a:solidFill>
                  <a:srgbClr val="CC3300"/>
                </a:solidFill>
                <a:latin typeface="+mn-lt"/>
                <a:ea typeface="仿宋" panose="02010609060101010101" pitchFamily="49" charset="-122"/>
              </a:rPr>
              <a:t>o</a:t>
            </a:r>
            <a:r>
              <a:rPr lang="zh-CN" altLang="en-US" sz="2400" dirty="0">
                <a:solidFill>
                  <a:srgbClr val="CC3300"/>
                </a:solidFill>
                <a:latin typeface="+mn-lt"/>
                <a:ea typeface="仿宋" panose="02010609060101010101" pitchFamily="49" charset="-122"/>
              </a:rPr>
              <a:t> 控制的开关状态。</a:t>
            </a:r>
          </a:p>
        </p:txBody>
      </p:sp>
      <p:sp>
        <p:nvSpPr>
          <p:cNvPr id="21510" name="Text Box 5">
            <a:extLst>
              <a:ext uri="{FF2B5EF4-FFF2-40B4-BE49-F238E27FC236}">
                <a16:creationId xmlns:a16="http://schemas.microsoft.com/office/drawing/2014/main" id="{B973672A-20F2-42AD-97BD-445A1D01AF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8023" y="3028805"/>
            <a:ext cx="4279631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        因此，可利用开关函数来分析混频器的工作原理。</a:t>
            </a:r>
          </a:p>
        </p:txBody>
      </p:sp>
      <p:graphicFrame>
        <p:nvGraphicFramePr>
          <p:cNvPr id="21511" name="Object 7">
            <a:extLst>
              <a:ext uri="{FF2B5EF4-FFF2-40B4-BE49-F238E27FC236}">
                <a16:creationId xmlns:a16="http://schemas.microsoft.com/office/drawing/2014/main" id="{D94BCAF1-0433-4FB3-951F-FCA36C5FB6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7381426"/>
              </p:ext>
            </p:extLst>
          </p:nvPr>
        </p:nvGraphicFramePr>
        <p:xfrm>
          <a:off x="1079500" y="4696909"/>
          <a:ext cx="5508724" cy="876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56" name="公式" r:id="rId3" imgW="3078539" imgH="434182" progId="Equation.3">
                  <p:embed/>
                </p:oleObj>
              </mc:Choice>
              <mc:Fallback>
                <p:oleObj name="公式" r:id="rId3" imgW="3078539" imgH="43418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4696909"/>
                        <a:ext cx="5508724" cy="87613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2" name="Text Box 5">
            <a:extLst>
              <a:ext uri="{FF2B5EF4-FFF2-40B4-BE49-F238E27FC236}">
                <a16:creationId xmlns:a16="http://schemas.microsoft.com/office/drawing/2014/main" id="{C7E0857A-EC9A-479B-BD25-6E977D7F7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641" y="5581128"/>
            <a:ext cx="7196274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     其中， </a:t>
            </a:r>
            <a:r>
              <a:rPr lang="en-US" altLang="zh-CN" sz="2400" i="1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S</a:t>
            </a:r>
            <a:r>
              <a:rPr lang="en-US" altLang="zh-CN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(</a:t>
            </a:r>
            <a:r>
              <a:rPr lang="en-US" altLang="zh-CN" sz="2400" i="1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t</a:t>
            </a:r>
            <a:r>
              <a:rPr lang="en-US" altLang="zh-CN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)</a:t>
            </a:r>
            <a:r>
              <a:rPr lang="zh-CN" altLang="en-US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为开关函数；</a:t>
            </a:r>
            <a:r>
              <a:rPr lang="en-US" altLang="zh-CN" sz="2400" i="1" dirty="0" err="1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g</a:t>
            </a:r>
            <a:r>
              <a:rPr lang="en-US" altLang="zh-CN" sz="2400" baseline="-25000" dirty="0" err="1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D</a:t>
            </a:r>
            <a:r>
              <a:rPr lang="zh-CN" altLang="en-US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为二极管转移跨导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3A04E184-7F76-48D2-8790-DA68ACF26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86" y="4076383"/>
            <a:ext cx="5256832" cy="4175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sz="20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  <a:cs typeface="+mj-cs"/>
              </a:rPr>
              <a:t> 上图可以与</a:t>
            </a:r>
            <a:r>
              <a:rPr lang="en-US" altLang="zh-CN" sz="2000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  <a:cs typeface="+mj-cs"/>
              </a:rPr>
              <a:t>P152</a:t>
            </a:r>
            <a:r>
              <a:rPr lang="zh-CN" altLang="en-US" sz="20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  <a:cs typeface="+mj-cs"/>
              </a:rPr>
              <a:t>（</a:t>
            </a:r>
            <a:r>
              <a:rPr lang="en-US" altLang="zh-CN" sz="20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  <a:cs typeface="+mj-cs"/>
              </a:rPr>
              <a:t>P159</a:t>
            </a:r>
            <a:r>
              <a:rPr lang="zh-CN" altLang="en-US" sz="20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  <a:cs typeface="+mj-cs"/>
              </a:rPr>
              <a:t>）</a:t>
            </a:r>
            <a:r>
              <a:rPr lang="en-US" altLang="zh-CN" sz="20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  <a:cs typeface="+mj-cs"/>
              </a:rPr>
              <a:t> </a:t>
            </a:r>
            <a:r>
              <a:rPr lang="zh-CN" altLang="en-US" sz="20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  <a:cs typeface="+mj-cs"/>
              </a:rPr>
              <a:t>图</a:t>
            </a:r>
            <a:r>
              <a:rPr lang="en-US" altLang="zh-CN" sz="20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  <a:cs typeface="+mj-cs"/>
              </a:rPr>
              <a:t>6-10</a:t>
            </a:r>
            <a:r>
              <a:rPr lang="zh-CN" altLang="en-US" sz="20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  <a:cs typeface="+mj-cs"/>
              </a:rPr>
              <a:t>比较一下</a:t>
            </a:r>
          </a:p>
        </p:txBody>
      </p:sp>
      <p:sp>
        <p:nvSpPr>
          <p:cNvPr id="12" name="Text Box 20">
            <a:extLst>
              <a:ext uri="{FF2B5EF4-FFF2-40B4-BE49-F238E27FC236}">
                <a16:creationId xmlns:a16="http://schemas.microsoft.com/office/drawing/2014/main" id="{C18FA77E-D0C6-4CD4-9895-95DD46D42E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5464" y="3765191"/>
            <a:ext cx="274339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v</a:t>
            </a:r>
            <a:r>
              <a:rPr lang="en-US" altLang="zh-CN" sz="2800" baseline="-25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D1 </a:t>
            </a:r>
            <a:r>
              <a:rPr lang="en-US" altLang="zh-CN" sz="28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= </a:t>
            </a:r>
            <a:r>
              <a:rPr lang="en-US" altLang="zh-CN" sz="28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v</a:t>
            </a:r>
            <a:r>
              <a:rPr lang="en-US" altLang="zh-CN" sz="2800" baseline="-25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0 </a:t>
            </a:r>
            <a:r>
              <a:rPr lang="en-US" altLang="zh-CN" sz="28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+</a:t>
            </a:r>
            <a:r>
              <a:rPr lang="en-US" altLang="zh-CN" sz="28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 v</a:t>
            </a:r>
            <a:r>
              <a:rPr lang="en-US" altLang="zh-CN" sz="2800" baseline="-25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s </a:t>
            </a:r>
            <a:r>
              <a:rPr lang="en-US" altLang="zh-CN" sz="28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</a:t>
            </a:r>
            <a:r>
              <a:rPr lang="en-US" altLang="zh-CN" sz="28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 v</a:t>
            </a:r>
            <a:r>
              <a:rPr lang="en-US" altLang="zh-CN" sz="2800" baseline="-25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i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8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v</a:t>
            </a:r>
            <a:r>
              <a:rPr lang="en-US" altLang="zh-CN" sz="2800" baseline="-25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D2 </a:t>
            </a:r>
            <a:r>
              <a:rPr lang="en-US" altLang="zh-CN" sz="28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= </a:t>
            </a:r>
            <a:r>
              <a:rPr lang="en-US" altLang="zh-CN" sz="28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v</a:t>
            </a:r>
            <a:r>
              <a:rPr lang="en-US" altLang="zh-CN" sz="2800" baseline="-25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0 </a:t>
            </a:r>
            <a:r>
              <a:rPr lang="en-US" altLang="zh-CN" sz="28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 </a:t>
            </a:r>
            <a:r>
              <a:rPr lang="en-US" altLang="zh-CN" sz="28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v</a:t>
            </a:r>
            <a:r>
              <a:rPr lang="en-US" altLang="zh-CN" sz="2800" baseline="-25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s </a:t>
            </a:r>
            <a:r>
              <a:rPr lang="en-US" altLang="zh-CN" sz="28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+</a:t>
            </a:r>
            <a:r>
              <a:rPr lang="en-US" altLang="zh-CN" sz="28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 v</a:t>
            </a:r>
            <a:r>
              <a:rPr lang="en-US" altLang="zh-CN" sz="2800" baseline="-25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i  </a:t>
            </a:r>
            <a:endParaRPr lang="zh-CN" altLang="en-US" sz="2800" baseline="-25000" dirty="0">
              <a:solidFill>
                <a:srgbClr val="0000FF"/>
              </a:solidFill>
              <a:latin typeface="+mn-lt"/>
              <a:ea typeface="仿宋" panose="02010609060101010101" pitchFamily="49" charset="-122"/>
            </a:endParaRPr>
          </a:p>
        </p:txBody>
      </p:sp>
      <p:graphicFrame>
        <p:nvGraphicFramePr>
          <p:cNvPr id="17" name="Object 15">
            <a:extLst>
              <a:ext uri="{FF2B5EF4-FFF2-40B4-BE49-F238E27FC236}">
                <a16:creationId xmlns:a16="http://schemas.microsoft.com/office/drawing/2014/main" id="{8155FC8E-CE4E-4CD3-BD2A-4125B797AB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1100054"/>
              </p:ext>
            </p:extLst>
          </p:nvPr>
        </p:nvGraphicFramePr>
        <p:xfrm>
          <a:off x="1403648" y="6018782"/>
          <a:ext cx="4215187" cy="61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57" name="公式" r:id="rId5" imgW="3162300" imgH="406400" progId="Equation.3">
                  <p:embed/>
                </p:oleObj>
              </mc:Choice>
              <mc:Fallback>
                <p:oleObj name="公式" r:id="rId5" imgW="3162300" imgH="406400" progId="Equation.3">
                  <p:embed/>
                  <p:pic>
                    <p:nvPicPr>
                      <p:cNvPr id="49155" name="Object 15">
                        <a:extLst>
                          <a:ext uri="{FF2B5EF4-FFF2-40B4-BE49-F238E27FC236}">
                            <a16:creationId xmlns:a16="http://schemas.microsoft.com/office/drawing/2014/main" id="{C0A381C8-40B7-4DF0-9B47-62291CD4A9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6018782"/>
                        <a:ext cx="4215187" cy="6133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4">
            <a:extLst>
              <a:ext uri="{FF2B5EF4-FFF2-40B4-BE49-F238E27FC236}">
                <a16:creationId xmlns:a16="http://schemas.microsoft.com/office/drawing/2014/main" id="{6EC42076-0678-4E33-990A-84499A005373}"/>
              </a:ext>
            </a:extLst>
          </p:cNvPr>
          <p:cNvGrpSpPr/>
          <p:nvPr/>
        </p:nvGrpSpPr>
        <p:grpSpPr>
          <a:xfrm>
            <a:off x="15875" y="1325405"/>
            <a:ext cx="4793046" cy="2827337"/>
            <a:chOff x="15875" y="1325405"/>
            <a:chExt cx="4793046" cy="2827337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CC9AE70E-C304-4A91-83E1-7F884DF269E3}"/>
                </a:ext>
              </a:extLst>
            </p:cNvPr>
            <p:cNvGrpSpPr/>
            <p:nvPr/>
          </p:nvGrpSpPr>
          <p:grpSpPr>
            <a:xfrm>
              <a:off x="46421" y="1325405"/>
              <a:ext cx="4762500" cy="2827337"/>
              <a:chOff x="-1095375" y="1357313"/>
              <a:chExt cx="4762500" cy="2827337"/>
            </a:xfrm>
          </p:grpSpPr>
          <p:pic>
            <p:nvPicPr>
              <p:cNvPr id="21506" name="图片 2">
                <a:extLst>
                  <a:ext uri="{FF2B5EF4-FFF2-40B4-BE49-F238E27FC236}">
                    <a16:creationId xmlns:a16="http://schemas.microsoft.com/office/drawing/2014/main" id="{73E3ECDB-68A8-43B9-928F-0EDDDC16E7F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095375" y="1357313"/>
                <a:ext cx="4762500" cy="28273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" name="椭圆 1">
                <a:extLst>
                  <a:ext uri="{FF2B5EF4-FFF2-40B4-BE49-F238E27FC236}">
                    <a16:creationId xmlns:a16="http://schemas.microsoft.com/office/drawing/2014/main" id="{2B45C405-F4FB-4926-9B72-E7255B46A0E6}"/>
                  </a:ext>
                </a:extLst>
              </p:cNvPr>
              <p:cNvSpPr/>
              <p:nvPr/>
            </p:nvSpPr>
            <p:spPr bwMode="auto">
              <a:xfrm>
                <a:off x="2411760" y="1923174"/>
                <a:ext cx="360040" cy="219157"/>
              </a:xfrm>
              <a:prstGeom prst="ellipse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1" lang="zh-CN" altLang="en-US" sz="2800" b="1" i="0" u="none" strike="noStrike" cap="none" normalizeH="0" baseline="0">
                  <a:ln w="28575">
                    <a:solidFill>
                      <a:srgbClr val="FF0000"/>
                    </a:solidFill>
                  </a:ln>
                  <a:solidFill>
                    <a:srgbClr val="336600"/>
                  </a:solidFill>
                  <a:effectLst/>
                  <a:latin typeface="+mn-lt"/>
                  <a:ea typeface="仿宋" panose="02010609060101010101" pitchFamily="49" charset="-122"/>
                </a:endParaRPr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85E1BB10-3363-4ABF-B147-D46918BB617C}"/>
                  </a:ext>
                </a:extLst>
              </p:cNvPr>
              <p:cNvSpPr/>
              <p:nvPr/>
            </p:nvSpPr>
            <p:spPr bwMode="auto">
              <a:xfrm>
                <a:off x="2411760" y="2181920"/>
                <a:ext cx="360040" cy="219157"/>
              </a:xfrm>
              <a:prstGeom prst="ellipse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1" lang="zh-CN" altLang="en-US" sz="2800" b="1" i="0" u="none" strike="noStrike" cap="none" normalizeH="0" baseline="0">
                  <a:ln w="28575">
                    <a:solidFill>
                      <a:srgbClr val="FF0000"/>
                    </a:solidFill>
                  </a:ln>
                  <a:solidFill>
                    <a:srgbClr val="336600"/>
                  </a:solidFill>
                  <a:effectLst/>
                  <a:latin typeface="+mn-lt"/>
                  <a:ea typeface="仿宋" panose="02010609060101010101" pitchFamily="49" charset="-122"/>
                </a:endParaRPr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C4DBEA91-A62D-4DB4-B14C-17F080E0E9DD}"/>
                  </a:ext>
                </a:extLst>
              </p:cNvPr>
              <p:cNvSpPr/>
              <p:nvPr/>
            </p:nvSpPr>
            <p:spPr bwMode="auto">
              <a:xfrm>
                <a:off x="1763688" y="2039897"/>
                <a:ext cx="216024" cy="219157"/>
              </a:xfrm>
              <a:prstGeom prst="ellipse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1" lang="zh-CN" altLang="en-US" sz="2800" b="1" i="0" u="none" strike="noStrike" cap="none" normalizeH="0" baseline="0">
                  <a:ln w="28575">
                    <a:solidFill>
                      <a:srgbClr val="FF0000"/>
                    </a:solidFill>
                  </a:ln>
                  <a:solidFill>
                    <a:srgbClr val="336600"/>
                  </a:solidFill>
                  <a:effectLst/>
                  <a:latin typeface="+mn-lt"/>
                  <a:ea typeface="仿宋" panose="02010609060101010101" pitchFamily="49" charset="-122"/>
                </a:endParaRPr>
              </a:p>
            </p:txBody>
          </p:sp>
        </p:grpSp>
        <p:sp>
          <p:nvSpPr>
            <p:cNvPr id="10" name="Rectangle 2">
              <a:extLst>
                <a:ext uri="{FF2B5EF4-FFF2-40B4-BE49-F238E27FC236}">
                  <a16:creationId xmlns:a16="http://schemas.microsoft.com/office/drawing/2014/main" id="{A71E0922-336F-4086-A9B0-BEEE9D0A59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75" y="3282950"/>
              <a:ext cx="2127250" cy="557213"/>
            </a:xfrm>
            <a:prstGeom prst="rect">
              <a:avLst/>
            </a:prstGeom>
            <a:noFill/>
            <a:ln>
              <a:miter lim="800000"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rgbClr val="336600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rgbClr val="336600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rgbClr val="336600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rgbClr val="336600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rgbClr val="336600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800" b="1" kern="1200">
                  <a:solidFill>
                    <a:srgbClr val="336600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800" b="1" kern="1200">
                  <a:solidFill>
                    <a:srgbClr val="336600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800" b="1" kern="1200">
                  <a:solidFill>
                    <a:srgbClr val="336600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800" b="1" kern="1200">
                  <a:solidFill>
                    <a:srgbClr val="336600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pPr>
                <a:defRPr/>
              </a:pPr>
              <a:r>
                <a:rPr lang="zh-CN" altLang="en-US" sz="2400" dirty="0">
                  <a:solidFill>
                    <a:srgbClr val="FF0000"/>
                  </a:solidFill>
                  <a:latin typeface="+mn-lt"/>
                  <a:ea typeface="仿宋" panose="02010609060101010101" pitchFamily="49" charset="-122"/>
                  <a:cs typeface="+mj-cs"/>
                </a:rPr>
                <a:t> </a:t>
              </a:r>
              <a:r>
                <a:rPr lang="en-US" altLang="zh-CN" sz="2400" dirty="0">
                  <a:solidFill>
                    <a:srgbClr val="FF0000"/>
                  </a:solidFill>
                  <a:latin typeface="+mn-lt"/>
                  <a:ea typeface="仿宋" panose="02010609060101010101" pitchFamily="49" charset="-122"/>
                  <a:cs typeface="+mj-cs"/>
                </a:rPr>
                <a:t>P187  </a:t>
              </a:r>
              <a:r>
                <a:rPr lang="en-US" altLang="zh-CN" sz="2400" dirty="0">
                  <a:solidFill>
                    <a:schemeClr val="accent2"/>
                  </a:solidFill>
                  <a:latin typeface="+mn-lt"/>
                  <a:ea typeface="仿宋" panose="02010609060101010101" pitchFamily="49" charset="-122"/>
                  <a:cs typeface="+mj-cs"/>
                </a:rPr>
                <a:t>P194</a:t>
              </a:r>
              <a:endParaRPr lang="zh-CN" altLang="en-US" sz="2400" dirty="0">
                <a:solidFill>
                  <a:schemeClr val="accent2"/>
                </a:solidFill>
                <a:latin typeface="+mn-lt"/>
                <a:ea typeface="仿宋" panose="02010609060101010101" pitchFamily="49" charset="-122"/>
                <a:cs typeface="+mj-cs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C7C2E66-093B-441F-860D-ED5916AEA713}"/>
                </a:ext>
              </a:extLst>
            </p:cNvPr>
            <p:cNvSpPr/>
            <p:nvPr/>
          </p:nvSpPr>
          <p:spPr>
            <a:xfrm>
              <a:off x="2510670" y="1680435"/>
              <a:ext cx="34657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solidFill>
                    <a:srgbClr val="FF0000"/>
                  </a:solidFill>
                  <a:latin typeface="+mn-lt"/>
                  <a:ea typeface="仿宋" panose="02010609060101010101" pitchFamily="49" charset="-122"/>
                </a:rPr>
                <a:t>v</a:t>
              </a:r>
              <a:r>
                <a:rPr lang="en-US" altLang="zh-CN" sz="2000" baseline="-25000" dirty="0">
                  <a:solidFill>
                    <a:srgbClr val="FF0000"/>
                  </a:solidFill>
                  <a:latin typeface="+mn-lt"/>
                  <a:ea typeface="仿宋" panose="02010609060101010101" pitchFamily="49" charset="-122"/>
                </a:rPr>
                <a:t>i</a:t>
              </a:r>
              <a:endParaRPr lang="zh-CN" altLang="en-US" sz="2000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C491000-FF17-4E0B-A170-92A5DC8BDD45}"/>
                </a:ext>
              </a:extLst>
            </p:cNvPr>
            <p:cNvSpPr/>
            <p:nvPr/>
          </p:nvSpPr>
          <p:spPr>
            <a:xfrm>
              <a:off x="3459982" y="1572806"/>
              <a:ext cx="347852" cy="307777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i="1" dirty="0">
                  <a:solidFill>
                    <a:srgbClr val="FF0000"/>
                  </a:solidFill>
                  <a:latin typeface="+mn-lt"/>
                  <a:ea typeface="仿宋" panose="02010609060101010101" pitchFamily="49" charset="-122"/>
                </a:rPr>
                <a:t>v</a:t>
              </a:r>
              <a:r>
                <a:rPr lang="en-US" altLang="zh-CN" sz="2000" baseline="-25000" dirty="0">
                  <a:solidFill>
                    <a:srgbClr val="FF0000"/>
                  </a:solidFill>
                  <a:latin typeface="+mn-lt"/>
                  <a:ea typeface="仿宋" panose="02010609060101010101" pitchFamily="49" charset="-122"/>
                </a:rPr>
                <a:t>i</a:t>
              </a:r>
              <a:r>
                <a:rPr lang="en-US" altLang="zh-CN" sz="2000" dirty="0">
                  <a:solidFill>
                    <a:srgbClr val="FF0000"/>
                  </a:solidFill>
                  <a:latin typeface="+mn-lt"/>
                  <a:ea typeface="仿宋" panose="02010609060101010101" pitchFamily="49" charset="-122"/>
                </a:rPr>
                <a:t>/</a:t>
              </a:r>
              <a:r>
                <a:rPr lang="en-US" altLang="zh-CN" sz="1800" dirty="0">
                  <a:solidFill>
                    <a:srgbClr val="FF0000"/>
                  </a:solidFill>
                  <a:latin typeface="+mn-lt"/>
                  <a:ea typeface="仿宋" panose="02010609060101010101" pitchFamily="49" charset="-122"/>
                </a:rPr>
                <a:t>2</a:t>
              </a:r>
              <a:endParaRPr lang="zh-CN" altLang="en-US" sz="1800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4685FD4-5DCB-40E5-B80B-1C98E1C0355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57188" y="142875"/>
            <a:ext cx="8786812" cy="550518"/>
          </a:xfrm>
        </p:spPr>
        <p:txBody>
          <a:bodyPr/>
          <a:lstStyle/>
          <a:p>
            <a:pPr algn="l" eaLnBrk="1" hangingPunct="1"/>
            <a:r>
              <a:rPr lang="en-US" altLang="zh-CN" sz="36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6  </a:t>
            </a:r>
            <a:r>
              <a:rPr lang="zh-CN" altLang="en-US" sz="36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变频器 混频器</a:t>
            </a:r>
            <a:r>
              <a:rPr lang="en-US" altLang="en-US" sz="36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 </a:t>
            </a:r>
            <a:r>
              <a:rPr lang="en-US" altLang="zh-CN" sz="36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Converters    Mixer</a:t>
            </a:r>
            <a:endParaRPr lang="zh-CN" altLang="en-US" sz="3600" b="1" dirty="0">
              <a:solidFill>
                <a:srgbClr val="0000FF"/>
              </a:solidFill>
              <a:latin typeface="+mn-lt"/>
              <a:ea typeface="仿宋" panose="02010609060101010101" pitchFamily="49" charset="-122"/>
            </a:endParaRPr>
          </a:p>
        </p:txBody>
      </p:sp>
      <p:sp>
        <p:nvSpPr>
          <p:cNvPr id="5123" name="Text Box 22">
            <a:extLst>
              <a:ext uri="{FF2B5EF4-FFF2-40B4-BE49-F238E27FC236}">
                <a16:creationId xmlns:a16="http://schemas.microsoft.com/office/drawing/2014/main" id="{02FBEA04-A150-428B-A8EE-851323ECE1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489" y="678019"/>
            <a:ext cx="8820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超外差接收机</a:t>
            </a:r>
            <a:r>
              <a:rPr lang="en-US" altLang="zh-CN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(</a:t>
            </a:r>
            <a:r>
              <a:rPr lang="en-US" altLang="zh-CN" sz="2400" dirty="0">
                <a:solidFill>
                  <a:srgbClr val="C00000"/>
                </a:solidFill>
                <a:latin typeface="+mn-lt"/>
                <a:ea typeface="仿宋" panose="02010609060101010101" pitchFamily="49" charset="-122"/>
              </a:rPr>
              <a:t>superheterodyne</a:t>
            </a:r>
            <a:r>
              <a:rPr lang="en-US" altLang="zh-CN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  receiver)</a:t>
            </a:r>
            <a:r>
              <a:rPr lang="zh-CN" altLang="en-US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的概念  </a:t>
            </a:r>
            <a:r>
              <a:rPr lang="en-US" altLang="zh-CN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P5     </a:t>
            </a:r>
            <a:endParaRPr lang="zh-CN" altLang="en-US" sz="2400" dirty="0">
              <a:solidFill>
                <a:srgbClr val="000066"/>
              </a:solidFill>
              <a:latin typeface="+mn-lt"/>
              <a:ea typeface="仿宋" panose="02010609060101010101" pitchFamily="49" charset="-122"/>
            </a:endParaRPr>
          </a:p>
        </p:txBody>
      </p:sp>
      <p:sp>
        <p:nvSpPr>
          <p:cNvPr id="5124" name="Text Box 22">
            <a:extLst>
              <a:ext uri="{FF2B5EF4-FFF2-40B4-BE49-F238E27FC236}">
                <a16:creationId xmlns:a16="http://schemas.microsoft.com/office/drawing/2014/main" id="{A233C15F-0F90-4458-B86F-8AC561942D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16" y="1071187"/>
            <a:ext cx="8820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目前的射频接收机主要还是采用超外差接收的概念，即</a:t>
            </a:r>
          </a:p>
        </p:txBody>
      </p:sp>
      <p:grpSp>
        <p:nvGrpSpPr>
          <p:cNvPr id="5125" name="组合 31">
            <a:extLst>
              <a:ext uri="{FF2B5EF4-FFF2-40B4-BE49-F238E27FC236}">
                <a16:creationId xmlns:a16="http://schemas.microsoft.com/office/drawing/2014/main" id="{9477E473-95EA-4850-90B5-7F588D76F28A}"/>
              </a:ext>
            </a:extLst>
          </p:cNvPr>
          <p:cNvGrpSpPr>
            <a:grpSpLocks/>
          </p:cNvGrpSpPr>
          <p:nvPr/>
        </p:nvGrpSpPr>
        <p:grpSpPr bwMode="auto">
          <a:xfrm>
            <a:off x="285750" y="1671638"/>
            <a:ext cx="7643813" cy="1971675"/>
            <a:chOff x="500034" y="3143248"/>
            <a:chExt cx="7643866" cy="1971746"/>
          </a:xfrm>
        </p:grpSpPr>
        <p:cxnSp>
          <p:nvCxnSpPr>
            <p:cNvPr id="5127" name="直接箭头连接符 28">
              <a:extLst>
                <a:ext uri="{FF2B5EF4-FFF2-40B4-BE49-F238E27FC236}">
                  <a16:creationId xmlns:a16="http://schemas.microsoft.com/office/drawing/2014/main" id="{E137B380-F10A-4EF5-8DFB-EAB02DBCEF2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786314" y="4143380"/>
              <a:ext cx="571504" cy="1588"/>
            </a:xfrm>
            <a:prstGeom prst="straightConnector1">
              <a:avLst/>
            </a:prstGeom>
            <a:noFill/>
            <a:ln w="19050" algn="ctr">
              <a:solidFill>
                <a:srgbClr val="660066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8" name="直接箭头连接符 29">
              <a:extLst>
                <a:ext uri="{FF2B5EF4-FFF2-40B4-BE49-F238E27FC236}">
                  <a16:creationId xmlns:a16="http://schemas.microsoft.com/office/drawing/2014/main" id="{E88B1EDE-A55C-43B6-9D27-30F73EC0309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143636" y="4143380"/>
              <a:ext cx="571504" cy="1588"/>
            </a:xfrm>
            <a:prstGeom prst="straightConnector1">
              <a:avLst/>
            </a:prstGeom>
            <a:noFill/>
            <a:ln w="19050" algn="ctr">
              <a:solidFill>
                <a:srgbClr val="660066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9" name="直接箭头连接符 30">
              <a:extLst>
                <a:ext uri="{FF2B5EF4-FFF2-40B4-BE49-F238E27FC236}">
                  <a16:creationId xmlns:a16="http://schemas.microsoft.com/office/drawing/2014/main" id="{685FB23E-F5E5-47D6-AB05-28A4F558EFC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572396" y="4143380"/>
              <a:ext cx="571504" cy="1588"/>
            </a:xfrm>
            <a:prstGeom prst="straightConnector1">
              <a:avLst/>
            </a:prstGeom>
            <a:noFill/>
            <a:ln w="19050" algn="ctr">
              <a:solidFill>
                <a:srgbClr val="660066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30" name="直接箭头连接符 27">
              <a:extLst>
                <a:ext uri="{FF2B5EF4-FFF2-40B4-BE49-F238E27FC236}">
                  <a16:creationId xmlns:a16="http://schemas.microsoft.com/office/drawing/2014/main" id="{659BBF75-C938-4E20-979C-9A0D7CB3E98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286116" y="4143380"/>
              <a:ext cx="571504" cy="1588"/>
            </a:xfrm>
            <a:prstGeom prst="straightConnector1">
              <a:avLst/>
            </a:prstGeom>
            <a:noFill/>
            <a:ln w="19050" algn="ctr">
              <a:solidFill>
                <a:srgbClr val="660066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5131" name="组合 10">
              <a:extLst>
                <a:ext uri="{FF2B5EF4-FFF2-40B4-BE49-F238E27FC236}">
                  <a16:creationId xmlns:a16="http://schemas.microsoft.com/office/drawing/2014/main" id="{47D4448A-02DB-4915-83C2-FCB29FDDA9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9663" y="3143248"/>
              <a:ext cx="500066" cy="642942"/>
              <a:chOff x="1285852" y="2786058"/>
              <a:chExt cx="714380" cy="929488"/>
            </a:xfrm>
          </p:grpSpPr>
          <p:sp>
            <p:nvSpPr>
              <p:cNvPr id="7" name="等腰三角形 6">
                <a:extLst>
                  <a:ext uri="{FF2B5EF4-FFF2-40B4-BE49-F238E27FC236}">
                    <a16:creationId xmlns:a16="http://schemas.microsoft.com/office/drawing/2014/main" id="{DF76FD24-C8E3-45F8-BD72-5F62F110FE36}"/>
                  </a:ext>
                </a:extLst>
              </p:cNvPr>
              <p:cNvSpPr/>
              <p:nvPr/>
            </p:nvSpPr>
            <p:spPr bwMode="auto">
              <a:xfrm flipV="1">
                <a:off x="1286942" y="2786058"/>
                <a:ext cx="714379" cy="358035"/>
              </a:xfrm>
              <a:prstGeom prst="triangle">
                <a:avLst>
                  <a:gd name="adj" fmla="val 50000"/>
                </a:avLst>
              </a:prstGeom>
              <a:noFill/>
              <a:ln w="12700" cap="flat" cmpd="sng" algn="ctr">
                <a:solidFill>
                  <a:srgbClr val="6600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342900" indent="-342900" eaLnBrk="1" hangingPunct="1">
                  <a:spcBef>
                    <a:spcPct val="20000"/>
                  </a:spcBef>
                  <a:buFontTx/>
                  <a:buChar char="•"/>
                  <a:defRPr/>
                </a:pPr>
                <a:endParaRPr lang="zh-CN" altLang="en-US">
                  <a:ln>
                    <a:solidFill>
                      <a:srgbClr val="99FFCC"/>
                    </a:solidFill>
                  </a:ln>
                  <a:solidFill>
                    <a:srgbClr val="660066"/>
                  </a:solidFill>
                  <a:latin typeface="+mn-lt"/>
                  <a:ea typeface="仿宋" panose="02010609060101010101" pitchFamily="49" charset="-122"/>
                </a:endParaRPr>
              </a:p>
            </p:txBody>
          </p:sp>
          <p:cxnSp>
            <p:nvCxnSpPr>
              <p:cNvPr id="5141" name="直接连接符 8">
                <a:extLst>
                  <a:ext uri="{FF2B5EF4-FFF2-40B4-BE49-F238E27FC236}">
                    <a16:creationId xmlns:a16="http://schemas.microsoft.com/office/drawing/2014/main" id="{E3712643-4AC4-4C64-901F-A0B788DAA844}"/>
                  </a:ext>
                </a:extLst>
              </p:cNvPr>
              <p:cNvCxnSpPr>
                <a:cxnSpLocks noChangeShapeType="1"/>
                <a:stCxn id="7" idx="0"/>
              </p:cNvCxnSpPr>
              <p:nvPr/>
            </p:nvCxnSpPr>
            <p:spPr bwMode="auto">
              <a:xfrm rot="5400000">
                <a:off x="1357290" y="3429000"/>
                <a:ext cx="571504" cy="1588"/>
              </a:xfrm>
              <a:prstGeom prst="line">
                <a:avLst/>
              </a:prstGeom>
              <a:noFill/>
              <a:ln w="19050" algn="ctr">
                <a:solidFill>
                  <a:srgbClr val="66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5132" name="TextBox 11">
              <a:extLst>
                <a:ext uri="{FF2B5EF4-FFF2-40B4-BE49-F238E27FC236}">
                  <a16:creationId xmlns:a16="http://schemas.microsoft.com/office/drawing/2014/main" id="{C98C8CC2-512B-4D64-8A2A-3B37C6A338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298" y="3957584"/>
              <a:ext cx="1000132" cy="4001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660066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zh-CN" altLang="en-US" sz="2000" dirty="0">
                  <a:solidFill>
                    <a:srgbClr val="660066"/>
                  </a:solidFill>
                  <a:latin typeface="+mn-lt"/>
                  <a:ea typeface="仿宋" panose="02010609060101010101" pitchFamily="49" charset="-122"/>
                </a:rPr>
                <a:t>混频器</a:t>
              </a:r>
            </a:p>
          </p:txBody>
        </p:sp>
        <p:sp>
          <p:nvSpPr>
            <p:cNvPr id="5133" name="TextBox 13">
              <a:extLst>
                <a:ext uri="{FF2B5EF4-FFF2-40B4-BE49-F238E27FC236}">
                  <a16:creationId xmlns:a16="http://schemas.microsoft.com/office/drawing/2014/main" id="{26822A27-74A0-47EC-90F7-922A26242C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7620" y="3964879"/>
              <a:ext cx="1000132" cy="4001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660066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zh-CN" altLang="en-US" sz="2000" dirty="0">
                  <a:solidFill>
                    <a:srgbClr val="660066"/>
                  </a:solidFill>
                  <a:latin typeface="+mn-lt"/>
                  <a:ea typeface="仿宋" panose="02010609060101010101" pitchFamily="49" charset="-122"/>
                </a:rPr>
                <a:t>中放</a:t>
              </a:r>
            </a:p>
          </p:txBody>
        </p:sp>
        <p:sp>
          <p:nvSpPr>
            <p:cNvPr id="5134" name="TextBox 14">
              <a:extLst>
                <a:ext uri="{FF2B5EF4-FFF2-40B4-BE49-F238E27FC236}">
                  <a16:creationId xmlns:a16="http://schemas.microsoft.com/office/drawing/2014/main" id="{5E936673-7D00-4BF0-9E87-23FDD686DD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57818" y="3786190"/>
              <a:ext cx="1000132" cy="70788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660066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zh-CN" altLang="en-US" sz="2000" dirty="0">
                  <a:solidFill>
                    <a:srgbClr val="660066"/>
                  </a:solidFill>
                  <a:latin typeface="+mn-lt"/>
                  <a:ea typeface="仿宋" panose="02010609060101010101" pitchFamily="49" charset="-122"/>
                </a:rPr>
                <a:t>检波或解调</a:t>
              </a:r>
            </a:p>
          </p:txBody>
        </p:sp>
        <p:sp>
          <p:nvSpPr>
            <p:cNvPr id="5135" name="TextBox 15">
              <a:extLst>
                <a:ext uri="{FF2B5EF4-FFF2-40B4-BE49-F238E27FC236}">
                  <a16:creationId xmlns:a16="http://schemas.microsoft.com/office/drawing/2014/main" id="{11F82431-26E8-45D4-B7FE-41FA82D372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15140" y="3768092"/>
              <a:ext cx="1000132" cy="7694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660066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zh-CN" altLang="en-US" sz="2000" dirty="0">
                  <a:solidFill>
                    <a:srgbClr val="660066"/>
                  </a:solidFill>
                  <a:latin typeface="+mn-lt"/>
                  <a:ea typeface="仿宋" panose="02010609060101010101" pitchFamily="49" charset="-122"/>
                </a:rPr>
                <a:t>低频</a:t>
              </a:r>
              <a:endParaRPr lang="en-US" altLang="zh-CN" sz="2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endParaRPr>
            </a:p>
            <a:p>
              <a:pPr algn="ctr" eaLnBrk="1" hangingPunct="1">
                <a:buFontTx/>
                <a:buNone/>
              </a:pPr>
              <a:r>
                <a:rPr lang="zh-CN" altLang="en-US" sz="2000" dirty="0">
                  <a:solidFill>
                    <a:srgbClr val="660066"/>
                  </a:solidFill>
                  <a:latin typeface="+mn-lt"/>
                  <a:ea typeface="仿宋" panose="02010609060101010101" pitchFamily="49" charset="-122"/>
                </a:rPr>
                <a:t>放大</a:t>
              </a:r>
            </a:p>
          </p:txBody>
        </p:sp>
        <p:cxnSp>
          <p:nvCxnSpPr>
            <p:cNvPr id="5136" name="直接箭头连接符 24">
              <a:extLst>
                <a:ext uri="{FF2B5EF4-FFF2-40B4-BE49-F238E27FC236}">
                  <a16:creationId xmlns:a16="http://schemas.microsoft.com/office/drawing/2014/main" id="{B5EE9BF0-EDB3-4A78-8219-97C892DC652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928794" y="4143380"/>
              <a:ext cx="571504" cy="1588"/>
            </a:xfrm>
            <a:prstGeom prst="straightConnector1">
              <a:avLst/>
            </a:prstGeom>
            <a:noFill/>
            <a:ln w="19050" algn="ctr">
              <a:solidFill>
                <a:srgbClr val="660066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37" name="TextBox 9">
              <a:extLst>
                <a:ext uri="{FF2B5EF4-FFF2-40B4-BE49-F238E27FC236}">
                  <a16:creationId xmlns:a16="http://schemas.microsoft.com/office/drawing/2014/main" id="{1D28FA71-6627-459F-8ADE-B801CAED71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034" y="3786190"/>
              <a:ext cx="1571636" cy="70788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660066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zh-CN" altLang="en-US" sz="2000" dirty="0">
                  <a:solidFill>
                    <a:srgbClr val="660066"/>
                  </a:solidFill>
                  <a:latin typeface="+mn-lt"/>
                  <a:ea typeface="仿宋" panose="02010609060101010101" pitchFamily="49" charset="-122"/>
                </a:rPr>
                <a:t>高频小信号放大器</a:t>
              </a:r>
              <a:r>
                <a:rPr lang="en-US" altLang="zh-CN" sz="2000" dirty="0">
                  <a:solidFill>
                    <a:srgbClr val="660066"/>
                  </a:solidFill>
                  <a:latin typeface="+mn-lt"/>
                  <a:ea typeface="仿宋" panose="02010609060101010101" pitchFamily="49" charset="-122"/>
                </a:rPr>
                <a:t>LNA</a:t>
              </a:r>
              <a:endParaRPr lang="zh-CN" altLang="en-US" sz="2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endParaRPr>
            </a:p>
          </p:txBody>
        </p:sp>
        <p:cxnSp>
          <p:nvCxnSpPr>
            <p:cNvPr id="5138" name="直接箭头连接符 25">
              <a:extLst>
                <a:ext uri="{FF2B5EF4-FFF2-40B4-BE49-F238E27FC236}">
                  <a16:creationId xmlns:a16="http://schemas.microsoft.com/office/drawing/2014/main" id="{E8468E51-8C4B-440D-A10C-5B86B844BDC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2715406" y="4633128"/>
              <a:ext cx="560392" cy="9524"/>
            </a:xfrm>
            <a:prstGeom prst="straightConnector1">
              <a:avLst/>
            </a:prstGeom>
            <a:noFill/>
            <a:ln w="19050" algn="ctr">
              <a:solidFill>
                <a:srgbClr val="660066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39" name="TextBox 12">
              <a:extLst>
                <a:ext uri="{FF2B5EF4-FFF2-40B4-BE49-F238E27FC236}">
                  <a16:creationId xmlns:a16="http://schemas.microsoft.com/office/drawing/2014/main" id="{9EC9304D-9415-438B-AD98-2281AE3F75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298" y="4714884"/>
              <a:ext cx="1000132" cy="4001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660066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zh-CN" altLang="en-US" sz="2000" dirty="0">
                  <a:solidFill>
                    <a:srgbClr val="660066"/>
                  </a:solidFill>
                  <a:latin typeface="+mn-lt"/>
                  <a:ea typeface="仿宋" panose="02010609060101010101" pitchFamily="49" charset="-122"/>
                </a:rPr>
                <a:t>本振</a:t>
              </a:r>
            </a:p>
          </p:txBody>
        </p:sp>
      </p:grpSp>
      <p:sp>
        <p:nvSpPr>
          <p:cNvPr id="33" name="Text Box 22">
            <a:extLst>
              <a:ext uri="{FF2B5EF4-FFF2-40B4-BE49-F238E27FC236}">
                <a16:creationId xmlns:a16="http://schemas.microsoft.com/office/drawing/2014/main" id="{486C5798-1377-4887-8E29-8DAD2EA49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87" y="3651567"/>
            <a:ext cx="8963025" cy="2960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zh-CN" altLang="en-US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超外差接收是通过</a:t>
            </a:r>
            <a:r>
              <a:rPr lang="zh-CN" altLang="en-US" dirty="0">
                <a:solidFill>
                  <a:srgbClr val="C00000"/>
                </a:solidFill>
                <a:latin typeface="+mn-lt"/>
                <a:ea typeface="仿宋" panose="02010609060101010101" pitchFamily="49" charset="-122"/>
              </a:rPr>
              <a:t>混频器</a:t>
            </a:r>
            <a:r>
              <a:rPr lang="zh-CN" altLang="en-US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将高频（射频）信号变成较低的固定频率</a:t>
            </a:r>
            <a:r>
              <a:rPr lang="en-US" altLang="zh-CN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——</a:t>
            </a:r>
            <a:r>
              <a:rPr lang="zh-CN" altLang="en-US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中频</a:t>
            </a:r>
            <a:r>
              <a:rPr lang="en-US" altLang="zh-CN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(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Intermediate Frequency</a:t>
            </a:r>
            <a:r>
              <a:rPr lang="en-US" altLang="zh-CN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  </a:t>
            </a:r>
            <a:r>
              <a:rPr lang="en-US" altLang="zh-CN" sz="2400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</a:rPr>
              <a:t>IF</a:t>
            </a:r>
            <a:r>
              <a:rPr lang="en-US" altLang="zh-CN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 )</a:t>
            </a:r>
            <a:r>
              <a:rPr lang="zh-CN" altLang="en-US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信号，这样做的好处是：</a:t>
            </a:r>
            <a:endParaRPr lang="en-US" altLang="zh-CN" sz="2400" dirty="0">
              <a:solidFill>
                <a:srgbClr val="000066"/>
              </a:solidFill>
              <a:latin typeface="+mn-lt"/>
              <a:ea typeface="仿宋" panose="02010609060101010101" pitchFamily="49" charset="-122"/>
            </a:endParaRPr>
          </a:p>
          <a:p>
            <a:pPr marL="457200" indent="-457200" eaLnBrk="1" hangingPunct="1">
              <a:spcBef>
                <a:spcPct val="20000"/>
              </a:spcBef>
              <a:buFontTx/>
              <a:buAutoNum type="arabicParenBoth"/>
              <a:defRPr/>
            </a:pPr>
            <a:r>
              <a:rPr lang="zh-CN" altLang="en-US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由于工作频率降低，所以中频放大器的性能稳定，为了提高整机灵敏度，可以采用多级中放进行级联，获得较大的中频增益。</a:t>
            </a:r>
            <a:endParaRPr lang="en-US" altLang="zh-CN" sz="2400" dirty="0">
              <a:solidFill>
                <a:srgbClr val="000066"/>
              </a:solidFill>
              <a:latin typeface="+mn-lt"/>
              <a:ea typeface="仿宋" panose="02010609060101010101" pitchFamily="49" charset="-122"/>
            </a:endParaRPr>
          </a:p>
          <a:p>
            <a:pPr marL="457200" indent="-457200" eaLnBrk="1" hangingPunct="1">
              <a:spcBef>
                <a:spcPct val="20000"/>
              </a:spcBef>
              <a:buFontTx/>
              <a:buAutoNum type="arabicParenBoth"/>
              <a:defRPr/>
            </a:pPr>
            <a:r>
              <a:rPr lang="zh-CN" altLang="en-US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中频放大器的谐振频率固定不变，不需要随着输入信号频率的变化而进行重新调谐。</a:t>
            </a:r>
            <a:endParaRPr lang="en-US" altLang="zh-CN" sz="2400" dirty="0">
              <a:solidFill>
                <a:srgbClr val="000066"/>
              </a:solidFill>
              <a:latin typeface="+mn-lt"/>
              <a:ea typeface="仿宋" panose="02010609060101010101" pitchFamily="49" charset="-122"/>
            </a:endParaRPr>
          </a:p>
          <a:p>
            <a:pPr marL="457200" indent="-457200" eaLnBrk="1" hangingPunct="1">
              <a:spcBef>
                <a:spcPct val="20000"/>
              </a:spcBef>
              <a:defRPr/>
            </a:pPr>
            <a:r>
              <a:rPr lang="zh-CN" altLang="en-US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超外差  </a:t>
            </a:r>
            <a:r>
              <a:rPr lang="zh-CN" altLang="en-US" sz="2400" dirty="0">
                <a:solidFill>
                  <a:srgbClr val="C00000"/>
                </a:solidFill>
                <a:latin typeface="+mn-lt"/>
                <a:ea typeface="仿宋" panose="02010609060101010101" pitchFamily="49" charset="-122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+mn-lt"/>
                <a:ea typeface="仿宋" panose="02010609060101010101" pitchFamily="49" charset="-122"/>
              </a:rPr>
              <a:t>superheterodyne </a:t>
            </a:r>
            <a:endParaRPr lang="zh-CN" altLang="en-US" sz="2400" dirty="0">
              <a:solidFill>
                <a:srgbClr val="C00000"/>
              </a:solidFill>
              <a:latin typeface="+mn-lt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7">
            <a:extLst>
              <a:ext uri="{FF2B5EF4-FFF2-40B4-BE49-F238E27FC236}">
                <a16:creationId xmlns:a16="http://schemas.microsoft.com/office/drawing/2014/main" id="{A27774F7-0D57-4608-8BF9-60A936B536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3534317"/>
              </p:ext>
            </p:extLst>
          </p:nvPr>
        </p:nvGraphicFramePr>
        <p:xfrm>
          <a:off x="554038" y="2841625"/>
          <a:ext cx="5316537" cy="163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52" name="公式" r:id="rId3" imgW="2773621" imgH="792690" progId="Equation.3">
                  <p:embed/>
                </p:oleObj>
              </mc:Choice>
              <mc:Fallback>
                <p:oleObj name="公式" r:id="rId3" imgW="2773621" imgH="79269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038" y="2841625"/>
                        <a:ext cx="5316537" cy="16303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1" name="Rectangle 2">
            <a:extLst>
              <a:ext uri="{FF2B5EF4-FFF2-40B4-BE49-F238E27FC236}">
                <a16:creationId xmlns:a16="http://schemas.microsoft.com/office/drawing/2014/main" id="{F2E5D75D-0CF7-4521-BF02-BAE2676E49F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375848" cy="381000"/>
          </a:xfrm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6.4.2  </a:t>
            </a:r>
            <a:r>
              <a:rPr lang="zh-CN" altLang="en-US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二极管平衡混频器（</a:t>
            </a:r>
            <a:r>
              <a:rPr lang="en-US" altLang="zh-CN" sz="2800" b="1" dirty="0">
                <a:solidFill>
                  <a:srgbClr val="00B050"/>
                </a:solidFill>
                <a:latin typeface="+mn-lt"/>
                <a:ea typeface="仿宋" panose="02010609060101010101" pitchFamily="49" charset="-122"/>
              </a:rPr>
              <a:t> P183    </a:t>
            </a:r>
            <a:r>
              <a:rPr lang="en-US" altLang="zh-CN" sz="2800" b="1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</a:rPr>
              <a:t>P187 </a:t>
            </a:r>
            <a:r>
              <a:rPr lang="en-US" altLang="zh-CN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        P194</a:t>
            </a:r>
            <a:r>
              <a:rPr lang="zh-CN" altLang="en-US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）</a:t>
            </a:r>
            <a:endParaRPr lang="zh-CN" altLang="en-US" sz="2800" b="1" dirty="0">
              <a:solidFill>
                <a:srgbClr val="FFFF00"/>
              </a:solidFill>
              <a:latin typeface="+mn-lt"/>
              <a:ea typeface="仿宋" panose="02010609060101010101" pitchFamily="49" charset="-122"/>
            </a:endParaRP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A5821D8A-38B9-46A2-8460-B34CD6407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8" y="2214563"/>
            <a:ext cx="7858125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zh-CN" altLang="en-US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其中，通过滤波，可获得在</a:t>
            </a:r>
            <a:r>
              <a:rPr lang="en-US" altLang="zh-CN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IF</a:t>
            </a:r>
            <a:r>
              <a:rPr lang="zh-CN" altLang="en-US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输出回路中的中频电流：</a:t>
            </a:r>
            <a:endParaRPr lang="en-US" altLang="zh-CN" sz="2400" b="0" dirty="0">
              <a:solidFill>
                <a:srgbClr val="000066"/>
              </a:solidFill>
              <a:latin typeface="+mn-lt"/>
              <a:ea typeface="仿宋" panose="02010609060101010101" pitchFamily="49" charset="-122"/>
            </a:endParaRPr>
          </a:p>
        </p:txBody>
      </p:sp>
      <p:sp>
        <p:nvSpPr>
          <p:cNvPr id="22533" name="AutoShape 5">
            <a:extLst>
              <a:ext uri="{FF2B5EF4-FFF2-40B4-BE49-F238E27FC236}">
                <a16:creationId xmlns:a16="http://schemas.microsoft.com/office/drawing/2014/main" id="{F5E24F94-28BF-4861-9B80-7F5222281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9313" y="3643313"/>
            <a:ext cx="1524000" cy="457200"/>
          </a:xfrm>
          <a:prstGeom prst="wedgeRoundRectCallout">
            <a:avLst>
              <a:gd name="adj1" fmla="val -73440"/>
              <a:gd name="adj2" fmla="val -112847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 b="0">
              <a:solidFill>
                <a:schemeClr val="bg1"/>
              </a:solidFill>
              <a:latin typeface="+mn-lt"/>
              <a:ea typeface="仿宋" panose="02010609060101010101" pitchFamily="49" charset="-122"/>
            </a:endParaRPr>
          </a:p>
        </p:txBody>
      </p:sp>
      <p:graphicFrame>
        <p:nvGraphicFramePr>
          <p:cNvPr id="22534" name="Object 6">
            <a:extLst>
              <a:ext uri="{FF2B5EF4-FFF2-40B4-BE49-F238E27FC236}">
                <a16:creationId xmlns:a16="http://schemas.microsoft.com/office/drawing/2014/main" id="{A7210559-B211-4A2B-8761-C9BA91A3ED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5206808"/>
              </p:ext>
            </p:extLst>
          </p:nvPr>
        </p:nvGraphicFramePr>
        <p:xfrm>
          <a:off x="6046788" y="3582988"/>
          <a:ext cx="13049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53" name="Equation" r:id="rId5" imgW="761669" imgH="228501" progId="Equation.DSMT4">
                  <p:embed/>
                </p:oleObj>
              </mc:Choice>
              <mc:Fallback>
                <p:oleObj name="Equation" r:id="rId5" imgW="761669" imgH="228501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6788" y="3582988"/>
                        <a:ext cx="130492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5" name="Rectangle 8">
            <a:extLst>
              <a:ext uri="{FF2B5EF4-FFF2-40B4-BE49-F238E27FC236}">
                <a16:creationId xmlns:a16="http://schemas.microsoft.com/office/drawing/2014/main" id="{07DCBB9D-CD30-4204-A0FE-46B4291C2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" y="5340351"/>
            <a:ext cx="9108504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zh-CN" altLang="en-US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可见，二极管在开关状态时，组合频率分量减少了，干扰减少了。</a:t>
            </a:r>
            <a:endParaRPr lang="en-US" altLang="zh-CN" sz="2400" b="0" dirty="0">
              <a:solidFill>
                <a:srgbClr val="000066"/>
              </a:solidFill>
              <a:latin typeface="+mn-lt"/>
              <a:ea typeface="仿宋" panose="02010609060101010101" pitchFamily="49" charset="-122"/>
            </a:endParaRPr>
          </a:p>
        </p:txBody>
      </p:sp>
      <p:sp>
        <p:nvSpPr>
          <p:cNvPr id="22536" name="Rectangle 8">
            <a:extLst>
              <a:ext uri="{FF2B5EF4-FFF2-40B4-BE49-F238E27FC236}">
                <a16:creationId xmlns:a16="http://schemas.microsoft.com/office/drawing/2014/main" id="{F9571908-E3E8-499A-8AF8-7B4784E7F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598988"/>
            <a:ext cx="8715375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zh-CN" altLang="en-US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二极管平衡混频器的输出</a:t>
            </a:r>
            <a:r>
              <a:rPr lang="en-US" altLang="zh-CN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IF</a:t>
            </a:r>
            <a:r>
              <a:rPr lang="zh-CN" altLang="en-US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电流是二极管混频器中频输出的</a:t>
            </a:r>
            <a:r>
              <a:rPr lang="en-US" altLang="zh-CN" sz="2400" dirty="0">
                <a:solidFill>
                  <a:srgbClr val="CC3300"/>
                </a:solidFill>
                <a:latin typeface="+mn-lt"/>
                <a:ea typeface="仿宋" panose="02010609060101010101" pitchFamily="49" charset="-122"/>
              </a:rPr>
              <a:t>2</a:t>
            </a:r>
            <a:r>
              <a:rPr lang="zh-CN" altLang="en-US" sz="2400" dirty="0">
                <a:solidFill>
                  <a:srgbClr val="CC3300"/>
                </a:solidFill>
                <a:latin typeface="+mn-lt"/>
                <a:ea typeface="仿宋" panose="02010609060101010101" pitchFamily="49" charset="-122"/>
              </a:rPr>
              <a:t>倍</a:t>
            </a:r>
            <a:r>
              <a:rPr lang="en-US" altLang="zh-CN" sz="2400" dirty="0">
                <a:solidFill>
                  <a:srgbClr val="CC3300"/>
                </a:solidFill>
                <a:latin typeface="+mn-lt"/>
                <a:ea typeface="仿宋" panose="02010609060101010101" pitchFamily="49" charset="-122"/>
              </a:rPr>
              <a:t>.</a:t>
            </a:r>
            <a:endParaRPr lang="en-US" altLang="zh-CN" sz="2400" b="0" dirty="0">
              <a:solidFill>
                <a:srgbClr val="CC3300"/>
              </a:solidFill>
              <a:latin typeface="+mn-lt"/>
              <a:ea typeface="仿宋" panose="02010609060101010101" pitchFamily="49" charset="-122"/>
            </a:endParaRPr>
          </a:p>
        </p:txBody>
      </p:sp>
      <p:graphicFrame>
        <p:nvGraphicFramePr>
          <p:cNvPr id="22537" name="Object 7">
            <a:extLst>
              <a:ext uri="{FF2B5EF4-FFF2-40B4-BE49-F238E27FC236}">
                <a16:creationId xmlns:a16="http://schemas.microsoft.com/office/drawing/2014/main" id="{8E32AA67-C022-436C-A7E4-625E38AEB8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9986414"/>
              </p:ext>
            </p:extLst>
          </p:nvPr>
        </p:nvGraphicFramePr>
        <p:xfrm>
          <a:off x="228600" y="870320"/>
          <a:ext cx="7370762" cy="10465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54" name="公式" r:id="rId7" imgW="4617809" imgH="617220" progId="Equation.3">
                  <p:embed/>
                </p:oleObj>
              </mc:Choice>
              <mc:Fallback>
                <p:oleObj name="公式" r:id="rId7" imgW="4617809" imgH="6172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870320"/>
                        <a:ext cx="7370762" cy="104651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B1A1A56-D384-4EC3-8491-6BF8B66F5E2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231832" cy="381000"/>
          </a:xfrm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6.4.3  </a:t>
            </a:r>
            <a:r>
              <a:rPr lang="zh-CN" altLang="en-US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二极管环形混频器（</a:t>
            </a:r>
            <a:r>
              <a:rPr lang="en-US" altLang="zh-CN" sz="2800" b="1" dirty="0">
                <a:solidFill>
                  <a:srgbClr val="00B050"/>
                </a:solidFill>
                <a:latin typeface="+mn-lt"/>
                <a:ea typeface="仿宋" panose="02010609060101010101" pitchFamily="49" charset="-122"/>
              </a:rPr>
              <a:t> P183    </a:t>
            </a:r>
            <a:r>
              <a:rPr lang="en-US" altLang="zh-CN" sz="2800" b="1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</a:rPr>
              <a:t>P187 </a:t>
            </a:r>
            <a:r>
              <a:rPr lang="en-US" altLang="zh-CN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        P194</a:t>
            </a:r>
            <a:r>
              <a:rPr lang="zh-CN" altLang="en-US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）</a:t>
            </a:r>
          </a:p>
        </p:txBody>
      </p:sp>
      <p:sp>
        <p:nvSpPr>
          <p:cNvPr id="23555" name="Text Box 4">
            <a:extLst>
              <a:ext uri="{FF2B5EF4-FFF2-40B4-BE49-F238E27FC236}">
                <a16:creationId xmlns:a16="http://schemas.microsoft.com/office/drawing/2014/main" id="{86640553-FE3E-4392-9D70-1C7587DA2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735513"/>
            <a:ext cx="7632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原理：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4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支二极管工作在开关状态，由 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v</a:t>
            </a:r>
            <a:r>
              <a:rPr lang="en-US" altLang="zh-CN" sz="240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0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来控制。</a:t>
            </a:r>
          </a:p>
        </p:txBody>
      </p:sp>
      <p:sp>
        <p:nvSpPr>
          <p:cNvPr id="23556" name="Text Box 5">
            <a:extLst>
              <a:ext uri="{FF2B5EF4-FFF2-40B4-BE49-F238E27FC236}">
                <a16:creationId xmlns:a16="http://schemas.microsoft.com/office/drawing/2014/main" id="{12368F35-B500-4DC7-8B00-E9E7D44814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8" y="642938"/>
            <a:ext cx="7058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由两个二极管平衡混频器组成。见下图：</a:t>
            </a:r>
          </a:p>
        </p:txBody>
      </p:sp>
      <p:pic>
        <p:nvPicPr>
          <p:cNvPr id="23557" name="图片 5" descr="Image1.jpg">
            <a:extLst>
              <a:ext uri="{FF2B5EF4-FFF2-40B4-BE49-F238E27FC236}">
                <a16:creationId xmlns:a16="http://schemas.microsoft.com/office/drawing/2014/main" id="{362C1994-B9C3-4EA0-8E94-1A4F55816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1098550"/>
            <a:ext cx="4144962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F3197776-51A6-42D8-8328-89394EB41B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2938" y="4297597"/>
            <a:ext cx="2070100" cy="5572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sz="2400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  <a:cs typeface="+mj-cs"/>
              </a:rPr>
              <a:t> 旧教材</a:t>
            </a:r>
            <a:r>
              <a:rPr lang="en-US" altLang="zh-CN" sz="2400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  <a:cs typeface="+mj-cs"/>
              </a:rPr>
              <a:t>P286</a:t>
            </a:r>
            <a:endParaRPr lang="zh-CN" altLang="en-US" sz="2400" dirty="0">
              <a:solidFill>
                <a:srgbClr val="FF0000"/>
              </a:solidFill>
              <a:latin typeface="+mn-lt"/>
              <a:ea typeface="仿宋" panose="02010609060101010101" pitchFamily="49" charset="-122"/>
              <a:cs typeface="+mj-cs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15C4745-6B3C-44E1-BA98-8B99CDA77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2475" y="3887788"/>
            <a:ext cx="2889250" cy="3571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sz="2000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  <a:cs typeface="+mj-cs"/>
              </a:rPr>
              <a:t> 比较</a:t>
            </a:r>
            <a:r>
              <a:rPr lang="en-US" altLang="zh-CN" sz="2000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  <a:cs typeface="+mj-cs"/>
              </a:rPr>
              <a:t>P155  </a:t>
            </a:r>
            <a:r>
              <a:rPr lang="en-US" altLang="zh-CN" sz="2000" dirty="0">
                <a:solidFill>
                  <a:schemeClr val="accent2"/>
                </a:solidFill>
                <a:latin typeface="+mn-lt"/>
                <a:ea typeface="仿宋" panose="02010609060101010101" pitchFamily="49" charset="-122"/>
                <a:cs typeface="+mj-cs"/>
              </a:rPr>
              <a:t>P162</a:t>
            </a:r>
            <a:r>
              <a:rPr lang="zh-CN" altLang="en-US" sz="2000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  <a:cs typeface="+mj-cs"/>
              </a:rPr>
              <a:t>图</a:t>
            </a:r>
            <a:r>
              <a:rPr lang="en-US" altLang="zh-CN" sz="2000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  <a:cs typeface="+mj-cs"/>
              </a:rPr>
              <a:t>6-14</a:t>
            </a:r>
            <a:endParaRPr lang="zh-CN" altLang="en-US" sz="2000" dirty="0">
              <a:solidFill>
                <a:srgbClr val="FF0000"/>
              </a:solidFill>
              <a:latin typeface="+mn-lt"/>
              <a:ea typeface="仿宋" panose="02010609060101010101" pitchFamily="49" charset="-122"/>
              <a:cs typeface="+mj-cs"/>
            </a:endParaRPr>
          </a:p>
        </p:txBody>
      </p:sp>
      <p:pic>
        <p:nvPicPr>
          <p:cNvPr id="23560" name="图片 2">
            <a:extLst>
              <a:ext uri="{FF2B5EF4-FFF2-40B4-BE49-F238E27FC236}">
                <a16:creationId xmlns:a16="http://schemas.microsoft.com/office/drawing/2014/main" id="{717715ED-F2C1-4B0D-BF04-6FAE6F2DC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8" y="1898650"/>
            <a:ext cx="4635500" cy="234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F0CB0852-EF7F-429E-8BB0-0583AEE8C2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3573463"/>
            <a:ext cx="1728788" cy="3571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sz="2000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  <a:cs typeface="+mj-cs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  <a:cs typeface="+mj-cs"/>
              </a:rPr>
              <a:t>P187  </a:t>
            </a:r>
            <a:r>
              <a:rPr lang="en-US" altLang="zh-CN" sz="2000" dirty="0">
                <a:solidFill>
                  <a:schemeClr val="accent2"/>
                </a:solidFill>
                <a:latin typeface="+mn-lt"/>
                <a:ea typeface="仿宋" panose="02010609060101010101" pitchFamily="49" charset="-122"/>
                <a:cs typeface="+mj-cs"/>
              </a:rPr>
              <a:t>P195</a:t>
            </a:r>
            <a:endParaRPr lang="zh-CN" altLang="en-US" sz="2000" dirty="0">
              <a:solidFill>
                <a:srgbClr val="FF0000"/>
              </a:solidFill>
              <a:latin typeface="+mn-lt"/>
              <a:ea typeface="仿宋" panose="02010609060101010101" pitchFamily="49" charset="-122"/>
              <a:cs typeface="+mj-cs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1E159C00-36B1-4236-A6B7-A37DAEE1AD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1717675"/>
            <a:ext cx="288925" cy="246063"/>
          </a:xfrm>
          <a:prstGeom prst="rect">
            <a:avLst/>
          </a:prstGeom>
          <a:solidFill>
            <a:schemeClr val="bg1"/>
          </a:solidFill>
          <a:ln>
            <a:miter lim="800000"/>
            <a:headEnd/>
            <a:tailEnd/>
          </a:ln>
        </p:spPr>
        <p:txBody>
          <a:bodyPr lIns="0" tIns="0" rIns="0" bIns="36000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sz="1800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  <a:cs typeface="+mj-cs"/>
              </a:rPr>
              <a:t> </a:t>
            </a:r>
            <a:r>
              <a:rPr lang="en-US" altLang="zh-CN" sz="1800" i="1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  <a:cs typeface="+mj-cs"/>
              </a:rPr>
              <a:t>v</a:t>
            </a:r>
            <a:r>
              <a:rPr lang="en-US" altLang="zh-CN" sz="1800" baseline="-25000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  <a:cs typeface="+mj-cs"/>
              </a:rPr>
              <a:t>s</a:t>
            </a:r>
            <a:endParaRPr lang="zh-CN" altLang="en-US" sz="1800" baseline="-25000" dirty="0">
              <a:solidFill>
                <a:schemeClr val="tx1"/>
              </a:solidFill>
              <a:latin typeface="+mn-lt"/>
              <a:ea typeface="仿宋" panose="02010609060101010101" pitchFamily="49" charset="-122"/>
              <a:cs typeface="+mj-cs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BB44BDF4-C0B8-4CF8-94E0-7696DE34D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2486025"/>
            <a:ext cx="288925" cy="244475"/>
          </a:xfrm>
          <a:prstGeom prst="rect">
            <a:avLst/>
          </a:prstGeom>
          <a:solidFill>
            <a:schemeClr val="bg1"/>
          </a:solidFill>
          <a:ln>
            <a:miter lim="800000"/>
            <a:headEnd/>
            <a:tailEnd/>
          </a:ln>
        </p:spPr>
        <p:txBody>
          <a:bodyPr lIns="0" tIns="0" rIns="0" bIns="36000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sz="1800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  <a:cs typeface="+mj-cs"/>
              </a:rPr>
              <a:t> </a:t>
            </a:r>
            <a:r>
              <a:rPr lang="en-US" altLang="zh-CN" sz="1800" i="1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  <a:cs typeface="+mj-cs"/>
              </a:rPr>
              <a:t>v</a:t>
            </a:r>
            <a:r>
              <a:rPr lang="en-US" altLang="zh-CN" sz="1800" baseline="-25000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  <a:cs typeface="+mj-cs"/>
              </a:rPr>
              <a:t>s</a:t>
            </a:r>
            <a:endParaRPr lang="zh-CN" altLang="en-US" sz="1800" baseline="-25000" dirty="0">
              <a:solidFill>
                <a:schemeClr val="tx1"/>
              </a:solidFill>
              <a:latin typeface="+mn-lt"/>
              <a:ea typeface="仿宋" panose="02010609060101010101" pitchFamily="49" charset="-122"/>
              <a:cs typeface="+mj-cs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BF91DE55-897A-47E4-9AC0-F08A41A76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1613" y="3687763"/>
            <a:ext cx="287337" cy="246062"/>
          </a:xfrm>
          <a:prstGeom prst="rect">
            <a:avLst/>
          </a:prstGeom>
          <a:solidFill>
            <a:schemeClr val="bg1"/>
          </a:solidFill>
          <a:ln>
            <a:miter lim="800000"/>
            <a:headEnd/>
            <a:tailEnd/>
          </a:ln>
        </p:spPr>
        <p:txBody>
          <a:bodyPr lIns="0" tIns="0" rIns="0" bIns="36000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sz="1800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  <a:cs typeface="+mj-cs"/>
              </a:rPr>
              <a:t> </a:t>
            </a:r>
            <a:r>
              <a:rPr lang="en-US" altLang="zh-CN" sz="1800" i="1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  <a:cs typeface="+mj-cs"/>
              </a:rPr>
              <a:t>v</a:t>
            </a:r>
            <a:r>
              <a:rPr lang="en-US" altLang="zh-CN" sz="1800" baseline="-25000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  <a:cs typeface="+mj-cs"/>
              </a:rPr>
              <a:t>0</a:t>
            </a:r>
            <a:endParaRPr lang="zh-CN" altLang="en-US" sz="1800" baseline="-25000" dirty="0">
              <a:solidFill>
                <a:schemeClr val="tx1"/>
              </a:solidFill>
              <a:latin typeface="+mn-lt"/>
              <a:ea typeface="仿宋" panose="02010609060101010101" pitchFamily="49" charset="-122"/>
              <a:cs typeface="+mj-cs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8C1303D8-D2B1-4E0C-83F5-38726081C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650" y="1717675"/>
            <a:ext cx="287338" cy="246063"/>
          </a:xfrm>
          <a:prstGeom prst="rect">
            <a:avLst/>
          </a:prstGeom>
          <a:solidFill>
            <a:schemeClr val="bg1"/>
          </a:solidFill>
          <a:ln>
            <a:miter lim="800000"/>
            <a:headEnd/>
            <a:tailEnd/>
          </a:ln>
        </p:spPr>
        <p:txBody>
          <a:bodyPr lIns="0" tIns="0" rIns="0" bIns="36000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r>
              <a:rPr lang="zh-CN" altLang="en-US" sz="1800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  <a:cs typeface="+mj-cs"/>
              </a:rPr>
              <a:t> </a:t>
            </a:r>
            <a:r>
              <a:rPr lang="en-US" altLang="zh-CN" sz="1800" i="1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  <a:cs typeface="+mj-cs"/>
              </a:rPr>
              <a:t>v</a:t>
            </a:r>
            <a:r>
              <a:rPr lang="en-US" altLang="zh-CN" sz="1800" baseline="-25000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  <a:cs typeface="+mj-cs"/>
              </a:rPr>
              <a:t>i</a:t>
            </a:r>
            <a:endParaRPr lang="zh-CN" altLang="en-US" sz="1800" baseline="-25000" dirty="0">
              <a:solidFill>
                <a:schemeClr val="tx1"/>
              </a:solidFill>
              <a:latin typeface="+mn-lt"/>
              <a:ea typeface="仿宋" panose="02010609060101010101" pitchFamily="49" charset="-122"/>
              <a:cs typeface="+mj-cs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0E4C9D0B-E875-49F7-B1CC-5F3F133EF3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650" y="2452688"/>
            <a:ext cx="287338" cy="244475"/>
          </a:xfrm>
          <a:prstGeom prst="rect">
            <a:avLst/>
          </a:prstGeom>
          <a:solidFill>
            <a:schemeClr val="bg1"/>
          </a:solidFill>
          <a:ln>
            <a:miter lim="800000"/>
            <a:headEnd/>
            <a:tailEnd/>
          </a:ln>
        </p:spPr>
        <p:txBody>
          <a:bodyPr lIns="0" tIns="0" rIns="0" bIns="36000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r>
              <a:rPr lang="zh-CN" altLang="en-US" sz="1800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  <a:cs typeface="+mj-cs"/>
              </a:rPr>
              <a:t> </a:t>
            </a:r>
            <a:r>
              <a:rPr lang="en-US" altLang="zh-CN" sz="1800" i="1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  <a:cs typeface="+mj-cs"/>
              </a:rPr>
              <a:t>v</a:t>
            </a:r>
            <a:r>
              <a:rPr lang="en-US" altLang="zh-CN" sz="1800" baseline="-25000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  <a:cs typeface="+mj-cs"/>
              </a:rPr>
              <a:t>i</a:t>
            </a:r>
            <a:endParaRPr lang="zh-CN" altLang="en-US" sz="1800" baseline="-25000" dirty="0">
              <a:solidFill>
                <a:schemeClr val="tx1"/>
              </a:solidFill>
              <a:latin typeface="+mn-lt"/>
              <a:ea typeface="仿宋" panose="02010609060101010101" pitchFamily="49" charset="-122"/>
              <a:cs typeface="+mj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0B31CD23-70CB-42AB-BBBB-B72AF4F8BAB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303840" cy="381000"/>
          </a:xfrm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6.4.3  </a:t>
            </a:r>
            <a:r>
              <a:rPr lang="zh-CN" altLang="en-US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二极管环形混频器（</a:t>
            </a:r>
            <a:r>
              <a:rPr lang="en-US" altLang="zh-CN" sz="2800" b="1" dirty="0">
                <a:solidFill>
                  <a:srgbClr val="00B050"/>
                </a:solidFill>
                <a:latin typeface="+mn-lt"/>
                <a:ea typeface="仿宋" panose="02010609060101010101" pitchFamily="49" charset="-122"/>
              </a:rPr>
              <a:t> P183     </a:t>
            </a:r>
            <a:r>
              <a:rPr lang="en-US" altLang="zh-CN" sz="2800" b="1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</a:rPr>
              <a:t>P187 </a:t>
            </a:r>
            <a:r>
              <a:rPr lang="en-US" altLang="zh-CN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        P194</a:t>
            </a:r>
            <a:r>
              <a:rPr lang="zh-CN" altLang="en-US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）</a:t>
            </a:r>
            <a:endParaRPr lang="zh-CN" altLang="en-US" sz="2800" b="1" dirty="0">
              <a:solidFill>
                <a:srgbClr val="FFFF00"/>
              </a:solidFill>
              <a:latin typeface="+mn-lt"/>
              <a:ea typeface="仿宋" panose="02010609060101010101" pitchFamily="49" charset="-122"/>
            </a:endParaRP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272C81C1-0935-4483-B9B4-CD9A7F3ED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836884"/>
            <a:ext cx="6754812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① 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v</a:t>
            </a:r>
            <a:r>
              <a:rPr lang="en-US" altLang="zh-CN" sz="240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0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的正半周：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D</a:t>
            </a:r>
            <a:r>
              <a:rPr lang="en-US" altLang="zh-CN" sz="240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1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和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D</a:t>
            </a:r>
            <a:r>
              <a:rPr lang="en-US" altLang="zh-CN" sz="240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2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导通，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D</a:t>
            </a:r>
            <a:r>
              <a:rPr lang="en-US" altLang="zh-CN" sz="240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3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和 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D</a:t>
            </a:r>
            <a:r>
              <a:rPr lang="en-US" altLang="zh-CN" sz="240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4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截止。</a:t>
            </a:r>
          </a:p>
        </p:txBody>
      </p:sp>
      <p:sp>
        <p:nvSpPr>
          <p:cNvPr id="24584" name="Text Box 8">
            <a:extLst>
              <a:ext uri="{FF2B5EF4-FFF2-40B4-BE49-F238E27FC236}">
                <a16:creationId xmlns:a16="http://schemas.microsoft.com/office/drawing/2014/main" id="{F4DA6809-5C4A-4100-BAAE-5CCB20BEE5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024" y="3440622"/>
            <a:ext cx="7561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② 在 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v</a:t>
            </a:r>
            <a:r>
              <a:rPr lang="en-US" altLang="zh-CN" sz="240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0 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的负半周：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D</a:t>
            </a:r>
            <a:r>
              <a:rPr lang="en-US" altLang="zh-CN" sz="240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3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和 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D</a:t>
            </a:r>
            <a:r>
              <a:rPr lang="en-US" altLang="zh-CN" sz="240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4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导通，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D</a:t>
            </a:r>
            <a:r>
              <a:rPr lang="en-US" altLang="zh-CN" sz="240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和 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D</a:t>
            </a:r>
            <a:r>
              <a:rPr lang="en-US" altLang="zh-CN" sz="240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2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截止。</a:t>
            </a:r>
          </a:p>
        </p:txBody>
      </p:sp>
      <p:sp>
        <p:nvSpPr>
          <p:cNvPr id="24586" name="Text Box 10">
            <a:extLst>
              <a:ext uri="{FF2B5EF4-FFF2-40B4-BE49-F238E27FC236}">
                <a16:creationId xmlns:a16="http://schemas.microsoft.com/office/drawing/2014/main" id="{45C85BCA-7060-44C8-AAB1-AA7C5982FD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1937" y="4172212"/>
            <a:ext cx="3671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（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v</a:t>
            </a:r>
            <a:r>
              <a:rPr lang="en-US" altLang="zh-CN" sz="240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0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的方向此时应反向）</a:t>
            </a:r>
          </a:p>
        </p:txBody>
      </p:sp>
      <p:sp>
        <p:nvSpPr>
          <p:cNvPr id="24587" name="Rectangle 11">
            <a:extLst>
              <a:ext uri="{FF2B5EF4-FFF2-40B4-BE49-F238E27FC236}">
                <a16:creationId xmlns:a16="http://schemas.microsoft.com/office/drawing/2014/main" id="{9439BD70-4DE0-41E7-9A9C-461F6E527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750" y="1401610"/>
            <a:ext cx="6264374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加在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D</a:t>
            </a:r>
            <a:r>
              <a:rPr lang="en-US" altLang="zh-CN" sz="240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1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两端的电压为：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</a:t>
            </a:r>
            <a:r>
              <a:rPr lang="en-US" altLang="zh-CN" sz="24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v</a:t>
            </a:r>
            <a:r>
              <a:rPr lang="en-US" altLang="zh-CN" sz="2400" baseline="-25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D1 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=</a:t>
            </a:r>
            <a:r>
              <a:rPr lang="en-US" altLang="zh-CN" sz="24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v</a:t>
            </a:r>
            <a:r>
              <a:rPr lang="en-US" altLang="zh-CN" sz="2400" baseline="-25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0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+</a:t>
            </a:r>
            <a:r>
              <a:rPr lang="en-US" altLang="zh-CN" sz="24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 v</a:t>
            </a:r>
            <a:r>
              <a:rPr lang="en-US" altLang="zh-CN" sz="2400" baseline="-25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s 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</a:t>
            </a:r>
            <a:r>
              <a:rPr lang="en-US" altLang="zh-CN" sz="24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 v</a:t>
            </a:r>
            <a:r>
              <a:rPr lang="en-US" altLang="zh-CN" sz="2400" baseline="-25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i</a:t>
            </a:r>
            <a:endParaRPr lang="zh-CN" altLang="en-US" sz="2400" dirty="0">
              <a:solidFill>
                <a:srgbClr val="0000FF"/>
              </a:solidFill>
              <a:latin typeface="+mn-lt"/>
              <a:ea typeface="仿宋" panose="02010609060101010101" pitchFamily="49" charset="-122"/>
            </a:endParaRPr>
          </a:p>
          <a:p>
            <a:pPr>
              <a:buFontTx/>
              <a:buNone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加在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D</a:t>
            </a:r>
            <a:r>
              <a:rPr lang="en-US" altLang="zh-CN" sz="240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2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两端的电压为：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</a:t>
            </a:r>
            <a:r>
              <a:rPr lang="en-US" altLang="zh-CN" sz="24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v</a:t>
            </a:r>
            <a:r>
              <a:rPr lang="en-US" altLang="zh-CN" sz="2400" baseline="-25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D2 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=</a:t>
            </a:r>
            <a:r>
              <a:rPr lang="en-US" altLang="zh-CN" sz="24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v</a:t>
            </a:r>
            <a:r>
              <a:rPr lang="en-US" altLang="zh-CN" sz="2400" baseline="-25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0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</a:t>
            </a:r>
            <a:r>
              <a:rPr lang="en-US" altLang="zh-CN" sz="24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  v</a:t>
            </a:r>
            <a:r>
              <a:rPr lang="en-US" altLang="zh-CN" sz="2400" baseline="-25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s 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+</a:t>
            </a:r>
            <a:r>
              <a:rPr lang="en-US" altLang="zh-CN" sz="24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v</a:t>
            </a:r>
            <a:r>
              <a:rPr lang="en-US" altLang="zh-CN" sz="2400" baseline="-25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i</a:t>
            </a:r>
            <a:r>
              <a:rPr lang="zh-CN" altLang="en-US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71AC33-329B-4DCC-BDF3-034F636E4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640" y="2334636"/>
            <a:ext cx="6264374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24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i</a:t>
            </a:r>
            <a:r>
              <a:rPr lang="en-US" altLang="zh-CN" sz="2400" baseline="-25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D1 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=</a:t>
            </a:r>
            <a:r>
              <a:rPr lang="en-US" altLang="zh-CN" sz="2400" i="1" dirty="0" err="1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g</a:t>
            </a:r>
            <a:r>
              <a:rPr lang="en-US" altLang="zh-CN" sz="2400" baseline="-25000" dirty="0" err="1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D</a:t>
            </a:r>
            <a:r>
              <a:rPr lang="en-US" altLang="zh-CN" sz="2400" dirty="0" err="1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⋅</a:t>
            </a:r>
            <a:r>
              <a:rPr lang="en-US" altLang="zh-CN" sz="2400" i="1" dirty="0" err="1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S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(</a:t>
            </a:r>
            <a:r>
              <a:rPr lang="en-US" altLang="zh-CN" sz="24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t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)⋅</a:t>
            </a:r>
            <a:r>
              <a:rPr lang="en-US" altLang="zh-CN" sz="24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v</a:t>
            </a:r>
            <a:r>
              <a:rPr lang="en-US" altLang="zh-CN" sz="2400" baseline="-25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D1 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=</a:t>
            </a:r>
            <a:r>
              <a:rPr lang="en-US" altLang="zh-CN" sz="24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 </a:t>
            </a:r>
            <a:r>
              <a:rPr lang="en-US" altLang="zh-CN" sz="2400" i="1" dirty="0" err="1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g</a:t>
            </a:r>
            <a:r>
              <a:rPr lang="en-US" altLang="zh-CN" sz="2400" baseline="-25000" dirty="0" err="1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D</a:t>
            </a:r>
            <a:r>
              <a:rPr lang="en-US" altLang="zh-CN" sz="2400" dirty="0" err="1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⋅</a:t>
            </a:r>
            <a:r>
              <a:rPr lang="en-US" altLang="zh-CN" sz="2400" i="1" dirty="0" err="1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S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(</a:t>
            </a:r>
            <a:r>
              <a:rPr lang="en-US" altLang="zh-CN" sz="24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t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)⋅(</a:t>
            </a:r>
            <a:r>
              <a:rPr lang="en-US" altLang="zh-CN" sz="24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v</a:t>
            </a:r>
            <a:r>
              <a:rPr lang="en-US" altLang="zh-CN" sz="2400" baseline="-25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0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+</a:t>
            </a:r>
            <a:r>
              <a:rPr lang="en-US" altLang="zh-CN" sz="24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 v</a:t>
            </a:r>
            <a:r>
              <a:rPr lang="en-US" altLang="zh-CN" sz="2400" baseline="-25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s 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</a:t>
            </a:r>
            <a:r>
              <a:rPr lang="en-US" altLang="zh-CN" sz="24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 v</a:t>
            </a:r>
            <a:r>
              <a:rPr lang="en-US" altLang="zh-CN" sz="2400" baseline="-25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)</a:t>
            </a:r>
            <a:endParaRPr lang="zh-CN" altLang="en-US" sz="2400" dirty="0">
              <a:solidFill>
                <a:srgbClr val="0000FF"/>
              </a:solidFill>
              <a:latin typeface="+mn-lt"/>
              <a:ea typeface="仿宋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sz="24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v</a:t>
            </a:r>
            <a:r>
              <a:rPr lang="en-US" altLang="zh-CN" sz="2400" baseline="-25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D2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=</a:t>
            </a:r>
            <a:r>
              <a:rPr lang="en-US" altLang="zh-CN" sz="2400" i="1" dirty="0" err="1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g</a:t>
            </a:r>
            <a:r>
              <a:rPr lang="en-US" altLang="zh-CN" sz="2400" baseline="-25000" dirty="0" err="1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D</a:t>
            </a:r>
            <a:r>
              <a:rPr lang="en-US" altLang="zh-CN" sz="2400" dirty="0" err="1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⋅</a:t>
            </a:r>
            <a:r>
              <a:rPr lang="en-US" altLang="zh-CN" sz="2400" i="1" dirty="0" err="1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S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(</a:t>
            </a:r>
            <a:r>
              <a:rPr lang="en-US" altLang="zh-CN" sz="24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t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)⋅</a:t>
            </a:r>
            <a:r>
              <a:rPr lang="en-US" altLang="zh-CN" sz="24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v</a:t>
            </a:r>
            <a:r>
              <a:rPr lang="en-US" altLang="zh-CN" sz="2400" baseline="-25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D2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=</a:t>
            </a:r>
            <a:r>
              <a:rPr lang="en-US" altLang="zh-CN" sz="24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 </a:t>
            </a:r>
            <a:r>
              <a:rPr lang="en-US" altLang="zh-CN" sz="2400" i="1" dirty="0" err="1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g</a:t>
            </a:r>
            <a:r>
              <a:rPr lang="en-US" altLang="zh-CN" sz="2400" baseline="-25000" dirty="0" err="1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D</a:t>
            </a:r>
            <a:r>
              <a:rPr lang="en-US" altLang="zh-CN" sz="2400" dirty="0" err="1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⋅</a:t>
            </a:r>
            <a:r>
              <a:rPr lang="en-US" altLang="zh-CN" sz="2400" i="1" dirty="0" err="1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S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(</a:t>
            </a:r>
            <a:r>
              <a:rPr lang="en-US" altLang="zh-CN" sz="24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t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)⋅(</a:t>
            </a:r>
            <a:r>
              <a:rPr lang="en-US" altLang="zh-CN" sz="24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v</a:t>
            </a:r>
            <a:r>
              <a:rPr lang="en-US" altLang="zh-CN" sz="2400" baseline="-25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0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</a:t>
            </a:r>
            <a:r>
              <a:rPr lang="en-US" altLang="zh-CN" sz="24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 v</a:t>
            </a:r>
            <a:r>
              <a:rPr lang="en-US" altLang="zh-CN" sz="2400" baseline="-25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s 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+ </a:t>
            </a:r>
            <a:r>
              <a:rPr lang="en-US" altLang="zh-CN" sz="24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v</a:t>
            </a:r>
            <a:r>
              <a:rPr lang="en-US" altLang="zh-CN" sz="2400" baseline="-25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)</a:t>
            </a:r>
            <a:endParaRPr lang="zh-CN" altLang="en-US" sz="2400" dirty="0">
              <a:solidFill>
                <a:srgbClr val="0000FF"/>
              </a:solidFill>
              <a:latin typeface="+mn-lt"/>
              <a:ea typeface="仿宋" panose="02010609060101010101" pitchFamily="49" charset="-122"/>
            </a:endParaRP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80F09F23-E89C-444D-A815-5ABDACA6B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617" y="3830065"/>
            <a:ext cx="3240038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此时：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</a:t>
            </a:r>
            <a:r>
              <a:rPr lang="en-US" altLang="zh-CN" sz="24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v</a:t>
            </a:r>
            <a:r>
              <a:rPr lang="en-US" altLang="zh-CN" sz="2400" baseline="-25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D3 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=</a:t>
            </a:r>
            <a:r>
              <a:rPr lang="en-US" altLang="zh-CN" sz="24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v</a:t>
            </a:r>
            <a:r>
              <a:rPr lang="en-US" altLang="zh-CN" sz="2400" baseline="-25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0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</a:t>
            </a:r>
            <a:r>
              <a:rPr lang="en-US" altLang="zh-CN" sz="24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v</a:t>
            </a:r>
            <a:r>
              <a:rPr lang="en-US" altLang="zh-CN" sz="2400" baseline="-25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s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</a:t>
            </a:r>
            <a:r>
              <a:rPr lang="en-US" altLang="zh-CN" sz="24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v</a:t>
            </a:r>
            <a:r>
              <a:rPr lang="en-US" altLang="zh-CN" sz="2400" baseline="-25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i</a:t>
            </a:r>
            <a:endParaRPr lang="zh-CN" altLang="en-US" sz="2400" dirty="0">
              <a:solidFill>
                <a:srgbClr val="0000FF"/>
              </a:solidFill>
              <a:latin typeface="+mn-lt"/>
              <a:ea typeface="仿宋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sz="24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              v</a:t>
            </a:r>
            <a:r>
              <a:rPr lang="en-US" altLang="zh-CN" sz="2400" baseline="-25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D4 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=</a:t>
            </a:r>
            <a:r>
              <a:rPr lang="en-US" altLang="zh-CN" sz="24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v</a:t>
            </a:r>
            <a:r>
              <a:rPr lang="en-US" altLang="zh-CN" sz="2400" baseline="-25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0</a:t>
            </a:r>
            <a:r>
              <a:rPr lang="en-US" altLang="zh-CN" sz="24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+v</a:t>
            </a:r>
            <a:r>
              <a:rPr lang="en-US" altLang="zh-CN" sz="2400" baseline="-25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s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+</a:t>
            </a:r>
            <a:r>
              <a:rPr lang="en-US" altLang="zh-CN" sz="24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v</a:t>
            </a:r>
            <a:r>
              <a:rPr lang="en-US" altLang="zh-CN" sz="2400" baseline="-25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i</a:t>
            </a:r>
            <a:r>
              <a:rPr lang="zh-CN" altLang="en-US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 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BA15F326-E4BC-41F7-A3A4-D4535605E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629" y="4791935"/>
            <a:ext cx="5196533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24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i</a:t>
            </a:r>
            <a:r>
              <a:rPr lang="en-US" altLang="zh-CN" sz="2400" baseline="-25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D3 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=</a:t>
            </a:r>
            <a:r>
              <a:rPr lang="en-US" altLang="zh-CN" sz="2400" i="1" dirty="0" err="1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g</a:t>
            </a:r>
            <a:r>
              <a:rPr lang="en-US" altLang="zh-CN" sz="2400" baseline="-25000" dirty="0" err="1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D</a:t>
            </a:r>
            <a:r>
              <a:rPr lang="en-US" altLang="zh-CN" sz="2400" dirty="0" err="1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⋅</a:t>
            </a:r>
            <a:r>
              <a:rPr lang="en-US" altLang="zh-CN" sz="2400" i="1" dirty="0" err="1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S</a:t>
            </a:r>
            <a:r>
              <a:rPr lang="en-US" altLang="zh-CN" sz="2400" baseline="30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*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(</a:t>
            </a:r>
            <a:r>
              <a:rPr lang="en-US" altLang="zh-CN" sz="24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t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)⋅</a:t>
            </a:r>
            <a:r>
              <a:rPr lang="en-US" altLang="zh-CN" sz="24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v</a:t>
            </a:r>
            <a:r>
              <a:rPr lang="en-US" altLang="zh-CN" sz="2400" baseline="-25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D3 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=</a:t>
            </a:r>
            <a:r>
              <a:rPr lang="en-US" altLang="zh-CN" sz="24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 </a:t>
            </a:r>
            <a:r>
              <a:rPr lang="en-US" altLang="zh-CN" sz="2400" i="1" dirty="0" err="1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g</a:t>
            </a:r>
            <a:r>
              <a:rPr lang="en-US" altLang="zh-CN" sz="2400" baseline="-25000" dirty="0" err="1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D</a:t>
            </a:r>
            <a:r>
              <a:rPr lang="en-US" altLang="zh-CN" sz="2400" dirty="0" err="1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⋅</a:t>
            </a:r>
            <a:r>
              <a:rPr lang="en-US" altLang="zh-CN" sz="2400" i="1" dirty="0" err="1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S</a:t>
            </a:r>
            <a:r>
              <a:rPr lang="en-US" altLang="zh-CN" sz="2400" baseline="30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*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(</a:t>
            </a:r>
            <a:r>
              <a:rPr lang="en-US" altLang="zh-CN" sz="24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t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) ⋅(</a:t>
            </a:r>
            <a:r>
              <a:rPr lang="en-US" altLang="zh-CN" sz="24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v</a:t>
            </a:r>
            <a:r>
              <a:rPr lang="en-US" altLang="zh-CN" sz="2400" baseline="-25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0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</a:t>
            </a:r>
            <a:r>
              <a:rPr lang="en-US" altLang="zh-CN" sz="24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v</a:t>
            </a:r>
            <a:r>
              <a:rPr lang="en-US" altLang="zh-CN" sz="2400" baseline="-25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s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</a:t>
            </a:r>
            <a:r>
              <a:rPr lang="en-US" altLang="zh-CN" sz="24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v</a:t>
            </a:r>
            <a:r>
              <a:rPr lang="en-US" altLang="zh-CN" sz="2400" baseline="-25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)</a:t>
            </a:r>
            <a:endParaRPr lang="zh-CN" altLang="en-US" sz="2400" dirty="0">
              <a:solidFill>
                <a:srgbClr val="0000FF"/>
              </a:solidFill>
              <a:latin typeface="+mn-lt"/>
              <a:ea typeface="仿宋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sz="24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v</a:t>
            </a:r>
            <a:r>
              <a:rPr lang="en-US" altLang="zh-CN" sz="2400" baseline="-25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D4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=</a:t>
            </a:r>
            <a:r>
              <a:rPr lang="en-US" altLang="zh-CN" sz="2400" i="1" dirty="0" err="1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g</a:t>
            </a:r>
            <a:r>
              <a:rPr lang="en-US" altLang="zh-CN" sz="2400" baseline="-25000" dirty="0" err="1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D</a:t>
            </a:r>
            <a:r>
              <a:rPr lang="en-US" altLang="zh-CN" sz="2400" dirty="0" err="1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⋅</a:t>
            </a:r>
            <a:r>
              <a:rPr lang="en-US" altLang="zh-CN" sz="2400" i="1" dirty="0" err="1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S</a:t>
            </a:r>
            <a:r>
              <a:rPr lang="en-US" altLang="zh-CN" sz="2400" baseline="30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*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(</a:t>
            </a:r>
            <a:r>
              <a:rPr lang="en-US" altLang="zh-CN" sz="24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t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)⋅</a:t>
            </a:r>
            <a:r>
              <a:rPr lang="en-US" altLang="zh-CN" sz="24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v</a:t>
            </a:r>
            <a:r>
              <a:rPr lang="en-US" altLang="zh-CN" sz="2400" baseline="-25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D4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=</a:t>
            </a:r>
            <a:r>
              <a:rPr lang="en-US" altLang="zh-CN" sz="24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 </a:t>
            </a:r>
            <a:r>
              <a:rPr lang="en-US" altLang="zh-CN" sz="2400" i="1" dirty="0" err="1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g</a:t>
            </a:r>
            <a:r>
              <a:rPr lang="en-US" altLang="zh-CN" sz="2400" baseline="-25000" dirty="0" err="1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D</a:t>
            </a:r>
            <a:r>
              <a:rPr lang="en-US" altLang="zh-CN" sz="2400" dirty="0" err="1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⋅</a:t>
            </a:r>
            <a:r>
              <a:rPr lang="en-US" altLang="zh-CN" sz="2400" i="1" dirty="0" err="1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S</a:t>
            </a:r>
            <a:r>
              <a:rPr lang="en-US" altLang="zh-CN" sz="2400" baseline="30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*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(</a:t>
            </a:r>
            <a:r>
              <a:rPr lang="en-US" altLang="zh-CN" sz="24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t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) ⋅(</a:t>
            </a:r>
            <a:r>
              <a:rPr lang="en-US" altLang="zh-CN" sz="24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v</a:t>
            </a:r>
            <a:r>
              <a:rPr lang="en-US" altLang="zh-CN" sz="2400" baseline="-25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0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+</a:t>
            </a:r>
            <a:r>
              <a:rPr lang="en-US" altLang="zh-CN" sz="24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v</a:t>
            </a:r>
            <a:r>
              <a:rPr lang="en-US" altLang="zh-CN" sz="2400" baseline="-25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s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+</a:t>
            </a:r>
            <a:r>
              <a:rPr lang="en-US" altLang="zh-CN" sz="24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v</a:t>
            </a:r>
            <a:r>
              <a:rPr lang="en-US" altLang="zh-CN" sz="2400" baseline="-25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)</a:t>
            </a:r>
            <a:endParaRPr lang="zh-CN" altLang="en-US" sz="2400" dirty="0">
              <a:solidFill>
                <a:srgbClr val="0000FF"/>
              </a:solidFill>
              <a:latin typeface="+mn-lt"/>
              <a:ea typeface="仿宋" panose="02010609060101010101" pitchFamily="49" charset="-122"/>
            </a:endParaRPr>
          </a:p>
        </p:txBody>
      </p:sp>
      <p:graphicFrame>
        <p:nvGraphicFramePr>
          <p:cNvPr id="15" name="Object 7">
            <a:extLst>
              <a:ext uri="{FF2B5EF4-FFF2-40B4-BE49-F238E27FC236}">
                <a16:creationId xmlns:a16="http://schemas.microsoft.com/office/drawing/2014/main" id="{84FDDF92-B4BB-413C-90A3-855A39B90C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0049510"/>
              </p:ext>
            </p:extLst>
          </p:nvPr>
        </p:nvGraphicFramePr>
        <p:xfrm>
          <a:off x="2267744" y="5839006"/>
          <a:ext cx="5630515" cy="76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37" name="公式" r:id="rId3" imgW="3147193" imgH="388778" progId="Equation.3">
                  <p:embed/>
                </p:oleObj>
              </mc:Choice>
              <mc:Fallback>
                <p:oleObj name="公式" r:id="rId3" imgW="3147193" imgH="388778" progId="Equation.3">
                  <p:embed/>
                  <p:pic>
                    <p:nvPicPr>
                      <p:cNvPr id="51207" name="Object 7">
                        <a:extLst>
                          <a:ext uri="{FF2B5EF4-FFF2-40B4-BE49-F238E27FC236}">
                            <a16:creationId xmlns:a16="http://schemas.microsoft.com/office/drawing/2014/main" id="{BA99C0B8-A997-4346-B703-BAE625EF61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5839006"/>
                        <a:ext cx="5630515" cy="7657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2">
            <a:extLst>
              <a:ext uri="{FF2B5EF4-FFF2-40B4-BE49-F238E27FC236}">
                <a16:creationId xmlns:a16="http://schemas.microsoft.com/office/drawing/2014/main" id="{AF909FED-CEE1-4921-93CC-854270DF8B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459" y="6031381"/>
            <a:ext cx="158385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2400" b="1" kern="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开关函数</a:t>
            </a:r>
            <a:endParaRPr lang="zh-CN" altLang="en-US" sz="2400" b="1" kern="0" dirty="0">
              <a:solidFill>
                <a:srgbClr val="FFFF00"/>
              </a:solidFill>
              <a:latin typeface="+mn-lt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4AF410F-1C4F-4822-9497-4148342D329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7871792" cy="381000"/>
          </a:xfrm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6.4.3  </a:t>
            </a:r>
            <a:r>
              <a:rPr lang="zh-CN" altLang="en-US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二极管环形混频器（</a:t>
            </a:r>
            <a:r>
              <a:rPr lang="en-US" altLang="zh-CN" sz="2800" b="1" dirty="0">
                <a:solidFill>
                  <a:srgbClr val="00B050"/>
                </a:solidFill>
                <a:latin typeface="+mn-lt"/>
                <a:ea typeface="仿宋" panose="02010609060101010101" pitchFamily="49" charset="-122"/>
              </a:rPr>
              <a:t> P183   </a:t>
            </a:r>
            <a:r>
              <a:rPr lang="en-US" altLang="zh-CN" sz="2800" b="1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</a:rPr>
              <a:t>P187 </a:t>
            </a:r>
            <a:r>
              <a:rPr lang="en-US" altLang="zh-CN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        P194</a:t>
            </a:r>
            <a:r>
              <a:rPr lang="zh-CN" altLang="en-US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）</a:t>
            </a:r>
            <a:endParaRPr lang="zh-CN" altLang="en-US" sz="2800" b="1" dirty="0">
              <a:solidFill>
                <a:srgbClr val="FFFF00"/>
              </a:solidFill>
              <a:latin typeface="+mn-lt"/>
              <a:ea typeface="仿宋" panose="02010609060101010101" pitchFamily="49" charset="-122"/>
            </a:endParaRPr>
          </a:p>
        </p:txBody>
      </p:sp>
      <p:sp>
        <p:nvSpPr>
          <p:cNvPr id="25603" name="Text Box 4">
            <a:extLst>
              <a:ext uri="{FF2B5EF4-FFF2-40B4-BE49-F238E27FC236}">
                <a16:creationId xmlns:a16="http://schemas.microsoft.com/office/drawing/2014/main" id="{04110022-A9A2-4CE9-A14A-FAAD91A8FA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8" y="542925"/>
            <a:ext cx="352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混频器的输出电流为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604" name="Object 5">
                <a:extLst>
                  <a:ext uri="{FF2B5EF4-FFF2-40B4-BE49-F238E27FC236}">
                    <a16:creationId xmlns:a16="http://schemas.microsoft.com/office/drawing/2014/main" id="{78B3848C-F994-4F38-A3F5-1F7CE7BC2BB5}"/>
                  </a:ext>
                </a:extLst>
              </p:cNvPr>
              <p:cNvSpPr txBox="1"/>
              <p:nvPr/>
            </p:nvSpPr>
            <p:spPr bwMode="auto">
              <a:xfrm>
                <a:off x="5292080" y="2328815"/>
                <a:ext cx="2111375" cy="7905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i="1" dirty="0" smtClean="0">
                          <a:solidFill>
                            <a:srgbClr val="0000FF"/>
                          </a:solidFill>
                          <a:latin typeface="+mn-lt"/>
                          <a:ea typeface="仿宋" panose="02010609060101010101" pitchFamily="49" charset="-122"/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zh-CN" dirty="0" smtClean="0">
                          <a:solidFill>
                            <a:srgbClr val="0000FF"/>
                          </a:solidFill>
                          <a:latin typeface="+mn-lt"/>
                          <a:ea typeface="仿宋" panose="02010609060101010101" pitchFamily="49" charset="-122"/>
                        </a:rPr>
                        <m:t>∗(</m:t>
                      </m:r>
                      <m:r>
                        <m:rPr>
                          <m:nor/>
                        </m:rPr>
                        <a:rPr lang="en-US" altLang="zh-CN" i="1" dirty="0" smtClean="0">
                          <a:solidFill>
                            <a:srgbClr val="0000FF"/>
                          </a:solidFill>
                          <a:latin typeface="+mn-lt"/>
                          <a:ea typeface="仿宋" panose="02010609060101010101" pitchFamily="49" charset="-122"/>
                        </a:rPr>
                        <m:t>t</m:t>
                      </m:r>
                      <m:r>
                        <m:rPr>
                          <m:nor/>
                        </m:rPr>
                        <a:rPr lang="en-US" altLang="zh-CN" dirty="0" smtClean="0">
                          <a:solidFill>
                            <a:srgbClr val="0000FF"/>
                          </a:solidFill>
                          <a:latin typeface="+mn-lt"/>
                          <a:ea typeface="仿宋" panose="02010609060101010101" pitchFamily="49" charset="-122"/>
                        </a:rPr>
                        <m:t>)</m:t>
                      </m:r>
                      <m:r>
                        <a:rPr lang="zh-CN" altLang="en-US" i="1">
                          <a:solidFill>
                            <a:srgbClr val="0000FF"/>
                          </a:solidFill>
                          <a:latin typeface="+mn-lt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0000FF"/>
                          </a:solidFill>
                          <a:latin typeface="+mn-lt"/>
                          <a:ea typeface="仿宋" panose="02010609060101010101" pitchFamily="49" charset="-122"/>
                        </a:rPr>
                        <m:t>S</m:t>
                      </m:r>
                      <m:r>
                        <a:rPr lang="zh-CN" altLang="en-US" i="1">
                          <a:solidFill>
                            <a:srgbClr val="0000FF"/>
                          </a:solidFill>
                          <a:latin typeface="+mn-lt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0000FF"/>
                          </a:solidFill>
                          <a:latin typeface="+mn-lt"/>
                          <a:ea typeface="仿宋" panose="02010609060101010101" pitchFamily="49" charset="-122"/>
                        </a:rPr>
                        <m:t>t</m:t>
                      </m:r>
                      <m:r>
                        <a:rPr lang="zh-CN" altLang="en-US" i="1">
                          <a:solidFill>
                            <a:srgbClr val="0000FF"/>
                          </a:solidFill>
                          <a:latin typeface="+mn-lt"/>
                        </a:rPr>
                        <m:t>+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FF"/>
                              </a:solidFill>
                              <a:latin typeface="+mn-lt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zh-CN" i="1" dirty="0">
                              <a:solidFill>
                                <a:srgbClr val="0000FF"/>
                              </a:solidFill>
                              <a:latin typeface="+mn-lt"/>
                              <a:ea typeface="仿宋" panose="02010609060101010101" pitchFamily="49" charset="-122"/>
                            </a:rPr>
                            <m:t>T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+mn-lt"/>
                            </a:rPr>
                            <m:t>2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FF"/>
                          </a:solidFill>
                          <a:latin typeface="+mn-lt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rgbClr val="0000FF"/>
                  </a:solidFill>
                  <a:latin typeface="+mn-lt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25604" name="Object 5">
                <a:extLst>
                  <a:ext uri="{FF2B5EF4-FFF2-40B4-BE49-F238E27FC236}">
                    <a16:creationId xmlns:a16="http://schemas.microsoft.com/office/drawing/2014/main" id="{78B3848C-F994-4F38-A3F5-1F7CE7BC2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92080" y="2328815"/>
                <a:ext cx="2111375" cy="7905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605" name="Object 7">
                <a:extLst>
                  <a:ext uri="{FF2B5EF4-FFF2-40B4-BE49-F238E27FC236}">
                    <a16:creationId xmlns:a16="http://schemas.microsoft.com/office/drawing/2014/main" id="{C0B865CE-5743-49EB-A541-7EB4C5207230}"/>
                  </a:ext>
                </a:extLst>
              </p:cNvPr>
              <p:cNvSpPr txBox="1"/>
              <p:nvPr/>
            </p:nvSpPr>
            <p:spPr bwMode="auto">
              <a:xfrm>
                <a:off x="1331640" y="4018898"/>
                <a:ext cx="7271518" cy="15388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400" i="1" dirty="0" smtClean="0">
                          <a:solidFill>
                            <a:srgbClr val="336600"/>
                          </a:solidFill>
                          <a:latin typeface="+mn-lt"/>
                          <a:ea typeface="仿宋" panose="02010609060101010101" pitchFamily="49" charset="-122"/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zh-CN" sz="2400" dirty="0" smtClean="0">
                          <a:solidFill>
                            <a:srgbClr val="336600"/>
                          </a:solidFill>
                          <a:latin typeface="+mn-lt"/>
                          <a:ea typeface="仿宋" panose="02010609060101010101" pitchFamily="49" charset="-122"/>
                        </a:rPr>
                        <m:t>∗(</m:t>
                      </m:r>
                      <m:r>
                        <m:rPr>
                          <m:nor/>
                        </m:rPr>
                        <a:rPr lang="en-US" altLang="zh-CN" sz="2400" i="1" dirty="0" smtClean="0">
                          <a:solidFill>
                            <a:srgbClr val="336600"/>
                          </a:solidFill>
                          <a:latin typeface="+mn-lt"/>
                          <a:ea typeface="仿宋" panose="02010609060101010101" pitchFamily="49" charset="-122"/>
                        </a:rPr>
                        <m:t>t</m:t>
                      </m:r>
                      <m:r>
                        <m:rPr>
                          <m:nor/>
                        </m:rPr>
                        <a:rPr lang="en-US" altLang="zh-CN" sz="2400" dirty="0" smtClean="0">
                          <a:solidFill>
                            <a:srgbClr val="336600"/>
                          </a:solidFill>
                          <a:latin typeface="+mn-lt"/>
                          <a:ea typeface="仿宋" panose="02010609060101010101" pitchFamily="49" charset="-122"/>
                        </a:rPr>
                        <m:t>)</m:t>
                      </m:r>
                      <m:r>
                        <m:rPr>
                          <m:aln/>
                        </m:rPr>
                        <a:rPr lang="zh-CN" altLang="en-US" sz="2400" i="1">
                          <a:solidFill>
                            <a:srgbClr val="336600"/>
                          </a:solidFill>
                          <a:latin typeface="+mn-lt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336600"/>
                              </a:solidFill>
                              <a:latin typeface="+mn-lt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solidFill>
                                <a:srgbClr val="336600"/>
                              </a:solidFill>
                              <a:latin typeface="+mn-lt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altLang="zh-CN" sz="2400" dirty="0">
                              <a:solidFill>
                                <a:srgbClr val="336600"/>
                              </a:solidFill>
                              <a:latin typeface="+mn-lt"/>
                              <a:ea typeface="仿宋" panose="02010609060101010101" pitchFamily="49" charset="-122"/>
                            </a:rPr>
                            <m:t>2</m:t>
                          </m:r>
                        </m:den>
                      </m:f>
                      <m:r>
                        <a:rPr lang="zh-CN" altLang="en-US" sz="2400" i="1">
                          <a:solidFill>
                            <a:srgbClr val="336600"/>
                          </a:solidFill>
                          <a:latin typeface="+mn-lt"/>
                        </a:rPr>
                        <m:t>+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336600"/>
                              </a:solidFill>
                              <a:latin typeface="+mn-lt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zh-CN" sz="2400" dirty="0">
                              <a:solidFill>
                                <a:srgbClr val="336600"/>
                              </a:solidFill>
                              <a:latin typeface="+mn-lt"/>
                              <a:ea typeface="仿宋" panose="02010609060101010101" pitchFamily="49" charset="-122"/>
                            </a:rPr>
                            <m:t>2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zh-CN" altLang="en-US" sz="2400" dirty="0">
                              <a:solidFill>
                                <a:srgbClr val="336600"/>
                              </a:solidFill>
                              <a:latin typeface="+mn-lt"/>
                              <a:ea typeface="仿宋" panose="02010609060101010101" pitchFamily="49" charset="-122"/>
                              <a:sym typeface="Symbol" panose="05050102010706020507" pitchFamily="18" charset="2"/>
                            </a:rPr>
                            <m:t></m:t>
                          </m:r>
                        </m:den>
                      </m:f>
                      <m:r>
                        <m:rPr>
                          <m:nor/>
                        </m:rPr>
                        <a:rPr lang="en-US" altLang="zh-CN" sz="2400" dirty="0">
                          <a:solidFill>
                            <a:srgbClr val="336600"/>
                          </a:solidFill>
                          <a:latin typeface="+mn-lt"/>
                          <a:ea typeface="仿宋" panose="02010609060101010101" pitchFamily="49" charset="-122"/>
                        </a:rPr>
                        <m:t>cos</m:t>
                      </m:r>
                      <m:r>
                        <m:rPr>
                          <m:nor/>
                        </m:rPr>
                        <a:rPr lang="en-US" altLang="zh-CN" sz="2400" dirty="0">
                          <a:solidFill>
                            <a:srgbClr val="336600"/>
                          </a:solidFill>
                          <a:latin typeface="+mn-lt"/>
                          <a:ea typeface="仿宋" panose="02010609060101010101" pitchFamily="49" charset="-122"/>
                        </a:rPr>
                        <m:t>[</m:t>
                      </m:r>
                      <m:r>
                        <m:rPr>
                          <m:nor/>
                        </m:rPr>
                        <a:rPr lang="zh-CN" altLang="en-US" sz="2400" i="1" dirty="0">
                          <a:solidFill>
                            <a:srgbClr val="336600"/>
                          </a:solidFill>
                          <a:latin typeface="+mn-lt"/>
                          <a:ea typeface="仿宋" panose="02010609060101010101" pitchFamily="49" charset="-122"/>
                          <a:sym typeface="Symbol" panose="05050102010706020507" pitchFamily="18" charset="2"/>
                        </a:rPr>
                        <m:t></m:t>
                      </m:r>
                      <m:r>
                        <m:rPr>
                          <m:nor/>
                        </m:rPr>
                        <a:rPr lang="en-US" altLang="zh-CN" sz="2400" baseline="-25000" dirty="0">
                          <a:solidFill>
                            <a:srgbClr val="336600"/>
                          </a:solidFill>
                          <a:latin typeface="+mn-lt"/>
                          <a:ea typeface="仿宋" panose="02010609060101010101" pitchFamily="49" charset="-122"/>
                          <a:sym typeface="Symbol" panose="05050102010706020507" pitchFamily="18" charset="2"/>
                        </a:rPr>
                        <m:t>0</m:t>
                      </m:r>
                      <m:r>
                        <m:rPr>
                          <m:nor/>
                        </m:rPr>
                        <a:rPr lang="en-US" altLang="zh-CN" sz="2400" dirty="0">
                          <a:solidFill>
                            <a:srgbClr val="336600"/>
                          </a:solidFill>
                          <a:latin typeface="+mn-lt"/>
                          <a:ea typeface="仿宋" panose="02010609060101010101" pitchFamily="49" charset="-122"/>
                          <a:sym typeface="Symbol" panose="05050102010706020507" pitchFamily="18" charset="2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CN" sz="2400" i="1" dirty="0">
                          <a:solidFill>
                            <a:srgbClr val="336600"/>
                          </a:solidFill>
                          <a:latin typeface="+mn-lt"/>
                          <a:ea typeface="仿宋" panose="02010609060101010101" pitchFamily="49" charset="-122"/>
                          <a:sym typeface="Symbol" panose="05050102010706020507" pitchFamily="18" charset="2"/>
                        </a:rPr>
                        <m:t>t</m:t>
                      </m:r>
                      <m:r>
                        <a:rPr lang="zh-CN" altLang="en-US" sz="2400" i="1">
                          <a:solidFill>
                            <a:srgbClr val="336600"/>
                          </a:solidFill>
                          <a:latin typeface="+mn-lt"/>
                        </a:rPr>
                        <m:t>+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336600"/>
                              </a:solidFill>
                              <a:latin typeface="+mn-lt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solidFill>
                                <a:srgbClr val="336600"/>
                              </a:solidFill>
                              <a:latin typeface="+mn-lt"/>
                            </a:rPr>
                            <m:t>𝑇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altLang="zh-CN" sz="2400" dirty="0">
                              <a:solidFill>
                                <a:srgbClr val="336600"/>
                              </a:solidFill>
                              <a:latin typeface="+mn-lt"/>
                              <a:ea typeface="仿宋" panose="02010609060101010101" pitchFamily="49" charset="-122"/>
                            </a:rPr>
                            <m:t>2</m:t>
                          </m:r>
                        </m:den>
                      </m:f>
                      <m:r>
                        <m:rPr>
                          <m:nor/>
                        </m:rPr>
                        <a:rPr lang="en-US" altLang="zh-CN" sz="2400" dirty="0">
                          <a:solidFill>
                            <a:srgbClr val="336600"/>
                          </a:solidFill>
                          <a:latin typeface="+mn-lt"/>
                          <a:ea typeface="仿宋" panose="02010609060101010101" pitchFamily="49" charset="-122"/>
                          <a:sym typeface="Symbol" panose="05050102010706020507" pitchFamily="18" charset="2"/>
                        </a:rPr>
                        <m:t>)</m:t>
                      </m:r>
                      <m:r>
                        <a:rPr lang="en-US" altLang="zh-CN" sz="2400" b="1" i="1" dirty="0" smtClean="0">
                          <a:solidFill>
                            <a:srgbClr val="336600"/>
                          </a:solidFill>
                          <a:latin typeface="+mn-lt"/>
                          <a:ea typeface="仿宋_GB2312" panose="02010609030101010101" pitchFamily="49" charset="-122"/>
                          <a:sym typeface="Symbol" panose="05050102010706020507" pitchFamily="18" charset="2"/>
                        </a:rPr>
                        <m:t>]</m:t>
                      </m:r>
                      <m:r>
                        <a:rPr lang="zh-CN" altLang="en-US" sz="2400" i="1">
                          <a:solidFill>
                            <a:srgbClr val="336600"/>
                          </a:solidFill>
                          <a:latin typeface="+mn-lt"/>
                        </a:rPr>
                        <m:t>−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336600"/>
                              </a:solidFill>
                              <a:latin typeface="+mn-lt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zh-CN" sz="2400" dirty="0">
                              <a:solidFill>
                                <a:srgbClr val="336600"/>
                              </a:solidFill>
                              <a:latin typeface="+mn-lt"/>
                              <a:ea typeface="仿宋" panose="02010609060101010101" pitchFamily="49" charset="-122"/>
                            </a:rPr>
                            <m:t>2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altLang="zh-CN" sz="2400" dirty="0">
                              <a:solidFill>
                                <a:srgbClr val="336600"/>
                              </a:solidFill>
                              <a:latin typeface="+mn-lt"/>
                              <a:ea typeface="仿宋" panose="02010609060101010101" pitchFamily="49" charset="-122"/>
                            </a:rPr>
                            <m:t>3</m:t>
                          </m:r>
                          <m:r>
                            <m:rPr>
                              <m:nor/>
                            </m:rPr>
                            <a:rPr lang="zh-CN" altLang="en-US" sz="2400" dirty="0">
                              <a:solidFill>
                                <a:srgbClr val="336600"/>
                              </a:solidFill>
                              <a:latin typeface="+mn-lt"/>
                              <a:ea typeface="仿宋" panose="02010609060101010101" pitchFamily="49" charset="-122"/>
                              <a:sym typeface="Symbol" panose="05050102010706020507" pitchFamily="18" charset="2"/>
                            </a:rPr>
                            <m:t></m:t>
                          </m:r>
                        </m:den>
                      </m:f>
                      <m:r>
                        <m:rPr>
                          <m:nor/>
                        </m:rPr>
                        <a:rPr lang="en-US" altLang="zh-CN" sz="2400" dirty="0">
                          <a:solidFill>
                            <a:srgbClr val="336600"/>
                          </a:solidFill>
                          <a:latin typeface="+mn-lt"/>
                          <a:ea typeface="仿宋" panose="02010609060101010101" pitchFamily="49" charset="-122"/>
                        </a:rPr>
                        <m:t>cos</m:t>
                      </m:r>
                      <m:r>
                        <m:rPr>
                          <m:nor/>
                        </m:rPr>
                        <a:rPr lang="en-US" altLang="zh-CN" sz="2400" dirty="0">
                          <a:solidFill>
                            <a:srgbClr val="336600"/>
                          </a:solidFill>
                          <a:latin typeface="+mn-lt"/>
                          <a:ea typeface="仿宋" panose="02010609060101010101" pitchFamily="49" charset="-122"/>
                        </a:rPr>
                        <m:t>[3</m:t>
                      </m:r>
                      <m:r>
                        <m:rPr>
                          <m:nor/>
                        </m:rPr>
                        <a:rPr lang="zh-CN" altLang="en-US" sz="2400" i="1" dirty="0">
                          <a:solidFill>
                            <a:srgbClr val="336600"/>
                          </a:solidFill>
                          <a:latin typeface="+mn-lt"/>
                          <a:ea typeface="仿宋" panose="02010609060101010101" pitchFamily="49" charset="-122"/>
                          <a:sym typeface="Symbol" panose="05050102010706020507" pitchFamily="18" charset="2"/>
                        </a:rPr>
                        <m:t></m:t>
                      </m:r>
                      <m:r>
                        <m:rPr>
                          <m:nor/>
                        </m:rPr>
                        <a:rPr lang="en-US" altLang="zh-CN" sz="2400" baseline="-25000" dirty="0">
                          <a:solidFill>
                            <a:srgbClr val="336600"/>
                          </a:solidFill>
                          <a:latin typeface="+mn-lt"/>
                          <a:ea typeface="仿宋" panose="02010609060101010101" pitchFamily="49" charset="-122"/>
                          <a:sym typeface="Symbol" panose="05050102010706020507" pitchFamily="18" charset="2"/>
                        </a:rPr>
                        <m:t>0</m:t>
                      </m:r>
                      <m:r>
                        <m:rPr>
                          <m:nor/>
                        </m:rPr>
                        <a:rPr lang="en-US" altLang="zh-CN" sz="2400" dirty="0">
                          <a:solidFill>
                            <a:srgbClr val="336600"/>
                          </a:solidFill>
                          <a:latin typeface="+mn-lt"/>
                          <a:ea typeface="仿宋" panose="02010609060101010101" pitchFamily="49" charset="-122"/>
                          <a:sym typeface="Symbol" panose="05050102010706020507" pitchFamily="18" charset="2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CN" sz="2400" i="1" dirty="0">
                          <a:solidFill>
                            <a:srgbClr val="336600"/>
                          </a:solidFill>
                          <a:latin typeface="+mn-lt"/>
                          <a:ea typeface="仿宋" panose="02010609060101010101" pitchFamily="49" charset="-122"/>
                          <a:sym typeface="Symbol" panose="05050102010706020507" pitchFamily="18" charset="2"/>
                        </a:rPr>
                        <m:t>t</m:t>
                      </m:r>
                      <m:r>
                        <a:rPr lang="zh-CN" altLang="en-US" sz="2400" i="1">
                          <a:solidFill>
                            <a:srgbClr val="336600"/>
                          </a:solidFill>
                          <a:latin typeface="+mn-lt"/>
                        </a:rPr>
                        <m:t>+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336600"/>
                              </a:solidFill>
                              <a:latin typeface="+mn-lt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solidFill>
                                <a:srgbClr val="336600"/>
                              </a:solidFill>
                              <a:latin typeface="+mn-lt"/>
                            </a:rPr>
                            <m:t>𝑇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altLang="zh-CN" sz="2400" dirty="0">
                              <a:solidFill>
                                <a:srgbClr val="336600"/>
                              </a:solidFill>
                              <a:latin typeface="+mn-lt"/>
                              <a:ea typeface="仿宋" panose="02010609060101010101" pitchFamily="49" charset="-122"/>
                            </a:rPr>
                            <m:t>2</m:t>
                          </m:r>
                        </m:den>
                      </m:f>
                      <m:r>
                        <m:rPr>
                          <m:nor/>
                        </m:rPr>
                        <a:rPr lang="en-US" altLang="zh-CN" sz="2400" dirty="0">
                          <a:solidFill>
                            <a:srgbClr val="336600"/>
                          </a:solidFill>
                          <a:latin typeface="+mn-lt"/>
                          <a:ea typeface="仿宋" panose="02010609060101010101" pitchFamily="49" charset="-122"/>
                          <a:sym typeface="Symbol" panose="05050102010706020507" pitchFamily="18" charset="2"/>
                        </a:rPr>
                        <m:t>)</m:t>
                      </m:r>
                      <m:r>
                        <m:rPr>
                          <m:nor/>
                        </m:rPr>
                        <a:rPr lang="en-US" altLang="zh-CN" sz="2400" b="1" i="0" dirty="0" smtClean="0">
                          <a:solidFill>
                            <a:srgbClr val="336600"/>
                          </a:solidFill>
                          <a:latin typeface="+mn-lt"/>
                          <a:ea typeface="仿宋" panose="02010609060101010101" pitchFamily="49" charset="-122"/>
                          <a:sym typeface="Symbol" panose="05050102010706020507" pitchFamily="18" charset="2"/>
                        </a:rPr>
                        <m:t>]</m:t>
                      </m:r>
                      <m:r>
                        <a:rPr lang="zh-CN" altLang="en-US" sz="2400" i="1">
                          <a:solidFill>
                            <a:srgbClr val="336600"/>
                          </a:solidFill>
                          <a:latin typeface="+mn-lt"/>
                        </a:rPr>
                        <m:t>+</m:t>
                      </m:r>
                      <m:r>
                        <m:rPr>
                          <m:nor/>
                        </m:rPr>
                        <a:rPr lang="en-US" altLang="zh-CN" sz="2400" dirty="0">
                          <a:solidFill>
                            <a:srgbClr val="336600"/>
                          </a:solidFill>
                          <a:latin typeface="+mn-lt"/>
                          <a:ea typeface="仿宋" panose="02010609060101010101" pitchFamily="49" charset="-122"/>
                        </a:rPr>
                        <m:t>…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zh-CN" altLang="en-US" sz="2400" i="1">
                          <a:solidFill>
                            <a:srgbClr val="336600"/>
                          </a:solidFill>
                          <a:latin typeface="+mn-lt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336600"/>
                              </a:solidFill>
                              <a:latin typeface="+mn-lt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solidFill>
                                <a:srgbClr val="336600"/>
                              </a:solidFill>
                              <a:latin typeface="+mn-lt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altLang="zh-CN" sz="2400" dirty="0">
                              <a:solidFill>
                                <a:srgbClr val="336600"/>
                              </a:solidFill>
                              <a:latin typeface="+mn-lt"/>
                              <a:ea typeface="仿宋" panose="02010609060101010101" pitchFamily="49" charset="-122"/>
                            </a:rPr>
                            <m:t>2</m:t>
                          </m:r>
                        </m:den>
                      </m:f>
                      <m:r>
                        <a:rPr lang="zh-CN" altLang="en-US" sz="2400" i="1">
                          <a:solidFill>
                            <a:srgbClr val="336600"/>
                          </a:solidFill>
                          <a:latin typeface="+mn-lt"/>
                        </a:rPr>
                        <m:t>−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336600"/>
                              </a:solidFill>
                              <a:latin typeface="+mn-lt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zh-CN" sz="2400" dirty="0">
                              <a:solidFill>
                                <a:srgbClr val="336600"/>
                              </a:solidFill>
                              <a:latin typeface="+mn-lt"/>
                              <a:ea typeface="仿宋" panose="02010609060101010101" pitchFamily="49" charset="-122"/>
                            </a:rPr>
                            <m:t>2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zh-CN" altLang="en-US" sz="2400" dirty="0">
                              <a:solidFill>
                                <a:srgbClr val="336600"/>
                              </a:solidFill>
                              <a:latin typeface="+mn-lt"/>
                              <a:ea typeface="仿宋" panose="02010609060101010101" pitchFamily="49" charset="-122"/>
                              <a:sym typeface="Symbol" panose="05050102010706020507" pitchFamily="18" charset="2"/>
                            </a:rPr>
                            <m:t></m:t>
                          </m:r>
                        </m:den>
                      </m:f>
                      <m:r>
                        <m:rPr>
                          <m:nor/>
                        </m:rPr>
                        <a:rPr lang="en-US" altLang="zh-CN" sz="2400" dirty="0">
                          <a:solidFill>
                            <a:srgbClr val="336600"/>
                          </a:solidFill>
                          <a:latin typeface="+mn-lt"/>
                          <a:ea typeface="仿宋" panose="02010609060101010101" pitchFamily="49" charset="-122"/>
                        </a:rPr>
                        <m:t>cos</m:t>
                      </m:r>
                      <m:r>
                        <m:rPr>
                          <m:nor/>
                        </m:rPr>
                        <a:rPr lang="en-US" altLang="zh-CN" sz="2400" dirty="0">
                          <a:solidFill>
                            <a:srgbClr val="336600"/>
                          </a:solidFill>
                          <a:latin typeface="+mn-lt"/>
                          <a:ea typeface="仿宋" panose="02010609060101010101" pitchFamily="49" charset="-122"/>
                          <a:sym typeface="Symbol" panose="05050102010706020507" pitchFamily="18" charset="2"/>
                        </a:rPr>
                        <m:t>(</m:t>
                      </m:r>
                      <m:r>
                        <m:rPr>
                          <m:nor/>
                        </m:rPr>
                        <a:rPr lang="zh-CN" altLang="en-US" sz="2400" i="1" dirty="0">
                          <a:solidFill>
                            <a:srgbClr val="336600"/>
                          </a:solidFill>
                          <a:latin typeface="+mn-lt"/>
                          <a:ea typeface="仿宋" panose="02010609060101010101" pitchFamily="49" charset="-122"/>
                          <a:sym typeface="Symbol" panose="05050102010706020507" pitchFamily="18" charset="2"/>
                        </a:rPr>
                        <m:t></m:t>
                      </m:r>
                      <m:r>
                        <m:rPr>
                          <m:nor/>
                        </m:rPr>
                        <a:rPr lang="en-US" altLang="zh-CN" sz="2400" baseline="-25000" dirty="0">
                          <a:solidFill>
                            <a:srgbClr val="336600"/>
                          </a:solidFill>
                          <a:latin typeface="+mn-lt"/>
                          <a:ea typeface="仿宋" panose="02010609060101010101" pitchFamily="49" charset="-122"/>
                          <a:sym typeface="Symbol" panose="05050102010706020507" pitchFamily="18" charset="2"/>
                        </a:rPr>
                        <m:t>0</m:t>
                      </m:r>
                      <m:r>
                        <m:rPr>
                          <m:nor/>
                        </m:rPr>
                        <a:rPr lang="en-US" altLang="zh-CN" sz="2400" i="1" dirty="0">
                          <a:solidFill>
                            <a:srgbClr val="336600"/>
                          </a:solidFill>
                          <a:latin typeface="+mn-lt"/>
                          <a:ea typeface="仿宋" panose="02010609060101010101" pitchFamily="49" charset="-122"/>
                          <a:sym typeface="Symbol" panose="05050102010706020507" pitchFamily="18" charset="2"/>
                        </a:rPr>
                        <m:t>t</m:t>
                      </m:r>
                      <m:r>
                        <m:rPr>
                          <m:nor/>
                        </m:rPr>
                        <a:rPr lang="en-US" altLang="zh-CN" sz="2400" dirty="0">
                          <a:solidFill>
                            <a:srgbClr val="336600"/>
                          </a:solidFill>
                          <a:latin typeface="+mn-lt"/>
                          <a:ea typeface="仿宋" panose="02010609060101010101" pitchFamily="49" charset="-122"/>
                          <a:sym typeface="Symbol" panose="05050102010706020507" pitchFamily="18" charset="2"/>
                        </a:rPr>
                        <m:t>)</m:t>
                      </m:r>
                      <m:r>
                        <a:rPr lang="zh-CN" altLang="en-US" sz="2400" i="1">
                          <a:solidFill>
                            <a:srgbClr val="336600"/>
                          </a:solidFill>
                          <a:latin typeface="+mn-lt"/>
                        </a:rPr>
                        <m:t>+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336600"/>
                              </a:solidFill>
                              <a:latin typeface="+mn-lt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zh-CN" sz="2400" dirty="0">
                              <a:solidFill>
                                <a:srgbClr val="336600"/>
                              </a:solidFill>
                              <a:latin typeface="+mn-lt"/>
                              <a:ea typeface="仿宋" panose="02010609060101010101" pitchFamily="49" charset="-122"/>
                            </a:rPr>
                            <m:t>2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altLang="zh-CN" sz="2400" dirty="0">
                              <a:solidFill>
                                <a:srgbClr val="336600"/>
                              </a:solidFill>
                              <a:latin typeface="+mn-lt"/>
                              <a:ea typeface="仿宋" panose="02010609060101010101" pitchFamily="49" charset="-122"/>
                            </a:rPr>
                            <m:t>3</m:t>
                          </m:r>
                          <m:r>
                            <m:rPr>
                              <m:nor/>
                            </m:rPr>
                            <a:rPr lang="zh-CN" altLang="en-US" sz="2400" dirty="0">
                              <a:solidFill>
                                <a:srgbClr val="336600"/>
                              </a:solidFill>
                              <a:latin typeface="+mn-lt"/>
                              <a:ea typeface="仿宋" panose="02010609060101010101" pitchFamily="49" charset="-122"/>
                              <a:sym typeface="Symbol" panose="05050102010706020507" pitchFamily="18" charset="2"/>
                            </a:rPr>
                            <m:t></m:t>
                          </m:r>
                        </m:den>
                      </m:f>
                      <m:r>
                        <m:rPr>
                          <m:nor/>
                        </m:rPr>
                        <a:rPr lang="en-US" altLang="zh-CN" sz="2400" dirty="0" smtClean="0">
                          <a:solidFill>
                            <a:srgbClr val="336600"/>
                          </a:solidFill>
                          <a:latin typeface="+mn-lt"/>
                          <a:ea typeface="仿宋" panose="02010609060101010101" pitchFamily="49" charset="-122"/>
                        </a:rPr>
                        <m:t>cos</m:t>
                      </m:r>
                      <m:r>
                        <m:rPr>
                          <m:nor/>
                        </m:rPr>
                        <a:rPr lang="en-US" altLang="zh-CN" sz="2400" dirty="0" smtClean="0">
                          <a:solidFill>
                            <a:srgbClr val="336600"/>
                          </a:solidFill>
                          <a:latin typeface="+mn-lt"/>
                          <a:ea typeface="仿宋" panose="02010609060101010101" pitchFamily="49" charset="-122"/>
                          <a:sym typeface="Symbol" panose="05050102010706020507" pitchFamily="18" charset="2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CN" sz="2400" dirty="0" smtClean="0">
                          <a:solidFill>
                            <a:srgbClr val="336600"/>
                          </a:solidFill>
                          <a:latin typeface="+mn-lt"/>
                          <a:ea typeface="仿宋" panose="02010609060101010101" pitchFamily="49" charset="-122"/>
                        </a:rPr>
                        <m:t>3</m:t>
                      </m:r>
                      <m:r>
                        <m:rPr>
                          <m:nor/>
                        </m:rPr>
                        <a:rPr lang="zh-CN" altLang="en-US" sz="2400" i="1" dirty="0" smtClean="0">
                          <a:solidFill>
                            <a:srgbClr val="336600"/>
                          </a:solidFill>
                          <a:latin typeface="+mn-lt"/>
                          <a:ea typeface="仿宋" panose="02010609060101010101" pitchFamily="49" charset="-122"/>
                          <a:sym typeface="Symbol" panose="05050102010706020507" pitchFamily="18" charset="2"/>
                        </a:rPr>
                        <m:t></m:t>
                      </m:r>
                      <m:r>
                        <m:rPr>
                          <m:nor/>
                        </m:rPr>
                        <a:rPr lang="en-US" altLang="zh-CN" sz="2400" baseline="-25000" dirty="0" smtClean="0">
                          <a:solidFill>
                            <a:srgbClr val="336600"/>
                          </a:solidFill>
                          <a:latin typeface="+mn-lt"/>
                          <a:ea typeface="仿宋" panose="02010609060101010101" pitchFamily="49" charset="-122"/>
                          <a:sym typeface="Symbol" panose="05050102010706020507" pitchFamily="18" charset="2"/>
                        </a:rPr>
                        <m:t>0</m:t>
                      </m:r>
                      <m:r>
                        <m:rPr>
                          <m:nor/>
                        </m:rPr>
                        <a:rPr lang="en-US" altLang="zh-CN" sz="2400" i="1" dirty="0" smtClean="0">
                          <a:solidFill>
                            <a:srgbClr val="336600"/>
                          </a:solidFill>
                          <a:latin typeface="+mn-lt"/>
                          <a:ea typeface="仿宋" panose="02010609060101010101" pitchFamily="49" charset="-122"/>
                          <a:sym typeface="Symbol" panose="05050102010706020507" pitchFamily="18" charset="2"/>
                        </a:rPr>
                        <m:t>t</m:t>
                      </m:r>
                      <m:r>
                        <m:rPr>
                          <m:nor/>
                        </m:rPr>
                        <a:rPr lang="en-US" altLang="zh-CN" sz="2400" dirty="0" smtClean="0">
                          <a:solidFill>
                            <a:srgbClr val="336600"/>
                          </a:solidFill>
                          <a:latin typeface="+mn-lt"/>
                          <a:ea typeface="仿宋" panose="02010609060101010101" pitchFamily="49" charset="-122"/>
                          <a:sym typeface="Symbol" panose="05050102010706020507" pitchFamily="18" charset="2"/>
                        </a:rPr>
                        <m:t>)</m:t>
                      </m:r>
                      <m:r>
                        <a:rPr lang="zh-CN" altLang="en-US" sz="2400" i="1">
                          <a:solidFill>
                            <a:srgbClr val="336600"/>
                          </a:solidFill>
                          <a:latin typeface="+mn-lt"/>
                        </a:rPr>
                        <m:t>+</m:t>
                      </m:r>
                      <m:r>
                        <m:rPr>
                          <m:nor/>
                        </m:rPr>
                        <a:rPr lang="en-US" altLang="zh-CN" sz="2400" dirty="0">
                          <a:solidFill>
                            <a:srgbClr val="336600"/>
                          </a:solidFill>
                          <a:latin typeface="+mn-lt"/>
                          <a:ea typeface="仿宋" panose="02010609060101010101" pitchFamily="49" charset="-122"/>
                        </a:rPr>
                        <m:t>…</m:t>
                      </m:r>
                    </m:oMath>
                  </m:oMathPara>
                </a14:m>
                <a:endParaRPr lang="zh-CN" altLang="en-US" sz="2400" dirty="0">
                  <a:solidFill>
                    <a:srgbClr val="336600"/>
                  </a:solidFill>
                  <a:latin typeface="+mn-lt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25605" name="Object 7">
                <a:extLst>
                  <a:ext uri="{FF2B5EF4-FFF2-40B4-BE49-F238E27FC236}">
                    <a16:creationId xmlns:a16="http://schemas.microsoft.com/office/drawing/2014/main" id="{C0B865CE-5743-49EB-A541-7EB4C5207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31640" y="4018898"/>
                <a:ext cx="7271518" cy="15388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07" name="Text Box 9">
            <a:extLst>
              <a:ext uri="{FF2B5EF4-FFF2-40B4-BE49-F238E27FC236}">
                <a16:creationId xmlns:a16="http://schemas.microsoft.com/office/drawing/2014/main" id="{454918B6-97CF-49CF-AA9A-B6A8075E00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3336925"/>
            <a:ext cx="1584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又因为：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609" name="Object 7">
                <a:extLst>
                  <a:ext uri="{FF2B5EF4-FFF2-40B4-BE49-F238E27FC236}">
                    <a16:creationId xmlns:a16="http://schemas.microsoft.com/office/drawing/2014/main" id="{478CAC3D-9BE5-4B8F-AC5D-594A5C802280}"/>
                  </a:ext>
                </a:extLst>
              </p:cNvPr>
              <p:cNvSpPr txBox="1"/>
              <p:nvPr/>
            </p:nvSpPr>
            <p:spPr bwMode="auto">
              <a:xfrm>
                <a:off x="1404938" y="3208338"/>
                <a:ext cx="4975225" cy="7508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i="1" dirty="0" smtClean="0">
                          <a:solidFill>
                            <a:srgbClr val="003300"/>
                          </a:solidFill>
                          <a:latin typeface="+mn-lt"/>
                          <a:ea typeface="仿宋" panose="02010609060101010101" pitchFamily="49" charset="-122"/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zh-CN" dirty="0" smtClean="0">
                          <a:solidFill>
                            <a:srgbClr val="003300"/>
                          </a:solidFill>
                          <a:latin typeface="+mn-lt"/>
                          <a:ea typeface="仿宋" panose="02010609060101010101" pitchFamily="49" charset="-122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CN" i="1" dirty="0" smtClean="0">
                          <a:solidFill>
                            <a:srgbClr val="003300"/>
                          </a:solidFill>
                          <a:latin typeface="+mn-lt"/>
                          <a:ea typeface="仿宋" panose="02010609060101010101" pitchFamily="49" charset="-122"/>
                        </a:rPr>
                        <m:t>t</m:t>
                      </m:r>
                      <m:r>
                        <m:rPr>
                          <m:nor/>
                        </m:rPr>
                        <a:rPr lang="en-US" altLang="zh-CN" dirty="0" smtClean="0">
                          <a:solidFill>
                            <a:srgbClr val="003300"/>
                          </a:solidFill>
                          <a:latin typeface="+mn-lt"/>
                          <a:ea typeface="仿宋" panose="02010609060101010101" pitchFamily="49" charset="-122"/>
                        </a:rPr>
                        <m:t>)</m:t>
                      </m:r>
                      <m:r>
                        <a:rPr lang="zh-CN" altLang="en-US" i="1">
                          <a:solidFill>
                            <a:srgbClr val="003300"/>
                          </a:solidFill>
                          <a:latin typeface="+mn-lt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3300"/>
                              </a:solidFill>
                              <a:latin typeface="+mn-lt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3300"/>
                              </a:solidFill>
                              <a:latin typeface="+mn-lt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altLang="zh-CN" dirty="0">
                              <a:solidFill>
                                <a:srgbClr val="003300"/>
                              </a:solidFill>
                              <a:latin typeface="+mn-lt"/>
                              <a:ea typeface="仿宋" panose="02010609060101010101" pitchFamily="49" charset="-122"/>
                            </a:rPr>
                            <m:t>2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3300"/>
                          </a:solidFill>
                          <a:latin typeface="+mn-lt"/>
                        </a:rPr>
                        <m:t>+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3300"/>
                              </a:solidFill>
                              <a:latin typeface="+mn-lt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zh-CN" dirty="0">
                              <a:solidFill>
                                <a:srgbClr val="003300"/>
                              </a:solidFill>
                              <a:latin typeface="+mn-lt"/>
                              <a:ea typeface="仿宋" panose="02010609060101010101" pitchFamily="49" charset="-122"/>
                            </a:rPr>
                            <m:t>2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zh-CN" altLang="en-US" dirty="0">
                              <a:solidFill>
                                <a:srgbClr val="003300"/>
                              </a:solidFill>
                              <a:latin typeface="+mn-lt"/>
                              <a:ea typeface="仿宋" panose="02010609060101010101" pitchFamily="49" charset="-122"/>
                              <a:sym typeface="Symbol" panose="05050102010706020507" pitchFamily="18" charset="2"/>
                            </a:rPr>
                            <m:t></m:t>
                          </m:r>
                        </m:den>
                      </m:f>
                      <m:r>
                        <m:rPr>
                          <m:nor/>
                        </m:rPr>
                        <a:rPr lang="en-US" altLang="zh-CN" dirty="0">
                          <a:solidFill>
                            <a:srgbClr val="003300"/>
                          </a:solidFill>
                          <a:latin typeface="+mn-lt"/>
                          <a:ea typeface="仿宋" panose="02010609060101010101" pitchFamily="49" charset="-122"/>
                        </a:rPr>
                        <m:t>cos</m:t>
                      </m:r>
                      <m:r>
                        <m:rPr>
                          <m:nor/>
                        </m:rPr>
                        <a:rPr lang="en-US" altLang="zh-CN" dirty="0">
                          <a:solidFill>
                            <a:srgbClr val="003300"/>
                          </a:solidFill>
                          <a:latin typeface="+mn-lt"/>
                          <a:ea typeface="仿宋" panose="02010609060101010101" pitchFamily="49" charset="-122"/>
                          <a:sym typeface="Symbol" panose="05050102010706020507" pitchFamily="18" charset="2"/>
                        </a:rPr>
                        <m:t>(</m:t>
                      </m:r>
                      <m:r>
                        <m:rPr>
                          <m:nor/>
                        </m:rPr>
                        <a:rPr lang="zh-CN" altLang="en-US" i="1" dirty="0">
                          <a:solidFill>
                            <a:srgbClr val="003300"/>
                          </a:solidFill>
                          <a:latin typeface="+mn-lt"/>
                          <a:ea typeface="仿宋" panose="02010609060101010101" pitchFamily="49" charset="-122"/>
                          <a:sym typeface="Symbol" panose="05050102010706020507" pitchFamily="18" charset="2"/>
                        </a:rPr>
                        <m:t></m:t>
                      </m:r>
                      <m:r>
                        <m:rPr>
                          <m:nor/>
                        </m:rPr>
                        <a:rPr lang="en-US" altLang="zh-CN" baseline="-25000" dirty="0">
                          <a:solidFill>
                            <a:srgbClr val="003300"/>
                          </a:solidFill>
                          <a:latin typeface="+mn-lt"/>
                          <a:ea typeface="仿宋" panose="02010609060101010101" pitchFamily="49" charset="-122"/>
                          <a:sym typeface="Symbol" panose="05050102010706020507" pitchFamily="18" charset="2"/>
                        </a:rPr>
                        <m:t>0</m:t>
                      </m:r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003300"/>
                          </a:solidFill>
                          <a:latin typeface="+mn-lt"/>
                          <a:ea typeface="仿宋" panose="02010609060101010101" pitchFamily="49" charset="-122"/>
                          <a:sym typeface="Symbol" panose="05050102010706020507" pitchFamily="18" charset="2"/>
                        </a:rPr>
                        <m:t>t</m:t>
                      </m:r>
                      <m:r>
                        <m:rPr>
                          <m:nor/>
                        </m:rPr>
                        <a:rPr lang="en-US" altLang="zh-CN" dirty="0">
                          <a:solidFill>
                            <a:srgbClr val="003300"/>
                          </a:solidFill>
                          <a:latin typeface="+mn-lt"/>
                          <a:ea typeface="仿宋" panose="02010609060101010101" pitchFamily="49" charset="-122"/>
                          <a:sym typeface="Symbol" panose="05050102010706020507" pitchFamily="18" charset="2"/>
                        </a:rPr>
                        <m:t>)</m:t>
                      </m:r>
                      <m:r>
                        <a:rPr lang="zh-CN" altLang="en-US" i="1" smtClean="0">
                          <a:solidFill>
                            <a:srgbClr val="003300"/>
                          </a:solidFill>
                          <a:latin typeface="+mn-lt"/>
                        </a:rPr>
                        <m:t> </m:t>
                      </m:r>
                      <m:r>
                        <a:rPr lang="zh-CN" altLang="en-US" i="1">
                          <a:solidFill>
                            <a:srgbClr val="003300"/>
                          </a:solidFill>
                          <a:latin typeface="+mn-lt"/>
                        </a:rPr>
                        <m:t>−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3300"/>
                              </a:solidFill>
                              <a:latin typeface="+mn-lt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zh-CN" dirty="0">
                              <a:solidFill>
                                <a:srgbClr val="003300"/>
                              </a:solidFill>
                              <a:latin typeface="+mn-lt"/>
                              <a:ea typeface="仿宋" panose="02010609060101010101" pitchFamily="49" charset="-122"/>
                            </a:rPr>
                            <m:t>2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altLang="zh-CN" dirty="0">
                              <a:solidFill>
                                <a:srgbClr val="003300"/>
                              </a:solidFill>
                              <a:latin typeface="+mn-lt"/>
                              <a:ea typeface="仿宋" panose="02010609060101010101" pitchFamily="49" charset="-122"/>
                            </a:rPr>
                            <m:t>3</m:t>
                          </m:r>
                          <m:r>
                            <m:rPr>
                              <m:nor/>
                            </m:rPr>
                            <a:rPr lang="zh-CN" altLang="en-US" dirty="0">
                              <a:solidFill>
                                <a:srgbClr val="003300"/>
                              </a:solidFill>
                              <a:latin typeface="+mn-lt"/>
                              <a:ea typeface="仿宋" panose="02010609060101010101" pitchFamily="49" charset="-122"/>
                              <a:sym typeface="Symbol" panose="05050102010706020507" pitchFamily="18" charset="2"/>
                            </a:rPr>
                            <m:t></m:t>
                          </m:r>
                        </m:den>
                      </m:f>
                      <m:r>
                        <m:rPr>
                          <m:nor/>
                        </m:rPr>
                        <a:rPr lang="en-US" altLang="zh-CN" dirty="0">
                          <a:solidFill>
                            <a:srgbClr val="003300"/>
                          </a:solidFill>
                          <a:latin typeface="+mn-lt"/>
                          <a:ea typeface="仿宋" panose="02010609060101010101" pitchFamily="49" charset="-122"/>
                        </a:rPr>
                        <m:t>cos</m:t>
                      </m:r>
                      <m:r>
                        <m:rPr>
                          <m:nor/>
                        </m:rPr>
                        <a:rPr lang="en-US" altLang="zh-CN" dirty="0">
                          <a:solidFill>
                            <a:srgbClr val="003300"/>
                          </a:solidFill>
                          <a:latin typeface="+mn-lt"/>
                          <a:ea typeface="仿宋" panose="02010609060101010101" pitchFamily="49" charset="-122"/>
                          <a:sym typeface="Symbol" panose="05050102010706020507" pitchFamily="18" charset="2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CN" dirty="0">
                          <a:solidFill>
                            <a:srgbClr val="003300"/>
                          </a:solidFill>
                          <a:latin typeface="+mn-lt"/>
                          <a:ea typeface="仿宋" panose="02010609060101010101" pitchFamily="49" charset="-122"/>
                        </a:rPr>
                        <m:t>3</m:t>
                      </m:r>
                      <m:r>
                        <m:rPr>
                          <m:nor/>
                        </m:rPr>
                        <a:rPr lang="zh-CN" altLang="en-US" i="1" dirty="0">
                          <a:solidFill>
                            <a:srgbClr val="003300"/>
                          </a:solidFill>
                          <a:latin typeface="+mn-lt"/>
                          <a:ea typeface="仿宋" panose="02010609060101010101" pitchFamily="49" charset="-122"/>
                          <a:sym typeface="Symbol" panose="05050102010706020507" pitchFamily="18" charset="2"/>
                        </a:rPr>
                        <m:t></m:t>
                      </m:r>
                      <m:r>
                        <m:rPr>
                          <m:nor/>
                        </m:rPr>
                        <a:rPr lang="en-US" altLang="zh-CN" baseline="-25000" dirty="0">
                          <a:solidFill>
                            <a:srgbClr val="003300"/>
                          </a:solidFill>
                          <a:latin typeface="+mn-lt"/>
                          <a:ea typeface="仿宋" panose="02010609060101010101" pitchFamily="49" charset="-122"/>
                          <a:sym typeface="Symbol" panose="05050102010706020507" pitchFamily="18" charset="2"/>
                        </a:rPr>
                        <m:t>0</m:t>
                      </m:r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003300"/>
                          </a:solidFill>
                          <a:latin typeface="+mn-lt"/>
                          <a:ea typeface="仿宋" panose="02010609060101010101" pitchFamily="49" charset="-122"/>
                          <a:sym typeface="Symbol" panose="05050102010706020507" pitchFamily="18" charset="2"/>
                        </a:rPr>
                        <m:t>t</m:t>
                      </m:r>
                      <m:r>
                        <m:rPr>
                          <m:nor/>
                        </m:rPr>
                        <a:rPr lang="en-US" altLang="zh-CN" dirty="0">
                          <a:solidFill>
                            <a:srgbClr val="003300"/>
                          </a:solidFill>
                          <a:latin typeface="+mn-lt"/>
                          <a:ea typeface="仿宋" panose="02010609060101010101" pitchFamily="49" charset="-122"/>
                          <a:sym typeface="Symbol" panose="05050102010706020507" pitchFamily="18" charset="2"/>
                        </a:rPr>
                        <m:t>)</m:t>
                      </m:r>
                      <m:r>
                        <a:rPr lang="zh-CN" altLang="en-US" i="1">
                          <a:solidFill>
                            <a:srgbClr val="003300"/>
                          </a:solidFill>
                          <a:latin typeface="+mn-lt"/>
                        </a:rPr>
                        <m:t>+</m:t>
                      </m:r>
                      <m:r>
                        <m:rPr>
                          <m:nor/>
                        </m:rPr>
                        <a:rPr lang="en-US" altLang="zh-CN" dirty="0">
                          <a:solidFill>
                            <a:srgbClr val="003300"/>
                          </a:solidFill>
                          <a:latin typeface="+mn-lt"/>
                          <a:ea typeface="仿宋" panose="02010609060101010101" pitchFamily="49" charset="-122"/>
                        </a:rPr>
                        <m:t>…</m:t>
                      </m:r>
                    </m:oMath>
                  </m:oMathPara>
                </a14:m>
                <a:endParaRPr lang="zh-CN" altLang="en-US" dirty="0">
                  <a:solidFill>
                    <a:srgbClr val="003300"/>
                  </a:solidFill>
                  <a:latin typeface="+mn-lt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25609" name="Object 7">
                <a:extLst>
                  <a:ext uri="{FF2B5EF4-FFF2-40B4-BE49-F238E27FC236}">
                    <a16:creationId xmlns:a16="http://schemas.microsoft.com/office/drawing/2014/main" id="{478CAC3D-9BE5-4B8F-AC5D-594A5C8022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04938" y="3208338"/>
                <a:ext cx="4975225" cy="75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10" name="Text Box 9">
            <a:extLst>
              <a:ext uri="{FF2B5EF4-FFF2-40B4-BE49-F238E27FC236}">
                <a16:creationId xmlns:a16="http://schemas.microsoft.com/office/drawing/2014/main" id="{E58F5425-2E3A-4A70-ADAF-F12813244D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163" y="4179235"/>
            <a:ext cx="1584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所以：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611" name="Text Box 9">
                <a:extLst>
                  <a:ext uri="{FF2B5EF4-FFF2-40B4-BE49-F238E27FC236}">
                    <a16:creationId xmlns:a16="http://schemas.microsoft.com/office/drawing/2014/main" id="{BCD671A5-0865-4FBD-B6CC-DF55605870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3850" y="5661248"/>
                <a:ext cx="7401073" cy="10544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400" dirty="0">
                    <a:solidFill>
                      <a:srgbClr val="660066"/>
                    </a:solidFill>
                    <a:latin typeface="+mn-lt"/>
                    <a:ea typeface="仿宋" panose="02010609060101010101" pitchFamily="49" charset="-122"/>
                  </a:rPr>
                  <a:t>即：</a:t>
                </a:r>
                <a:r>
                  <a:rPr lang="en-US" altLang="zh-CN" sz="2400" i="1" dirty="0">
                    <a:solidFill>
                      <a:srgbClr val="660066"/>
                    </a:solidFill>
                    <a:latin typeface="+mn-lt"/>
                    <a:ea typeface="仿宋" panose="02010609060101010101" pitchFamily="49" charset="-122"/>
                  </a:rPr>
                  <a:t> 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+mn-lt"/>
                    <a:ea typeface="仿宋" panose="02010609060101010101" pitchFamily="49" charset="-122"/>
                  </a:rPr>
                  <a:t>S 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+mn-lt"/>
                    <a:ea typeface="仿宋" panose="02010609060101010101" pitchFamily="49" charset="-122"/>
                  </a:rPr>
                  <a:t>(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+mn-lt"/>
                    <a:ea typeface="仿宋" panose="02010609060101010101" pitchFamily="49" charset="-122"/>
                  </a:rPr>
                  <a:t>t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+mn-lt"/>
                    <a:ea typeface="仿宋" panose="02010609060101010101" pitchFamily="49" charset="-122"/>
                  </a:rPr>
                  <a:t>) + 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+mn-lt"/>
                    <a:ea typeface="仿宋" panose="02010609060101010101" pitchFamily="49" charset="-122"/>
                  </a:rPr>
                  <a:t>S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+mn-lt"/>
                    <a:ea typeface="仿宋" panose="02010609060101010101" pitchFamily="49" charset="-122"/>
                  </a:rPr>
                  <a:t>*(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+mn-lt"/>
                    <a:ea typeface="仿宋" panose="02010609060101010101" pitchFamily="49" charset="-122"/>
                  </a:rPr>
                  <a:t>t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+mn-lt"/>
                    <a:ea typeface="仿宋" panose="02010609060101010101" pitchFamily="49" charset="-122"/>
                  </a:rPr>
                  <a:t>) = 1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 dirty="0">
                    <a:solidFill>
                      <a:srgbClr val="0000FF"/>
                    </a:solidFill>
                    <a:latin typeface="+mn-lt"/>
                    <a:ea typeface="仿宋" panose="02010609060101010101" pitchFamily="49" charset="-122"/>
                  </a:rPr>
                  <a:t>        S 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+mn-lt"/>
                    <a:ea typeface="仿宋" panose="02010609060101010101" pitchFamily="49" charset="-122"/>
                  </a:rPr>
                  <a:t>(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+mn-lt"/>
                    <a:ea typeface="仿宋" panose="02010609060101010101" pitchFamily="49" charset="-122"/>
                  </a:rPr>
                  <a:t>t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+mn-lt"/>
                    <a:ea typeface="仿宋" panose="02010609060101010101" pitchFamily="49" charset="-122"/>
                  </a:rPr>
                  <a:t>) 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+mn-lt"/>
                    <a:ea typeface="仿宋" panose="02010609060101010101" pitchFamily="49" charset="-122"/>
                    <a:sym typeface="Symbol" panose="05050102010706020507" pitchFamily="18" charset="2"/>
                  </a:rPr>
                  <a:t>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+mn-lt"/>
                    <a:ea typeface="仿宋" panose="02010609060101010101" pitchFamily="49" charset="-122"/>
                  </a:rPr>
                  <a:t> 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+mn-lt"/>
                    <a:ea typeface="仿宋" panose="02010609060101010101" pitchFamily="49" charset="-122"/>
                  </a:rPr>
                  <a:t>S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+mn-lt"/>
                    <a:ea typeface="仿宋" panose="02010609060101010101" pitchFamily="49" charset="-122"/>
                  </a:rPr>
                  <a:t>*(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+mn-lt"/>
                    <a:ea typeface="仿宋" panose="02010609060101010101" pitchFamily="49" charset="-122"/>
                  </a:rPr>
                  <a:t>t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+mn-lt"/>
                    <a:ea typeface="仿宋" panose="02010609060101010101" pitchFamily="49" charset="-122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400" i="1">
                            <a:solidFill>
                              <a:srgbClr val="0000FF"/>
                            </a:solidFill>
                            <a:latin typeface="+mn-lt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srgbClr val="0000FF"/>
                            </a:solidFill>
                            <a:latin typeface="+mn-lt"/>
                            <a:ea typeface="仿宋" panose="02010609060101010101" pitchFamily="49" charset="-122"/>
                          </a:rPr>
                          <m:t>4</m:t>
                        </m:r>
                      </m:num>
                      <m:den>
                        <m:r>
                          <m:rPr>
                            <m:nor/>
                          </m:rPr>
                          <a:rPr lang="zh-CN" altLang="en-US" sz="2400" dirty="0">
                            <a:solidFill>
                              <a:srgbClr val="0000FF"/>
                            </a:solidFill>
                            <a:latin typeface="+mn-lt"/>
                            <a:ea typeface="仿宋" panose="02010609060101010101" pitchFamily="49" charset="-122"/>
                            <a:sym typeface="Symbol" panose="05050102010706020507" pitchFamily="18" charset="2"/>
                          </a:rPr>
                          <m:t></m:t>
                        </m:r>
                      </m:den>
                    </m:f>
                    <m:r>
                      <m:rPr>
                        <m:nor/>
                      </m:rPr>
                      <a:rPr lang="en-US" altLang="zh-CN" sz="2400" dirty="0">
                        <a:solidFill>
                          <a:srgbClr val="0000FF"/>
                        </a:solidFill>
                        <a:latin typeface="+mn-lt"/>
                        <a:ea typeface="仿宋" panose="02010609060101010101" pitchFamily="49" charset="-122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rgbClr val="0000FF"/>
                        </a:solidFill>
                        <a:latin typeface="+mn-lt"/>
                        <a:ea typeface="仿宋" panose="02010609060101010101" pitchFamily="49" charset="-122"/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zh-CN" altLang="en-US" sz="2400" i="1" dirty="0">
                        <a:solidFill>
                          <a:srgbClr val="0000FF"/>
                        </a:solidFill>
                        <a:latin typeface="+mn-lt"/>
                        <a:ea typeface="仿宋" panose="02010609060101010101" pitchFamily="49" charset="-122"/>
                        <a:sym typeface="Symbol" panose="05050102010706020507" pitchFamily="18" charset="2"/>
                      </a:rPr>
                      <m:t></m:t>
                    </m:r>
                    <m:r>
                      <m:rPr>
                        <m:nor/>
                      </m:rPr>
                      <a:rPr lang="en-US" altLang="zh-CN" sz="2400" baseline="-25000" dirty="0">
                        <a:solidFill>
                          <a:srgbClr val="0000FF"/>
                        </a:solidFill>
                        <a:latin typeface="+mn-lt"/>
                        <a:ea typeface="仿宋" panose="02010609060101010101" pitchFamily="49" charset="-122"/>
                        <a:sym typeface="Symbol" panose="05050102010706020507" pitchFamily="18" charset="2"/>
                      </a:rPr>
                      <m:t>0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rgbClr val="0000FF"/>
                        </a:solidFill>
                        <a:latin typeface="+mn-lt"/>
                        <a:ea typeface="仿宋" panose="02010609060101010101" pitchFamily="49" charset="-122"/>
                        <a:sym typeface="Symbol" panose="05050102010706020507" pitchFamily="18" charset="2"/>
                      </a:rPr>
                      <m:t>t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rgbClr val="0000FF"/>
                        </a:solidFill>
                        <a:latin typeface="+mn-lt"/>
                        <a:ea typeface="仿宋" panose="02010609060101010101" pitchFamily="49" charset="-122"/>
                        <a:sym typeface="Symbol" panose="05050102010706020507" pitchFamily="18" charset="2"/>
                      </a:rPr>
                      <m:t>)</m:t>
                    </m:r>
                    <m:r>
                      <a:rPr lang="zh-CN" altLang="en-US" sz="2400" i="1">
                        <a:solidFill>
                          <a:srgbClr val="0000FF"/>
                        </a:solidFill>
                        <a:latin typeface="+mn-lt"/>
                      </a:rPr>
                      <m:t>−</m:t>
                    </m:r>
                    <m:f>
                      <m:fPr>
                        <m:ctrlPr>
                          <a:rPr lang="zh-CN" altLang="en-US" sz="2400" i="1">
                            <a:solidFill>
                              <a:srgbClr val="0000FF"/>
                            </a:solidFill>
                            <a:latin typeface="+mn-lt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srgbClr val="0000FF"/>
                            </a:solidFill>
                            <a:latin typeface="+mn-lt"/>
                            <a:ea typeface="仿宋" panose="02010609060101010101" pitchFamily="49" charset="-122"/>
                          </a:rPr>
                          <m:t>4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srgbClr val="0000FF"/>
                            </a:solidFill>
                            <a:latin typeface="+mn-lt"/>
                            <a:ea typeface="仿宋" panose="02010609060101010101" pitchFamily="49" charset="-122"/>
                          </a:rPr>
                          <m:t>3</m:t>
                        </m:r>
                        <m:r>
                          <m:rPr>
                            <m:nor/>
                          </m:rPr>
                          <a:rPr lang="zh-CN" altLang="en-US" sz="2400" dirty="0">
                            <a:solidFill>
                              <a:srgbClr val="0000FF"/>
                            </a:solidFill>
                            <a:latin typeface="+mn-lt"/>
                            <a:ea typeface="仿宋" panose="02010609060101010101" pitchFamily="49" charset="-122"/>
                            <a:sym typeface="Symbol" panose="05050102010706020507" pitchFamily="18" charset="2"/>
                          </a:rPr>
                          <m:t></m:t>
                        </m:r>
                      </m:den>
                    </m:f>
                    <m:r>
                      <m:rPr>
                        <m:nor/>
                      </m:rPr>
                      <a:rPr lang="en-US" altLang="zh-CN" sz="2400" dirty="0">
                        <a:solidFill>
                          <a:srgbClr val="0000FF"/>
                        </a:solidFill>
                        <a:latin typeface="+mn-lt"/>
                        <a:ea typeface="仿宋" panose="02010609060101010101" pitchFamily="49" charset="-122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rgbClr val="0000FF"/>
                        </a:solidFill>
                        <a:latin typeface="+mn-lt"/>
                        <a:ea typeface="仿宋" panose="02010609060101010101" pitchFamily="49" charset="-122"/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rgbClr val="0000FF"/>
                        </a:solidFill>
                        <a:latin typeface="+mn-lt"/>
                        <a:ea typeface="仿宋" panose="02010609060101010101" pitchFamily="49" charset="-122"/>
                      </a:rPr>
                      <m:t>3</m:t>
                    </m:r>
                    <m:r>
                      <m:rPr>
                        <m:nor/>
                      </m:rPr>
                      <a:rPr lang="zh-CN" altLang="en-US" sz="2400" i="1" dirty="0">
                        <a:solidFill>
                          <a:srgbClr val="0000FF"/>
                        </a:solidFill>
                        <a:latin typeface="+mn-lt"/>
                        <a:ea typeface="仿宋" panose="02010609060101010101" pitchFamily="49" charset="-122"/>
                        <a:sym typeface="Symbol" panose="05050102010706020507" pitchFamily="18" charset="2"/>
                      </a:rPr>
                      <m:t></m:t>
                    </m:r>
                    <m:r>
                      <m:rPr>
                        <m:nor/>
                      </m:rPr>
                      <a:rPr lang="en-US" altLang="zh-CN" sz="2400" baseline="-25000" dirty="0">
                        <a:solidFill>
                          <a:srgbClr val="0000FF"/>
                        </a:solidFill>
                        <a:latin typeface="+mn-lt"/>
                        <a:ea typeface="仿宋" panose="02010609060101010101" pitchFamily="49" charset="-122"/>
                        <a:sym typeface="Symbol" panose="05050102010706020507" pitchFamily="18" charset="2"/>
                      </a:rPr>
                      <m:t>0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rgbClr val="0000FF"/>
                        </a:solidFill>
                        <a:latin typeface="+mn-lt"/>
                        <a:ea typeface="仿宋" panose="02010609060101010101" pitchFamily="49" charset="-122"/>
                        <a:sym typeface="Symbol" panose="05050102010706020507" pitchFamily="18" charset="2"/>
                      </a:rPr>
                      <m:t>t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rgbClr val="0000FF"/>
                        </a:solidFill>
                        <a:latin typeface="+mn-lt"/>
                        <a:ea typeface="仿宋" panose="02010609060101010101" pitchFamily="49" charset="-122"/>
                        <a:sym typeface="Symbol" panose="05050102010706020507" pitchFamily="18" charset="2"/>
                      </a:rPr>
                      <m:t>)</m:t>
                    </m:r>
                    <m:r>
                      <a:rPr lang="zh-CN" altLang="en-US" sz="2400" i="1">
                        <a:solidFill>
                          <a:srgbClr val="0000FF"/>
                        </a:solidFill>
                        <a:latin typeface="+mn-lt"/>
                      </a:rPr>
                      <m:t>+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rgbClr val="0000FF"/>
                        </a:solidFill>
                        <a:latin typeface="+mn-lt"/>
                        <a:ea typeface="仿宋" panose="02010609060101010101" pitchFamily="49" charset="-122"/>
                      </a:rPr>
                      <m:t>…</m:t>
                    </m:r>
                  </m:oMath>
                </a14:m>
                <a:endParaRPr lang="zh-CN" altLang="en-US" sz="2400" dirty="0">
                  <a:solidFill>
                    <a:srgbClr val="660066"/>
                  </a:solidFill>
                  <a:latin typeface="+mn-lt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25611" name="Text Box 9">
                <a:extLst>
                  <a:ext uri="{FF2B5EF4-FFF2-40B4-BE49-F238E27FC236}">
                    <a16:creationId xmlns:a16="http://schemas.microsoft.com/office/drawing/2014/main" id="{BCD671A5-0865-4FBD-B6CC-DF5560587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850" y="5661248"/>
                <a:ext cx="7401073" cy="1054456"/>
              </a:xfrm>
              <a:prstGeom prst="rect">
                <a:avLst/>
              </a:prstGeom>
              <a:blipFill>
                <a:blip r:embed="rId5"/>
                <a:stretch>
                  <a:fillRect l="-1236" t="-6358" b="-404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12" name="Text Box 9">
            <a:extLst>
              <a:ext uri="{FF2B5EF4-FFF2-40B4-BE49-F238E27FC236}">
                <a16:creationId xmlns:a16="http://schemas.microsoft.com/office/drawing/2014/main" id="{0E66EE15-6701-4BA0-BB03-98C631670B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" y="2489200"/>
            <a:ext cx="5327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∵ 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S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*(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t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)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是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S 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(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t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) 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的负半周开关函数，∴</a:t>
            </a:r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96475459-2C24-4A8B-955B-1F421BE7C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0993" y="958808"/>
            <a:ext cx="6264374" cy="13062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609600" indent="-6096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24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i</a:t>
            </a:r>
            <a:r>
              <a:rPr lang="en-US" altLang="zh-CN" sz="2400" baseline="-25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D1 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= (</a:t>
            </a:r>
            <a:r>
              <a:rPr lang="en-US" altLang="zh-CN" sz="24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i</a:t>
            </a:r>
            <a:r>
              <a:rPr lang="en-US" altLang="zh-CN" sz="2400" baseline="-25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D1 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</a:t>
            </a:r>
            <a:r>
              <a:rPr lang="en-US" altLang="zh-CN" sz="24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 i</a:t>
            </a:r>
            <a:r>
              <a:rPr lang="en-US" altLang="zh-CN" sz="2400" baseline="-25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D2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)+(</a:t>
            </a:r>
            <a:r>
              <a:rPr lang="en-US" altLang="zh-CN" sz="24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i</a:t>
            </a:r>
            <a:r>
              <a:rPr lang="en-US" altLang="zh-CN" sz="2400" baseline="-25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D3 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</a:t>
            </a:r>
            <a:r>
              <a:rPr lang="en-US" altLang="zh-CN" sz="24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 i</a:t>
            </a:r>
            <a:r>
              <a:rPr lang="en-US" altLang="zh-CN" sz="2400" baseline="-25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D4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)</a:t>
            </a:r>
          </a:p>
          <a:p>
            <a:pPr>
              <a:buFontTx/>
              <a:buNone/>
            </a:pPr>
            <a:r>
              <a:rPr lang="en-US" altLang="zh-CN" sz="24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     = 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2</a:t>
            </a:r>
            <a:r>
              <a:rPr lang="en-US" altLang="zh-CN" sz="24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g</a:t>
            </a:r>
            <a:r>
              <a:rPr lang="en-US" altLang="zh-CN" sz="2400" baseline="-25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D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⋅</a:t>
            </a:r>
            <a:r>
              <a:rPr lang="en-US" altLang="zh-CN" sz="24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S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(</a:t>
            </a:r>
            <a:r>
              <a:rPr lang="en-US" altLang="zh-CN" sz="24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t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)⋅ ( </a:t>
            </a:r>
            <a:r>
              <a:rPr lang="en-US" altLang="zh-CN" sz="24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v</a:t>
            </a:r>
            <a:r>
              <a:rPr lang="en-US" altLang="zh-CN" sz="2400" baseline="-25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s 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</a:t>
            </a:r>
            <a:r>
              <a:rPr lang="en-US" altLang="zh-CN" sz="24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 v</a:t>
            </a:r>
            <a:r>
              <a:rPr lang="en-US" altLang="zh-CN" sz="2400" baseline="-25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 ) 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 2</a:t>
            </a:r>
            <a:r>
              <a:rPr lang="en-US" altLang="zh-CN" sz="24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g</a:t>
            </a:r>
            <a:r>
              <a:rPr lang="en-US" altLang="zh-CN" sz="2400" baseline="-25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D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⋅</a:t>
            </a:r>
            <a:r>
              <a:rPr lang="en-US" altLang="zh-CN" sz="24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S</a:t>
            </a:r>
            <a:r>
              <a:rPr lang="en-US" altLang="zh-CN" sz="2400" i="1" baseline="30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*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(</a:t>
            </a:r>
            <a:r>
              <a:rPr lang="en-US" altLang="zh-CN" sz="24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t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)⋅(</a:t>
            </a:r>
            <a:r>
              <a:rPr lang="en-US" altLang="zh-CN" sz="24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v</a:t>
            </a:r>
            <a:r>
              <a:rPr lang="en-US" altLang="zh-CN" sz="2400" baseline="-25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s 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+</a:t>
            </a:r>
            <a:r>
              <a:rPr lang="en-US" altLang="zh-CN" sz="24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 v</a:t>
            </a:r>
            <a:r>
              <a:rPr lang="en-US" altLang="zh-CN" sz="2400" baseline="-25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 )</a:t>
            </a:r>
          </a:p>
          <a:p>
            <a:pPr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     =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2</a:t>
            </a:r>
            <a:r>
              <a:rPr lang="en-US" altLang="zh-CN" sz="24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g</a:t>
            </a:r>
            <a:r>
              <a:rPr lang="en-US" altLang="zh-CN" sz="2400" baseline="-25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D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⋅</a:t>
            </a:r>
            <a:r>
              <a:rPr lang="en-US" altLang="zh-CN" sz="24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v</a:t>
            </a:r>
            <a:r>
              <a:rPr lang="en-US" altLang="zh-CN" sz="2400" baseline="-25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s 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⋅[</a:t>
            </a:r>
            <a:r>
              <a:rPr lang="en-US" altLang="zh-CN" sz="24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S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(</a:t>
            </a:r>
            <a:r>
              <a:rPr lang="en-US" altLang="zh-CN" sz="24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t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) 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</a:t>
            </a:r>
            <a:r>
              <a:rPr lang="en-US" altLang="zh-CN" sz="24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S</a:t>
            </a:r>
            <a:r>
              <a:rPr lang="en-US" altLang="zh-CN" sz="2400" i="1" baseline="30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*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(</a:t>
            </a:r>
            <a:r>
              <a:rPr lang="en-US" altLang="zh-CN" sz="24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t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)] 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2</a:t>
            </a:r>
            <a:r>
              <a:rPr lang="en-US" altLang="zh-CN" sz="24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g</a:t>
            </a:r>
            <a:r>
              <a:rPr lang="en-US" altLang="zh-CN" sz="2400" baseline="-25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D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⋅</a:t>
            </a:r>
            <a:r>
              <a:rPr lang="en-US" altLang="zh-CN" sz="24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 v</a:t>
            </a:r>
            <a:r>
              <a:rPr lang="en-US" altLang="zh-CN" sz="2400" baseline="-25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i 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⋅ [</a:t>
            </a:r>
            <a:r>
              <a:rPr lang="en-US" altLang="zh-CN" sz="24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S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(</a:t>
            </a:r>
            <a:r>
              <a:rPr lang="en-US" altLang="zh-CN" sz="24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t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) 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+</a:t>
            </a:r>
            <a:r>
              <a:rPr lang="en-US" altLang="zh-CN" sz="24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S</a:t>
            </a:r>
            <a:r>
              <a:rPr lang="en-US" altLang="zh-CN" sz="2400" i="1" baseline="30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*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(</a:t>
            </a:r>
            <a:r>
              <a:rPr lang="en-US" altLang="zh-CN" sz="24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t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)] </a:t>
            </a:r>
            <a:endParaRPr lang="zh-CN" altLang="en-US" sz="2400" dirty="0">
              <a:solidFill>
                <a:srgbClr val="0000FF"/>
              </a:solidFill>
              <a:latin typeface="+mn-lt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782CBE43-33B5-468C-9D97-72F0AC55F47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7223125" cy="381000"/>
          </a:xfrm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6.4.3  </a:t>
            </a:r>
            <a:r>
              <a:rPr lang="zh-CN" altLang="en-US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二极管环形混频器（</a:t>
            </a:r>
            <a:r>
              <a:rPr lang="en-US" altLang="zh-CN" sz="2800" b="1" dirty="0">
                <a:solidFill>
                  <a:srgbClr val="00B050"/>
                </a:solidFill>
                <a:latin typeface="+mn-lt"/>
                <a:ea typeface="仿宋" panose="02010609060101010101" pitchFamily="49" charset="-122"/>
              </a:rPr>
              <a:t>P183</a:t>
            </a:r>
            <a:r>
              <a:rPr lang="en-US" altLang="zh-CN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</a:rPr>
              <a:t>P187 </a:t>
            </a:r>
            <a:r>
              <a:rPr lang="en-US" altLang="zh-CN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   P194</a:t>
            </a:r>
            <a:r>
              <a:rPr lang="zh-CN" altLang="en-US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）</a:t>
            </a:r>
            <a:endParaRPr lang="zh-CN" altLang="en-US" sz="2800" b="1" dirty="0">
              <a:solidFill>
                <a:srgbClr val="FFFF00"/>
              </a:solidFill>
              <a:latin typeface="+mn-lt"/>
              <a:ea typeface="仿宋" panose="02010609060101010101" pitchFamily="49" charset="-122"/>
            </a:endParaRPr>
          </a:p>
        </p:txBody>
      </p:sp>
      <p:graphicFrame>
        <p:nvGraphicFramePr>
          <p:cNvPr id="26627" name="Object 5">
            <a:extLst>
              <a:ext uri="{FF2B5EF4-FFF2-40B4-BE49-F238E27FC236}">
                <a16:creationId xmlns:a16="http://schemas.microsoft.com/office/drawing/2014/main" id="{64FC7C94-031E-45C8-B312-202EF0A7FE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9088740"/>
              </p:ext>
            </p:extLst>
          </p:nvPr>
        </p:nvGraphicFramePr>
        <p:xfrm>
          <a:off x="2555875" y="2787650"/>
          <a:ext cx="5259388" cy="148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13" name="公式" r:id="rId3" imgW="2948807" imgH="792690" progId="Equation.3">
                  <p:embed/>
                </p:oleObj>
              </mc:Choice>
              <mc:Fallback>
                <p:oleObj name="公式" r:id="rId3" imgW="2948807" imgH="79269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2787650"/>
                        <a:ext cx="5259388" cy="14890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8" name="Text Box 9">
            <a:extLst>
              <a:ext uri="{FF2B5EF4-FFF2-40B4-BE49-F238E27FC236}">
                <a16:creationId xmlns:a16="http://schemas.microsoft.com/office/drawing/2014/main" id="{3D554BFD-8CCF-4327-BAB8-CEE5B10EB9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738188"/>
            <a:ext cx="741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∴二极管环形混频器输出电流可以写成：</a:t>
            </a:r>
          </a:p>
        </p:txBody>
      </p:sp>
      <p:grpSp>
        <p:nvGrpSpPr>
          <p:cNvPr id="26629" name="组合 1">
            <a:extLst>
              <a:ext uri="{FF2B5EF4-FFF2-40B4-BE49-F238E27FC236}">
                <a16:creationId xmlns:a16="http://schemas.microsoft.com/office/drawing/2014/main" id="{822DE7F4-5BB5-4F8D-92A2-ACB8E95E631B}"/>
              </a:ext>
            </a:extLst>
          </p:cNvPr>
          <p:cNvGrpSpPr>
            <a:grpSpLocks/>
          </p:cNvGrpSpPr>
          <p:nvPr/>
        </p:nvGrpSpPr>
        <p:grpSpPr bwMode="auto">
          <a:xfrm>
            <a:off x="6777038" y="3622677"/>
            <a:ext cx="1624012" cy="461665"/>
            <a:chOff x="6776612" y="3623287"/>
            <a:chExt cx="1625227" cy="461367"/>
          </a:xfrm>
        </p:grpSpPr>
        <p:sp>
          <p:nvSpPr>
            <p:cNvPr id="26635" name="AutoShape 7">
              <a:extLst>
                <a:ext uri="{FF2B5EF4-FFF2-40B4-BE49-F238E27FC236}">
                  <a16:creationId xmlns:a16="http://schemas.microsoft.com/office/drawing/2014/main" id="{B598763B-E956-458D-BB21-12183E7965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4030" y="3695671"/>
              <a:ext cx="1524001" cy="380999"/>
            </a:xfrm>
            <a:prstGeom prst="wedgeRoundRectCallout">
              <a:avLst>
                <a:gd name="adj1" fmla="val -6250"/>
                <a:gd name="adj2" fmla="val -159167"/>
                <a:gd name="adj3" fmla="val 16667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chemeClr val="bg1"/>
                </a:solidFill>
                <a:latin typeface="+mn-lt"/>
                <a:ea typeface="仿宋" panose="02010609060101010101" pitchFamily="49" charset="-122"/>
              </a:endParaRPr>
            </a:p>
          </p:txBody>
        </p:sp>
        <p:sp>
          <p:nvSpPr>
            <p:cNvPr id="26636" name="Text Box 10">
              <a:extLst>
                <a:ext uri="{FF2B5EF4-FFF2-40B4-BE49-F238E27FC236}">
                  <a16:creationId xmlns:a16="http://schemas.microsoft.com/office/drawing/2014/main" id="{35E8D925-C22F-44B3-AB24-05915A2534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76612" y="3623287"/>
              <a:ext cx="1625227" cy="461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1">
                  <a:latin typeface="+mn-lt"/>
                  <a:ea typeface="仿宋" panose="02010609060101010101" pitchFamily="49" charset="-122"/>
                  <a:sym typeface="Symbol" panose="05050102010706020507" pitchFamily="18" charset="2"/>
                </a:rPr>
                <a:t></a:t>
              </a:r>
              <a:r>
                <a:rPr lang="en-US" altLang="zh-CN" sz="2400" baseline="-25000">
                  <a:latin typeface="+mn-lt"/>
                  <a:ea typeface="仿宋" panose="02010609060101010101" pitchFamily="49" charset="-122"/>
                </a:rPr>
                <a:t>i</a:t>
              </a:r>
              <a:r>
                <a:rPr lang="en-US" altLang="zh-CN" sz="2400">
                  <a:latin typeface="+mn-lt"/>
                  <a:ea typeface="仿宋" panose="02010609060101010101" pitchFamily="49" charset="-122"/>
                </a:rPr>
                <a:t> =</a:t>
              </a:r>
              <a:r>
                <a:rPr lang="en-US" altLang="zh-CN" sz="2400" i="1">
                  <a:latin typeface="+mn-lt"/>
                  <a:ea typeface="仿宋" panose="02010609060101010101" pitchFamily="49" charset="-122"/>
                  <a:sym typeface="Symbol" panose="05050102010706020507" pitchFamily="18" charset="2"/>
                </a:rPr>
                <a:t></a:t>
              </a:r>
              <a:r>
                <a:rPr lang="en-US" altLang="zh-CN" sz="2400" baseline="-25000">
                  <a:latin typeface="+mn-lt"/>
                  <a:ea typeface="仿宋" panose="02010609060101010101" pitchFamily="49" charset="-122"/>
                </a:rPr>
                <a:t>0</a:t>
              </a:r>
              <a:r>
                <a:rPr lang="en-US" altLang="zh-CN" sz="2400">
                  <a:latin typeface="+mn-lt"/>
                  <a:ea typeface="仿宋" panose="02010609060101010101" pitchFamily="49" charset="-122"/>
                </a:rPr>
                <a:t> </a:t>
              </a:r>
              <a:r>
                <a:rPr lang="en-US" altLang="zh-CN" sz="2400">
                  <a:latin typeface="+mn-lt"/>
                  <a:ea typeface="仿宋" panose="02010609060101010101" pitchFamily="49" charset="-122"/>
                  <a:sym typeface="Symbol" panose="05050102010706020507" pitchFamily="18" charset="2"/>
                </a:rPr>
                <a:t></a:t>
              </a:r>
              <a:r>
                <a:rPr lang="en-US" altLang="zh-CN" sz="2400" i="1">
                  <a:latin typeface="+mn-lt"/>
                  <a:ea typeface="仿宋" panose="02010609060101010101" pitchFamily="49" charset="-122"/>
                  <a:sym typeface="Symbol" panose="05050102010706020507" pitchFamily="18" charset="2"/>
                </a:rPr>
                <a:t></a:t>
              </a:r>
              <a:r>
                <a:rPr lang="en-US" altLang="zh-CN" sz="2400" baseline="-25000">
                  <a:latin typeface="+mn-lt"/>
                  <a:ea typeface="仿宋" panose="02010609060101010101" pitchFamily="49" charset="-122"/>
                </a:rPr>
                <a:t>s</a:t>
              </a:r>
              <a:r>
                <a:rPr lang="en-US" altLang="zh-CN" sz="2400">
                  <a:latin typeface="+mn-lt"/>
                  <a:ea typeface="仿宋" panose="02010609060101010101" pitchFamily="49" charset="-122"/>
                </a:rPr>
                <a:t>   </a:t>
              </a:r>
              <a:endParaRPr lang="zh-CN" altLang="en-US" sz="2400">
                <a:latin typeface="+mn-lt"/>
                <a:ea typeface="仿宋" panose="02010609060101010101" pitchFamily="49" charset="-122"/>
              </a:endParaRPr>
            </a:p>
          </p:txBody>
        </p:sp>
      </p:grpSp>
      <p:sp>
        <p:nvSpPr>
          <p:cNvPr id="26630" name="Text Box 11">
            <a:extLst>
              <a:ext uri="{FF2B5EF4-FFF2-40B4-BE49-F238E27FC236}">
                <a16:creationId xmlns:a16="http://schemas.microsoft.com/office/drawing/2014/main" id="{96003119-24BE-4B55-8280-64EA1DA86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865438"/>
            <a:ext cx="2447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取出中频电流：</a:t>
            </a:r>
          </a:p>
        </p:txBody>
      </p:sp>
      <p:sp>
        <p:nvSpPr>
          <p:cNvPr id="26631" name="Text Box 12">
            <a:extLst>
              <a:ext uri="{FF2B5EF4-FFF2-40B4-BE49-F238E27FC236}">
                <a16:creationId xmlns:a16="http://schemas.microsoft.com/office/drawing/2014/main" id="{0145D974-ED85-4AC9-AA35-95FDF80F46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4214813"/>
            <a:ext cx="74564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比平衡二极管混频器中频输出电流的幅度</a:t>
            </a:r>
            <a:r>
              <a:rPr lang="zh-CN" altLang="en-US" sz="2800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</a:rPr>
              <a:t>大一倍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。</a:t>
            </a:r>
          </a:p>
        </p:txBody>
      </p:sp>
      <p:sp>
        <p:nvSpPr>
          <p:cNvPr id="26632" name="Text Box 13">
            <a:extLst>
              <a:ext uri="{FF2B5EF4-FFF2-40B4-BE49-F238E27FC236}">
                <a16:creationId xmlns:a16="http://schemas.microsoft.com/office/drawing/2014/main" id="{4DA80CC7-4B4F-4F91-834F-FB1CAB867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238" y="4738688"/>
            <a:ext cx="8786813" cy="1561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它的其它频率分量为：</a:t>
            </a:r>
            <a:r>
              <a:rPr lang="en-US" altLang="zh-CN" sz="2800" i="1" dirty="0">
                <a:solidFill>
                  <a:srgbClr val="CC3300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</a:t>
            </a:r>
            <a:r>
              <a:rPr lang="en-US" altLang="zh-CN" sz="2800" baseline="-25000" dirty="0">
                <a:solidFill>
                  <a:srgbClr val="CC3300"/>
                </a:solidFill>
                <a:latin typeface="+mn-lt"/>
                <a:ea typeface="仿宋" panose="02010609060101010101" pitchFamily="49" charset="-122"/>
              </a:rPr>
              <a:t>0</a:t>
            </a:r>
            <a:r>
              <a:rPr lang="zh-CN" altLang="en-US" sz="2800" dirty="0">
                <a:solidFill>
                  <a:srgbClr val="CC3300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</a:t>
            </a:r>
            <a:r>
              <a:rPr lang="en-US" altLang="zh-CN" sz="2800" i="1" dirty="0">
                <a:solidFill>
                  <a:srgbClr val="CC3300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</a:t>
            </a:r>
            <a:r>
              <a:rPr lang="en-US" altLang="zh-CN" sz="2800" baseline="-25000" dirty="0">
                <a:solidFill>
                  <a:srgbClr val="CC3300"/>
                </a:solidFill>
                <a:latin typeface="+mn-lt"/>
                <a:ea typeface="仿宋" panose="02010609060101010101" pitchFamily="49" charset="-122"/>
              </a:rPr>
              <a:t>s</a:t>
            </a:r>
            <a:r>
              <a:rPr lang="zh-CN" altLang="en-US" sz="2800" dirty="0">
                <a:solidFill>
                  <a:srgbClr val="CC3300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  </a:t>
            </a:r>
            <a:r>
              <a:rPr lang="en-US" altLang="zh-CN" sz="2800" dirty="0">
                <a:solidFill>
                  <a:srgbClr val="CC3300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, 3</a:t>
            </a:r>
            <a:r>
              <a:rPr lang="en-US" altLang="zh-CN" sz="2800" i="1" dirty="0">
                <a:solidFill>
                  <a:srgbClr val="CC3300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</a:t>
            </a:r>
            <a:r>
              <a:rPr lang="en-US" altLang="zh-CN" sz="2800" baseline="-25000" dirty="0">
                <a:solidFill>
                  <a:srgbClr val="CC3300"/>
                </a:solidFill>
                <a:latin typeface="+mn-lt"/>
                <a:ea typeface="仿宋" panose="02010609060101010101" pitchFamily="49" charset="-122"/>
              </a:rPr>
              <a:t>0</a:t>
            </a:r>
            <a:r>
              <a:rPr lang="zh-CN" altLang="en-US" sz="2800" dirty="0">
                <a:solidFill>
                  <a:srgbClr val="CC3300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</a:t>
            </a:r>
            <a:r>
              <a:rPr lang="en-US" altLang="zh-CN" sz="2800" i="1" dirty="0">
                <a:solidFill>
                  <a:srgbClr val="CC3300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</a:t>
            </a:r>
            <a:r>
              <a:rPr lang="en-US" altLang="zh-CN" sz="2800" baseline="-25000" dirty="0">
                <a:solidFill>
                  <a:srgbClr val="CC3300"/>
                </a:solidFill>
                <a:latin typeface="+mn-lt"/>
                <a:ea typeface="仿宋" panose="02010609060101010101" pitchFamily="49" charset="-122"/>
              </a:rPr>
              <a:t>s</a:t>
            </a:r>
            <a:r>
              <a:rPr lang="zh-CN" altLang="en-US" sz="2800" dirty="0">
                <a:solidFill>
                  <a:srgbClr val="CC3300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  </a:t>
            </a:r>
            <a:r>
              <a:rPr lang="en-US" altLang="zh-CN" sz="2800" dirty="0">
                <a:solidFill>
                  <a:srgbClr val="CC3300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,</a:t>
            </a:r>
            <a:r>
              <a:rPr lang="zh-CN" altLang="en-US" sz="2800" dirty="0">
                <a:solidFill>
                  <a:srgbClr val="CC3300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solidFill>
                  <a:srgbClr val="CC3300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5</a:t>
            </a:r>
            <a:r>
              <a:rPr lang="en-US" altLang="zh-CN" sz="2800" i="1" dirty="0">
                <a:solidFill>
                  <a:srgbClr val="CC3300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</a:t>
            </a:r>
            <a:r>
              <a:rPr lang="en-US" altLang="zh-CN" sz="2800" baseline="-25000" dirty="0">
                <a:solidFill>
                  <a:srgbClr val="CC3300"/>
                </a:solidFill>
                <a:latin typeface="+mn-lt"/>
                <a:ea typeface="仿宋" panose="02010609060101010101" pitchFamily="49" charset="-122"/>
              </a:rPr>
              <a:t>0</a:t>
            </a:r>
            <a:r>
              <a:rPr lang="zh-CN" altLang="en-US" sz="2800" dirty="0">
                <a:solidFill>
                  <a:srgbClr val="CC3300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</a:t>
            </a:r>
            <a:r>
              <a:rPr lang="en-US" altLang="zh-CN" sz="2800" i="1" dirty="0">
                <a:solidFill>
                  <a:srgbClr val="CC3300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</a:t>
            </a:r>
            <a:r>
              <a:rPr lang="en-US" altLang="zh-CN" sz="2800" baseline="-25000" dirty="0">
                <a:solidFill>
                  <a:srgbClr val="CC3300"/>
                </a:solidFill>
                <a:latin typeface="+mn-lt"/>
                <a:ea typeface="仿宋" panose="02010609060101010101" pitchFamily="49" charset="-122"/>
              </a:rPr>
              <a:t>s</a:t>
            </a:r>
            <a:r>
              <a:rPr lang="zh-CN" altLang="en-US" sz="2800" dirty="0">
                <a:solidFill>
                  <a:srgbClr val="CC3300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  </a:t>
            </a:r>
            <a:r>
              <a:rPr lang="en-US" altLang="zh-CN" sz="2800" dirty="0">
                <a:solidFill>
                  <a:srgbClr val="CC3300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, ……</a:t>
            </a:r>
            <a:r>
              <a:rPr lang="zh-CN" altLang="en-US" sz="2800" dirty="0">
                <a:solidFill>
                  <a:srgbClr val="CC3300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 </a:t>
            </a:r>
            <a:endParaRPr lang="zh-CN" altLang="en-US" sz="2800" dirty="0">
              <a:solidFill>
                <a:srgbClr val="CC3300"/>
              </a:solidFill>
              <a:latin typeface="+mn-lt"/>
              <a:ea typeface="仿宋" panose="02010609060101010101" pitchFamily="49" charset="-122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        除了上述频率分量外，没有其他的组合干扰，所以实际应用中，二极管环形混频器比二极管平衡混频器更优越。</a:t>
            </a:r>
          </a:p>
        </p:txBody>
      </p:sp>
      <p:graphicFrame>
        <p:nvGraphicFramePr>
          <p:cNvPr id="26633" name="Object 7">
            <a:extLst>
              <a:ext uri="{FF2B5EF4-FFF2-40B4-BE49-F238E27FC236}">
                <a16:creationId xmlns:a16="http://schemas.microsoft.com/office/drawing/2014/main" id="{EFAAD788-0520-4DF0-A168-B712BBD020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6702975"/>
              </p:ext>
            </p:extLst>
          </p:nvPr>
        </p:nvGraphicFramePr>
        <p:xfrm>
          <a:off x="395288" y="1392238"/>
          <a:ext cx="5329237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14" name="公式" r:id="rId5" imgW="3687902" imgH="358035" progId="Equation.3">
                  <p:embed/>
                </p:oleObj>
              </mc:Choice>
              <mc:Fallback>
                <p:oleObj name="公式" r:id="rId5" imgW="3687902" imgH="358035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392238"/>
                        <a:ext cx="5329237" cy="5969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4" name="Text Box 10">
            <a:extLst>
              <a:ext uri="{FF2B5EF4-FFF2-40B4-BE49-F238E27FC236}">
                <a16:creationId xmlns:a16="http://schemas.microsoft.com/office/drawing/2014/main" id="{7CC765E5-3BF1-4ECB-9FCE-AFEE19693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116138"/>
            <a:ext cx="63849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其中：</a:t>
            </a:r>
            <a:r>
              <a:rPr lang="en-US" altLang="zh-CN" sz="2800" i="1" dirty="0">
                <a:solidFill>
                  <a:srgbClr val="CC3300"/>
                </a:solidFill>
                <a:latin typeface="+mn-lt"/>
                <a:ea typeface="仿宋" panose="02010609060101010101" pitchFamily="49" charset="-122"/>
              </a:rPr>
              <a:t>v</a:t>
            </a:r>
            <a:r>
              <a:rPr lang="en-US" altLang="zh-CN" sz="2800" baseline="-25000" dirty="0">
                <a:solidFill>
                  <a:srgbClr val="CC3300"/>
                </a:solidFill>
                <a:latin typeface="+mn-lt"/>
                <a:ea typeface="仿宋" panose="02010609060101010101" pitchFamily="49" charset="-122"/>
              </a:rPr>
              <a:t>s</a:t>
            </a:r>
            <a:r>
              <a:rPr lang="en-US" altLang="zh-CN" sz="2800" dirty="0">
                <a:solidFill>
                  <a:srgbClr val="CC3300"/>
                </a:solidFill>
                <a:latin typeface="+mn-lt"/>
                <a:ea typeface="仿宋" panose="02010609060101010101" pitchFamily="49" charset="-122"/>
              </a:rPr>
              <a:t>=</a:t>
            </a:r>
            <a:r>
              <a:rPr lang="en-US" altLang="zh-CN" sz="2800" i="1" dirty="0">
                <a:solidFill>
                  <a:srgbClr val="CC3300"/>
                </a:solidFill>
                <a:latin typeface="+mn-lt"/>
                <a:ea typeface="仿宋" panose="02010609060101010101" pitchFamily="49" charset="-122"/>
              </a:rPr>
              <a:t> V</a:t>
            </a:r>
            <a:r>
              <a:rPr lang="en-US" altLang="zh-CN" sz="2800" baseline="-25000" dirty="0">
                <a:solidFill>
                  <a:srgbClr val="CC3300"/>
                </a:solidFill>
                <a:latin typeface="+mn-lt"/>
                <a:ea typeface="仿宋" panose="02010609060101010101" pitchFamily="49" charset="-122"/>
              </a:rPr>
              <a:t>s </a:t>
            </a:r>
            <a:r>
              <a:rPr lang="en-US" altLang="zh-CN" sz="2800" dirty="0">
                <a:solidFill>
                  <a:srgbClr val="CC3300"/>
                </a:solidFill>
                <a:latin typeface="+mn-lt"/>
                <a:ea typeface="仿宋" panose="02010609060101010101" pitchFamily="49" charset="-122"/>
              </a:rPr>
              <a:t>cos(</a:t>
            </a:r>
            <a:r>
              <a:rPr lang="en-US" altLang="zh-CN" sz="2800" i="1" dirty="0">
                <a:solidFill>
                  <a:srgbClr val="CC3300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</a:t>
            </a:r>
            <a:r>
              <a:rPr lang="en-US" altLang="zh-CN" sz="2800" baseline="-25000" dirty="0" err="1">
                <a:solidFill>
                  <a:srgbClr val="CC3300"/>
                </a:solidFill>
                <a:latin typeface="+mn-lt"/>
                <a:ea typeface="仿宋" panose="02010609060101010101" pitchFamily="49" charset="-122"/>
              </a:rPr>
              <a:t>s</a:t>
            </a:r>
            <a:r>
              <a:rPr lang="en-US" altLang="zh-CN" sz="2800" i="1" dirty="0" err="1">
                <a:solidFill>
                  <a:srgbClr val="CC3300"/>
                </a:solidFill>
                <a:latin typeface="+mn-lt"/>
                <a:ea typeface="仿宋" panose="02010609060101010101" pitchFamily="49" charset="-122"/>
              </a:rPr>
              <a:t>t</a:t>
            </a:r>
            <a:r>
              <a:rPr lang="en-US" altLang="zh-CN" sz="2800" dirty="0">
                <a:solidFill>
                  <a:srgbClr val="CC3300"/>
                </a:solidFill>
                <a:latin typeface="+mn-lt"/>
                <a:ea typeface="仿宋" panose="02010609060101010101" pitchFamily="49" charset="-122"/>
              </a:rPr>
              <a:t>)  ; </a:t>
            </a:r>
            <a:r>
              <a:rPr lang="en-US" altLang="zh-CN" sz="2800" i="1" dirty="0">
                <a:solidFill>
                  <a:srgbClr val="CC3300"/>
                </a:solidFill>
                <a:latin typeface="+mn-lt"/>
                <a:ea typeface="仿宋" panose="02010609060101010101" pitchFamily="49" charset="-122"/>
              </a:rPr>
              <a:t>v</a:t>
            </a:r>
            <a:r>
              <a:rPr lang="en-US" altLang="zh-CN" sz="2800" baseline="-25000" dirty="0">
                <a:solidFill>
                  <a:srgbClr val="CC3300"/>
                </a:solidFill>
                <a:latin typeface="+mn-lt"/>
                <a:ea typeface="仿宋" panose="02010609060101010101" pitchFamily="49" charset="-122"/>
              </a:rPr>
              <a:t>i</a:t>
            </a:r>
            <a:r>
              <a:rPr lang="en-US" altLang="zh-CN" sz="2800" dirty="0">
                <a:solidFill>
                  <a:srgbClr val="CC3300"/>
                </a:solidFill>
                <a:latin typeface="+mn-lt"/>
                <a:ea typeface="仿宋" panose="02010609060101010101" pitchFamily="49" charset="-122"/>
              </a:rPr>
              <a:t>=</a:t>
            </a:r>
            <a:r>
              <a:rPr lang="en-US" altLang="zh-CN" sz="2800" i="1" dirty="0">
                <a:solidFill>
                  <a:srgbClr val="CC3300"/>
                </a:solidFill>
                <a:latin typeface="+mn-lt"/>
                <a:ea typeface="仿宋" panose="02010609060101010101" pitchFamily="49" charset="-122"/>
              </a:rPr>
              <a:t> V</a:t>
            </a:r>
            <a:r>
              <a:rPr lang="en-US" altLang="zh-CN" sz="2800" baseline="-25000" dirty="0">
                <a:solidFill>
                  <a:srgbClr val="CC3300"/>
                </a:solidFill>
                <a:latin typeface="+mn-lt"/>
                <a:ea typeface="仿宋" panose="02010609060101010101" pitchFamily="49" charset="-122"/>
              </a:rPr>
              <a:t>i </a:t>
            </a:r>
            <a:r>
              <a:rPr lang="en-US" altLang="zh-CN" sz="2800" dirty="0">
                <a:solidFill>
                  <a:srgbClr val="CC3300"/>
                </a:solidFill>
                <a:latin typeface="+mn-lt"/>
                <a:ea typeface="仿宋" panose="02010609060101010101" pitchFamily="49" charset="-122"/>
              </a:rPr>
              <a:t>cos(</a:t>
            </a:r>
            <a:r>
              <a:rPr lang="en-US" altLang="zh-CN" sz="2800" i="1" dirty="0">
                <a:solidFill>
                  <a:srgbClr val="CC3300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</a:t>
            </a:r>
            <a:r>
              <a:rPr lang="en-US" altLang="zh-CN" sz="2800" baseline="-25000" dirty="0">
                <a:solidFill>
                  <a:srgbClr val="CC3300"/>
                </a:solidFill>
                <a:latin typeface="+mn-lt"/>
                <a:ea typeface="仿宋" panose="02010609060101010101" pitchFamily="49" charset="-122"/>
              </a:rPr>
              <a:t>i</a:t>
            </a:r>
            <a:r>
              <a:rPr lang="en-US" altLang="zh-CN" sz="2800" i="1" dirty="0">
                <a:solidFill>
                  <a:srgbClr val="CC3300"/>
                </a:solidFill>
                <a:latin typeface="+mn-lt"/>
                <a:ea typeface="仿宋" panose="02010609060101010101" pitchFamily="49" charset="-122"/>
              </a:rPr>
              <a:t>t</a:t>
            </a:r>
            <a:r>
              <a:rPr lang="en-US" altLang="zh-CN" sz="2800" dirty="0">
                <a:solidFill>
                  <a:srgbClr val="CC3300"/>
                </a:solidFill>
                <a:latin typeface="+mn-lt"/>
                <a:ea typeface="仿宋" panose="02010609060101010101" pitchFamily="49" charset="-122"/>
              </a:rPr>
              <a:t>)   </a:t>
            </a:r>
            <a:endParaRPr lang="zh-CN" altLang="en-US" sz="2800" dirty="0">
              <a:solidFill>
                <a:srgbClr val="CC3300"/>
              </a:solidFill>
              <a:latin typeface="+mn-lt"/>
              <a:ea typeface="仿宋" panose="02010609060101010101" pitchFamily="49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923C282-BAE2-4B47-88F6-3D3D9539CD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92280" y="136555"/>
            <a:ext cx="1749193" cy="250921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D4E7FB2D-2109-4612-B7F1-27BCE632073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7223125" cy="381000"/>
          </a:xfrm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6.4.4  </a:t>
            </a:r>
            <a:r>
              <a:rPr lang="zh-CN" altLang="en-US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混频器的干扰  </a:t>
            </a:r>
            <a:r>
              <a:rPr lang="en-US" altLang="zh-CN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(</a:t>
            </a:r>
            <a:r>
              <a:rPr lang="en-US" altLang="zh-CN" sz="2800" b="1" dirty="0">
                <a:solidFill>
                  <a:srgbClr val="00B050"/>
                </a:solidFill>
                <a:latin typeface="+mn-lt"/>
                <a:ea typeface="仿宋" panose="02010609060101010101" pitchFamily="49" charset="-122"/>
              </a:rPr>
              <a:t>P185  </a:t>
            </a:r>
            <a:r>
              <a:rPr lang="en-US" altLang="zh-CN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    P189    P197)</a:t>
            </a:r>
            <a:endParaRPr lang="zh-CN" altLang="en-US" sz="2800" b="1" dirty="0">
              <a:solidFill>
                <a:srgbClr val="0000FF"/>
              </a:solidFill>
              <a:latin typeface="+mn-lt"/>
              <a:ea typeface="仿宋" panose="02010609060101010101" pitchFamily="49" charset="-122"/>
            </a:endParaRPr>
          </a:p>
        </p:txBody>
      </p:sp>
      <p:sp>
        <p:nvSpPr>
          <p:cNvPr id="27651" name="Rectangle 4">
            <a:extLst>
              <a:ext uri="{FF2B5EF4-FFF2-40B4-BE49-F238E27FC236}">
                <a16:creationId xmlns:a16="http://schemas.microsoft.com/office/drawing/2014/main" id="{EA9B1BB2-5CA5-4CFF-873D-127D4FFE9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123754"/>
            <a:ext cx="8358187" cy="188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例：信号频率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f</a:t>
            </a:r>
            <a:r>
              <a:rPr lang="en-US" altLang="zh-CN" sz="240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s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=931kHz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，中频 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f</a:t>
            </a:r>
            <a:r>
              <a:rPr lang="en-US" altLang="zh-CN" sz="240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=465kHz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</a:t>
            </a:r>
          </a:p>
          <a:p>
            <a:pPr>
              <a:buFontTx/>
              <a:buNone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则本振： 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f</a:t>
            </a:r>
            <a:r>
              <a:rPr lang="en-US" altLang="zh-CN" sz="240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0  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=  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f</a:t>
            </a:r>
            <a:r>
              <a:rPr lang="en-US" altLang="zh-CN" sz="240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s 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+ 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f</a:t>
            </a:r>
            <a:r>
              <a:rPr lang="en-US" altLang="zh-CN" sz="240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i  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=1396kHz</a:t>
            </a:r>
            <a:endParaRPr lang="zh-CN" altLang="en-US" sz="2400" dirty="0">
              <a:solidFill>
                <a:srgbClr val="660066"/>
              </a:solidFill>
              <a:latin typeface="+mn-lt"/>
              <a:ea typeface="仿宋" panose="02010609060101010101" pitchFamily="49" charset="-122"/>
            </a:endParaRPr>
          </a:p>
          <a:p>
            <a:pPr>
              <a:buFontTx/>
              <a:buNone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将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f</a:t>
            </a:r>
            <a:r>
              <a:rPr lang="en-US" altLang="zh-CN" sz="240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s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和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f</a:t>
            </a:r>
            <a:r>
              <a:rPr lang="en-US" altLang="zh-CN" sz="240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0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混频，存在一个组合频率分量：</a:t>
            </a:r>
            <a:endParaRPr lang="en-US" altLang="zh-CN" sz="2400" dirty="0">
              <a:solidFill>
                <a:srgbClr val="660066"/>
              </a:solidFill>
              <a:latin typeface="+mn-lt"/>
              <a:ea typeface="仿宋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                  </a:t>
            </a:r>
            <a:r>
              <a:rPr lang="en-US" altLang="zh-CN" sz="2400" dirty="0">
                <a:solidFill>
                  <a:srgbClr val="336600"/>
                </a:solidFill>
                <a:latin typeface="+mn-lt"/>
                <a:ea typeface="仿宋" panose="02010609060101010101" pitchFamily="49" charset="-122"/>
              </a:rPr>
              <a:t>2</a:t>
            </a:r>
            <a:r>
              <a:rPr lang="en-US" altLang="zh-CN" sz="2400" i="1" dirty="0">
                <a:solidFill>
                  <a:srgbClr val="336600"/>
                </a:solidFill>
                <a:latin typeface="+mn-lt"/>
                <a:ea typeface="仿宋" panose="02010609060101010101" pitchFamily="49" charset="-122"/>
              </a:rPr>
              <a:t>f</a:t>
            </a:r>
            <a:r>
              <a:rPr lang="en-US" altLang="zh-CN" sz="2400" baseline="-25000" dirty="0">
                <a:solidFill>
                  <a:srgbClr val="336600"/>
                </a:solidFill>
                <a:latin typeface="+mn-lt"/>
                <a:ea typeface="仿宋" panose="02010609060101010101" pitchFamily="49" charset="-122"/>
              </a:rPr>
              <a:t>s </a:t>
            </a:r>
            <a:r>
              <a:rPr lang="en-US" altLang="zh-CN" sz="2400" dirty="0">
                <a:solidFill>
                  <a:srgbClr val="336600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</a:t>
            </a:r>
            <a:r>
              <a:rPr lang="en-US" altLang="zh-CN" sz="2400" i="1" dirty="0">
                <a:solidFill>
                  <a:srgbClr val="336600"/>
                </a:solidFill>
                <a:latin typeface="+mn-lt"/>
                <a:ea typeface="仿宋" panose="02010609060101010101" pitchFamily="49" charset="-122"/>
              </a:rPr>
              <a:t> f</a:t>
            </a:r>
            <a:r>
              <a:rPr lang="en-US" altLang="zh-CN" sz="2400" baseline="-25000" dirty="0">
                <a:solidFill>
                  <a:srgbClr val="336600"/>
                </a:solidFill>
                <a:latin typeface="+mn-lt"/>
                <a:ea typeface="仿宋" panose="02010609060101010101" pitchFamily="49" charset="-122"/>
              </a:rPr>
              <a:t>0 </a:t>
            </a:r>
            <a:r>
              <a:rPr lang="en-US" altLang="zh-CN" sz="2400" dirty="0">
                <a:solidFill>
                  <a:srgbClr val="336600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= 2</a:t>
            </a:r>
            <a:r>
              <a:rPr lang="en-US" altLang="zh-CN" sz="2400" dirty="0">
                <a:solidFill>
                  <a:srgbClr val="336600"/>
                </a:solidFill>
                <a:latin typeface="+mn-lt"/>
                <a:ea typeface="仿宋" panose="02010609060101010101" pitchFamily="49" charset="-122"/>
              </a:rPr>
              <a:t>931</a:t>
            </a:r>
            <a:r>
              <a:rPr lang="en-US" altLang="zh-CN" sz="2400" dirty="0">
                <a:solidFill>
                  <a:srgbClr val="336600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 </a:t>
            </a:r>
            <a:r>
              <a:rPr lang="en-US" altLang="zh-CN" sz="2400" dirty="0">
                <a:solidFill>
                  <a:srgbClr val="336600"/>
                </a:solidFill>
                <a:latin typeface="+mn-lt"/>
                <a:ea typeface="仿宋" panose="02010609060101010101" pitchFamily="49" charset="-122"/>
              </a:rPr>
              <a:t>1396</a:t>
            </a:r>
            <a:r>
              <a:rPr lang="en-US" altLang="zh-CN" sz="2400" dirty="0">
                <a:solidFill>
                  <a:srgbClr val="336600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=466kHz</a:t>
            </a:r>
            <a:endParaRPr lang="zh-CN" altLang="en-US" sz="2400" dirty="0">
              <a:solidFill>
                <a:srgbClr val="336600"/>
              </a:solidFill>
              <a:latin typeface="+mn-lt"/>
              <a:ea typeface="仿宋" panose="02010609060101010101" pitchFamily="49" charset="-122"/>
            </a:endParaRPr>
          </a:p>
        </p:txBody>
      </p:sp>
      <p:sp>
        <p:nvSpPr>
          <p:cNvPr id="27653" name="Text Box 9">
            <a:extLst>
              <a:ext uri="{FF2B5EF4-FFF2-40B4-BE49-F238E27FC236}">
                <a16:creationId xmlns:a16="http://schemas.microsoft.com/office/drawing/2014/main" id="{56BC7B57-C1E8-4AC8-B8F9-D821E3A80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8" y="5092700"/>
            <a:ext cx="8929687" cy="993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   这个频率分量在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465kHz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的通带内，也到了检波器。由于检波器也是非线性器件，所以检波后就有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466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－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465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＝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1kHz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音频</a:t>
            </a:r>
            <a:r>
              <a:rPr lang="zh-CN" altLang="en-US" sz="28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哨叫声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。</a:t>
            </a:r>
          </a:p>
        </p:txBody>
      </p:sp>
      <p:sp>
        <p:nvSpPr>
          <p:cNvPr id="27654" name="Text Box 10">
            <a:extLst>
              <a:ext uri="{FF2B5EF4-FFF2-40B4-BE49-F238E27FC236}">
                <a16:creationId xmlns:a16="http://schemas.microsoft.com/office/drawing/2014/main" id="{0BF3222B-BE96-4547-B1A3-8E9B86453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12" y="557157"/>
            <a:ext cx="9001125" cy="60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1. </a:t>
            </a:r>
            <a:r>
              <a:rPr lang="zh-CN" altLang="en-US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组合频率干扰 </a:t>
            </a:r>
            <a:r>
              <a:rPr lang="en-US" altLang="zh-CN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(</a:t>
            </a:r>
            <a:r>
              <a:rPr lang="en-US" altLang="zh-CN" sz="2000" b="1" dirty="0">
                <a:solidFill>
                  <a:srgbClr val="00B050"/>
                </a:solidFill>
                <a:latin typeface="+mn-lt"/>
                <a:ea typeface="仿宋" panose="02010609060101010101" pitchFamily="49" charset="-122"/>
              </a:rPr>
              <a:t>P186 </a:t>
            </a:r>
            <a:r>
              <a:rPr lang="en-US" altLang="zh-CN" sz="2000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</a:rPr>
              <a:t>P190</a:t>
            </a:r>
            <a:r>
              <a:rPr lang="en-US" altLang="zh-CN" sz="20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  P197</a:t>
            </a:r>
            <a:r>
              <a:rPr lang="en-US" altLang="zh-CN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)</a:t>
            </a:r>
            <a:r>
              <a:rPr lang="zh-CN" altLang="en-US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（由混频器自身产生 </a:t>
            </a:r>
            <a:r>
              <a:rPr lang="zh-CN" altLang="en-US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内部产生</a:t>
            </a:r>
            <a:r>
              <a:rPr lang="zh-CN" altLang="en-US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）  </a:t>
            </a:r>
          </a:p>
        </p:txBody>
      </p:sp>
      <p:sp>
        <p:nvSpPr>
          <p:cNvPr id="27655" name="Text Box 10">
            <a:extLst>
              <a:ext uri="{FF2B5EF4-FFF2-40B4-BE49-F238E27FC236}">
                <a16:creationId xmlns:a16="http://schemas.microsoft.com/office/drawing/2014/main" id="{D710A514-F210-4669-9C16-B42F58E4A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37" y="1147535"/>
            <a:ext cx="8904288" cy="180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541338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非线性电路产生许多种频率，在这些频率分量中，当某些频率等于或接近中频时，通过中放，加至检波器，这样就会产生差拍现象。若差拍在音频范围内，就会产生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哨叫声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，这种干扰称为组合干扰。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C619169A-534F-43E7-9C46-408991DBFCE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7223125" cy="3810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6.4.4  </a:t>
            </a:r>
            <a:r>
              <a:rPr lang="zh-CN" altLang="en-US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混频器的干扰    </a:t>
            </a:r>
            <a:r>
              <a:rPr lang="zh-CN" altLang="en-US" sz="2800" b="1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</a:rPr>
              <a:t>P189 </a:t>
            </a:r>
            <a:r>
              <a:rPr lang="en-US" altLang="zh-CN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   P197</a:t>
            </a:r>
            <a:endParaRPr lang="zh-CN" altLang="en-US" sz="2800" b="1" dirty="0">
              <a:solidFill>
                <a:srgbClr val="0000FF"/>
              </a:solidFill>
              <a:latin typeface="+mn-lt"/>
              <a:ea typeface="仿宋" panose="02010609060101010101" pitchFamily="49" charset="-122"/>
            </a:endParaRPr>
          </a:p>
        </p:txBody>
      </p:sp>
      <p:sp>
        <p:nvSpPr>
          <p:cNvPr id="28675" name="Rectangle 4">
            <a:extLst>
              <a:ext uri="{FF2B5EF4-FFF2-40B4-BE49-F238E27FC236}">
                <a16:creationId xmlns:a16="http://schemas.microsoft.com/office/drawing/2014/main" id="{DA3D9E8E-380F-4B95-B879-8FFECCB25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625" y="2028825"/>
            <a:ext cx="7620000" cy="356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有四种情况（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p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和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q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取不同的值）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① </a:t>
            </a:r>
            <a:r>
              <a:rPr lang="en-US" altLang="zh-CN" sz="24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pf</a:t>
            </a:r>
            <a:r>
              <a:rPr lang="en-US" altLang="zh-CN" sz="2400" baseline="-25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0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 </a:t>
            </a:r>
            <a:r>
              <a:rPr lang="zh-CN" altLang="en-US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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400" i="1" dirty="0" err="1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qf</a:t>
            </a:r>
            <a:r>
              <a:rPr lang="en-US" altLang="zh-CN" sz="2400" baseline="-25000" dirty="0" err="1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s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         ② </a:t>
            </a:r>
            <a:r>
              <a:rPr lang="zh-CN" altLang="en-US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</a:t>
            </a:r>
            <a:r>
              <a:rPr lang="en-US" altLang="zh-CN" sz="24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pf</a:t>
            </a:r>
            <a:r>
              <a:rPr lang="en-US" altLang="zh-CN" sz="2400" baseline="-25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0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+ </a:t>
            </a:r>
            <a:r>
              <a:rPr lang="en-US" altLang="zh-CN" sz="2400" i="1" dirty="0" err="1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qf</a:t>
            </a:r>
            <a:r>
              <a:rPr lang="en-US" altLang="zh-CN" sz="2400" baseline="-25000" dirty="0" err="1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s</a:t>
            </a:r>
            <a:endParaRPr lang="zh-CN" altLang="en-US" sz="2400" dirty="0">
              <a:solidFill>
                <a:srgbClr val="660066"/>
              </a:solidFill>
              <a:latin typeface="+mn-lt"/>
              <a:ea typeface="仿宋" panose="02010609060101010101" pitchFamily="49" charset="-122"/>
            </a:endParaRPr>
          </a:p>
          <a:p>
            <a:pPr>
              <a:buFontTx/>
              <a:buNone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③ </a:t>
            </a:r>
            <a:r>
              <a:rPr lang="zh-CN" altLang="en-US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 </a:t>
            </a:r>
            <a:r>
              <a:rPr lang="en-US" altLang="zh-CN" sz="24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pf</a:t>
            </a:r>
            <a:r>
              <a:rPr lang="en-US" altLang="zh-CN" sz="2400" baseline="-25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0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 </a:t>
            </a:r>
            <a:r>
              <a:rPr lang="zh-CN" altLang="en-US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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400" i="1" dirty="0" err="1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qf</a:t>
            </a:r>
            <a:r>
              <a:rPr lang="en-US" altLang="zh-CN" sz="2400" baseline="-25000" dirty="0" err="1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s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      ④ </a:t>
            </a:r>
            <a:r>
              <a:rPr lang="zh-CN" altLang="en-US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  </a:t>
            </a:r>
            <a:r>
              <a:rPr lang="en-US" altLang="zh-CN" sz="24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pf</a:t>
            </a:r>
            <a:r>
              <a:rPr lang="en-US" altLang="zh-CN" sz="2400" baseline="-25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0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+ </a:t>
            </a:r>
            <a:r>
              <a:rPr lang="en-US" altLang="zh-CN" sz="2400" i="1" dirty="0" err="1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qf</a:t>
            </a:r>
            <a:r>
              <a:rPr lang="en-US" altLang="zh-CN" sz="2400" baseline="-25000" dirty="0" err="1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s</a:t>
            </a:r>
            <a:endParaRPr lang="zh-CN" altLang="en-US" sz="2400" dirty="0">
              <a:solidFill>
                <a:srgbClr val="660066"/>
              </a:solidFill>
              <a:latin typeface="+mn-lt"/>
              <a:ea typeface="仿宋" panose="02010609060101010101" pitchFamily="49" charset="-122"/>
            </a:endParaRPr>
          </a:p>
          <a:p>
            <a:pPr>
              <a:buFontTx/>
              <a:buNone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③和④两种情况不会产生组合频率干扰，①和②可能。</a:t>
            </a:r>
          </a:p>
          <a:p>
            <a:pPr>
              <a:buFontTx/>
              <a:buNone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将 </a:t>
            </a:r>
            <a:r>
              <a:rPr lang="en-US" altLang="zh-CN" sz="24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f</a:t>
            </a:r>
            <a:r>
              <a:rPr lang="en-US" altLang="zh-CN" sz="2400" baseline="-25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0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=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400" i="1" dirty="0" err="1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f</a:t>
            </a:r>
            <a:r>
              <a:rPr lang="en-US" altLang="zh-CN" sz="2400" baseline="-25000" dirty="0" err="1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s</a:t>
            </a:r>
            <a:r>
              <a:rPr lang="en-US" altLang="zh-CN" sz="2400" dirty="0" err="1">
                <a:solidFill>
                  <a:srgbClr val="0000FF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+</a:t>
            </a:r>
            <a:r>
              <a:rPr lang="en-US" altLang="zh-CN" sz="2400" i="1" dirty="0" err="1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f</a:t>
            </a:r>
            <a:r>
              <a:rPr lang="en-US" altLang="zh-CN" sz="2400" baseline="-25000" dirty="0" err="1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i</a:t>
            </a:r>
            <a:r>
              <a:rPr lang="en-US" altLang="zh-CN" sz="2400" baseline="-25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 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代入①和② ，解得：</a:t>
            </a:r>
          </a:p>
          <a:p>
            <a:pPr>
              <a:buFontTx/>
              <a:buNone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                  </a:t>
            </a:r>
          </a:p>
          <a:p>
            <a:pPr>
              <a:buFontTx/>
              <a:buNone/>
            </a:pPr>
            <a:endParaRPr lang="zh-CN" altLang="en-US" sz="2400" dirty="0">
              <a:solidFill>
                <a:srgbClr val="660066"/>
              </a:solidFill>
              <a:latin typeface="+mn-lt"/>
              <a:ea typeface="仿宋" panose="02010609060101010101" pitchFamily="49" charset="-122"/>
            </a:endParaRPr>
          </a:p>
          <a:p>
            <a:pPr>
              <a:buFontTx/>
              <a:buNone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综合可得到产生组合频率干扰的信号频率为：</a:t>
            </a:r>
          </a:p>
          <a:p>
            <a:pPr>
              <a:buFontTx/>
              <a:buNone/>
            </a:pPr>
            <a:endParaRPr lang="zh-CN" altLang="en-US" sz="2400" dirty="0">
              <a:solidFill>
                <a:srgbClr val="660066"/>
              </a:solidFill>
              <a:latin typeface="+mn-lt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683" name="Object 12">
                <a:extLst>
                  <a:ext uri="{FF2B5EF4-FFF2-40B4-BE49-F238E27FC236}">
                    <a16:creationId xmlns:a16="http://schemas.microsoft.com/office/drawing/2014/main" id="{E151616E-0454-4D62-8851-12DEBE535FE4}"/>
                  </a:ext>
                </a:extLst>
              </p:cNvPr>
              <p:cNvSpPr txBox="1"/>
              <p:nvPr/>
            </p:nvSpPr>
            <p:spPr bwMode="auto">
              <a:xfrm>
                <a:off x="2308224" y="5759379"/>
                <a:ext cx="1531938" cy="8048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tIns="72000" bIns="72000"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i="1" dirty="0" smtClean="0">
                          <a:solidFill>
                            <a:srgbClr val="0000FF"/>
                          </a:solidFill>
                          <a:latin typeface="+mn-lt"/>
                          <a:ea typeface="仿宋" panose="02010609060101010101" pitchFamily="49" charset="-122"/>
                        </a:rPr>
                        <m:t>f</m:t>
                      </m:r>
                      <m:r>
                        <m:rPr>
                          <m:nor/>
                        </m:rPr>
                        <a:rPr lang="en-US" altLang="zh-CN" baseline="-25000" dirty="0" smtClean="0">
                          <a:solidFill>
                            <a:srgbClr val="0000FF"/>
                          </a:solidFill>
                          <a:latin typeface="+mn-lt"/>
                          <a:ea typeface="仿宋" panose="02010609060101010101" pitchFamily="49" charset="-122"/>
                        </a:rPr>
                        <m:t>s</m:t>
                      </m:r>
                      <m:r>
                        <a:rPr lang="zh-CN" altLang="en-US" i="1">
                          <a:solidFill>
                            <a:srgbClr val="0000FF"/>
                          </a:solidFill>
                          <a:latin typeface="+mn-lt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FF"/>
                              </a:solidFill>
                              <a:latin typeface="+mn-lt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zh-CN" i="1" dirty="0">
                              <a:solidFill>
                                <a:srgbClr val="0000FF"/>
                              </a:solidFill>
                              <a:latin typeface="+mn-lt"/>
                              <a:ea typeface="仿宋" panose="02010609060101010101" pitchFamily="49" charset="-122"/>
                            </a:rPr>
                            <m:t>p</m:t>
                          </m:r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+mn-lt"/>
                            </a:rPr>
                            <m:t>±1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altLang="zh-CN" i="1" dirty="0">
                              <a:solidFill>
                                <a:srgbClr val="0000FF"/>
                              </a:solidFill>
                              <a:latin typeface="+mn-lt"/>
                              <a:ea typeface="仿宋" panose="02010609060101010101" pitchFamily="49" charset="-122"/>
                            </a:rPr>
                            <m:t>q</m:t>
                          </m:r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+mn-lt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altLang="zh-CN" i="1" dirty="0">
                              <a:solidFill>
                                <a:srgbClr val="0000FF"/>
                              </a:solidFill>
                              <a:latin typeface="+mn-lt"/>
                              <a:ea typeface="仿宋" panose="02010609060101010101" pitchFamily="49" charset="-122"/>
                            </a:rPr>
                            <m:t>p</m:t>
                          </m:r>
                        </m:den>
                      </m:f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0000FF"/>
                          </a:solidFill>
                          <a:latin typeface="+mn-lt"/>
                          <a:ea typeface="仿宋" panose="02010609060101010101" pitchFamily="49" charset="-122"/>
                        </a:rPr>
                        <m:t>f</m:t>
                      </m:r>
                      <m:r>
                        <m:rPr>
                          <m:nor/>
                        </m:rPr>
                        <a:rPr lang="en-US" altLang="zh-CN" baseline="-25000" dirty="0">
                          <a:solidFill>
                            <a:srgbClr val="0000FF"/>
                          </a:solidFill>
                          <a:latin typeface="+mn-lt"/>
                          <a:ea typeface="仿宋" panose="02010609060101010101" pitchFamily="49" charset="-122"/>
                        </a:rPr>
                        <m:t>i</m:t>
                      </m:r>
                    </m:oMath>
                  </m:oMathPara>
                </a14:m>
                <a:endParaRPr lang="zh-CN" altLang="en-US" dirty="0">
                  <a:solidFill>
                    <a:srgbClr val="0000FF"/>
                  </a:solidFill>
                  <a:latin typeface="+mn-lt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28683" name="Object 12">
                <a:extLst>
                  <a:ext uri="{FF2B5EF4-FFF2-40B4-BE49-F238E27FC236}">
                    <a16:creationId xmlns:a16="http://schemas.microsoft.com/office/drawing/2014/main" id="{E151616E-0454-4D62-8851-12DEBE535F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08224" y="5759379"/>
                <a:ext cx="1531938" cy="8048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684" name="Text Box 13">
            <a:extLst>
              <a:ext uri="{FF2B5EF4-FFF2-40B4-BE49-F238E27FC236}">
                <a16:creationId xmlns:a16="http://schemas.microsoft.com/office/drawing/2014/main" id="{65585056-11A1-4E8F-8695-363E34C193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825500"/>
            <a:ext cx="79930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bg1"/>
                </a:solidFill>
                <a:latin typeface="+mn-lt"/>
                <a:ea typeface="仿宋" panose="02010609060101010101" pitchFamily="49" charset="-122"/>
              </a:rPr>
              <a:t>         </a:t>
            </a:r>
          </a:p>
        </p:txBody>
      </p:sp>
      <p:sp>
        <p:nvSpPr>
          <p:cNvPr id="28685" name="Text Box 14">
            <a:extLst>
              <a:ext uri="{FF2B5EF4-FFF2-40B4-BE49-F238E27FC236}">
                <a16:creationId xmlns:a16="http://schemas.microsoft.com/office/drawing/2014/main" id="{60DCC298-2750-4673-8A4C-7402EED39F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168" y="666821"/>
            <a:ext cx="81359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组合频率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f</a:t>
            </a:r>
            <a:r>
              <a:rPr lang="en-US" altLang="zh-CN" sz="240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k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可以表示为：</a:t>
            </a:r>
            <a:r>
              <a:rPr lang="en-US" altLang="zh-CN" sz="24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f</a:t>
            </a:r>
            <a:r>
              <a:rPr lang="en-US" altLang="zh-CN" sz="2400" baseline="-25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k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=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  </a:t>
            </a:r>
            <a:r>
              <a:rPr lang="en-US" altLang="zh-CN" sz="24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pf</a:t>
            </a:r>
            <a:r>
              <a:rPr lang="en-US" altLang="zh-CN" sz="2400" baseline="-25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0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 </a:t>
            </a:r>
            <a:r>
              <a:rPr lang="en-US" altLang="zh-CN" sz="2400" i="1" dirty="0" err="1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qf</a:t>
            </a:r>
            <a:r>
              <a:rPr lang="en-US" altLang="zh-CN" sz="2400" baseline="-25000" dirty="0" err="1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s</a:t>
            </a:r>
            <a:endParaRPr lang="zh-CN" altLang="en-US" sz="2400" baseline="-25000" dirty="0">
              <a:solidFill>
                <a:srgbClr val="0000FF"/>
              </a:solidFill>
              <a:latin typeface="+mn-lt"/>
              <a:ea typeface="仿宋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式中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,  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p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为本振频率的谐波次数；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q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为输入信号频率的谐波次数；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p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和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q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均为自然数。只要</a:t>
            </a:r>
            <a:r>
              <a:rPr lang="en-US" altLang="zh-CN" sz="24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f</a:t>
            </a:r>
            <a:r>
              <a:rPr lang="en-US" altLang="zh-CN" sz="2400" baseline="-25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k</a:t>
            </a:r>
            <a:r>
              <a:rPr lang="zh-CN" altLang="en-US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 </a:t>
            </a:r>
            <a:r>
              <a:rPr lang="zh-CN" altLang="en-US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 </a:t>
            </a:r>
            <a:r>
              <a:rPr lang="en-US" altLang="zh-CN" sz="24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f</a:t>
            </a:r>
            <a:r>
              <a:rPr lang="en-US" altLang="zh-CN" sz="2400" baseline="-25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i</a:t>
            </a:r>
            <a:r>
              <a:rPr lang="zh-CN" altLang="en-US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 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，就会产生干扰。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46F2C01-829E-43BA-A55F-102AFB7C2ECA}"/>
              </a:ext>
            </a:extLst>
          </p:cNvPr>
          <p:cNvSpPr/>
          <p:nvPr/>
        </p:nvSpPr>
        <p:spPr>
          <a:xfrm>
            <a:off x="3931165" y="5924828"/>
            <a:ext cx="11737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</a:rPr>
              <a:t>(6-62 )</a:t>
            </a:r>
            <a:endParaRPr lang="zh-CN" altLang="en-US" dirty="0">
              <a:latin typeface="+mn-lt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Object 12">
                <a:extLst>
                  <a:ext uri="{FF2B5EF4-FFF2-40B4-BE49-F238E27FC236}">
                    <a16:creationId xmlns:a16="http://schemas.microsoft.com/office/drawing/2014/main" id="{18FF00D6-53DB-40D0-ACDB-1E179B2C87B4}"/>
                  </a:ext>
                </a:extLst>
              </p:cNvPr>
              <p:cNvSpPr txBox="1"/>
              <p:nvPr/>
            </p:nvSpPr>
            <p:spPr bwMode="auto">
              <a:xfrm>
                <a:off x="1907704" y="4246724"/>
                <a:ext cx="1531938" cy="8966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tIns="72000" bIns="72000"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i="1" dirty="0" smtClean="0">
                          <a:solidFill>
                            <a:srgbClr val="0000FF"/>
                          </a:solidFill>
                          <a:latin typeface="+mn-lt"/>
                          <a:ea typeface="仿宋" panose="02010609060101010101" pitchFamily="49" charset="-122"/>
                        </a:rPr>
                        <m:t>f</m:t>
                      </m:r>
                      <m:r>
                        <m:rPr>
                          <m:nor/>
                        </m:rPr>
                        <a:rPr lang="en-US" altLang="zh-CN" baseline="-25000" dirty="0" smtClean="0">
                          <a:solidFill>
                            <a:srgbClr val="0000FF"/>
                          </a:solidFill>
                          <a:latin typeface="+mn-lt"/>
                          <a:ea typeface="仿宋" panose="02010609060101010101" pitchFamily="49" charset="-122"/>
                        </a:rPr>
                        <m:t>s</m:t>
                      </m:r>
                      <m:r>
                        <a:rPr lang="zh-CN" altLang="en-US" i="1">
                          <a:solidFill>
                            <a:srgbClr val="0000FF"/>
                          </a:solidFill>
                          <a:latin typeface="+mn-lt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FF"/>
                              </a:solidFill>
                              <a:latin typeface="+mn-lt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zh-CN" i="1" dirty="0">
                              <a:solidFill>
                                <a:srgbClr val="0000FF"/>
                              </a:solidFill>
                              <a:latin typeface="+mn-lt"/>
                              <a:ea typeface="仿宋" panose="02010609060101010101" pitchFamily="49" charset="-122"/>
                            </a:rPr>
                            <m:t>p</m:t>
                          </m:r>
                          <m:r>
                            <a:rPr lang="en-US" altLang="zh-CN" i="1" dirty="0" smtClean="0">
                              <a:solidFill>
                                <a:srgbClr val="0000FF"/>
                              </a:solidFill>
                              <a:latin typeface="+mn-lt"/>
                              <a:ea typeface="仿宋_GB2312" panose="02010609030101010101" pitchFamily="49" charset="-122"/>
                              <a:sym typeface="Symbol" panose="05050102010706020507" pitchFamily="18" charset="2"/>
                            </a:rPr>
                            <m:t></m:t>
                          </m:r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+mn-lt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altLang="zh-CN" i="1" dirty="0">
                              <a:solidFill>
                                <a:srgbClr val="0000FF"/>
                              </a:solidFill>
                              <a:latin typeface="+mn-lt"/>
                              <a:ea typeface="仿宋" panose="02010609060101010101" pitchFamily="49" charset="-122"/>
                            </a:rPr>
                            <m:t>q</m:t>
                          </m:r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+mn-lt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altLang="zh-CN" i="1" dirty="0">
                              <a:solidFill>
                                <a:srgbClr val="0000FF"/>
                              </a:solidFill>
                              <a:latin typeface="+mn-lt"/>
                              <a:ea typeface="仿宋" panose="02010609060101010101" pitchFamily="49" charset="-122"/>
                            </a:rPr>
                            <m:t>p</m:t>
                          </m:r>
                        </m:den>
                      </m:f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0000FF"/>
                          </a:solidFill>
                          <a:latin typeface="+mn-lt"/>
                          <a:ea typeface="仿宋" panose="02010609060101010101" pitchFamily="49" charset="-122"/>
                        </a:rPr>
                        <m:t>f</m:t>
                      </m:r>
                      <m:r>
                        <m:rPr>
                          <m:nor/>
                        </m:rPr>
                        <a:rPr lang="en-US" altLang="zh-CN" baseline="-25000" dirty="0">
                          <a:solidFill>
                            <a:srgbClr val="0000FF"/>
                          </a:solidFill>
                          <a:latin typeface="+mn-lt"/>
                          <a:ea typeface="仿宋" panose="02010609060101010101" pitchFamily="49" charset="-122"/>
                        </a:rPr>
                        <m:t>i</m:t>
                      </m:r>
                    </m:oMath>
                  </m:oMathPara>
                </a14:m>
                <a:endParaRPr lang="zh-CN" altLang="en-US" dirty="0">
                  <a:solidFill>
                    <a:srgbClr val="0000FF"/>
                  </a:solidFill>
                  <a:latin typeface="+mn-lt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15" name="Object 12">
                <a:extLst>
                  <a:ext uri="{FF2B5EF4-FFF2-40B4-BE49-F238E27FC236}">
                    <a16:creationId xmlns:a16="http://schemas.microsoft.com/office/drawing/2014/main" id="{18FF00D6-53DB-40D0-ACDB-1E179B2C87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7704" y="4246724"/>
                <a:ext cx="1531938" cy="8966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Object 12">
                <a:extLst>
                  <a:ext uri="{FF2B5EF4-FFF2-40B4-BE49-F238E27FC236}">
                    <a16:creationId xmlns:a16="http://schemas.microsoft.com/office/drawing/2014/main" id="{8FA18090-B3A9-4DD9-89F6-CF601A05D2C8}"/>
                  </a:ext>
                </a:extLst>
              </p:cNvPr>
              <p:cNvSpPr txBox="1"/>
              <p:nvPr/>
            </p:nvSpPr>
            <p:spPr bwMode="auto">
              <a:xfrm>
                <a:off x="4730878" y="4221088"/>
                <a:ext cx="1641321" cy="9495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tIns="72000" bIns="72000"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i="1" dirty="0" smtClean="0">
                          <a:solidFill>
                            <a:srgbClr val="0000FF"/>
                          </a:solidFill>
                          <a:latin typeface="+mn-lt"/>
                          <a:ea typeface="仿宋" panose="02010609060101010101" pitchFamily="49" charset="-122"/>
                        </a:rPr>
                        <m:t>f</m:t>
                      </m:r>
                      <m:r>
                        <m:rPr>
                          <m:nor/>
                        </m:rPr>
                        <a:rPr lang="en-US" altLang="zh-CN" baseline="-25000" dirty="0" smtClean="0">
                          <a:solidFill>
                            <a:srgbClr val="0000FF"/>
                          </a:solidFill>
                          <a:latin typeface="+mn-lt"/>
                          <a:ea typeface="仿宋" panose="02010609060101010101" pitchFamily="49" charset="-122"/>
                        </a:rPr>
                        <m:t>s</m:t>
                      </m:r>
                      <m:r>
                        <a:rPr lang="zh-CN" altLang="en-US" i="1">
                          <a:solidFill>
                            <a:srgbClr val="0000FF"/>
                          </a:solidFill>
                          <a:latin typeface="+mn-lt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FF"/>
                              </a:solidFill>
                              <a:latin typeface="+mn-lt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zh-CN" i="1" dirty="0">
                              <a:solidFill>
                                <a:srgbClr val="0000FF"/>
                              </a:solidFill>
                              <a:latin typeface="+mn-lt"/>
                              <a:ea typeface="仿宋" panose="02010609060101010101" pitchFamily="49" charset="-122"/>
                            </a:rPr>
                            <m:t>p</m:t>
                          </m:r>
                          <m:r>
                            <a:rPr lang="en-US" altLang="zh-CN" b="1" i="1" dirty="0" smtClean="0">
                              <a:solidFill>
                                <a:srgbClr val="0000FF"/>
                              </a:solidFill>
                              <a:latin typeface="+mn-lt"/>
                              <a:ea typeface="仿宋_GB2312" panose="02010609030101010101" pitchFamily="49" charset="-122"/>
                              <a:sym typeface="Symbol" panose="05050102010706020507" pitchFamily="18" charset="2"/>
                            </a:rPr>
                            <m:t>+</m:t>
                          </m:r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+mn-lt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altLang="zh-CN" i="1" dirty="0">
                              <a:solidFill>
                                <a:srgbClr val="0000FF"/>
                              </a:solidFill>
                              <a:latin typeface="+mn-lt"/>
                              <a:ea typeface="仿宋" panose="02010609060101010101" pitchFamily="49" charset="-122"/>
                            </a:rPr>
                            <m:t>q</m:t>
                          </m:r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+mn-lt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altLang="zh-CN" i="1" dirty="0">
                              <a:solidFill>
                                <a:srgbClr val="0000FF"/>
                              </a:solidFill>
                              <a:latin typeface="+mn-lt"/>
                              <a:ea typeface="仿宋" panose="02010609060101010101" pitchFamily="49" charset="-122"/>
                            </a:rPr>
                            <m:t>p</m:t>
                          </m:r>
                        </m:den>
                      </m:f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0000FF"/>
                          </a:solidFill>
                          <a:latin typeface="+mn-lt"/>
                          <a:ea typeface="仿宋" panose="02010609060101010101" pitchFamily="49" charset="-122"/>
                        </a:rPr>
                        <m:t>f</m:t>
                      </m:r>
                      <m:r>
                        <m:rPr>
                          <m:nor/>
                        </m:rPr>
                        <a:rPr lang="en-US" altLang="zh-CN" baseline="-25000" dirty="0">
                          <a:solidFill>
                            <a:srgbClr val="0000FF"/>
                          </a:solidFill>
                          <a:latin typeface="+mn-lt"/>
                          <a:ea typeface="仿宋" panose="02010609060101010101" pitchFamily="49" charset="-122"/>
                        </a:rPr>
                        <m:t>i</m:t>
                      </m:r>
                    </m:oMath>
                  </m:oMathPara>
                </a14:m>
                <a:endParaRPr lang="zh-CN" altLang="en-US" dirty="0">
                  <a:solidFill>
                    <a:srgbClr val="0000FF"/>
                  </a:solidFill>
                  <a:latin typeface="+mn-lt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16" name="Object 12">
                <a:extLst>
                  <a:ext uri="{FF2B5EF4-FFF2-40B4-BE49-F238E27FC236}">
                    <a16:creationId xmlns:a16="http://schemas.microsoft.com/office/drawing/2014/main" id="{8FA18090-B3A9-4DD9-89F6-CF601A05D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30878" y="4221088"/>
                <a:ext cx="1641321" cy="9495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43E7D6C4-D28D-41EE-8851-CBB526B54B2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7223125" cy="381000"/>
          </a:xfrm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6.4.4  </a:t>
            </a:r>
            <a:r>
              <a:rPr lang="zh-CN" altLang="en-US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混频器的干扰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34C6B89A-3D00-44C3-9C61-481B1EA0F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836613"/>
            <a:ext cx="8712200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例如：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p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=1,  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q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=2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就是我们前边举例的情况：</a:t>
            </a:r>
            <a:endParaRPr lang="en-US" altLang="zh-CN" sz="2400" dirty="0">
              <a:solidFill>
                <a:srgbClr val="660066"/>
              </a:solidFill>
              <a:latin typeface="+mn-lt"/>
              <a:ea typeface="仿宋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                   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f</a:t>
            </a:r>
            <a:r>
              <a:rPr lang="en-US" altLang="zh-CN" sz="240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k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=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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pf</a:t>
            </a:r>
            <a:r>
              <a:rPr lang="en-US" altLang="zh-CN" sz="240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0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  </a:t>
            </a:r>
            <a:r>
              <a:rPr lang="en-US" altLang="zh-CN" sz="2400" i="1" dirty="0" err="1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qf</a:t>
            </a:r>
            <a:r>
              <a:rPr lang="en-US" altLang="zh-CN" sz="2400" baseline="-25000" dirty="0" err="1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s</a:t>
            </a:r>
            <a:r>
              <a:rPr lang="en-US" altLang="zh-CN" sz="240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。</a:t>
            </a:r>
            <a:endParaRPr lang="en-US" altLang="zh-CN" sz="2400" dirty="0">
              <a:solidFill>
                <a:srgbClr val="660066"/>
              </a:solidFill>
              <a:latin typeface="+mn-lt"/>
              <a:ea typeface="仿宋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           </a:t>
            </a:r>
            <a:endParaRPr lang="zh-CN" altLang="en-US" sz="2400" dirty="0">
              <a:solidFill>
                <a:srgbClr val="660066"/>
              </a:solidFill>
              <a:latin typeface="+mn-lt"/>
              <a:ea typeface="仿宋" panose="02010609060101010101" pitchFamily="49" charset="-122"/>
            </a:endParaRPr>
          </a:p>
          <a:p>
            <a:pPr>
              <a:buFontTx/>
              <a:buNone/>
            </a:pPr>
            <a:endParaRPr lang="zh-CN" altLang="en-US" sz="2400" dirty="0">
              <a:solidFill>
                <a:srgbClr val="660066"/>
              </a:solidFill>
              <a:latin typeface="+mn-lt"/>
              <a:ea typeface="仿宋" panose="02010609060101010101" pitchFamily="49" charset="-122"/>
            </a:endParaRP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抑制</a:t>
            </a:r>
            <a:r>
              <a:rPr lang="zh-CN" altLang="en-US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组合频率干扰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的方法： 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① 适当选择混频器的工作状态，使本振幅度 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V</a:t>
            </a:r>
            <a:r>
              <a:rPr lang="en-US" altLang="zh-CN" sz="240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0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不要过大；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② 输入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f</a:t>
            </a:r>
            <a:r>
              <a:rPr lang="en-US" altLang="zh-CN" sz="240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s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的幅度不要过大，否则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f</a:t>
            </a:r>
            <a:r>
              <a:rPr lang="en-US" altLang="zh-CN" sz="240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s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的谐波幅度过大，干扰加强；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③ 选择中频，使其远离混频时产生的组合频率。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817D8F07-D554-470D-AD23-A65DE885654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7223125" cy="381000"/>
          </a:xfrm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6.4.4  </a:t>
            </a:r>
            <a:r>
              <a:rPr lang="zh-CN" altLang="en-US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混频器的干扰</a:t>
            </a:r>
          </a:p>
        </p:txBody>
      </p:sp>
      <p:sp>
        <p:nvSpPr>
          <p:cNvPr id="30723" name="Rectangle 4">
            <a:extLst>
              <a:ext uri="{FF2B5EF4-FFF2-40B4-BE49-F238E27FC236}">
                <a16:creationId xmlns:a16="http://schemas.microsoft.com/office/drawing/2014/main" id="{B1FE6DB7-555E-4CFF-926A-F34A9E6B2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217398"/>
            <a:ext cx="7727776" cy="2575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  <a:defRPr/>
            </a:pP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(1)  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副波道干扰（</a:t>
            </a:r>
            <a:r>
              <a:rPr lang="zh-CN" altLang="en-US" sz="28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由外部引入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）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(</a:t>
            </a:r>
            <a:r>
              <a:rPr lang="en-US" altLang="zh-CN" sz="2400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</a:rPr>
              <a:t>P191</a:t>
            </a:r>
            <a:r>
              <a:rPr lang="en-US" altLang="zh-CN" sz="2400" dirty="0">
                <a:solidFill>
                  <a:srgbClr val="FFFF00"/>
                </a:solidFill>
                <a:latin typeface="+mn-lt"/>
                <a:ea typeface="仿宋" panose="02010609060101010101" pitchFamily="49" charset="-122"/>
              </a:rPr>
              <a:t>   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P199)</a:t>
            </a:r>
            <a:endParaRPr lang="zh-CN" altLang="en-US" sz="2400" dirty="0">
              <a:solidFill>
                <a:srgbClr val="660066"/>
              </a:solidFill>
              <a:latin typeface="+mn-lt"/>
              <a:ea typeface="仿宋" panose="02010609060101010101" pitchFamily="49" charset="-122"/>
            </a:endParaRPr>
          </a:p>
          <a:p>
            <a:pPr>
              <a:buFontTx/>
              <a:buNone/>
              <a:defRPr/>
            </a:pPr>
            <a:r>
              <a:rPr lang="zh-CN" altLang="en-US" sz="2400" dirty="0">
                <a:solidFill>
                  <a:schemeClr val="bg1"/>
                </a:solidFill>
                <a:latin typeface="+mn-lt"/>
                <a:ea typeface="仿宋" panose="02010609060101010101" pitchFamily="49" charset="-122"/>
              </a:rPr>
              <a:t>   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副波道干扰：非选中台的干扰。</a:t>
            </a:r>
            <a:endParaRPr lang="en-US" altLang="zh-CN" sz="2400" dirty="0">
              <a:solidFill>
                <a:srgbClr val="660066"/>
              </a:solidFill>
              <a:latin typeface="+mn-lt"/>
              <a:ea typeface="仿宋" panose="02010609060101010101" pitchFamily="49" charset="-122"/>
            </a:endParaRPr>
          </a:p>
          <a:p>
            <a:pPr>
              <a:buFontTx/>
              <a:buNone/>
              <a:defRPr/>
            </a:pPr>
            <a:r>
              <a:rPr lang="zh-CN" altLang="en-US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是由前级输入回路、高放的选择性不好造成的</a:t>
            </a:r>
          </a:p>
          <a:p>
            <a:pPr>
              <a:buFontTx/>
              <a:buNone/>
              <a:defRPr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   当干扰台的频率</a:t>
            </a:r>
            <a:r>
              <a:rPr lang="en-US" altLang="zh-CN" sz="2400" i="1" dirty="0" err="1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f</a:t>
            </a:r>
            <a:r>
              <a:rPr lang="en-US" altLang="zh-CN" sz="2400" baseline="-25000" dirty="0" err="1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n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与本振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f</a:t>
            </a:r>
            <a:r>
              <a:rPr lang="en-US" altLang="zh-CN" sz="240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0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 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满足以下条件时：</a:t>
            </a:r>
            <a:endParaRPr lang="en-US" altLang="zh-CN" sz="2400" dirty="0">
              <a:solidFill>
                <a:srgbClr val="660066"/>
              </a:solidFill>
              <a:latin typeface="+mn-lt"/>
              <a:ea typeface="仿宋" panose="02010609060101010101" pitchFamily="49" charset="-122"/>
            </a:endParaRPr>
          </a:p>
          <a:p>
            <a:pPr>
              <a:buFontTx/>
              <a:buNone/>
              <a:defRPr/>
            </a:pP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           </a:t>
            </a:r>
            <a:r>
              <a:rPr lang="zh-CN" altLang="en-US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</a:t>
            </a:r>
            <a:r>
              <a:rPr lang="en-US" altLang="zh-CN" sz="24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pf</a:t>
            </a:r>
            <a:r>
              <a:rPr lang="en-US" altLang="zh-CN" sz="2400" baseline="-25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0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+ </a:t>
            </a:r>
            <a:r>
              <a:rPr lang="en-US" altLang="zh-CN" sz="2400" i="1" dirty="0" err="1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qf</a:t>
            </a:r>
            <a:r>
              <a:rPr lang="en-US" altLang="zh-CN" sz="2400" baseline="-25000" dirty="0" err="1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n</a:t>
            </a:r>
            <a:r>
              <a:rPr lang="en-US" altLang="zh-CN" sz="2400" baseline="-25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 </a:t>
            </a:r>
            <a:r>
              <a:rPr lang="en-US" altLang="zh-CN" sz="24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f</a:t>
            </a:r>
            <a:r>
              <a:rPr lang="en-US" altLang="zh-CN" sz="2400" baseline="-25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i 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                  </a:t>
            </a:r>
            <a:r>
              <a:rPr lang="en-US" altLang="zh-CN" sz="24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pf</a:t>
            </a:r>
            <a:r>
              <a:rPr lang="en-US" altLang="zh-CN" sz="2400" baseline="-25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0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 </a:t>
            </a:r>
            <a:r>
              <a:rPr lang="zh-CN" altLang="en-US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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400" i="1" dirty="0" err="1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qf</a:t>
            </a:r>
            <a:r>
              <a:rPr lang="en-US" altLang="zh-CN" sz="2400" baseline="-25000" dirty="0" err="1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n</a:t>
            </a:r>
            <a:r>
              <a:rPr lang="en-US" altLang="zh-CN" sz="2400" baseline="-25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 </a:t>
            </a:r>
            <a:r>
              <a:rPr lang="en-US" altLang="zh-CN" sz="24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f</a:t>
            </a:r>
            <a:r>
              <a:rPr lang="en-US" altLang="zh-CN" sz="2400" baseline="-25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i </a:t>
            </a:r>
            <a:endParaRPr lang="zh-CN" altLang="en-US" sz="2400" dirty="0">
              <a:solidFill>
                <a:srgbClr val="660066"/>
              </a:solidFill>
              <a:latin typeface="+mn-lt"/>
              <a:ea typeface="仿宋" panose="02010609060101010101" pitchFamily="49" charset="-122"/>
            </a:endParaRPr>
          </a:p>
        </p:txBody>
      </p:sp>
      <p:sp>
        <p:nvSpPr>
          <p:cNvPr id="30727" name="Rectangle 10">
            <a:extLst>
              <a:ext uri="{FF2B5EF4-FFF2-40B4-BE49-F238E27FC236}">
                <a16:creationId xmlns:a16="http://schemas.microsoft.com/office/drawing/2014/main" id="{2F47487C-DDA6-4CAA-B349-2E5D890C9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6021388"/>
            <a:ext cx="76200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副波道干扰较严重的是</a:t>
            </a:r>
            <a:r>
              <a:rPr lang="zh-CN" altLang="en-US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中频干扰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和</a:t>
            </a:r>
            <a:r>
              <a:rPr lang="zh-CN" altLang="en-US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镜像干扰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(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见下页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)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。</a:t>
            </a:r>
          </a:p>
        </p:txBody>
      </p:sp>
      <p:sp>
        <p:nvSpPr>
          <p:cNvPr id="30728" name="Rectangle 11">
            <a:extLst>
              <a:ext uri="{FF2B5EF4-FFF2-40B4-BE49-F238E27FC236}">
                <a16:creationId xmlns:a16="http://schemas.microsoft.com/office/drawing/2014/main" id="{EE339F17-B080-431E-BEC0-09900F055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3" y="4378325"/>
            <a:ext cx="8358187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当中频 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f</a:t>
            </a:r>
            <a:r>
              <a:rPr lang="en-US" altLang="zh-CN" sz="240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i 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固定时，可能产生副波道干扰。干扰台的频率为：</a:t>
            </a:r>
          </a:p>
        </p:txBody>
      </p:sp>
      <p:sp>
        <p:nvSpPr>
          <p:cNvPr id="30729" name="Rectangle 11">
            <a:extLst>
              <a:ext uri="{FF2B5EF4-FFF2-40B4-BE49-F238E27FC236}">
                <a16:creationId xmlns:a16="http://schemas.microsoft.com/office/drawing/2014/main" id="{093935FE-5AEF-4DED-B4E2-D456D93C5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3781425"/>
            <a:ext cx="4824784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上述两式合并：</a:t>
            </a:r>
            <a:r>
              <a:rPr lang="zh-CN" altLang="en-US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pf</a:t>
            </a:r>
            <a:r>
              <a:rPr lang="en-US" altLang="zh-CN" sz="2400" baseline="-25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0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 </a:t>
            </a:r>
            <a:r>
              <a:rPr lang="zh-CN" altLang="en-US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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400" i="1" dirty="0" err="1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qf</a:t>
            </a:r>
            <a:r>
              <a:rPr lang="en-US" altLang="zh-CN" sz="2400" baseline="-25000" dirty="0" err="1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n</a:t>
            </a:r>
            <a:r>
              <a:rPr lang="en-US" altLang="zh-CN" sz="2400" baseline="-25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  </a:t>
            </a:r>
            <a:r>
              <a:rPr lang="en-US" altLang="zh-CN" sz="24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f</a:t>
            </a:r>
            <a:r>
              <a:rPr lang="en-US" altLang="zh-CN" sz="2400" baseline="-25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i </a:t>
            </a:r>
            <a:endParaRPr lang="zh-CN" altLang="en-US" sz="2400" dirty="0">
              <a:solidFill>
                <a:srgbClr val="660066"/>
              </a:solidFill>
              <a:latin typeface="+mn-lt"/>
              <a:ea typeface="仿宋" panose="02010609060101010101" pitchFamily="49" charset="-122"/>
            </a:endParaRPr>
          </a:p>
        </p:txBody>
      </p:sp>
      <p:sp>
        <p:nvSpPr>
          <p:cNvPr id="11" name="Text Box 10">
            <a:extLst>
              <a:ext uri="{FF2B5EF4-FFF2-40B4-BE49-F238E27FC236}">
                <a16:creationId xmlns:a16="http://schemas.microsoft.com/office/drawing/2014/main" id="{C8750287-748D-4E58-B2A9-16B5F3D15B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138" y="679450"/>
            <a:ext cx="8904287" cy="550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2.  </a:t>
            </a:r>
            <a:r>
              <a:rPr lang="zh-CN" altLang="en-US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外部干扰信号本振产生的干扰（</a:t>
            </a:r>
            <a:r>
              <a:rPr lang="zh-CN" altLang="en-US" sz="28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由外部引入</a:t>
            </a:r>
            <a:r>
              <a:rPr lang="zh-CN" altLang="en-US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）</a:t>
            </a:r>
            <a:r>
              <a:rPr lang="en-US" altLang="zh-CN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(</a:t>
            </a:r>
            <a:r>
              <a:rPr lang="en-US" altLang="zh-CN" sz="2400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</a:rPr>
              <a:t>P190</a:t>
            </a:r>
            <a:r>
              <a:rPr lang="en-US" altLang="zh-CN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    P198)</a:t>
            </a:r>
            <a:endParaRPr lang="zh-CN" altLang="en-US" sz="2400" dirty="0">
              <a:solidFill>
                <a:srgbClr val="000066"/>
              </a:solidFill>
              <a:latin typeface="+mn-lt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bject 12">
                <a:extLst>
                  <a:ext uri="{FF2B5EF4-FFF2-40B4-BE49-F238E27FC236}">
                    <a16:creationId xmlns:a16="http://schemas.microsoft.com/office/drawing/2014/main" id="{43E7E821-8B18-4E05-ABDD-157C8614D6C8}"/>
                  </a:ext>
                </a:extLst>
              </p:cNvPr>
              <p:cNvSpPr txBox="1"/>
              <p:nvPr/>
            </p:nvSpPr>
            <p:spPr bwMode="auto">
              <a:xfrm>
                <a:off x="2555776" y="4949825"/>
                <a:ext cx="2386905" cy="9969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tIns="72000" bIns="72000"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i="1" dirty="0" smtClean="0">
                          <a:solidFill>
                            <a:srgbClr val="0000FF"/>
                          </a:solidFill>
                          <a:latin typeface="+mn-lt"/>
                          <a:ea typeface="仿宋" panose="02010609060101010101" pitchFamily="49" charset="-122"/>
                        </a:rPr>
                        <m:t>f</m:t>
                      </m:r>
                      <m:r>
                        <m:rPr>
                          <m:nor/>
                        </m:rPr>
                        <a:rPr lang="en-US" altLang="zh-CN" b="1" i="0" baseline="-25000" dirty="0" smtClean="0">
                          <a:solidFill>
                            <a:srgbClr val="0000FF"/>
                          </a:solidFill>
                          <a:latin typeface="+mn-lt"/>
                          <a:ea typeface="仿宋" panose="02010609060101010101" pitchFamily="49" charset="-122"/>
                        </a:rPr>
                        <m:t>n</m:t>
                      </m:r>
                      <m:r>
                        <m:rPr>
                          <m:nor/>
                        </m:rPr>
                        <a:rPr lang="en-US" altLang="zh-CN" b="1" i="0" baseline="-25000" dirty="0" smtClean="0">
                          <a:solidFill>
                            <a:srgbClr val="0000FF"/>
                          </a:solidFill>
                          <a:latin typeface="+mn-lt"/>
                          <a:ea typeface="仿宋" panose="02010609060101010101" pitchFamily="49" charset="-122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dirty="0" smtClean="0">
                          <a:solidFill>
                            <a:srgbClr val="0000FF"/>
                          </a:solidFill>
                          <a:latin typeface="+mn-lt"/>
                          <a:ea typeface="仿宋" panose="02010609060101010101" pitchFamily="49" charset="-122"/>
                          <a:sym typeface="Symbol" panose="05050102010706020507" pitchFamily="18" charset="2"/>
                        </a:rPr>
                        <m:t></m:t>
                      </m:r>
                      <m:r>
                        <m:rPr>
                          <m:nor/>
                        </m:rPr>
                        <a:rPr lang="en-US" altLang="zh-CN" b="1" i="0" dirty="0" smtClean="0">
                          <a:solidFill>
                            <a:srgbClr val="0000FF"/>
                          </a:solidFill>
                          <a:latin typeface="+mn-lt"/>
                          <a:ea typeface="仿宋" panose="02010609060101010101" pitchFamily="49" charset="-122"/>
                          <a:sym typeface="Symbol" panose="05050102010706020507" pitchFamily="18" charset="2"/>
                        </a:rPr>
                        <m:t> 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FF"/>
                              </a:solidFill>
                              <a:latin typeface="+mn-lt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zh-CN" i="1" dirty="0">
                              <a:solidFill>
                                <a:srgbClr val="0000FF"/>
                              </a:solidFill>
                              <a:latin typeface="+mn-lt"/>
                              <a:ea typeface="仿宋" panose="02010609060101010101" pitchFamily="49" charset="-122"/>
                            </a:rPr>
                            <m:t>pf</m:t>
                          </m:r>
                          <m:r>
                            <a:rPr lang="en-US" altLang="zh-CN" b="1" i="1" baseline="-25000" dirty="0" smtClean="0">
                              <a:solidFill>
                                <a:srgbClr val="0000FF"/>
                              </a:solidFill>
                              <a:latin typeface="+mn-lt"/>
                              <a:ea typeface="仿宋_GB2312" panose="02010609030101010101" pitchFamily="49" charset="-122"/>
                            </a:rPr>
                            <m:t>𝟎</m:t>
                          </m:r>
                          <m:r>
                            <a:rPr lang="en-US" altLang="zh-CN" b="1" i="1" baseline="-25000" dirty="0" smtClean="0">
                              <a:solidFill>
                                <a:srgbClr val="0000FF"/>
                              </a:solidFill>
                              <a:latin typeface="+mn-lt"/>
                              <a:ea typeface="仿宋_GB2312" panose="02010609030101010101" pitchFamily="49" charset="-122"/>
                            </a:rPr>
                            <m:t> </m:t>
                          </m:r>
                          <m:r>
                            <a:rPr lang="en-US" altLang="zh-CN" i="1" dirty="0" smtClean="0">
                              <a:solidFill>
                                <a:srgbClr val="0000FF"/>
                              </a:solidFill>
                              <a:latin typeface="+mn-lt"/>
                              <a:ea typeface="仿宋_GB2312" panose="02010609030101010101" pitchFamily="49" charset="-122"/>
                              <a:sym typeface="Symbol" panose="05050102010706020507" pitchFamily="18" charset="2"/>
                            </a:rPr>
                            <m:t></m:t>
                          </m:r>
                          <m:r>
                            <m:rPr>
                              <m:nor/>
                            </m:rPr>
                            <a:rPr lang="en-US" altLang="zh-CN" b="1" i="1" dirty="0" smtClean="0">
                              <a:solidFill>
                                <a:srgbClr val="0000FF"/>
                              </a:solidFill>
                              <a:latin typeface="+mn-lt"/>
                              <a:ea typeface="仿宋" panose="02010609060101010101" pitchFamily="49" charset="-122"/>
                              <a:sym typeface="Symbol" panose="05050102010706020507" pitchFamily="18" charset="2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i="1" dirty="0">
                              <a:solidFill>
                                <a:srgbClr val="0000FF"/>
                              </a:solidFill>
                              <a:latin typeface="+mn-lt"/>
                              <a:ea typeface="仿宋" panose="02010609060101010101" pitchFamily="49" charset="-122"/>
                            </a:rPr>
                            <m:t>f</m:t>
                          </m:r>
                          <m:r>
                            <m:rPr>
                              <m:nor/>
                            </m:rPr>
                            <a:rPr lang="en-US" altLang="zh-CN" baseline="-25000" dirty="0">
                              <a:solidFill>
                                <a:srgbClr val="0000FF"/>
                              </a:solidFill>
                              <a:latin typeface="+mn-lt"/>
                              <a:ea typeface="仿宋" panose="02010609060101010101" pitchFamily="49" charset="-122"/>
                            </a:rPr>
                            <m:t>i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altLang="zh-CN" i="1" dirty="0">
                              <a:solidFill>
                                <a:srgbClr val="0000FF"/>
                              </a:solidFill>
                              <a:latin typeface="+mn-lt"/>
                              <a:ea typeface="仿宋" panose="02010609060101010101" pitchFamily="49" charset="-122"/>
                            </a:rPr>
                            <m:t>q</m:t>
                          </m:r>
                        </m:den>
                      </m:f>
                    </m:oMath>
                  </m:oMathPara>
                </a14:m>
                <a:endParaRPr lang="zh-CN" altLang="en-US" dirty="0">
                  <a:solidFill>
                    <a:srgbClr val="0000FF"/>
                  </a:solidFill>
                  <a:latin typeface="+mn-lt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10" name="Object 12">
                <a:extLst>
                  <a:ext uri="{FF2B5EF4-FFF2-40B4-BE49-F238E27FC236}">
                    <a16:creationId xmlns:a16="http://schemas.microsoft.com/office/drawing/2014/main" id="{43E7E821-8B18-4E05-ABDD-157C8614D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55776" y="4949825"/>
                <a:ext cx="2386905" cy="9969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C9E38D07-7CC1-4CFF-B396-BA9033CAFDC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7223125" cy="381000"/>
          </a:xfrm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6.4.4  </a:t>
            </a:r>
            <a:r>
              <a:rPr lang="zh-CN" altLang="en-US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混频器的干扰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34439EE1-A3A5-43E1-86A7-C84554BDF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827088"/>
            <a:ext cx="8821737" cy="224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400" dirty="0">
                <a:solidFill>
                  <a:srgbClr val="CC3300"/>
                </a:solidFill>
                <a:latin typeface="+mn-lt"/>
                <a:ea typeface="仿宋" panose="02010609060101010101" pitchFamily="49" charset="-122"/>
              </a:rPr>
              <a:t>① </a:t>
            </a:r>
            <a:r>
              <a:rPr lang="zh-CN" altLang="en-US" sz="2400" dirty="0">
                <a:solidFill>
                  <a:srgbClr val="CC3300"/>
                </a:solidFill>
                <a:latin typeface="+mn-lt"/>
                <a:ea typeface="仿宋" panose="02010609060101010101" pitchFamily="49" charset="-122"/>
              </a:rPr>
              <a:t>中频干扰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zh-CN" altLang="en-US" sz="2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   当干扰台</a:t>
            </a:r>
            <a:r>
              <a:rPr lang="en-US" altLang="zh-CN" sz="20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f</a:t>
            </a:r>
            <a:r>
              <a:rPr lang="en-US" altLang="zh-CN" sz="200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n</a:t>
            </a:r>
            <a:r>
              <a:rPr lang="zh-CN" altLang="en-US" sz="2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</a:t>
            </a:r>
            <a:r>
              <a:rPr lang="zh-CN" altLang="en-US" sz="2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 pitchFamily="18" charset="2"/>
              </a:rPr>
              <a:t> </a:t>
            </a:r>
            <a:r>
              <a:rPr lang="en-US" altLang="zh-CN" sz="2000" i="1" dirty="0" err="1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f</a:t>
            </a:r>
            <a:r>
              <a:rPr lang="en-US" altLang="zh-CN" sz="2000" baseline="-25000" dirty="0" err="1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i</a:t>
            </a:r>
            <a:r>
              <a:rPr lang="zh-CN" altLang="en-US" sz="2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时，产生直通现象。中频干扰实际上是</a:t>
            </a:r>
            <a:r>
              <a:rPr lang="en-US" altLang="zh-CN" sz="20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p</a:t>
            </a:r>
            <a:r>
              <a:rPr lang="en-US" altLang="zh-CN" sz="2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=0,</a:t>
            </a:r>
            <a:r>
              <a:rPr lang="en-US" altLang="zh-CN" sz="20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q</a:t>
            </a:r>
            <a:r>
              <a:rPr lang="en-US" altLang="zh-CN" sz="2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=1</a:t>
            </a:r>
            <a:r>
              <a:rPr lang="zh-CN" altLang="en-US" sz="2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的情况。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zh-CN" altLang="en-US" sz="2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例如：</a:t>
            </a:r>
            <a:r>
              <a:rPr lang="en-US" altLang="zh-CN" sz="2000" i="1" dirty="0" err="1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f</a:t>
            </a:r>
            <a:r>
              <a:rPr lang="en-US" altLang="zh-CN" sz="2000" baseline="-25000" dirty="0" err="1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s</a:t>
            </a:r>
            <a:r>
              <a:rPr lang="en-US" altLang="zh-CN" sz="2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=466kHz</a:t>
            </a:r>
            <a:r>
              <a:rPr lang="zh-CN" altLang="en-US" sz="2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，通过中放，检波后形成</a:t>
            </a:r>
            <a:r>
              <a:rPr lang="en-US" altLang="zh-CN" sz="2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1KHz</a:t>
            </a:r>
            <a:r>
              <a:rPr lang="zh-CN" altLang="en-US" sz="2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的干扰哨叫。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zh-CN" altLang="en-US" sz="2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抑制方法：</a:t>
            </a:r>
          </a:p>
          <a:p>
            <a:pPr indent="533400">
              <a:spcBef>
                <a:spcPct val="20000"/>
              </a:spcBef>
              <a:defRPr/>
            </a:pPr>
            <a:r>
              <a:rPr lang="zh-CN" altLang="en-US" sz="2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提高前面各级的选择性，收音机要求中频抑制比大于</a:t>
            </a:r>
            <a:r>
              <a:rPr lang="en-US" altLang="zh-CN" sz="2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30dB,</a:t>
            </a:r>
            <a:r>
              <a:rPr lang="zh-CN" altLang="en-US" sz="2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输入回路接入中频陷波器或高通滤波器可以进行抑制。</a:t>
            </a:r>
          </a:p>
        </p:txBody>
      </p:sp>
      <p:sp>
        <p:nvSpPr>
          <p:cNvPr id="31748" name="Rectangle 6">
            <a:extLst>
              <a:ext uri="{FF2B5EF4-FFF2-40B4-BE49-F238E27FC236}">
                <a16:creationId xmlns:a16="http://schemas.microsoft.com/office/drawing/2014/main" id="{3D154A8F-516E-4DA0-862B-99907D7E0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00" y="3279775"/>
            <a:ext cx="8640763" cy="130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2400" dirty="0">
                <a:solidFill>
                  <a:srgbClr val="CC3300"/>
                </a:solidFill>
                <a:latin typeface="+mn-lt"/>
                <a:ea typeface="仿宋" panose="02010609060101010101" pitchFamily="49" charset="-122"/>
              </a:rPr>
              <a:t>② </a:t>
            </a:r>
            <a:r>
              <a:rPr lang="zh-CN" altLang="en-US" sz="2400" dirty="0">
                <a:solidFill>
                  <a:srgbClr val="CC3300"/>
                </a:solidFill>
                <a:latin typeface="+mn-lt"/>
                <a:ea typeface="仿宋" panose="02010609060101010101" pitchFamily="49" charset="-122"/>
              </a:rPr>
              <a:t>镜像（</a:t>
            </a:r>
            <a:r>
              <a:rPr lang="en-US" altLang="zh-CN" b="0" dirty="0">
                <a:latin typeface="+mn-lt"/>
                <a:ea typeface="仿宋" panose="02010609060101010101" pitchFamily="49" charset="-122"/>
              </a:rPr>
              <a:t> image frequency </a:t>
            </a:r>
            <a:r>
              <a:rPr lang="zh-CN" altLang="en-US" sz="2400" dirty="0">
                <a:solidFill>
                  <a:srgbClr val="CC3300"/>
                </a:solidFill>
                <a:latin typeface="+mn-lt"/>
                <a:ea typeface="仿宋" panose="02010609060101010101" pitchFamily="49" charset="-122"/>
              </a:rPr>
              <a:t>）干扰</a:t>
            </a:r>
          </a:p>
          <a:p>
            <a:pPr>
              <a:buFontTx/>
              <a:buNone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   当干扰台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f</a:t>
            </a:r>
            <a:r>
              <a:rPr lang="en-US" altLang="zh-CN" sz="240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n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≈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f</a:t>
            </a:r>
            <a:r>
              <a:rPr lang="en-US" altLang="zh-CN" sz="240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0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+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f</a:t>
            </a:r>
            <a:r>
              <a:rPr lang="en-US" altLang="zh-CN" sz="240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i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时，若选择性不好，干扰频率进入混频器，和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f</a:t>
            </a:r>
            <a:r>
              <a:rPr lang="en-US" altLang="zh-CN" sz="240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0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的差频正好也是中频，从而形成干扰。 </a:t>
            </a:r>
          </a:p>
        </p:txBody>
      </p:sp>
      <p:graphicFrame>
        <p:nvGraphicFramePr>
          <p:cNvPr id="31749" name="Object 7">
            <a:extLst>
              <a:ext uri="{FF2B5EF4-FFF2-40B4-BE49-F238E27FC236}">
                <a16:creationId xmlns:a16="http://schemas.microsoft.com/office/drawing/2014/main" id="{28BFBDC0-D8FC-4E6A-BE3D-A0CBD30D31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478834"/>
              </p:ext>
            </p:extLst>
          </p:nvPr>
        </p:nvGraphicFramePr>
        <p:xfrm>
          <a:off x="5508625" y="4797425"/>
          <a:ext cx="2951163" cy="177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39" name="SmartDraw" r:id="rId3" imgW="1316736" imgH="864108" progId="">
                  <p:embed/>
                </p:oleObj>
              </mc:Choice>
              <mc:Fallback>
                <p:oleObj name="SmartDraw" r:id="rId3" imgW="1316736" imgH="864108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4797425"/>
                        <a:ext cx="2951163" cy="17716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0" name="Rectangle 8">
            <a:extLst>
              <a:ext uri="{FF2B5EF4-FFF2-40B4-BE49-F238E27FC236}">
                <a16:creationId xmlns:a16="http://schemas.microsoft.com/office/drawing/2014/main" id="{BC6F4C3C-1301-4582-9F6C-F9A9EE200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5035550"/>
            <a:ext cx="5033962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tabLst>
                <a:tab pos="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</a:tabLs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如果以本振为基准（镜面），则</a:t>
            </a:r>
            <a:r>
              <a:rPr lang="en-US" altLang="zh-CN" sz="2400" i="1" dirty="0" err="1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f</a:t>
            </a:r>
            <a:r>
              <a:rPr lang="en-US" altLang="zh-CN" sz="2400" baseline="-25000" dirty="0" err="1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n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和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f</a:t>
            </a:r>
            <a:r>
              <a:rPr lang="en-US" altLang="zh-CN" sz="240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s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正好在距离相等的两侧，故称镜像干扰。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838B1A0F-EC1A-4E0E-9971-025476337B13}"/>
              </a:ext>
            </a:extLst>
          </p:cNvPr>
          <p:cNvCxnSpPr/>
          <p:nvPr/>
        </p:nvCxnSpPr>
        <p:spPr bwMode="auto">
          <a:xfrm>
            <a:off x="7451725" y="5923452"/>
            <a:ext cx="1354138" cy="0"/>
          </a:xfrm>
          <a:prstGeom prst="straightConnector1">
            <a:avLst/>
          </a:prstGeom>
          <a:noFill/>
          <a:ln w="38100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4685FD4-5DCB-40E5-B80B-1C98E1C0355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57188" y="142875"/>
            <a:ext cx="8786812" cy="550518"/>
          </a:xfrm>
        </p:spPr>
        <p:txBody>
          <a:bodyPr/>
          <a:lstStyle/>
          <a:p>
            <a:pPr algn="l" eaLnBrk="1" hangingPunct="1"/>
            <a:r>
              <a:rPr lang="en-US" altLang="zh-CN" sz="36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6  </a:t>
            </a:r>
            <a:r>
              <a:rPr lang="zh-CN" altLang="en-US" sz="36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变频器 混频器</a:t>
            </a:r>
            <a:r>
              <a:rPr lang="en-US" altLang="en-US" sz="36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 </a:t>
            </a:r>
            <a:r>
              <a:rPr lang="en-US" altLang="zh-CN" sz="36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Converters    Mixer</a:t>
            </a:r>
            <a:endParaRPr lang="zh-CN" altLang="en-US" sz="3600" b="1" dirty="0">
              <a:solidFill>
                <a:srgbClr val="0000FF"/>
              </a:solidFill>
              <a:latin typeface="+mn-lt"/>
              <a:ea typeface="仿宋" panose="02010609060101010101" pitchFamily="49" charset="-122"/>
            </a:endParaRPr>
          </a:p>
        </p:txBody>
      </p:sp>
      <p:sp>
        <p:nvSpPr>
          <p:cNvPr id="5124" name="Text Box 22">
            <a:extLst>
              <a:ext uri="{FF2B5EF4-FFF2-40B4-BE49-F238E27FC236}">
                <a16:creationId xmlns:a16="http://schemas.microsoft.com/office/drawing/2014/main" id="{A233C15F-0F90-4458-B86F-8AC561942D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1124744"/>
            <a:ext cx="8820150" cy="2234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使用混频器的优点：</a:t>
            </a:r>
            <a:endParaRPr lang="en-US" altLang="zh-CN" sz="2400" dirty="0">
              <a:solidFill>
                <a:srgbClr val="0000FF"/>
              </a:solidFill>
              <a:latin typeface="+mn-lt"/>
              <a:ea typeface="仿宋" panose="02010609060101010101" pitchFamily="49" charset="-122"/>
            </a:endParaRPr>
          </a:p>
          <a:p>
            <a:pPr eaLnBrk="1" hangingPunct="1">
              <a:buFontTx/>
              <a:buNone/>
            </a:pPr>
            <a:r>
              <a:rPr lang="zh-CN" altLang="en-US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（</a:t>
            </a:r>
            <a:r>
              <a:rPr lang="en-US" altLang="zh-CN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）对于接收机</a:t>
            </a:r>
            <a:r>
              <a:rPr lang="en-US" altLang="zh-CN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——</a:t>
            </a:r>
            <a:r>
              <a:rPr lang="zh-CN" altLang="en-US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可以提高接收机的灵敏度；</a:t>
            </a:r>
            <a:endParaRPr lang="en-US" altLang="zh-CN" sz="2400" dirty="0">
              <a:solidFill>
                <a:srgbClr val="000066"/>
              </a:solidFill>
              <a:latin typeface="+mn-lt"/>
              <a:ea typeface="仿宋" panose="02010609060101010101" pitchFamily="49" charset="-122"/>
            </a:endParaRPr>
          </a:p>
          <a:p>
            <a:pPr eaLnBrk="1" hangingPunct="1">
              <a:buFontTx/>
              <a:buNone/>
            </a:pPr>
            <a:r>
              <a:rPr lang="zh-CN" altLang="en-US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（</a:t>
            </a:r>
            <a:r>
              <a:rPr lang="en-US" altLang="zh-CN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2</a:t>
            </a:r>
            <a:r>
              <a:rPr lang="zh-CN" altLang="en-US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）提高接收机的选择性，灵活性；</a:t>
            </a:r>
            <a:endParaRPr lang="en-US" altLang="zh-CN" sz="2400" dirty="0">
              <a:solidFill>
                <a:srgbClr val="000066"/>
              </a:solidFill>
              <a:latin typeface="+mn-lt"/>
              <a:ea typeface="仿宋" panose="02010609060101010101" pitchFamily="49" charset="-122"/>
            </a:endParaRPr>
          </a:p>
          <a:p>
            <a:pPr eaLnBrk="1" hangingPunct="1">
              <a:buFontTx/>
              <a:buNone/>
            </a:pPr>
            <a:r>
              <a:rPr lang="zh-CN" altLang="en-US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（</a:t>
            </a:r>
            <a:r>
              <a:rPr lang="en-US" altLang="zh-CN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3</a:t>
            </a:r>
            <a:r>
              <a:rPr lang="zh-CN" altLang="en-US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）系统电路的工作稳定性好；</a:t>
            </a:r>
            <a:endParaRPr lang="en-US" altLang="zh-CN" sz="2400" dirty="0">
              <a:solidFill>
                <a:srgbClr val="000066"/>
              </a:solidFill>
              <a:latin typeface="+mn-lt"/>
              <a:ea typeface="仿宋" panose="02010609060101010101" pitchFamily="49" charset="-122"/>
            </a:endParaRPr>
          </a:p>
          <a:p>
            <a:pPr eaLnBrk="1" hangingPunct="1">
              <a:buFontTx/>
              <a:buNone/>
            </a:pPr>
            <a:r>
              <a:rPr lang="zh-CN" altLang="en-US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（</a:t>
            </a:r>
            <a:r>
              <a:rPr lang="en-US" altLang="zh-CN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4</a:t>
            </a:r>
            <a:r>
              <a:rPr lang="zh-CN" altLang="en-US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）在波段工作时，质量指标的一致性好</a:t>
            </a:r>
          </a:p>
        </p:txBody>
      </p:sp>
      <p:sp>
        <p:nvSpPr>
          <p:cNvPr id="33" name="Text Box 22">
            <a:extLst>
              <a:ext uri="{FF2B5EF4-FFF2-40B4-BE49-F238E27FC236}">
                <a16:creationId xmlns:a16="http://schemas.microsoft.com/office/drawing/2014/main" id="{486C5798-1377-4887-8E29-8DAD2EA49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3861048"/>
            <a:ext cx="772187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FontTx/>
              <a:buNone/>
            </a:pPr>
            <a:r>
              <a:rPr lang="zh-CN" altLang="en-US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使用混频器的缺点：</a:t>
            </a:r>
            <a:endParaRPr lang="en-US" altLang="zh-CN" sz="2400" dirty="0">
              <a:solidFill>
                <a:srgbClr val="0000FF"/>
              </a:solidFill>
              <a:latin typeface="+mn-lt"/>
              <a:ea typeface="仿宋" panose="02010609060101010101" pitchFamily="49" charset="-122"/>
            </a:endParaRPr>
          </a:p>
          <a:p>
            <a:pPr eaLnBrk="1" hangingPunct="1">
              <a:buFontTx/>
              <a:buNone/>
            </a:pPr>
            <a:r>
              <a:rPr lang="zh-CN" altLang="en-US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容易产生各种混频干扰</a:t>
            </a:r>
            <a:endParaRPr lang="en-US" altLang="zh-CN" sz="2400" dirty="0">
              <a:solidFill>
                <a:srgbClr val="000066"/>
              </a:solidFill>
              <a:latin typeface="+mn-lt"/>
              <a:ea typeface="仿宋" panose="02010609060101010101" pitchFamily="49" charset="-122"/>
            </a:endParaRPr>
          </a:p>
          <a:p>
            <a:pPr eaLnBrk="1" hangingPunct="1">
              <a:buFontTx/>
              <a:buNone/>
            </a:pPr>
            <a:r>
              <a:rPr lang="zh-CN" altLang="en-US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如：镜像干扰、中频干扰、交叉调制、互调等</a:t>
            </a:r>
          </a:p>
        </p:txBody>
      </p:sp>
    </p:spTree>
    <p:extLst>
      <p:ext uri="{BB962C8B-B14F-4D97-AF65-F5344CB8AC3E}">
        <p14:creationId xmlns:p14="http://schemas.microsoft.com/office/powerpoint/2010/main" val="1120702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7AC3CB43-78C2-4F63-98C1-231AF398890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7223125" cy="381000"/>
          </a:xfrm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6.4.4  </a:t>
            </a:r>
            <a:r>
              <a:rPr lang="zh-CN" altLang="en-US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混频器的干扰</a:t>
            </a:r>
          </a:p>
        </p:txBody>
      </p:sp>
      <p:sp>
        <p:nvSpPr>
          <p:cNvPr id="32771" name="Rectangle 9">
            <a:extLst>
              <a:ext uri="{FF2B5EF4-FFF2-40B4-BE49-F238E27FC236}">
                <a16:creationId xmlns:a16="http://schemas.microsoft.com/office/drawing/2014/main" id="{B060C639-DC6D-459D-BECD-B8442921A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" y="765175"/>
            <a:ext cx="8658547" cy="496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indent="625475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zh-CN" altLang="en-US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抑制镜像干扰的方法：</a:t>
            </a:r>
          </a:p>
          <a:p>
            <a:pPr>
              <a:buFontTx/>
              <a:buNone/>
            </a:pPr>
            <a:r>
              <a:rPr lang="zh-CN" altLang="en-US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 提高变频级前面各级的选择性，提高中频频率</a:t>
            </a:r>
            <a:r>
              <a:rPr lang="en-US" altLang="zh-CN" sz="2000" i="1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f</a:t>
            </a:r>
            <a:r>
              <a:rPr lang="en-US" altLang="zh-CN" sz="2000" baseline="-250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i</a:t>
            </a:r>
            <a:r>
              <a:rPr lang="zh-CN" altLang="en-US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 。</a:t>
            </a:r>
          </a:p>
          <a:p>
            <a:pPr>
              <a:buFontTx/>
              <a:buNone/>
            </a:pPr>
            <a:r>
              <a:rPr lang="zh-CN" altLang="en-US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由于</a:t>
            </a:r>
            <a:r>
              <a:rPr lang="en-US" altLang="zh-CN" sz="2000" i="1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f</a:t>
            </a:r>
            <a:r>
              <a:rPr lang="en-US" altLang="zh-CN" sz="2000" baseline="-250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s</a:t>
            </a:r>
            <a:r>
              <a:rPr lang="zh-CN" altLang="en-US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和</a:t>
            </a:r>
            <a:r>
              <a:rPr lang="en-US" altLang="zh-CN" sz="2000" i="1" dirty="0" err="1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f</a:t>
            </a:r>
            <a:r>
              <a:rPr lang="en-US" altLang="zh-CN" sz="2000" baseline="-25000" dirty="0" err="1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n</a:t>
            </a:r>
            <a:r>
              <a:rPr lang="zh-CN" altLang="en-US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频率距离是</a:t>
            </a:r>
            <a:r>
              <a:rPr lang="en-US" altLang="zh-CN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2</a:t>
            </a:r>
            <a:r>
              <a:rPr lang="en-US" altLang="zh-CN" sz="2000" i="1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f</a:t>
            </a:r>
            <a:r>
              <a:rPr lang="en-US" altLang="zh-CN" sz="2000" baseline="-250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i</a:t>
            </a:r>
            <a:r>
              <a:rPr lang="zh-CN" altLang="en-US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 ，则中频频率提高后，</a:t>
            </a:r>
            <a:r>
              <a:rPr lang="en-US" altLang="zh-CN" sz="2000" i="1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f</a:t>
            </a:r>
            <a:r>
              <a:rPr lang="en-US" altLang="zh-CN" sz="2000" baseline="-250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s</a:t>
            </a:r>
            <a:r>
              <a:rPr lang="zh-CN" altLang="en-US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和</a:t>
            </a:r>
            <a:r>
              <a:rPr lang="en-US" altLang="zh-CN" sz="2000" i="1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f</a:t>
            </a:r>
            <a:r>
              <a:rPr lang="en-US" altLang="zh-CN" sz="2000" baseline="-250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i</a:t>
            </a:r>
            <a:r>
              <a:rPr lang="zh-CN" altLang="en-US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 的距离</a:t>
            </a:r>
            <a:r>
              <a:rPr lang="en-US" altLang="zh-CN" sz="2000" i="1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f</a:t>
            </a:r>
            <a:r>
              <a:rPr lang="en-US" altLang="zh-CN" sz="2000" baseline="-250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i</a:t>
            </a:r>
            <a:r>
              <a:rPr lang="zh-CN" altLang="en-US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加大，有利于对它的抑制。</a:t>
            </a:r>
          </a:p>
          <a:p>
            <a:pPr>
              <a:buFontTx/>
              <a:buNone/>
            </a:pPr>
            <a:endParaRPr lang="en-US" altLang="zh-CN" sz="2400" dirty="0">
              <a:solidFill>
                <a:srgbClr val="000066"/>
              </a:solidFill>
              <a:latin typeface="+mn-lt"/>
              <a:ea typeface="仿宋" panose="02010609060101010101" pitchFamily="49" charset="-122"/>
            </a:endParaRPr>
          </a:p>
          <a:p>
            <a:pPr>
              <a:buFontTx/>
              <a:buNone/>
            </a:pPr>
            <a:r>
              <a:rPr lang="zh-CN" altLang="en-US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由于高放选择性好，除能降低噪声系数，还可以提高对镜频的抑制能力。所以，一般高质量的接收机变频器前常有一、二级的高放。</a:t>
            </a:r>
          </a:p>
          <a:p>
            <a:pPr>
              <a:buFontTx/>
              <a:buNone/>
            </a:pPr>
            <a:r>
              <a:rPr lang="zh-CN" altLang="en-US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接收机一般要求对镜频的抑制比是</a:t>
            </a:r>
            <a:r>
              <a:rPr lang="en-US" altLang="zh-CN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20</a:t>
            </a:r>
            <a:r>
              <a:rPr lang="zh-CN" altLang="en-US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～</a:t>
            </a:r>
            <a:r>
              <a:rPr lang="en-US" altLang="zh-CN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30dB</a:t>
            </a:r>
            <a:r>
              <a:rPr lang="zh-CN" altLang="en-US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。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65800CFC-0DD0-478D-BAE0-C1F5ADA554A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7223125" cy="381000"/>
          </a:xfrm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6.4.4  </a:t>
            </a:r>
            <a:r>
              <a:rPr lang="zh-CN" altLang="en-US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混频器的干扰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A55FCEDE-76FF-415E-B889-92B5F659B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63" y="571500"/>
            <a:ext cx="8891587" cy="581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indent="358775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  <a:defRPr/>
            </a:pPr>
            <a:r>
              <a:rPr lang="en-US" altLang="zh-CN" sz="28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(2)  </a:t>
            </a:r>
            <a:r>
              <a:rPr lang="zh-CN" altLang="en-US" sz="28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组合副波道干扰    </a:t>
            </a:r>
            <a:r>
              <a:rPr lang="en-US" altLang="zh-CN" sz="28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(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</a:rPr>
              <a:t>P191</a:t>
            </a:r>
            <a:r>
              <a:rPr lang="en-US" altLang="zh-CN" sz="28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         P198)</a:t>
            </a:r>
            <a:endParaRPr lang="zh-CN" altLang="en-US" sz="2800" dirty="0">
              <a:solidFill>
                <a:srgbClr val="000066"/>
              </a:solidFill>
              <a:latin typeface="+mn-lt"/>
              <a:ea typeface="仿宋" panose="02010609060101010101" pitchFamily="49" charset="-122"/>
            </a:endParaRPr>
          </a:p>
          <a:p>
            <a:pPr>
              <a:buFontTx/>
              <a:buNone/>
              <a:defRPr/>
            </a:pPr>
            <a:r>
              <a:rPr lang="zh-CN" altLang="en-US" sz="20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组合副波道干扰与前面的“组合频率干扰”的区别是：</a:t>
            </a:r>
            <a:endParaRPr lang="en-US" altLang="zh-CN" sz="2000" dirty="0">
              <a:solidFill>
                <a:srgbClr val="000066"/>
              </a:solidFill>
              <a:latin typeface="+mn-lt"/>
              <a:ea typeface="仿宋" panose="02010609060101010101" pitchFamily="49" charset="-122"/>
            </a:endParaRPr>
          </a:p>
          <a:p>
            <a:pPr>
              <a:buFontTx/>
              <a:buNone/>
              <a:defRPr/>
            </a:pPr>
            <a:r>
              <a:rPr lang="zh-CN" altLang="en-US" sz="20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   前者（组合副波道干扰）是</a:t>
            </a:r>
            <a:r>
              <a:rPr lang="zh-CN" altLang="en-US" sz="2000" dirty="0">
                <a:solidFill>
                  <a:srgbClr val="CC3300"/>
                </a:solidFill>
                <a:latin typeface="+mn-lt"/>
                <a:ea typeface="仿宋" panose="02010609060101010101" pitchFamily="49" charset="-122"/>
              </a:rPr>
              <a:t>外部输入</a:t>
            </a:r>
            <a:r>
              <a:rPr lang="zh-CN" altLang="en-US" sz="20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的干扰，</a:t>
            </a:r>
            <a:endParaRPr lang="en-US" altLang="zh-CN" sz="2000" dirty="0">
              <a:solidFill>
                <a:srgbClr val="000066"/>
              </a:solidFill>
              <a:latin typeface="+mn-lt"/>
              <a:ea typeface="仿宋" panose="02010609060101010101" pitchFamily="49" charset="-122"/>
            </a:endParaRPr>
          </a:p>
          <a:p>
            <a:pPr>
              <a:buFontTx/>
              <a:buNone/>
              <a:defRPr/>
            </a:pPr>
            <a:r>
              <a:rPr lang="zh-CN" altLang="en-US" sz="20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   而后者（组合频率干扰）是混频器</a:t>
            </a:r>
            <a:r>
              <a:rPr lang="zh-CN" altLang="en-US" sz="2000" dirty="0">
                <a:solidFill>
                  <a:srgbClr val="CC3300"/>
                </a:solidFill>
                <a:latin typeface="+mn-lt"/>
                <a:ea typeface="仿宋" panose="02010609060101010101" pitchFamily="49" charset="-122"/>
              </a:rPr>
              <a:t>自己产生</a:t>
            </a:r>
            <a:r>
              <a:rPr lang="zh-CN" altLang="en-US" sz="20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的干扰。    </a:t>
            </a:r>
            <a:endParaRPr lang="en-US" altLang="zh-CN" sz="2000" dirty="0">
              <a:solidFill>
                <a:srgbClr val="000066"/>
              </a:solidFill>
              <a:latin typeface="+mn-lt"/>
              <a:ea typeface="仿宋" panose="02010609060101010101" pitchFamily="49" charset="-122"/>
            </a:endParaRPr>
          </a:p>
          <a:p>
            <a:pPr>
              <a:buFontTx/>
              <a:buNone/>
              <a:defRPr/>
            </a:pPr>
            <a:endParaRPr lang="en-US" altLang="zh-CN" sz="1200" dirty="0">
              <a:solidFill>
                <a:srgbClr val="000066"/>
              </a:solidFill>
              <a:latin typeface="+mn-lt"/>
              <a:ea typeface="仿宋" panose="02010609060101010101" pitchFamily="49" charset="-122"/>
            </a:endParaRPr>
          </a:p>
          <a:p>
            <a:pPr>
              <a:buFontTx/>
              <a:buNone/>
              <a:defRPr/>
            </a:pPr>
            <a:r>
              <a:rPr lang="zh-CN" altLang="en-US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除以上两种情况</a:t>
            </a:r>
            <a:r>
              <a:rPr lang="en-US" altLang="zh-CN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(</a:t>
            </a:r>
            <a:r>
              <a:rPr lang="zh-CN" altLang="en-US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中频干扰、镜像干扰</a:t>
            </a:r>
            <a:r>
              <a:rPr lang="en-US" altLang="zh-CN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)</a:t>
            </a:r>
            <a:r>
              <a:rPr lang="zh-CN" altLang="en-US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外，当</a:t>
            </a:r>
            <a:r>
              <a:rPr lang="en-US" altLang="zh-CN" sz="2400" i="1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p</a:t>
            </a:r>
            <a:r>
              <a:rPr lang="zh-CN" altLang="en-US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、</a:t>
            </a:r>
            <a:r>
              <a:rPr lang="en-US" altLang="zh-CN" sz="2400" i="1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q</a:t>
            </a:r>
            <a:r>
              <a:rPr lang="zh-CN" altLang="en-US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为其它值时，所构成的干扰频率均称为</a:t>
            </a:r>
            <a:r>
              <a:rPr lang="zh-CN" altLang="en-US" sz="28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组合副波道</a:t>
            </a:r>
            <a:r>
              <a:rPr lang="zh-CN" altLang="en-US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干扰。在这些干扰中，阶数较小的影响较大。</a:t>
            </a:r>
            <a:endParaRPr lang="en-US" altLang="zh-CN" sz="2400" dirty="0">
              <a:solidFill>
                <a:srgbClr val="000066"/>
              </a:solidFill>
              <a:latin typeface="+mn-lt"/>
              <a:ea typeface="仿宋" panose="02010609060101010101" pitchFamily="49" charset="-122"/>
            </a:endParaRPr>
          </a:p>
          <a:p>
            <a:pPr>
              <a:buFontTx/>
              <a:buNone/>
              <a:defRPr/>
            </a:pPr>
            <a:r>
              <a:rPr lang="zh-CN" altLang="en-US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其中：</a:t>
            </a:r>
            <a:r>
              <a:rPr lang="en-US" altLang="zh-CN" sz="2400" i="1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p</a:t>
            </a:r>
            <a:r>
              <a:rPr lang="en-US" altLang="zh-CN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=</a:t>
            </a:r>
            <a:r>
              <a:rPr lang="en-US" altLang="zh-CN" sz="2400" i="1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q</a:t>
            </a:r>
            <a:r>
              <a:rPr lang="en-US" altLang="zh-CN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=1</a:t>
            </a:r>
            <a:r>
              <a:rPr lang="zh-CN" altLang="en-US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，即镜频干扰，</a:t>
            </a:r>
            <a:endParaRPr lang="en-US" altLang="zh-CN" sz="2400" dirty="0">
              <a:solidFill>
                <a:srgbClr val="000066"/>
              </a:solidFill>
              <a:latin typeface="+mn-lt"/>
              <a:ea typeface="仿宋" panose="02010609060101010101" pitchFamily="49" charset="-122"/>
            </a:endParaRPr>
          </a:p>
          <a:p>
            <a:pPr>
              <a:buFontTx/>
              <a:buNone/>
              <a:defRPr/>
            </a:pPr>
            <a:endParaRPr lang="en-US" altLang="zh-CN" sz="2400" dirty="0">
              <a:solidFill>
                <a:srgbClr val="000066"/>
              </a:solidFill>
              <a:latin typeface="+mn-lt"/>
              <a:ea typeface="仿宋" panose="02010609060101010101" pitchFamily="49" charset="-122"/>
            </a:endParaRPr>
          </a:p>
          <a:p>
            <a:pPr indent="88900">
              <a:buFontTx/>
              <a:buNone/>
              <a:defRPr/>
            </a:pPr>
            <a:r>
              <a:rPr lang="zh-CN" altLang="en-US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而</a:t>
            </a:r>
            <a:r>
              <a:rPr lang="en-US" altLang="zh-CN" sz="2400" i="1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p</a:t>
            </a:r>
            <a:r>
              <a:rPr lang="en-US" altLang="zh-CN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=</a:t>
            </a:r>
            <a:r>
              <a:rPr lang="en-US" altLang="zh-CN" sz="2400" i="1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q</a:t>
            </a:r>
            <a:r>
              <a:rPr lang="en-US" altLang="zh-CN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=2</a:t>
            </a:r>
            <a:r>
              <a:rPr lang="zh-CN" altLang="en-US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的组合频率</a:t>
            </a:r>
            <a:r>
              <a:rPr lang="en-US" altLang="zh-CN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, </a:t>
            </a:r>
            <a:r>
              <a:rPr lang="zh-CN" altLang="en-US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由于更接近</a:t>
            </a:r>
            <a:r>
              <a:rPr lang="en-US" altLang="zh-CN" sz="2400" i="1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f</a:t>
            </a:r>
            <a:r>
              <a:rPr lang="en-US" altLang="zh-CN" sz="2400" baseline="-250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s</a:t>
            </a:r>
            <a:r>
              <a:rPr lang="zh-CN" altLang="en-US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 ，所以影响比镜频干扰更大。</a:t>
            </a:r>
          </a:p>
          <a:p>
            <a:pPr>
              <a:buFontTx/>
              <a:buNone/>
              <a:defRPr/>
            </a:pPr>
            <a:r>
              <a:rPr lang="zh-CN" altLang="en-US" sz="1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    </a:t>
            </a:r>
            <a:endParaRPr lang="en-US" altLang="zh-CN" sz="1400" dirty="0">
              <a:solidFill>
                <a:srgbClr val="000066"/>
              </a:solidFill>
              <a:latin typeface="+mn-lt"/>
              <a:ea typeface="仿宋" panose="02010609060101010101" pitchFamily="49" charset="-122"/>
            </a:endParaRPr>
          </a:p>
          <a:p>
            <a:pPr>
              <a:buFontTx/>
              <a:buNone/>
              <a:defRPr/>
            </a:pPr>
            <a:r>
              <a:rPr lang="zh-CN" altLang="en-US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当变频电路前级选择性不好而使上述各种干扰信号达到变频级时，这些干扰信号将与本振及其谐波构成和、差频，从而形成一系列的干扰源。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F4D6D418-A490-40D1-941F-F84808628E6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7223125" cy="381000"/>
          </a:xfrm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6.4.4  </a:t>
            </a:r>
            <a:r>
              <a:rPr lang="zh-CN" altLang="en-US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混频器的干扰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61F88C04-427A-4BDD-B7E6-F525BC6C6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8" y="765175"/>
            <a:ext cx="9036050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例如： </a:t>
            </a:r>
            <a:r>
              <a:rPr lang="en-US" altLang="zh-CN" sz="2400" i="1" dirty="0" err="1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f</a:t>
            </a:r>
            <a:r>
              <a:rPr lang="en-US" altLang="zh-CN" sz="2400" baseline="-25000" dirty="0" err="1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s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=660kHz,  </a:t>
            </a:r>
            <a:r>
              <a:rPr lang="en-US" altLang="zh-CN" sz="2400" i="1" dirty="0" err="1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f</a:t>
            </a:r>
            <a:r>
              <a:rPr lang="en-US" altLang="zh-CN" sz="2400" baseline="-25000" dirty="0" err="1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o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=1125kHz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镜频干扰： 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f</a:t>
            </a:r>
            <a:r>
              <a:rPr lang="en-US" altLang="zh-CN" sz="240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n1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=1125+465=1590kHz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zh-CN" altLang="en-US" sz="2400" dirty="0">
              <a:solidFill>
                <a:srgbClr val="660066"/>
              </a:solidFill>
              <a:latin typeface="+mn-lt"/>
              <a:ea typeface="仿宋" panose="02010609060101010101" pitchFamily="49" charset="-122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二次组合干扰： 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f</a:t>
            </a:r>
            <a:r>
              <a:rPr lang="en-US" altLang="zh-CN" sz="240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n2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=892.5kHz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和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1357.5kHz</a:t>
            </a:r>
            <a:endParaRPr lang="zh-CN" altLang="en-US" sz="2400" dirty="0">
              <a:solidFill>
                <a:srgbClr val="660066"/>
              </a:solidFill>
              <a:latin typeface="+mn-lt"/>
              <a:ea typeface="仿宋" panose="02010609060101010101" pitchFamily="49" charset="-122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zh-CN" altLang="en-US" sz="2400" dirty="0">
              <a:solidFill>
                <a:srgbClr val="660066"/>
              </a:solidFill>
              <a:latin typeface="+mn-lt"/>
              <a:ea typeface="仿宋" panose="02010609060101010101" pitchFamily="49" charset="-122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三次组合干扰： 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f</a:t>
            </a:r>
            <a:r>
              <a:rPr lang="en-US" altLang="zh-CN" sz="240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n3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=970kHz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和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1280kHz</a:t>
            </a:r>
            <a:endParaRPr lang="zh-CN" altLang="en-US" sz="2400" dirty="0">
              <a:solidFill>
                <a:srgbClr val="660066"/>
              </a:solidFill>
              <a:latin typeface="+mn-lt"/>
              <a:ea typeface="仿宋" panose="02010609060101010101" pitchFamily="49" charset="-122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这些频率成分都在接收范围内，都可能变成中频成分。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抑制方法： </a:t>
            </a:r>
          </a:p>
          <a:p>
            <a:pPr>
              <a:spcBef>
                <a:spcPct val="20000"/>
              </a:spcBef>
              <a:defRPr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        选择合适的变频元件及工作状态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, 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使组合分量少一些。另外，提高前级的选择性和设置高放，有利于干扰的抑制。</a:t>
            </a:r>
            <a:endParaRPr lang="en-US" altLang="zh-CN" sz="2400" dirty="0">
              <a:solidFill>
                <a:srgbClr val="660066"/>
              </a:solidFill>
              <a:latin typeface="+mn-lt"/>
              <a:ea typeface="仿宋" panose="02010609060101010101" pitchFamily="49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（选择</a:t>
            </a:r>
            <a:r>
              <a:rPr lang="en-US" altLang="zh-CN" sz="2400" i="1" dirty="0" err="1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f</a:t>
            </a:r>
            <a:r>
              <a:rPr lang="en-US" altLang="zh-CN" sz="2400" baseline="-25000" dirty="0" err="1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s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时，避开这些频率点。）</a:t>
            </a:r>
          </a:p>
        </p:txBody>
      </p:sp>
      <p:graphicFrame>
        <p:nvGraphicFramePr>
          <p:cNvPr id="34820" name="Object 7">
            <a:extLst>
              <a:ext uri="{FF2B5EF4-FFF2-40B4-BE49-F238E27FC236}">
                <a16:creationId xmlns:a16="http://schemas.microsoft.com/office/drawing/2014/main" id="{EF10141C-4964-44C8-8F40-98C4EFB7D8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3706667"/>
              </p:ext>
            </p:extLst>
          </p:nvPr>
        </p:nvGraphicFramePr>
        <p:xfrm>
          <a:off x="5940425" y="1773238"/>
          <a:ext cx="2960688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84" name="公式" r:id="rId3" imgW="1516543" imgH="518370" progId="Equation.3">
                  <p:embed/>
                </p:oleObj>
              </mc:Choice>
              <mc:Fallback>
                <p:oleObj name="公式" r:id="rId3" imgW="1516543" imgH="51837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1773238"/>
                        <a:ext cx="2960688" cy="10890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" name="Object 12">
                <a:extLst>
                  <a:ext uri="{FF2B5EF4-FFF2-40B4-BE49-F238E27FC236}">
                    <a16:creationId xmlns:a16="http://schemas.microsoft.com/office/drawing/2014/main" id="{FCF84046-9265-4B53-A612-75C3E4B39F18}"/>
                  </a:ext>
                </a:extLst>
              </p:cNvPr>
              <p:cNvSpPr txBox="1"/>
              <p:nvPr/>
            </p:nvSpPr>
            <p:spPr bwMode="auto">
              <a:xfrm>
                <a:off x="5652120" y="609600"/>
                <a:ext cx="2386905" cy="9969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tIns="72000" bIns="72000"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i="1" dirty="0" smtClean="0">
                          <a:solidFill>
                            <a:srgbClr val="0000FF"/>
                          </a:solidFill>
                          <a:latin typeface="+mn-lt"/>
                          <a:ea typeface="仿宋" panose="02010609060101010101" pitchFamily="49" charset="-122"/>
                        </a:rPr>
                        <m:t>f</m:t>
                      </m:r>
                      <m:r>
                        <m:rPr>
                          <m:nor/>
                        </m:rPr>
                        <a:rPr lang="en-US" altLang="zh-CN" b="1" i="0" baseline="-25000" dirty="0" smtClean="0">
                          <a:solidFill>
                            <a:srgbClr val="0000FF"/>
                          </a:solidFill>
                          <a:latin typeface="+mn-lt"/>
                          <a:ea typeface="仿宋" panose="02010609060101010101" pitchFamily="49" charset="-122"/>
                        </a:rPr>
                        <m:t>n</m:t>
                      </m:r>
                      <m:r>
                        <m:rPr>
                          <m:nor/>
                        </m:rPr>
                        <a:rPr lang="en-US" altLang="zh-CN" b="1" i="0" baseline="-25000" dirty="0" smtClean="0">
                          <a:solidFill>
                            <a:srgbClr val="0000FF"/>
                          </a:solidFill>
                          <a:latin typeface="+mn-lt"/>
                          <a:ea typeface="仿宋" panose="02010609060101010101" pitchFamily="49" charset="-122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dirty="0" smtClean="0">
                          <a:solidFill>
                            <a:srgbClr val="0000FF"/>
                          </a:solidFill>
                          <a:latin typeface="+mn-lt"/>
                          <a:ea typeface="仿宋" panose="02010609060101010101" pitchFamily="49" charset="-122"/>
                          <a:sym typeface="Symbol" panose="05050102010706020507" pitchFamily="18" charset="2"/>
                        </a:rPr>
                        <m:t></m:t>
                      </m:r>
                      <m:r>
                        <m:rPr>
                          <m:nor/>
                        </m:rPr>
                        <a:rPr lang="en-US" altLang="zh-CN" b="1" i="0" dirty="0" smtClean="0">
                          <a:solidFill>
                            <a:srgbClr val="0000FF"/>
                          </a:solidFill>
                          <a:latin typeface="+mn-lt"/>
                          <a:ea typeface="仿宋" panose="02010609060101010101" pitchFamily="49" charset="-122"/>
                          <a:sym typeface="Symbol" panose="05050102010706020507" pitchFamily="18" charset="2"/>
                        </a:rPr>
                        <m:t> 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FF"/>
                              </a:solidFill>
                              <a:latin typeface="+mn-lt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zh-CN" i="1" dirty="0">
                              <a:solidFill>
                                <a:srgbClr val="0000FF"/>
                              </a:solidFill>
                              <a:latin typeface="+mn-lt"/>
                              <a:ea typeface="仿宋" panose="02010609060101010101" pitchFamily="49" charset="-122"/>
                            </a:rPr>
                            <m:t>pf</m:t>
                          </m:r>
                          <m:r>
                            <a:rPr lang="en-US" altLang="zh-CN" b="1" i="1" baseline="-25000" dirty="0" smtClean="0">
                              <a:solidFill>
                                <a:srgbClr val="0000FF"/>
                              </a:solidFill>
                              <a:latin typeface="+mn-lt"/>
                              <a:ea typeface="仿宋_GB2312" panose="02010609030101010101" pitchFamily="49" charset="-122"/>
                            </a:rPr>
                            <m:t>𝟎</m:t>
                          </m:r>
                          <m:r>
                            <a:rPr lang="en-US" altLang="zh-CN" b="1" i="1" baseline="-25000" dirty="0" smtClean="0">
                              <a:solidFill>
                                <a:srgbClr val="0000FF"/>
                              </a:solidFill>
                              <a:latin typeface="+mn-lt"/>
                              <a:ea typeface="仿宋_GB2312" panose="02010609030101010101" pitchFamily="49" charset="-122"/>
                            </a:rPr>
                            <m:t> </m:t>
                          </m:r>
                          <m:r>
                            <a:rPr lang="en-US" altLang="zh-CN" i="1" dirty="0" smtClean="0">
                              <a:solidFill>
                                <a:srgbClr val="0000FF"/>
                              </a:solidFill>
                              <a:latin typeface="+mn-lt"/>
                              <a:ea typeface="仿宋_GB2312" panose="02010609030101010101" pitchFamily="49" charset="-122"/>
                              <a:sym typeface="Symbol" panose="05050102010706020507" pitchFamily="18" charset="2"/>
                            </a:rPr>
                            <m:t></m:t>
                          </m:r>
                          <m:r>
                            <m:rPr>
                              <m:nor/>
                            </m:rPr>
                            <a:rPr lang="en-US" altLang="zh-CN" b="1" i="1" dirty="0" smtClean="0">
                              <a:solidFill>
                                <a:srgbClr val="0000FF"/>
                              </a:solidFill>
                              <a:latin typeface="+mn-lt"/>
                              <a:ea typeface="仿宋" panose="02010609060101010101" pitchFamily="49" charset="-122"/>
                              <a:sym typeface="Symbol" panose="05050102010706020507" pitchFamily="18" charset="2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i="1" dirty="0">
                              <a:solidFill>
                                <a:srgbClr val="0000FF"/>
                              </a:solidFill>
                              <a:latin typeface="+mn-lt"/>
                              <a:ea typeface="仿宋" panose="02010609060101010101" pitchFamily="49" charset="-122"/>
                            </a:rPr>
                            <m:t>f</m:t>
                          </m:r>
                          <m:r>
                            <m:rPr>
                              <m:nor/>
                            </m:rPr>
                            <a:rPr lang="en-US" altLang="zh-CN" baseline="-25000" dirty="0">
                              <a:solidFill>
                                <a:srgbClr val="0000FF"/>
                              </a:solidFill>
                              <a:latin typeface="+mn-lt"/>
                              <a:ea typeface="仿宋" panose="02010609060101010101" pitchFamily="49" charset="-122"/>
                            </a:rPr>
                            <m:t>i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altLang="zh-CN" i="1" dirty="0">
                              <a:solidFill>
                                <a:srgbClr val="0000FF"/>
                              </a:solidFill>
                              <a:latin typeface="+mn-lt"/>
                              <a:ea typeface="仿宋" panose="02010609060101010101" pitchFamily="49" charset="-122"/>
                            </a:rPr>
                            <m:t>q</m:t>
                          </m:r>
                        </m:den>
                      </m:f>
                    </m:oMath>
                  </m:oMathPara>
                </a14:m>
                <a:endParaRPr lang="zh-CN" altLang="en-US" dirty="0">
                  <a:solidFill>
                    <a:srgbClr val="0000FF"/>
                  </a:solidFill>
                  <a:latin typeface="+mn-lt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4" name="Object 12">
                <a:extLst>
                  <a:ext uri="{FF2B5EF4-FFF2-40B4-BE49-F238E27FC236}">
                    <a16:creationId xmlns:a16="http://schemas.microsoft.com/office/drawing/2014/main" id="{FCF84046-9265-4B53-A612-75C3E4B39F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52120" y="609600"/>
                <a:ext cx="2386905" cy="9969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0C22BF2E-321F-4063-BBAC-67191A78335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7223125" cy="381000"/>
          </a:xfrm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6.4.4  </a:t>
            </a:r>
            <a:r>
              <a:rPr lang="zh-CN" altLang="en-US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混频器的干扰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50B1077F-06C2-4804-8F98-198CA0A6C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054" y="577736"/>
            <a:ext cx="6179138" cy="4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2000" dirty="0">
                <a:solidFill>
                  <a:schemeClr val="tx2"/>
                </a:solidFill>
                <a:latin typeface="+mn-lt"/>
                <a:ea typeface="仿宋" panose="02010609060101010101" pitchFamily="49" charset="-122"/>
              </a:rPr>
              <a:t>3.  </a:t>
            </a:r>
            <a:r>
              <a:rPr lang="zh-CN" altLang="en-US" sz="2000" dirty="0">
                <a:solidFill>
                  <a:schemeClr val="tx2"/>
                </a:solidFill>
                <a:latin typeface="+mn-lt"/>
                <a:ea typeface="仿宋" panose="02010609060101010101" pitchFamily="49" charset="-122"/>
              </a:rPr>
              <a:t>其它干扰</a:t>
            </a:r>
            <a:r>
              <a:rPr lang="en-US" altLang="zh-CN" sz="2000" dirty="0">
                <a:solidFill>
                  <a:schemeClr val="tx2"/>
                </a:solidFill>
                <a:latin typeface="+mn-lt"/>
                <a:ea typeface="仿宋" panose="02010609060101010101" pitchFamily="49" charset="-122"/>
              </a:rPr>
              <a:t>——</a:t>
            </a:r>
            <a:r>
              <a:rPr lang="zh-CN" altLang="en-US" sz="2000" dirty="0">
                <a:solidFill>
                  <a:schemeClr val="tx2"/>
                </a:solidFill>
                <a:latin typeface="+mn-lt"/>
                <a:ea typeface="仿宋" panose="02010609060101010101" pitchFamily="49" charset="-122"/>
              </a:rPr>
              <a:t>交调和互调干扰   </a:t>
            </a:r>
            <a:r>
              <a:rPr lang="en-US" altLang="zh-CN" sz="2000" dirty="0">
                <a:solidFill>
                  <a:schemeClr val="tx2"/>
                </a:solidFill>
                <a:latin typeface="+mn-lt"/>
                <a:ea typeface="仿宋" panose="02010609060101010101" pitchFamily="49" charset="-122"/>
              </a:rPr>
              <a:t>(</a:t>
            </a:r>
            <a:r>
              <a:rPr lang="en-US" altLang="zh-CN" sz="2000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</a:rPr>
              <a:t>P193</a:t>
            </a:r>
            <a:r>
              <a:rPr lang="en-US" altLang="zh-CN" sz="2000" dirty="0">
                <a:solidFill>
                  <a:schemeClr val="tx2"/>
                </a:solidFill>
                <a:latin typeface="+mn-lt"/>
                <a:ea typeface="仿宋" panose="02010609060101010101" pitchFamily="49" charset="-122"/>
              </a:rPr>
              <a:t>    P200)</a:t>
            </a:r>
            <a:endParaRPr lang="zh-CN" altLang="en-US" sz="2000" dirty="0">
              <a:solidFill>
                <a:schemeClr val="tx2"/>
              </a:solidFill>
              <a:latin typeface="+mn-lt"/>
              <a:ea typeface="仿宋" panose="02010609060101010101" pitchFamily="49" charset="-122"/>
            </a:endParaRPr>
          </a:p>
          <a:p>
            <a:pPr>
              <a:buFontTx/>
              <a:buNone/>
            </a:pPr>
            <a:r>
              <a:rPr lang="zh-CN" altLang="en-US" sz="2000" dirty="0">
                <a:solidFill>
                  <a:schemeClr val="tx2"/>
                </a:solidFill>
                <a:latin typeface="+mn-lt"/>
                <a:ea typeface="仿宋" panose="02010609060101010101" pitchFamily="49" charset="-122"/>
              </a:rPr>
              <a:t>        </a:t>
            </a:r>
            <a:endParaRPr lang="zh-CN" altLang="en-US" sz="2000" b="0" dirty="0">
              <a:solidFill>
                <a:schemeClr val="tx2"/>
              </a:solidFill>
              <a:latin typeface="+mn-lt"/>
              <a:ea typeface="仿宋" panose="02010609060101010101" pitchFamily="49" charset="-122"/>
            </a:endParaRPr>
          </a:p>
        </p:txBody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id="{4DC230D3-358C-40A6-9AB4-C34B57EE4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054" y="2492896"/>
            <a:ext cx="8890015" cy="4030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zh-CN" altLang="en-US" sz="2000" dirty="0">
                <a:solidFill>
                  <a:schemeClr val="tx2"/>
                </a:solidFill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①  交调干扰</a:t>
            </a:r>
          </a:p>
          <a:p>
            <a:pPr>
              <a:buFontTx/>
              <a:buNone/>
            </a:pPr>
            <a:r>
              <a:rPr lang="zh-CN" altLang="en-US" sz="2000" dirty="0">
                <a:solidFill>
                  <a:schemeClr val="tx2"/>
                </a:solidFill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        若接收机调谐于信号频率，可清楚的听到干扰台的声音，而接收机失谐，则干扰台减弱，接收机停止工作，干扰台也不见了。这种现象犹如</a:t>
            </a:r>
            <a:r>
              <a:rPr lang="zh-CN" altLang="en-US" sz="2000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干扰台调制在所接收信号的载频</a:t>
            </a:r>
            <a:r>
              <a:rPr lang="zh-CN" altLang="en-US" sz="2000" dirty="0">
                <a:solidFill>
                  <a:schemeClr val="tx2"/>
                </a:solidFill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上，称为交调或</a:t>
            </a:r>
            <a:r>
              <a:rPr lang="zh-CN" altLang="en-US" sz="2000" dirty="0">
                <a:solidFill>
                  <a:srgbClr val="CC3300"/>
                </a:solidFill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交叉调制</a:t>
            </a:r>
            <a:r>
              <a:rPr lang="zh-CN" altLang="en-US" sz="2000" dirty="0">
                <a:solidFill>
                  <a:schemeClr val="tx2"/>
                </a:solidFill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>
              <a:buFontTx/>
              <a:buNone/>
            </a:pPr>
            <a:r>
              <a:rPr lang="zh-CN" altLang="en-US" sz="2000" dirty="0">
                <a:solidFill>
                  <a:schemeClr val="tx2"/>
                </a:solidFill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         交调是高放或混频管的转移特性 </a:t>
            </a:r>
            <a:r>
              <a:rPr lang="en-US" altLang="zh-CN" sz="2000" i="1" dirty="0" err="1">
                <a:solidFill>
                  <a:schemeClr val="tx2"/>
                </a:solidFill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baseline="-25000" dirty="0" err="1">
                <a:solidFill>
                  <a:schemeClr val="tx2"/>
                </a:solidFill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000" dirty="0">
                <a:solidFill>
                  <a:schemeClr val="tx2"/>
                </a:solidFill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2000" i="1" dirty="0">
                <a:solidFill>
                  <a:schemeClr val="tx2"/>
                </a:solidFill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2000" dirty="0">
                <a:solidFill>
                  <a:schemeClr val="tx2"/>
                </a:solidFill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 err="1">
                <a:solidFill>
                  <a:schemeClr val="tx2"/>
                </a:solidFill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 err="1">
                <a:solidFill>
                  <a:schemeClr val="tx2"/>
                </a:solidFill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be</a:t>
            </a:r>
            <a:r>
              <a:rPr lang="en-US" altLang="zh-CN" sz="2000" dirty="0">
                <a:solidFill>
                  <a:schemeClr val="tx2"/>
                </a:solidFill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zh-CN" altLang="en-US" sz="2000" dirty="0">
                <a:solidFill>
                  <a:schemeClr val="tx2"/>
                </a:solidFill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的非线性所引起的。</a:t>
            </a:r>
            <a:endParaRPr lang="en-US" altLang="zh-CN" sz="2000" dirty="0">
              <a:solidFill>
                <a:schemeClr val="tx2"/>
              </a:solidFill>
              <a:latin typeface="+mn-lt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zh-CN" altLang="en-US" sz="2000" dirty="0">
                <a:solidFill>
                  <a:schemeClr val="tx2"/>
                </a:solidFill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            混频非线性：</a:t>
            </a:r>
            <a:r>
              <a:rPr lang="en-US" altLang="zh-CN" sz="2000" i="1" dirty="0" err="1">
                <a:solidFill>
                  <a:srgbClr val="0000FF"/>
                </a:solidFill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0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baseline="-25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2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en-US" altLang="zh-CN" sz="20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baseline="-25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en-US" altLang="zh-CN" sz="20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baseline="-25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000" baseline="30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en-US" altLang="zh-CN" sz="20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baseline="-25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20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000" baseline="30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3</a:t>
            </a:r>
          </a:p>
          <a:p>
            <a:pPr>
              <a:buFontTx/>
              <a:buNone/>
            </a:pPr>
            <a:r>
              <a:rPr lang="zh-CN" altLang="en-US" sz="2000" dirty="0">
                <a:solidFill>
                  <a:schemeClr val="tx2"/>
                </a:solidFill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           干扰：</a:t>
            </a:r>
            <a:r>
              <a:rPr lang="en-US" altLang="zh-CN" sz="2000" i="1" dirty="0" err="1">
                <a:solidFill>
                  <a:srgbClr val="0000FF"/>
                </a:solidFill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)=</a:t>
            </a:r>
            <a:r>
              <a:rPr lang="en-US" altLang="zh-CN" sz="2000" i="1" dirty="0" err="1">
                <a:solidFill>
                  <a:srgbClr val="0000FF"/>
                </a:solidFill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)cos(</a:t>
            </a:r>
            <a:r>
              <a:rPr lang="en-US" altLang="zh-CN" sz="20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+mn-lt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000" i="1" dirty="0" err="1">
                <a:solidFill>
                  <a:srgbClr val="0000FF"/>
                </a:solidFill>
                <a:latin typeface="+mn-lt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>
              <a:buFontTx/>
              <a:buNone/>
            </a:pPr>
            <a:r>
              <a:rPr lang="en-US" altLang="zh-CN" sz="2000" dirty="0">
                <a:solidFill>
                  <a:schemeClr val="tx2"/>
                </a:solidFill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           </a:t>
            </a:r>
            <a:r>
              <a:rPr lang="zh-CN" altLang="en-US" sz="2000" dirty="0">
                <a:solidFill>
                  <a:schemeClr val="tx2"/>
                </a:solidFill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信号： </a:t>
            </a:r>
            <a:r>
              <a:rPr lang="en-US" altLang="zh-CN" sz="20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)=</a:t>
            </a:r>
            <a:r>
              <a:rPr lang="en-US" altLang="zh-CN" sz="20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)cos(</a:t>
            </a:r>
            <a:r>
              <a:rPr lang="en-US" altLang="zh-CN" sz="20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+mn-lt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000" i="1" dirty="0" err="1">
                <a:solidFill>
                  <a:srgbClr val="0000FF"/>
                </a:solidFill>
                <a:latin typeface="+mn-lt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>
              <a:buFontTx/>
              <a:buNone/>
            </a:pPr>
            <a:r>
              <a:rPr lang="en-US" altLang="zh-CN" sz="2000" dirty="0">
                <a:solidFill>
                  <a:schemeClr val="tx2"/>
                </a:solidFill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           </a:t>
            </a:r>
            <a:r>
              <a:rPr lang="zh-CN" altLang="en-US" sz="2000" dirty="0">
                <a:solidFill>
                  <a:schemeClr val="tx2"/>
                </a:solidFill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zh-CN" altLang="en-US" sz="2800" dirty="0">
                <a:solidFill>
                  <a:srgbClr val="C00000"/>
                </a:solidFill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三次项</a:t>
            </a:r>
            <a:r>
              <a:rPr lang="zh-CN" altLang="en-US" sz="2000" dirty="0">
                <a:solidFill>
                  <a:schemeClr val="tx2"/>
                </a:solidFill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作用下，有包络：</a:t>
            </a:r>
            <a:endParaRPr lang="en-US" altLang="zh-CN" sz="2000" dirty="0">
              <a:solidFill>
                <a:schemeClr val="tx2"/>
              </a:solidFill>
              <a:latin typeface="+mn-lt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000" i="1" dirty="0">
                <a:solidFill>
                  <a:schemeClr val="tx2"/>
                </a:solidFill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                                    </a:t>
            </a:r>
            <a:r>
              <a:rPr lang="en-US" altLang="zh-CN" sz="20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baseline="-25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20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 V</a:t>
            </a:r>
            <a:r>
              <a:rPr lang="en-US" altLang="zh-CN" sz="2000" baseline="-25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baseline="30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en-US" altLang="zh-CN" sz="20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>
              <a:buFontTx/>
              <a:buNone/>
            </a:pPr>
            <a:r>
              <a:rPr lang="zh-CN" altLang="en-US" sz="2000" dirty="0">
                <a:solidFill>
                  <a:schemeClr val="tx2"/>
                </a:solidFill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与信号</a:t>
            </a:r>
            <a:r>
              <a:rPr lang="en-US" altLang="zh-CN" sz="2000" i="1" dirty="0">
                <a:solidFill>
                  <a:schemeClr val="tx2"/>
                </a:solidFill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>
                <a:solidFill>
                  <a:schemeClr val="tx2"/>
                </a:solidFill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000" dirty="0">
                <a:solidFill>
                  <a:schemeClr val="tx2"/>
                </a:solidFill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chemeClr val="tx2"/>
                </a:solidFill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000" dirty="0">
                <a:solidFill>
                  <a:schemeClr val="tx2"/>
                </a:solidFill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chemeClr val="tx2"/>
                </a:solidFill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“依附”在一起，</a:t>
            </a:r>
            <a:r>
              <a:rPr lang="en-US" altLang="zh-CN" sz="2000" i="1" dirty="0">
                <a:solidFill>
                  <a:schemeClr val="tx2"/>
                </a:solidFill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 V</a:t>
            </a:r>
            <a:r>
              <a:rPr lang="en-US" altLang="zh-CN" sz="2000" baseline="-25000" dirty="0">
                <a:solidFill>
                  <a:schemeClr val="tx2"/>
                </a:solidFill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000" dirty="0">
                <a:solidFill>
                  <a:schemeClr val="tx2"/>
                </a:solidFill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chemeClr val="tx2"/>
                </a:solidFill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000" dirty="0">
                <a:solidFill>
                  <a:schemeClr val="tx2"/>
                </a:solidFill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chemeClr val="tx2"/>
                </a:solidFill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没有了，干扰</a:t>
            </a:r>
            <a:r>
              <a:rPr lang="en-US" altLang="zh-CN" sz="2000" i="1" dirty="0" err="1">
                <a:solidFill>
                  <a:schemeClr val="tx2"/>
                </a:solidFill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 err="1">
                <a:solidFill>
                  <a:schemeClr val="tx2"/>
                </a:solidFill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chemeClr val="tx2"/>
                </a:solidFill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chemeClr val="tx2"/>
                </a:solidFill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000" dirty="0">
                <a:solidFill>
                  <a:schemeClr val="tx2"/>
                </a:solidFill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chemeClr val="tx2"/>
                </a:solidFill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也没有了</a:t>
            </a:r>
            <a:endParaRPr lang="en-US" altLang="zh-CN" sz="2000" dirty="0">
              <a:solidFill>
                <a:schemeClr val="tx2"/>
              </a:solidFill>
              <a:latin typeface="+mn-lt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zh-CN" altLang="en-US" sz="2000" dirty="0">
              <a:solidFill>
                <a:schemeClr val="tx2"/>
              </a:solidFill>
              <a:latin typeface="+mn-lt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820E6D3-7B21-4233-BDCE-E1017F1BB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4575" y="61913"/>
            <a:ext cx="5329238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1600" kern="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  <a:cs typeface="+mj-cs"/>
              </a:rPr>
              <a:t>张肃文</a:t>
            </a:r>
            <a:r>
              <a:rPr lang="en-US" altLang="zh-CN" sz="1600" kern="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  <a:cs typeface="+mj-cs"/>
              </a:rPr>
              <a:t>. </a:t>
            </a:r>
            <a:r>
              <a:rPr lang="zh-CN" altLang="en-US" sz="1600" kern="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  <a:cs typeface="+mj-cs"/>
              </a:rPr>
              <a:t>高频电子线路（第</a:t>
            </a:r>
            <a:r>
              <a:rPr lang="en-US" altLang="zh-CN" sz="1600" kern="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  <a:cs typeface="+mj-cs"/>
              </a:rPr>
              <a:t>5</a:t>
            </a:r>
            <a:r>
              <a:rPr lang="zh-CN" altLang="en-US" sz="1600" kern="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  <a:cs typeface="+mj-cs"/>
              </a:rPr>
              <a:t>版）</a:t>
            </a:r>
            <a:r>
              <a:rPr lang="en-US" altLang="zh-CN" sz="1600" kern="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  <a:cs typeface="+mj-cs"/>
              </a:rPr>
              <a:t>. </a:t>
            </a:r>
            <a:r>
              <a:rPr lang="zh-CN" altLang="en-US" sz="1600" kern="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  <a:cs typeface="+mj-cs"/>
              </a:rPr>
              <a:t>高等教育出版社</a:t>
            </a:r>
            <a:r>
              <a:rPr lang="en-US" altLang="zh-CN" sz="1600" kern="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  <a:cs typeface="+mj-cs"/>
              </a:rPr>
              <a:t>, 2009.</a:t>
            </a:r>
            <a:endParaRPr lang="zh-CN" altLang="en-US" sz="1600" kern="0" dirty="0">
              <a:solidFill>
                <a:srgbClr val="000066"/>
              </a:solidFill>
              <a:latin typeface="+mn-lt"/>
              <a:ea typeface="仿宋" panose="02010609060101010101" pitchFamily="49" charset="-122"/>
              <a:cs typeface="+mj-c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360EB34-027D-4F08-A9C3-CCB18D7B5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771" y="1125424"/>
            <a:ext cx="8483394" cy="1113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zh-CN" altLang="en-US" sz="1800" dirty="0">
                <a:solidFill>
                  <a:schemeClr val="tx2"/>
                </a:solidFill>
                <a:latin typeface="+mn-lt"/>
                <a:ea typeface="仿宋" panose="02010609060101010101" pitchFamily="49" charset="-122"/>
              </a:rPr>
              <a:t>某些干扰频率不满足组合关系，不能和本振及谐波产生等于中频的和、差频。但是由于器件的非线性，这些干扰能量可能转移到信号能量上，从而起到对信号的干扰作用。根据干扰形成原因的不同，可以分为交叉调制（</a:t>
            </a:r>
            <a:r>
              <a:rPr lang="zh-CN" altLang="en-US" sz="1800" dirty="0">
                <a:solidFill>
                  <a:srgbClr val="C00000"/>
                </a:solidFill>
                <a:latin typeface="+mn-lt"/>
                <a:ea typeface="仿宋" panose="02010609060101010101" pitchFamily="49" charset="-122"/>
              </a:rPr>
              <a:t>交调</a:t>
            </a:r>
            <a:r>
              <a:rPr lang="zh-CN" altLang="en-US" sz="1800" dirty="0">
                <a:solidFill>
                  <a:schemeClr val="tx2"/>
                </a:solidFill>
                <a:latin typeface="+mn-lt"/>
                <a:ea typeface="仿宋" panose="02010609060101010101" pitchFamily="49" charset="-122"/>
              </a:rPr>
              <a:t>）干扰和互相调制（</a:t>
            </a:r>
            <a:r>
              <a:rPr lang="zh-CN" altLang="en-US" sz="1800" dirty="0">
                <a:solidFill>
                  <a:srgbClr val="C00000"/>
                </a:solidFill>
                <a:latin typeface="+mn-lt"/>
                <a:ea typeface="仿宋" panose="02010609060101010101" pitchFamily="49" charset="-122"/>
              </a:rPr>
              <a:t>互调</a:t>
            </a:r>
            <a:r>
              <a:rPr lang="zh-CN" altLang="en-US" sz="1800" dirty="0">
                <a:solidFill>
                  <a:schemeClr val="tx2"/>
                </a:solidFill>
                <a:latin typeface="+mn-lt"/>
                <a:ea typeface="仿宋" panose="02010609060101010101" pitchFamily="49" charset="-122"/>
              </a:rPr>
              <a:t>）干扰。</a:t>
            </a:r>
            <a:endParaRPr lang="zh-CN" altLang="en-US" sz="1800" b="0" dirty="0">
              <a:solidFill>
                <a:schemeClr val="tx2"/>
              </a:solidFill>
              <a:latin typeface="+mn-lt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0C22BF2E-321F-4063-BBAC-67191A78335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7223125" cy="381000"/>
          </a:xfrm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6.4.4  </a:t>
            </a:r>
            <a:r>
              <a:rPr lang="zh-CN" altLang="en-US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混频器的干扰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50B1077F-06C2-4804-8F98-198CA0A6C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054" y="577736"/>
            <a:ext cx="6179138" cy="4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2000" dirty="0">
                <a:solidFill>
                  <a:schemeClr val="tx2"/>
                </a:solidFill>
                <a:latin typeface="+mn-lt"/>
                <a:ea typeface="仿宋" panose="02010609060101010101" pitchFamily="49" charset="-122"/>
              </a:rPr>
              <a:t>3.  </a:t>
            </a:r>
            <a:r>
              <a:rPr lang="zh-CN" altLang="en-US" sz="2000" dirty="0">
                <a:solidFill>
                  <a:schemeClr val="tx2"/>
                </a:solidFill>
                <a:latin typeface="+mn-lt"/>
                <a:ea typeface="仿宋" panose="02010609060101010101" pitchFamily="49" charset="-122"/>
              </a:rPr>
              <a:t>其它干扰</a:t>
            </a:r>
            <a:r>
              <a:rPr lang="en-US" altLang="zh-CN" sz="2000" dirty="0">
                <a:solidFill>
                  <a:schemeClr val="tx2"/>
                </a:solidFill>
                <a:latin typeface="+mn-lt"/>
                <a:ea typeface="仿宋" panose="02010609060101010101" pitchFamily="49" charset="-122"/>
              </a:rPr>
              <a:t>——</a:t>
            </a:r>
            <a:r>
              <a:rPr lang="zh-CN" altLang="en-US" sz="2000" dirty="0">
                <a:solidFill>
                  <a:schemeClr val="tx2"/>
                </a:solidFill>
                <a:latin typeface="+mn-lt"/>
                <a:ea typeface="仿宋" panose="02010609060101010101" pitchFamily="49" charset="-122"/>
              </a:rPr>
              <a:t>交调和互调干扰   </a:t>
            </a:r>
            <a:r>
              <a:rPr lang="en-US" altLang="zh-CN" sz="2000" dirty="0">
                <a:solidFill>
                  <a:schemeClr val="tx2"/>
                </a:solidFill>
                <a:latin typeface="+mn-lt"/>
                <a:ea typeface="仿宋" panose="02010609060101010101" pitchFamily="49" charset="-122"/>
              </a:rPr>
              <a:t>(</a:t>
            </a:r>
            <a:r>
              <a:rPr lang="en-US" altLang="zh-CN" sz="2000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</a:rPr>
              <a:t>P193</a:t>
            </a:r>
            <a:r>
              <a:rPr lang="en-US" altLang="zh-CN" sz="2000" dirty="0">
                <a:solidFill>
                  <a:schemeClr val="tx2"/>
                </a:solidFill>
                <a:latin typeface="+mn-lt"/>
                <a:ea typeface="仿宋" panose="02010609060101010101" pitchFamily="49" charset="-122"/>
              </a:rPr>
              <a:t>    P200)</a:t>
            </a:r>
            <a:endParaRPr lang="zh-CN" altLang="en-US" sz="2000" dirty="0">
              <a:solidFill>
                <a:schemeClr val="tx2"/>
              </a:solidFill>
              <a:latin typeface="+mn-lt"/>
              <a:ea typeface="仿宋" panose="02010609060101010101" pitchFamily="49" charset="-122"/>
            </a:endParaRPr>
          </a:p>
          <a:p>
            <a:pPr>
              <a:buFontTx/>
              <a:buNone/>
            </a:pPr>
            <a:r>
              <a:rPr lang="zh-CN" altLang="en-US" sz="2000" dirty="0">
                <a:solidFill>
                  <a:schemeClr val="tx2"/>
                </a:solidFill>
                <a:latin typeface="+mn-lt"/>
                <a:ea typeface="仿宋" panose="02010609060101010101" pitchFamily="49" charset="-122"/>
              </a:rPr>
              <a:t>        </a:t>
            </a:r>
            <a:endParaRPr lang="zh-CN" altLang="en-US" sz="2000" b="0" dirty="0">
              <a:solidFill>
                <a:schemeClr val="tx2"/>
              </a:solidFill>
              <a:latin typeface="+mn-lt"/>
              <a:ea typeface="仿宋" panose="02010609060101010101" pitchFamily="49" charset="-122"/>
            </a:endParaRPr>
          </a:p>
        </p:txBody>
      </p:sp>
      <p:sp>
        <p:nvSpPr>
          <p:cNvPr id="35845" name="Text Box 5">
            <a:extLst>
              <a:ext uri="{FF2B5EF4-FFF2-40B4-BE49-F238E27FC236}">
                <a16:creationId xmlns:a16="http://schemas.microsoft.com/office/drawing/2014/main" id="{81B38572-32EE-4F50-9C1F-28D7A564A6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908" y="1149139"/>
            <a:ext cx="8664579" cy="190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chemeClr val="tx2"/>
                </a:solidFill>
                <a:latin typeface="+mn-lt"/>
                <a:ea typeface="仿宋" panose="02010609060101010101" pitchFamily="49" charset="-122"/>
              </a:rPr>
              <a:t>② 互调干扰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chemeClr val="tx2"/>
                </a:solidFill>
                <a:latin typeface="+mn-lt"/>
                <a:ea typeface="仿宋" panose="02010609060101010101" pitchFamily="49" charset="-122"/>
              </a:rPr>
              <a:t>         两个</a:t>
            </a:r>
            <a:r>
              <a:rPr lang="en-US" altLang="zh-CN" sz="20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f</a:t>
            </a:r>
            <a:r>
              <a:rPr lang="en-US" altLang="zh-CN" sz="2000" baseline="-25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1</a:t>
            </a:r>
            <a:r>
              <a:rPr lang="en-US" altLang="zh-CN" sz="2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，</a:t>
            </a:r>
            <a:r>
              <a:rPr lang="en-US" altLang="zh-CN" sz="20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f</a:t>
            </a:r>
            <a:r>
              <a:rPr lang="en-US" altLang="zh-CN" sz="2000" baseline="-25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2 </a:t>
            </a:r>
            <a:r>
              <a:rPr lang="zh-CN" altLang="en-US" sz="2000" dirty="0">
                <a:solidFill>
                  <a:schemeClr val="tx2"/>
                </a:solidFill>
                <a:latin typeface="+mn-lt"/>
                <a:ea typeface="仿宋" panose="02010609060101010101" pitchFamily="49" charset="-122"/>
              </a:rPr>
              <a:t>（或两个以上</a:t>
            </a:r>
            <a:r>
              <a:rPr lang="en-US" altLang="zh-CN" sz="20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f</a:t>
            </a:r>
            <a:r>
              <a:rPr lang="en-US" altLang="zh-CN" sz="2000" baseline="-25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1</a:t>
            </a:r>
            <a:r>
              <a:rPr lang="en-US" altLang="zh-CN" sz="2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，</a:t>
            </a:r>
            <a:r>
              <a:rPr lang="en-US" altLang="zh-CN" sz="20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f</a:t>
            </a:r>
            <a:r>
              <a:rPr lang="en-US" altLang="zh-CN" sz="2000" baseline="-25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2 </a:t>
            </a:r>
            <a:r>
              <a:rPr lang="zh-CN" altLang="en-US" sz="2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，</a:t>
            </a:r>
            <a:r>
              <a:rPr lang="en-US" altLang="zh-CN" sz="20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f</a:t>
            </a:r>
            <a:r>
              <a:rPr lang="en-US" altLang="zh-CN" sz="2000" baseline="-25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3 </a:t>
            </a:r>
            <a:r>
              <a:rPr lang="zh-CN" altLang="en-US" sz="2000" dirty="0">
                <a:solidFill>
                  <a:schemeClr val="tx2"/>
                </a:solidFill>
                <a:latin typeface="+mn-lt"/>
                <a:ea typeface="仿宋" panose="02010609060101010101" pitchFamily="49" charset="-122"/>
              </a:rPr>
              <a:t>）干扰电压加到接收机的高放级或混频级（无高放的话），由于晶体管的非线性作用，相互混频。如果产生的频率接近所收信号频率 </a:t>
            </a:r>
            <a:r>
              <a:rPr lang="en-US" altLang="zh-CN" sz="2000" i="1" dirty="0" err="1">
                <a:solidFill>
                  <a:schemeClr val="tx2"/>
                </a:solidFill>
                <a:latin typeface="+mn-lt"/>
                <a:ea typeface="仿宋" panose="02010609060101010101" pitchFamily="49" charset="-122"/>
              </a:rPr>
              <a:t>ω</a:t>
            </a:r>
            <a:r>
              <a:rPr lang="en-US" altLang="zh-CN" sz="2000" baseline="-25000" dirty="0" err="1">
                <a:solidFill>
                  <a:schemeClr val="tx2"/>
                </a:solidFill>
                <a:latin typeface="+mn-lt"/>
                <a:ea typeface="仿宋" panose="02010609060101010101" pitchFamily="49" charset="-122"/>
              </a:rPr>
              <a:t>s</a:t>
            </a:r>
            <a:r>
              <a:rPr lang="en-US" altLang="zh-CN" sz="2000" dirty="0">
                <a:solidFill>
                  <a:schemeClr val="tx2"/>
                </a:solidFill>
                <a:latin typeface="+mn-lt"/>
                <a:ea typeface="仿宋" panose="02010609060101010101" pitchFamily="49" charset="-122"/>
              </a:rPr>
              <a:t> </a:t>
            </a:r>
            <a:r>
              <a:rPr lang="zh-CN" altLang="en-US" sz="2000" dirty="0">
                <a:solidFill>
                  <a:schemeClr val="tx2"/>
                </a:solidFill>
                <a:latin typeface="+mn-lt"/>
                <a:ea typeface="仿宋" panose="02010609060101010101" pitchFamily="49" charset="-122"/>
              </a:rPr>
              <a:t>（对变频级来说是</a:t>
            </a:r>
            <a:r>
              <a:rPr lang="en-US" altLang="zh-CN" sz="2000" i="1" dirty="0" err="1">
                <a:solidFill>
                  <a:schemeClr val="tx2"/>
                </a:solidFill>
                <a:latin typeface="+mn-lt"/>
                <a:ea typeface="仿宋" panose="02010609060101010101" pitchFamily="49" charset="-122"/>
              </a:rPr>
              <a:t>ω</a:t>
            </a:r>
            <a:r>
              <a:rPr lang="en-US" altLang="zh-CN" sz="2000" baseline="-25000" dirty="0" err="1">
                <a:solidFill>
                  <a:schemeClr val="tx2"/>
                </a:solidFill>
                <a:latin typeface="+mn-lt"/>
                <a:ea typeface="仿宋" panose="02010609060101010101" pitchFamily="49" charset="-122"/>
              </a:rPr>
              <a:t>i</a:t>
            </a:r>
            <a:r>
              <a:rPr lang="en-US" altLang="zh-CN" sz="2000" dirty="0">
                <a:solidFill>
                  <a:schemeClr val="tx2"/>
                </a:solidFill>
                <a:latin typeface="+mn-lt"/>
                <a:ea typeface="仿宋" panose="02010609060101010101" pitchFamily="49" charset="-122"/>
              </a:rPr>
              <a:t> </a:t>
            </a:r>
            <a:r>
              <a:rPr lang="zh-CN" altLang="en-US" sz="2000" dirty="0">
                <a:solidFill>
                  <a:schemeClr val="tx2"/>
                </a:solidFill>
                <a:latin typeface="+mn-lt"/>
                <a:ea typeface="仿宋" panose="02010609060101010101" pitchFamily="49" charset="-122"/>
              </a:rPr>
              <a:t>），就会形成干扰，这种干扰就是互调干扰。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03D0F854-CBD0-4A24-91AD-9DD12F49AA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915" y="3429000"/>
            <a:ext cx="8520563" cy="2645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chemeClr val="tx2"/>
                </a:solidFill>
                <a:latin typeface="+mn-lt"/>
                <a:ea typeface="仿宋" panose="02010609060101010101" pitchFamily="49" charset="-122"/>
              </a:rPr>
              <a:t>非线性会产生：</a:t>
            </a:r>
            <a:endParaRPr lang="en-US" altLang="zh-CN" sz="2000" dirty="0">
              <a:solidFill>
                <a:schemeClr val="tx2"/>
              </a:solidFill>
              <a:latin typeface="+mn-lt"/>
              <a:ea typeface="仿宋" panose="02010609060101010101" pitchFamily="49" charset="-122"/>
            </a:endParaRP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i="1" dirty="0" err="1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f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p⋅m⋅n</a:t>
            </a:r>
            <a:r>
              <a:rPr lang="en-US" altLang="zh-CN" sz="2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=|</a:t>
            </a:r>
            <a:r>
              <a:rPr lang="en-US" altLang="zh-CN" sz="2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 </a:t>
            </a:r>
            <a:r>
              <a:rPr lang="en-US" altLang="zh-CN" sz="20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pf</a:t>
            </a:r>
            <a:r>
              <a:rPr lang="en-US" altLang="zh-CN" sz="2000" baseline="-25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0</a:t>
            </a:r>
            <a:r>
              <a:rPr lang="en-US" altLang="zh-CN" sz="2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  </a:t>
            </a:r>
            <a:r>
              <a:rPr lang="en-US" altLang="zh-CN" sz="20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mf</a:t>
            </a:r>
            <a:r>
              <a:rPr lang="en-US" altLang="zh-CN" sz="2000" baseline="-25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1 </a:t>
            </a:r>
            <a:r>
              <a:rPr lang="en-US" altLang="zh-CN" sz="2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 </a:t>
            </a:r>
            <a:r>
              <a:rPr lang="en-US" altLang="zh-CN" sz="20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nf</a:t>
            </a:r>
            <a:r>
              <a:rPr lang="en-US" altLang="zh-CN" sz="2000" baseline="-25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2 </a:t>
            </a:r>
            <a:r>
              <a:rPr lang="en-US" altLang="zh-CN" sz="2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|                 </a:t>
            </a:r>
            <a:r>
              <a:rPr lang="en-US" altLang="zh-CN" sz="2000" dirty="0">
                <a:solidFill>
                  <a:schemeClr val="tx2"/>
                </a:solidFill>
                <a:latin typeface="+mn-lt"/>
                <a:ea typeface="仿宋" panose="02010609060101010101" pitchFamily="49" charset="-122"/>
              </a:rPr>
              <a:t>                   </a:t>
            </a:r>
            <a:r>
              <a:rPr lang="en-US" altLang="zh-CN" sz="2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 (6-67)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chemeClr val="tx2"/>
                </a:solidFill>
                <a:latin typeface="+mn-lt"/>
                <a:ea typeface="仿宋" panose="02010609060101010101" pitchFamily="49" charset="-122"/>
              </a:rPr>
              <a:t>如果：</a:t>
            </a:r>
            <a:r>
              <a:rPr lang="en-US" altLang="zh-CN" sz="2000" dirty="0">
                <a:solidFill>
                  <a:schemeClr val="tx2"/>
                </a:solidFill>
                <a:latin typeface="+mn-lt"/>
                <a:ea typeface="仿宋" panose="02010609060101010101" pitchFamily="49" charset="-122"/>
              </a:rPr>
              <a:t>     </a:t>
            </a: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tx2"/>
                </a:solidFill>
                <a:latin typeface="+mn-lt"/>
                <a:ea typeface="仿宋" panose="02010609060101010101" pitchFamily="49" charset="-122"/>
              </a:rPr>
              <a:t>    </a:t>
            </a:r>
            <a:r>
              <a:rPr lang="en-US" altLang="zh-CN" sz="20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f</a:t>
            </a:r>
            <a:r>
              <a:rPr lang="en-US" altLang="zh-CN" sz="2000" baseline="-25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0</a:t>
            </a:r>
            <a:r>
              <a:rPr lang="en-US" altLang="zh-CN" sz="2000" dirty="0">
                <a:solidFill>
                  <a:schemeClr val="tx2"/>
                </a:solidFill>
                <a:latin typeface="+mn-lt"/>
                <a:ea typeface="仿宋" panose="02010609060101010101" pitchFamily="49" charset="-122"/>
              </a:rPr>
              <a:t> </a:t>
            </a:r>
            <a:r>
              <a:rPr lang="en-US" altLang="zh-CN" sz="2000" dirty="0">
                <a:solidFill>
                  <a:schemeClr val="tx2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</a:t>
            </a:r>
            <a:r>
              <a:rPr lang="en-US" altLang="zh-CN" sz="2000" dirty="0">
                <a:solidFill>
                  <a:schemeClr val="tx2"/>
                </a:solidFill>
                <a:latin typeface="+mn-lt"/>
                <a:ea typeface="仿宋" panose="02010609060101010101" pitchFamily="49" charset="-122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|</a:t>
            </a:r>
            <a:r>
              <a:rPr lang="en-US" altLang="zh-CN" sz="2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 </a:t>
            </a:r>
            <a:r>
              <a:rPr lang="en-US" altLang="zh-CN" sz="20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mf</a:t>
            </a:r>
            <a:r>
              <a:rPr lang="en-US" altLang="zh-CN" sz="2000" baseline="-25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1 </a:t>
            </a:r>
            <a:r>
              <a:rPr lang="en-US" altLang="zh-CN" sz="2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 </a:t>
            </a:r>
            <a:r>
              <a:rPr lang="en-US" altLang="zh-CN" sz="20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nf</a:t>
            </a:r>
            <a:r>
              <a:rPr lang="en-US" altLang="zh-CN" sz="2000" baseline="-25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2 </a:t>
            </a:r>
            <a:r>
              <a:rPr lang="en-US" altLang="zh-CN" sz="2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| = </a:t>
            </a:r>
            <a:r>
              <a:rPr lang="en-US" altLang="zh-CN" sz="20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f</a:t>
            </a:r>
            <a:r>
              <a:rPr lang="en-US" altLang="zh-CN" sz="2000" baseline="-25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en-US" altLang="zh-CN" sz="2000" dirty="0">
                <a:solidFill>
                  <a:schemeClr val="tx2"/>
                </a:solidFill>
                <a:latin typeface="+mn-lt"/>
                <a:ea typeface="仿宋" panose="02010609060101010101" pitchFamily="49" charset="-122"/>
              </a:rPr>
              <a:t>                                     </a:t>
            </a:r>
            <a:r>
              <a:rPr lang="en-US" altLang="zh-CN" sz="2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(6-68)</a:t>
            </a:r>
            <a:endParaRPr lang="en-US" altLang="zh-CN" sz="2000" dirty="0">
              <a:solidFill>
                <a:schemeClr val="tx2"/>
              </a:solidFill>
              <a:latin typeface="+mn-lt"/>
              <a:ea typeface="仿宋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chemeClr val="tx2"/>
                </a:solidFill>
                <a:latin typeface="+mn-lt"/>
                <a:ea typeface="仿宋" panose="02010609060101010101" pitchFamily="49" charset="-122"/>
              </a:rPr>
              <a:t>或：</a:t>
            </a:r>
            <a:endParaRPr lang="en-US" altLang="zh-CN" sz="2000" dirty="0">
              <a:solidFill>
                <a:schemeClr val="tx2"/>
              </a:solidFill>
              <a:latin typeface="+mn-lt"/>
              <a:ea typeface="仿宋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                    |</a:t>
            </a:r>
            <a:r>
              <a:rPr lang="en-US" altLang="zh-CN" sz="2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 </a:t>
            </a:r>
            <a:r>
              <a:rPr lang="en-US" altLang="zh-CN" sz="20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mf</a:t>
            </a:r>
            <a:r>
              <a:rPr lang="en-US" altLang="zh-CN" sz="2000" baseline="-25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1 </a:t>
            </a:r>
            <a:r>
              <a:rPr lang="en-US" altLang="zh-CN" sz="2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 </a:t>
            </a:r>
            <a:r>
              <a:rPr lang="en-US" altLang="zh-CN" sz="20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nf</a:t>
            </a:r>
            <a:r>
              <a:rPr lang="en-US" altLang="zh-CN" sz="2000" baseline="-25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2 </a:t>
            </a:r>
            <a:r>
              <a:rPr lang="en-US" altLang="zh-CN" sz="2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| = </a:t>
            </a:r>
            <a:r>
              <a:rPr lang="en-US" altLang="zh-CN" sz="20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f</a:t>
            </a:r>
            <a:r>
              <a:rPr lang="en-US" altLang="zh-CN" sz="2000" baseline="-25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s</a:t>
            </a:r>
            <a:r>
              <a:rPr lang="en-US" altLang="zh-CN" sz="2000" dirty="0">
                <a:solidFill>
                  <a:schemeClr val="tx2"/>
                </a:solidFill>
                <a:latin typeface="+mn-lt"/>
                <a:ea typeface="仿宋" panose="02010609060101010101" pitchFamily="49" charset="-122"/>
              </a:rPr>
              <a:t>                     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chemeClr val="tx2"/>
                </a:solidFill>
                <a:latin typeface="+mn-lt"/>
                <a:ea typeface="仿宋" panose="02010609060101010101" pitchFamily="49" charset="-122"/>
              </a:rPr>
              <a:t>                    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7310884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35312D56-21FD-4020-A9DE-495D30E490E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7223125" cy="381000"/>
          </a:xfrm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6.4.4  </a:t>
            </a:r>
            <a:r>
              <a:rPr lang="zh-CN" altLang="en-US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混频器的干扰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E648538F-0819-40AB-9A58-6B151B39A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57" y="764704"/>
            <a:ext cx="8857332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zh-CN" altLang="en-US" sz="20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交调、互调的区别：</a:t>
            </a:r>
          </a:p>
          <a:p>
            <a:pPr indent="452438">
              <a:spcBef>
                <a:spcPct val="20000"/>
              </a:spcBef>
              <a:defRPr/>
            </a:pPr>
            <a:r>
              <a:rPr lang="zh-CN" altLang="en-US" sz="2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交调</a:t>
            </a:r>
            <a:r>
              <a:rPr lang="zh-CN" altLang="en-US" sz="20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：在干扰信号大于有用信号时，检波后可听到质量差的有用信号和干扰台的声音；</a:t>
            </a:r>
            <a:endParaRPr lang="en-US" altLang="zh-CN" sz="2000" dirty="0">
              <a:solidFill>
                <a:srgbClr val="000066"/>
              </a:solidFill>
              <a:latin typeface="+mn-lt"/>
              <a:ea typeface="仿宋" panose="02010609060101010101" pitchFamily="49" charset="-122"/>
            </a:endParaRPr>
          </a:p>
          <a:p>
            <a:pPr indent="622300">
              <a:spcBef>
                <a:spcPct val="20000"/>
              </a:spcBef>
              <a:defRPr/>
            </a:pPr>
            <a:endParaRPr lang="en-US" altLang="zh-CN" sz="2000" dirty="0">
              <a:solidFill>
                <a:srgbClr val="000066"/>
              </a:solidFill>
              <a:latin typeface="+mn-lt"/>
              <a:ea typeface="仿宋" panose="02010609060101010101" pitchFamily="49" charset="-122"/>
            </a:endParaRPr>
          </a:p>
          <a:p>
            <a:pPr indent="452438">
              <a:spcBef>
                <a:spcPct val="20000"/>
              </a:spcBef>
              <a:defRPr/>
            </a:pPr>
            <a:r>
              <a:rPr lang="zh-CN" altLang="en-US" sz="2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互调</a:t>
            </a:r>
            <a:r>
              <a:rPr lang="zh-CN" altLang="en-US" sz="20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，则听到哨叫声和杂乱的干扰声，没有信号声音（通常成为阻塞）。有线电视在增益较大时，易产生交互调干扰，网纹。</a:t>
            </a:r>
          </a:p>
          <a:p>
            <a:pPr indent="622300">
              <a:spcBef>
                <a:spcPct val="20000"/>
              </a:spcBef>
              <a:defRPr/>
            </a:pPr>
            <a:endParaRPr lang="en-US" altLang="zh-CN" sz="2000" dirty="0">
              <a:solidFill>
                <a:srgbClr val="000066"/>
              </a:solidFill>
              <a:latin typeface="+mn-lt"/>
              <a:ea typeface="仿宋" panose="02010609060101010101" pitchFamily="49" charset="-122"/>
            </a:endParaRPr>
          </a:p>
          <a:p>
            <a:pPr indent="622300">
              <a:spcBef>
                <a:spcPct val="20000"/>
              </a:spcBef>
              <a:defRPr/>
            </a:pPr>
            <a:r>
              <a:rPr lang="zh-CN" altLang="en-US" sz="20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产生互调的两个干扰台频率一般距信号频率较</a:t>
            </a:r>
            <a:r>
              <a:rPr lang="en-US" altLang="zh-CN" sz="2000" i="1" dirty="0" err="1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ω</a:t>
            </a:r>
            <a:r>
              <a:rPr lang="en-US" altLang="zh-CN" sz="2000" baseline="-25000" dirty="0" err="1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s</a:t>
            </a:r>
            <a:r>
              <a:rPr lang="zh-CN" altLang="en-US" sz="20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远，或一个距之较远，所以可以用提高输入回路的选择性来克服。</a:t>
            </a:r>
            <a:endParaRPr lang="zh-CN" altLang="en-US" sz="2000" b="0" dirty="0">
              <a:solidFill>
                <a:srgbClr val="000066"/>
              </a:solidFill>
              <a:latin typeface="+mn-lt"/>
              <a:ea typeface="仿宋" panose="02010609060101010101" pitchFamily="49" charset="-122"/>
            </a:endParaRP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584E0057-7870-4A11-94E4-FEEA8DD2A1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319" y="4365104"/>
            <a:ext cx="8569325" cy="1168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chemeClr val="tx2"/>
                </a:solidFill>
                <a:latin typeface="+mn-lt"/>
                <a:ea typeface="仿宋" panose="02010609060101010101" pitchFamily="49" charset="-122"/>
              </a:rPr>
              <a:t>③ 阻塞干扰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chemeClr val="tx2"/>
                </a:solidFill>
                <a:latin typeface="+mn-lt"/>
                <a:ea typeface="仿宋" panose="02010609060101010101" pitchFamily="49" charset="-122"/>
              </a:rPr>
              <a:t>         强信号输入接收机，前端抑制不良，造成前端放大器或混频器出现严重的失真，进入非线性区，使输出信噪比大大下降。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5E952B21-EDD5-4392-BB3E-BC5EF5BE65E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7223125" cy="381000"/>
          </a:xfrm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6.4.4  </a:t>
            </a:r>
            <a:r>
              <a:rPr lang="zh-CN" altLang="en-US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混频器的干扰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D62BDAB0-93F6-472F-8A01-7BA20771D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13" y="687388"/>
            <a:ext cx="8713787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4.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  抑制干扰的方法（总结）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(</a:t>
            </a:r>
            <a:r>
              <a:rPr lang="en-US" altLang="zh-CN" sz="2400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</a:rPr>
              <a:t>P194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   P202)</a:t>
            </a:r>
            <a:endParaRPr lang="zh-CN" altLang="en-US" sz="2400" dirty="0">
              <a:solidFill>
                <a:srgbClr val="660066"/>
              </a:solidFill>
              <a:latin typeface="+mn-lt"/>
              <a:ea typeface="仿宋" panose="02010609060101010101" pitchFamily="49" charset="-122"/>
            </a:endParaRPr>
          </a:p>
          <a:p>
            <a:pPr>
              <a:buFontTx/>
              <a:buNone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① 提高前端电路的选择性：</a:t>
            </a:r>
          </a:p>
          <a:p>
            <a:pPr>
              <a:buFontTx/>
              <a:buNone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   对各种频率干扰包括中频干扰、镜频干扰，都好用；</a:t>
            </a:r>
          </a:p>
          <a:p>
            <a:pPr>
              <a:buFontTx/>
              <a:buNone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② 适当选择中频：</a:t>
            </a:r>
          </a:p>
          <a:p>
            <a:pPr>
              <a:buFontTx/>
              <a:buNone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   对 </a:t>
            </a:r>
            <a:r>
              <a:rPr lang="en-US" altLang="zh-CN" sz="2400" i="1" dirty="0" err="1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f</a:t>
            </a:r>
            <a:r>
              <a:rPr lang="en-US" altLang="zh-CN" sz="2400" baseline="-25000" dirty="0" err="1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smin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～</a:t>
            </a:r>
            <a:r>
              <a:rPr lang="en-US" altLang="zh-CN" sz="2400" i="1" dirty="0" err="1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f</a:t>
            </a:r>
            <a:r>
              <a:rPr lang="en-US" altLang="zh-CN" sz="2400" baseline="-25000" dirty="0" err="1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smax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讲，应选择在接收频段之外。</a:t>
            </a:r>
          </a:p>
          <a:p>
            <a:pPr>
              <a:buFontTx/>
              <a:buNone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   例如：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535K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～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1605K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，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f</a:t>
            </a:r>
            <a:r>
              <a:rPr lang="en-US" altLang="zh-CN" sz="240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=465K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，可以很好的在前边滤波。</a:t>
            </a:r>
          </a:p>
          <a:p>
            <a:pPr>
              <a:buFontTx/>
              <a:buNone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③ 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合理选择混频器的工作点：</a:t>
            </a:r>
          </a:p>
          <a:p>
            <a:pPr>
              <a:buFontTx/>
              <a:buNone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       将静态工作点设置在混频器件特性的二次方区域；</a:t>
            </a:r>
          </a:p>
        </p:txBody>
      </p:sp>
      <p:sp>
        <p:nvSpPr>
          <p:cNvPr id="37892" name="Text Box 4">
            <a:extLst>
              <a:ext uri="{FF2B5EF4-FFF2-40B4-BE49-F238E27FC236}">
                <a16:creationId xmlns:a16="http://schemas.microsoft.com/office/drawing/2014/main" id="{226CAFBA-C2C1-4923-A3E2-E9525BF7D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4419600"/>
            <a:ext cx="864235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      尽量减少三次或更高次方项引起的交叉调制干扰。同时还可以减少组合频率分量，降低组合频率干扰。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④ 尽量采用组合频率少的混频电路和器件。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       例如：模拟乘法器、二极管平衡混频器、环形混频器、以及场效应管混频器。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1B92D01-149F-4017-AE68-2125E46EB6FD}"/>
              </a:ext>
            </a:extLst>
          </p:cNvPr>
          <p:cNvGrpSpPr/>
          <p:nvPr/>
        </p:nvGrpSpPr>
        <p:grpSpPr>
          <a:xfrm>
            <a:off x="109117" y="2567145"/>
            <a:ext cx="4540250" cy="4065587"/>
            <a:chOff x="345726" y="1463039"/>
            <a:chExt cx="4540250" cy="4065587"/>
          </a:xfrm>
        </p:grpSpPr>
        <p:graphicFrame>
          <p:nvGraphicFramePr>
            <p:cNvPr id="38915" name="Object 6">
              <a:extLst>
                <a:ext uri="{FF2B5EF4-FFF2-40B4-BE49-F238E27FC236}">
                  <a16:creationId xmlns:a16="http://schemas.microsoft.com/office/drawing/2014/main" id="{1C5435F2-C2F2-439C-9025-78FFDB683E7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37681172"/>
                </p:ext>
              </p:extLst>
            </p:nvPr>
          </p:nvGraphicFramePr>
          <p:xfrm>
            <a:off x="345726" y="1463039"/>
            <a:ext cx="4540250" cy="40655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59" name="SmartDraw" r:id="rId3" imgW="3593592" imgH="3218688" progId="">
                    <p:embed/>
                  </p:oleObj>
                </mc:Choice>
                <mc:Fallback>
                  <p:oleObj name="SmartDraw" r:id="rId3" imgW="3593592" imgH="3218688" progId="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726" y="1463039"/>
                          <a:ext cx="4540250" cy="406558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633044BD-0AE9-4D77-B17F-A870CB1D54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439" y="2112326"/>
              <a:ext cx="503237" cy="358775"/>
            </a:xfrm>
            <a:prstGeom prst="rect">
              <a:avLst/>
            </a:prstGeom>
            <a:solidFill>
              <a:schemeClr val="bg1"/>
            </a:solidFill>
            <a:ln>
              <a:miter lim="800000"/>
              <a:headEnd/>
              <a:tailEnd/>
            </a:ln>
          </p:spPr>
          <p:txBody>
            <a:bodyPr lIns="0" tIns="0" rIns="0" bIns="36000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rgbClr val="336600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rgbClr val="336600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rgbClr val="336600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rgbClr val="336600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rgbClr val="336600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800" b="1" kern="1200">
                  <a:solidFill>
                    <a:srgbClr val="336600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800" b="1" kern="1200">
                  <a:solidFill>
                    <a:srgbClr val="336600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800" b="1" kern="1200">
                  <a:solidFill>
                    <a:srgbClr val="336600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800" b="1" kern="1200">
                  <a:solidFill>
                    <a:srgbClr val="336600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pPr>
                <a:defRPr/>
              </a:pPr>
              <a:r>
                <a:rPr lang="zh-CN" altLang="en-US" sz="2400" dirty="0">
                  <a:solidFill>
                    <a:schemeClr val="tx1"/>
                  </a:solidFill>
                  <a:latin typeface="+mn-lt"/>
                  <a:ea typeface="仿宋" panose="02010609060101010101" pitchFamily="49" charset="-122"/>
                  <a:cs typeface="+mj-cs"/>
                </a:rPr>
                <a:t> </a:t>
              </a:r>
              <a:r>
                <a:rPr lang="en-US" altLang="zh-CN" sz="2400" i="1" dirty="0">
                  <a:solidFill>
                    <a:schemeClr val="tx1"/>
                  </a:solidFill>
                  <a:latin typeface="+mn-lt"/>
                  <a:ea typeface="仿宋" panose="02010609060101010101" pitchFamily="49" charset="-122"/>
                  <a:cs typeface="+mj-cs"/>
                </a:rPr>
                <a:t>v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+mn-lt"/>
                  <a:ea typeface="仿宋" panose="02010609060101010101" pitchFamily="49" charset="-122"/>
                  <a:cs typeface="+mj-cs"/>
                </a:rPr>
                <a:t>s</a:t>
              </a:r>
              <a:endParaRPr lang="zh-CN" altLang="en-US" sz="2400" baseline="-25000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  <a:cs typeface="+mj-cs"/>
              </a:endParaRPr>
            </a:p>
          </p:txBody>
        </p:sp>
        <p:sp>
          <p:nvSpPr>
            <p:cNvPr id="8" name="Rectangle 2">
              <a:extLst>
                <a:ext uri="{FF2B5EF4-FFF2-40B4-BE49-F238E27FC236}">
                  <a16:creationId xmlns:a16="http://schemas.microsoft.com/office/drawing/2014/main" id="{066BBF64-E045-4AE0-8EED-43BDDD5ACB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214" y="4258626"/>
              <a:ext cx="576262" cy="357188"/>
            </a:xfrm>
            <a:prstGeom prst="rect">
              <a:avLst/>
            </a:prstGeom>
            <a:solidFill>
              <a:schemeClr val="bg1"/>
            </a:solidFill>
            <a:ln>
              <a:miter lim="800000"/>
              <a:headEnd/>
              <a:tailEnd/>
            </a:ln>
          </p:spPr>
          <p:txBody>
            <a:bodyPr lIns="0" tIns="0" rIns="0" bIns="36000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rgbClr val="336600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rgbClr val="336600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rgbClr val="336600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rgbClr val="336600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rgbClr val="336600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800" b="1" kern="1200">
                  <a:solidFill>
                    <a:srgbClr val="336600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800" b="1" kern="1200">
                  <a:solidFill>
                    <a:srgbClr val="336600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800" b="1" kern="1200">
                  <a:solidFill>
                    <a:srgbClr val="336600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800" b="1" kern="1200">
                  <a:solidFill>
                    <a:srgbClr val="336600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pPr>
                <a:defRPr/>
              </a:pPr>
              <a:r>
                <a:rPr lang="zh-CN" altLang="en-US" sz="2400" dirty="0">
                  <a:solidFill>
                    <a:schemeClr val="tx1"/>
                  </a:solidFill>
                  <a:latin typeface="+mn-lt"/>
                  <a:ea typeface="仿宋" panose="02010609060101010101" pitchFamily="49" charset="-122"/>
                  <a:cs typeface="+mj-cs"/>
                </a:rPr>
                <a:t> </a:t>
              </a:r>
              <a:r>
                <a:rPr lang="en-US" altLang="zh-CN" sz="2400" i="1" dirty="0">
                  <a:solidFill>
                    <a:schemeClr val="tx1"/>
                  </a:solidFill>
                  <a:latin typeface="+mn-lt"/>
                  <a:ea typeface="仿宋" panose="02010609060101010101" pitchFamily="49" charset="-122"/>
                  <a:cs typeface="+mj-cs"/>
                </a:rPr>
                <a:t>v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+mn-lt"/>
                  <a:ea typeface="仿宋" panose="02010609060101010101" pitchFamily="49" charset="-122"/>
                  <a:cs typeface="+mj-cs"/>
                </a:rPr>
                <a:t>0</a:t>
              </a:r>
              <a:endParaRPr lang="zh-CN" altLang="en-US" sz="2400" baseline="-25000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  <a:cs typeface="+mj-cs"/>
              </a:endParaRPr>
            </a:p>
          </p:txBody>
        </p:sp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74C7ECE4-961A-4113-837B-B5E1133541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6364" y="1486851"/>
              <a:ext cx="576262" cy="358775"/>
            </a:xfrm>
            <a:prstGeom prst="rect">
              <a:avLst/>
            </a:prstGeom>
            <a:solidFill>
              <a:schemeClr val="bg1"/>
            </a:solidFill>
            <a:ln>
              <a:miter lim="800000"/>
              <a:headEnd/>
              <a:tailEnd/>
            </a:ln>
          </p:spPr>
          <p:txBody>
            <a:bodyPr lIns="0" tIns="0" rIns="0" bIns="36000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rgbClr val="336600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rgbClr val="336600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rgbClr val="336600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rgbClr val="336600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rgbClr val="336600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800" b="1" kern="1200">
                  <a:solidFill>
                    <a:srgbClr val="336600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800" b="1" kern="1200">
                  <a:solidFill>
                    <a:srgbClr val="336600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800" b="1" kern="1200">
                  <a:solidFill>
                    <a:srgbClr val="336600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800" b="1" kern="1200">
                  <a:solidFill>
                    <a:srgbClr val="336600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pPr>
                <a:defRPr/>
              </a:pPr>
              <a:r>
                <a:rPr lang="zh-CN" altLang="en-US" sz="2400" dirty="0">
                  <a:solidFill>
                    <a:schemeClr val="tx1"/>
                  </a:solidFill>
                  <a:latin typeface="+mn-lt"/>
                  <a:ea typeface="仿宋" panose="02010609060101010101" pitchFamily="49" charset="-122"/>
                  <a:cs typeface="+mj-cs"/>
                </a:rPr>
                <a:t> </a:t>
              </a:r>
              <a:r>
                <a:rPr lang="en-US" altLang="zh-CN" sz="2400" i="1" dirty="0">
                  <a:solidFill>
                    <a:schemeClr val="tx1"/>
                  </a:solidFill>
                  <a:latin typeface="+mn-lt"/>
                  <a:ea typeface="仿宋" panose="02010609060101010101" pitchFamily="49" charset="-122"/>
                  <a:cs typeface="+mj-cs"/>
                </a:rPr>
                <a:t>v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+mn-lt"/>
                  <a:ea typeface="仿宋" panose="02010609060101010101" pitchFamily="49" charset="-122"/>
                  <a:cs typeface="+mj-cs"/>
                </a:rPr>
                <a:t>i</a:t>
              </a:r>
              <a:endParaRPr lang="zh-CN" altLang="en-US" sz="2400" baseline="-25000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  <a:cs typeface="+mj-cs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D4A4647F-E21E-429D-844A-71029D619A9E}"/>
              </a:ext>
            </a:extLst>
          </p:cNvPr>
          <p:cNvGrpSpPr/>
          <p:nvPr/>
        </p:nvGrpSpPr>
        <p:grpSpPr>
          <a:xfrm>
            <a:off x="4194821" y="609600"/>
            <a:ext cx="4793046" cy="2827337"/>
            <a:chOff x="15875" y="1325405"/>
            <a:chExt cx="4793046" cy="2827337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BF758E0E-9508-4A0B-B052-589E13CF2376}"/>
                </a:ext>
              </a:extLst>
            </p:cNvPr>
            <p:cNvGrpSpPr/>
            <p:nvPr/>
          </p:nvGrpSpPr>
          <p:grpSpPr>
            <a:xfrm>
              <a:off x="46421" y="1325405"/>
              <a:ext cx="4762500" cy="2827337"/>
              <a:chOff x="-1095375" y="1357313"/>
              <a:chExt cx="4762500" cy="2827337"/>
            </a:xfrm>
          </p:grpSpPr>
          <p:pic>
            <p:nvPicPr>
              <p:cNvPr id="15" name="图片 2">
                <a:extLst>
                  <a:ext uri="{FF2B5EF4-FFF2-40B4-BE49-F238E27FC236}">
                    <a16:creationId xmlns:a16="http://schemas.microsoft.com/office/drawing/2014/main" id="{4B0C9555-8F99-43E5-AC31-6A0B008241D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095375" y="1357313"/>
                <a:ext cx="4762500" cy="28273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9756DBD6-EE95-4F0A-95AA-9D8B5099E71D}"/>
                  </a:ext>
                </a:extLst>
              </p:cNvPr>
              <p:cNvSpPr/>
              <p:nvPr/>
            </p:nvSpPr>
            <p:spPr bwMode="auto">
              <a:xfrm>
                <a:off x="2411760" y="1923174"/>
                <a:ext cx="360040" cy="219157"/>
              </a:xfrm>
              <a:prstGeom prst="ellipse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1" lang="zh-CN" altLang="en-US" sz="2800" b="1" i="0" u="none" strike="noStrike" cap="none" normalizeH="0" baseline="0">
                  <a:ln w="28575">
                    <a:solidFill>
                      <a:srgbClr val="FF0000"/>
                    </a:solidFill>
                  </a:ln>
                  <a:solidFill>
                    <a:srgbClr val="336600"/>
                  </a:solidFill>
                  <a:effectLst/>
                  <a:latin typeface="+mn-lt"/>
                  <a:ea typeface="仿宋" panose="02010609060101010101" pitchFamily="49" charset="-122"/>
                </a:endParaRPr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33FF44AB-633B-40BA-81B9-7BBAD18315C6}"/>
                  </a:ext>
                </a:extLst>
              </p:cNvPr>
              <p:cNvSpPr/>
              <p:nvPr/>
            </p:nvSpPr>
            <p:spPr bwMode="auto">
              <a:xfrm>
                <a:off x="2411760" y="2181920"/>
                <a:ext cx="360040" cy="219157"/>
              </a:xfrm>
              <a:prstGeom prst="ellipse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1" lang="zh-CN" altLang="en-US" sz="2800" b="1" i="0" u="none" strike="noStrike" cap="none" normalizeH="0" baseline="0">
                  <a:ln w="28575">
                    <a:solidFill>
                      <a:srgbClr val="FF0000"/>
                    </a:solidFill>
                  </a:ln>
                  <a:solidFill>
                    <a:srgbClr val="336600"/>
                  </a:solidFill>
                  <a:effectLst/>
                  <a:latin typeface="+mn-lt"/>
                  <a:ea typeface="仿宋" panose="02010609060101010101" pitchFamily="49" charset="-122"/>
                </a:endParaRPr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0FED13D8-8051-4124-BB41-46CA9A98E9C9}"/>
                  </a:ext>
                </a:extLst>
              </p:cNvPr>
              <p:cNvSpPr/>
              <p:nvPr/>
            </p:nvSpPr>
            <p:spPr bwMode="auto">
              <a:xfrm>
                <a:off x="1763688" y="2039897"/>
                <a:ext cx="216024" cy="219157"/>
              </a:xfrm>
              <a:prstGeom prst="ellipse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1" lang="zh-CN" altLang="en-US" sz="2800" b="1" i="0" u="none" strike="noStrike" cap="none" normalizeH="0" baseline="0">
                  <a:ln w="28575">
                    <a:solidFill>
                      <a:srgbClr val="FF0000"/>
                    </a:solidFill>
                  </a:ln>
                  <a:solidFill>
                    <a:srgbClr val="336600"/>
                  </a:solidFill>
                  <a:effectLst/>
                  <a:latin typeface="+mn-lt"/>
                  <a:ea typeface="仿宋" panose="02010609060101010101" pitchFamily="49" charset="-122"/>
                </a:endParaRPr>
              </a:p>
            </p:txBody>
          </p:sp>
        </p:grpSp>
        <p:sp>
          <p:nvSpPr>
            <p:cNvPr id="12" name="Rectangle 2">
              <a:extLst>
                <a:ext uri="{FF2B5EF4-FFF2-40B4-BE49-F238E27FC236}">
                  <a16:creationId xmlns:a16="http://schemas.microsoft.com/office/drawing/2014/main" id="{DBC7B5F4-8DB5-4E53-A90E-EF64D8975A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75" y="3282950"/>
              <a:ext cx="2127250" cy="557213"/>
            </a:xfrm>
            <a:prstGeom prst="rect">
              <a:avLst/>
            </a:prstGeom>
            <a:noFill/>
            <a:ln>
              <a:miter lim="800000"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rgbClr val="336600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rgbClr val="336600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rgbClr val="336600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rgbClr val="336600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rgbClr val="336600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800" b="1" kern="1200">
                  <a:solidFill>
                    <a:srgbClr val="336600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800" b="1" kern="1200">
                  <a:solidFill>
                    <a:srgbClr val="336600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800" b="1" kern="1200">
                  <a:solidFill>
                    <a:srgbClr val="336600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800" b="1" kern="1200">
                  <a:solidFill>
                    <a:srgbClr val="336600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pPr>
                <a:defRPr/>
              </a:pPr>
              <a:r>
                <a:rPr lang="zh-CN" altLang="en-US" sz="2400" dirty="0">
                  <a:solidFill>
                    <a:srgbClr val="FF0000"/>
                  </a:solidFill>
                  <a:latin typeface="+mn-lt"/>
                  <a:ea typeface="仿宋" panose="02010609060101010101" pitchFamily="49" charset="-122"/>
                  <a:cs typeface="+mj-cs"/>
                </a:rPr>
                <a:t> </a:t>
              </a:r>
              <a:r>
                <a:rPr lang="en-US" altLang="zh-CN" sz="2400" dirty="0">
                  <a:solidFill>
                    <a:srgbClr val="FF0000"/>
                  </a:solidFill>
                  <a:latin typeface="+mn-lt"/>
                  <a:ea typeface="仿宋" panose="02010609060101010101" pitchFamily="49" charset="-122"/>
                  <a:cs typeface="+mj-cs"/>
                </a:rPr>
                <a:t>P187  </a:t>
              </a:r>
              <a:r>
                <a:rPr lang="en-US" altLang="zh-CN" sz="2400" dirty="0">
                  <a:solidFill>
                    <a:schemeClr val="accent2"/>
                  </a:solidFill>
                  <a:latin typeface="+mn-lt"/>
                  <a:ea typeface="仿宋" panose="02010609060101010101" pitchFamily="49" charset="-122"/>
                  <a:cs typeface="+mj-cs"/>
                </a:rPr>
                <a:t>P194</a:t>
              </a:r>
              <a:endParaRPr lang="zh-CN" altLang="en-US" sz="2400" dirty="0">
                <a:solidFill>
                  <a:schemeClr val="accent2"/>
                </a:solidFill>
                <a:latin typeface="+mn-lt"/>
                <a:ea typeface="仿宋" panose="02010609060101010101" pitchFamily="49" charset="-122"/>
                <a:cs typeface="+mj-cs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B83DFC9E-1A5E-4E19-8785-09333A6B36F7}"/>
                </a:ext>
              </a:extLst>
            </p:cNvPr>
            <p:cNvSpPr/>
            <p:nvPr/>
          </p:nvSpPr>
          <p:spPr>
            <a:xfrm>
              <a:off x="2510670" y="1680435"/>
              <a:ext cx="34657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solidFill>
                    <a:srgbClr val="FF0000"/>
                  </a:solidFill>
                  <a:latin typeface="+mn-lt"/>
                  <a:ea typeface="仿宋" panose="02010609060101010101" pitchFamily="49" charset="-122"/>
                </a:rPr>
                <a:t>v</a:t>
              </a:r>
              <a:r>
                <a:rPr lang="en-US" altLang="zh-CN" sz="2000" baseline="-25000" dirty="0">
                  <a:solidFill>
                    <a:srgbClr val="FF0000"/>
                  </a:solidFill>
                  <a:latin typeface="+mn-lt"/>
                  <a:ea typeface="仿宋" panose="02010609060101010101" pitchFamily="49" charset="-122"/>
                </a:rPr>
                <a:t>i</a:t>
              </a:r>
              <a:endParaRPr lang="zh-CN" altLang="en-US" sz="2000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DD87F3B-9B72-4AE2-A91B-5F090A9F5164}"/>
                </a:ext>
              </a:extLst>
            </p:cNvPr>
            <p:cNvSpPr/>
            <p:nvPr/>
          </p:nvSpPr>
          <p:spPr>
            <a:xfrm>
              <a:off x="3459982" y="1572806"/>
              <a:ext cx="347852" cy="307777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i="1" dirty="0">
                  <a:solidFill>
                    <a:srgbClr val="FF0000"/>
                  </a:solidFill>
                  <a:latin typeface="+mn-lt"/>
                  <a:ea typeface="仿宋" panose="02010609060101010101" pitchFamily="49" charset="-122"/>
                </a:rPr>
                <a:t>v</a:t>
              </a:r>
              <a:r>
                <a:rPr lang="en-US" altLang="zh-CN" sz="2000" baseline="-25000" dirty="0">
                  <a:solidFill>
                    <a:srgbClr val="FF0000"/>
                  </a:solidFill>
                  <a:latin typeface="+mn-lt"/>
                  <a:ea typeface="仿宋" panose="02010609060101010101" pitchFamily="49" charset="-122"/>
                </a:rPr>
                <a:t>i</a:t>
              </a:r>
              <a:r>
                <a:rPr lang="en-US" altLang="zh-CN" sz="2000" dirty="0">
                  <a:solidFill>
                    <a:srgbClr val="FF0000"/>
                  </a:solidFill>
                  <a:latin typeface="+mn-lt"/>
                  <a:ea typeface="仿宋" panose="02010609060101010101" pitchFamily="49" charset="-122"/>
                </a:rPr>
                <a:t>/</a:t>
              </a:r>
              <a:r>
                <a:rPr lang="en-US" altLang="zh-CN" sz="1800" dirty="0">
                  <a:solidFill>
                    <a:srgbClr val="FF0000"/>
                  </a:solidFill>
                  <a:latin typeface="+mn-lt"/>
                  <a:ea typeface="仿宋" panose="02010609060101010101" pitchFamily="49" charset="-122"/>
                </a:rPr>
                <a:t>2</a:t>
              </a:r>
              <a:endParaRPr lang="zh-CN" altLang="en-US" sz="1800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</a:endParaRPr>
            </a:p>
          </p:txBody>
        </p:sp>
      </p:grpSp>
      <p:sp>
        <p:nvSpPr>
          <p:cNvPr id="38914" name="Rectangle 2">
            <a:extLst>
              <a:ext uri="{FF2B5EF4-FFF2-40B4-BE49-F238E27FC236}">
                <a16:creationId xmlns:a16="http://schemas.microsoft.com/office/drawing/2014/main" id="{D527349F-B3F6-45A4-B766-AA27A3D4552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7223125" cy="381000"/>
          </a:xfrm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6.5  </a:t>
            </a:r>
            <a:r>
              <a:rPr lang="zh-CN" altLang="en-US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几种混频器电路介绍    </a:t>
            </a:r>
            <a:r>
              <a:rPr lang="en-US" altLang="zh-CN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 </a:t>
            </a:r>
            <a:endParaRPr lang="zh-CN" altLang="en-US" sz="2800" b="1" dirty="0">
              <a:solidFill>
                <a:srgbClr val="0000FF"/>
              </a:solidFill>
              <a:latin typeface="+mn-lt"/>
              <a:ea typeface="仿宋" panose="02010609060101010101" pitchFamily="49" charset="-122"/>
            </a:endParaRPr>
          </a:p>
        </p:txBody>
      </p:sp>
      <p:sp>
        <p:nvSpPr>
          <p:cNvPr id="38916" name="Text Box 7">
            <a:extLst>
              <a:ext uri="{FF2B5EF4-FFF2-40B4-BE49-F238E27FC236}">
                <a16:creationId xmlns:a16="http://schemas.microsoft.com/office/drawing/2014/main" id="{6E953B74-21D5-48B3-BCEF-E5094876F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981075"/>
            <a:ext cx="4537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1.  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差分对混频器</a:t>
            </a:r>
          </a:p>
        </p:txBody>
      </p:sp>
      <p:sp>
        <p:nvSpPr>
          <p:cNvPr id="38917" name="Text Box 8">
            <a:extLst>
              <a:ext uri="{FF2B5EF4-FFF2-40B4-BE49-F238E27FC236}">
                <a16:creationId xmlns:a16="http://schemas.microsoft.com/office/drawing/2014/main" id="{9481697D-47ED-41F5-8A09-32D8E09158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3928" y="5661248"/>
            <a:ext cx="36004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BG1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和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BG2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：差分对管；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BG3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：恒流源，受 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v</a:t>
            </a:r>
            <a:r>
              <a:rPr lang="en-US" altLang="zh-CN" sz="240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0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控制。</a:t>
            </a:r>
          </a:p>
        </p:txBody>
      </p:sp>
      <p:sp>
        <p:nvSpPr>
          <p:cNvPr id="19" name="Text Box 8">
            <a:extLst>
              <a:ext uri="{FF2B5EF4-FFF2-40B4-BE49-F238E27FC236}">
                <a16:creationId xmlns:a16="http://schemas.microsoft.com/office/drawing/2014/main" id="{D8C8F828-C951-4DD4-922D-4347999813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240500"/>
            <a:ext cx="424847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与上图平衡混频器比较，原来相同。本电路有增益。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147ED475-942D-453F-94B6-6902ED267DD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7223125" cy="381000"/>
          </a:xfrm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6.5  </a:t>
            </a:r>
            <a:r>
              <a:rPr lang="zh-CN" altLang="en-US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几种混频器电路介绍</a:t>
            </a:r>
          </a:p>
        </p:txBody>
      </p:sp>
      <p:sp>
        <p:nvSpPr>
          <p:cNvPr id="39939" name="Text Box 6">
            <a:extLst>
              <a:ext uri="{FF2B5EF4-FFF2-40B4-BE49-F238E27FC236}">
                <a16:creationId xmlns:a16="http://schemas.microsoft.com/office/drawing/2014/main" id="{DC9AC5CD-280B-4CFB-89D5-4A33863446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88" y="642938"/>
            <a:ext cx="8640762" cy="272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    </a:t>
            </a:r>
            <a:r>
              <a:rPr lang="en-US" altLang="zh-CN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BG3</a:t>
            </a:r>
            <a:r>
              <a:rPr lang="zh-CN" altLang="en-US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的电流随</a:t>
            </a:r>
            <a:r>
              <a:rPr lang="en-US" altLang="zh-CN" sz="2400" i="1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v</a:t>
            </a:r>
            <a:r>
              <a:rPr lang="en-US" altLang="zh-CN" sz="2400" baseline="-250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0</a:t>
            </a:r>
            <a:r>
              <a:rPr lang="zh-CN" altLang="en-US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作变化，改变了</a:t>
            </a:r>
            <a:r>
              <a:rPr lang="en-US" altLang="zh-CN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BG1</a:t>
            </a:r>
            <a:r>
              <a:rPr lang="zh-CN" altLang="en-US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和</a:t>
            </a:r>
            <a:r>
              <a:rPr lang="en-US" altLang="zh-CN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BG2</a:t>
            </a:r>
            <a:r>
              <a:rPr lang="zh-CN" altLang="en-US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的跨导，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成为时变跨导电路。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         </a:t>
            </a:r>
            <a:r>
              <a:rPr lang="en-US" altLang="zh-CN" sz="2400" i="1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v</a:t>
            </a:r>
            <a:r>
              <a:rPr lang="en-US" altLang="zh-CN" sz="2400" baseline="-250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s</a:t>
            </a:r>
            <a:r>
              <a:rPr lang="zh-CN" altLang="en-US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由</a:t>
            </a:r>
            <a:r>
              <a:rPr lang="en-US" altLang="zh-CN" sz="2400" i="1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T</a:t>
            </a:r>
            <a:r>
              <a:rPr lang="en-US" altLang="zh-CN" sz="2400" baseline="-250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1</a:t>
            </a:r>
            <a:r>
              <a:rPr lang="en-US" altLang="zh-CN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 </a:t>
            </a:r>
            <a:r>
              <a:rPr lang="zh-CN" altLang="en-US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输入，分成大小相等，符号相反的信号 </a:t>
            </a:r>
            <a:r>
              <a:rPr lang="en-US" altLang="zh-CN" sz="2400" i="1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v</a:t>
            </a:r>
            <a:r>
              <a:rPr lang="en-US" altLang="zh-CN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’</a:t>
            </a:r>
            <a:r>
              <a:rPr lang="en-US" altLang="zh-CN" sz="2400" baseline="-250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s</a:t>
            </a:r>
            <a:r>
              <a:rPr lang="en-US" altLang="zh-CN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  </a:t>
            </a:r>
            <a:r>
              <a:rPr lang="zh-CN" altLang="en-US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加在</a:t>
            </a:r>
            <a:r>
              <a:rPr lang="en-US" altLang="zh-CN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BG1</a:t>
            </a:r>
            <a:r>
              <a:rPr lang="zh-CN" altLang="en-US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和</a:t>
            </a:r>
            <a:r>
              <a:rPr lang="en-US" altLang="zh-CN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BG2</a:t>
            </a:r>
            <a:r>
              <a:rPr lang="zh-CN" altLang="en-US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的基极上，在差分对管的输出电路中产生许多频率分量。输出回路调谐在中频 </a:t>
            </a:r>
            <a:r>
              <a:rPr lang="en-US" altLang="zh-CN" sz="2400" i="1" dirty="0" err="1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ω</a:t>
            </a:r>
            <a:r>
              <a:rPr lang="en-US" altLang="zh-CN" sz="2400" baseline="-25000" dirty="0" err="1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=</a:t>
            </a:r>
            <a:r>
              <a:rPr lang="en-US" altLang="zh-CN" sz="2400" i="1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ω</a:t>
            </a:r>
            <a:r>
              <a:rPr lang="en-US" altLang="zh-CN" sz="2400" baseline="-250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0</a:t>
            </a:r>
            <a:r>
              <a:rPr lang="en-US" altLang="zh-CN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</a:t>
            </a:r>
            <a:r>
              <a:rPr lang="en-US" altLang="zh-CN" sz="2400" i="1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ω</a:t>
            </a:r>
            <a:r>
              <a:rPr lang="en-US" altLang="zh-CN" sz="2400" baseline="-250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s</a:t>
            </a:r>
            <a:r>
              <a:rPr lang="zh-CN" altLang="en-US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上，获得中频输出。这是</a:t>
            </a:r>
            <a:r>
              <a:rPr lang="zh-CN" altLang="en-US" sz="24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晶体管平衡混频器</a:t>
            </a:r>
            <a:r>
              <a:rPr lang="zh-CN" altLang="en-US" sz="2400" i="1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。</a:t>
            </a:r>
          </a:p>
        </p:txBody>
      </p:sp>
      <p:sp>
        <p:nvSpPr>
          <p:cNvPr id="39940" name="Text Box 7">
            <a:extLst>
              <a:ext uri="{FF2B5EF4-FFF2-40B4-BE49-F238E27FC236}">
                <a16:creationId xmlns:a16="http://schemas.microsoft.com/office/drawing/2014/main" id="{F3001A83-6A26-4570-A5A8-AAAA6FDE7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3516313"/>
            <a:ext cx="8642350" cy="272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6223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i="1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v</a:t>
            </a:r>
            <a:r>
              <a:rPr lang="en-US" altLang="zh-CN" sz="2400" baseline="-250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s</a:t>
            </a:r>
            <a:r>
              <a:rPr lang="zh-CN" altLang="en-US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反相作用于</a:t>
            </a:r>
            <a:r>
              <a:rPr lang="en-US" altLang="zh-CN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BG1</a:t>
            </a:r>
            <a:r>
              <a:rPr lang="zh-CN" altLang="en-US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和</a:t>
            </a:r>
            <a:r>
              <a:rPr lang="en-US" altLang="zh-CN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BG2</a:t>
            </a:r>
            <a:r>
              <a:rPr lang="zh-CN" altLang="en-US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的基极，本振电压同相作用于对管的发射极，所以</a:t>
            </a:r>
            <a:r>
              <a:rPr lang="en-US" altLang="zh-CN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BG1</a:t>
            </a:r>
            <a:r>
              <a:rPr lang="zh-CN" altLang="en-US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和</a:t>
            </a:r>
            <a:r>
              <a:rPr lang="en-US" altLang="zh-CN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BG2</a:t>
            </a:r>
            <a:r>
              <a:rPr lang="zh-CN" altLang="en-US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输出电流在输出中频变压器</a:t>
            </a:r>
            <a:r>
              <a:rPr lang="en-US" altLang="zh-CN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T</a:t>
            </a:r>
            <a:r>
              <a:rPr lang="en-US" altLang="zh-CN" sz="2400" baseline="-250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2</a:t>
            </a:r>
            <a:r>
              <a:rPr lang="en-US" altLang="zh-CN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 </a:t>
            </a:r>
            <a:r>
              <a:rPr lang="zh-CN" altLang="en-US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中反相叠加。如果</a:t>
            </a:r>
            <a:r>
              <a:rPr lang="en-US" altLang="zh-CN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BG1</a:t>
            </a:r>
            <a:r>
              <a:rPr lang="zh-CN" altLang="en-US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和</a:t>
            </a:r>
            <a:r>
              <a:rPr lang="en-US" altLang="zh-CN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BG2</a:t>
            </a:r>
            <a:r>
              <a:rPr lang="zh-CN" altLang="en-US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特性完全相同，输入、输出变压器的中点完全对称，输出电流将不含有本振及其谐波，也不含有信号频率的偶次谐波及其组合成分。所以，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差分对混频器比晶体管混频器的组合干扰频率少得多</a:t>
            </a:r>
            <a:r>
              <a:rPr lang="zh-CN" altLang="en-US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。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7A34E903-508F-43BC-8945-7F5BBCF5587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7223125" cy="381000"/>
          </a:xfrm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6.5  </a:t>
            </a:r>
            <a:r>
              <a:rPr lang="zh-CN" altLang="en-US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几种混频器电路介绍</a:t>
            </a:r>
          </a:p>
        </p:txBody>
      </p:sp>
      <p:sp>
        <p:nvSpPr>
          <p:cNvPr id="40963" name="Rectangle 5">
            <a:extLst>
              <a:ext uri="{FF2B5EF4-FFF2-40B4-BE49-F238E27FC236}">
                <a16:creationId xmlns:a16="http://schemas.microsoft.com/office/drawing/2014/main" id="{C07CA7F7-2703-46F1-857E-5B9ADBC19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571500"/>
            <a:ext cx="7620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2.  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集成电路混频器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:</a:t>
            </a:r>
          </a:p>
          <a:p>
            <a:pPr>
              <a:buFontTx/>
              <a:buNone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原理：</a:t>
            </a:r>
          </a:p>
          <a:p>
            <a:pPr>
              <a:buFontTx/>
              <a:buNone/>
            </a:pPr>
            <a:endParaRPr lang="zh-CN" altLang="en-US" sz="2400" dirty="0">
              <a:solidFill>
                <a:srgbClr val="660066"/>
              </a:solidFill>
              <a:latin typeface="+mn-lt"/>
              <a:ea typeface="仿宋" panose="02010609060101010101" pitchFamily="49" charset="-122"/>
            </a:endParaRPr>
          </a:p>
          <a:p>
            <a:pPr>
              <a:buFontTx/>
              <a:buNone/>
            </a:pPr>
            <a:endParaRPr lang="zh-CN" altLang="en-US" sz="2400" dirty="0">
              <a:solidFill>
                <a:srgbClr val="660066"/>
              </a:solidFill>
              <a:latin typeface="+mn-lt"/>
              <a:ea typeface="仿宋" panose="02010609060101010101" pitchFamily="49" charset="-122"/>
            </a:endParaRPr>
          </a:p>
          <a:p>
            <a:pPr>
              <a:buFontTx/>
              <a:buNone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若：</a:t>
            </a:r>
            <a:endParaRPr lang="zh-CN" altLang="en-US" sz="2400" b="0" dirty="0">
              <a:solidFill>
                <a:srgbClr val="660066"/>
              </a:solidFill>
              <a:latin typeface="+mn-lt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964" name="Object 6">
                <a:extLst>
                  <a:ext uri="{FF2B5EF4-FFF2-40B4-BE49-F238E27FC236}">
                    <a16:creationId xmlns:a16="http://schemas.microsoft.com/office/drawing/2014/main" id="{65E782BA-C310-43DA-9FC0-86F81C357D60}"/>
                  </a:ext>
                </a:extLst>
              </p:cNvPr>
              <p:cNvSpPr txBox="1"/>
              <p:nvPr/>
            </p:nvSpPr>
            <p:spPr bwMode="auto">
              <a:xfrm>
                <a:off x="827088" y="2895600"/>
                <a:ext cx="7110412" cy="19256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+mn-lt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CN" i="1" dirty="0">
                              <a:solidFill>
                                <a:srgbClr val="660066"/>
                              </a:solidFill>
                              <a:latin typeface="+mn-lt"/>
                              <a:ea typeface="仿宋" panose="02010609060101010101" pitchFamily="49" charset="-122"/>
                              <a:sym typeface="Symbol" panose="05050102010706020507" pitchFamily="18" charset="2"/>
                            </a:rPr>
                            <m:t>v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+mn-lt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+mn-lt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+mn-lt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CN" i="1" dirty="0">
                              <a:solidFill>
                                <a:srgbClr val="660066"/>
                              </a:solidFill>
                              <a:latin typeface="+mn-lt"/>
                              <a:ea typeface="仿宋" panose="02010609060101010101" pitchFamily="49" charset="-122"/>
                              <a:sym typeface="Symbol" panose="05050102010706020507" pitchFamily="18" charset="2"/>
                            </a:rPr>
                            <m:t>V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+mn-lt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+mn-lt"/>
                        </a:rPr>
                        <m:t>⋅</m:t>
                      </m:r>
                      <m:func>
                        <m:func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+mn-lt"/>
                            </a:rPr>
                          </m:ctrlPr>
                        </m:funcPr>
                        <m:fName>
                          <m:r>
                            <m:rPr>
                              <m:nor/>
                            </m:rPr>
                            <a:rPr lang="en-US" altLang="zh-CN" dirty="0">
                              <a:solidFill>
                                <a:srgbClr val="660066"/>
                              </a:solidFill>
                              <a:latin typeface="+mn-lt"/>
                              <a:ea typeface="仿宋" panose="02010609060101010101" pitchFamily="49" charset="-122"/>
                            </a:rPr>
                            <m:t>cos</m:t>
                          </m:r>
                        </m:fName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+mn-lt"/>
                            </a:rPr>
                            <m:t>(</m:t>
                          </m:r>
                        </m:e>
                      </m:func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660066"/>
                          </a:solidFill>
                          <a:latin typeface="+mn-lt"/>
                          <a:ea typeface="仿宋" panose="02010609060101010101" pitchFamily="49" charset="-122"/>
                          <a:sym typeface="Symbol" panose="05050102010706020507" pitchFamily="18" charset="2"/>
                        </a:rPr>
                        <m:t></m:t>
                      </m:r>
                      <m:r>
                        <m:rPr>
                          <m:nor/>
                        </m:rPr>
                        <a:rPr lang="en-US" altLang="zh-CN" baseline="-25000" dirty="0">
                          <a:solidFill>
                            <a:srgbClr val="660066"/>
                          </a:solidFill>
                          <a:latin typeface="+mn-lt"/>
                          <a:ea typeface="仿宋" panose="02010609060101010101" pitchFamily="49" charset="-122"/>
                          <a:sym typeface="Symbol" panose="05050102010706020507" pitchFamily="18" charset="2"/>
                        </a:rPr>
                        <m:t>0</m:t>
                      </m:r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660066"/>
                          </a:solidFill>
                          <a:latin typeface="+mn-lt"/>
                          <a:ea typeface="仿宋" panose="02010609060101010101" pitchFamily="49" charset="-122"/>
                          <a:sym typeface="Symbol" panose="05050102010706020507" pitchFamily="18" charset="2"/>
                        </a:rPr>
                        <m:t>t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+mn-lt"/>
                        </a:rPr>
                        <m:t>)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+mn-lt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CN" i="1" dirty="0">
                              <a:solidFill>
                                <a:srgbClr val="660066"/>
                              </a:solidFill>
                              <a:latin typeface="+mn-lt"/>
                              <a:ea typeface="仿宋" panose="02010609060101010101" pitchFamily="49" charset="-122"/>
                              <a:sym typeface="Symbol" panose="05050102010706020507" pitchFamily="18" charset="2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+mn-lt"/>
                            </a:rPr>
                            <m:t>s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+mn-lt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+mn-lt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CN" i="1" dirty="0">
                              <a:solidFill>
                                <a:srgbClr val="660066"/>
                              </a:solidFill>
                              <a:latin typeface="+mn-lt"/>
                              <a:ea typeface="仿宋" panose="02010609060101010101" pitchFamily="49" charset="-122"/>
                              <a:sym typeface="Symbol" panose="05050102010706020507" pitchFamily="18" charset="2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+mn-lt"/>
                            </a:rPr>
                            <m:t>s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+mn-lt"/>
                        </a:rPr>
                        <m:t>⋅[1+</m:t>
                      </m:r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660066"/>
                          </a:solidFill>
                          <a:latin typeface="+mn-lt"/>
                          <a:ea typeface="仿宋" panose="02010609060101010101" pitchFamily="49" charset="-122"/>
                          <a:sym typeface="Symbol" panose="05050102010706020507" pitchFamily="18" charset="2"/>
                        </a:rPr>
                        <m:t>m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+mn-lt"/>
                        </a:rPr>
                        <m:t>⋅</m:t>
                      </m:r>
                      <m:func>
                        <m:func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+mn-lt"/>
                            </a:rPr>
                          </m:ctrlPr>
                        </m:funcPr>
                        <m:fName>
                          <m:r>
                            <m:rPr>
                              <m:nor/>
                            </m:rPr>
                            <a:rPr lang="en-US" altLang="zh-CN" dirty="0" smtClean="0">
                              <a:solidFill>
                                <a:srgbClr val="660066"/>
                              </a:solidFill>
                              <a:latin typeface="+mn-lt"/>
                              <a:ea typeface="仿宋" panose="02010609060101010101" pitchFamily="49" charset="-122"/>
                            </a:rPr>
                            <m:t>cos</m:t>
                          </m:r>
                        </m:fName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+mn-lt"/>
                            </a:rPr>
                            <m:t>(</m:t>
                          </m:r>
                        </m:e>
                      </m:func>
                      <m:r>
                        <m:rPr>
                          <m:nor/>
                        </m:rPr>
                        <a:rPr lang="zh-CN" altLang="en-US" i="1" dirty="0">
                          <a:solidFill>
                            <a:srgbClr val="660066"/>
                          </a:solidFill>
                          <a:latin typeface="+mn-lt"/>
                          <a:ea typeface="仿宋" panose="02010609060101010101" pitchFamily="49" charset="-122"/>
                          <a:sym typeface="Symbol" panose="05050102010706020507" pitchFamily="18" charset="2"/>
                        </a:rPr>
                        <m:t></m:t>
                      </m:r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660066"/>
                          </a:solidFill>
                          <a:latin typeface="+mn-lt"/>
                          <a:ea typeface="仿宋" panose="02010609060101010101" pitchFamily="49" charset="-122"/>
                          <a:sym typeface="Symbol" panose="05050102010706020507" pitchFamily="18" charset="2"/>
                        </a:rPr>
                        <m:t>t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+mn-lt"/>
                        </a:rPr>
                        <m:t>)]⋅</m:t>
                      </m:r>
                      <m:func>
                        <m:funcPr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+mn-lt"/>
                            </a:rPr>
                          </m:ctrlPr>
                        </m:funcPr>
                        <m:fName>
                          <m:r>
                            <m:rPr>
                              <m:nor/>
                            </m:rPr>
                            <a:rPr lang="en-US" altLang="zh-CN" dirty="0">
                              <a:solidFill>
                                <a:srgbClr val="660066"/>
                              </a:solidFill>
                              <a:latin typeface="+mn-lt"/>
                              <a:ea typeface="仿宋" panose="02010609060101010101" pitchFamily="49" charset="-122"/>
                            </a:rPr>
                            <m:t>cos</m:t>
                          </m:r>
                        </m:fName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+mn-lt"/>
                            </a:rPr>
                            <m:t>(</m:t>
                          </m:r>
                        </m:e>
                      </m:func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660066"/>
                          </a:solidFill>
                          <a:latin typeface="+mn-lt"/>
                          <a:ea typeface="仿宋" panose="02010609060101010101" pitchFamily="49" charset="-122"/>
                          <a:sym typeface="Symbol" panose="05050102010706020507" pitchFamily="18" charset="2"/>
                        </a:rPr>
                        <m:t></m:t>
                      </m:r>
                      <m:r>
                        <m:rPr>
                          <m:nor/>
                        </m:rPr>
                        <a:rPr lang="en-US" altLang="zh-CN" baseline="-25000" dirty="0">
                          <a:solidFill>
                            <a:srgbClr val="660066"/>
                          </a:solidFill>
                          <a:latin typeface="+mn-lt"/>
                          <a:ea typeface="仿宋" panose="02010609060101010101" pitchFamily="49" charset="-122"/>
                          <a:sym typeface="Symbol" panose="05050102010706020507" pitchFamily="18" charset="2"/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660066"/>
                          </a:solidFill>
                          <a:latin typeface="+mn-lt"/>
                          <a:ea typeface="仿宋" panose="02010609060101010101" pitchFamily="49" charset="-122"/>
                          <a:sym typeface="Symbol" panose="05050102010706020507" pitchFamily="18" charset="2"/>
                        </a:rPr>
                        <m:t>t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+mn-lt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660066"/>
                          </a:solidFill>
                          <a:latin typeface="+mn-lt"/>
                          <a:ea typeface="仿宋" panose="02010609060101010101" pitchFamily="49" charset="-122"/>
                          <a:sym typeface="Symbol" panose="05050102010706020507" pitchFamily="18" charset="2"/>
                        </a:rPr>
                        <m:t>v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+mn-lt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+mn-lt"/>
                        </a:rPr>
                        <m:t>𝐾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+mn-lt"/>
                        </a:rPr>
                        <m:t>⋅</m:t>
                      </m:r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+mn-lt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CN" i="1" dirty="0">
                              <a:solidFill>
                                <a:srgbClr val="660066"/>
                              </a:solidFill>
                              <a:latin typeface="+mn-lt"/>
                              <a:ea typeface="仿宋" panose="02010609060101010101" pitchFamily="49" charset="-122"/>
                              <a:sym typeface="Symbol" panose="05050102010706020507" pitchFamily="18" charset="2"/>
                            </a:rPr>
                            <m:t>v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+mn-lt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+mn-lt"/>
                        </a:rPr>
                        <m:t>⋅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+mn-lt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CN" i="1" dirty="0">
                              <a:solidFill>
                                <a:srgbClr val="660066"/>
                              </a:solidFill>
                              <a:latin typeface="+mn-lt"/>
                              <a:ea typeface="仿宋" panose="02010609060101010101" pitchFamily="49" charset="-122"/>
                              <a:sym typeface="Symbol" panose="05050102010706020507" pitchFamily="18" charset="2"/>
                            </a:rPr>
                            <m:t>v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+mn-lt"/>
                            </a:rPr>
                            <m:t>𝑠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+mn-lt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+mn-lt"/>
                        </a:rPr>
                        <m:t>𝐾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+mn-lt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CN" i="1" dirty="0">
                              <a:solidFill>
                                <a:srgbClr val="660066"/>
                              </a:solidFill>
                              <a:latin typeface="+mn-lt"/>
                              <a:ea typeface="仿宋" panose="02010609060101010101" pitchFamily="49" charset="-122"/>
                              <a:sym typeface="Symbol" panose="05050102010706020507" pitchFamily="18" charset="2"/>
                            </a:rPr>
                            <m:t>V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+mn-lt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+mn-lt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CN" i="1" dirty="0">
                              <a:solidFill>
                                <a:srgbClr val="660066"/>
                              </a:solidFill>
                              <a:latin typeface="+mn-lt"/>
                              <a:ea typeface="仿宋" panose="02010609060101010101" pitchFamily="49" charset="-122"/>
                              <a:sym typeface="Symbol" panose="05050102010706020507" pitchFamily="18" charset="2"/>
                            </a:rPr>
                            <m:t>V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+mn-lt"/>
                            </a:rPr>
                            <m:t>𝑠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+mn-lt"/>
                        </a:rPr>
                        <m:t>⋅[1+</m:t>
                      </m:r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660066"/>
                          </a:solidFill>
                          <a:latin typeface="+mn-lt"/>
                          <a:ea typeface="仿宋" panose="02010609060101010101" pitchFamily="49" charset="-122"/>
                          <a:sym typeface="Symbol" panose="05050102010706020507" pitchFamily="18" charset="2"/>
                        </a:rPr>
                        <m:t>m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+mn-lt"/>
                        </a:rPr>
                        <m:t>⋅</m:t>
                      </m:r>
                      <m:func>
                        <m:func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+mn-lt"/>
                            </a:rPr>
                          </m:ctrlPr>
                        </m:funcPr>
                        <m:fName>
                          <m:r>
                            <m:rPr>
                              <m:nor/>
                            </m:rPr>
                            <a:rPr lang="en-US" altLang="zh-CN" dirty="0">
                              <a:solidFill>
                                <a:srgbClr val="660066"/>
                              </a:solidFill>
                              <a:latin typeface="+mn-lt"/>
                              <a:ea typeface="仿宋" panose="02010609060101010101" pitchFamily="49" charset="-122"/>
                            </a:rPr>
                            <m:t>cos</m:t>
                          </m:r>
                        </m:fName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+mn-lt"/>
                            </a:rPr>
                            <m:t>(</m:t>
                          </m:r>
                        </m:e>
                      </m:func>
                      <m:r>
                        <m:rPr>
                          <m:nor/>
                        </m:rPr>
                        <a:rPr lang="zh-CN" altLang="en-US" i="1" dirty="0">
                          <a:solidFill>
                            <a:srgbClr val="660066"/>
                          </a:solidFill>
                          <a:latin typeface="+mn-lt"/>
                          <a:ea typeface="仿宋" panose="02010609060101010101" pitchFamily="49" charset="-122"/>
                          <a:sym typeface="Symbol" panose="05050102010706020507" pitchFamily="18" charset="2"/>
                        </a:rPr>
                        <m:t></m:t>
                      </m:r>
                      <m:r>
                        <m:rPr>
                          <m:nor/>
                        </m:rPr>
                        <a:rPr lang="en-US" altLang="zh-CN" b="1" i="1" dirty="0" smtClean="0">
                          <a:solidFill>
                            <a:srgbClr val="660066"/>
                          </a:solidFill>
                          <a:latin typeface="+mn-lt"/>
                          <a:ea typeface="仿宋" panose="02010609060101010101" pitchFamily="49" charset="-122"/>
                          <a:sym typeface="Symbol" panose="05050102010706020507" pitchFamily="18" charset="2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660066"/>
                          </a:solidFill>
                          <a:latin typeface="+mn-lt"/>
                          <a:ea typeface="仿宋" panose="02010609060101010101" pitchFamily="49" charset="-122"/>
                          <a:sym typeface="Symbol" panose="05050102010706020507" pitchFamily="18" charset="2"/>
                        </a:rPr>
                        <m:t>t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+mn-lt"/>
                        </a:rPr>
                        <m:t>)]⋅</m:t>
                      </m:r>
                      <m:func>
                        <m:func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+mn-lt"/>
                            </a:rPr>
                          </m:ctrlPr>
                        </m:funcPr>
                        <m:fName>
                          <m:r>
                            <m:rPr>
                              <m:nor/>
                            </m:rPr>
                            <a:rPr lang="en-US" altLang="zh-CN" dirty="0">
                              <a:solidFill>
                                <a:srgbClr val="660066"/>
                              </a:solidFill>
                              <a:latin typeface="+mn-lt"/>
                              <a:ea typeface="仿宋" panose="02010609060101010101" pitchFamily="49" charset="-122"/>
                            </a:rPr>
                            <m:t>cos</m:t>
                          </m:r>
                        </m:fName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+mn-lt"/>
                            </a:rPr>
                            <m:t>(</m:t>
                          </m:r>
                        </m:e>
                      </m:func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660066"/>
                          </a:solidFill>
                          <a:latin typeface="+mn-lt"/>
                          <a:ea typeface="仿宋" panose="02010609060101010101" pitchFamily="49" charset="-122"/>
                          <a:sym typeface="Symbol" panose="05050102010706020507" pitchFamily="18" charset="2"/>
                        </a:rPr>
                        <m:t></m:t>
                      </m:r>
                      <m:r>
                        <m:rPr>
                          <m:nor/>
                        </m:rPr>
                        <a:rPr lang="en-US" altLang="zh-CN" baseline="-25000" dirty="0">
                          <a:solidFill>
                            <a:srgbClr val="660066"/>
                          </a:solidFill>
                          <a:latin typeface="+mn-lt"/>
                          <a:ea typeface="仿宋" panose="02010609060101010101" pitchFamily="49" charset="-122"/>
                          <a:sym typeface="Symbol" panose="05050102010706020507" pitchFamily="18" charset="2"/>
                        </a:rPr>
                        <m:t>0</m:t>
                      </m:r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660066"/>
                          </a:solidFill>
                          <a:latin typeface="+mn-lt"/>
                          <a:ea typeface="仿宋" panose="02010609060101010101" pitchFamily="49" charset="-122"/>
                          <a:sym typeface="Symbol" panose="05050102010706020507" pitchFamily="18" charset="2"/>
                        </a:rPr>
                        <m:t>t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+mn-lt"/>
                        </a:rPr>
                        <m:t>)⋅</m:t>
                      </m:r>
                      <m:func>
                        <m:func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+mn-lt"/>
                            </a:rPr>
                          </m:ctrlPr>
                        </m:funcPr>
                        <m:fName>
                          <m:r>
                            <m:rPr>
                              <m:nor/>
                            </m:rPr>
                            <a:rPr lang="en-US" altLang="zh-CN" dirty="0">
                              <a:solidFill>
                                <a:srgbClr val="660066"/>
                              </a:solidFill>
                              <a:latin typeface="+mn-lt"/>
                              <a:ea typeface="仿宋" panose="02010609060101010101" pitchFamily="49" charset="-122"/>
                            </a:rPr>
                            <m:t>cos</m:t>
                          </m:r>
                        </m:fName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+mn-lt"/>
                            </a:rPr>
                            <m:t>(</m:t>
                          </m:r>
                        </m:e>
                      </m:func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660066"/>
                          </a:solidFill>
                          <a:latin typeface="+mn-lt"/>
                          <a:ea typeface="仿宋" panose="02010609060101010101" pitchFamily="49" charset="-122"/>
                          <a:sym typeface="Symbol" panose="05050102010706020507" pitchFamily="18" charset="2"/>
                        </a:rPr>
                        <m:t></m:t>
                      </m:r>
                      <m:r>
                        <m:rPr>
                          <m:nor/>
                        </m:rPr>
                        <a:rPr lang="en-US" altLang="zh-CN" baseline="-25000" dirty="0">
                          <a:solidFill>
                            <a:srgbClr val="660066"/>
                          </a:solidFill>
                          <a:latin typeface="+mn-lt"/>
                          <a:ea typeface="仿宋" panose="02010609060101010101" pitchFamily="49" charset="-122"/>
                          <a:sym typeface="Symbol" panose="05050102010706020507" pitchFamily="18" charset="2"/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660066"/>
                          </a:solidFill>
                          <a:latin typeface="+mn-lt"/>
                          <a:ea typeface="仿宋" panose="02010609060101010101" pitchFamily="49" charset="-122"/>
                          <a:sym typeface="Symbol" panose="05050102010706020507" pitchFamily="18" charset="2"/>
                        </a:rPr>
                        <m:t>t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+mn-lt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+mn-lt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+mn-lt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solidFill>
                                <a:srgbClr val="000000"/>
                              </a:solidFill>
                              <a:latin typeface="+mn-lt"/>
                            </a:rPr>
                            <m:t>1</m:t>
                          </m:r>
                        </m:num>
                        <m:den>
                          <m:r>
                            <a:rPr lang="zh-CN" altLang="en-US" i="0">
                              <a:solidFill>
                                <a:srgbClr val="000000"/>
                              </a:solidFill>
                              <a:latin typeface="+mn-lt"/>
                            </a:rPr>
                            <m:t>2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+mn-lt"/>
                        </a:rPr>
                        <m:t>𝐾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+mn-lt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CN" i="1" dirty="0">
                              <a:solidFill>
                                <a:srgbClr val="660066"/>
                              </a:solidFill>
                              <a:latin typeface="+mn-lt"/>
                              <a:ea typeface="仿宋" panose="02010609060101010101" pitchFamily="49" charset="-122"/>
                              <a:sym typeface="Symbol" panose="05050102010706020507" pitchFamily="18" charset="2"/>
                            </a:rPr>
                            <m:t>V</m:t>
                          </m:r>
                        </m:e>
                        <m:sub>
                          <m:r>
                            <a:rPr lang="zh-CN" altLang="en-US" i="0">
                              <a:solidFill>
                                <a:srgbClr val="000000"/>
                              </a:solidFill>
                              <a:latin typeface="+mn-lt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+mn-lt"/>
                            </a:rPr>
                          </m:ctrlPr>
                        </m:sSubPr>
                        <m:e>
                          <m:r>
                            <a:rPr lang="zh-CN" altLang="en-US" b="0" i="1">
                              <a:solidFill>
                                <a:srgbClr val="000000"/>
                              </a:solidFill>
                              <a:latin typeface="+mn-lt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+mn-lt"/>
                            </a:rPr>
                            <m:t>s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+mn-lt"/>
                        </a:rPr>
                        <m:t>⋅[</m:t>
                      </m:r>
                      <m:r>
                        <a:rPr lang="zh-CN" altLang="en-US" i="0">
                          <a:solidFill>
                            <a:srgbClr val="000000"/>
                          </a:solidFill>
                          <a:latin typeface="+mn-lt"/>
                        </a:rPr>
                        <m:t>1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+mn-lt"/>
                        </a:rPr>
                        <m:t>+</m:t>
                      </m:r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660066"/>
                          </a:solidFill>
                          <a:latin typeface="+mn-lt"/>
                          <a:ea typeface="仿宋" panose="02010609060101010101" pitchFamily="49" charset="-122"/>
                          <a:sym typeface="Symbol" panose="05050102010706020507" pitchFamily="18" charset="2"/>
                        </a:rPr>
                        <m:t>m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+mn-lt"/>
                        </a:rPr>
                        <m:t>⋅</m:t>
                      </m:r>
                      <m:r>
                        <m:rPr>
                          <m:nor/>
                        </m:rPr>
                        <a:rPr lang="en-US" altLang="zh-CN" dirty="0">
                          <a:solidFill>
                            <a:srgbClr val="660066"/>
                          </a:solidFill>
                          <a:latin typeface="+mn-lt"/>
                          <a:ea typeface="仿宋" panose="02010609060101010101" pitchFamily="49" charset="-122"/>
                        </a:rPr>
                        <m:t>cos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+mn-lt"/>
                        </a:rPr>
                        <m:t>(</m:t>
                      </m:r>
                      <m:r>
                        <m:rPr>
                          <m:nor/>
                        </m:rPr>
                        <a:rPr lang="zh-CN" altLang="en-US" i="1" dirty="0">
                          <a:solidFill>
                            <a:srgbClr val="660066"/>
                          </a:solidFill>
                          <a:latin typeface="+mn-lt"/>
                          <a:ea typeface="仿宋" panose="02010609060101010101" pitchFamily="49" charset="-122"/>
                          <a:sym typeface="Symbol" panose="05050102010706020507" pitchFamily="18" charset="2"/>
                        </a:rPr>
                        <m:t></m:t>
                      </m:r>
                      <m:r>
                        <m:rPr>
                          <m:nor/>
                        </m:rPr>
                        <a:rPr lang="en-US" altLang="zh-CN" b="1" i="1" dirty="0" smtClean="0">
                          <a:solidFill>
                            <a:srgbClr val="660066"/>
                          </a:solidFill>
                          <a:latin typeface="+mn-lt"/>
                          <a:ea typeface="仿宋" panose="02010609060101010101" pitchFamily="49" charset="-122"/>
                          <a:sym typeface="Symbol" panose="05050102010706020507" pitchFamily="18" charset="2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660066"/>
                          </a:solidFill>
                          <a:latin typeface="+mn-lt"/>
                          <a:ea typeface="仿宋" panose="02010609060101010101" pitchFamily="49" charset="-122"/>
                          <a:sym typeface="Symbol" panose="05050102010706020507" pitchFamily="18" charset="2"/>
                        </a:rPr>
                        <m:t>t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+mn-lt"/>
                        </a:rPr>
                        <m:t>]⋅[</m:t>
                      </m:r>
                      <m:r>
                        <m:rPr>
                          <m:nor/>
                        </m:rPr>
                        <a:rPr lang="en-US" altLang="zh-CN" dirty="0">
                          <a:solidFill>
                            <a:srgbClr val="660066"/>
                          </a:solidFill>
                          <a:latin typeface="+mn-lt"/>
                          <a:ea typeface="仿宋" panose="02010609060101010101" pitchFamily="49" charset="-122"/>
                        </a:rPr>
                        <m:t>cos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+mn-lt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660066"/>
                          </a:solidFill>
                          <a:latin typeface="+mn-lt"/>
                          <a:ea typeface="仿宋" panose="02010609060101010101" pitchFamily="49" charset="-122"/>
                          <a:sym typeface="Symbol" panose="05050102010706020507" pitchFamily="18" charset="2"/>
                        </a:rPr>
                        <m:t></m:t>
                      </m:r>
                      <m:r>
                        <m:rPr>
                          <m:nor/>
                        </m:rPr>
                        <a:rPr lang="en-US" altLang="zh-CN" baseline="-25000" dirty="0">
                          <a:solidFill>
                            <a:srgbClr val="660066"/>
                          </a:solidFill>
                          <a:latin typeface="+mn-lt"/>
                          <a:ea typeface="仿宋" panose="02010609060101010101" pitchFamily="49" charset="-122"/>
                          <a:sym typeface="Symbol" panose="05050102010706020507" pitchFamily="18" charset="2"/>
                        </a:rPr>
                        <m:t>0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+mn-lt"/>
                        </a:rPr>
                        <m:t>+</m:t>
                      </m:r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660066"/>
                          </a:solidFill>
                          <a:latin typeface="+mn-lt"/>
                          <a:ea typeface="仿宋" panose="02010609060101010101" pitchFamily="49" charset="-122"/>
                          <a:sym typeface="Symbol" panose="05050102010706020507" pitchFamily="18" charset="2"/>
                        </a:rPr>
                        <m:t></m:t>
                      </m:r>
                      <m:r>
                        <m:rPr>
                          <m:nor/>
                        </m:rPr>
                        <a:rPr lang="en-US" altLang="zh-CN" baseline="-25000" dirty="0">
                          <a:solidFill>
                            <a:srgbClr val="660066"/>
                          </a:solidFill>
                          <a:latin typeface="+mn-lt"/>
                          <a:ea typeface="仿宋" panose="02010609060101010101" pitchFamily="49" charset="-122"/>
                          <a:sym typeface="Symbol" panose="05050102010706020507" pitchFamily="18" charset="2"/>
                        </a:rPr>
                        <m:t>s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+mn-lt"/>
                        </a:rPr>
                        <m:t>)</m:t>
                      </m:r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660066"/>
                          </a:solidFill>
                          <a:latin typeface="+mn-lt"/>
                          <a:ea typeface="仿宋" panose="02010609060101010101" pitchFamily="49" charset="-122"/>
                          <a:sym typeface="Symbol" panose="05050102010706020507" pitchFamily="18" charset="2"/>
                        </a:rPr>
                        <m:t>t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+mn-lt"/>
                        </a:rPr>
                        <m:t>+</m:t>
                      </m:r>
                      <m:r>
                        <m:rPr>
                          <m:nor/>
                        </m:rPr>
                        <a:rPr lang="en-US" altLang="zh-CN" dirty="0">
                          <a:solidFill>
                            <a:srgbClr val="660066"/>
                          </a:solidFill>
                          <a:latin typeface="+mn-lt"/>
                          <a:ea typeface="仿宋" panose="02010609060101010101" pitchFamily="49" charset="-122"/>
                        </a:rPr>
                        <m:t>cos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+mn-lt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660066"/>
                          </a:solidFill>
                          <a:latin typeface="+mn-lt"/>
                          <a:ea typeface="仿宋" panose="02010609060101010101" pitchFamily="49" charset="-122"/>
                          <a:sym typeface="Symbol" panose="05050102010706020507" pitchFamily="18" charset="2"/>
                        </a:rPr>
                        <m:t></m:t>
                      </m:r>
                      <m:r>
                        <m:rPr>
                          <m:nor/>
                        </m:rPr>
                        <a:rPr lang="en-US" altLang="zh-CN" baseline="-25000" dirty="0">
                          <a:solidFill>
                            <a:srgbClr val="660066"/>
                          </a:solidFill>
                          <a:latin typeface="+mn-lt"/>
                          <a:ea typeface="仿宋" panose="02010609060101010101" pitchFamily="49" charset="-122"/>
                          <a:sym typeface="Symbol" panose="05050102010706020507" pitchFamily="18" charset="2"/>
                        </a:rPr>
                        <m:t>0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+mn-lt"/>
                        </a:rPr>
                        <m:t>−</m:t>
                      </m:r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660066"/>
                          </a:solidFill>
                          <a:latin typeface="+mn-lt"/>
                          <a:ea typeface="仿宋" panose="02010609060101010101" pitchFamily="49" charset="-122"/>
                          <a:sym typeface="Symbol" panose="05050102010706020507" pitchFamily="18" charset="2"/>
                        </a:rPr>
                        <m:t></m:t>
                      </m:r>
                      <m:r>
                        <m:rPr>
                          <m:nor/>
                        </m:rPr>
                        <a:rPr lang="en-US" altLang="zh-CN" baseline="-25000" dirty="0">
                          <a:solidFill>
                            <a:srgbClr val="660066"/>
                          </a:solidFill>
                          <a:latin typeface="+mn-lt"/>
                          <a:ea typeface="仿宋" panose="02010609060101010101" pitchFamily="49" charset="-122"/>
                          <a:sym typeface="Symbol" panose="05050102010706020507" pitchFamily="18" charset="2"/>
                        </a:rPr>
                        <m:t>s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+mn-lt"/>
                        </a:rPr>
                        <m:t>)</m:t>
                      </m:r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660066"/>
                          </a:solidFill>
                          <a:latin typeface="+mn-lt"/>
                          <a:ea typeface="仿宋" panose="02010609060101010101" pitchFamily="49" charset="-122"/>
                          <a:sym typeface="Symbol" panose="05050102010706020507" pitchFamily="18" charset="2"/>
                        </a:rPr>
                        <m:t>t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+mn-lt"/>
                        </a:rPr>
                        <m:t>]</m:t>
                      </m:r>
                    </m:oMath>
                  </m:oMathPara>
                </a14:m>
                <a:endParaRPr lang="zh-CN" altLang="en-US" dirty="0">
                  <a:latin typeface="+mn-lt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40964" name="Object 6">
                <a:extLst>
                  <a:ext uri="{FF2B5EF4-FFF2-40B4-BE49-F238E27FC236}">
                    <a16:creationId xmlns:a16="http://schemas.microsoft.com/office/drawing/2014/main" id="{65E782BA-C310-43DA-9FC0-86F81C357D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088" y="2895600"/>
                <a:ext cx="7110412" cy="19256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965" name="Text Box 12">
            <a:extLst>
              <a:ext uri="{FF2B5EF4-FFF2-40B4-BE49-F238E27FC236}">
                <a16:creationId xmlns:a16="http://schemas.microsoft.com/office/drawing/2014/main" id="{6AB52A7A-A851-40BD-8798-FCC37BA0FC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425" y="4956175"/>
            <a:ext cx="87757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6223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可见，一个理想的乘法器只含有和频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(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</a:t>
            </a:r>
            <a:r>
              <a:rPr lang="en-US" altLang="zh-CN" sz="240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0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+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</a:t>
            </a:r>
            <a:r>
              <a:rPr lang="en-US" altLang="zh-CN" sz="240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s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)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和差频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(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</a:t>
            </a:r>
            <a:r>
              <a:rPr lang="en-US" altLang="zh-CN" sz="240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0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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</a:t>
            </a:r>
            <a:r>
              <a:rPr lang="en-US" altLang="zh-CN" sz="240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s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)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，其它分量都抑制掉了。所以乘法混频器干扰大大减小了，因此应用广泛。</a:t>
            </a:r>
          </a:p>
        </p:txBody>
      </p:sp>
      <p:pic>
        <p:nvPicPr>
          <p:cNvPr id="40966" name="Picture 13">
            <a:extLst>
              <a:ext uri="{FF2B5EF4-FFF2-40B4-BE49-F238E27FC236}">
                <a16:creationId xmlns:a16="http://schemas.microsoft.com/office/drawing/2014/main" id="{70224D7C-07B1-4CF0-B1C6-F2EA3AEC7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1268413"/>
            <a:ext cx="4648200" cy="140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CD9B7BE3-92F1-4E41-A24E-26AE8C7DE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6092825"/>
            <a:ext cx="42100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hlinkClick r:id="rId4" action="ppaction://hlinkpres?slideindex=1&amp;slidetitle=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end of Chapter </a:t>
            </a:r>
            <a:r>
              <a:rPr lang="en-US" altLang="zh-CN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6</a:t>
            </a:r>
            <a:endParaRPr lang="zh-CN" altLang="en-US" dirty="0">
              <a:solidFill>
                <a:srgbClr val="0000FF"/>
              </a:solidFill>
              <a:latin typeface="+mn-lt"/>
              <a:ea typeface="仿宋" panose="02010609060101010101" pitchFamily="49" charset="-122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F6B39B7-E8B0-451C-BE58-CBA33C36AC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4825" y="2238375"/>
            <a:ext cx="30035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2000" kern="0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  <a:cs typeface="+mj-cs"/>
              </a:rPr>
              <a:t>旧教材图</a:t>
            </a:r>
            <a:r>
              <a:rPr lang="en-US" altLang="zh-CN" sz="2000" kern="0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  <a:cs typeface="+mj-cs"/>
              </a:rPr>
              <a:t>6-21   P301</a:t>
            </a:r>
            <a:endParaRPr lang="zh-CN" altLang="en-US" sz="2000" kern="0" dirty="0">
              <a:solidFill>
                <a:srgbClr val="FF0000"/>
              </a:solidFill>
              <a:latin typeface="+mn-lt"/>
              <a:ea typeface="仿宋" panose="02010609060101010101" pitchFamily="49" charset="-122"/>
              <a:cs typeface="+mj-cs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62C5E354-F5D0-4EAD-BCDE-D564B9945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9063" y="2262188"/>
            <a:ext cx="504825" cy="357187"/>
          </a:xfrm>
          <a:prstGeom prst="rect">
            <a:avLst/>
          </a:prstGeom>
          <a:solidFill>
            <a:schemeClr val="bg1"/>
          </a:solidFill>
          <a:ln>
            <a:miter lim="800000"/>
            <a:headEnd/>
            <a:tailEnd/>
          </a:ln>
        </p:spPr>
        <p:txBody>
          <a:bodyPr lIns="0" tIns="0" rIns="0" bIns="36000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sz="2400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  <a:cs typeface="+mj-cs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  <a:cs typeface="+mj-cs"/>
              </a:rPr>
              <a:t>v</a:t>
            </a:r>
            <a:r>
              <a:rPr lang="en-US" altLang="zh-CN" sz="2400" baseline="-25000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  <a:cs typeface="+mj-cs"/>
              </a:rPr>
              <a:t>0</a:t>
            </a:r>
            <a:endParaRPr lang="zh-CN" altLang="en-US" sz="2400" baseline="-25000" dirty="0">
              <a:solidFill>
                <a:schemeClr val="tx1"/>
              </a:solidFill>
              <a:latin typeface="+mn-lt"/>
              <a:ea typeface="仿宋" panose="02010609060101010101" pitchFamily="49" charset="-122"/>
              <a:cs typeface="+mj-cs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305DDF1B-C151-4CF9-8F04-B8B58CBB2D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7800" y="1355725"/>
            <a:ext cx="503238" cy="357188"/>
          </a:xfrm>
          <a:prstGeom prst="rect">
            <a:avLst/>
          </a:prstGeom>
          <a:solidFill>
            <a:schemeClr val="bg1"/>
          </a:solidFill>
          <a:ln>
            <a:miter lim="800000"/>
            <a:headEnd/>
            <a:tailEnd/>
          </a:ln>
        </p:spPr>
        <p:txBody>
          <a:bodyPr lIns="0" tIns="0" rIns="0" bIns="36000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sz="2400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  <a:cs typeface="+mj-cs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  <a:cs typeface="+mj-cs"/>
              </a:rPr>
              <a:t>v</a:t>
            </a:r>
            <a:r>
              <a:rPr lang="en-US" altLang="zh-CN" sz="2400" baseline="-25000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  <a:cs typeface="+mj-cs"/>
              </a:rPr>
              <a:t>s</a:t>
            </a:r>
            <a:endParaRPr lang="zh-CN" altLang="en-US" sz="2400" baseline="-25000" dirty="0">
              <a:solidFill>
                <a:schemeClr val="tx1"/>
              </a:solidFill>
              <a:latin typeface="+mn-lt"/>
              <a:ea typeface="仿宋" panose="02010609060101010101" pitchFamily="49" charset="-122"/>
              <a:cs typeface="+mj-cs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969FAC84-0F78-4678-9298-6DCF70880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688" y="1347788"/>
            <a:ext cx="503237" cy="358775"/>
          </a:xfrm>
          <a:prstGeom prst="rect">
            <a:avLst/>
          </a:prstGeom>
          <a:solidFill>
            <a:schemeClr val="bg1"/>
          </a:solidFill>
          <a:ln>
            <a:miter lim="800000"/>
            <a:headEnd/>
            <a:tailEnd/>
          </a:ln>
        </p:spPr>
        <p:txBody>
          <a:bodyPr lIns="0" tIns="0" rIns="0" bIns="36000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sz="2400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  <a:cs typeface="+mj-cs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  <a:cs typeface="+mj-cs"/>
              </a:rPr>
              <a:t>v</a:t>
            </a:r>
            <a:r>
              <a:rPr lang="en-US" altLang="zh-CN" sz="2400" baseline="-25000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  <a:cs typeface="+mj-cs"/>
              </a:rPr>
              <a:t>i</a:t>
            </a:r>
            <a:endParaRPr lang="zh-CN" altLang="en-US" sz="2400" baseline="-25000" dirty="0">
              <a:solidFill>
                <a:schemeClr val="tx1"/>
              </a:solidFill>
              <a:latin typeface="+mn-lt"/>
              <a:ea typeface="仿宋" panose="02010609060101010101" pitchFamily="49" charset="-122"/>
              <a:cs typeface="+mj-cs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18AD1BDD-4240-4359-AC34-CAD3B1E0ED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638" y="1287463"/>
            <a:ext cx="503237" cy="358775"/>
          </a:xfrm>
          <a:prstGeom prst="rect">
            <a:avLst/>
          </a:prstGeom>
          <a:solidFill>
            <a:schemeClr val="bg1"/>
          </a:solidFill>
          <a:ln>
            <a:miter lim="800000"/>
            <a:headEnd/>
            <a:tailEnd/>
          </a:ln>
        </p:spPr>
        <p:txBody>
          <a:bodyPr lIns="0" tIns="0" rIns="0" bIns="36000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sz="2400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  <a:cs typeface="+mj-cs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  <a:cs typeface="+mj-cs"/>
              </a:rPr>
              <a:t>v</a:t>
            </a:r>
            <a:endParaRPr lang="zh-CN" altLang="en-US" sz="2400" baseline="-25000" dirty="0">
              <a:solidFill>
                <a:schemeClr val="tx1"/>
              </a:solidFill>
              <a:latin typeface="+mn-lt"/>
              <a:ea typeface="仿宋" panose="02010609060101010101" pitchFamily="49" charset="-122"/>
              <a:cs typeface="+mj-cs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CB623BF2-A177-46AC-AC05-1D665180C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1884363"/>
            <a:ext cx="1590675" cy="403225"/>
          </a:xfrm>
          <a:prstGeom prst="rect">
            <a:avLst/>
          </a:prstGeom>
          <a:solidFill>
            <a:schemeClr val="bg1"/>
          </a:solidFill>
          <a:ln>
            <a:miter lim="800000"/>
            <a:headEnd/>
            <a:tailEnd/>
          </a:ln>
        </p:spPr>
        <p:txBody>
          <a:bodyPr lIns="0" tIns="0" rIns="0" bIns="36000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sz="2400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  <a:cs typeface="+mj-cs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  <a:cs typeface="+mj-cs"/>
                <a:sym typeface="Symbol" panose="05050102010706020507" pitchFamily="18" charset="2"/>
              </a:rPr>
              <a:t></a:t>
            </a:r>
            <a:r>
              <a:rPr lang="en-US" altLang="zh-CN" sz="2400" baseline="-25000" dirty="0" err="1">
                <a:solidFill>
                  <a:schemeClr val="tx1"/>
                </a:solidFill>
                <a:latin typeface="+mn-lt"/>
                <a:ea typeface="仿宋" panose="02010609060101010101" pitchFamily="49" charset="-122"/>
                <a:cs typeface="+mj-cs"/>
              </a:rPr>
              <a:t>i</a:t>
            </a:r>
            <a:r>
              <a:rPr lang="en-US" altLang="zh-CN" sz="2400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  <a:cs typeface="+mj-cs"/>
              </a:rPr>
              <a:t>=</a:t>
            </a:r>
            <a:r>
              <a:rPr lang="en-US" altLang="zh-CN" sz="2400" i="1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 </a:t>
            </a:r>
            <a:r>
              <a:rPr lang="en-US" altLang="zh-CN" sz="2400" baseline="-25000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</a:rPr>
              <a:t>0 </a:t>
            </a:r>
            <a:r>
              <a:rPr lang="en-US" altLang="zh-CN" sz="2400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  <a:cs typeface="+mj-cs"/>
                <a:sym typeface="Symbol" panose="05050102010706020507" pitchFamily="18" charset="2"/>
              </a:rPr>
              <a:t></a:t>
            </a:r>
            <a:r>
              <a:rPr lang="en-US" altLang="zh-CN" sz="2400" i="1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 </a:t>
            </a:r>
            <a:r>
              <a:rPr lang="en-US" altLang="zh-CN" sz="2400" baseline="-25000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</a:rPr>
              <a:t>s</a:t>
            </a:r>
            <a:endParaRPr lang="zh-CN" altLang="en-US" sz="2400" dirty="0">
              <a:solidFill>
                <a:schemeClr val="tx1"/>
              </a:solidFill>
              <a:latin typeface="+mn-lt"/>
              <a:ea typeface="仿宋" panose="02010609060101010101" pitchFamily="49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8" name="图片 3">
            <a:extLst>
              <a:ext uri="{FF2B5EF4-FFF2-40B4-BE49-F238E27FC236}">
                <a16:creationId xmlns:a16="http://schemas.microsoft.com/office/drawing/2014/main" id="{695327C9-AF2E-4841-AB79-25125F0BA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581525"/>
            <a:ext cx="6050831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图片 2">
            <a:extLst>
              <a:ext uri="{FF2B5EF4-FFF2-40B4-BE49-F238E27FC236}">
                <a16:creationId xmlns:a16="http://schemas.microsoft.com/office/drawing/2014/main" id="{F5F580B5-1F50-4E04-86FF-6ADD7F1D6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61988"/>
            <a:ext cx="8810625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2">
            <a:extLst>
              <a:ext uri="{FF2B5EF4-FFF2-40B4-BE49-F238E27FC236}">
                <a16:creationId xmlns:a16="http://schemas.microsoft.com/office/drawing/2014/main" id="{B9B6AE9C-F817-4F22-88C7-A5E0C22E4E5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7727950" cy="381000"/>
          </a:xfrm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6.1 </a:t>
            </a:r>
            <a:r>
              <a:rPr lang="zh-CN" altLang="en-US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变频器的工作原理   </a:t>
            </a:r>
            <a:r>
              <a:rPr lang="en-US" altLang="zh-CN" sz="2800" b="1" dirty="0">
                <a:solidFill>
                  <a:srgbClr val="00B050"/>
                </a:solidFill>
                <a:latin typeface="+mn-lt"/>
                <a:ea typeface="仿宋" panose="02010609060101010101" pitchFamily="49" charset="-122"/>
              </a:rPr>
              <a:t>P173</a:t>
            </a:r>
            <a:r>
              <a:rPr lang="en-US" altLang="zh-CN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    </a:t>
            </a:r>
            <a:r>
              <a:rPr lang="en-US" altLang="zh-CN" sz="2800" b="1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</a:rPr>
              <a:t>P177  </a:t>
            </a:r>
            <a:r>
              <a:rPr lang="en-US" altLang="zh-CN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   P184</a:t>
            </a:r>
            <a:endParaRPr lang="zh-CN" altLang="en-US" sz="2800" b="1" dirty="0">
              <a:solidFill>
                <a:srgbClr val="0000FF"/>
              </a:solidFill>
              <a:latin typeface="+mn-lt"/>
              <a:ea typeface="仿宋" panose="02010609060101010101" pitchFamily="49" charset="-122"/>
            </a:endParaRPr>
          </a:p>
        </p:txBody>
      </p:sp>
      <p:sp>
        <p:nvSpPr>
          <p:cNvPr id="6149" name="Text Box 17">
            <a:extLst>
              <a:ext uri="{FF2B5EF4-FFF2-40B4-BE49-F238E27FC236}">
                <a16:creationId xmlns:a16="http://schemas.microsoft.com/office/drawing/2014/main" id="{40187BDC-4409-456E-8934-ED80E47634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0638" y="4479925"/>
            <a:ext cx="3729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设输入： 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v</a:t>
            </a:r>
            <a:r>
              <a:rPr lang="en-US" altLang="zh-CN" sz="240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s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=</a:t>
            </a:r>
            <a:r>
              <a:rPr lang="en-US" altLang="zh-CN" sz="2400" i="1" dirty="0" err="1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V</a:t>
            </a:r>
            <a:r>
              <a:rPr lang="en-US" altLang="zh-CN" sz="2400" baseline="-25000" dirty="0" err="1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s</a:t>
            </a:r>
            <a:r>
              <a:rPr lang="en-US" altLang="zh-CN" sz="2400" dirty="0" err="1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⋅cos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(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</a:t>
            </a:r>
            <a:r>
              <a:rPr lang="en-US" altLang="zh-CN" sz="2400" baseline="-25000" dirty="0" err="1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s</a:t>
            </a:r>
            <a:r>
              <a:rPr lang="en-US" altLang="zh-CN" sz="2400" i="1" dirty="0" err="1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t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)</a:t>
            </a:r>
            <a:endParaRPr lang="zh-CN" altLang="en-US" sz="2400" dirty="0">
              <a:solidFill>
                <a:srgbClr val="660066"/>
              </a:solidFill>
              <a:latin typeface="+mn-lt"/>
              <a:ea typeface="仿宋" panose="02010609060101010101" pitchFamily="49" charset="-122"/>
            </a:endParaRPr>
          </a:p>
        </p:txBody>
      </p:sp>
      <p:sp>
        <p:nvSpPr>
          <p:cNvPr id="6152" name="Text Box 20">
            <a:extLst>
              <a:ext uri="{FF2B5EF4-FFF2-40B4-BE49-F238E27FC236}">
                <a16:creationId xmlns:a16="http://schemas.microsoft.com/office/drawing/2014/main" id="{D046C29A-5AE0-49F9-B273-410642705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" y="5695950"/>
            <a:ext cx="394037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满足：</a:t>
            </a:r>
            <a:r>
              <a:rPr lang="en-US" altLang="zh-CN" sz="24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V</a:t>
            </a:r>
            <a:r>
              <a:rPr lang="en-US" altLang="zh-CN" sz="2400" baseline="-25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0  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&gt; </a:t>
            </a:r>
            <a:r>
              <a:rPr lang="en-US" altLang="zh-CN" sz="24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V</a:t>
            </a:r>
            <a:r>
              <a:rPr lang="en-US" altLang="zh-CN" sz="2400" baseline="-25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s       </a:t>
            </a:r>
            <a:r>
              <a:rPr lang="en-US" altLang="zh-CN" sz="24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</a:t>
            </a:r>
            <a:r>
              <a:rPr lang="en-US" altLang="zh-CN" sz="2400" baseline="-25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0 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&gt; </a:t>
            </a:r>
            <a:r>
              <a:rPr lang="en-US" altLang="zh-CN" sz="24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</a:t>
            </a:r>
            <a:r>
              <a:rPr lang="en-US" altLang="zh-CN" sz="2400" baseline="-25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s</a:t>
            </a:r>
            <a:endParaRPr lang="zh-CN" altLang="en-US" sz="2400" baseline="-25000" dirty="0">
              <a:solidFill>
                <a:srgbClr val="0000FF"/>
              </a:solidFill>
              <a:latin typeface="+mn-lt"/>
              <a:ea typeface="仿宋" panose="02010609060101010101" pitchFamily="49" charset="-122"/>
            </a:endParaRPr>
          </a:p>
        </p:txBody>
      </p:sp>
      <p:sp>
        <p:nvSpPr>
          <p:cNvPr id="6153" name="Text Box 21">
            <a:extLst>
              <a:ext uri="{FF2B5EF4-FFF2-40B4-BE49-F238E27FC236}">
                <a16:creationId xmlns:a16="http://schemas.microsoft.com/office/drawing/2014/main" id="{A0B9F589-7B70-4DB4-B164-C4EAD33D4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425" y="5016500"/>
            <a:ext cx="34654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本振：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v</a:t>
            </a:r>
            <a:r>
              <a:rPr lang="en-US" altLang="zh-CN" sz="240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0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=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V</a:t>
            </a:r>
            <a:r>
              <a:rPr lang="en-US" altLang="zh-CN" sz="240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0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⋅cos(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</a:t>
            </a:r>
            <a:r>
              <a:rPr lang="en-US" altLang="zh-CN" sz="240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0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t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)</a:t>
            </a:r>
            <a:endParaRPr lang="zh-CN" altLang="en-US" sz="2400" dirty="0">
              <a:solidFill>
                <a:srgbClr val="660066"/>
              </a:solidFill>
              <a:latin typeface="+mn-lt"/>
              <a:ea typeface="仿宋" panose="02010609060101010101" pitchFamily="49" charset="-12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39D0F009-7D69-4EDF-910F-6F49F27EC1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1825" y="3485511"/>
            <a:ext cx="3242519" cy="5572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  <a:cs typeface="+mj-cs"/>
              </a:rPr>
              <a:t> </a:t>
            </a:r>
            <a:r>
              <a:rPr lang="en-US" altLang="zh-CN" sz="2800" b="1" dirty="0">
                <a:solidFill>
                  <a:srgbClr val="00B050"/>
                </a:solidFill>
                <a:latin typeface="+mn-lt"/>
                <a:ea typeface="仿宋" panose="02010609060101010101" pitchFamily="49" charset="-122"/>
              </a:rPr>
              <a:t>P173   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  <a:cs typeface="+mj-cs"/>
              </a:rPr>
              <a:t>P177    </a:t>
            </a:r>
            <a:r>
              <a:rPr lang="en-US" altLang="zh-CN" dirty="0">
                <a:solidFill>
                  <a:schemeClr val="accent2"/>
                </a:solidFill>
                <a:latin typeface="+mn-lt"/>
                <a:ea typeface="仿宋" panose="02010609060101010101" pitchFamily="49" charset="-122"/>
                <a:cs typeface="+mj-cs"/>
              </a:rPr>
              <a:t>P184</a:t>
            </a:r>
            <a:endParaRPr lang="zh-CN" altLang="en-US" dirty="0">
              <a:solidFill>
                <a:schemeClr val="accent2"/>
              </a:solidFill>
              <a:latin typeface="+mn-lt"/>
              <a:ea typeface="仿宋" panose="02010609060101010101" pitchFamily="49" charset="-122"/>
              <a:cs typeface="+mj-cs"/>
            </a:endParaRPr>
          </a:p>
        </p:txBody>
      </p:sp>
      <p:sp>
        <p:nvSpPr>
          <p:cNvPr id="6155" name="Text Box 21">
            <a:extLst>
              <a:ext uri="{FF2B5EF4-FFF2-40B4-BE49-F238E27FC236}">
                <a16:creationId xmlns:a16="http://schemas.microsoft.com/office/drawing/2014/main" id="{F28460B7-298B-4342-B546-10B9617A52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75" y="6203950"/>
            <a:ext cx="3987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超外差 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superheterodyne</a:t>
            </a:r>
            <a:endParaRPr lang="zh-CN" altLang="en-US" sz="2400" dirty="0">
              <a:solidFill>
                <a:srgbClr val="0000FF"/>
              </a:solidFill>
              <a:latin typeface="+mn-lt"/>
              <a:ea typeface="仿宋" panose="02010609060101010101" pitchFamily="49" charset="-122"/>
            </a:endParaRPr>
          </a:p>
        </p:txBody>
      </p:sp>
      <p:sp>
        <p:nvSpPr>
          <p:cNvPr id="6157" name="椭圆 1">
            <a:extLst>
              <a:ext uri="{FF2B5EF4-FFF2-40B4-BE49-F238E27FC236}">
                <a16:creationId xmlns:a16="http://schemas.microsoft.com/office/drawing/2014/main" id="{7474105B-98AC-446A-BD53-4B892BFFE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438" y="2741613"/>
            <a:ext cx="431800" cy="360362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>
              <a:solidFill>
                <a:srgbClr val="336600"/>
              </a:solidFill>
              <a:latin typeface="+mn-lt"/>
              <a:ea typeface="仿宋" panose="02010609060101010101" pitchFamily="49" charset="-122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902BF178-172A-49BD-893B-124B2E8D0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7230" y="5917405"/>
            <a:ext cx="3419413" cy="5572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  <a:cs typeface="+mj-cs"/>
              </a:rPr>
              <a:t> </a:t>
            </a:r>
            <a:r>
              <a:rPr lang="en-US" altLang="zh-CN" sz="2800" b="1" dirty="0">
                <a:solidFill>
                  <a:srgbClr val="00B050"/>
                </a:solidFill>
                <a:latin typeface="+mn-lt"/>
                <a:ea typeface="仿宋" panose="02010609060101010101" pitchFamily="49" charset="-122"/>
              </a:rPr>
              <a:t>P174   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  <a:cs typeface="+mj-cs"/>
              </a:rPr>
              <a:t>P178      </a:t>
            </a:r>
            <a:r>
              <a:rPr lang="en-US" altLang="zh-CN" dirty="0">
                <a:solidFill>
                  <a:schemeClr val="accent2"/>
                </a:solidFill>
                <a:latin typeface="+mn-lt"/>
                <a:ea typeface="仿宋" panose="02010609060101010101" pitchFamily="49" charset="-122"/>
                <a:cs typeface="+mj-cs"/>
              </a:rPr>
              <a:t>P185</a:t>
            </a:r>
            <a:endParaRPr lang="zh-CN" altLang="en-US" dirty="0">
              <a:solidFill>
                <a:schemeClr val="accent2"/>
              </a:solidFill>
              <a:latin typeface="+mn-lt"/>
              <a:ea typeface="仿宋" panose="02010609060101010101" pitchFamily="49" charset="-122"/>
              <a:cs typeface="+mj-cs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FF9D5023-1CBE-46AB-8CF1-434DB7E369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8810" y="2788799"/>
            <a:ext cx="703015" cy="7454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sz="3600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  <a:cs typeface="+mj-cs"/>
              </a:rPr>
              <a:t> </a:t>
            </a:r>
            <a:r>
              <a:rPr lang="en-US" altLang="zh-CN" sz="3600" i="1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  <a:cs typeface="+mj-cs"/>
              </a:rPr>
              <a:t>f</a:t>
            </a:r>
            <a:r>
              <a:rPr lang="en-US" altLang="zh-CN" sz="3600" baseline="-25000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  <a:cs typeface="+mj-cs"/>
              </a:rPr>
              <a:t>s</a:t>
            </a:r>
            <a:endParaRPr lang="zh-CN" altLang="en-US" sz="3600" baseline="-25000" dirty="0">
              <a:solidFill>
                <a:schemeClr val="accent2"/>
              </a:solidFill>
              <a:latin typeface="+mn-lt"/>
              <a:ea typeface="仿宋" panose="02010609060101010101" pitchFamily="49" charset="-122"/>
              <a:cs typeface="+mj-c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CA121FBB-C57B-46B3-832B-3A14B7E6971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5181600" cy="381000"/>
          </a:xfrm>
        </p:spPr>
        <p:txBody>
          <a:bodyPr/>
          <a:lstStyle/>
          <a:p>
            <a:pPr algn="l" eaLnBrk="1" hangingPunct="1"/>
            <a:r>
              <a:rPr lang="zh-CN" altLang="en-US" sz="3200" b="1" dirty="0">
                <a:solidFill>
                  <a:srgbClr val="0000FF"/>
                </a:solidFill>
                <a:ea typeface="仿宋_GB2312" panose="02010609030101010101" pitchFamily="49" charset="-122"/>
              </a:rPr>
              <a:t>一种六管收音机原理图</a:t>
            </a:r>
          </a:p>
        </p:txBody>
      </p:sp>
      <p:sp>
        <p:nvSpPr>
          <p:cNvPr id="64515" name="Rectangle 5">
            <a:extLst>
              <a:ext uri="{FF2B5EF4-FFF2-40B4-BE49-F238E27FC236}">
                <a16:creationId xmlns:a16="http://schemas.microsoft.com/office/drawing/2014/main" id="{47BE6AC6-0D53-422E-9C6A-A024F432F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3716338"/>
            <a:ext cx="1655763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zh-CN" altLang="en-US" sz="2000">
                <a:solidFill>
                  <a:schemeClr val="bg1"/>
                </a:solidFill>
                <a:ea typeface="仿宋_GB2312" panose="02010609030101010101" pitchFamily="49" charset="-122"/>
              </a:rPr>
              <a:t>表达式： </a:t>
            </a:r>
            <a:endParaRPr lang="zh-CN" altLang="en-US" sz="2000" b="0">
              <a:solidFill>
                <a:schemeClr val="bg1"/>
              </a:solidFill>
              <a:ea typeface="仿宋_GB2312" panose="02010609030101010101" pitchFamily="49" charset="-122"/>
            </a:endParaRPr>
          </a:p>
        </p:txBody>
      </p:sp>
      <p:pic>
        <p:nvPicPr>
          <p:cNvPr id="64516" name="Picture 8">
            <a:hlinkClick r:id="rId3" action="ppaction://hlinksldjump"/>
            <a:extLst>
              <a:ext uri="{FF2B5EF4-FFF2-40B4-BE49-F238E27FC236}">
                <a16:creationId xmlns:a16="http://schemas.microsoft.com/office/drawing/2014/main" id="{D3F274C9-BE3D-40FE-893A-74BB7235D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1000125"/>
            <a:ext cx="8499475" cy="35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4705412C-F8F3-4465-BEC7-BD5E5FD1E03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7223125" cy="381000"/>
          </a:xfrm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6.1 </a:t>
            </a:r>
            <a:r>
              <a:rPr lang="zh-CN" altLang="en-US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变频器的工作原理    </a:t>
            </a:r>
            <a:r>
              <a:rPr lang="en-US" altLang="zh-CN" sz="2800" b="1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</a:rPr>
              <a:t>P177  </a:t>
            </a:r>
            <a:r>
              <a:rPr lang="en-US" altLang="zh-CN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   P184</a:t>
            </a:r>
            <a:endParaRPr lang="zh-CN" altLang="en-US" sz="2800" b="1" dirty="0">
              <a:solidFill>
                <a:srgbClr val="FFFF00"/>
              </a:solidFill>
              <a:latin typeface="+mn-lt"/>
              <a:ea typeface="仿宋" panose="02010609060101010101" pitchFamily="49" charset="-122"/>
            </a:endParaRPr>
          </a:p>
        </p:txBody>
      </p:sp>
      <p:graphicFrame>
        <p:nvGraphicFramePr>
          <p:cNvPr id="7172" name="Object 17">
            <a:extLst>
              <a:ext uri="{FF2B5EF4-FFF2-40B4-BE49-F238E27FC236}">
                <a16:creationId xmlns:a16="http://schemas.microsoft.com/office/drawing/2014/main" id="{AA848912-3F8F-4513-BC0A-8D65BFB4DC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8597529"/>
              </p:ext>
            </p:extLst>
          </p:nvPr>
        </p:nvGraphicFramePr>
        <p:xfrm>
          <a:off x="4572000" y="2152650"/>
          <a:ext cx="4341813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82" name="公式" r:id="rId3" imgW="2704967" imgH="685800" progId="Equation.3">
                  <p:embed/>
                </p:oleObj>
              </mc:Choice>
              <mc:Fallback>
                <p:oleObj name="公式" r:id="rId3" imgW="2704967" imgH="6858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152650"/>
                        <a:ext cx="4341813" cy="11779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Text Box 18">
            <a:extLst>
              <a:ext uri="{FF2B5EF4-FFF2-40B4-BE49-F238E27FC236}">
                <a16:creationId xmlns:a16="http://schemas.microsoft.com/office/drawing/2014/main" id="{C0A3A670-F6D8-4399-8433-FBC70315BC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648367"/>
            <a:ext cx="648039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则非线性器件两端的电压：</a:t>
            </a:r>
            <a:endParaRPr lang="en-US" altLang="zh-CN" sz="2400" dirty="0">
              <a:solidFill>
                <a:srgbClr val="660066"/>
              </a:solidFill>
              <a:latin typeface="+mn-lt"/>
              <a:ea typeface="仿宋" panose="02010609060101010101" pitchFamily="49" charset="-122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4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         v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=</a:t>
            </a:r>
            <a:r>
              <a:rPr lang="en-US" altLang="zh-CN" sz="24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v</a:t>
            </a:r>
            <a:r>
              <a:rPr lang="en-US" altLang="zh-CN" sz="2400" baseline="-25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s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+</a:t>
            </a:r>
            <a:r>
              <a:rPr lang="en-US" altLang="zh-CN" sz="24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 v</a:t>
            </a:r>
            <a:r>
              <a:rPr lang="en-US" altLang="zh-CN" sz="2400" baseline="-25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0 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=</a:t>
            </a:r>
            <a:r>
              <a:rPr lang="en-US" altLang="zh-CN" sz="24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 </a:t>
            </a:r>
            <a:r>
              <a:rPr lang="en-US" altLang="zh-CN" sz="2400" i="1" dirty="0" err="1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V</a:t>
            </a:r>
            <a:r>
              <a:rPr lang="en-US" altLang="zh-CN" sz="2400" baseline="-25000" dirty="0" err="1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s</a:t>
            </a:r>
            <a:r>
              <a:rPr lang="en-US" altLang="zh-CN" sz="2400" dirty="0" err="1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cos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(</a:t>
            </a:r>
            <a:r>
              <a:rPr lang="en-US" altLang="zh-CN" sz="24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</a:t>
            </a:r>
            <a:r>
              <a:rPr lang="en-US" altLang="zh-CN" sz="2400" baseline="-25000" dirty="0" err="1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s</a:t>
            </a:r>
            <a:r>
              <a:rPr lang="en-US" altLang="zh-CN" sz="2400" i="1" dirty="0" err="1">
                <a:solidFill>
                  <a:srgbClr val="0000FF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t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)+</a:t>
            </a:r>
            <a:r>
              <a:rPr lang="en-US" altLang="zh-CN" sz="24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 V</a:t>
            </a:r>
            <a:r>
              <a:rPr lang="en-US" altLang="zh-CN" sz="2400" baseline="-25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0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cos(</a:t>
            </a:r>
            <a:r>
              <a:rPr lang="en-US" altLang="zh-CN" sz="24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</a:t>
            </a:r>
            <a:r>
              <a:rPr lang="en-US" altLang="zh-CN" sz="2400" baseline="-25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0</a:t>
            </a:r>
            <a:r>
              <a:rPr lang="en-US" altLang="zh-CN" sz="24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t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)</a:t>
            </a:r>
          </a:p>
        </p:txBody>
      </p:sp>
      <p:sp>
        <p:nvSpPr>
          <p:cNvPr id="7174" name="Text Box 19">
            <a:extLst>
              <a:ext uri="{FF2B5EF4-FFF2-40B4-BE49-F238E27FC236}">
                <a16:creationId xmlns:a16="http://schemas.microsoft.com/office/drawing/2014/main" id="{1AB9EF71-5F10-454D-98DA-F21BA4E16C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13" y="1689767"/>
            <a:ext cx="81756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       非线性器件的输出电流 </a:t>
            </a:r>
            <a:r>
              <a:rPr lang="en-US" altLang="zh-CN" sz="2400" i="1" dirty="0" err="1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是其两端电压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v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的函数：</a:t>
            </a:r>
            <a:r>
              <a:rPr lang="en-US" altLang="zh-CN" sz="2400" i="1" dirty="0" err="1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=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f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(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v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)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在原点处展开级数，取前两项：</a:t>
            </a:r>
            <a:endParaRPr lang="zh-CN" altLang="en-US" sz="2400" b="0" dirty="0">
              <a:solidFill>
                <a:srgbClr val="660066"/>
              </a:solidFill>
              <a:latin typeface="+mn-lt"/>
              <a:ea typeface="仿宋" panose="02010609060101010101" pitchFamily="49" charset="-122"/>
            </a:endParaRPr>
          </a:p>
        </p:txBody>
      </p:sp>
      <p:graphicFrame>
        <p:nvGraphicFramePr>
          <p:cNvPr id="7175" name="Object 21">
            <a:extLst>
              <a:ext uri="{FF2B5EF4-FFF2-40B4-BE49-F238E27FC236}">
                <a16:creationId xmlns:a16="http://schemas.microsoft.com/office/drawing/2014/main" id="{60EF8BEC-FEAC-4452-B9D6-F660B80274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9949058"/>
              </p:ext>
            </p:extLst>
          </p:nvPr>
        </p:nvGraphicFramePr>
        <p:xfrm>
          <a:off x="3167062" y="3398472"/>
          <a:ext cx="2016125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83" name="公式" r:id="rId5" imgW="1432738" imgH="373170" progId="Equation.3">
                  <p:embed/>
                </p:oleObj>
              </mc:Choice>
              <mc:Fallback>
                <p:oleObj name="公式" r:id="rId5" imgW="1432738" imgH="37317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7062" y="3398472"/>
                        <a:ext cx="2016125" cy="5921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6" name="Object 22">
            <a:extLst>
              <a:ext uri="{FF2B5EF4-FFF2-40B4-BE49-F238E27FC236}">
                <a16:creationId xmlns:a16="http://schemas.microsoft.com/office/drawing/2014/main" id="{9C7B60BF-9EBD-482A-B314-CDCE13E702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394748"/>
              </p:ext>
            </p:extLst>
          </p:nvPr>
        </p:nvGraphicFramePr>
        <p:xfrm>
          <a:off x="2375694" y="4217066"/>
          <a:ext cx="3176588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84" name="公式" r:id="rId7" imgW="2171833" imgH="183038" progId="Equation.3">
                  <p:embed/>
                </p:oleObj>
              </mc:Choice>
              <mc:Fallback>
                <p:oleObj name="公式" r:id="rId7" imgW="2171833" imgH="183038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5694" y="4217066"/>
                        <a:ext cx="3176588" cy="4111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7" name="Object 23">
            <a:extLst>
              <a:ext uri="{FF2B5EF4-FFF2-40B4-BE49-F238E27FC236}">
                <a16:creationId xmlns:a16="http://schemas.microsoft.com/office/drawing/2014/main" id="{E102F417-6D18-4548-A115-B2C63B9C93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1869763"/>
              </p:ext>
            </p:extLst>
          </p:nvPr>
        </p:nvGraphicFramePr>
        <p:xfrm>
          <a:off x="2254250" y="4621213"/>
          <a:ext cx="4156075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85" name="公式" r:id="rId9" imgW="2522205" imgH="373170" progId="Equation.3">
                  <p:embed/>
                </p:oleObj>
              </mc:Choice>
              <mc:Fallback>
                <p:oleObj name="公式" r:id="rId9" imgW="2522205" imgH="37317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4250" y="4621213"/>
                        <a:ext cx="4156075" cy="698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8" name="Text Box 24">
            <a:extLst>
              <a:ext uri="{FF2B5EF4-FFF2-40B4-BE49-F238E27FC236}">
                <a16:creationId xmlns:a16="http://schemas.microsoft.com/office/drawing/2014/main" id="{1E4ECB36-80D3-4B4A-A4B5-F9F018B66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3497930"/>
            <a:ext cx="3313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整理后可得直流分量：</a:t>
            </a:r>
          </a:p>
        </p:txBody>
      </p:sp>
      <p:sp>
        <p:nvSpPr>
          <p:cNvPr id="7179" name="Text Box 25">
            <a:extLst>
              <a:ext uri="{FF2B5EF4-FFF2-40B4-BE49-F238E27FC236}">
                <a16:creationId xmlns:a16="http://schemas.microsoft.com/office/drawing/2014/main" id="{B748F033-2A51-4D75-B836-4A49EB166C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4164013"/>
            <a:ext cx="2232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基波分量：</a:t>
            </a:r>
          </a:p>
        </p:txBody>
      </p:sp>
      <p:sp>
        <p:nvSpPr>
          <p:cNvPr id="7180" name="Text Box 26">
            <a:extLst>
              <a:ext uri="{FF2B5EF4-FFF2-40B4-BE49-F238E27FC236}">
                <a16:creationId xmlns:a16="http://schemas.microsoft.com/office/drawing/2014/main" id="{7B658414-CE1C-47BD-917D-4807A3B107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4717129"/>
            <a:ext cx="1873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二次分量：</a:t>
            </a:r>
          </a:p>
        </p:txBody>
      </p:sp>
      <p:sp>
        <p:nvSpPr>
          <p:cNvPr id="7181" name="Text Box 7">
            <a:extLst>
              <a:ext uri="{FF2B5EF4-FFF2-40B4-BE49-F238E27FC236}">
                <a16:creationId xmlns:a16="http://schemas.microsoft.com/office/drawing/2014/main" id="{AD650246-10DF-4038-8316-798776B848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5225129"/>
            <a:ext cx="6480175" cy="1481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和频分量：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差频分量：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负载采用</a:t>
            </a:r>
            <a:r>
              <a:rPr lang="en-US" altLang="zh-CN" sz="2400" i="1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LC</a:t>
            </a:r>
            <a:r>
              <a:rPr lang="zh-CN" altLang="en-US" sz="240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选频回路，便可选出需要的频率。</a:t>
            </a:r>
            <a:endParaRPr lang="zh-CN" altLang="en-US" sz="2400" b="0">
              <a:solidFill>
                <a:srgbClr val="660066"/>
              </a:solidFill>
              <a:latin typeface="+mn-lt"/>
              <a:ea typeface="仿宋" panose="02010609060101010101" pitchFamily="49" charset="-122"/>
            </a:endParaRPr>
          </a:p>
        </p:txBody>
      </p:sp>
      <p:graphicFrame>
        <p:nvGraphicFramePr>
          <p:cNvPr id="7182" name="Object 5">
            <a:extLst>
              <a:ext uri="{FF2B5EF4-FFF2-40B4-BE49-F238E27FC236}">
                <a16:creationId xmlns:a16="http://schemas.microsoft.com/office/drawing/2014/main" id="{70CDF962-7F63-477E-B5E4-922435240F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2934942"/>
              </p:ext>
            </p:extLst>
          </p:nvPr>
        </p:nvGraphicFramePr>
        <p:xfrm>
          <a:off x="2225675" y="5346700"/>
          <a:ext cx="25368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86" name="公式" r:id="rId11" imgW="1310581" imgH="183038" progId="Equation.3">
                  <p:embed/>
                </p:oleObj>
              </mc:Choice>
              <mc:Fallback>
                <p:oleObj name="公式" r:id="rId11" imgW="1310581" imgH="183038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5675" y="5346700"/>
                        <a:ext cx="2536825" cy="4476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3" name="Object 6">
            <a:extLst>
              <a:ext uri="{FF2B5EF4-FFF2-40B4-BE49-F238E27FC236}">
                <a16:creationId xmlns:a16="http://schemas.microsoft.com/office/drawing/2014/main" id="{E0B296D2-ED83-40A6-A32B-FDBA9BB2B7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9482036"/>
              </p:ext>
            </p:extLst>
          </p:nvPr>
        </p:nvGraphicFramePr>
        <p:xfrm>
          <a:off x="2230438" y="5846763"/>
          <a:ext cx="2484437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87" name="公式" r:id="rId13" imgW="1310581" imgH="183038" progId="Equation.3">
                  <p:embed/>
                </p:oleObj>
              </mc:Choice>
              <mc:Fallback>
                <p:oleObj name="公式" r:id="rId13" imgW="1310581" imgH="183038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0438" y="5846763"/>
                        <a:ext cx="2484437" cy="4270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2">
            <a:extLst>
              <a:ext uri="{FF2B5EF4-FFF2-40B4-BE49-F238E27FC236}">
                <a16:creationId xmlns:a16="http://schemas.microsoft.com/office/drawing/2014/main" id="{E14BF533-2755-42C7-85AC-70104A92A3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5850" y="3303588"/>
            <a:ext cx="1312863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2800" kern="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(6-42)</a:t>
            </a:r>
            <a:endParaRPr lang="zh-CN" altLang="en-US" sz="2800" kern="0" dirty="0">
              <a:solidFill>
                <a:srgbClr val="0000FF"/>
              </a:solidFill>
              <a:latin typeface="+mn-lt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CE8F1414-71B0-4EE5-999D-5CA981CDC47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7223125" cy="381000"/>
          </a:xfrm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6.1 </a:t>
            </a:r>
            <a:r>
              <a:rPr lang="zh-CN" altLang="en-US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变频器的工作原理 </a:t>
            </a:r>
            <a:r>
              <a:rPr lang="en-US" altLang="zh-CN" sz="2800" b="1" dirty="0">
                <a:solidFill>
                  <a:srgbClr val="00B050"/>
                </a:solidFill>
                <a:latin typeface="+mn-lt"/>
                <a:ea typeface="仿宋" panose="02010609060101010101" pitchFamily="49" charset="-122"/>
              </a:rPr>
              <a:t>P173</a:t>
            </a:r>
            <a:r>
              <a:rPr lang="zh-CN" altLang="en-US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</a:rPr>
              <a:t>P177  </a:t>
            </a:r>
            <a:r>
              <a:rPr lang="en-US" altLang="zh-CN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   P184</a:t>
            </a:r>
            <a:endParaRPr lang="zh-CN" altLang="en-US" sz="2800" b="1" dirty="0">
              <a:solidFill>
                <a:srgbClr val="FFFF00"/>
              </a:solidFill>
              <a:latin typeface="+mn-lt"/>
              <a:ea typeface="仿宋" panose="02010609060101010101" pitchFamily="49" charset="-122"/>
            </a:endParaRP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D680B67D-23A4-477D-85BB-8809C313A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0" y="571500"/>
            <a:ext cx="8937625" cy="144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例如：差频就是我们所说的中频。</a:t>
            </a:r>
          </a:p>
          <a:p>
            <a:pPr>
              <a:spcBef>
                <a:spcPct val="20000"/>
              </a:spcBef>
              <a:defRPr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       从频谱上看，变频就是频谱的搬迁过程，将频谱从高频位置搬到中频位置。</a:t>
            </a:r>
            <a:endParaRPr lang="zh-CN" altLang="en-US" sz="2400" b="0" dirty="0">
              <a:solidFill>
                <a:srgbClr val="660066"/>
              </a:solidFill>
              <a:latin typeface="+mn-lt"/>
              <a:ea typeface="仿宋" panose="02010609060101010101" pitchFamily="49" charset="-122"/>
            </a:endParaRPr>
          </a:p>
        </p:txBody>
      </p:sp>
      <p:pic>
        <p:nvPicPr>
          <p:cNvPr id="8196" name="Picture 8">
            <a:extLst>
              <a:ext uri="{FF2B5EF4-FFF2-40B4-BE49-F238E27FC236}">
                <a16:creationId xmlns:a16="http://schemas.microsoft.com/office/drawing/2014/main" id="{9806D9BE-2746-48ED-B05F-EB19A3DCB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1804988"/>
            <a:ext cx="7107237" cy="264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Rectangle 13">
            <a:extLst>
              <a:ext uri="{FF2B5EF4-FFF2-40B4-BE49-F238E27FC236}">
                <a16:creationId xmlns:a16="http://schemas.microsoft.com/office/drawing/2014/main" id="{372ECE32-12DA-408A-8B38-E0121EF6C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13" y="4429125"/>
            <a:ext cx="669607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zh-CN" altLang="en-US" sz="240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可见，混频器的组成：  </a:t>
            </a:r>
            <a:r>
              <a:rPr lang="en-US" altLang="zh-CN" sz="240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</a:t>
            </a:r>
            <a:endParaRPr lang="zh-CN" altLang="en-US" sz="2400">
              <a:solidFill>
                <a:srgbClr val="660066"/>
              </a:solidFill>
              <a:latin typeface="+mn-lt"/>
              <a:ea typeface="仿宋" panose="02010609060101010101" pitchFamily="49" charset="-122"/>
            </a:endParaRPr>
          </a:p>
          <a:p>
            <a:pPr>
              <a:buFontTx/>
              <a:buNone/>
            </a:pPr>
            <a:r>
              <a:rPr lang="zh-CN" altLang="en-US" sz="2400">
                <a:solidFill>
                  <a:srgbClr val="660066"/>
                </a:solidFill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①  </a:t>
            </a:r>
            <a:r>
              <a:rPr lang="zh-CN" altLang="en-US" sz="240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非线性器件；</a:t>
            </a:r>
          </a:p>
          <a:p>
            <a:pPr>
              <a:buFontTx/>
              <a:buNone/>
            </a:pPr>
            <a:r>
              <a:rPr lang="zh-CN" altLang="en-US" sz="240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②  本机振荡（变到哪个频率的对照点）；</a:t>
            </a:r>
          </a:p>
          <a:p>
            <a:pPr>
              <a:buFontTx/>
              <a:buNone/>
            </a:pPr>
            <a:r>
              <a:rPr lang="zh-CN" altLang="en-US" sz="240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③  选频回路、滤波器； </a:t>
            </a:r>
          </a:p>
          <a:p>
            <a:pPr>
              <a:buFontTx/>
              <a:buNone/>
            </a:pPr>
            <a:r>
              <a:rPr lang="zh-CN" altLang="en-US" sz="240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④  高频信号输入电路。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CC4A888-43AC-43AB-A369-D9B7478A9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7704" y="3573016"/>
            <a:ext cx="36004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2800" b="1" kern="0" dirty="0">
                <a:solidFill>
                  <a:srgbClr val="003300"/>
                </a:solidFill>
                <a:latin typeface="+mn-lt"/>
                <a:ea typeface="仿宋" panose="02010609060101010101" pitchFamily="49" charset="-122"/>
              </a:rPr>
              <a:t>0</a:t>
            </a:r>
            <a:endParaRPr lang="zh-CN" altLang="en-US" sz="2800" b="1" kern="0" dirty="0">
              <a:solidFill>
                <a:srgbClr val="003300"/>
              </a:solidFill>
              <a:latin typeface="+mn-lt"/>
              <a:ea typeface="仿宋" panose="02010609060101010101" pitchFamily="49" charset="-122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F77BB51-1006-4251-B6EC-96DC81E4D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112" y="3590877"/>
            <a:ext cx="36004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2800" b="1" kern="0" dirty="0">
                <a:solidFill>
                  <a:srgbClr val="003300"/>
                </a:solidFill>
                <a:latin typeface="+mn-lt"/>
                <a:ea typeface="仿宋" panose="02010609060101010101" pitchFamily="49" charset="-122"/>
              </a:rPr>
              <a:t>0</a:t>
            </a:r>
            <a:endParaRPr lang="zh-CN" altLang="en-US" sz="2800" b="1" kern="0" dirty="0">
              <a:solidFill>
                <a:srgbClr val="003300"/>
              </a:solidFill>
              <a:latin typeface="+mn-lt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107DDF9F-A733-40D5-A96B-46D6A148AE3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7655768" cy="381000"/>
          </a:xfrm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6.2  </a:t>
            </a:r>
            <a:r>
              <a:rPr lang="zh-CN" altLang="en-US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混频器的主要性能指标</a:t>
            </a:r>
            <a:r>
              <a:rPr lang="en-US" altLang="zh-CN" sz="2800" b="1" dirty="0">
                <a:solidFill>
                  <a:srgbClr val="00B050"/>
                </a:solidFill>
                <a:latin typeface="+mn-lt"/>
                <a:ea typeface="仿宋" panose="02010609060101010101" pitchFamily="49" charset="-122"/>
              </a:rPr>
              <a:t>P174</a:t>
            </a:r>
            <a:r>
              <a:rPr lang="zh-CN" altLang="en-US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   </a:t>
            </a:r>
            <a:r>
              <a:rPr lang="en-US" altLang="zh-CN" sz="2800" b="1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</a:rPr>
              <a:t>P178 </a:t>
            </a:r>
            <a:r>
              <a:rPr lang="en-US" altLang="zh-CN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    P185</a:t>
            </a:r>
            <a:r>
              <a:rPr lang="zh-CN" altLang="en-US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 </a:t>
            </a:r>
          </a:p>
        </p:txBody>
      </p:sp>
      <p:sp>
        <p:nvSpPr>
          <p:cNvPr id="9219" name="Rectangle 4">
            <a:extLst>
              <a:ext uri="{FF2B5EF4-FFF2-40B4-BE49-F238E27FC236}">
                <a16:creationId xmlns:a16="http://schemas.microsoft.com/office/drawing/2014/main" id="{5D4CA4C3-EDA6-4FA4-BEB7-3C813618A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5" y="758825"/>
            <a:ext cx="561975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①变频增益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</a:rPr>
              <a:t>P178 </a:t>
            </a:r>
            <a:r>
              <a:rPr lang="en-US" altLang="zh-CN" sz="28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    P185</a:t>
            </a:r>
            <a:endParaRPr lang="zh-CN" altLang="en-US" sz="2400" dirty="0">
              <a:solidFill>
                <a:srgbClr val="000066"/>
              </a:solidFill>
              <a:latin typeface="+mn-lt"/>
              <a:ea typeface="仿宋" panose="02010609060101010101" pitchFamily="49" charset="-122"/>
            </a:endParaRPr>
          </a:p>
        </p:txBody>
      </p:sp>
      <p:graphicFrame>
        <p:nvGraphicFramePr>
          <p:cNvPr id="9220" name="Object 5">
            <a:extLst>
              <a:ext uri="{FF2B5EF4-FFF2-40B4-BE49-F238E27FC236}">
                <a16:creationId xmlns:a16="http://schemas.microsoft.com/office/drawing/2014/main" id="{D8629897-5C73-420A-A878-6D875BE200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847127"/>
              </p:ext>
            </p:extLst>
          </p:nvPr>
        </p:nvGraphicFramePr>
        <p:xfrm>
          <a:off x="2268538" y="1501775"/>
          <a:ext cx="4114800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01" name="公式" r:id="rId3" imgW="2430824" imgH="381210" progId="Equation.3">
                  <p:embed/>
                </p:oleObj>
              </mc:Choice>
              <mc:Fallback>
                <p:oleObj name="公式" r:id="rId3" imgW="2430824" imgH="38121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1501775"/>
                        <a:ext cx="4114800" cy="7350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6">
            <a:extLst>
              <a:ext uri="{FF2B5EF4-FFF2-40B4-BE49-F238E27FC236}">
                <a16:creationId xmlns:a16="http://schemas.microsoft.com/office/drawing/2014/main" id="{DA293DD7-9DCE-4BA7-8532-E75FB68868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8779503"/>
              </p:ext>
            </p:extLst>
          </p:nvPr>
        </p:nvGraphicFramePr>
        <p:xfrm>
          <a:off x="2411413" y="2790825"/>
          <a:ext cx="338455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02" name="公式" r:id="rId5" imgW="2057252" imgH="381210" progId="Equation.3">
                  <p:embed/>
                </p:oleObj>
              </mc:Choice>
              <mc:Fallback>
                <p:oleObj name="公式" r:id="rId5" imgW="2057252" imgH="38121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2790825"/>
                        <a:ext cx="3384550" cy="7096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>
            <a:extLst>
              <a:ext uri="{FF2B5EF4-FFF2-40B4-BE49-F238E27FC236}">
                <a16:creationId xmlns:a16="http://schemas.microsoft.com/office/drawing/2014/main" id="{94F0B612-8EED-42DD-8870-0ED760BB0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3681413"/>
            <a:ext cx="7772400" cy="276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800" b="1">
                <a:solidFill>
                  <a:srgbClr val="3366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rgbClr val="3366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rgbClr val="3366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rgbClr val="3366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rgbClr val="3366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3366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3366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3366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3366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     </a:t>
            </a:r>
          </a:p>
          <a:p>
            <a:pPr marL="0" indent="0">
              <a:lnSpc>
                <a:spcPct val="120000"/>
              </a:lnSpc>
              <a:defRPr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    变频增益是衡量变频效果的主要指标。</a:t>
            </a:r>
            <a:endParaRPr lang="en-US" altLang="zh-CN" sz="2400" dirty="0">
              <a:solidFill>
                <a:srgbClr val="660066"/>
              </a:solidFill>
              <a:latin typeface="+mn-lt"/>
              <a:ea typeface="仿宋" panose="02010609060101010101" pitchFamily="49" charset="-122"/>
            </a:endParaRPr>
          </a:p>
          <a:p>
            <a:pPr marL="0" indent="0">
              <a:lnSpc>
                <a:spcPct val="120000"/>
              </a:lnSpc>
              <a:defRPr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    变频增益高，可以减小接收机内部噪声的影响，有利于提高接收机的灵敏度。</a:t>
            </a:r>
            <a:endParaRPr lang="en-US" altLang="zh-CN" sz="2400" dirty="0">
              <a:solidFill>
                <a:srgbClr val="660066"/>
              </a:solidFill>
              <a:latin typeface="+mn-lt"/>
              <a:ea typeface="仿宋" panose="02010609060101010101" pitchFamily="49" charset="-122"/>
            </a:endParaRPr>
          </a:p>
          <a:p>
            <a:pPr marL="0" indent="0">
              <a:lnSpc>
                <a:spcPct val="120000"/>
              </a:lnSpc>
              <a:defRPr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    但变频增益大，非线性失真也将随之加大，所以不能片面追求增益。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7EC2606D-7EB4-4883-AAD5-707BB7222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00" y="1653380"/>
            <a:ext cx="258127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800" b="1">
                <a:solidFill>
                  <a:srgbClr val="3366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rgbClr val="3366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rgbClr val="3366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rgbClr val="3366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rgbClr val="3366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3366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3366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3366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3366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电压增益定义：</a:t>
            </a:r>
          </a:p>
          <a:p>
            <a:pPr marL="0" indent="0">
              <a:lnSpc>
                <a:spcPct val="120000"/>
              </a:lnSpc>
              <a:defRPr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    </a:t>
            </a:r>
          </a:p>
        </p:txBody>
      </p:sp>
      <p:sp>
        <p:nvSpPr>
          <p:cNvPr id="9224" name="Rectangle 4">
            <a:extLst>
              <a:ext uri="{FF2B5EF4-FFF2-40B4-BE49-F238E27FC236}">
                <a16:creationId xmlns:a16="http://schemas.microsoft.com/office/drawing/2014/main" id="{77682FA2-7E47-4D87-A5E0-6CFB7C508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63" y="3013868"/>
            <a:ext cx="258127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zh-CN" altLang="en-US" sz="240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功率增益定义：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506D3641-4096-4F17-8ACB-A557CDE175C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7943800" cy="381000"/>
          </a:xfrm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6.2  </a:t>
            </a:r>
            <a:r>
              <a:rPr lang="zh-CN" altLang="en-US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混频器的主要性能指标   </a:t>
            </a:r>
            <a:r>
              <a:rPr lang="en-US" altLang="zh-CN" sz="2800" b="1" dirty="0">
                <a:solidFill>
                  <a:srgbClr val="00B050"/>
                </a:solidFill>
                <a:latin typeface="+mn-lt"/>
                <a:ea typeface="仿宋" panose="02010609060101010101" pitchFamily="49" charset="-122"/>
              </a:rPr>
              <a:t>P174</a:t>
            </a:r>
            <a:r>
              <a:rPr lang="en-US" altLang="zh-CN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     </a:t>
            </a:r>
            <a:r>
              <a:rPr lang="en-US" altLang="zh-CN" sz="2800" b="1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</a:rPr>
              <a:t>P178 </a:t>
            </a:r>
            <a:r>
              <a:rPr lang="en-US" altLang="zh-CN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    P185</a:t>
            </a:r>
            <a:r>
              <a:rPr lang="zh-CN" altLang="en-US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 </a:t>
            </a:r>
            <a:endParaRPr lang="zh-CN" altLang="en-US" sz="2800" b="1" dirty="0">
              <a:solidFill>
                <a:srgbClr val="FFFF00"/>
              </a:solidFill>
              <a:latin typeface="+mn-lt"/>
              <a:ea typeface="仿宋" panose="02010609060101010101" pitchFamily="49" charset="-122"/>
            </a:endParaRPr>
          </a:p>
        </p:txBody>
      </p:sp>
      <p:graphicFrame>
        <p:nvGraphicFramePr>
          <p:cNvPr id="10243" name="Object 6">
            <a:extLst>
              <a:ext uri="{FF2B5EF4-FFF2-40B4-BE49-F238E27FC236}">
                <a16:creationId xmlns:a16="http://schemas.microsoft.com/office/drawing/2014/main" id="{5A318879-F72E-4371-ADD1-BEF710F453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9367316"/>
              </p:ext>
            </p:extLst>
          </p:nvPr>
        </p:nvGraphicFramePr>
        <p:xfrm>
          <a:off x="1440465" y="1242362"/>
          <a:ext cx="1887537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7" name="公式" r:id="rId3" imgW="929433" imgH="403913" progId="Equation.3">
                  <p:embed/>
                </p:oleObj>
              </mc:Choice>
              <mc:Fallback>
                <p:oleObj name="公式" r:id="rId3" imgW="929433" imgH="40391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0465" y="1242362"/>
                        <a:ext cx="1887537" cy="8921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Rectangle 3">
            <a:extLst>
              <a:ext uri="{FF2B5EF4-FFF2-40B4-BE49-F238E27FC236}">
                <a16:creationId xmlns:a16="http://schemas.microsoft.com/office/drawing/2014/main" id="{ABA4CE8B-06D2-450D-AFE6-5AEA86F2C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" y="2463325"/>
            <a:ext cx="9001125" cy="173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zh-CN" altLang="en-US" sz="28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③非线性失真和干扰    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</a:rPr>
              <a:t>P178 </a:t>
            </a:r>
            <a:r>
              <a:rPr lang="en-US" altLang="zh-CN" sz="28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   P185</a:t>
            </a:r>
            <a:endParaRPr lang="zh-CN" altLang="en-US" sz="2800" dirty="0">
              <a:solidFill>
                <a:srgbClr val="660066"/>
              </a:solidFill>
              <a:latin typeface="+mn-lt"/>
              <a:ea typeface="仿宋" panose="02010609060101010101" pitchFamily="49" charset="-122"/>
            </a:endParaRPr>
          </a:p>
          <a:p>
            <a:pPr>
              <a:buFontTx/>
              <a:buNone/>
            </a:pPr>
            <a:r>
              <a:rPr lang="zh-CN" altLang="en-US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变频器工作在非线性状态，许多不需要的频率成分或干扰和各项谐波的和频、差频落在通带内，这些组合干扰严重影响通信。所以必须尽量降低非线性失真，主要是减少组合频率的干扰。</a:t>
            </a:r>
          </a:p>
        </p:txBody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049CCA19-DC09-416D-AD9F-5EA7B520C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63" y="720725"/>
            <a:ext cx="63976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zh-CN" altLang="en-US" sz="28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②噪声系数    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</a:rPr>
              <a:t>P178</a:t>
            </a:r>
            <a:r>
              <a:rPr lang="en-US" altLang="zh-CN" sz="28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    P185</a:t>
            </a:r>
            <a:r>
              <a:rPr lang="zh-CN" altLang="en-US" sz="28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   </a:t>
            </a:r>
            <a:endParaRPr lang="zh-CN" altLang="en-US" sz="2400" dirty="0">
              <a:solidFill>
                <a:srgbClr val="660066"/>
              </a:solidFill>
              <a:latin typeface="+mn-lt"/>
              <a:ea typeface="仿宋" panose="02010609060101010101" pitchFamily="49" charset="-122"/>
            </a:endParaRPr>
          </a:p>
        </p:txBody>
      </p:sp>
      <p:sp>
        <p:nvSpPr>
          <p:cNvPr id="10246" name="Rectangle 3">
            <a:extLst>
              <a:ext uri="{FF2B5EF4-FFF2-40B4-BE49-F238E27FC236}">
                <a16:creationId xmlns:a16="http://schemas.microsoft.com/office/drawing/2014/main" id="{998FEB8B-2EAE-4202-B0E5-F367B0296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2035532"/>
            <a:ext cx="7920038" cy="417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zh-CN" altLang="en-US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变频主要在前级，整机的噪声取决于前级。</a:t>
            </a:r>
          </a:p>
        </p:txBody>
      </p:sp>
      <p:sp>
        <p:nvSpPr>
          <p:cNvPr id="10247" name="Rectangle 3">
            <a:extLst>
              <a:ext uri="{FF2B5EF4-FFF2-40B4-BE49-F238E27FC236}">
                <a16:creationId xmlns:a16="http://schemas.microsoft.com/office/drawing/2014/main" id="{A471FA0F-11A0-42C9-9301-B89E9484E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00" y="4047081"/>
            <a:ext cx="8688387" cy="143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  <a:defRPr/>
            </a:pPr>
            <a:r>
              <a:rPr lang="zh-CN" altLang="en-US" sz="28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④选择性     </a:t>
            </a:r>
            <a:endParaRPr lang="en-US" altLang="zh-CN" sz="2800" dirty="0">
              <a:solidFill>
                <a:srgbClr val="660066"/>
              </a:solidFill>
              <a:latin typeface="+mn-lt"/>
              <a:ea typeface="仿宋" panose="02010609060101010101" pitchFamily="49" charset="-122"/>
            </a:endParaRPr>
          </a:p>
          <a:p>
            <a:pPr marL="0" indent="357188">
              <a:buFontTx/>
              <a:buNone/>
              <a:defRPr/>
            </a:pPr>
            <a:r>
              <a:rPr lang="zh-CN" altLang="en-US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主要输出只有期望信号，尽量减少其它信号的混杂，良好的输入、输出回路的选择性抑制期望信号意外的干扰。</a:t>
            </a:r>
          </a:p>
        </p:txBody>
      </p:sp>
      <p:sp>
        <p:nvSpPr>
          <p:cNvPr id="10248" name="Rectangle 3">
            <a:extLst>
              <a:ext uri="{FF2B5EF4-FFF2-40B4-BE49-F238E27FC236}">
                <a16:creationId xmlns:a16="http://schemas.microsoft.com/office/drawing/2014/main" id="{E68E44A5-595E-43A0-AA31-4D29348A2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00" y="5319024"/>
            <a:ext cx="7783513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zh-CN" altLang="en-US" sz="28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⑤ 稳定性     </a:t>
            </a:r>
            <a:r>
              <a:rPr lang="zh-CN" altLang="en-US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主要是本振的频率和振幅稳定。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55548F43-989C-437C-83AA-C7966FA43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888" y="1426656"/>
            <a:ext cx="540060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zh-CN" altLang="en-US" sz="2400" dirty="0">
                <a:solidFill>
                  <a:srgbClr val="CC3300"/>
                </a:solidFill>
                <a:latin typeface="+mn-lt"/>
                <a:ea typeface="仿宋" panose="02010609060101010101" pitchFamily="49" charset="-122"/>
              </a:rPr>
              <a:t>混频器输入的信噪比 </a:t>
            </a:r>
            <a:r>
              <a:rPr lang="en-US" altLang="zh-CN" sz="2400" dirty="0">
                <a:solidFill>
                  <a:srgbClr val="CC3300"/>
                </a:solidFill>
                <a:latin typeface="+mn-lt"/>
                <a:ea typeface="仿宋" panose="02010609060101010101" pitchFamily="49" charset="-122"/>
              </a:rPr>
              <a:t>/ </a:t>
            </a:r>
            <a:r>
              <a:rPr lang="zh-CN" altLang="en-US" sz="2400" dirty="0">
                <a:solidFill>
                  <a:srgbClr val="CC3300"/>
                </a:solidFill>
                <a:latin typeface="+mn-lt"/>
                <a:ea typeface="仿宋" panose="02010609060101010101" pitchFamily="49" charset="-122"/>
              </a:rPr>
              <a:t>输出的信噪比。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45BAA2C1-9A95-4017-AFEE-F64E9ABFB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59" y="5946775"/>
            <a:ext cx="72231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2800" b="1" kern="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变频器实例：  </a:t>
            </a:r>
            <a:r>
              <a:rPr lang="zh-CN" altLang="en-US" sz="2800" b="1" kern="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hlinkClick r:id="rId5" action="ppaction://hlinksldjump"/>
              </a:rPr>
              <a:t> </a:t>
            </a:r>
            <a:r>
              <a:rPr lang="en-US" altLang="zh-CN" sz="2800" b="1" kern="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hlinkClick r:id="rId5" action="ppaction://hlinksldjump"/>
              </a:rPr>
              <a:t>6</a:t>
            </a:r>
            <a:r>
              <a:rPr lang="zh-CN" altLang="en-US" sz="2800" b="1" kern="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hlinkClick r:id="rId5" action="ppaction://hlinksldjump"/>
              </a:rPr>
              <a:t>管收音机</a:t>
            </a:r>
            <a:r>
              <a:rPr lang="zh-CN" altLang="en-US" sz="2800" b="1" kern="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 </a:t>
            </a:r>
            <a:endParaRPr lang="zh-CN" altLang="en-US" sz="2800" b="1" kern="0" dirty="0">
              <a:solidFill>
                <a:srgbClr val="FFFF00"/>
              </a:solidFill>
              <a:latin typeface="+mn-lt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2">
            <a:extLst>
              <a:ext uri="{FF2B5EF4-FFF2-40B4-BE49-F238E27FC236}">
                <a16:creationId xmlns:a16="http://schemas.microsoft.com/office/drawing/2014/main" id="{9DEF4EB5-8310-4C04-8E30-0DE3ADD32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2708275"/>
            <a:ext cx="8529637" cy="284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2">
            <a:extLst>
              <a:ext uri="{FF2B5EF4-FFF2-40B4-BE49-F238E27FC236}">
                <a16:creationId xmlns:a16="http://schemas.microsoft.com/office/drawing/2014/main" id="{362DA80C-8A35-4FE9-8A4F-807684814AE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3500" y="333375"/>
            <a:ext cx="7223125" cy="3810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6.3 </a:t>
            </a:r>
            <a:r>
              <a:rPr lang="zh-CN" altLang="en-US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 晶体管变频器      </a:t>
            </a:r>
            <a:r>
              <a:rPr lang="en-US" altLang="zh-CN" sz="2800" b="1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</a:rPr>
              <a:t>P179  </a:t>
            </a:r>
            <a:r>
              <a:rPr lang="en-US" altLang="zh-CN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       P186</a:t>
            </a:r>
            <a:endParaRPr lang="zh-CN" altLang="en-US" sz="2800" b="1" dirty="0">
              <a:solidFill>
                <a:srgbClr val="0000FF"/>
              </a:solidFill>
              <a:latin typeface="+mn-lt"/>
              <a:ea typeface="仿宋" panose="02010609060101010101" pitchFamily="49" charset="-122"/>
            </a:endParaRPr>
          </a:p>
        </p:txBody>
      </p:sp>
      <p:sp>
        <p:nvSpPr>
          <p:cNvPr id="11268" name="Text Box 5">
            <a:extLst>
              <a:ext uri="{FF2B5EF4-FFF2-40B4-BE49-F238E27FC236}">
                <a16:creationId xmlns:a16="http://schemas.microsoft.com/office/drawing/2014/main" id="{864B716C-5295-4FA7-B06F-163CD0B6D3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28675"/>
            <a:ext cx="8534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利用</a:t>
            </a:r>
            <a:r>
              <a:rPr lang="en-US" altLang="zh-CN" sz="2400" i="1" dirty="0" err="1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i</a:t>
            </a:r>
            <a:r>
              <a:rPr lang="en-US" altLang="zh-CN" sz="2400" baseline="-25000" dirty="0" err="1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c</a:t>
            </a:r>
            <a:r>
              <a:rPr lang="en-US" altLang="zh-CN" sz="2400" dirty="0" err="1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~</a:t>
            </a:r>
            <a:r>
              <a:rPr lang="en-US" altLang="zh-CN" sz="2400" i="1" dirty="0" err="1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v</a:t>
            </a:r>
            <a:r>
              <a:rPr lang="en-US" altLang="zh-CN" sz="2400" baseline="-25000" dirty="0" err="1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be</a:t>
            </a:r>
            <a:r>
              <a:rPr lang="en-US" altLang="zh-CN" sz="240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的非线性关系，变频增益较二极管大。</a:t>
            </a:r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ADB6132B-93E0-4BA3-842F-6C47B60AF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13" y="1428750"/>
            <a:ext cx="6734175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8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6.3.1 </a:t>
            </a:r>
            <a:r>
              <a:rPr lang="zh-CN" altLang="en-US" sz="28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电路组态  </a:t>
            </a:r>
            <a:r>
              <a:rPr lang="en-US" altLang="zh-CN" sz="28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(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</a:rPr>
              <a:t>P181</a:t>
            </a:r>
            <a:r>
              <a:rPr lang="en-US" altLang="zh-CN" sz="28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   P188)</a:t>
            </a:r>
            <a:endParaRPr lang="zh-CN" altLang="en-US" sz="2800" dirty="0">
              <a:solidFill>
                <a:srgbClr val="660066"/>
              </a:solidFill>
              <a:latin typeface="+mn-lt"/>
              <a:ea typeface="仿宋" panose="02010609060101010101" pitchFamily="49" charset="-122"/>
            </a:endParaRPr>
          </a:p>
        </p:txBody>
      </p:sp>
      <p:sp>
        <p:nvSpPr>
          <p:cNvPr id="11270" name="Rectangle 8">
            <a:extLst>
              <a:ext uri="{FF2B5EF4-FFF2-40B4-BE49-F238E27FC236}">
                <a16:creationId xmlns:a16="http://schemas.microsoft.com/office/drawing/2014/main" id="{49905733-F81A-4A86-88F8-91AC1427D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279650"/>
            <a:ext cx="7620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zh-CN" altLang="en-US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根据本振电压和信号的输入方式的不同，有四种组态：</a:t>
            </a:r>
            <a:endParaRPr lang="zh-CN" altLang="en-US" sz="2400" b="0" dirty="0">
              <a:solidFill>
                <a:srgbClr val="000066"/>
              </a:solidFill>
              <a:latin typeface="+mn-lt"/>
              <a:ea typeface="仿宋" panose="02010609060101010101" pitchFamily="49" charset="-122"/>
            </a:endParaRPr>
          </a:p>
        </p:txBody>
      </p:sp>
      <p:sp>
        <p:nvSpPr>
          <p:cNvPr id="11271" name="Text Box 10">
            <a:extLst>
              <a:ext uri="{FF2B5EF4-FFF2-40B4-BE49-F238E27FC236}">
                <a16:creationId xmlns:a16="http://schemas.microsoft.com/office/drawing/2014/main" id="{D2C27929-8787-4B4E-A955-E22D65AF37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2" y="5546076"/>
            <a:ext cx="81438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（</a:t>
            </a:r>
            <a:r>
              <a:rPr lang="en-US" altLang="zh-CN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a</a:t>
            </a:r>
            <a:r>
              <a:rPr lang="zh-CN" altLang="en-US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）和（</a:t>
            </a:r>
            <a:r>
              <a:rPr lang="en-US" altLang="zh-CN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b</a:t>
            </a:r>
            <a:r>
              <a:rPr lang="zh-CN" altLang="en-US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）是共发射极混频；（</a:t>
            </a:r>
            <a:r>
              <a:rPr lang="en-US" altLang="zh-CN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c</a:t>
            </a:r>
            <a:r>
              <a:rPr lang="zh-CN" altLang="en-US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）和（</a:t>
            </a:r>
            <a:r>
              <a:rPr lang="en-US" altLang="zh-CN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d</a:t>
            </a:r>
            <a:r>
              <a:rPr lang="zh-CN" altLang="en-US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）是共基极混频。其中（</a:t>
            </a:r>
            <a:r>
              <a:rPr lang="en-US" altLang="zh-CN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b</a:t>
            </a:r>
            <a:r>
              <a:rPr lang="zh-CN" altLang="en-US" sz="2400" dirty="0">
                <a:solidFill>
                  <a:srgbClr val="000066"/>
                </a:solidFill>
                <a:latin typeface="+mn-lt"/>
                <a:ea typeface="仿宋" panose="02010609060101010101" pitchFamily="49" charset="-122"/>
              </a:rPr>
              <a:t>）电路应用较多。   </a:t>
            </a:r>
            <a:r>
              <a:rPr lang="zh-CN" altLang="en-US" sz="2400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</a:rPr>
              <a:t>特点</a:t>
            </a:r>
            <a:r>
              <a:rPr lang="en-US" altLang="zh-CN" sz="2400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</a:rPr>
              <a:t>P181</a:t>
            </a:r>
            <a:endParaRPr lang="zh-CN" altLang="en-US" sz="2400" dirty="0">
              <a:solidFill>
                <a:srgbClr val="FF0000"/>
              </a:solidFill>
              <a:latin typeface="+mn-lt"/>
              <a:ea typeface="仿宋" panose="02010609060101010101" pitchFamily="49" charset="-122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4198B9D-3C75-41C3-9543-FE7AC24B7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9988" y="5000625"/>
            <a:ext cx="2071687" cy="5572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66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  <a:cs typeface="+mj-cs"/>
              </a:rPr>
              <a:t>P181    </a:t>
            </a:r>
            <a:r>
              <a:rPr lang="en-US" altLang="zh-CN" dirty="0">
                <a:solidFill>
                  <a:schemeClr val="accent2"/>
                </a:solidFill>
                <a:latin typeface="+mn-lt"/>
                <a:ea typeface="仿宋" panose="02010609060101010101" pitchFamily="49" charset="-122"/>
                <a:cs typeface="+mj-cs"/>
              </a:rPr>
              <a:t>P188</a:t>
            </a:r>
            <a:endParaRPr lang="zh-CN" altLang="en-US" dirty="0">
              <a:solidFill>
                <a:schemeClr val="accent2"/>
              </a:solidFill>
              <a:latin typeface="+mn-lt"/>
              <a:ea typeface="仿宋" panose="02010609060101010101" pitchFamily="49" charset="-122"/>
              <a:cs typeface="+mj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新课件">
  <a:themeElements>
    <a:clrScheme name="Office 主题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主题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rgbClr val="336600"/>
            </a:solidFill>
            <a:effectLst/>
            <a:latin typeface="宋体" pitchFamily="2" charset="-12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rgbClr val="336600"/>
            </a:solidFill>
            <a:effectLst/>
            <a:latin typeface="宋体" pitchFamily="2" charset="-122"/>
            <a:ea typeface="宋体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7044</TotalTime>
  <Words>4623</Words>
  <Application>Microsoft Office PowerPoint</Application>
  <PresentationFormat>全屏显示(4:3)</PresentationFormat>
  <Paragraphs>390</Paragraphs>
  <Slides>40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40</vt:i4>
      </vt:variant>
    </vt:vector>
  </HeadingPairs>
  <TitlesOfParts>
    <vt:vector size="49" baseType="lpstr">
      <vt:lpstr>隶书</vt:lpstr>
      <vt:lpstr>宋体</vt:lpstr>
      <vt:lpstr>Monotype Corsiva</vt:lpstr>
      <vt:lpstr>Tahoma</vt:lpstr>
      <vt:lpstr>Times New Roman</vt:lpstr>
      <vt:lpstr>新课件</vt:lpstr>
      <vt:lpstr>公式</vt:lpstr>
      <vt:lpstr>Equation</vt:lpstr>
      <vt:lpstr>SmartDraw</vt:lpstr>
      <vt:lpstr>6  变频器 混频器  Frequency Converters，   Mixer P173      P177     P184</vt:lpstr>
      <vt:lpstr>6  变频器 混频器 Converters    Mixer</vt:lpstr>
      <vt:lpstr>6  变频器 混频器 Converters    Mixer</vt:lpstr>
      <vt:lpstr>6.1 变频器的工作原理   P173    P177     P184</vt:lpstr>
      <vt:lpstr>6.1 变频器的工作原理    P177     P184</vt:lpstr>
      <vt:lpstr>6.1 变频器的工作原理 P173 P177     P184</vt:lpstr>
      <vt:lpstr>6.2  混频器的主要性能指标P174   P178     P185 </vt:lpstr>
      <vt:lpstr>6.2  混频器的主要性能指标   P174     P178     P185 </vt:lpstr>
      <vt:lpstr>6.3  晶体管变频器      P179         P186</vt:lpstr>
      <vt:lpstr>6.3.2  变频原理  (P179)</vt:lpstr>
      <vt:lpstr>6.3.2  变频原理 P175 </vt:lpstr>
      <vt:lpstr>6.3.2  变频原理</vt:lpstr>
      <vt:lpstr>6.3.2  变频原理</vt:lpstr>
      <vt:lpstr>6.3.2  变频原理</vt:lpstr>
      <vt:lpstr>6.3.2  变频原理</vt:lpstr>
      <vt:lpstr>6.4   二极管混频器  (P183      P187        P194)</vt:lpstr>
      <vt:lpstr>6.4.1 二极管混频器分析 (P183  P187        P194) </vt:lpstr>
      <vt:lpstr>6.4.1 二极管混频器分析</vt:lpstr>
      <vt:lpstr>6.4.2  二极管平衡混频器（ P183    P187         P194）</vt:lpstr>
      <vt:lpstr>6.4.2  二极管平衡混频器（ P183    P187         P194）</vt:lpstr>
      <vt:lpstr>6.4.3  二极管环形混频器（ P183    P187         P194）</vt:lpstr>
      <vt:lpstr>6.4.3  二极管环形混频器（ P183     P187         P194）</vt:lpstr>
      <vt:lpstr>6.4.3  二极管环形混频器（ P183   P187         P194）</vt:lpstr>
      <vt:lpstr>6.4.3  二极管环形混频器（P183 P187    P194）</vt:lpstr>
      <vt:lpstr>6.4.4  混频器的干扰  (P185      P189    P197)</vt:lpstr>
      <vt:lpstr>6.4.4  混频器的干扰     P189    P197</vt:lpstr>
      <vt:lpstr>6.4.4  混频器的干扰</vt:lpstr>
      <vt:lpstr>6.4.4  混频器的干扰</vt:lpstr>
      <vt:lpstr>6.4.4  混频器的干扰</vt:lpstr>
      <vt:lpstr>6.4.4  混频器的干扰</vt:lpstr>
      <vt:lpstr>6.4.4  混频器的干扰</vt:lpstr>
      <vt:lpstr>6.4.4  混频器的干扰</vt:lpstr>
      <vt:lpstr>6.4.4  混频器的干扰</vt:lpstr>
      <vt:lpstr>6.4.4  混频器的干扰</vt:lpstr>
      <vt:lpstr>6.4.4  混频器的干扰</vt:lpstr>
      <vt:lpstr>6.4.4  混频器的干扰</vt:lpstr>
      <vt:lpstr>6.5  几种混频器电路介绍     </vt:lpstr>
      <vt:lpstr>6.5  几种混频器电路介绍</vt:lpstr>
      <vt:lpstr>6.5  几种混频器电路介绍</vt:lpstr>
      <vt:lpstr>一种六管收音机原理图</vt:lpstr>
    </vt:vector>
  </TitlesOfParts>
  <Company>dlut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Chapter6 变频器 Convertor</dc:title>
  <dc:creator>WEIDX</dc:creator>
  <cp:lastModifiedBy>dx wei</cp:lastModifiedBy>
  <cp:revision>1335</cp:revision>
  <dcterms:created xsi:type="dcterms:W3CDTF">2011-10-08T08:28:34Z</dcterms:created>
  <dcterms:modified xsi:type="dcterms:W3CDTF">2020-11-01T11:15:29Z</dcterms:modified>
</cp:coreProperties>
</file>